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63" r:id="rId2"/>
    <p:sldId id="264" r:id="rId3"/>
    <p:sldId id="265" r:id="rId4"/>
    <p:sldId id="286" r:id="rId5"/>
    <p:sldId id="266" r:id="rId6"/>
    <p:sldId id="280" r:id="rId7"/>
    <p:sldId id="281" r:id="rId8"/>
    <p:sldId id="267" r:id="rId9"/>
    <p:sldId id="269" r:id="rId10"/>
    <p:sldId id="275" r:id="rId11"/>
    <p:sldId id="274" r:id="rId12"/>
    <p:sldId id="277" r:id="rId13"/>
    <p:sldId id="271" r:id="rId14"/>
    <p:sldId id="282" r:id="rId15"/>
    <p:sldId id="270" r:id="rId16"/>
    <p:sldId id="268" r:id="rId17"/>
    <p:sldId id="272" r:id="rId18"/>
    <p:sldId id="283" r:id="rId19"/>
    <p:sldId id="284" r:id="rId20"/>
    <p:sldId id="285" r:id="rId21"/>
    <p:sldId id="278" r:id="rId22"/>
    <p:sldId id="273" r:id="rId23"/>
    <p:sldId id="276" r:id="rId24"/>
    <p:sldId id="279"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1"/>
    <p:restoredTop sz="94624"/>
  </p:normalViewPr>
  <p:slideViewPr>
    <p:cSldViewPr>
      <p:cViewPr varScale="1">
        <p:scale>
          <a:sx n="155" d="100"/>
          <a:sy n="155" d="100"/>
        </p:scale>
        <p:origin x="197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134676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AE415C-7A85-634B-B028-DBE71C5D2D63}" type="datetime1">
              <a:rPr lang="en-US" smtClean="0"/>
              <a:t>12/10/22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8C49A0-719E-C942-A783-66E173E6A0F0}"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FF785-B1BC-7C47-8418-671EC1989A67}"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C6205D-28A0-D14B-BB25-8E18F06B9E65}" type="datetime1">
              <a:rPr lang="en-US" smtClean="0"/>
              <a:t>12/10/22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B5867B-D9CD-7440-8E34-2DE4EEBB756F}" type="datetime1">
              <a:rPr lang="en-US" smtClean="0"/>
              <a:t>12/10/22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A280C9-E45C-9241-904E-CCA7A172C53A}" type="datetime1">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00548EF-D67B-BD4A-9D30-4143161FE6C7}" type="datetime1">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D71A65-90D4-EE40-BBFD-8771A93CB24C}" type="datetime1">
              <a:rPr lang="en-US" smtClean="0"/>
              <a:t>12/10/22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EEC9E-69C9-2145-9EEE-DB99B983CF0A}" type="datetime1">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18A1DF-E552-E741-9FD8-9B85174CEEA6}" type="datetime1">
              <a:rPr lang="en-US" smtClean="0"/>
              <a:t>12/10/22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AB1607-3325-4A40-862F-490ACE222F66}" type="datetime1">
              <a:rPr lang="en-US" smtClean="0"/>
              <a:t>12/10/22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CD6ED2-99B4-D84C-83B0-15233ABEDB88}" type="datetime1">
              <a:rPr lang="en-US" smtClean="0"/>
              <a:t>12/10/22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depth-first-traversal-for-a-graph/"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8.dev/blog/orinoco-parallel-scavenger" TargetMode="External"/><Relationship Id="rId2" Type="http://schemas.openxmlformats.org/officeDocument/2006/relationships/hyperlink" Target="https://www.memorymanagement.org/glossary/s.html#semi.spa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onitoring-grafana.sonic-us.supersonicads.com/d/XEyQ5VJGk/demand-platformjs?orgId=1&amp;from=now-2d&amp;to=no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onitoring-grafana.sonic-us.supersonicads.com/d/XEyQ5VJGk/demand-platformjs?orgId=1&amp;from=1664941185105&amp;to=166560360649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ntedgi/Demand-TechTal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81200"/>
            <a:ext cx="6705600" cy="598962"/>
          </a:xfrm>
        </p:spPr>
        <p:txBody>
          <a:bodyPr>
            <a:noAutofit/>
          </a:bodyPr>
          <a:lstStyle/>
          <a:p>
            <a:pPr algn="l" rtl="1" eaLnBrk="1" latinLnBrk="0" hangingPunct="1">
              <a:spcBef>
                <a:spcPct val="0"/>
              </a:spcBef>
              <a:buNone/>
            </a:pPr>
            <a:r>
              <a:rPr lang="en-US" sz="4000" dirty="0">
                <a:latin typeface="Andale Mono" panose="020B0509000000000004" pitchFamily="49" charset="0"/>
                <a:cs typeface="Al Nile" pitchFamily="2" charset="-78"/>
              </a:rPr>
              <a:t>V8-Garbage-collection</a:t>
            </a:r>
          </a:p>
        </p:txBody>
      </p:sp>
      <p:sp>
        <p:nvSpPr>
          <p:cNvPr id="3" name="Subtitle 2"/>
          <p:cNvSpPr>
            <a:spLocks noGrp="1"/>
          </p:cNvSpPr>
          <p:nvPr>
            <p:ph type="subTitle" idx="1"/>
          </p:nvPr>
        </p:nvSpPr>
        <p:spPr/>
        <p:txBody>
          <a:bodyPr/>
          <a:lstStyle/>
          <a:p>
            <a:r>
              <a:rPr lang="en-US" dirty="0"/>
              <a:t>By </a:t>
            </a:r>
            <a:r>
              <a:rPr lang="en-US" dirty="0" err="1"/>
              <a:t>Naor</a:t>
            </a:r>
            <a:r>
              <a:rPr lang="en-US" dirty="0"/>
              <a:t> </a:t>
            </a:r>
            <a:r>
              <a:rPr lang="en-US" dirty="0" err="1"/>
              <a:t>Tedgi</a:t>
            </a:r>
            <a:r>
              <a:rPr lang="en-US" dirty="0"/>
              <a:t> (Abu Emma)</a:t>
            </a:r>
          </a:p>
          <a:p>
            <a:r>
              <a:rPr lang="en-US" dirty="0"/>
              <a:t>@</a:t>
            </a:r>
            <a:r>
              <a:rPr lang="en-US" dirty="0" err="1"/>
              <a:t>ntedgi</a:t>
            </a:r>
            <a:endParaRPr lang="en-US" dirty="0"/>
          </a:p>
        </p:txBody>
      </p:sp>
      <p:sp>
        <p:nvSpPr>
          <p:cNvPr id="4" name="AutoShape 2">
            <a:extLst>
              <a:ext uri="{FF2B5EF4-FFF2-40B4-BE49-F238E27FC236}">
                <a16:creationId xmlns:a16="http://schemas.microsoft.com/office/drawing/2014/main" id="{5E9945BE-7A1D-1449-B2AC-8C7436A775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78689869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latin typeface="Andale Mono" panose="020B0509000000000004" pitchFamily="49" charset="0"/>
              </a:rPr>
              <a:t>1) Refernce counting </a:t>
            </a:r>
          </a:p>
          <a:p>
            <a:endParaRPr lang="en-IL" dirty="0">
              <a:latin typeface="Andale Mono" panose="020B0509000000000004" pitchFamily="49" charset="0"/>
            </a:endParaRPr>
          </a:p>
          <a:p>
            <a:r>
              <a:rPr lang="en-US" b="0" i="0" dirty="0">
                <a:effectLst/>
                <a:latin typeface="Andale Mono" panose="020B0509000000000004" pitchFamily="49" charset="0"/>
              </a:rPr>
              <a:t>This is the most naive garbage collection algorithm. This algorithm reduces the problem from determining whether or not an object is still needed to determining if an object still has any other objects referencing it. An object is said to be "garbage", or collectible if there are zero references pointing to it</a:t>
            </a:r>
            <a:endParaRPr lang="en-IL" dirty="0">
              <a:latin typeface="Andale Mono" panose="020B0509000000000004" pitchFamily="49" charset="0"/>
            </a:endParaRPr>
          </a:p>
        </p:txBody>
      </p:sp>
    </p:spTree>
    <p:extLst>
      <p:ext uri="{BB962C8B-B14F-4D97-AF65-F5344CB8AC3E}">
        <p14:creationId xmlns:p14="http://schemas.microsoft.com/office/powerpoint/2010/main" val="1078887623"/>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t>1) Refernce counting </a:t>
            </a:r>
          </a:p>
          <a:p>
            <a:endParaRPr lang="en-IL" dirty="0"/>
          </a:p>
        </p:txBody>
      </p:sp>
      <p:graphicFrame>
        <p:nvGraphicFramePr>
          <p:cNvPr id="4" name="Table 8">
            <a:extLst>
              <a:ext uri="{FF2B5EF4-FFF2-40B4-BE49-F238E27FC236}">
                <a16:creationId xmlns:a16="http://schemas.microsoft.com/office/drawing/2014/main" id="{CD0F9ED1-167F-9D25-E8F8-5789B7D7B5F2}"/>
              </a:ext>
            </a:extLst>
          </p:cNvPr>
          <p:cNvGraphicFramePr>
            <a:graphicFrameLocks noGrp="1"/>
          </p:cNvGraphicFramePr>
          <p:nvPr>
            <p:extLst>
              <p:ext uri="{D42A27DB-BD31-4B8C-83A1-F6EECF244321}">
                <p14:modId xmlns:p14="http://schemas.microsoft.com/office/powerpoint/2010/main" val="3450660517"/>
              </p:ext>
            </p:extLst>
          </p:nvPr>
        </p:nvGraphicFramePr>
        <p:xfrm>
          <a:off x="1143000" y="2819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59897260"/>
                    </a:ext>
                  </a:extLst>
                </a:gridCol>
                <a:gridCol w="3048000">
                  <a:extLst>
                    <a:ext uri="{9D8B030D-6E8A-4147-A177-3AD203B41FA5}">
                      <a16:colId xmlns:a16="http://schemas.microsoft.com/office/drawing/2014/main" val="3428715074"/>
                    </a:ext>
                  </a:extLst>
                </a:gridCol>
              </a:tblGrid>
              <a:tr h="370840">
                <a:tc>
                  <a:txBody>
                    <a:bodyPr/>
                    <a:lstStyle/>
                    <a:p>
                      <a:r>
                        <a:rPr lang="en-IL" dirty="0"/>
                        <a:t>@4533433</a:t>
                      </a:r>
                    </a:p>
                  </a:txBody>
                  <a:tcPr/>
                </a:tc>
                <a:tc>
                  <a:txBody>
                    <a:bodyPr/>
                    <a:lstStyle/>
                    <a:p>
                      <a:r>
                        <a:rPr lang="en-IL" dirty="0"/>
                        <a:t>3</a:t>
                      </a:r>
                    </a:p>
                  </a:txBody>
                  <a:tcPr/>
                </a:tc>
                <a:extLst>
                  <a:ext uri="{0D108BD9-81ED-4DB2-BD59-A6C34878D82A}">
                    <a16:rowId xmlns:a16="http://schemas.microsoft.com/office/drawing/2014/main" val="2522184900"/>
                  </a:ext>
                </a:extLst>
              </a:tr>
              <a:tr h="370840">
                <a:tc>
                  <a:txBody>
                    <a:bodyPr/>
                    <a:lstStyle/>
                    <a:p>
                      <a:r>
                        <a:rPr lang="en-IL" dirty="0"/>
                        <a:t>@4235225</a:t>
                      </a:r>
                    </a:p>
                  </a:txBody>
                  <a:tcPr/>
                </a:tc>
                <a:tc>
                  <a:txBody>
                    <a:bodyPr/>
                    <a:lstStyle/>
                    <a:p>
                      <a:r>
                        <a:rPr lang="en-IL" dirty="0"/>
                        <a:t>1</a:t>
                      </a:r>
                    </a:p>
                  </a:txBody>
                  <a:tcPr/>
                </a:tc>
                <a:extLst>
                  <a:ext uri="{0D108BD9-81ED-4DB2-BD59-A6C34878D82A}">
                    <a16:rowId xmlns:a16="http://schemas.microsoft.com/office/drawing/2014/main" val="3151867966"/>
                  </a:ext>
                </a:extLst>
              </a:tr>
              <a:tr h="370840">
                <a:tc>
                  <a:txBody>
                    <a:bodyPr/>
                    <a:lstStyle/>
                    <a:p>
                      <a:r>
                        <a:rPr lang="en-IL" dirty="0"/>
                        <a:t>@324114</a:t>
                      </a:r>
                    </a:p>
                  </a:txBody>
                  <a:tcPr/>
                </a:tc>
                <a:tc>
                  <a:txBody>
                    <a:bodyPr/>
                    <a:lstStyle/>
                    <a:p>
                      <a:r>
                        <a:rPr lang="en-IL" dirty="0"/>
                        <a:t>0</a:t>
                      </a:r>
                    </a:p>
                  </a:txBody>
                  <a:tcPr/>
                </a:tc>
                <a:extLst>
                  <a:ext uri="{0D108BD9-81ED-4DB2-BD59-A6C34878D82A}">
                    <a16:rowId xmlns:a16="http://schemas.microsoft.com/office/drawing/2014/main" val="445813416"/>
                  </a:ext>
                </a:extLst>
              </a:tr>
            </a:tbl>
          </a:graphicData>
        </a:graphic>
      </p:graphicFrame>
    </p:spTree>
    <p:extLst>
      <p:ext uri="{BB962C8B-B14F-4D97-AF65-F5344CB8AC3E}">
        <p14:creationId xmlns:p14="http://schemas.microsoft.com/office/powerpoint/2010/main" val="1673218512"/>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358-5372-13F0-8011-022C639A0882}"/>
              </a:ext>
            </a:extLst>
          </p:cNvPr>
          <p:cNvSpPr>
            <a:spLocks noGrp="1"/>
          </p:cNvSpPr>
          <p:nvPr>
            <p:ph type="title"/>
          </p:nvPr>
        </p:nvSpPr>
        <p:spPr/>
        <p:txBody>
          <a:bodyPr/>
          <a:lstStyle/>
          <a:p>
            <a:r>
              <a:rPr lang="en-US" dirty="0"/>
              <a:t>W</a:t>
            </a:r>
            <a:r>
              <a:rPr lang="en-IL" dirty="0"/>
              <a:t>ho </a:t>
            </a:r>
            <a:r>
              <a:rPr lang="en-US" dirty="0"/>
              <a:t>I</a:t>
            </a:r>
            <a:r>
              <a:rPr lang="en-IL" dirty="0"/>
              <a:t>s the root element?</a:t>
            </a:r>
          </a:p>
        </p:txBody>
      </p:sp>
    </p:spTree>
    <p:extLst>
      <p:ext uri="{BB962C8B-B14F-4D97-AF65-F5344CB8AC3E}">
        <p14:creationId xmlns:p14="http://schemas.microsoft.com/office/powerpoint/2010/main" val="1018406400"/>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88A-60B3-0066-6DCA-C32DAF70FDB6}"/>
              </a:ext>
            </a:extLst>
          </p:cNvPr>
          <p:cNvSpPr>
            <a:spLocks noGrp="1"/>
          </p:cNvSpPr>
          <p:nvPr>
            <p:ph type="title"/>
          </p:nvPr>
        </p:nvSpPr>
        <p:spPr/>
        <p:txBody>
          <a:bodyPr/>
          <a:lstStyle/>
          <a:p>
            <a:r>
              <a:rPr lang="en-US" dirty="0"/>
              <a:t>T</a:t>
            </a:r>
            <a:r>
              <a:rPr lang="en-IL" dirty="0"/>
              <a:t>he problem with refernce counting </a:t>
            </a:r>
          </a:p>
        </p:txBody>
      </p:sp>
      <p:sp>
        <p:nvSpPr>
          <p:cNvPr id="3" name="Content Placeholder 2">
            <a:extLst>
              <a:ext uri="{FF2B5EF4-FFF2-40B4-BE49-F238E27FC236}">
                <a16:creationId xmlns:a16="http://schemas.microsoft.com/office/drawing/2014/main" id="{F5ED1B0D-F275-5280-1EA5-718DBF57FD24}"/>
              </a:ext>
            </a:extLst>
          </p:cNvPr>
          <p:cNvSpPr>
            <a:spLocks noGrp="1"/>
          </p:cNvSpPr>
          <p:nvPr>
            <p:ph sz="quarter" idx="1"/>
          </p:nvPr>
        </p:nvSpPr>
        <p:spPr/>
        <p:txBody>
          <a:bodyPr/>
          <a:lstStyle/>
          <a:p>
            <a:r>
              <a:rPr lang="en-US" dirty="0"/>
              <a:t>C</a:t>
            </a:r>
            <a:r>
              <a:rPr lang="en-IL" dirty="0"/>
              <a:t>ircular reference</a:t>
            </a:r>
          </a:p>
          <a:p>
            <a:endParaRPr lang="en-IL" dirty="0"/>
          </a:p>
        </p:txBody>
      </p:sp>
      <p:pic>
        <p:nvPicPr>
          <p:cNvPr id="7" name="Picture 6">
            <a:extLst>
              <a:ext uri="{FF2B5EF4-FFF2-40B4-BE49-F238E27FC236}">
                <a16:creationId xmlns:a16="http://schemas.microsoft.com/office/drawing/2014/main" id="{883F3876-43C4-C34E-DC4E-4D8C796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54250"/>
            <a:ext cx="4876800" cy="2349500"/>
          </a:xfrm>
          <a:prstGeom prst="rect">
            <a:avLst/>
          </a:prstGeom>
        </p:spPr>
      </p:pic>
    </p:spTree>
    <p:extLst>
      <p:ext uri="{BB962C8B-B14F-4D97-AF65-F5344CB8AC3E}">
        <p14:creationId xmlns:p14="http://schemas.microsoft.com/office/powerpoint/2010/main" val="4256858925"/>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68150B-1014-9537-9E1A-C28CA24E18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228600"/>
            <a:ext cx="7467600" cy="3947160"/>
          </a:xfrm>
        </p:spPr>
      </p:pic>
      <p:sp>
        <p:nvSpPr>
          <p:cNvPr id="5" name="TextBox 4">
            <a:extLst>
              <a:ext uri="{FF2B5EF4-FFF2-40B4-BE49-F238E27FC236}">
                <a16:creationId xmlns:a16="http://schemas.microsoft.com/office/drawing/2014/main" id="{397C8A31-4477-333A-9295-A2B1FDBB378F}"/>
              </a:ext>
            </a:extLst>
          </p:cNvPr>
          <p:cNvSpPr txBox="1"/>
          <p:nvPr/>
        </p:nvSpPr>
        <p:spPr>
          <a:xfrm>
            <a:off x="1143000" y="4267200"/>
            <a:ext cx="6553200" cy="2308324"/>
          </a:xfrm>
          <a:prstGeom prst="rect">
            <a:avLst/>
          </a:prstGeom>
          <a:noFill/>
        </p:spPr>
        <p:txBody>
          <a:bodyPr wrap="square">
            <a:spAutoFit/>
          </a:bodyPr>
          <a:lstStyle/>
          <a:p>
            <a:r>
              <a:rPr lang="en-US" b="0" i="0" dirty="0">
                <a:effectLst/>
                <a:latin typeface="urw-din"/>
              </a:rPr>
              <a:t>When an object is created, its mark bit is set to 0(false). In the Mark phase, we set the marked bit for all the reachable objects (or the objects which a user can refer to) to 1(true). Now to perform this operation we simply need to do a graph traversal, a </a:t>
            </a:r>
            <a:r>
              <a:rPr lang="en-US" b="0" i="0" u="sng" dirty="0">
                <a:effectLst/>
                <a:latin typeface="urw-din"/>
                <a:hlinkClick r:id="rId3">
                  <a:extLst>
                    <a:ext uri="{A12FA001-AC4F-418D-AE19-62706E023703}">
                      <ahyp:hlinkClr xmlns:ahyp="http://schemas.microsoft.com/office/drawing/2018/hyperlinkcolor" val="tx"/>
                    </a:ext>
                  </a:extLst>
                </a:hlinkClick>
              </a:rPr>
              <a:t>depth-first search approach</a:t>
            </a:r>
            <a:r>
              <a:rPr lang="en-US" b="0" i="0" dirty="0">
                <a:effectLst/>
                <a:latin typeface="urw-din"/>
              </a:rPr>
              <a:t> would work for us. Here we can consider every object as a node and then all the nodes (objects) that are reachable from this node (object) are visited and it goes on till we have visited all the reachable nodes.</a:t>
            </a:r>
            <a:endParaRPr lang="en-IL" dirty="0"/>
          </a:p>
        </p:txBody>
      </p:sp>
    </p:spTree>
    <p:extLst>
      <p:ext uri="{BB962C8B-B14F-4D97-AF65-F5344CB8AC3E}">
        <p14:creationId xmlns:p14="http://schemas.microsoft.com/office/powerpoint/2010/main" val="1482135414"/>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p:txBody>
          <a:bodyPr/>
          <a:lstStyle/>
          <a:p>
            <a:r>
              <a:rPr lang="en-IL" dirty="0"/>
              <a:t>How it looks inside the heap</a:t>
            </a:r>
          </a:p>
        </p:txBody>
      </p:sp>
      <p:pic>
        <p:nvPicPr>
          <p:cNvPr id="7" name="Content Placeholder 6">
            <a:extLst>
              <a:ext uri="{FF2B5EF4-FFF2-40B4-BE49-F238E27FC236}">
                <a16:creationId xmlns:a16="http://schemas.microsoft.com/office/drawing/2014/main" id="{F8D2CCFC-6C73-CECA-1D1D-08F752105EF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31364"/>
            <a:ext cx="7467600" cy="3211296"/>
          </a:xfrm>
        </p:spPr>
      </p:pic>
    </p:spTree>
    <p:extLst>
      <p:ext uri="{BB962C8B-B14F-4D97-AF65-F5344CB8AC3E}">
        <p14:creationId xmlns:p14="http://schemas.microsoft.com/office/powerpoint/2010/main" val="3737638704"/>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2948-486D-471A-2022-7A5D70B9E9A5}"/>
              </a:ext>
            </a:extLst>
          </p:cNvPr>
          <p:cNvSpPr>
            <a:spLocks noGrp="1"/>
          </p:cNvSpPr>
          <p:nvPr>
            <p:ph type="title"/>
          </p:nvPr>
        </p:nvSpPr>
        <p:spPr/>
        <p:txBody>
          <a:bodyPr/>
          <a:lstStyle/>
          <a:p>
            <a:r>
              <a:rPr lang="en-IL" dirty="0"/>
              <a:t>NodeJS world Term</a:t>
            </a:r>
          </a:p>
        </p:txBody>
      </p:sp>
      <p:sp>
        <p:nvSpPr>
          <p:cNvPr id="3" name="Content Placeholder 2">
            <a:extLst>
              <a:ext uri="{FF2B5EF4-FFF2-40B4-BE49-F238E27FC236}">
                <a16:creationId xmlns:a16="http://schemas.microsoft.com/office/drawing/2014/main" id="{04466C6C-40E1-8F52-4EDB-EBA40117CF1D}"/>
              </a:ext>
            </a:extLst>
          </p:cNvPr>
          <p:cNvSpPr>
            <a:spLocks noGrp="1"/>
          </p:cNvSpPr>
          <p:nvPr>
            <p:ph sz="quarter" idx="1"/>
          </p:nvPr>
        </p:nvSpPr>
        <p:spPr/>
        <p:txBody>
          <a:bodyPr>
            <a:normAutofit lnSpcReduction="10000"/>
          </a:bodyPr>
          <a:lstStyle/>
          <a:p>
            <a:r>
              <a:rPr lang="en-US" b="1" i="0" dirty="0">
                <a:effectLst/>
                <a:latin typeface="Andale Mono" panose="020B0509000000000004" pitchFamily="49" charset="0"/>
              </a:rPr>
              <a:t>--</a:t>
            </a:r>
            <a:r>
              <a:rPr lang="en-US" b="1" i="0" dirty="0" err="1">
                <a:effectLst/>
                <a:latin typeface="Andale Mono" panose="020B0509000000000004" pitchFamily="49" charset="0"/>
              </a:rPr>
              <a:t>max_old_space_size</a:t>
            </a:r>
            <a:endParaRPr lang="en-US" b="1" i="0" dirty="0">
              <a:effectLst/>
              <a:latin typeface="Andale Mono" panose="020B0509000000000004" pitchFamily="49" charset="0"/>
            </a:endParaRPr>
          </a:p>
          <a:p>
            <a:pPr algn="l"/>
            <a:r>
              <a:rPr lang="en-US" b="0" i="0" dirty="0">
                <a:effectLst/>
                <a:latin typeface="Andale Mono" panose="020B0509000000000004" pitchFamily="49" charset="0"/>
              </a:rPr>
              <a:t>Sets the max memory size of V8's old memory section. As memory consumption approaches the limit, V8 will spend more time on garbage collection in an effort to free unused memory.</a:t>
            </a:r>
          </a:p>
          <a:p>
            <a:pPr marL="0" indent="0" algn="l">
              <a:buNone/>
            </a:pPr>
            <a:r>
              <a:rPr lang="en-US" dirty="0">
                <a:latin typeface="Andale Mono" panose="020B0509000000000004" pitchFamily="49" charset="0"/>
              </a:rPr>
              <a:t>	</a:t>
            </a:r>
            <a:r>
              <a:rPr lang="en-US" dirty="0" err="1">
                <a:latin typeface="Andale Mono" panose="020B0509000000000004" pitchFamily="49" charset="0"/>
              </a:rPr>
              <a:t>Note:We</a:t>
            </a:r>
            <a:r>
              <a:rPr lang="en-US" dirty="0">
                <a:latin typeface="Andale Mono" panose="020B0509000000000004" pitchFamily="49" charset="0"/>
              </a:rPr>
              <a:t> use 5G on </a:t>
            </a:r>
            <a:r>
              <a:rPr lang="en-US" dirty="0" err="1">
                <a:latin typeface="Andale Mono" panose="020B0509000000000004" pitchFamily="49" charset="0"/>
              </a:rPr>
              <a:t>prud</a:t>
            </a:r>
            <a:r>
              <a:rPr lang="en-US" dirty="0">
                <a:latin typeface="Andale Mono" panose="020B0509000000000004" pitchFamily="49" charset="0"/>
              </a:rPr>
              <a:t> servers</a:t>
            </a:r>
            <a:endParaRPr lang="en-US" b="0" i="0" dirty="0">
              <a:effectLst/>
              <a:latin typeface="Andale Mono" panose="020B0509000000000004" pitchFamily="49" charset="0"/>
            </a:endParaRPr>
          </a:p>
          <a:p>
            <a:pPr algn="l"/>
            <a:endParaRPr lang="en-US" b="0" i="0" dirty="0">
              <a:effectLst/>
              <a:latin typeface="Andale Mono" panose="020B0509000000000004" pitchFamily="49" charset="0"/>
            </a:endParaRPr>
          </a:p>
          <a:p>
            <a:r>
              <a:rPr lang="en-US" b="1" i="0" dirty="0">
                <a:effectLst/>
                <a:latin typeface="Andale Mono" panose="020B0509000000000004" pitchFamily="49" charset="0"/>
              </a:rPr>
              <a:t>--max-semi-space-size</a:t>
            </a:r>
          </a:p>
          <a:p>
            <a:pPr marL="0" indent="0">
              <a:buNone/>
            </a:pPr>
            <a:r>
              <a:rPr lang="en-US" b="0" i="0" dirty="0" err="1">
                <a:effectLst/>
                <a:latin typeface="Andale Mono" panose="020B0509000000000004" pitchFamily="49" charset="0"/>
              </a:rPr>
              <a:t>ets</a:t>
            </a:r>
            <a:r>
              <a:rPr lang="en-US" b="0" i="0" dirty="0">
                <a:effectLst/>
                <a:latin typeface="Andale Mono" panose="020B0509000000000004" pitchFamily="49" charset="0"/>
              </a:rPr>
              <a:t> the maximum </a:t>
            </a:r>
            <a:r>
              <a:rPr lang="en-US" b="0" i="0" u="none" strike="noStrike" dirty="0">
                <a:effectLst/>
                <a:latin typeface="Andale Mono" panose="020B0509000000000004" pitchFamily="49" charset="0"/>
                <a:hlinkClick r:id="rId2">
                  <a:extLst>
                    <a:ext uri="{A12FA001-AC4F-418D-AE19-62706E023703}">
                      <ahyp:hlinkClr xmlns:ahyp="http://schemas.microsoft.com/office/drawing/2018/hyperlinkcolor" val="tx"/>
                    </a:ext>
                  </a:extLst>
                </a:hlinkClick>
              </a:rPr>
              <a:t>semi-space</a:t>
            </a:r>
            <a:r>
              <a:rPr lang="en-US" b="0" i="0" dirty="0">
                <a:effectLst/>
                <a:latin typeface="Andale Mono" panose="020B0509000000000004" pitchFamily="49" charset="0"/>
              </a:rPr>
              <a:t> size for V8's </a:t>
            </a:r>
            <a:r>
              <a:rPr lang="en-US" b="0" i="0" u="none" strike="noStrike" dirty="0">
                <a:effectLst/>
                <a:latin typeface="Andale Mono" panose="020B0509000000000004" pitchFamily="49" charset="0"/>
                <a:hlinkClick r:id="rId3">
                  <a:extLst>
                    <a:ext uri="{A12FA001-AC4F-418D-AE19-62706E023703}">
                      <ahyp:hlinkClr xmlns:ahyp="http://schemas.microsoft.com/office/drawing/2018/hyperlinkcolor" val="tx"/>
                    </a:ext>
                  </a:extLst>
                </a:hlinkClick>
              </a:rPr>
              <a:t>scavenge garbage collector</a:t>
            </a:r>
            <a:r>
              <a:rPr lang="en-US" b="0" i="0" dirty="0">
                <a:effectLst/>
                <a:latin typeface="Andale Mono" panose="020B0509000000000004" pitchFamily="49" charset="0"/>
              </a:rPr>
              <a:t> in MiB </a:t>
            </a:r>
            <a:r>
              <a:rPr lang="en-US" b="0" i="0" dirty="0">
                <a:solidFill>
                  <a:srgbClr val="FFFFFF"/>
                </a:solidFill>
                <a:effectLst/>
                <a:latin typeface="Andale Mono" panose="020B0509000000000004" pitchFamily="49" charset="0"/>
              </a:rPr>
              <a:t>(megabytes)</a:t>
            </a: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847808850"/>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457200" y="325620"/>
            <a:ext cx="7467600" cy="884238"/>
          </a:xfrm>
        </p:spPr>
        <p:txBody>
          <a:bodyPr>
            <a:normAutofit/>
          </a:bodyPr>
          <a:lstStyle/>
          <a:p>
            <a:r>
              <a:rPr lang="en-US" b="1" i="0" dirty="0">
                <a:solidFill>
                  <a:srgbClr val="404040"/>
                </a:solidFill>
                <a:effectLst/>
                <a:latin typeface="Andale Mono" panose="020B0509000000000004" pitchFamily="49" charset="0"/>
              </a:rPr>
              <a:t>Node memory management</a:t>
            </a:r>
            <a:endParaRPr lang="en-IL" dirty="0">
              <a:latin typeface="Andale Mono" panose="020B0509000000000004" pitchFamily="49" charset="0"/>
            </a:endParaRPr>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8" name="TextBox 7">
            <a:extLst>
              <a:ext uri="{FF2B5EF4-FFF2-40B4-BE49-F238E27FC236}">
                <a16:creationId xmlns:a16="http://schemas.microsoft.com/office/drawing/2014/main" id="{B8053A12-4940-5AAA-BC70-A9DA65EAFE76}"/>
              </a:ext>
            </a:extLst>
          </p:cNvPr>
          <p:cNvSpPr txBox="1"/>
          <p:nvPr/>
        </p:nvSpPr>
        <p:spPr>
          <a:xfrm>
            <a:off x="609600" y="4730877"/>
            <a:ext cx="8001000" cy="1600438"/>
          </a:xfrm>
          <a:prstGeom prst="rect">
            <a:avLst/>
          </a:prstGeom>
          <a:noFill/>
        </p:spPr>
        <p:txBody>
          <a:bodyPr wrap="square" rtlCol="0">
            <a:spAutoFit/>
          </a:bodyPr>
          <a:lstStyle/>
          <a:p>
            <a:pPr algn="l"/>
            <a:r>
              <a:rPr lang="en-US" sz="1400" b="0" i="0" dirty="0">
                <a:solidFill>
                  <a:srgbClr val="171717"/>
                </a:solidFill>
                <a:effectLst/>
                <a:latin typeface="Andale Mono" panose="020B0509000000000004" pitchFamily="49" charset="0"/>
              </a:rPr>
              <a:t>The heap has two main segments: the </a:t>
            </a:r>
            <a:r>
              <a:rPr lang="en-US" sz="1400" b="0" i="1" dirty="0">
                <a:solidFill>
                  <a:srgbClr val="171717"/>
                </a:solidFill>
                <a:effectLst/>
                <a:latin typeface="Andale Mono" panose="020B0509000000000004" pitchFamily="49" charset="0"/>
              </a:rPr>
              <a:t>new space</a:t>
            </a:r>
            <a:r>
              <a:rPr lang="en-US" sz="1400" b="0" i="0" dirty="0">
                <a:solidFill>
                  <a:srgbClr val="171717"/>
                </a:solidFill>
                <a:effectLst/>
                <a:latin typeface="Andale Mono" panose="020B0509000000000004" pitchFamily="49" charset="0"/>
              </a:rPr>
              <a:t> and the </a:t>
            </a:r>
            <a:r>
              <a:rPr lang="en-US" sz="1400" b="0" i="1" dirty="0">
                <a:solidFill>
                  <a:srgbClr val="171717"/>
                </a:solidFill>
                <a:effectLst/>
                <a:latin typeface="Andale Mono" panose="020B0509000000000004" pitchFamily="49" charset="0"/>
              </a:rPr>
              <a:t>old space</a:t>
            </a:r>
            <a:r>
              <a:rPr lang="en-US" sz="1400" b="0" i="0" dirty="0">
                <a:solidFill>
                  <a:srgbClr val="171717"/>
                </a:solidFill>
                <a:effectLst/>
                <a:latin typeface="Andale Mono" panose="020B0509000000000004" pitchFamily="49" charset="0"/>
              </a:rPr>
              <a:t>. The new space is where allocations are actively happening; </a:t>
            </a:r>
          </a:p>
          <a:p>
            <a:r>
              <a:rPr lang="en-US" sz="1400" b="0" i="0" dirty="0">
                <a:solidFill>
                  <a:srgbClr val="171717"/>
                </a:solidFill>
                <a:effectLst/>
                <a:latin typeface="Andale Mono" panose="020B0509000000000004" pitchFamily="49" charset="0"/>
              </a:rPr>
              <a:t>this is the fastest place where we could collect garbage, the new space is about 1 to 8 MBs. (</a:t>
            </a:r>
            <a:r>
              <a:rPr lang="en-US" sz="1400" b="1" i="0" dirty="0">
                <a:effectLst/>
                <a:latin typeface="Andale Mono" panose="020B0509000000000004" pitchFamily="49" charset="0"/>
              </a:rPr>
              <a:t>--max-semi-space-size</a:t>
            </a:r>
            <a:r>
              <a:rPr lang="en-US" sz="1400" b="0" i="0" dirty="0">
                <a:solidFill>
                  <a:srgbClr val="171717"/>
                </a:solidFill>
                <a:effectLst/>
                <a:latin typeface="Andale Mono" panose="020B0509000000000004" pitchFamily="49" charset="0"/>
              </a:rPr>
              <a:t>) All objects in the new space are called the </a:t>
            </a:r>
            <a:r>
              <a:rPr lang="en-US" sz="1400" b="1" i="0" dirty="0">
                <a:solidFill>
                  <a:srgbClr val="171717"/>
                </a:solidFill>
                <a:effectLst/>
                <a:latin typeface="Andale Mono" panose="020B0509000000000004" pitchFamily="49" charset="0"/>
              </a:rPr>
              <a:t>young generation</a:t>
            </a:r>
            <a:r>
              <a:rPr lang="en-US" sz="1400" b="0" i="0" dirty="0">
                <a:solidFill>
                  <a:srgbClr val="171717"/>
                </a:solidFill>
                <a:effectLst/>
                <a:latin typeface="Andale Mono" panose="020B0509000000000004" pitchFamily="49" charset="0"/>
              </a:rPr>
              <a:t>.</a:t>
            </a:r>
          </a:p>
          <a:p>
            <a:br>
              <a:rPr lang="en-US" sz="1400" dirty="0">
                <a:latin typeface="Andale Mono" panose="020B0509000000000004" pitchFamily="49" charset="0"/>
              </a:rPr>
            </a:br>
            <a:endParaRPr lang="en-IL" sz="1400" dirty="0">
              <a:latin typeface="Andale Mono" panose="020B0509000000000004" pitchFamily="49" charset="0"/>
            </a:endParaRPr>
          </a:p>
        </p:txBody>
      </p:sp>
    </p:spTree>
    <p:extLst>
      <p:ext uri="{BB962C8B-B14F-4D97-AF65-F5344CB8AC3E}">
        <p14:creationId xmlns:p14="http://schemas.microsoft.com/office/powerpoint/2010/main" val="1925320285"/>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1160894276"/>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369539308"/>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379-EE8B-67EE-2067-ED9CB29510EE}"/>
              </a:ext>
            </a:extLst>
          </p:cNvPr>
          <p:cNvSpPr>
            <a:spLocks noGrp="1"/>
          </p:cNvSpPr>
          <p:nvPr>
            <p:ph type="title"/>
          </p:nvPr>
        </p:nvSpPr>
        <p:spPr>
          <a:xfrm>
            <a:off x="457200" y="1295400"/>
            <a:ext cx="7467600" cy="960438"/>
          </a:xfrm>
        </p:spPr>
        <p:txBody>
          <a:bodyPr>
            <a:noAutofit/>
          </a:bodyPr>
          <a:lstStyle/>
          <a:p>
            <a:r>
              <a:rPr lang="en-US" sz="3200" i="0" dirty="0">
                <a:solidFill>
                  <a:srgbClr val="404040"/>
                </a:solidFill>
                <a:effectLst/>
                <a:latin typeface="Andale Mono" panose="020B0509000000000004" pitchFamily="49" charset="0"/>
              </a:rPr>
              <a:t>Memory Management</a:t>
            </a:r>
            <a:br>
              <a:rPr lang="en-US" sz="3200" i="0" dirty="0">
                <a:solidFill>
                  <a:srgbClr val="404040"/>
                </a:solidFill>
                <a:effectLst/>
                <a:latin typeface="Andale Mono" panose="020B0509000000000004" pitchFamily="49" charset="0"/>
              </a:rPr>
            </a:br>
            <a:br>
              <a:rPr lang="en-US" sz="3200" dirty="0">
                <a:latin typeface="Andale Mono" panose="020B0509000000000004" pitchFamily="49" charset="0"/>
              </a:rPr>
            </a:br>
            <a:endParaRPr lang="en-IL" sz="3200" dirty="0">
              <a:latin typeface="Andale Mono" panose="020B0509000000000004" pitchFamily="49" charset="0"/>
            </a:endParaRPr>
          </a:p>
        </p:txBody>
      </p:sp>
      <p:sp>
        <p:nvSpPr>
          <p:cNvPr id="3" name="Content Placeholder 2">
            <a:extLst>
              <a:ext uri="{FF2B5EF4-FFF2-40B4-BE49-F238E27FC236}">
                <a16:creationId xmlns:a16="http://schemas.microsoft.com/office/drawing/2014/main" id="{281DF163-E0B6-2526-4D73-05E7176F2F5D}"/>
              </a:ext>
            </a:extLst>
          </p:cNvPr>
          <p:cNvSpPr>
            <a:spLocks noGrp="1"/>
          </p:cNvSpPr>
          <p:nvPr>
            <p:ph sz="quarter" idx="1"/>
          </p:nvPr>
        </p:nvSpPr>
        <p:spPr/>
        <p:txBody>
          <a:bodyPr/>
          <a:lstStyle/>
          <a:p>
            <a:r>
              <a:rPr lang="en-US" b="0" i="0" dirty="0">
                <a:solidFill>
                  <a:srgbClr val="404040"/>
                </a:solidFill>
                <a:effectLst/>
                <a:latin typeface="Andale Mono" panose="020B0509000000000004" pitchFamily="49" charset="0"/>
              </a:rPr>
              <a:t>Every application needs memory to work properly. Memory management provides ways to dynamically allocate memory chunks for programs when they request it, and free them when they are no longer needed</a:t>
            </a:r>
            <a:endParaRPr lang="en-IL" dirty="0">
              <a:latin typeface="Andale Mono" panose="020B0509000000000004" pitchFamily="49" charset="0"/>
            </a:endParaRPr>
          </a:p>
        </p:txBody>
      </p:sp>
    </p:spTree>
    <p:extLst>
      <p:ext uri="{BB962C8B-B14F-4D97-AF65-F5344CB8AC3E}">
        <p14:creationId xmlns:p14="http://schemas.microsoft.com/office/powerpoint/2010/main" val="2540918447"/>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600438"/>
          </a:xfrm>
          <a:prstGeom prst="rect">
            <a:avLst/>
          </a:prstGeom>
          <a:noFill/>
        </p:spPr>
        <p:txBody>
          <a:bodyPr wrap="square" rtlCol="0">
            <a:spAutoFit/>
          </a:bodyPr>
          <a:lstStyle/>
          <a:p>
            <a:r>
              <a:rPr lang="en-US" sz="1400" b="0" i="0" dirty="0">
                <a:solidFill>
                  <a:srgbClr val="171717"/>
                </a:solidFill>
                <a:effectLst/>
                <a:latin typeface="Andale Mono" panose="020B0509000000000004" pitchFamily="49" charset="0"/>
              </a:rPr>
              <a:t>hardly 20% of the young generation survives and it's promoted to the old generation, so this old space sweep does not actually need to be done very often.</a:t>
            </a:r>
          </a:p>
          <a:p>
            <a:endParaRPr lang="en-US" sz="1400" b="0" i="0" dirty="0">
              <a:solidFill>
                <a:srgbClr val="171717"/>
              </a:solidFill>
              <a:effectLst/>
              <a:latin typeface="Andale Mono" panose="020B0509000000000004" pitchFamily="49" charset="0"/>
            </a:endParaRPr>
          </a:p>
          <a:p>
            <a:r>
              <a:rPr lang="en-US" sz="1400" b="0" i="0" dirty="0">
                <a:solidFill>
                  <a:srgbClr val="171717"/>
                </a:solidFill>
                <a:effectLst/>
                <a:latin typeface="Andale Mono" panose="020B0509000000000004" pitchFamily="49" charset="0"/>
              </a:rPr>
              <a:t>It's only performed when this space is getting exhausted, which means around 512mb, you can set this limit with the </a:t>
            </a:r>
            <a:r>
              <a:rPr lang="en-US" sz="1400" dirty="0">
                <a:latin typeface="Andale Mono" panose="020B0509000000000004" pitchFamily="49" charset="0"/>
              </a:rPr>
              <a:t>--max-old-space-size</a:t>
            </a:r>
            <a:r>
              <a:rPr lang="en-US" sz="1400" b="0" i="0" dirty="0">
                <a:solidFill>
                  <a:srgbClr val="171717"/>
                </a:solidFill>
                <a:effectLst/>
                <a:latin typeface="Andale Mono" panose="020B0509000000000004" pitchFamily="49" charset="0"/>
              </a:rPr>
              <a:t> flag in Node.js.</a:t>
            </a:r>
            <a:endParaRPr lang="en-IL" sz="1400" dirty="0">
              <a:latin typeface="Andale Mono" panose="020B0509000000000004" pitchFamily="49" charset="0"/>
            </a:endParaRPr>
          </a:p>
        </p:txBody>
      </p:sp>
    </p:spTree>
    <p:extLst>
      <p:ext uri="{BB962C8B-B14F-4D97-AF65-F5344CB8AC3E}">
        <p14:creationId xmlns:p14="http://schemas.microsoft.com/office/powerpoint/2010/main" val="3254371267"/>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46-7F3C-AB47-88CC-0EC474B2542A}"/>
              </a:ext>
            </a:extLst>
          </p:cNvPr>
          <p:cNvSpPr>
            <a:spLocks noGrp="1"/>
          </p:cNvSpPr>
          <p:nvPr>
            <p:ph type="title"/>
          </p:nvPr>
        </p:nvSpPr>
        <p:spPr/>
        <p:txBody>
          <a:bodyPr/>
          <a:lstStyle/>
          <a:p>
            <a:r>
              <a:rPr lang="en-US" dirty="0"/>
              <a:t>H</a:t>
            </a:r>
            <a:r>
              <a:rPr lang="en-IL" dirty="0"/>
              <a:t>eapdump demo </a:t>
            </a:r>
          </a:p>
        </p:txBody>
      </p:sp>
    </p:spTree>
    <p:extLst>
      <p:ext uri="{BB962C8B-B14F-4D97-AF65-F5344CB8AC3E}">
        <p14:creationId xmlns:p14="http://schemas.microsoft.com/office/powerpoint/2010/main" val="3275783330"/>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Shoold Look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953000"/>
            <a:ext cx="7467600" cy="1520952"/>
          </a:xfrm>
        </p:spPr>
        <p:txBody>
          <a:bodyPr/>
          <a:lstStyle/>
          <a:p>
            <a:r>
              <a:rPr lang="en-US" dirty="0">
                <a:hlinkClick r:id="rId2"/>
              </a:rPr>
              <a:t>https://monitoring-grafana.sonic-us.supersonicads.com/d/XEyQ5VJGk/demand-platformjs?orgId=1&amp;from=now-2d&amp;to=now</a:t>
            </a:r>
            <a:endParaRPr lang="en-US" dirty="0"/>
          </a:p>
          <a:p>
            <a:endParaRPr lang="en-IL" dirty="0"/>
          </a:p>
        </p:txBody>
      </p:sp>
      <p:pic>
        <p:nvPicPr>
          <p:cNvPr id="5" name="Picture 4">
            <a:extLst>
              <a:ext uri="{FF2B5EF4-FFF2-40B4-BE49-F238E27FC236}">
                <a16:creationId xmlns:a16="http://schemas.microsoft.com/office/drawing/2014/main" id="{AF8752CE-AC18-C6F0-A949-BD9C4074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772400" cy="2274412"/>
          </a:xfrm>
          <a:prstGeom prst="rect">
            <a:avLst/>
          </a:prstGeom>
        </p:spPr>
      </p:pic>
    </p:spTree>
    <p:extLst>
      <p:ext uri="{BB962C8B-B14F-4D97-AF65-F5344CB8AC3E}">
        <p14:creationId xmlns:p14="http://schemas.microsoft.com/office/powerpoint/2010/main" val="1871194583"/>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Look With memory leak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572000"/>
            <a:ext cx="7467600" cy="1901952"/>
          </a:xfrm>
        </p:spPr>
        <p:txBody>
          <a:bodyPr/>
          <a:lstStyle/>
          <a:p>
            <a:r>
              <a:rPr lang="en-US" dirty="0">
                <a:hlinkClick r:id="rId2"/>
              </a:rPr>
              <a:t>https://monitoring-grafana.sonic-us.supersonicads.com/d/XEyQ5VJGk/demand-platformjs?orgId=1&amp;from=1664941185105&amp;to=1665603606491</a:t>
            </a:r>
            <a:endParaRPr lang="en-US" dirty="0"/>
          </a:p>
          <a:p>
            <a:endParaRPr lang="en-IL" dirty="0"/>
          </a:p>
        </p:txBody>
      </p:sp>
      <p:pic>
        <p:nvPicPr>
          <p:cNvPr id="9" name="Picture 8">
            <a:extLst>
              <a:ext uri="{FF2B5EF4-FFF2-40B4-BE49-F238E27FC236}">
                <a16:creationId xmlns:a16="http://schemas.microsoft.com/office/drawing/2014/main" id="{AE75522B-3937-6E40-2C59-28C0B7FB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7772400" cy="2262048"/>
          </a:xfrm>
          <a:prstGeom prst="rect">
            <a:avLst/>
          </a:prstGeom>
        </p:spPr>
      </p:pic>
    </p:spTree>
    <p:extLst>
      <p:ext uri="{BB962C8B-B14F-4D97-AF65-F5344CB8AC3E}">
        <p14:creationId xmlns:p14="http://schemas.microsoft.com/office/powerpoint/2010/main" val="3162421990"/>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B64B51-C835-07B5-E8AE-6AEF7D309EF2}"/>
              </a:ext>
            </a:extLst>
          </p:cNvPr>
          <p:cNvSpPr txBox="1">
            <a:spLocks/>
          </p:cNvSpPr>
          <p:nvPr/>
        </p:nvSpPr>
        <p:spPr>
          <a:xfrm>
            <a:off x="1752600" y="14478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sp>
        <p:nvSpPr>
          <p:cNvPr id="5" name="Title 1">
            <a:extLst>
              <a:ext uri="{FF2B5EF4-FFF2-40B4-BE49-F238E27FC236}">
                <a16:creationId xmlns:a16="http://schemas.microsoft.com/office/drawing/2014/main" id="{7CDDCB61-46E6-3BF1-3B24-EE6333CB7A32}"/>
              </a:ext>
            </a:extLst>
          </p:cNvPr>
          <p:cNvSpPr txBox="1">
            <a:spLocks/>
          </p:cNvSpPr>
          <p:nvPr/>
        </p:nvSpPr>
        <p:spPr>
          <a:xfrm>
            <a:off x="685800" y="232365"/>
            <a:ext cx="6705600" cy="598962"/>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600" dirty="0"/>
              <a:t>Happy Coding ..</a:t>
            </a:r>
          </a:p>
        </p:txBody>
      </p:sp>
      <p:sp>
        <p:nvSpPr>
          <p:cNvPr id="6" name="Title 1">
            <a:extLst>
              <a:ext uri="{FF2B5EF4-FFF2-40B4-BE49-F238E27FC236}">
                <a16:creationId xmlns:a16="http://schemas.microsoft.com/office/drawing/2014/main" id="{59B48319-965B-EFF8-EE0C-38419E543469}"/>
              </a:ext>
            </a:extLst>
          </p:cNvPr>
          <p:cNvSpPr txBox="1">
            <a:spLocks/>
          </p:cNvSpPr>
          <p:nvPr/>
        </p:nvSpPr>
        <p:spPr>
          <a:xfrm>
            <a:off x="1066800" y="5590823"/>
            <a:ext cx="8686800" cy="825819"/>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sz="2400" dirty="0">
                <a:hlinkClick r:id="rId2"/>
              </a:rPr>
              <a:t>https://</a:t>
            </a:r>
            <a:r>
              <a:rPr lang="en-US" sz="2400" dirty="0" err="1">
                <a:hlinkClick r:id="rId2"/>
              </a:rPr>
              <a:t>github.com</a:t>
            </a:r>
            <a:r>
              <a:rPr lang="en-US" sz="2400" dirty="0">
                <a:hlinkClick r:id="rId2"/>
              </a:rPr>
              <a:t>/</a:t>
            </a:r>
            <a:r>
              <a:rPr lang="en-US" sz="2400" dirty="0" err="1">
                <a:hlinkClick r:id="rId2"/>
              </a:rPr>
              <a:t>ntedgi</a:t>
            </a:r>
            <a:r>
              <a:rPr lang="en-US" sz="2400" dirty="0">
                <a:hlinkClick r:id="rId2"/>
              </a:rPr>
              <a:t>/Demand-</a:t>
            </a:r>
            <a:r>
              <a:rPr lang="en-US" sz="2400" dirty="0" err="1">
                <a:hlinkClick r:id="rId2"/>
              </a:rPr>
              <a:t>TechTalks</a:t>
            </a:r>
            <a:endParaRPr lang="en-US" sz="2400" dirty="0"/>
          </a:p>
        </p:txBody>
      </p:sp>
      <p:sp>
        <p:nvSpPr>
          <p:cNvPr id="7" name="Title 1">
            <a:extLst>
              <a:ext uri="{FF2B5EF4-FFF2-40B4-BE49-F238E27FC236}">
                <a16:creationId xmlns:a16="http://schemas.microsoft.com/office/drawing/2014/main" id="{A8EBD982-229E-9029-182A-F04F40ED51A7}"/>
              </a:ext>
            </a:extLst>
          </p:cNvPr>
          <p:cNvSpPr txBox="1">
            <a:spLocks/>
          </p:cNvSpPr>
          <p:nvPr/>
        </p:nvSpPr>
        <p:spPr>
          <a:xfrm>
            <a:off x="2057400" y="17526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pic>
        <p:nvPicPr>
          <p:cNvPr id="10" name="Picture 9">
            <a:extLst>
              <a:ext uri="{FF2B5EF4-FFF2-40B4-BE49-F238E27FC236}">
                <a16:creationId xmlns:a16="http://schemas.microsoft.com/office/drawing/2014/main" id="{3919DFA8-1934-7F2B-2F46-323E2BDAD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772400" cy="4799143"/>
          </a:xfrm>
          <a:prstGeom prst="rect">
            <a:avLst/>
          </a:prstGeom>
        </p:spPr>
      </p:pic>
    </p:spTree>
    <p:extLst>
      <p:ext uri="{BB962C8B-B14F-4D97-AF65-F5344CB8AC3E}">
        <p14:creationId xmlns:p14="http://schemas.microsoft.com/office/powerpoint/2010/main" val="4182828069"/>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p:txBody>
          <a:bodyPr/>
          <a:lstStyle/>
          <a:p>
            <a:r>
              <a:rPr lang="en-IL" dirty="0">
                <a:solidFill>
                  <a:schemeClr val="tx1"/>
                </a:solidFill>
                <a:latin typeface="Andale Mono" panose="020B0509000000000004" pitchFamily="49" charset="0"/>
              </a:rPr>
              <a:t>Reminder : The Stack</a:t>
            </a:r>
          </a:p>
        </p:txBody>
      </p:sp>
      <p:sp>
        <p:nvSpPr>
          <p:cNvPr id="3" name="Content Placeholder 2">
            <a:extLst>
              <a:ext uri="{FF2B5EF4-FFF2-40B4-BE49-F238E27FC236}">
                <a16:creationId xmlns:a16="http://schemas.microsoft.com/office/drawing/2014/main" id="{C5DC4E92-3836-38D3-8A9A-DF8F2A6BCDF9}"/>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The stack contains local variables and pointers to objects on the heap or pointers defining the control flow of the application.</a:t>
            </a:r>
          </a:p>
          <a:p>
            <a:endParaRPr lang="en-US" b="0" i="0" dirty="0">
              <a:solidFill>
                <a:srgbClr val="000000"/>
              </a:solidFill>
              <a:effectLst/>
              <a:latin typeface="Andale Mono" panose="020B0509000000000004" pitchFamily="49" charset="0"/>
            </a:endParaRPr>
          </a:p>
          <a:p>
            <a:r>
              <a:rPr lang="en-US" b="0" i="0" dirty="0">
                <a:solidFill>
                  <a:srgbClr val="000000"/>
                </a:solidFill>
                <a:effectLst/>
                <a:latin typeface="Andale Mono" panose="020B0509000000000004" pitchFamily="49" charset="0"/>
              </a:rPr>
              <a:t>function </a:t>
            </a:r>
            <a:r>
              <a:rPr lang="en-US" b="0" i="0" dirty="0" err="1">
                <a:solidFill>
                  <a:srgbClr val="000000"/>
                </a:solidFill>
                <a:effectLst/>
                <a:latin typeface="Andale Mono" panose="020B0509000000000004" pitchFamily="49" charset="0"/>
              </a:rPr>
              <a:t>addFunction</a:t>
            </a:r>
            <a:r>
              <a:rPr lang="en-US" b="0" i="0" dirty="0">
                <a:solidFill>
                  <a:srgbClr val="000000"/>
                </a:solidFill>
                <a:effectLst/>
                <a:latin typeface="Andale Mono" panose="020B0509000000000004" pitchFamily="49" charset="0"/>
              </a:rPr>
              <a:t> (a, b){</a:t>
            </a:r>
          </a:p>
          <a:p>
            <a:r>
              <a:rPr lang="en-US" b="0" i="0" dirty="0">
                <a:solidFill>
                  <a:srgbClr val="000000"/>
                </a:solidFill>
                <a:effectLst/>
                <a:latin typeface="Andale Mono" panose="020B0509000000000004" pitchFamily="49" charset="0"/>
              </a:rPr>
              <a:t> return a + b </a:t>
            </a:r>
          </a:p>
          <a:p>
            <a:r>
              <a:rPr lang="en-US" b="0" i="0" dirty="0">
                <a:solidFill>
                  <a:srgbClr val="000000"/>
                </a:solidFill>
                <a:effectLst/>
                <a:latin typeface="Andale Mono" panose="020B0509000000000004" pitchFamily="49" charset="0"/>
              </a:rPr>
              <a:t>}</a:t>
            </a:r>
          </a:p>
          <a:p>
            <a:endParaRPr lang="en-US" dirty="0">
              <a:solidFill>
                <a:srgbClr val="000000"/>
              </a:solidFill>
              <a:latin typeface="Andale Mono" panose="020B0509000000000004" pitchFamily="49" charset="0"/>
            </a:endParaRPr>
          </a:p>
          <a:p>
            <a:r>
              <a:rPr lang="en-US" b="0" i="0" dirty="0">
                <a:solidFill>
                  <a:srgbClr val="000000"/>
                </a:solidFill>
                <a:effectLst/>
                <a:latin typeface="Andale Mono" panose="020B0509000000000004" pitchFamily="49" charset="0"/>
              </a:rPr>
              <a:t> add(10, </a:t>
            </a:r>
            <a:r>
              <a:rPr lang="en-US" dirty="0">
                <a:solidFill>
                  <a:srgbClr val="000000"/>
                </a:solidFill>
                <a:latin typeface="Andale Mono" panose="020B0509000000000004" pitchFamily="49" charset="0"/>
              </a:rPr>
              <a:t>12</a:t>
            </a:r>
            <a:r>
              <a:rPr lang="en-US" b="0" i="0" dirty="0">
                <a:solidFill>
                  <a:srgbClr val="000000"/>
                </a:solidFill>
                <a:effectLst/>
                <a:latin typeface="Andale Mono" panose="020B0509000000000004" pitchFamily="49" charset="0"/>
              </a:rPr>
              <a:t>)</a:t>
            </a:r>
            <a:endParaRPr lang="en-IL" dirty="0">
              <a:latin typeface="Andale Mono" panose="020B0509000000000004" pitchFamily="49" charset="0"/>
            </a:endParaRPr>
          </a:p>
        </p:txBody>
      </p:sp>
    </p:spTree>
    <p:extLst>
      <p:ext uri="{BB962C8B-B14F-4D97-AF65-F5344CB8AC3E}">
        <p14:creationId xmlns:p14="http://schemas.microsoft.com/office/powerpoint/2010/main" val="514541189"/>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a:xfrm>
            <a:off x="457200" y="274638"/>
            <a:ext cx="7467600" cy="587465"/>
          </a:xfrm>
        </p:spPr>
        <p:txBody>
          <a:bodyPr/>
          <a:lstStyle/>
          <a:p>
            <a:r>
              <a:rPr lang="en-IL" dirty="0">
                <a:solidFill>
                  <a:schemeClr val="tx1"/>
                </a:solidFill>
                <a:latin typeface="Andale Mono" panose="020B0509000000000004" pitchFamily="49" charset="0"/>
              </a:rPr>
              <a:t>Reminder : The Stack</a:t>
            </a:r>
          </a:p>
        </p:txBody>
      </p:sp>
      <p:pic>
        <p:nvPicPr>
          <p:cNvPr id="5" name="Content Placeholder 4">
            <a:extLst>
              <a:ext uri="{FF2B5EF4-FFF2-40B4-BE49-F238E27FC236}">
                <a16:creationId xmlns:a16="http://schemas.microsoft.com/office/drawing/2014/main" id="{DD27F8A5-2707-B588-2CFC-A0D802C2F71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52600"/>
            <a:ext cx="7467600" cy="4243297"/>
          </a:xfrm>
        </p:spPr>
      </p:pic>
      <p:sp>
        <p:nvSpPr>
          <p:cNvPr id="6" name="Frame 5">
            <a:extLst>
              <a:ext uri="{FF2B5EF4-FFF2-40B4-BE49-F238E27FC236}">
                <a16:creationId xmlns:a16="http://schemas.microsoft.com/office/drawing/2014/main" id="{75DD3E8B-AB59-5FA8-59EF-FA10918B2547}"/>
              </a:ext>
            </a:extLst>
          </p:cNvPr>
          <p:cNvSpPr/>
          <p:nvPr/>
        </p:nvSpPr>
        <p:spPr>
          <a:xfrm>
            <a:off x="4267200" y="1752600"/>
            <a:ext cx="11430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7" name="Frame 6">
            <a:extLst>
              <a:ext uri="{FF2B5EF4-FFF2-40B4-BE49-F238E27FC236}">
                <a16:creationId xmlns:a16="http://schemas.microsoft.com/office/drawing/2014/main" id="{9AA8AB5D-B87E-D53B-77FE-83CEA8FCEBDF}"/>
              </a:ext>
            </a:extLst>
          </p:cNvPr>
          <p:cNvSpPr/>
          <p:nvPr/>
        </p:nvSpPr>
        <p:spPr>
          <a:xfrm>
            <a:off x="457200" y="3429000"/>
            <a:ext cx="11430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8" name="Title 1">
            <a:extLst>
              <a:ext uri="{FF2B5EF4-FFF2-40B4-BE49-F238E27FC236}">
                <a16:creationId xmlns:a16="http://schemas.microsoft.com/office/drawing/2014/main" id="{AE7B61A6-073B-B65C-B8A3-1771F8B4AE1C}"/>
              </a:ext>
            </a:extLst>
          </p:cNvPr>
          <p:cNvSpPr txBox="1">
            <a:spLocks/>
          </p:cNvSpPr>
          <p:nvPr/>
        </p:nvSpPr>
        <p:spPr>
          <a:xfrm>
            <a:off x="457200" y="862103"/>
            <a:ext cx="7467600" cy="587465"/>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solidFill>
                  <a:schemeClr val="tx1"/>
                </a:solidFill>
                <a:latin typeface="Andale Mono" panose="020B0509000000000004" pitchFamily="49" charset="0"/>
              </a:rPr>
              <a:t>node --print-bytecode &lt;</a:t>
            </a:r>
            <a:r>
              <a:rPr lang="en-US" dirty="0" err="1">
                <a:solidFill>
                  <a:schemeClr val="tx1"/>
                </a:solidFill>
                <a:latin typeface="Andale Mono" panose="020B0509000000000004" pitchFamily="49" charset="0"/>
              </a:rPr>
              <a:t>JsFile</a:t>
            </a:r>
            <a:r>
              <a:rPr lang="en-US" dirty="0">
                <a:solidFill>
                  <a:schemeClr val="tx1"/>
                </a:solidFill>
                <a:latin typeface="Andale Mono" panose="020B0509000000000004" pitchFamily="49" charset="0"/>
              </a:rPr>
              <a:t>&gt;</a:t>
            </a:r>
            <a:endParaRPr lang="en-IL" dirty="0">
              <a:solidFill>
                <a:schemeClr val="tx1"/>
              </a:solidFill>
              <a:latin typeface="Andale Mono" panose="020B0509000000000004" pitchFamily="49" charset="0"/>
            </a:endParaRPr>
          </a:p>
        </p:txBody>
      </p:sp>
    </p:spTree>
    <p:extLst>
      <p:ext uri="{BB962C8B-B14F-4D97-AF65-F5344CB8AC3E}">
        <p14:creationId xmlns:p14="http://schemas.microsoft.com/office/powerpoint/2010/main" val="348681677"/>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497-0DD8-6D76-266A-C8896C26B702}"/>
              </a:ext>
            </a:extLst>
          </p:cNvPr>
          <p:cNvSpPr>
            <a:spLocks noGrp="1"/>
          </p:cNvSpPr>
          <p:nvPr>
            <p:ph type="title"/>
          </p:nvPr>
        </p:nvSpPr>
        <p:spPr/>
        <p:txBody>
          <a:bodyPr>
            <a:normAutofit/>
          </a:bodyPr>
          <a:lstStyle/>
          <a:p>
            <a:r>
              <a:rPr lang="en-IL" dirty="0">
                <a:solidFill>
                  <a:schemeClr val="tx1"/>
                </a:solidFill>
                <a:latin typeface="Andale Mono" panose="020B0509000000000004" pitchFamily="49" charset="0"/>
              </a:rPr>
              <a:t>Reminder :</a:t>
            </a:r>
            <a:r>
              <a:rPr lang="en-US" b="1" i="0" dirty="0">
                <a:solidFill>
                  <a:schemeClr val="tx1"/>
                </a:solidFill>
                <a:effectLst/>
                <a:latin typeface="Andale Mono" panose="020B0509000000000004" pitchFamily="49" charset="0"/>
              </a:rPr>
              <a:t>The Heap</a:t>
            </a:r>
            <a:endParaRPr lang="en-IL" dirty="0">
              <a:solidFill>
                <a:schemeClr val="tx1"/>
              </a:solidFill>
              <a:latin typeface="Andale Mono" panose="020B0509000000000004" pitchFamily="49" charset="0"/>
            </a:endParaRPr>
          </a:p>
        </p:txBody>
      </p:sp>
      <p:sp>
        <p:nvSpPr>
          <p:cNvPr id="3" name="Content Placeholder 2">
            <a:extLst>
              <a:ext uri="{FF2B5EF4-FFF2-40B4-BE49-F238E27FC236}">
                <a16:creationId xmlns:a16="http://schemas.microsoft.com/office/drawing/2014/main" id="{8A2F79A0-08B1-39F5-F867-8338D4725422}"/>
              </a:ext>
            </a:extLst>
          </p:cNvPr>
          <p:cNvSpPr>
            <a:spLocks noGrp="1"/>
          </p:cNvSpPr>
          <p:nvPr>
            <p:ph sz="quarter" idx="1"/>
          </p:nvPr>
        </p:nvSpPr>
        <p:spPr/>
        <p:txBody>
          <a:bodyPr>
            <a:normAutofit/>
          </a:bodyPr>
          <a:lstStyle/>
          <a:p>
            <a:pPr algn="l"/>
            <a:r>
              <a:rPr lang="en-US" b="0" i="0" dirty="0">
                <a:solidFill>
                  <a:srgbClr val="404040"/>
                </a:solidFill>
                <a:effectLst/>
                <a:latin typeface="Montserrat" pitchFamily="2" charset="77"/>
              </a:rPr>
              <a:t>The heap is dedicated to store reference type objects, like objects.</a:t>
            </a:r>
          </a:p>
          <a:p>
            <a:pPr algn="l"/>
            <a:endParaRPr lang="en-US" b="0" i="0" dirty="0">
              <a:solidFill>
                <a:srgbClr val="404040"/>
              </a:solidFill>
              <a:effectLst/>
              <a:latin typeface="Montserrat" pitchFamily="2" charset="77"/>
            </a:endParaRPr>
          </a:p>
          <a:p>
            <a:r>
              <a:rPr lang="en-US" b="0" i="0" dirty="0">
                <a:solidFill>
                  <a:srgbClr val="000000"/>
                </a:solidFill>
                <a:effectLst/>
                <a:latin typeface="Courier 10 Pitch" pitchFamily="2" charset="0"/>
              </a:rPr>
              <a:t>function Car (opts) { </a:t>
            </a:r>
          </a:p>
          <a:p>
            <a:pPr lvl="1"/>
            <a:r>
              <a:rPr lang="en-US" b="0" i="0" dirty="0" err="1">
                <a:solidFill>
                  <a:srgbClr val="000000"/>
                </a:solidFill>
                <a:effectLst/>
                <a:latin typeface="Courier 10 Pitch" pitchFamily="2" charset="0"/>
              </a:rPr>
              <a:t>this.type</a:t>
            </a:r>
            <a:r>
              <a:rPr lang="en-US" b="0" i="0" dirty="0">
                <a:solidFill>
                  <a:srgbClr val="000000"/>
                </a:solidFill>
                <a:effectLst/>
                <a:latin typeface="Courier 10 Pitch" pitchFamily="2" charset="0"/>
              </a:rPr>
              <a:t> = </a:t>
            </a:r>
            <a:r>
              <a:rPr lang="en-US" b="0" i="0" dirty="0" err="1">
                <a:solidFill>
                  <a:srgbClr val="000000"/>
                </a:solidFill>
                <a:effectLst/>
                <a:latin typeface="Courier 10 Pitch" pitchFamily="2" charset="0"/>
              </a:rPr>
              <a:t>opts.type</a:t>
            </a:r>
            <a:r>
              <a:rPr lang="en-US" b="0" i="0" dirty="0">
                <a:solidFill>
                  <a:srgbClr val="000000"/>
                </a:solidFill>
                <a:effectLst/>
                <a:latin typeface="Courier 10 Pitch" pitchFamily="2" charset="0"/>
              </a:rPr>
              <a:t>;</a:t>
            </a:r>
          </a:p>
          <a:p>
            <a:r>
              <a:rPr lang="en-US" b="0" i="0" dirty="0">
                <a:solidFill>
                  <a:srgbClr val="000000"/>
                </a:solidFill>
                <a:effectLst/>
                <a:latin typeface="Courier 10 Pitch" pitchFamily="2" charset="0"/>
              </a:rPr>
              <a:t>}</a:t>
            </a:r>
          </a:p>
          <a:p>
            <a:pPr marL="0" indent="0">
              <a:buNone/>
            </a:pPr>
            <a:r>
              <a:rPr lang="en-US" b="0" i="0" dirty="0">
                <a:solidFill>
                  <a:srgbClr val="000000"/>
                </a:solidFill>
                <a:effectLst/>
                <a:latin typeface="Courier 10 Pitch" pitchFamily="2" charset="0"/>
              </a:rPr>
              <a:t> </a:t>
            </a:r>
          </a:p>
          <a:p>
            <a:r>
              <a:rPr lang="en-US" b="0" i="0" dirty="0">
                <a:solidFill>
                  <a:srgbClr val="000000"/>
                </a:solidFill>
                <a:effectLst/>
                <a:latin typeface="Courier 10 Pitch" pitchFamily="2" charset="0"/>
              </a:rPr>
              <a:t>const </a:t>
            </a:r>
            <a:r>
              <a:rPr lang="en-US" dirty="0">
                <a:solidFill>
                  <a:srgbClr val="000000"/>
                </a:solidFill>
                <a:latin typeface="Courier 10 Pitch" pitchFamily="2" charset="0"/>
              </a:rPr>
              <a:t>c</a:t>
            </a:r>
            <a:r>
              <a:rPr lang="en-US" b="0" i="0" dirty="0">
                <a:solidFill>
                  <a:srgbClr val="000000"/>
                </a:solidFill>
                <a:effectLst/>
                <a:latin typeface="Courier 10 Pitch" pitchFamily="2" charset="0"/>
              </a:rPr>
              <a:t>ar = new Car({type :’BMW’})</a:t>
            </a:r>
            <a:br>
              <a:rPr lang="en-US" dirty="0"/>
            </a:br>
            <a:endParaRPr lang="en-IL" dirty="0"/>
          </a:p>
        </p:txBody>
      </p:sp>
    </p:spTree>
    <p:extLst>
      <p:ext uri="{BB962C8B-B14F-4D97-AF65-F5344CB8AC3E}">
        <p14:creationId xmlns:p14="http://schemas.microsoft.com/office/powerpoint/2010/main" val="1227293410"/>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spTree>
    <p:extLst>
      <p:ext uri="{BB962C8B-B14F-4D97-AF65-F5344CB8AC3E}">
        <p14:creationId xmlns:p14="http://schemas.microsoft.com/office/powerpoint/2010/main" val="71453345"/>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cxnSp>
        <p:nvCxnSpPr>
          <p:cNvPr id="4" name="Straight Arrow Connector 3">
            <a:extLst>
              <a:ext uri="{FF2B5EF4-FFF2-40B4-BE49-F238E27FC236}">
                <a16:creationId xmlns:a16="http://schemas.microsoft.com/office/drawing/2014/main" id="{8ADD3516-6592-DC9F-70EF-4F4C79B7887A}"/>
              </a:ext>
            </a:extLst>
          </p:cNvPr>
          <p:cNvCxnSpPr>
            <a:cxnSpLocks/>
          </p:cNvCxnSpPr>
          <p:nvPr/>
        </p:nvCxnSpPr>
        <p:spPr>
          <a:xfrm flipV="1">
            <a:off x="304800" y="5181600"/>
            <a:ext cx="838200" cy="76200"/>
          </a:xfrm>
          <a:prstGeom prst="straightConnector1">
            <a:avLst/>
          </a:prstGeom>
          <a:ln w="6032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43429162"/>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CA6A-79B1-216D-D79E-E13D9F6B3100}"/>
              </a:ext>
            </a:extLst>
          </p:cNvPr>
          <p:cNvSpPr>
            <a:spLocks noGrp="1"/>
          </p:cNvSpPr>
          <p:nvPr>
            <p:ph type="title"/>
          </p:nvPr>
        </p:nvSpPr>
        <p:spPr/>
        <p:txBody>
          <a:bodyPr/>
          <a:lstStyle/>
          <a:p>
            <a:r>
              <a:rPr lang="en-IL" dirty="0">
                <a:latin typeface="Andale Mono" panose="020B0509000000000004" pitchFamily="49" charset="0"/>
              </a:rPr>
              <a:t>Garbeage Collection </a:t>
            </a:r>
          </a:p>
        </p:txBody>
      </p:sp>
      <p:sp>
        <p:nvSpPr>
          <p:cNvPr id="3" name="Content Placeholder 2">
            <a:extLst>
              <a:ext uri="{FF2B5EF4-FFF2-40B4-BE49-F238E27FC236}">
                <a16:creationId xmlns:a16="http://schemas.microsoft.com/office/drawing/2014/main" id="{8A72D63F-C4B6-2386-DB5C-869FF359EB76}"/>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Garbage collection is the process of reclaiming the memory occupied by objects that are no longer in use by the application.</a:t>
            </a:r>
          </a:p>
          <a:p>
            <a:pPr marL="0" indent="0">
              <a:buNone/>
            </a:pP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595546549"/>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US" dirty="0">
                <a:latin typeface="Andale Mono" panose="020B0509000000000004" pitchFamily="49" charset="0"/>
              </a:rPr>
              <a:t>A</a:t>
            </a:r>
            <a:r>
              <a:rPr lang="en-IL" dirty="0">
                <a:latin typeface="Andale Mono" panose="020B0509000000000004" pitchFamily="49" charset="0"/>
              </a:rPr>
              <a:t>lgorethem to find answer the </a:t>
            </a:r>
            <a:r>
              <a:rPr lang="en-US" b="0" i="0" dirty="0">
                <a:effectLst/>
                <a:latin typeface="Andale Mono" panose="020B0509000000000004" pitchFamily="49" charset="0"/>
              </a:rPr>
              <a:t>problem determining whether or not an object is still needed </a:t>
            </a:r>
            <a:endParaRPr lang="en-IL" dirty="0">
              <a:latin typeface="Andale Mono" panose="020B0509000000000004" pitchFamily="49" charset="0"/>
            </a:endParaRPr>
          </a:p>
          <a:p>
            <a:endParaRPr lang="en-IL" dirty="0">
              <a:latin typeface="Andale Mono" panose="020B0509000000000004" pitchFamily="49" charset="0"/>
            </a:endParaRPr>
          </a:p>
        </p:txBody>
      </p:sp>
    </p:spTree>
    <p:extLst>
      <p:ext uri="{BB962C8B-B14F-4D97-AF65-F5344CB8AC3E}">
        <p14:creationId xmlns:p14="http://schemas.microsoft.com/office/powerpoint/2010/main" val="918215617"/>
      </p:ext>
    </p:extLst>
  </p:cSld>
  <p:clrMapOvr>
    <a:masterClrMapping/>
  </p:clrMapOvr>
  <mc:AlternateContent xmlns:mc="http://schemas.openxmlformats.org/markup-compatibility/2006">
    <mc:Choice xmlns:p14="http://schemas.microsoft.com/office/powerpoint/2010/main" Requires="p14">
      <p:transition p14:dur="0" advTm="4000"/>
    </mc:Choice>
    <mc:Fallback>
      <p:transition advTm="4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5450</TotalTime>
  <Words>819</Words>
  <Application>Microsoft Macintosh PowerPoint</Application>
  <PresentationFormat>On-screen Show (4:3)</PresentationFormat>
  <Paragraphs>74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Andale Mono</vt:lpstr>
      <vt:lpstr>Calibri</vt:lpstr>
      <vt:lpstr>Century Schoolbook</vt:lpstr>
      <vt:lpstr>Courier 10 Pitch</vt:lpstr>
      <vt:lpstr>Montserrat</vt:lpstr>
      <vt:lpstr>urw-din</vt:lpstr>
      <vt:lpstr>Wingdings</vt:lpstr>
      <vt:lpstr>Wingdings 2</vt:lpstr>
      <vt:lpstr>Oriel</vt:lpstr>
      <vt:lpstr>V8-Garbage-collection</vt:lpstr>
      <vt:lpstr>Memory Management  </vt:lpstr>
      <vt:lpstr>Reminder : The Stack</vt:lpstr>
      <vt:lpstr>Reminder : The Stack</vt:lpstr>
      <vt:lpstr>Reminder :The Heap</vt:lpstr>
      <vt:lpstr>Early days </vt:lpstr>
      <vt:lpstr>Early days </vt:lpstr>
      <vt:lpstr>Garbeage Collection </vt:lpstr>
      <vt:lpstr>Garbeage Collection Algorithems</vt:lpstr>
      <vt:lpstr>Garbeage Collection Algorithems</vt:lpstr>
      <vt:lpstr>Garbeage Collection Algorithems</vt:lpstr>
      <vt:lpstr>Who Is the root element?</vt:lpstr>
      <vt:lpstr>The problem with refernce counting </vt:lpstr>
      <vt:lpstr>PowerPoint Presentation</vt:lpstr>
      <vt:lpstr>How it looks inside the heap</vt:lpstr>
      <vt:lpstr>NodeJS world Term</vt:lpstr>
      <vt:lpstr>Node memory management</vt:lpstr>
      <vt:lpstr>The Generational Hypothesis</vt:lpstr>
      <vt:lpstr>The Generational Hypothesis</vt:lpstr>
      <vt:lpstr>The Generational Hypothesis</vt:lpstr>
      <vt:lpstr>Heapdump demo </vt:lpstr>
      <vt:lpstr>How it Shoold Look</vt:lpstr>
      <vt:lpstr>How it Look With memory leak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Naor Tedgi</cp:lastModifiedBy>
  <cp:revision>95</cp:revision>
  <dcterms:created xsi:type="dcterms:W3CDTF">2006-08-16T00:00:00Z</dcterms:created>
  <dcterms:modified xsi:type="dcterms:W3CDTF">2022-12-11T07:17:30Z</dcterms:modified>
</cp:coreProperties>
</file>