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63" r:id="rId2"/>
    <p:sldId id="264" r:id="rId3"/>
    <p:sldId id="265" r:id="rId4"/>
    <p:sldId id="266" r:id="rId5"/>
    <p:sldId id="267" r:id="rId6"/>
    <p:sldId id="268" r:id="rId7"/>
    <p:sldId id="269" r:id="rId8"/>
    <p:sldId id="275" r:id="rId9"/>
    <p:sldId id="274" r:id="rId10"/>
    <p:sldId id="277" r:id="rId11"/>
    <p:sldId id="270" r:id="rId12"/>
    <p:sldId id="271" r:id="rId13"/>
    <p:sldId id="272" r:id="rId14"/>
    <p:sldId id="273" r:id="rId15"/>
    <p:sldId id="276" r:id="rId16"/>
    <p:sldId id="278" r:id="rId17"/>
    <p:sldId id="279" r:id="rId18"/>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0"/>
    <p:restoredTop sz="94638"/>
  </p:normalViewPr>
  <p:slideViewPr>
    <p:cSldViewPr>
      <p:cViewPr varScale="1">
        <p:scale>
          <a:sx n="133" d="100"/>
          <a:sy n="133" d="100"/>
        </p:scale>
        <p:origin x="14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B3B5D-8085-41F4-8D3F-AD7279DC1F90}" type="datetimeFigureOut">
              <a:rPr lang="en-US" smtClean="0"/>
              <a:t>12/8/22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EC861-E83A-4356-9FA8-9584F54C13A4}" type="slidenum">
              <a:rPr lang="en-US" smtClean="0"/>
              <a:t>‹#›</a:t>
            </a:fld>
            <a:endParaRPr lang="en-US"/>
          </a:p>
        </p:txBody>
      </p:sp>
    </p:spTree>
    <p:extLst>
      <p:ext uri="{BB962C8B-B14F-4D97-AF65-F5344CB8AC3E}">
        <p14:creationId xmlns:p14="http://schemas.microsoft.com/office/powerpoint/2010/main" val="164302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1</a:t>
            </a:fld>
            <a:endParaRPr lang="en-US"/>
          </a:p>
        </p:txBody>
      </p:sp>
    </p:spTree>
    <p:extLst>
      <p:ext uri="{BB962C8B-B14F-4D97-AF65-F5344CB8AC3E}">
        <p14:creationId xmlns:p14="http://schemas.microsoft.com/office/powerpoint/2010/main" val="134676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AE415C-7A85-634B-B028-DBE71C5D2D63}" type="datetime1">
              <a:rPr lang="en-US" smtClean="0"/>
              <a:t>12/8/22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advClick="0" advTm="4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8C49A0-719E-C942-A783-66E173E6A0F0}" type="datetime1">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FF785-B1BC-7C47-8418-671EC1989A67}" type="datetime1">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BC6205D-28A0-D14B-BB25-8E18F06B9E65}" type="datetime1">
              <a:rPr lang="en-US" smtClean="0"/>
              <a:t>12/8/22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advClick="0" advTm="4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B5867B-D9CD-7440-8E34-2DE4EEBB756F}" type="datetime1">
              <a:rPr lang="en-US" smtClean="0"/>
              <a:t>12/8/22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advClick="0" advTm="4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A280C9-E45C-9241-904E-CCA7A172C53A}" type="datetime1">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advClick="0" advTm="4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00548EF-D67B-BD4A-9D30-4143161FE6C7}" type="datetime1">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med" advClick="0" advTm="4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D71A65-90D4-EE40-BBFD-8771A93CB24C}" type="datetime1">
              <a:rPr lang="en-US" smtClean="0"/>
              <a:t>12/8/22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advClick="0" advTm="4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EEC9E-69C9-2145-9EEE-DB99B983CF0A}" type="datetime1">
              <a:rPr lang="en-US" smtClean="0"/>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218A1DF-E552-E741-9FD8-9B85174CEEA6}" type="datetime1">
              <a:rPr lang="en-US" smtClean="0"/>
              <a:t>12/8/22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advClick="0" advTm="4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AB1607-3325-4A40-862F-490ACE222F66}" type="datetime1">
              <a:rPr lang="en-US" smtClean="0"/>
              <a:t>12/8/22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med" advClick="0" advTm="4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CD6ED2-99B4-D84C-83B0-15233ABEDB88}" type="datetime1">
              <a:rPr lang="en-US" smtClean="0"/>
              <a:t>12/8/22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sndAc>
      <p:endSnd/>
    </p:sndAc>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onitoring-grafana.sonic-us.supersonicads.com/d/XEyQ5VJGk/demand-platformjs?orgId=1&amp;from=now-2d&amp;to=no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onitoring-grafana.sonic-us.supersonicads.com/d/XEyQ5VJGk/demand-platformjs?orgId=1&amp;from=1664941185105&amp;to=166560360649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8.dev/blog/orinoco-parallel-scavenger" TargetMode="External"/><Relationship Id="rId2" Type="http://schemas.openxmlformats.org/officeDocument/2006/relationships/hyperlink" Target="https://www.memorymanagement.org/glossary/s.html#semi.sp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81200"/>
            <a:ext cx="6705600" cy="598962"/>
          </a:xfrm>
        </p:spPr>
        <p:txBody>
          <a:bodyPr>
            <a:noAutofit/>
          </a:bodyPr>
          <a:lstStyle/>
          <a:p>
            <a:pPr algn="l" rtl="1" eaLnBrk="1" latinLnBrk="0" hangingPunct="1">
              <a:spcBef>
                <a:spcPct val="0"/>
              </a:spcBef>
              <a:buNone/>
            </a:pPr>
            <a:r>
              <a:rPr lang="en-US" sz="4000" dirty="0">
                <a:latin typeface="Andale Mono" panose="020B0509000000000004" pitchFamily="49" charset="0"/>
                <a:cs typeface="Al Nile" pitchFamily="2" charset="-78"/>
              </a:rPr>
              <a:t>V8-Garbage-collection</a:t>
            </a:r>
          </a:p>
        </p:txBody>
      </p:sp>
      <p:sp>
        <p:nvSpPr>
          <p:cNvPr id="3" name="Subtitle 2"/>
          <p:cNvSpPr>
            <a:spLocks noGrp="1"/>
          </p:cNvSpPr>
          <p:nvPr>
            <p:ph type="subTitle" idx="1"/>
          </p:nvPr>
        </p:nvSpPr>
        <p:spPr/>
        <p:txBody>
          <a:bodyPr/>
          <a:lstStyle/>
          <a:p>
            <a:r>
              <a:rPr lang="en-US" dirty="0"/>
              <a:t>By </a:t>
            </a:r>
            <a:r>
              <a:rPr lang="en-US" dirty="0" err="1"/>
              <a:t>Naor</a:t>
            </a:r>
            <a:r>
              <a:rPr lang="en-US" dirty="0"/>
              <a:t> </a:t>
            </a:r>
            <a:r>
              <a:rPr lang="en-US" dirty="0" err="1"/>
              <a:t>Tedgi</a:t>
            </a:r>
            <a:r>
              <a:rPr lang="en-US" dirty="0"/>
              <a:t> (Abu Emma)</a:t>
            </a:r>
          </a:p>
          <a:p>
            <a:r>
              <a:rPr lang="en-US" dirty="0"/>
              <a:t>@</a:t>
            </a:r>
            <a:r>
              <a:rPr lang="en-US" dirty="0" err="1"/>
              <a:t>ntedgi</a:t>
            </a:r>
            <a:endParaRPr lang="en-US" dirty="0"/>
          </a:p>
        </p:txBody>
      </p:sp>
      <p:sp>
        <p:nvSpPr>
          <p:cNvPr id="4" name="AutoShape 2">
            <a:extLst>
              <a:ext uri="{FF2B5EF4-FFF2-40B4-BE49-F238E27FC236}">
                <a16:creationId xmlns:a16="http://schemas.microsoft.com/office/drawing/2014/main" id="{5E9945BE-7A1D-1449-B2AC-8C7436A775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1786898697"/>
      </p:ext>
    </p:extLst>
  </p:cSld>
  <p:clrMapOvr>
    <a:masterClrMapping/>
  </p:clrMapOvr>
  <p:transition spd="med"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358-5372-13F0-8011-022C639A0882}"/>
              </a:ext>
            </a:extLst>
          </p:cNvPr>
          <p:cNvSpPr>
            <a:spLocks noGrp="1"/>
          </p:cNvSpPr>
          <p:nvPr>
            <p:ph type="title"/>
          </p:nvPr>
        </p:nvSpPr>
        <p:spPr/>
        <p:txBody>
          <a:bodyPr/>
          <a:lstStyle/>
          <a:p>
            <a:r>
              <a:rPr lang="en-US" dirty="0"/>
              <a:t>W</a:t>
            </a:r>
            <a:r>
              <a:rPr lang="en-IL" dirty="0"/>
              <a:t>ho </a:t>
            </a:r>
            <a:r>
              <a:rPr lang="en-US" dirty="0"/>
              <a:t>I</a:t>
            </a:r>
            <a:r>
              <a:rPr lang="en-IL" dirty="0"/>
              <a:t>s the root element?</a:t>
            </a:r>
          </a:p>
        </p:txBody>
      </p:sp>
    </p:spTree>
    <p:extLst>
      <p:ext uri="{BB962C8B-B14F-4D97-AF65-F5344CB8AC3E}">
        <p14:creationId xmlns:p14="http://schemas.microsoft.com/office/powerpoint/2010/main" val="1018406400"/>
      </p:ext>
    </p:extLst>
  </p:cSld>
  <p:clrMapOvr>
    <a:masterClrMapping/>
  </p:clrMapOvr>
  <p:transition spd="med" advClick="0" advTm="4000">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040-2C6B-5849-B8DA-0CA041F65B15}"/>
              </a:ext>
            </a:extLst>
          </p:cNvPr>
          <p:cNvSpPr>
            <a:spLocks noGrp="1"/>
          </p:cNvSpPr>
          <p:nvPr>
            <p:ph type="title"/>
          </p:nvPr>
        </p:nvSpPr>
        <p:spPr/>
        <p:txBody>
          <a:bodyPr/>
          <a:lstStyle/>
          <a:p>
            <a:r>
              <a:rPr lang="en-IL" dirty="0"/>
              <a:t>How it looks inside the heap</a:t>
            </a:r>
          </a:p>
        </p:txBody>
      </p:sp>
      <p:pic>
        <p:nvPicPr>
          <p:cNvPr id="7" name="Content Placeholder 6">
            <a:extLst>
              <a:ext uri="{FF2B5EF4-FFF2-40B4-BE49-F238E27FC236}">
                <a16:creationId xmlns:a16="http://schemas.microsoft.com/office/drawing/2014/main" id="{F8D2CCFC-6C73-CECA-1D1D-08F752105EF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31364"/>
            <a:ext cx="7467600" cy="3211296"/>
          </a:xfrm>
        </p:spPr>
      </p:pic>
    </p:spTree>
    <p:extLst>
      <p:ext uri="{BB962C8B-B14F-4D97-AF65-F5344CB8AC3E}">
        <p14:creationId xmlns:p14="http://schemas.microsoft.com/office/powerpoint/2010/main" val="3737638704"/>
      </p:ext>
    </p:extLst>
  </p:cSld>
  <p:clrMapOvr>
    <a:masterClrMapping/>
  </p:clrMapOvr>
  <p:transition spd="med" advClick="0" advTm="4000">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088A-60B3-0066-6DCA-C32DAF70FDB6}"/>
              </a:ext>
            </a:extLst>
          </p:cNvPr>
          <p:cNvSpPr>
            <a:spLocks noGrp="1"/>
          </p:cNvSpPr>
          <p:nvPr>
            <p:ph type="title"/>
          </p:nvPr>
        </p:nvSpPr>
        <p:spPr/>
        <p:txBody>
          <a:bodyPr/>
          <a:lstStyle/>
          <a:p>
            <a:r>
              <a:rPr lang="en-US" dirty="0"/>
              <a:t>T</a:t>
            </a:r>
            <a:r>
              <a:rPr lang="en-IL" dirty="0"/>
              <a:t>he problem with refernce counting </a:t>
            </a:r>
          </a:p>
        </p:txBody>
      </p:sp>
      <p:sp>
        <p:nvSpPr>
          <p:cNvPr id="3" name="Content Placeholder 2">
            <a:extLst>
              <a:ext uri="{FF2B5EF4-FFF2-40B4-BE49-F238E27FC236}">
                <a16:creationId xmlns:a16="http://schemas.microsoft.com/office/drawing/2014/main" id="{F5ED1B0D-F275-5280-1EA5-718DBF57FD24}"/>
              </a:ext>
            </a:extLst>
          </p:cNvPr>
          <p:cNvSpPr>
            <a:spLocks noGrp="1"/>
          </p:cNvSpPr>
          <p:nvPr>
            <p:ph sz="quarter" idx="1"/>
          </p:nvPr>
        </p:nvSpPr>
        <p:spPr/>
        <p:txBody>
          <a:bodyPr/>
          <a:lstStyle/>
          <a:p>
            <a:r>
              <a:rPr lang="en-US" dirty="0"/>
              <a:t>C</a:t>
            </a:r>
            <a:r>
              <a:rPr lang="en-IL" dirty="0"/>
              <a:t>ircular reference</a:t>
            </a:r>
          </a:p>
          <a:p>
            <a:endParaRPr lang="en-IL" dirty="0"/>
          </a:p>
        </p:txBody>
      </p:sp>
      <p:pic>
        <p:nvPicPr>
          <p:cNvPr id="7" name="Picture 6">
            <a:extLst>
              <a:ext uri="{FF2B5EF4-FFF2-40B4-BE49-F238E27FC236}">
                <a16:creationId xmlns:a16="http://schemas.microsoft.com/office/drawing/2014/main" id="{883F3876-43C4-C34E-DC4E-4D8C7964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54250"/>
            <a:ext cx="4876800" cy="2349500"/>
          </a:xfrm>
          <a:prstGeom prst="rect">
            <a:avLst/>
          </a:prstGeom>
        </p:spPr>
      </p:pic>
    </p:spTree>
    <p:extLst>
      <p:ext uri="{BB962C8B-B14F-4D97-AF65-F5344CB8AC3E}">
        <p14:creationId xmlns:p14="http://schemas.microsoft.com/office/powerpoint/2010/main" val="4256858925"/>
      </p:ext>
    </p:extLst>
  </p:cSld>
  <p:clrMapOvr>
    <a:masterClrMapping/>
  </p:clrMapOvr>
  <p:transition spd="med" advClick="0" advTm="4000">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457200" y="533400"/>
            <a:ext cx="7467600" cy="884238"/>
          </a:xfrm>
        </p:spPr>
        <p:txBody>
          <a:bodyPr>
            <a:normAutofit fontScale="90000"/>
          </a:bodyPr>
          <a:lstStyle/>
          <a:p>
            <a:r>
              <a:rPr lang="en-US" b="1" i="0" dirty="0">
                <a:solidFill>
                  <a:srgbClr val="404040"/>
                </a:solidFill>
                <a:effectLst/>
                <a:latin typeface="Montserrat" pitchFamily="2" charset="77"/>
              </a:rPr>
              <a:t>Scavenge and Mark-Sweep collection</a:t>
            </a:r>
            <a:br>
              <a:rPr lang="en-US" b="1" i="0" dirty="0">
                <a:solidFill>
                  <a:srgbClr val="404040"/>
                </a:solidFill>
                <a:effectLst/>
                <a:latin typeface="Montserrat" pitchFamily="2" charset="77"/>
              </a:rPr>
            </a:br>
            <a:br>
              <a:rPr lang="en-US" dirty="0"/>
            </a:br>
            <a:endParaRPr lang="en-IL" dirty="0"/>
          </a:p>
        </p:txBody>
      </p:sp>
      <p:sp>
        <p:nvSpPr>
          <p:cNvPr id="3" name="Content Placeholder 2">
            <a:extLst>
              <a:ext uri="{FF2B5EF4-FFF2-40B4-BE49-F238E27FC236}">
                <a16:creationId xmlns:a16="http://schemas.microsoft.com/office/drawing/2014/main" id="{AEFC6BF6-A87F-FBF4-48FB-A194E457500E}"/>
              </a:ext>
            </a:extLst>
          </p:cNvPr>
          <p:cNvSpPr>
            <a:spLocks noGrp="1"/>
          </p:cNvSpPr>
          <p:nvPr>
            <p:ph sz="quarter" idx="1"/>
          </p:nvPr>
        </p:nvSpPr>
        <p:spPr/>
        <p:txBody>
          <a:bodyPr/>
          <a:lstStyle/>
          <a:p>
            <a:r>
              <a:rPr lang="en-IL" dirty="0"/>
              <a:t>TBD</a:t>
            </a:r>
          </a:p>
        </p:txBody>
      </p:sp>
    </p:spTree>
    <p:extLst>
      <p:ext uri="{BB962C8B-B14F-4D97-AF65-F5344CB8AC3E}">
        <p14:creationId xmlns:p14="http://schemas.microsoft.com/office/powerpoint/2010/main" val="1925320285"/>
      </p:ext>
    </p:extLst>
  </p:cSld>
  <p:clrMapOvr>
    <a:masterClrMapping/>
  </p:clrMapOvr>
  <p:transition spd="med" advClick="0" advTm="4000">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Shoold Look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953000"/>
            <a:ext cx="7467600" cy="1520952"/>
          </a:xfrm>
        </p:spPr>
        <p:txBody>
          <a:bodyPr/>
          <a:lstStyle/>
          <a:p>
            <a:r>
              <a:rPr lang="en-US" dirty="0">
                <a:hlinkClick r:id="rId2"/>
              </a:rPr>
              <a:t>https://monitoring-grafana.sonic-us.supersonicads.com/d/XEyQ5VJGk/demand-platformjs?orgId=1&amp;from=now-2d&amp;to=now</a:t>
            </a:r>
            <a:endParaRPr lang="en-US" dirty="0"/>
          </a:p>
          <a:p>
            <a:endParaRPr lang="en-IL" dirty="0"/>
          </a:p>
        </p:txBody>
      </p:sp>
      <p:pic>
        <p:nvPicPr>
          <p:cNvPr id="5" name="Picture 4">
            <a:extLst>
              <a:ext uri="{FF2B5EF4-FFF2-40B4-BE49-F238E27FC236}">
                <a16:creationId xmlns:a16="http://schemas.microsoft.com/office/drawing/2014/main" id="{AF8752CE-AC18-C6F0-A949-BD9C4074D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7772400" cy="2274412"/>
          </a:xfrm>
          <a:prstGeom prst="rect">
            <a:avLst/>
          </a:prstGeom>
        </p:spPr>
      </p:pic>
    </p:spTree>
    <p:extLst>
      <p:ext uri="{BB962C8B-B14F-4D97-AF65-F5344CB8AC3E}">
        <p14:creationId xmlns:p14="http://schemas.microsoft.com/office/powerpoint/2010/main" val="1871194583"/>
      </p:ext>
    </p:extLst>
  </p:cSld>
  <p:clrMapOvr>
    <a:masterClrMapping/>
  </p:clrMapOvr>
  <p:transition spd="med" advClick="0" advTm="4000">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Look With memory leak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572000"/>
            <a:ext cx="7467600" cy="1901952"/>
          </a:xfrm>
        </p:spPr>
        <p:txBody>
          <a:bodyPr/>
          <a:lstStyle/>
          <a:p>
            <a:r>
              <a:rPr lang="en-US" dirty="0">
                <a:hlinkClick r:id="rId2"/>
              </a:rPr>
              <a:t>https://monitoring-grafana.sonic-us.supersonicads.com/d/XEyQ5VJGk/demand-platformjs?orgId=1&amp;from=1664941185105&amp;to=1665603606491</a:t>
            </a:r>
            <a:endParaRPr lang="en-US" dirty="0"/>
          </a:p>
          <a:p>
            <a:endParaRPr lang="en-IL" dirty="0"/>
          </a:p>
        </p:txBody>
      </p:sp>
      <p:pic>
        <p:nvPicPr>
          <p:cNvPr id="9" name="Picture 8">
            <a:extLst>
              <a:ext uri="{FF2B5EF4-FFF2-40B4-BE49-F238E27FC236}">
                <a16:creationId xmlns:a16="http://schemas.microsoft.com/office/drawing/2014/main" id="{AE75522B-3937-6E40-2C59-28C0B7FB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28800"/>
            <a:ext cx="7772400" cy="2262048"/>
          </a:xfrm>
          <a:prstGeom prst="rect">
            <a:avLst/>
          </a:prstGeom>
        </p:spPr>
      </p:pic>
    </p:spTree>
    <p:extLst>
      <p:ext uri="{BB962C8B-B14F-4D97-AF65-F5344CB8AC3E}">
        <p14:creationId xmlns:p14="http://schemas.microsoft.com/office/powerpoint/2010/main" val="3162421990"/>
      </p:ext>
    </p:extLst>
  </p:cSld>
  <p:clrMapOvr>
    <a:masterClrMapping/>
  </p:clrMapOvr>
  <p:transition spd="med" advClick="0" advTm="4000">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46-7F3C-AB47-88CC-0EC474B2542A}"/>
              </a:ext>
            </a:extLst>
          </p:cNvPr>
          <p:cNvSpPr>
            <a:spLocks noGrp="1"/>
          </p:cNvSpPr>
          <p:nvPr>
            <p:ph type="title"/>
          </p:nvPr>
        </p:nvSpPr>
        <p:spPr/>
        <p:txBody>
          <a:bodyPr/>
          <a:lstStyle/>
          <a:p>
            <a:r>
              <a:rPr lang="en-US" dirty="0"/>
              <a:t>H</a:t>
            </a:r>
            <a:r>
              <a:rPr lang="en-IL" dirty="0"/>
              <a:t>eapdump demo </a:t>
            </a:r>
          </a:p>
        </p:txBody>
      </p:sp>
    </p:spTree>
    <p:extLst>
      <p:ext uri="{BB962C8B-B14F-4D97-AF65-F5344CB8AC3E}">
        <p14:creationId xmlns:p14="http://schemas.microsoft.com/office/powerpoint/2010/main" val="3275783330"/>
      </p:ext>
    </p:extLst>
  </p:cSld>
  <p:clrMapOvr>
    <a:masterClrMapping/>
  </p:clrMapOvr>
  <p:transition spd="med" advClick="0" advTm="4000">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7EEF-B58E-3B27-6908-77BB1D3B030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A78A477-BF35-970E-D835-2EB08DA9A429}"/>
              </a:ext>
            </a:extLst>
          </p:cNvPr>
          <p:cNvSpPr>
            <a:spLocks noGrp="1"/>
          </p:cNvSpPr>
          <p:nvPr>
            <p:ph sz="quarter" idx="1"/>
          </p:nvPr>
        </p:nvSpPr>
        <p:spPr/>
        <p:txBody>
          <a:bodyPr/>
          <a:lstStyle/>
          <a:p>
            <a:endParaRPr lang="en-IL"/>
          </a:p>
        </p:txBody>
      </p:sp>
    </p:spTree>
    <p:extLst>
      <p:ext uri="{BB962C8B-B14F-4D97-AF65-F5344CB8AC3E}">
        <p14:creationId xmlns:p14="http://schemas.microsoft.com/office/powerpoint/2010/main" val="4182828069"/>
      </p:ext>
    </p:extLst>
  </p:cSld>
  <p:clrMapOvr>
    <a:masterClrMapping/>
  </p:clrMapOvr>
  <p:transition spd="med" advClick="0" advTm="4000">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6379-EE8B-67EE-2067-ED9CB29510EE}"/>
              </a:ext>
            </a:extLst>
          </p:cNvPr>
          <p:cNvSpPr>
            <a:spLocks noGrp="1"/>
          </p:cNvSpPr>
          <p:nvPr>
            <p:ph type="title"/>
          </p:nvPr>
        </p:nvSpPr>
        <p:spPr>
          <a:xfrm>
            <a:off x="457200" y="1295400"/>
            <a:ext cx="7467600" cy="960438"/>
          </a:xfrm>
        </p:spPr>
        <p:txBody>
          <a:bodyPr>
            <a:noAutofit/>
          </a:bodyPr>
          <a:lstStyle/>
          <a:p>
            <a:r>
              <a:rPr lang="en-US" sz="3200" i="0" dirty="0">
                <a:solidFill>
                  <a:srgbClr val="404040"/>
                </a:solidFill>
                <a:effectLst/>
                <a:latin typeface="Andale Mono" panose="020B0509000000000004" pitchFamily="49" charset="0"/>
              </a:rPr>
              <a:t>Memory Management</a:t>
            </a:r>
            <a:br>
              <a:rPr lang="en-US" sz="3200" i="0" dirty="0">
                <a:solidFill>
                  <a:srgbClr val="404040"/>
                </a:solidFill>
                <a:effectLst/>
                <a:latin typeface="Andale Mono" panose="020B0509000000000004" pitchFamily="49" charset="0"/>
              </a:rPr>
            </a:br>
            <a:br>
              <a:rPr lang="en-US" sz="3200" dirty="0">
                <a:latin typeface="Andale Mono" panose="020B0509000000000004" pitchFamily="49" charset="0"/>
              </a:rPr>
            </a:br>
            <a:endParaRPr lang="en-IL" sz="3200" dirty="0">
              <a:latin typeface="Andale Mono" panose="020B0509000000000004" pitchFamily="49" charset="0"/>
            </a:endParaRPr>
          </a:p>
        </p:txBody>
      </p:sp>
      <p:sp>
        <p:nvSpPr>
          <p:cNvPr id="3" name="Content Placeholder 2">
            <a:extLst>
              <a:ext uri="{FF2B5EF4-FFF2-40B4-BE49-F238E27FC236}">
                <a16:creationId xmlns:a16="http://schemas.microsoft.com/office/drawing/2014/main" id="{281DF163-E0B6-2526-4D73-05E7176F2F5D}"/>
              </a:ext>
            </a:extLst>
          </p:cNvPr>
          <p:cNvSpPr>
            <a:spLocks noGrp="1"/>
          </p:cNvSpPr>
          <p:nvPr>
            <p:ph sz="quarter" idx="1"/>
          </p:nvPr>
        </p:nvSpPr>
        <p:spPr/>
        <p:txBody>
          <a:bodyPr/>
          <a:lstStyle/>
          <a:p>
            <a:r>
              <a:rPr lang="en-US" b="0" i="0" dirty="0">
                <a:solidFill>
                  <a:srgbClr val="404040"/>
                </a:solidFill>
                <a:effectLst/>
                <a:latin typeface="Andale Mono" panose="020B0509000000000004" pitchFamily="49" charset="0"/>
              </a:rPr>
              <a:t>Every application needs memory to work properly. Memory management provides ways to dynamically allocate memory chunks for programs when they request it, and free them when they are no longer needed</a:t>
            </a:r>
            <a:endParaRPr lang="en-IL" dirty="0">
              <a:latin typeface="Andale Mono" panose="020B0509000000000004" pitchFamily="49" charset="0"/>
            </a:endParaRPr>
          </a:p>
        </p:txBody>
      </p:sp>
    </p:spTree>
    <p:extLst>
      <p:ext uri="{BB962C8B-B14F-4D97-AF65-F5344CB8AC3E}">
        <p14:creationId xmlns:p14="http://schemas.microsoft.com/office/powerpoint/2010/main" val="2540918447"/>
      </p:ext>
    </p:extLst>
  </p:cSld>
  <p:clrMapOvr>
    <a:masterClrMapping/>
  </p:clrMapOvr>
  <p:transition spd="med" advClick="0" advTm="4000">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p:txBody>
          <a:bodyPr/>
          <a:lstStyle/>
          <a:p>
            <a:r>
              <a:rPr lang="en-IL" dirty="0">
                <a:solidFill>
                  <a:schemeClr val="tx1"/>
                </a:solidFill>
                <a:latin typeface="Andale Mono" panose="020B0509000000000004" pitchFamily="49" charset="0"/>
              </a:rPr>
              <a:t>Reminder : The Stack</a:t>
            </a:r>
          </a:p>
        </p:txBody>
      </p:sp>
      <p:sp>
        <p:nvSpPr>
          <p:cNvPr id="3" name="Content Placeholder 2">
            <a:extLst>
              <a:ext uri="{FF2B5EF4-FFF2-40B4-BE49-F238E27FC236}">
                <a16:creationId xmlns:a16="http://schemas.microsoft.com/office/drawing/2014/main" id="{C5DC4E92-3836-38D3-8A9A-DF8F2A6BCDF9}"/>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The stack contains local variables and pointers to objects on the heap or pointers defining the control flow of the application.</a:t>
            </a:r>
          </a:p>
          <a:p>
            <a:endParaRPr lang="en-US" b="0" i="0" dirty="0">
              <a:solidFill>
                <a:srgbClr val="000000"/>
              </a:solidFill>
              <a:effectLst/>
              <a:latin typeface="Andale Mono" panose="020B0509000000000004" pitchFamily="49" charset="0"/>
            </a:endParaRPr>
          </a:p>
          <a:p>
            <a:r>
              <a:rPr lang="en-US" b="0" i="0" dirty="0">
                <a:solidFill>
                  <a:srgbClr val="000000"/>
                </a:solidFill>
                <a:effectLst/>
                <a:latin typeface="Andale Mono" panose="020B0509000000000004" pitchFamily="49" charset="0"/>
              </a:rPr>
              <a:t>function add (a, b){</a:t>
            </a:r>
          </a:p>
          <a:p>
            <a:r>
              <a:rPr lang="en-US" b="0" i="0" dirty="0">
                <a:solidFill>
                  <a:srgbClr val="000000"/>
                </a:solidFill>
                <a:effectLst/>
                <a:latin typeface="Andale Mono" panose="020B0509000000000004" pitchFamily="49" charset="0"/>
              </a:rPr>
              <a:t> return a + b </a:t>
            </a:r>
          </a:p>
          <a:p>
            <a:r>
              <a:rPr lang="en-US" b="0" i="0" dirty="0">
                <a:solidFill>
                  <a:srgbClr val="000000"/>
                </a:solidFill>
                <a:effectLst/>
                <a:latin typeface="Andale Mono" panose="020B0509000000000004" pitchFamily="49" charset="0"/>
              </a:rPr>
              <a:t>}</a:t>
            </a:r>
          </a:p>
          <a:p>
            <a:endParaRPr lang="en-US" dirty="0">
              <a:solidFill>
                <a:srgbClr val="000000"/>
              </a:solidFill>
              <a:latin typeface="Andale Mono" panose="020B0509000000000004" pitchFamily="49" charset="0"/>
            </a:endParaRPr>
          </a:p>
          <a:p>
            <a:r>
              <a:rPr lang="en-US" b="0" i="0" dirty="0">
                <a:solidFill>
                  <a:srgbClr val="000000"/>
                </a:solidFill>
                <a:effectLst/>
                <a:latin typeface="Andale Mono" panose="020B0509000000000004" pitchFamily="49" charset="0"/>
              </a:rPr>
              <a:t> add(4, 5)</a:t>
            </a:r>
            <a:endParaRPr lang="en-IL" dirty="0">
              <a:latin typeface="Andale Mono" panose="020B0509000000000004" pitchFamily="49" charset="0"/>
            </a:endParaRPr>
          </a:p>
        </p:txBody>
      </p:sp>
    </p:spTree>
    <p:extLst>
      <p:ext uri="{BB962C8B-B14F-4D97-AF65-F5344CB8AC3E}">
        <p14:creationId xmlns:p14="http://schemas.microsoft.com/office/powerpoint/2010/main" val="514541189"/>
      </p:ext>
    </p:extLst>
  </p:cSld>
  <p:clrMapOvr>
    <a:masterClrMapping/>
  </p:clrMapOvr>
  <p:transition spd="med" advClick="0" advTm="4000">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8497-0DD8-6D76-266A-C8896C26B702}"/>
              </a:ext>
            </a:extLst>
          </p:cNvPr>
          <p:cNvSpPr>
            <a:spLocks noGrp="1"/>
          </p:cNvSpPr>
          <p:nvPr>
            <p:ph type="title"/>
          </p:nvPr>
        </p:nvSpPr>
        <p:spPr/>
        <p:txBody>
          <a:bodyPr>
            <a:normAutofit/>
          </a:bodyPr>
          <a:lstStyle/>
          <a:p>
            <a:r>
              <a:rPr lang="en-IL" dirty="0">
                <a:solidFill>
                  <a:schemeClr val="tx1"/>
                </a:solidFill>
                <a:latin typeface="Andale Mono" panose="020B0509000000000004" pitchFamily="49" charset="0"/>
              </a:rPr>
              <a:t>Reminder :</a:t>
            </a:r>
            <a:r>
              <a:rPr lang="en-US" b="1" i="0" dirty="0">
                <a:solidFill>
                  <a:schemeClr val="tx1"/>
                </a:solidFill>
                <a:effectLst/>
                <a:latin typeface="Andale Mono" panose="020B0509000000000004" pitchFamily="49" charset="0"/>
              </a:rPr>
              <a:t>The Heap</a:t>
            </a:r>
            <a:endParaRPr lang="en-IL" dirty="0">
              <a:solidFill>
                <a:schemeClr val="tx1"/>
              </a:solidFill>
              <a:latin typeface="Andale Mono" panose="020B0509000000000004" pitchFamily="49" charset="0"/>
            </a:endParaRPr>
          </a:p>
        </p:txBody>
      </p:sp>
      <p:sp>
        <p:nvSpPr>
          <p:cNvPr id="3" name="Content Placeholder 2">
            <a:extLst>
              <a:ext uri="{FF2B5EF4-FFF2-40B4-BE49-F238E27FC236}">
                <a16:creationId xmlns:a16="http://schemas.microsoft.com/office/drawing/2014/main" id="{8A2F79A0-08B1-39F5-F867-8338D4725422}"/>
              </a:ext>
            </a:extLst>
          </p:cNvPr>
          <p:cNvSpPr>
            <a:spLocks noGrp="1"/>
          </p:cNvSpPr>
          <p:nvPr>
            <p:ph sz="quarter" idx="1"/>
          </p:nvPr>
        </p:nvSpPr>
        <p:spPr/>
        <p:txBody>
          <a:bodyPr/>
          <a:lstStyle/>
          <a:p>
            <a:pPr algn="l"/>
            <a:r>
              <a:rPr lang="en-US" b="0" i="0" dirty="0">
                <a:solidFill>
                  <a:srgbClr val="404040"/>
                </a:solidFill>
                <a:effectLst/>
                <a:latin typeface="Montserrat" pitchFamily="2" charset="77"/>
              </a:rPr>
              <a:t>The heap is dedicated to store reference type objects, like objects.</a:t>
            </a:r>
          </a:p>
          <a:p>
            <a:pPr algn="l"/>
            <a:endParaRPr lang="en-US" b="0" i="0" dirty="0">
              <a:solidFill>
                <a:srgbClr val="404040"/>
              </a:solidFill>
              <a:effectLst/>
              <a:latin typeface="Montserrat" pitchFamily="2" charset="77"/>
            </a:endParaRPr>
          </a:p>
          <a:p>
            <a:r>
              <a:rPr lang="en-US" b="0" i="0" dirty="0">
                <a:solidFill>
                  <a:srgbClr val="000000"/>
                </a:solidFill>
                <a:effectLst/>
                <a:latin typeface="Courier 10 Pitch" pitchFamily="2" charset="0"/>
              </a:rPr>
              <a:t>function Car (opts) { </a:t>
            </a:r>
          </a:p>
          <a:p>
            <a:pPr lvl="1"/>
            <a:r>
              <a:rPr lang="en-US" b="0" i="0" dirty="0" err="1">
                <a:solidFill>
                  <a:srgbClr val="000000"/>
                </a:solidFill>
                <a:effectLst/>
                <a:latin typeface="Courier 10 Pitch" pitchFamily="2" charset="0"/>
              </a:rPr>
              <a:t>this.name</a:t>
            </a:r>
            <a:r>
              <a:rPr lang="en-US" b="0" i="0" dirty="0">
                <a:solidFill>
                  <a:srgbClr val="000000"/>
                </a:solidFill>
                <a:effectLst/>
                <a:latin typeface="Courier 10 Pitch" pitchFamily="2" charset="0"/>
              </a:rPr>
              <a:t> = </a:t>
            </a:r>
            <a:r>
              <a:rPr lang="en-US" b="0" i="0" dirty="0" err="1">
                <a:solidFill>
                  <a:srgbClr val="000000"/>
                </a:solidFill>
                <a:effectLst/>
                <a:latin typeface="Courier 10 Pitch" pitchFamily="2" charset="0"/>
              </a:rPr>
              <a:t>opts.name</a:t>
            </a:r>
            <a:endParaRPr lang="en-US" b="0" i="0" dirty="0">
              <a:solidFill>
                <a:srgbClr val="000000"/>
              </a:solidFill>
              <a:effectLst/>
              <a:latin typeface="Courier 10 Pitch" pitchFamily="2" charset="0"/>
            </a:endParaRPr>
          </a:p>
          <a:p>
            <a:r>
              <a:rPr lang="en-US" b="0" i="0" dirty="0">
                <a:solidFill>
                  <a:srgbClr val="000000"/>
                </a:solidFill>
                <a:effectLst/>
                <a:latin typeface="Courier 10 Pitch" pitchFamily="2" charset="0"/>
              </a:rPr>
              <a:t> } </a:t>
            </a:r>
          </a:p>
          <a:p>
            <a:r>
              <a:rPr lang="en-US" b="0" i="0" dirty="0">
                <a:solidFill>
                  <a:srgbClr val="000000"/>
                </a:solidFill>
                <a:effectLst/>
                <a:latin typeface="Courier 10 Pitch" pitchFamily="2" charset="0"/>
              </a:rPr>
              <a:t>const LM = new Car({name: ‘LM'})</a:t>
            </a:r>
            <a:br>
              <a:rPr lang="en-US" dirty="0"/>
            </a:br>
            <a:endParaRPr lang="en-IL" dirty="0"/>
          </a:p>
        </p:txBody>
      </p:sp>
    </p:spTree>
    <p:extLst>
      <p:ext uri="{BB962C8B-B14F-4D97-AF65-F5344CB8AC3E}">
        <p14:creationId xmlns:p14="http://schemas.microsoft.com/office/powerpoint/2010/main" val="1227293410"/>
      </p:ext>
    </p:extLst>
  </p:cSld>
  <p:clrMapOvr>
    <a:masterClrMapping/>
  </p:clrMapOvr>
  <p:transition spd="med" advClick="0" advTm="4000">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CA6A-79B1-216D-D79E-E13D9F6B3100}"/>
              </a:ext>
            </a:extLst>
          </p:cNvPr>
          <p:cNvSpPr>
            <a:spLocks noGrp="1"/>
          </p:cNvSpPr>
          <p:nvPr>
            <p:ph type="title"/>
          </p:nvPr>
        </p:nvSpPr>
        <p:spPr/>
        <p:txBody>
          <a:bodyPr/>
          <a:lstStyle/>
          <a:p>
            <a:r>
              <a:rPr lang="en-IL" dirty="0">
                <a:latin typeface="Andale Mono" panose="020B0509000000000004" pitchFamily="49" charset="0"/>
              </a:rPr>
              <a:t>Garbeage Collection </a:t>
            </a:r>
          </a:p>
        </p:txBody>
      </p:sp>
      <p:sp>
        <p:nvSpPr>
          <p:cNvPr id="3" name="Content Placeholder 2">
            <a:extLst>
              <a:ext uri="{FF2B5EF4-FFF2-40B4-BE49-F238E27FC236}">
                <a16:creationId xmlns:a16="http://schemas.microsoft.com/office/drawing/2014/main" id="{8A72D63F-C4B6-2386-DB5C-869FF359EB76}"/>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Garbage collection is the process of reclaiming the memory occupied by objects that are no longer in use by the application. Usually, memory allocation is cheap while it’s expensive to collect when the memory pool is exhausted.</a:t>
            </a:r>
          </a:p>
          <a:p>
            <a:pPr marL="0" indent="0">
              <a:buNone/>
            </a:pP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595546549"/>
      </p:ext>
    </p:extLst>
  </p:cSld>
  <p:clrMapOvr>
    <a:masterClrMapping/>
  </p:clrMapOvr>
  <p:transition spd="med" advClick="0" advTm="4000">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2948-486D-471A-2022-7A5D70B9E9A5}"/>
              </a:ext>
            </a:extLst>
          </p:cNvPr>
          <p:cNvSpPr>
            <a:spLocks noGrp="1"/>
          </p:cNvSpPr>
          <p:nvPr>
            <p:ph type="title"/>
          </p:nvPr>
        </p:nvSpPr>
        <p:spPr/>
        <p:txBody>
          <a:bodyPr/>
          <a:lstStyle/>
          <a:p>
            <a:r>
              <a:rPr lang="en-IL" dirty="0"/>
              <a:t>NodeJS world Term</a:t>
            </a:r>
          </a:p>
        </p:txBody>
      </p:sp>
      <p:sp>
        <p:nvSpPr>
          <p:cNvPr id="3" name="Content Placeholder 2">
            <a:extLst>
              <a:ext uri="{FF2B5EF4-FFF2-40B4-BE49-F238E27FC236}">
                <a16:creationId xmlns:a16="http://schemas.microsoft.com/office/drawing/2014/main" id="{04466C6C-40E1-8F52-4EDB-EBA40117CF1D}"/>
              </a:ext>
            </a:extLst>
          </p:cNvPr>
          <p:cNvSpPr>
            <a:spLocks noGrp="1"/>
          </p:cNvSpPr>
          <p:nvPr>
            <p:ph sz="quarter" idx="1"/>
          </p:nvPr>
        </p:nvSpPr>
        <p:spPr/>
        <p:txBody>
          <a:bodyPr>
            <a:normAutofit lnSpcReduction="10000"/>
          </a:bodyPr>
          <a:lstStyle/>
          <a:p>
            <a:r>
              <a:rPr lang="en-US" b="1" i="0" dirty="0">
                <a:effectLst/>
                <a:latin typeface="Andale Mono" panose="020B0509000000000004" pitchFamily="49" charset="0"/>
              </a:rPr>
              <a:t>--</a:t>
            </a:r>
            <a:r>
              <a:rPr lang="en-US" b="1" i="0" dirty="0" err="1">
                <a:effectLst/>
                <a:latin typeface="Andale Mono" panose="020B0509000000000004" pitchFamily="49" charset="0"/>
              </a:rPr>
              <a:t>max_old_space_size</a:t>
            </a:r>
            <a:endParaRPr lang="en-US" b="1" i="0" dirty="0">
              <a:effectLst/>
              <a:latin typeface="Andale Mono" panose="020B0509000000000004" pitchFamily="49" charset="0"/>
            </a:endParaRPr>
          </a:p>
          <a:p>
            <a:pPr algn="l"/>
            <a:r>
              <a:rPr lang="en-US" b="0" i="0" dirty="0">
                <a:effectLst/>
                <a:latin typeface="Andale Mono" panose="020B0509000000000004" pitchFamily="49" charset="0"/>
              </a:rPr>
              <a:t>Sets the max memory size of V8's old memory section. As memory consumption approaches the limit, V8 will spend more time on garbage collection in an effort to free unused memory.</a:t>
            </a:r>
          </a:p>
          <a:p>
            <a:pPr marL="0" indent="0" algn="l">
              <a:buNone/>
            </a:pPr>
            <a:r>
              <a:rPr lang="en-US" dirty="0">
                <a:latin typeface="Andale Mono" panose="020B0509000000000004" pitchFamily="49" charset="0"/>
              </a:rPr>
              <a:t>	</a:t>
            </a:r>
            <a:r>
              <a:rPr lang="en-US" dirty="0" err="1">
                <a:latin typeface="Andale Mono" panose="020B0509000000000004" pitchFamily="49" charset="0"/>
              </a:rPr>
              <a:t>Note:We</a:t>
            </a:r>
            <a:r>
              <a:rPr lang="en-US" dirty="0">
                <a:latin typeface="Andale Mono" panose="020B0509000000000004" pitchFamily="49" charset="0"/>
              </a:rPr>
              <a:t> use 5G on </a:t>
            </a:r>
            <a:r>
              <a:rPr lang="en-US" dirty="0" err="1">
                <a:latin typeface="Andale Mono" panose="020B0509000000000004" pitchFamily="49" charset="0"/>
              </a:rPr>
              <a:t>prud</a:t>
            </a:r>
            <a:r>
              <a:rPr lang="en-US" dirty="0">
                <a:latin typeface="Andale Mono" panose="020B0509000000000004" pitchFamily="49" charset="0"/>
              </a:rPr>
              <a:t> servers</a:t>
            </a:r>
            <a:endParaRPr lang="en-US" b="0" i="0" dirty="0">
              <a:effectLst/>
              <a:latin typeface="Andale Mono" panose="020B0509000000000004" pitchFamily="49" charset="0"/>
            </a:endParaRPr>
          </a:p>
          <a:p>
            <a:pPr algn="l"/>
            <a:endParaRPr lang="en-US" b="0" i="0" dirty="0">
              <a:effectLst/>
              <a:latin typeface="Andale Mono" panose="020B0509000000000004" pitchFamily="49" charset="0"/>
            </a:endParaRPr>
          </a:p>
          <a:p>
            <a:r>
              <a:rPr lang="en-US" b="1" i="0" dirty="0">
                <a:effectLst/>
                <a:latin typeface="Andale Mono" panose="020B0509000000000004" pitchFamily="49" charset="0"/>
              </a:rPr>
              <a:t>--max-semi-space-size</a:t>
            </a:r>
          </a:p>
          <a:p>
            <a:pPr marL="0" indent="0">
              <a:buNone/>
            </a:pPr>
            <a:r>
              <a:rPr lang="en-US" b="0" i="0" dirty="0" err="1">
                <a:effectLst/>
                <a:latin typeface="Andale Mono" panose="020B0509000000000004" pitchFamily="49" charset="0"/>
              </a:rPr>
              <a:t>ets</a:t>
            </a:r>
            <a:r>
              <a:rPr lang="en-US" b="0" i="0" dirty="0">
                <a:effectLst/>
                <a:latin typeface="Andale Mono" panose="020B0509000000000004" pitchFamily="49" charset="0"/>
              </a:rPr>
              <a:t> the maximum </a:t>
            </a:r>
            <a:r>
              <a:rPr lang="en-US" b="0" i="0" u="none" strike="noStrike" dirty="0">
                <a:effectLst/>
                <a:latin typeface="Andale Mono" panose="020B0509000000000004" pitchFamily="49" charset="0"/>
                <a:hlinkClick r:id="rId2">
                  <a:extLst>
                    <a:ext uri="{A12FA001-AC4F-418D-AE19-62706E023703}">
                      <ahyp:hlinkClr xmlns:ahyp="http://schemas.microsoft.com/office/drawing/2018/hyperlinkcolor" val="tx"/>
                    </a:ext>
                  </a:extLst>
                </a:hlinkClick>
              </a:rPr>
              <a:t>semi-space</a:t>
            </a:r>
            <a:r>
              <a:rPr lang="en-US" b="0" i="0" dirty="0">
                <a:effectLst/>
                <a:latin typeface="Andale Mono" panose="020B0509000000000004" pitchFamily="49" charset="0"/>
              </a:rPr>
              <a:t> size for V8's </a:t>
            </a:r>
            <a:r>
              <a:rPr lang="en-US" b="0" i="0" u="none" strike="noStrike" dirty="0">
                <a:effectLst/>
                <a:latin typeface="Andale Mono" panose="020B0509000000000004" pitchFamily="49" charset="0"/>
                <a:hlinkClick r:id="rId3">
                  <a:extLst>
                    <a:ext uri="{A12FA001-AC4F-418D-AE19-62706E023703}">
                      <ahyp:hlinkClr xmlns:ahyp="http://schemas.microsoft.com/office/drawing/2018/hyperlinkcolor" val="tx"/>
                    </a:ext>
                  </a:extLst>
                </a:hlinkClick>
              </a:rPr>
              <a:t>scavenge garbage collector</a:t>
            </a:r>
            <a:r>
              <a:rPr lang="en-US" b="0" i="0" dirty="0">
                <a:effectLst/>
                <a:latin typeface="Andale Mono" panose="020B0509000000000004" pitchFamily="49" charset="0"/>
              </a:rPr>
              <a:t> in MiB </a:t>
            </a:r>
            <a:r>
              <a:rPr lang="en-US" b="0" i="0" dirty="0">
                <a:solidFill>
                  <a:srgbClr val="FFFFFF"/>
                </a:solidFill>
                <a:effectLst/>
                <a:latin typeface="Andale Mono" panose="020B0509000000000004" pitchFamily="49" charset="0"/>
              </a:rPr>
              <a:t>(megabytes)</a:t>
            </a: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847808850"/>
      </p:ext>
    </p:extLst>
  </p:cSld>
  <p:clrMapOvr>
    <a:masterClrMapping/>
  </p:clrMapOvr>
  <p:transition spd="med" advClick="0" advTm="4000">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US" dirty="0">
                <a:latin typeface="Andale Mono" panose="020B0509000000000004" pitchFamily="49" charset="0"/>
              </a:rPr>
              <a:t>A</a:t>
            </a:r>
            <a:r>
              <a:rPr lang="en-IL" dirty="0">
                <a:latin typeface="Andale Mono" panose="020B0509000000000004" pitchFamily="49" charset="0"/>
              </a:rPr>
              <a:t>lgorethem to find answer the </a:t>
            </a:r>
            <a:r>
              <a:rPr lang="en-US" b="0" i="0" dirty="0">
                <a:effectLst/>
                <a:latin typeface="Andale Mono" panose="020B0509000000000004" pitchFamily="49" charset="0"/>
              </a:rPr>
              <a:t>problem determining whether or not an object is still needed </a:t>
            </a:r>
            <a:endParaRPr lang="en-IL" dirty="0">
              <a:latin typeface="Andale Mono" panose="020B0509000000000004" pitchFamily="49" charset="0"/>
            </a:endParaRPr>
          </a:p>
          <a:p>
            <a:endParaRPr lang="en-IL" dirty="0">
              <a:latin typeface="Andale Mono" panose="020B0509000000000004" pitchFamily="49" charset="0"/>
            </a:endParaRPr>
          </a:p>
        </p:txBody>
      </p:sp>
    </p:spTree>
    <p:extLst>
      <p:ext uri="{BB962C8B-B14F-4D97-AF65-F5344CB8AC3E}">
        <p14:creationId xmlns:p14="http://schemas.microsoft.com/office/powerpoint/2010/main" val="918215617"/>
      </p:ext>
    </p:extLst>
  </p:cSld>
  <p:clrMapOvr>
    <a:masterClrMapping/>
  </p:clrMapOvr>
  <p:transition spd="med" advClick="0" advTm="4000">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latin typeface="Andale Mono" panose="020B0509000000000004" pitchFamily="49" charset="0"/>
              </a:rPr>
              <a:t>1) Refernce counting </a:t>
            </a:r>
          </a:p>
          <a:p>
            <a:endParaRPr lang="en-IL" dirty="0">
              <a:latin typeface="Andale Mono" panose="020B0509000000000004" pitchFamily="49" charset="0"/>
            </a:endParaRPr>
          </a:p>
          <a:p>
            <a:r>
              <a:rPr lang="en-US" b="0" i="0" dirty="0">
                <a:effectLst/>
                <a:latin typeface="Andale Mono" panose="020B0509000000000004" pitchFamily="49" charset="0"/>
              </a:rPr>
              <a:t>This is the most naive garbage collection algorithm. This algorithm reduces the problem from determining whether or not an object is still needed to determining if an object still has any other objects referencing it. An object is said to be "garbage", or collectible if there are zero references pointing to it</a:t>
            </a:r>
            <a:endParaRPr lang="en-IL" dirty="0">
              <a:latin typeface="Andale Mono" panose="020B0509000000000004" pitchFamily="49" charset="0"/>
            </a:endParaRPr>
          </a:p>
        </p:txBody>
      </p:sp>
    </p:spTree>
    <p:extLst>
      <p:ext uri="{BB962C8B-B14F-4D97-AF65-F5344CB8AC3E}">
        <p14:creationId xmlns:p14="http://schemas.microsoft.com/office/powerpoint/2010/main" val="1078887623"/>
      </p:ext>
    </p:extLst>
  </p:cSld>
  <p:clrMapOvr>
    <a:masterClrMapping/>
  </p:clrMapOvr>
  <p:transition spd="med" advClick="0" advTm="4000">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t>1) Refernce counting </a:t>
            </a:r>
          </a:p>
          <a:p>
            <a:endParaRPr lang="en-IL" dirty="0"/>
          </a:p>
        </p:txBody>
      </p:sp>
      <p:pic>
        <p:nvPicPr>
          <p:cNvPr id="5" name="Picture 4">
            <a:extLst>
              <a:ext uri="{FF2B5EF4-FFF2-40B4-BE49-F238E27FC236}">
                <a16:creationId xmlns:a16="http://schemas.microsoft.com/office/drawing/2014/main" id="{9EE387A0-5D4D-17D6-857B-FF7A9B661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89226"/>
            <a:ext cx="4826000" cy="3695700"/>
          </a:xfrm>
          <a:prstGeom prst="rect">
            <a:avLst/>
          </a:prstGeom>
        </p:spPr>
      </p:pic>
    </p:spTree>
    <p:extLst>
      <p:ext uri="{BB962C8B-B14F-4D97-AF65-F5344CB8AC3E}">
        <p14:creationId xmlns:p14="http://schemas.microsoft.com/office/powerpoint/2010/main" val="1673218512"/>
      </p:ext>
    </p:extLst>
  </p:cSld>
  <p:clrMapOvr>
    <a:masterClrMapping/>
  </p:clrMapOvr>
  <p:transition spd="med" advClick="0" advTm="4000">
    <p:dissolv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D5BF19-3D38-4BD7-8C6F-7D3AB45BFF5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20033"/>
  <p:tag name="ISPRING_RESOURCE_PATHS_HASH_PRESENTER" val="975f7a211438f4ee230442aeef9820ddfb3a3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2572</TotalTime>
  <Words>439</Words>
  <Application>Microsoft Macintosh PowerPoint</Application>
  <PresentationFormat>On-screen Show (4:3)</PresentationFormat>
  <Paragraphs>50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Andale Mono</vt:lpstr>
      <vt:lpstr>Arial</vt:lpstr>
      <vt:lpstr>Calibri</vt:lpstr>
      <vt:lpstr>Century Schoolbook</vt:lpstr>
      <vt:lpstr>Courier 10 Pitch</vt:lpstr>
      <vt:lpstr>Montserrat</vt:lpstr>
      <vt:lpstr>Wingdings</vt:lpstr>
      <vt:lpstr>Wingdings 2</vt:lpstr>
      <vt:lpstr>Oriel</vt:lpstr>
      <vt:lpstr>V8-Garbage-collection</vt:lpstr>
      <vt:lpstr>Memory Management  </vt:lpstr>
      <vt:lpstr>Reminder : The Stack</vt:lpstr>
      <vt:lpstr>Reminder :The Heap</vt:lpstr>
      <vt:lpstr>Garbeage Collection </vt:lpstr>
      <vt:lpstr>NodeJS world Term</vt:lpstr>
      <vt:lpstr>Garbeage Collection Algorithems</vt:lpstr>
      <vt:lpstr>Garbeage Collection Algorithems</vt:lpstr>
      <vt:lpstr>Garbeage Collection Algorithems</vt:lpstr>
      <vt:lpstr>Who Is the root element?</vt:lpstr>
      <vt:lpstr>How it looks inside the heap</vt:lpstr>
      <vt:lpstr>The problem with refernce counting </vt:lpstr>
      <vt:lpstr>Scavenge and Mark-Sweep collection  </vt:lpstr>
      <vt:lpstr>How it Shoold Look</vt:lpstr>
      <vt:lpstr>How it Look With memory leak</vt:lpstr>
      <vt:lpstr>Heapdump demo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7420033</dc:title>
  <dc:creator/>
  <cp:lastModifiedBy>Naor Tedgi</cp:lastModifiedBy>
  <cp:revision>87</cp:revision>
  <dcterms:created xsi:type="dcterms:W3CDTF">2006-08-16T00:00:00Z</dcterms:created>
  <dcterms:modified xsi:type="dcterms:W3CDTF">2022-12-09T07:19:41Z</dcterms:modified>
</cp:coreProperties>
</file>