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63" r:id="rId2"/>
    <p:sldId id="264" r:id="rId3"/>
    <p:sldId id="265" r:id="rId4"/>
    <p:sldId id="266" r:id="rId5"/>
    <p:sldId id="269" r:id="rId6"/>
    <p:sldId id="297" r:id="rId7"/>
    <p:sldId id="298" r:id="rId8"/>
    <p:sldId id="268" r:id="rId9"/>
    <p:sldId id="270" r:id="rId10"/>
    <p:sldId id="271" r:id="rId11"/>
    <p:sldId id="273" r:id="rId12"/>
    <p:sldId id="277" r:id="rId13"/>
    <p:sldId id="275" r:id="rId14"/>
    <p:sldId id="272" r:id="rId15"/>
    <p:sldId id="278" r:id="rId16"/>
    <p:sldId id="279" r:id="rId17"/>
    <p:sldId id="299" r:id="rId18"/>
    <p:sldId id="276" r:id="rId19"/>
    <p:sldId id="295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8"/>
    <p:restoredTop sz="94785"/>
  </p:normalViewPr>
  <p:slideViewPr>
    <p:cSldViewPr>
      <p:cViewPr varScale="1">
        <p:scale>
          <a:sx n="155" d="100"/>
          <a:sy n="155" d="100"/>
        </p:scale>
        <p:origin x="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5D-8085-41F4-8D3F-AD7279DC1F9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C861-E83A-4356-9FA8-9584F54C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Notest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  <a:br>
              <a:rPr lang="en-US" dirty="0"/>
            </a:br>
            <a:r>
              <a:rPr lang="en-US" dirty="0"/>
              <a:t>ELB also Keep Connection Open RISK!</a:t>
            </a:r>
            <a:br>
              <a:rPr lang="en-US" dirty="0"/>
            </a:br>
            <a:r>
              <a:rPr lang="en-US" dirty="0"/>
              <a:t>Reminder </a:t>
            </a:r>
            <a:r>
              <a:rPr lang="en-US" dirty="0" err="1"/>
              <a:t>AsyncWrapper</a:t>
            </a:r>
            <a:r>
              <a:rPr lang="en-US" dirty="0"/>
              <a:t> and to many connection!!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8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1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demo</a:t>
            </a:r>
          </a:p>
          <a:p>
            <a:r>
              <a:rPr lang="en-US" dirty="0"/>
              <a:t>Long pulling from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8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'if-none-match': 'W/"f-QA9d7/mObwj2tWS69KgCPjeQMSI"'</a:t>
            </a:r>
            <a:br>
              <a:rPr lang="en-US" b="1" dirty="0">
                <a:latin typeface="Work Sans" pitchFamily="2" charset="77"/>
              </a:rPr>
            </a:br>
            <a:r>
              <a:rPr lang="en-US" b="1" dirty="0">
                <a:latin typeface="Work Sans" pitchFamily="2" charset="77"/>
              </a:rPr>
              <a:t>Note : First req </a:t>
            </a:r>
            <a:r>
              <a:rPr lang="en-US" dirty="0">
                <a:latin typeface="Work Sans" pitchFamily="2" charset="77"/>
              </a:rPr>
              <a:t>200</a:t>
            </a:r>
            <a:r>
              <a:rPr lang="en-US" b="1" dirty="0">
                <a:latin typeface="Work Sans" pitchFamily="2" charset="77"/>
              </a:rPr>
              <a:t> second 304</a:t>
            </a:r>
            <a:endParaRPr lang="en-IL" b="1" dirty="0">
              <a:latin typeface="Work Sans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AE415C-7A85-634B-B028-DBE71C5D2D63}" type="datetime1">
              <a:rPr lang="en-US" smtClean="0"/>
              <a:t>9/18/22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49A0-719E-C942-A783-66E173E6A0F0}" type="datetime1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785-B1BC-7C47-8418-671EC1989A67}" type="datetime1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C6205D-28A0-D14B-BB25-8E18F06B9E65}" type="datetime1">
              <a:rPr lang="en-US" smtClean="0"/>
              <a:t>9/18/22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B5867B-D9CD-7440-8E34-2DE4EEBB756F}" type="datetime1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80C9-E45C-9241-904E-CCA7A172C53A}" type="datetime1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48EF-D67B-BD4A-9D30-4143161FE6C7}" type="datetime1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71A65-90D4-EE40-BBFD-8771A93CB24C}" type="datetime1">
              <a:rPr lang="en-US" smtClean="0"/>
              <a:t>9/18/22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C9E-69C9-2145-9EEE-DB99B983CF0A}" type="datetime1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8A1DF-E552-E741-9FD8-9B85174CEEA6}" type="datetime1">
              <a:rPr lang="en-US" smtClean="0"/>
              <a:t>9/18/22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AB1607-3325-4A40-862F-490ACE222F66}" type="datetime1">
              <a:rPr lang="en-US" smtClean="0"/>
              <a:t>9/18/22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CD6ED2-99B4-D84C-83B0-15233ABEDB88}" type="datetime1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sndAc>
      <p:endSnd/>
    </p:sndAc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ws.amazon.com/elasticloadbalancing/latest/classic/x-forwarded-headers.html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learn/performance/http-keep-aliv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ttpd.apache.org/security/vulnerabilities_24.html" TargetMode="External"/><Relationship Id="rId4" Type="http://schemas.openxmlformats.org/officeDocument/2006/relationships/hyperlink" Target="http://netinfo.link/http/header/x-powered-by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tinfo.link/http/header/x-powered-b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security/vulnerabilities_24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mperva.com/learn/performance/round-trip-time-rt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438400"/>
            <a:ext cx="6705600" cy="598962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ndale Mono" panose="020B0509000000000004" pitchFamily="49" charset="0"/>
                <a:cs typeface="Al Nile" pitchFamily="2" charset="-78"/>
              </a:rPr>
              <a:t>Demand Headers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Naor</a:t>
            </a:r>
            <a:r>
              <a:rPr lang="en-US" dirty="0"/>
              <a:t> </a:t>
            </a:r>
            <a:r>
              <a:rPr lang="en-US" dirty="0" err="1"/>
              <a:t>Tedgi</a:t>
            </a:r>
            <a:r>
              <a:rPr lang="en-US" dirty="0"/>
              <a:t> (Abu Emma)</a:t>
            </a:r>
          </a:p>
          <a:p>
            <a:r>
              <a:rPr lang="en-US" dirty="0"/>
              <a:t>@</a:t>
            </a:r>
            <a:r>
              <a:rPr lang="en-US" dirty="0" err="1"/>
              <a:t>ntedgi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8697"/>
      </p:ext>
    </p:extLst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dirty="0">
                <a:latin typeface="Work Sans" pitchFamily="2" charset="77"/>
              </a:rPr>
              <a:t>4</a:t>
            </a:r>
            <a:r>
              <a:rPr lang="en-US" b="1" i="0" dirty="0">
                <a:effectLst/>
                <a:latin typeface="Work Sans" pitchFamily="2" charset="77"/>
              </a:rPr>
              <a:t>) (Response) Keep Alive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157FC5-FB85-1899-58D5-47A802EA8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1"/>
            <a:ext cx="7772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0621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i="0" dirty="0">
                <a:effectLst/>
                <a:latin typeface="Work Sans" pitchFamily="2" charset="77"/>
              </a:rPr>
              <a:t>5) (Response) ELB Headers</a:t>
            </a:r>
          </a:p>
          <a:p>
            <a:pPr algn="l" fontAlgn="t"/>
            <a:endParaRPr lang="en-US" b="1" i="0" dirty="0">
              <a:effectLst/>
              <a:latin typeface="Work Sans" pitchFamily="2" charset="77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560B7A-6F18-F9D7-41CF-03F2F9B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772400" cy="1370173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002C9E3-D956-5F1F-5E03-70E60DD3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12978"/>
            <a:ext cx="3831163" cy="2495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077707-43E2-AF31-648F-E97D6889928B}"/>
              </a:ext>
            </a:extLst>
          </p:cNvPr>
          <p:cNvSpPr txBox="1"/>
          <p:nvPr/>
        </p:nvSpPr>
        <p:spPr>
          <a:xfrm>
            <a:off x="2362200" y="547747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5"/>
              </a:rPr>
              <a:t>https://docs.aws.amazon.com/elasticloadbalancing/latest/classic/x-forwarded-headers.html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1233270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i="0" dirty="0">
                <a:effectLst/>
                <a:latin typeface="Work Sans" pitchFamily="2" charset="77"/>
              </a:rPr>
              <a:t>6) (Response) CDN</a:t>
            </a:r>
          </a:p>
          <a:p>
            <a:pPr algn="l" fontAlgn="t"/>
            <a:endParaRPr lang="en-US" b="1" i="0" dirty="0">
              <a:effectLst/>
              <a:latin typeface="Work Sans" pitchFamily="2" charset="77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956174-C9A1-2166-8C30-54DF5F227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7772400" cy="30480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A65B528-F617-1510-7BB0-F00C355BE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31768"/>
            <a:ext cx="2127250" cy="1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64313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EF7C54-DF2E-6E00-4627-2572B6F3877D}"/>
              </a:ext>
            </a:extLst>
          </p:cNvPr>
          <p:cNvSpPr txBox="1"/>
          <p:nvPr/>
        </p:nvSpPr>
        <p:spPr>
          <a:xfrm>
            <a:off x="1676400" y="564776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D2D2D"/>
                </a:solidFill>
                <a:latin typeface="Lucida Console" panose="020B0609040504020204" pitchFamily="49" charset="0"/>
              </a:rPr>
              <a:t>7</a:t>
            </a:r>
            <a:r>
              <a:rPr lang="en-US" b="1" i="0" dirty="0">
                <a:solidFill>
                  <a:srgbClr val="2D2D2D"/>
                </a:solidFill>
                <a:effectLst/>
                <a:latin typeface="Lucida Console" panose="020B0609040504020204" pitchFamily="49" charset="0"/>
              </a:rPr>
              <a:t>) x-correlation-id</a:t>
            </a:r>
            <a:endParaRPr lang="en-IL" b="1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6B823C-1D34-678D-9574-4A2934BA9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432157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6DA0E6-DA85-04EA-CE8C-50ADAB7AB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8" y="1390520"/>
            <a:ext cx="7772400" cy="3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48645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4F2B1-E328-CA6E-4000-C4393D24F487}"/>
              </a:ext>
            </a:extLst>
          </p:cNvPr>
          <p:cNvSpPr txBox="1"/>
          <p:nvPr/>
        </p:nvSpPr>
        <p:spPr>
          <a:xfrm>
            <a:off x="1981200" y="2109874"/>
            <a:ext cx="4876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/>
            <a:r>
              <a:rPr lang="en-US" sz="4000" b="1" i="0" dirty="0">
                <a:effectLst/>
                <a:latin typeface="Work Sans" pitchFamily="2" charset="77"/>
              </a:rPr>
              <a:t>Simple He</a:t>
            </a:r>
            <a:r>
              <a:rPr lang="en-US" sz="4000" b="1" dirty="0">
                <a:latin typeface="Work Sans" pitchFamily="2" charset="77"/>
              </a:rPr>
              <a:t>ader huge impact</a:t>
            </a:r>
          </a:p>
        </p:txBody>
      </p:sp>
    </p:spTree>
    <p:extLst>
      <p:ext uri="{BB962C8B-B14F-4D97-AF65-F5344CB8AC3E}">
        <p14:creationId xmlns:p14="http://schemas.microsoft.com/office/powerpoint/2010/main" val="2958274391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4F2B1-E328-CA6E-4000-C4393D24F487}"/>
              </a:ext>
            </a:extLst>
          </p:cNvPr>
          <p:cNvSpPr txBox="1"/>
          <p:nvPr/>
        </p:nvSpPr>
        <p:spPr>
          <a:xfrm>
            <a:off x="1981200" y="685800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/>
            <a:r>
              <a:rPr lang="en-US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Clickjacking</a:t>
            </a:r>
            <a:endParaRPr lang="en-US" sz="4000" b="1" dirty="0">
              <a:latin typeface="Work Sans" pitchFamily="2" charset="77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63C623B-5A12-DBBF-22FB-D5E5AC39E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5521024" cy="31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3946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B9E1A-F290-C1A7-9C83-7F5136F60BCB}"/>
              </a:ext>
            </a:extLst>
          </p:cNvPr>
          <p:cNvSpPr txBox="1"/>
          <p:nvPr/>
        </p:nvSpPr>
        <p:spPr>
          <a:xfrm>
            <a:off x="1676400" y="6096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Block SSL Strip attack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A0BDDD-EE24-C240-7BCB-E4CD9FDC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4000"/>
            <a:ext cx="8153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9216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B9E1A-F290-C1A7-9C83-7F5136F60BCB}"/>
              </a:ext>
            </a:extLst>
          </p:cNvPr>
          <p:cNvSpPr txBox="1"/>
          <p:nvPr/>
        </p:nvSpPr>
        <p:spPr>
          <a:xfrm>
            <a:off x="1676400" y="6096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More Example:</a:t>
            </a:r>
            <a:endParaRPr lang="en-US" sz="3600" b="0" dirty="0">
              <a:effectLst/>
            </a:endParaRPr>
          </a:p>
          <a:p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F5237-4FEE-0584-06C4-F51B92D3E56C}"/>
              </a:ext>
            </a:extLst>
          </p:cNvPr>
          <p:cNvSpPr txBox="1"/>
          <p:nvPr/>
        </p:nvSpPr>
        <p:spPr>
          <a:xfrm>
            <a:off x="1752600" y="15535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XSS X-XSS-Protection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latin typeface="Work Sans" pitchFamily="2" charset="77"/>
              </a:rPr>
              <a:t>CSRF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Work Sans" pitchFamily="2" charset="77"/>
              </a:rPr>
              <a:t>HSTS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600" b="0" dirty="0">
              <a:effectLst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056536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dirty="0">
                <a:latin typeface="Work Sans" pitchFamily="2" charset="77"/>
              </a:rPr>
              <a:t>Further reading:</a:t>
            </a:r>
          </a:p>
          <a:p>
            <a:pPr algn="l" fontAlgn="t"/>
            <a:endParaRPr lang="en-US" b="1" i="0" dirty="0">
              <a:effectLst/>
              <a:latin typeface="Work Sa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523BD-1E49-DB6F-4B24-ADC1B2CE1672}"/>
              </a:ext>
            </a:extLst>
          </p:cNvPr>
          <p:cNvSpPr txBox="1"/>
          <p:nvPr/>
        </p:nvSpPr>
        <p:spPr>
          <a:xfrm>
            <a:off x="1828800" y="9906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https://www.imperva.com/learn/performance/http-keep-alive/</a:t>
            </a:r>
            <a:endParaRPr lang="en-IL" dirty="0"/>
          </a:p>
          <a:p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F8F86-20BE-2E3E-376B-F7EC070A4416}"/>
              </a:ext>
            </a:extLst>
          </p:cNvPr>
          <p:cNvSpPr txBox="1"/>
          <p:nvPr/>
        </p:nvSpPr>
        <p:spPr>
          <a:xfrm>
            <a:off x="1808205" y="1913930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4"/>
              </a:rPr>
              <a:t>http://netinfo.link/http/header/x-powered-by.html</a:t>
            </a:r>
            <a:endParaRPr lang="en-IL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B1ABC-8A96-2BCE-B718-2737FFD843E8}"/>
              </a:ext>
            </a:extLst>
          </p:cNvPr>
          <p:cNvSpPr txBox="1"/>
          <p:nvPr/>
        </p:nvSpPr>
        <p:spPr>
          <a:xfrm>
            <a:off x="1371600" y="2539663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IL" dirty="0">
                <a:hlinkClick r:id="rId5"/>
              </a:rPr>
              <a:t>https://httpd.apache.org/security/vulnerabilities_24.html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624DB-D151-4F5D-2F68-20B2574034B8}"/>
              </a:ext>
            </a:extLst>
          </p:cNvPr>
          <p:cNvSpPr txBox="1"/>
          <p:nvPr/>
        </p:nvSpPr>
        <p:spPr>
          <a:xfrm>
            <a:off x="2286000" y="284325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https://cheatsheetseries.owasp.org/cheatsheets/Cross-Site_Request_Forgery_Prevention_Cheat_Sheet.html</a:t>
            </a:r>
          </a:p>
        </p:txBody>
      </p:sp>
    </p:spTree>
    <p:extLst>
      <p:ext uri="{BB962C8B-B14F-4D97-AF65-F5344CB8AC3E}">
        <p14:creationId xmlns:p14="http://schemas.microsoft.com/office/powerpoint/2010/main" val="1746272406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DFBE7-A944-349B-8A6E-BFD07D7E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295400"/>
            <a:ext cx="6115050" cy="45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racture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8A0DEC1-34D0-B6DE-3090-29E051927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609600"/>
            <a:ext cx="7772400" cy="1371600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tx1"/>
              </a:solidFill>
              <a:latin typeface="Work Sa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Work Sans" pitchFamily="2" charset="77"/>
              </a:rPr>
              <a:t>Headers are part of HTTP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Work Sans" pitchFamily="2" charset="77"/>
              </a:rPr>
              <a:t>Exist on any client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Work Sans" pitchFamily="2" charset="77"/>
              </a:rPr>
              <a:t>Exist on any server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Work Sans" pitchFamily="2" charset="77"/>
            </a:endParaRPr>
          </a:p>
        </p:txBody>
      </p:sp>
      <p:pic>
        <p:nvPicPr>
          <p:cNvPr id="16" name="Picture 15" descr="Diagram, table&#10;&#10;Description automatically generated">
            <a:extLst>
              <a:ext uri="{FF2B5EF4-FFF2-40B4-BE49-F238E27FC236}">
                <a16:creationId xmlns:a16="http://schemas.microsoft.com/office/drawing/2014/main" id="{3FD23ED8-1C52-10A6-956E-DAA1CFD0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03" y="3447535"/>
            <a:ext cx="6629400" cy="3164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CF5357-8D90-3047-6625-9086423E4876}"/>
              </a:ext>
            </a:extLst>
          </p:cNvPr>
          <p:cNvSpPr txBox="1"/>
          <p:nvPr/>
        </p:nvSpPr>
        <p:spPr>
          <a:xfrm>
            <a:off x="1981200" y="2209800"/>
            <a:ext cx="476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The response alters how the site is responding and how the browser render the site</a:t>
            </a:r>
            <a:endParaRPr lang="en-US" b="0" dirty="0">
              <a:effectLst/>
              <a:latin typeface="Work Sans" pitchFamily="2" charset="77"/>
            </a:endParaRP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9728826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EC64FB-EFC6-E3FD-01AF-7BCBF463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772400" cy="52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2251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DDB53D-87FA-5825-6CC6-65CEF39DD03C}"/>
              </a:ext>
            </a:extLst>
          </p:cNvPr>
          <p:cNvSpPr txBox="1"/>
          <p:nvPr/>
        </p:nvSpPr>
        <p:spPr>
          <a:xfrm>
            <a:off x="1752600" y="762000"/>
            <a:ext cx="723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dirty="0">
                <a:solidFill>
                  <a:srgbClr val="000000"/>
                </a:solidFill>
                <a:effectLst/>
                <a:latin typeface="Work Sans" pitchFamily="2" charset="77"/>
              </a:rPr>
              <a:t>Where did they come from?</a:t>
            </a:r>
            <a:endParaRPr lang="en-IL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6560A29-F387-CA6A-245A-9519F70F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32" y="4019550"/>
            <a:ext cx="1282700" cy="157480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C28FE9-C507-C5B1-D8C5-E4470B061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2990939"/>
            <a:ext cx="2197100" cy="9144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703298D-9FC3-873F-5450-32394BD0D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91000"/>
            <a:ext cx="1638300" cy="1231900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6983ECD6-5E51-4458-8565-E17139821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67039"/>
            <a:ext cx="2222500" cy="1447800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92E2EDFE-0F6E-87B7-EC37-087D98FC3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66925"/>
            <a:ext cx="2127250" cy="1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99707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dirty="0">
                <a:latin typeface="Work Sans" pitchFamily="2" charset="77"/>
              </a:rPr>
              <a:t>1</a:t>
            </a:r>
            <a:r>
              <a:rPr lang="en-US" b="1" i="0" dirty="0">
                <a:effectLst/>
                <a:latin typeface="Work Sans" pitchFamily="2" charset="77"/>
              </a:rPr>
              <a:t>) (Response) X-Powered-By :Express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CC3BA-BB57-C086-B15F-22E78FFA202E}"/>
              </a:ext>
            </a:extLst>
          </p:cNvPr>
          <p:cNvSpPr txBox="1"/>
          <p:nvPr/>
        </p:nvSpPr>
        <p:spPr>
          <a:xfrm>
            <a:off x="2196353" y="3925669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http://netinfo.link/http/header/x-powered-by.html</a:t>
            </a:r>
            <a:endParaRPr lang="en-IL" dirty="0"/>
          </a:p>
          <a:p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143EA-8996-8229-FFEF-607F7AB9CE20}"/>
              </a:ext>
            </a:extLst>
          </p:cNvPr>
          <p:cNvSpPr txBox="1"/>
          <p:nvPr/>
        </p:nvSpPr>
        <p:spPr>
          <a:xfrm>
            <a:off x="2082053" y="457200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Helvetica Neue" panose="02000503000000020004" pitchFamily="2" charset="0"/>
              </a:rPr>
              <a:t>PHP/5.4.45-4+deprecated+dontuse+deb.sury.org~precise+1</a:t>
            </a:r>
          </a:p>
          <a:p>
            <a:br>
              <a:rPr lang="en-US" dirty="0"/>
            </a:b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6134D-05BB-B956-26A1-DCF8C8941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97457"/>
            <a:ext cx="7772400" cy="23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8316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dirty="0">
                <a:latin typeface="Work Sans" pitchFamily="2" charset="77"/>
              </a:rPr>
              <a:t>2</a:t>
            </a:r>
            <a:r>
              <a:rPr lang="en-US" b="1" i="0" dirty="0">
                <a:effectLst/>
                <a:latin typeface="Work Sans" pitchFamily="2" charset="77"/>
              </a:rPr>
              <a:t>) (Response)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FA107-CCF6-E502-FF51-415FF42C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" y="1103531"/>
            <a:ext cx="7772400" cy="2593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83EC0-BA76-9EA5-74F7-D5A225C6C93B}"/>
              </a:ext>
            </a:extLst>
          </p:cNvPr>
          <p:cNvSpPr txBox="1"/>
          <p:nvPr/>
        </p:nvSpPr>
        <p:spPr>
          <a:xfrm>
            <a:off x="1828800" y="4191000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IL" dirty="0">
                <a:hlinkClick r:id="rId4"/>
              </a:rPr>
              <a:t>https://httpd.apache.org/security/vulnerabilities_24.html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DC929-1E3E-3246-F8FB-F6DA52AE20D3}"/>
              </a:ext>
            </a:extLst>
          </p:cNvPr>
          <p:cNvSpPr txBox="1"/>
          <p:nvPr/>
        </p:nvSpPr>
        <p:spPr>
          <a:xfrm>
            <a:off x="2196353" y="6044915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i="0" dirty="0">
                <a:effectLst/>
                <a:latin typeface="Work Sans" pitchFamily="2" charset="77"/>
              </a:rPr>
              <a:t>Something you want to remove!</a:t>
            </a:r>
          </a:p>
        </p:txBody>
      </p:sp>
    </p:spTree>
    <p:extLst>
      <p:ext uri="{BB962C8B-B14F-4D97-AF65-F5344CB8AC3E}">
        <p14:creationId xmlns:p14="http://schemas.microsoft.com/office/powerpoint/2010/main" val="911156447"/>
      </p:ext>
    </p:extLst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89B27-6FD2-593D-46E8-5286EFFCE5BE}"/>
              </a:ext>
            </a:extLst>
          </p:cNvPr>
          <p:cNvSpPr txBox="1"/>
          <p:nvPr/>
        </p:nvSpPr>
        <p:spPr>
          <a:xfrm>
            <a:off x="2286000" y="1219200"/>
            <a:ext cx="7086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Work Sans" pitchFamily="2" charset="77"/>
              </a:rPr>
              <a:t>Remove </a:t>
            </a:r>
            <a:r>
              <a:rPr lang="en-US" b="1" u="sng" dirty="0" err="1">
                <a:latin typeface="Work Sans" pitchFamily="2" charset="77"/>
              </a:rPr>
              <a:t>Hedear</a:t>
            </a:r>
            <a:r>
              <a:rPr lang="en-US" b="1" u="sng" dirty="0">
                <a:latin typeface="Work Sans" pitchFamily="2" charset="77"/>
              </a:rPr>
              <a:t>: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 err="1">
                <a:latin typeface="Work Sans" pitchFamily="2" charset="77"/>
              </a:rPr>
              <a:t>app.</a:t>
            </a:r>
            <a:r>
              <a:rPr lang="en-US" dirty="0" err="1">
                <a:effectLst/>
                <a:latin typeface="Work Sans" pitchFamily="2" charset="77"/>
              </a:rPr>
              <a:t>disable</a:t>
            </a:r>
            <a:r>
              <a:rPr lang="en-US" dirty="0">
                <a:latin typeface="Work Sans" pitchFamily="2" charset="77"/>
              </a:rPr>
              <a:t>( </a:t>
            </a:r>
            <a:r>
              <a:rPr lang="en-US" dirty="0">
                <a:effectLst/>
                <a:latin typeface="Work Sans" pitchFamily="2" charset="77"/>
              </a:rPr>
              <a:t>‘X-powered-by’</a:t>
            </a:r>
            <a:r>
              <a:rPr lang="en-US" dirty="0">
                <a:latin typeface="Work Sans" pitchFamily="2" charset="77"/>
              </a:rPr>
              <a:t> );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 err="1">
                <a:latin typeface="Work Sans" pitchFamily="2" charset="77"/>
              </a:rPr>
              <a:t>app.</a:t>
            </a:r>
            <a:r>
              <a:rPr lang="en-US" dirty="0" err="1">
                <a:effectLst/>
                <a:latin typeface="Work Sans" pitchFamily="2" charset="77"/>
              </a:rPr>
              <a:t>use</a:t>
            </a:r>
            <a:r>
              <a:rPr lang="en-US" dirty="0">
                <a:latin typeface="Work Sans" pitchFamily="2" charset="77"/>
              </a:rPr>
              <a:t>(</a:t>
            </a:r>
            <a:r>
              <a:rPr lang="en-US" dirty="0">
                <a:effectLst/>
                <a:latin typeface="Work Sans" pitchFamily="2" charset="77"/>
              </a:rPr>
              <a:t>function</a:t>
            </a:r>
            <a:r>
              <a:rPr lang="en-US" dirty="0">
                <a:latin typeface="Work Sans" pitchFamily="2" charset="77"/>
              </a:rPr>
              <a:t> (</a:t>
            </a:r>
            <a:r>
              <a:rPr lang="en-US" dirty="0">
                <a:effectLst/>
                <a:latin typeface="Work Sans" pitchFamily="2" charset="77"/>
              </a:rPr>
              <a:t>req, res, next</a:t>
            </a:r>
            <a:r>
              <a:rPr lang="en-US" dirty="0">
                <a:latin typeface="Work Sans" pitchFamily="2" charset="77"/>
              </a:rPr>
              <a:t>) {</a:t>
            </a:r>
          </a:p>
          <a:p>
            <a:r>
              <a:rPr lang="en-US" dirty="0">
                <a:latin typeface="Work Sans" pitchFamily="2" charset="77"/>
              </a:rPr>
              <a:t>	</a:t>
            </a:r>
            <a:r>
              <a:rPr lang="en-US" dirty="0" err="1">
                <a:latin typeface="Work Sans" pitchFamily="2" charset="77"/>
              </a:rPr>
              <a:t>res.</a:t>
            </a:r>
            <a:r>
              <a:rPr lang="en-US" dirty="0" err="1">
                <a:effectLst/>
                <a:latin typeface="Work Sans" pitchFamily="2" charset="77"/>
              </a:rPr>
              <a:t>removeHeader</a:t>
            </a:r>
            <a:r>
              <a:rPr lang="en-US" dirty="0">
                <a:latin typeface="Work Sans" pitchFamily="2" charset="77"/>
              </a:rPr>
              <a:t>(</a:t>
            </a:r>
            <a:r>
              <a:rPr lang="en-US" dirty="0">
                <a:effectLst/>
                <a:latin typeface="Work Sans" pitchFamily="2" charset="77"/>
              </a:rPr>
              <a:t>"X-Powered-By"</a:t>
            </a:r>
            <a:r>
              <a:rPr lang="en-US" dirty="0">
                <a:latin typeface="Work Sans" pitchFamily="2" charset="77"/>
              </a:rPr>
              <a:t>);</a:t>
            </a:r>
          </a:p>
          <a:p>
            <a:r>
              <a:rPr lang="en-US" dirty="0">
                <a:latin typeface="Work Sans" pitchFamily="2" charset="77"/>
              </a:rPr>
              <a:t>	</a:t>
            </a:r>
            <a:r>
              <a:rPr lang="en-US" dirty="0">
                <a:effectLst/>
                <a:latin typeface="Work Sans" pitchFamily="2" charset="77"/>
              </a:rPr>
              <a:t>next</a:t>
            </a:r>
            <a:r>
              <a:rPr lang="en-US" dirty="0">
                <a:latin typeface="Work Sans" pitchFamily="2" charset="77"/>
              </a:rPr>
              <a:t>();</a:t>
            </a:r>
          </a:p>
          <a:p>
            <a:r>
              <a:rPr lang="en-US" dirty="0">
                <a:latin typeface="Work Sans" pitchFamily="2" charset="77"/>
              </a:rPr>
              <a:t> });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b="1" u="sng" dirty="0">
                <a:latin typeface="Work Sans" pitchFamily="2" charset="77"/>
              </a:rPr>
              <a:t>Set Header:</a:t>
            </a:r>
          </a:p>
          <a:p>
            <a:endParaRPr lang="en-US" dirty="0">
              <a:latin typeface="Work Sans" pitchFamily="2" charset="77"/>
            </a:endParaRPr>
          </a:p>
          <a:p>
            <a:r>
              <a:rPr lang="en-US" dirty="0">
                <a:latin typeface="Work Sans" pitchFamily="2" charset="77"/>
              </a:rPr>
              <a:t> </a:t>
            </a:r>
            <a:r>
              <a:rPr lang="en-US" dirty="0" err="1">
                <a:latin typeface="Work Sans" pitchFamily="2" charset="77"/>
              </a:rPr>
              <a:t>res.</a:t>
            </a:r>
            <a:r>
              <a:rPr lang="en-US" dirty="0" err="1">
                <a:effectLst/>
                <a:latin typeface="Work Sans" pitchFamily="2" charset="77"/>
              </a:rPr>
              <a:t>setHeader</a:t>
            </a:r>
            <a:r>
              <a:rPr lang="en-US" dirty="0">
                <a:latin typeface="Work Sans" pitchFamily="2" charset="77"/>
              </a:rPr>
              <a:t>( </a:t>
            </a:r>
            <a:r>
              <a:rPr lang="en-US" dirty="0">
                <a:effectLst/>
                <a:latin typeface="Work Sans" pitchFamily="2" charset="77"/>
              </a:rPr>
              <a:t>'X-Powered-By'</a:t>
            </a:r>
            <a:r>
              <a:rPr lang="en-US" dirty="0">
                <a:latin typeface="Work Sans" pitchFamily="2" charset="77"/>
              </a:rPr>
              <a:t>, </a:t>
            </a:r>
            <a:r>
              <a:rPr lang="en-US" dirty="0">
                <a:effectLst/>
                <a:latin typeface="Work Sans" pitchFamily="2" charset="77"/>
              </a:rPr>
              <a:t>'Awesome App v0.0.1'</a:t>
            </a:r>
            <a:r>
              <a:rPr lang="en-US" dirty="0">
                <a:latin typeface="Work Sans" pitchFamily="2" charset="77"/>
              </a:rPr>
              <a:t> );</a:t>
            </a:r>
            <a:endParaRPr lang="en-IL" dirty="0">
              <a:latin typeface="Work Sans" pitchFamily="2" charset="77"/>
            </a:endParaRPr>
          </a:p>
          <a:p>
            <a:endParaRPr lang="en-US" dirty="0">
              <a:latin typeface="Work Sans" pitchFamily="2" charset="77"/>
            </a:endParaRPr>
          </a:p>
          <a:p>
            <a:endParaRPr lang="en-US" dirty="0">
              <a:effectLst/>
              <a:latin typeface="Work Sa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56312-704A-EA2F-B41B-5C64B99DAAC1}"/>
              </a:ext>
            </a:extLst>
          </p:cNvPr>
          <p:cNvSpPr txBox="1"/>
          <p:nvPr/>
        </p:nvSpPr>
        <p:spPr>
          <a:xfrm>
            <a:off x="1676400" y="45720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u="sng" dirty="0">
                <a:latin typeface="Work Sans" pitchFamily="2" charset="77"/>
              </a:rPr>
              <a:t>Add Or Remove Headers in Express:</a:t>
            </a:r>
            <a:endParaRPr lang="en-US" b="1" i="0" u="sng" dirty="0">
              <a:effectLst/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1536245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CA94D5C-1BB1-14A1-A8F6-BEFCFE1D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57200"/>
            <a:ext cx="5334000" cy="16764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1)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Work Sans" pitchFamily="2" charset="77"/>
              </a:rPr>
              <a:t>Etag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:  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HTTP response header is an identifier for a specific version of a resource. It lets caches be more efficient and save bandwidth, as a web server does not need to resend a full response if the content was not changed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u="none" strike="noStrike" dirty="0">
              <a:solidFill>
                <a:srgbClr val="1B1B1B"/>
              </a:solidFill>
              <a:latin typeface="Inter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200" b="0" dirty="0">
              <a:effectLst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DBF02B6-33CB-624B-D86C-4472E249C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73087"/>
            <a:ext cx="3864343" cy="281638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E3874B3-866B-2DA0-CA98-4C81CEFD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2695"/>
            <a:ext cx="4835098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0D30F8-6C1E-7E51-7385-C7C7991EFBA5}"/>
              </a:ext>
            </a:extLst>
          </p:cNvPr>
          <p:cNvSpPr txBox="1"/>
          <p:nvPr/>
        </p:nvSpPr>
        <p:spPr>
          <a:xfrm>
            <a:off x="1981200" y="5410200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Work Sans" pitchFamily="2" charset="77"/>
              </a:rPr>
              <a:t>2) Cache-Policy: public, max age=31536000 </a:t>
            </a:r>
            <a:br>
              <a:rPr lang="en-US" b="1" dirty="0">
                <a:latin typeface="Work Sans" pitchFamily="2" charset="77"/>
              </a:rPr>
            </a:br>
            <a:endParaRPr lang="en-IL" b="1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9607986"/>
      </p:ext>
    </p:extLst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9D2B-9C81-71F2-F81E-5C2B8BA38F71}"/>
              </a:ext>
            </a:extLst>
          </p:cNvPr>
          <p:cNvSpPr txBox="1"/>
          <p:nvPr/>
        </p:nvSpPr>
        <p:spPr>
          <a:xfrm>
            <a:off x="1676400" y="45720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dirty="0">
                <a:latin typeface="Work Sans" pitchFamily="2" charset="77"/>
              </a:rPr>
              <a:t>4</a:t>
            </a:r>
            <a:r>
              <a:rPr lang="en-US" b="1" i="0" dirty="0">
                <a:effectLst/>
                <a:latin typeface="Work Sans" pitchFamily="2" charset="77"/>
              </a:rPr>
              <a:t>) (Response) Keep Alive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DFD5CB-F092-9A64-EEB9-9C880B17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7772400" cy="1162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0A39EE-7440-AE33-6132-C7C2B12D047E}"/>
              </a:ext>
            </a:extLst>
          </p:cNvPr>
          <p:cNvSpPr txBox="1"/>
          <p:nvPr/>
        </p:nvSpPr>
        <p:spPr>
          <a:xfrm>
            <a:off x="1295400" y="2292767"/>
            <a:ext cx="723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HTTP keep-alive header maintains a connection between a client and your server, reducing the time needed to serve files. A persistent connection also reduces the number of TCP and SSL/TLS connection requests, leading to a drop in </a:t>
            </a:r>
            <a:r>
              <a:rPr lang="en-US" b="0" i="0" u="none" strike="noStrike" dirty="0">
                <a:solidFill>
                  <a:srgbClr val="285AE6"/>
                </a:solidFill>
                <a:effectLst/>
                <a:latin typeface="Inter"/>
                <a:hlinkClick r:id="rId4"/>
              </a:rPr>
              <a:t>round trip time (RTT)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98221723"/>
      </p:ext>
    </p:extLst>
  </p:cSld>
  <p:clrMapOvr>
    <a:masterClrMapping/>
  </p:clrMapOvr>
  <p:transition spd="med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D5BF19-3D38-4BD7-8C6F-7D3AB45BFF5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420033"/>
  <p:tag name="ISPRING_RESOURCE_PATHS_HASH_PRESENTER" val="975f7a211438f4ee230442aeef9820ddfb3a3b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5000</TotalTime>
  <Words>535</Words>
  <Application>Microsoft Macintosh PowerPoint</Application>
  <PresentationFormat>On-screen Show (4:3)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Andale Mono</vt:lpstr>
      <vt:lpstr>Arial</vt:lpstr>
      <vt:lpstr>Calibri</vt:lpstr>
      <vt:lpstr>Century Schoolbook</vt:lpstr>
      <vt:lpstr>Helvetica Neue</vt:lpstr>
      <vt:lpstr>Inter</vt:lpstr>
      <vt:lpstr>Lucida Console</vt:lpstr>
      <vt:lpstr>roboto</vt:lpstr>
      <vt:lpstr>Wingdings</vt:lpstr>
      <vt:lpstr>Wingdings 2</vt:lpstr>
      <vt:lpstr>Work Sans</vt:lpstr>
      <vt:lpstr>Oriel</vt:lpstr>
      <vt:lpstr>Demand Headers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Coding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7420033</dc:title>
  <dc:creator/>
  <cp:lastModifiedBy>Naor Tedgi</cp:lastModifiedBy>
  <cp:revision>89</cp:revision>
  <dcterms:created xsi:type="dcterms:W3CDTF">2006-08-16T00:00:00Z</dcterms:created>
  <dcterms:modified xsi:type="dcterms:W3CDTF">2022-09-18T06:33:09Z</dcterms:modified>
</cp:coreProperties>
</file>