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63" r:id="rId2"/>
    <p:sldId id="265" r:id="rId3"/>
    <p:sldId id="267" r:id="rId4"/>
    <p:sldId id="269" r:id="rId5"/>
    <p:sldId id="285" r:id="rId6"/>
    <p:sldId id="305" r:id="rId7"/>
    <p:sldId id="286" r:id="rId8"/>
    <p:sldId id="287" r:id="rId9"/>
    <p:sldId id="304" r:id="rId10"/>
    <p:sldId id="270" r:id="rId11"/>
    <p:sldId id="272" r:id="rId12"/>
    <p:sldId id="271" r:id="rId13"/>
    <p:sldId id="273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8" r:id="rId24"/>
    <p:sldId id="292" r:id="rId25"/>
    <p:sldId id="296" r:id="rId26"/>
    <p:sldId id="297" r:id="rId27"/>
    <p:sldId id="298" r:id="rId28"/>
    <p:sldId id="291" r:id="rId29"/>
    <p:sldId id="293" r:id="rId30"/>
    <p:sldId id="294" r:id="rId31"/>
    <p:sldId id="301" r:id="rId32"/>
    <p:sldId id="303" r:id="rId33"/>
    <p:sldId id="302" r:id="rId34"/>
    <p:sldId id="290" r:id="rId35"/>
    <p:sldId id="295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9"/>
    <p:restoredTop sz="94720"/>
  </p:normalViewPr>
  <p:slideViewPr>
    <p:cSldViewPr>
      <p:cViewPr varScale="1">
        <p:scale>
          <a:sx n="133" d="100"/>
          <a:sy n="133" d="100"/>
        </p:scale>
        <p:origin x="2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5D-8085-41F4-8D3F-AD7279DC1F90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861-E83A-4356-9FA8-9584F54C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0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3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6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0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6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39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18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6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1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8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49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1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9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1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6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7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7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AE415C-7A85-634B-B028-DBE71C5D2D63}" type="datetime1">
              <a:rPr lang="en-US" smtClean="0"/>
              <a:t>8/14/22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49A0-719E-C942-A783-66E173E6A0F0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785-B1BC-7C47-8418-671EC1989A67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C6205D-28A0-D14B-BB25-8E18F06B9E65}" type="datetime1">
              <a:rPr lang="en-US" smtClean="0"/>
              <a:t>8/14/22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B5867B-D9CD-7440-8E34-2DE4EEBB756F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80C9-E45C-9241-904E-CCA7A172C53A}" type="datetime1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8EF-D67B-BD4A-9D30-4143161FE6C7}" type="datetime1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71A65-90D4-EE40-BBFD-8771A93CB24C}" type="datetime1">
              <a:rPr lang="en-US" smtClean="0"/>
              <a:t>8/14/22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C9E-69C9-2145-9EEE-DB99B983CF0A}" type="datetime1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8A1DF-E552-E741-9FD8-9B85174CEEA6}" type="datetime1">
              <a:rPr lang="en-US" smtClean="0"/>
              <a:t>8/14/22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4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AB1607-3325-4A40-862F-490ACE222F66}" type="datetime1">
              <a:rPr lang="en-US" smtClean="0"/>
              <a:t>8/14/22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4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CD6ED2-99B4-D84C-83B0-15233ABEDB88}" type="datetime1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sndAc>
      <p:endSnd/>
    </p:sndAc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M3BM9TB-8yA?feature=oembed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than-Arrowood/undici-fetc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apjs/node-ta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nyk.io/test/docker/node%3A14.15.1-sli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1.console.aws.amazon.com/ecr/repositories/private/032106861074/platformjs/image/sha256:fe984047d33fa58ac6373ba68df6693d9553810008facf412f776a96d8ad7e6f/scan-results/?region=eu-wes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betterprogramming.pub/5-major-features-of-node-js-18-5f4a164cc9fc" TargetMode="External"/><Relationship Id="rId3" Type="http://schemas.openxmlformats.org/officeDocument/2006/relationships/hyperlink" Target="https://nodejs.org/en/blog/announcements/v18-release-announce/#web-streams-api-experimental" TargetMode="External"/><Relationship Id="rId7" Type="http://schemas.openxmlformats.org/officeDocument/2006/relationships/hyperlink" Target="https://betterprogramming.pub/3-major-features-of-node-js-17-4bee7135df0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tterprogramming.pub/a-quick-look-at-the-node-js-16-features-d616e8b2f29" TargetMode="External"/><Relationship Id="rId5" Type="http://schemas.openxmlformats.org/officeDocument/2006/relationships/hyperlink" Target="https://betterprogramming.pub/whats-new-in-node-js-15-fc24e87e2590" TargetMode="External"/><Relationship Id="rId4" Type="http://schemas.openxmlformats.org/officeDocument/2006/relationships/hyperlink" Target="https://nodejs.org/api/worker_threads.html#class-broadcastchannel-extends-eventtarge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edgi/Demand-TechTalk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hiasbynens.be/notes/shapes-ic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asbynens.be/notes/shapes-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ndale Mono" panose="020B0509000000000004" pitchFamily="49" charset="0"/>
                <a:cs typeface="Al Nile" pitchFamily="2" charset="-78"/>
              </a:rPr>
              <a:t>Node.js 14.15 =&gt; 18.4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 err="1"/>
              <a:t>Tedgi</a:t>
            </a:r>
            <a:r>
              <a:rPr lang="en-US" dirty="0"/>
              <a:t> (Abu Emma)</a:t>
            </a:r>
          </a:p>
          <a:p>
            <a:r>
              <a:rPr lang="en-US" dirty="0"/>
              <a:t>@</a:t>
            </a:r>
            <a:r>
              <a:rPr lang="en-US" dirty="0" err="1"/>
              <a:t>ntedgi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98697"/>
      </p:ext>
    </p:extLst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3" name="Online Media 2" descr="10 Things I Regret About Node.js - Ryan Dahl - JSConf EU">
            <a:hlinkClick r:id="" action="ppaction://media"/>
            <a:extLst>
              <a:ext uri="{FF2B5EF4-FFF2-40B4-BE49-F238E27FC236}">
                <a16:creationId xmlns:a16="http://schemas.microsoft.com/office/drawing/2014/main" id="{643E1113-3B27-69E1-A880-A62777BBC5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2098" y="2169267"/>
            <a:ext cx="6815102" cy="385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FB2A9-F8B4-6C41-1D29-238958943C20}"/>
              </a:ext>
            </a:extLst>
          </p:cNvPr>
          <p:cNvSpPr txBox="1"/>
          <p:nvPr/>
        </p:nvSpPr>
        <p:spPr>
          <a:xfrm>
            <a:off x="2331458" y="1447801"/>
            <a:ext cx="4831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YouTube Sans"/>
              </a:rPr>
              <a:t>10 Things I Regret About Node.js - Ryan Dahl -</a:t>
            </a:r>
            <a:r>
              <a:rPr lang="en-US" b="1" i="0" dirty="0" err="1">
                <a:effectLst/>
                <a:latin typeface="YouTube Sans"/>
              </a:rPr>
              <a:t>JSConf</a:t>
            </a:r>
            <a:r>
              <a:rPr lang="en-US" b="1" i="0" dirty="0">
                <a:effectLst/>
                <a:latin typeface="YouTube Sans"/>
              </a:rPr>
              <a:t> EU 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9347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69785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Node 14.18 – </a:t>
            </a:r>
            <a:br>
              <a:rPr lang="en-US" sz="4000" dirty="0"/>
            </a:br>
            <a:r>
              <a:rPr lang="en-US" dirty="0"/>
              <a:t>Built-in tooling</a:t>
            </a:r>
            <a:br>
              <a:rPr lang="en-US" dirty="0"/>
            </a:br>
            <a:br>
              <a:rPr lang="en-US" sz="4000" dirty="0"/>
            </a:br>
            <a:r>
              <a:rPr lang="en-US" sz="4000" dirty="0"/>
              <a:t>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1C4C4A-0B7A-5DAC-AFC0-D654A615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479487"/>
            <a:ext cx="7391400" cy="4582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08A7A-AEDE-58D4-E03D-91FA7EE5DDF5}"/>
              </a:ext>
            </a:extLst>
          </p:cNvPr>
          <p:cNvSpPr txBox="1"/>
          <p:nvPr/>
        </p:nvSpPr>
        <p:spPr>
          <a:xfrm>
            <a:off x="2476500" y="609384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IL" dirty="0"/>
              <a:t>mt (eslint,prittier) , task (grunt)</a:t>
            </a:r>
            <a:br>
              <a:rPr lang="en-IL" dirty="0"/>
            </a:br>
            <a:r>
              <a:rPr lang="en-IL" dirty="0"/>
              <a:t>test </a:t>
            </a:r>
            <a:r>
              <a:rPr lang="he-IL" dirty="0"/>
              <a:t>)</a:t>
            </a:r>
            <a:r>
              <a:rPr lang="en-IL" dirty="0"/>
              <a:t>mocha </a:t>
            </a:r>
            <a:r>
              <a:rPr lang="en-US" dirty="0"/>
              <a:t>,</a:t>
            </a:r>
            <a:r>
              <a:rPr lang="en-IL" dirty="0"/>
              <a:t>jest …</a:t>
            </a:r>
            <a:r>
              <a:rPr lang="he-IL" dirty="0"/>
              <a:t>(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25896332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D82690-2AB7-2AEE-96F1-F94C3A150FDC}"/>
              </a:ext>
            </a:extLst>
          </p:cNvPr>
          <p:cNvSpPr txBox="1">
            <a:spLocks/>
          </p:cNvSpPr>
          <p:nvPr/>
        </p:nvSpPr>
        <p:spPr>
          <a:xfrm>
            <a:off x="1790700" y="1600200"/>
            <a:ext cx="6705600" cy="5334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For example: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E4DEB-B1C9-DBBD-61BD-26C5370C5A45}"/>
              </a:ext>
            </a:extLst>
          </p:cNvPr>
          <p:cNvSpPr txBox="1"/>
          <p:nvPr/>
        </p:nvSpPr>
        <p:spPr>
          <a:xfrm>
            <a:off x="2286000" y="2279974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node:util</a:t>
            </a:r>
            <a:r>
              <a:rPr lang="en-US" dirty="0"/>
              <a:t>/types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node:string_decoder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node:assert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node:test</a:t>
            </a:r>
            <a:r>
              <a:rPr lang="en-US" dirty="0"/>
              <a:t> ! (will talk more about later)</a:t>
            </a:r>
            <a:endParaRPr lang="en-IL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2356672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6654D-3611-8E5A-7099-A466531689F5}"/>
              </a:ext>
            </a:extLst>
          </p:cNvPr>
          <p:cNvSpPr txBox="1"/>
          <p:nvPr/>
        </p:nvSpPr>
        <p:spPr>
          <a:xfrm>
            <a:off x="2775275" y="3753526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isCorrectlyEncodedName</a:t>
            </a:r>
            <a:r>
              <a:rPr lang="en-US" dirty="0"/>
              <a:t> (spec) {</a:t>
            </a:r>
          </a:p>
          <a:p>
            <a:r>
              <a:rPr lang="en-US" dirty="0"/>
              <a:t>  return !</a:t>
            </a:r>
            <a:r>
              <a:rPr lang="en-US" dirty="0" err="1"/>
              <a:t>spec.match</a:t>
            </a:r>
            <a:r>
              <a:rPr lang="en-US" dirty="0"/>
              <a:t>(/[/s+%:]/) &amp;&amp;</a:t>
            </a:r>
          </a:p>
          <a:p>
            <a:r>
              <a:rPr lang="en-US" dirty="0"/>
              <a:t>    spec === </a:t>
            </a:r>
            <a:r>
              <a:rPr lang="en-US" dirty="0" err="1"/>
              <a:t>encodeURIComponent</a:t>
            </a:r>
            <a:r>
              <a:rPr lang="en-US" dirty="0"/>
              <a:t>(spec)</a:t>
            </a:r>
          </a:p>
          <a:p>
            <a:r>
              <a:rPr lang="en-US" dirty="0"/>
              <a:t>}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61832-2FB2-1EF4-8184-A53DC93A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0" y="1687855"/>
            <a:ext cx="8458200" cy="14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1301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4572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New import protocol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905000" y="16002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43AA30A-482E-81B4-CE56-6BB6A9D7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877"/>
            <a:ext cx="9144000" cy="4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8291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9ABA119-84B4-8E1F-C332-D874AD43F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4163"/>
            <a:ext cx="8915400" cy="191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16FB3-68FB-BB60-A1DC-7C147F7DB5DE}"/>
              </a:ext>
            </a:extLst>
          </p:cNvPr>
          <p:cNvSpPr txBox="1"/>
          <p:nvPr/>
        </p:nvSpPr>
        <p:spPr>
          <a:xfrm>
            <a:off x="2209800" y="404043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</a:t>
            </a:r>
            <a:r>
              <a:rPr lang="en-IL" dirty="0"/>
              <a:t>ley avaliavle no need to import nothing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dirty="0">
                <a:hlinkClick r:id="rId4"/>
              </a:rPr>
              <a:t>undici-fetch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this addition, the following </a:t>
            </a:r>
            <a:r>
              <a:rPr lang="en-US" dirty="0" err="1"/>
              <a:t>globals</a:t>
            </a:r>
            <a:r>
              <a:rPr lang="en-US" dirty="0"/>
              <a:t> are made</a:t>
            </a:r>
            <a:r>
              <a:rPr lang="he-IL" dirty="0"/>
              <a:t> </a:t>
            </a:r>
            <a:r>
              <a:rPr lang="en-US" dirty="0"/>
              <a:t>available: fetch, </a:t>
            </a:r>
            <a:r>
              <a:rPr lang="en-US" dirty="0" err="1"/>
              <a:t>FormData</a:t>
            </a:r>
            <a:r>
              <a:rPr lang="en-US" dirty="0"/>
              <a:t>, Headers, Request, Response.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89944432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E417A-588F-7EE0-D251-BAEB656FF18B}"/>
              </a:ext>
            </a:extLst>
          </p:cNvPr>
          <p:cNvSpPr txBox="1"/>
          <p:nvPr/>
        </p:nvSpPr>
        <p:spPr>
          <a:xfrm>
            <a:off x="1943100" y="2114381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L" dirty="0"/>
              <a:t>oday at platform js were using 2 diff</a:t>
            </a:r>
            <a:r>
              <a:rPr lang="en-US" dirty="0"/>
              <a:t>e</a:t>
            </a:r>
            <a:r>
              <a:rPr lang="en-IL" dirty="0"/>
              <a:t>rent liberies for http-clients.</a:t>
            </a:r>
          </a:p>
          <a:p>
            <a:endParaRPr lang="en-IL" dirty="0"/>
          </a:p>
          <a:p>
            <a:r>
              <a:rPr lang="en-US" dirty="0"/>
              <a:t>"got": "^11.8.3",</a:t>
            </a:r>
            <a:br>
              <a:rPr lang="en-US" dirty="0"/>
            </a:br>
            <a:r>
              <a:rPr lang="en-US" dirty="0"/>
              <a:t>"request": "^2.78.0", (inside demand-client!)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0368742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fetch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9126F6-BE93-6C4B-BE78-339E56557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" y="1447800"/>
            <a:ext cx="9144000" cy="3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6739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630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’</a:t>
            </a:r>
            <a:r>
              <a:rPr lang="en-US" sz="4000" dirty="0" err="1"/>
              <a:t>node:test</a:t>
            </a:r>
            <a:r>
              <a:rPr lang="en-US" sz="4000" dirty="0"/>
              <a:t>’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D664AC-8BAB-D300-797B-51AFD7980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33"/>
            <a:ext cx="9144000" cy="4208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9AB27-85B2-7AE1-83F2-ED600AB7A5E3}"/>
              </a:ext>
            </a:extLst>
          </p:cNvPr>
          <p:cNvSpPr txBox="1"/>
          <p:nvPr/>
        </p:nvSpPr>
        <p:spPr>
          <a:xfrm>
            <a:off x="2093614" y="5455529"/>
            <a:ext cx="511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upon </a:t>
            </a:r>
            <a:r>
              <a:rPr lang="en-US" b="1" u="sng" dirty="0">
                <a:hlinkClick r:id="rId4"/>
              </a:rPr>
              <a:t>node-tap</a:t>
            </a:r>
            <a:r>
              <a:rPr lang="en-US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Note: (</a:t>
            </a:r>
            <a:r>
              <a:rPr lang="en-US" b="1" u="sng" dirty="0" err="1"/>
              <a:t>coverage,reports</a:t>
            </a:r>
            <a:r>
              <a:rPr lang="en-US" b="1" u="sng" dirty="0"/>
              <a:t> everything inside..)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3965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22123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42DC77-1C83-C327-C6D3-CC9C58429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80329"/>
            <a:ext cx="8305800" cy="41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42497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L" dirty="0"/>
              <a:t>ur current image </a:t>
            </a:r>
            <a:r>
              <a:rPr lang="en-US" dirty="0"/>
              <a:t>node:14.15.1-slim has 122 Vulnerabilities</a:t>
            </a:r>
          </a:p>
          <a:p>
            <a:r>
              <a:rPr lang="en-US" dirty="0"/>
              <a:t>R</a:t>
            </a:r>
            <a:r>
              <a:rPr lang="en-IL" dirty="0"/>
              <a:t>elated to node</a:t>
            </a:r>
          </a:p>
        </p:txBody>
      </p:sp>
      <p:pic>
        <p:nvPicPr>
          <p:cNvPr id="17" name="Picture 1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27A0853-BE93-D92F-C01E-8A33B95A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29353"/>
            <a:ext cx="3987800" cy="215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58B133-3978-3A5A-49E6-ACC7808F54C3}"/>
              </a:ext>
            </a:extLst>
          </p:cNvPr>
          <p:cNvSpPr txBox="1"/>
          <p:nvPr/>
        </p:nvSpPr>
        <p:spPr>
          <a:xfrm>
            <a:off x="3352800" y="436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snyk.io</a:t>
            </a:r>
            <a:r>
              <a:rPr lang="en-US" dirty="0">
                <a:hlinkClick r:id="rId4"/>
              </a:rPr>
              <a:t>/test/docker/node%3A14.15.1-slim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883554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2EF35-0596-C7CB-679E-D557F933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" y="4370940"/>
            <a:ext cx="770890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47B22-7E58-36EF-BB6E-54099A4F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2545399"/>
            <a:ext cx="7734300" cy="143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4F31A-2A6F-0F3B-343E-666B217A5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9" y="963060"/>
            <a:ext cx="7747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3366"/>
      </p:ext>
    </p:extLst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6067"/>
            <a:ext cx="7620000" cy="598962"/>
          </a:xfrm>
        </p:spPr>
        <p:txBody>
          <a:bodyPr>
            <a:noAutofit/>
          </a:bodyPr>
          <a:lstStyle/>
          <a:p>
            <a:r>
              <a:rPr lang="en-US" sz="4000" dirty="0"/>
              <a:t>Features: </a:t>
            </a:r>
            <a:r>
              <a:rPr lang="en-US" sz="4000" dirty="0" err="1"/>
              <a:t>intl</a:t>
            </a:r>
            <a:r>
              <a:rPr lang="en-US" sz="4000" dirty="0"/>
              <a:t> additions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D7A72-6344-17EA-D223-69B0E43ED940}"/>
              </a:ext>
            </a:extLst>
          </p:cNvPr>
          <p:cNvSpPr txBox="1"/>
          <p:nvPr/>
        </p:nvSpPr>
        <p:spPr>
          <a:xfrm>
            <a:off x="1430448" y="1044186"/>
            <a:ext cx="762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 [ "Asia/Anadyr", "Asia/Barnaul", "Asia/Chita", "Asia/Irkutsk", "Asia/Kamchatka", "Asia/</a:t>
            </a:r>
            <a:r>
              <a:rPr lang="en-US" dirty="0" err="1"/>
              <a:t>Khandyga</a:t>
            </a:r>
            <a:r>
              <a:rPr lang="en-US" dirty="0"/>
              <a:t>", "Asia/Krasnoyarsk", "Asia/Magadan", "Asia/Novokuznetsk", "Asia/Novosibirsk", "Asia/Omsk", "Asia/Sakhalin", "Asia/</a:t>
            </a:r>
            <a:r>
              <a:rPr lang="en-US" dirty="0" err="1"/>
              <a:t>Srednekolymsk</a:t>
            </a:r>
            <a:r>
              <a:rPr lang="en-US" dirty="0"/>
              <a:t>", "Asia/Tomsk", "Asia/</a:t>
            </a:r>
            <a:r>
              <a:rPr lang="en-US" dirty="0" err="1"/>
              <a:t>Ust</a:t>
            </a:r>
            <a:r>
              <a:rPr lang="en-US" dirty="0"/>
              <a:t>-Nera", "Asia/Vladivostok", "Asia/Yakutsk", "Asia/Yekaterinburg", "Europe/Astrakhan", "Europe/Kaliningrad", "Europe/Kirov", "Europe/Moscow", "Europe/Samara", "Europe/Saratov", "Europe/Simferopol", "Europe/Ulyanovsk", "Europe/Volgograd", "W-SU" ].</a:t>
            </a:r>
            <a:r>
              <a:rPr lang="en-US" dirty="0" err="1"/>
              <a:t>indexOf</a:t>
            </a:r>
            <a:r>
              <a:rPr lang="en-US" dirty="0"/>
              <a:t>(</a:t>
            </a:r>
          </a:p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r>
              <a:rPr lang="en-US" dirty="0"/>
              <a:t>) === -1 ) { return; }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5F0F8-7F51-CD68-705D-24397FEDA278}"/>
              </a:ext>
            </a:extLst>
          </p:cNvPr>
          <p:cNvSpPr txBox="1"/>
          <p:nvPr/>
        </p:nvSpPr>
        <p:spPr>
          <a:xfrm>
            <a:off x="1981200" y="4812268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Intl.DateTimeFormat</a:t>
            </a:r>
            <a:r>
              <a:rPr lang="en-US" dirty="0"/>
              <a:t>().</a:t>
            </a:r>
            <a:r>
              <a:rPr lang="en-US" dirty="0" err="1"/>
              <a:t>resolvedOptions</a:t>
            </a:r>
            <a:r>
              <a:rPr lang="en-US" dirty="0"/>
              <a:t>().</a:t>
            </a:r>
            <a:r>
              <a:rPr lang="en-US" dirty="0" err="1"/>
              <a:t>timeZone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1422596"/>
      </p:ext>
    </p:extLst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B6BD949-2995-7285-AD9A-72747609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4178"/>
            <a:ext cx="7924800" cy="40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02130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809581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Throw on unhandled rejections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E2C351F-D43E-8BD9-4642-D3823714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355"/>
            <a:ext cx="9144000" cy="2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8795"/>
      </p:ext>
    </p:extLst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Feature: CLI read write promise interface</a:t>
            </a:r>
            <a:endParaRPr lang="en-IL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E6324D-3543-6637-142D-4DCEE165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6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2295"/>
      </p:ext>
    </p:extLst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EFD0BC-A887-5D60-B1DC-B5F4F66B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82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4571"/>
      </p:ext>
    </p:extLst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A0193-3536-7765-BAE5-53F47C5C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7439"/>
            <a:ext cx="7162800" cy="51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8807"/>
      </p:ext>
    </p:extLst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3124200" y="489123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AggregateError</a:t>
            </a:r>
            <a:endParaRPr lang="en-US" sz="32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89527A-9AF5-24C7-5A6B-63F148A9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22"/>
            <a:ext cx="6320390" cy="5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8996"/>
      </p:ext>
    </p:extLst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9FA4-3B5C-AFA9-730B-E375CA55FB3C}"/>
              </a:ext>
            </a:extLst>
          </p:cNvPr>
          <p:cNvSpPr txBox="1"/>
          <p:nvPr/>
        </p:nvSpPr>
        <p:spPr>
          <a:xfrm>
            <a:off x="1143000" y="559822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/>
              <a:t>const { </a:t>
            </a:r>
            <a:r>
              <a:rPr lang="en-US" sz="2400" b="0" dirty="0" err="1"/>
              <a:t>setTimeout</a:t>
            </a:r>
            <a:r>
              <a:rPr lang="en-US" sz="2400" b="0" dirty="0"/>
              <a:t> } = require('timers/promises')</a:t>
            </a:r>
            <a:endParaRPr lang="en-IL" sz="2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C86849-9E36-2788-460E-6D8CBA8BA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02023"/>
            <a:ext cx="5321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2882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pic>
        <p:nvPicPr>
          <p:cNvPr id="8" name="Picture 7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9B6B651-1F37-9DAF-DC6C-5899D6F6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4008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0472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337D5D-C932-CE6E-0360-2FCE9D4D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609600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Motivation: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C4535-5EB1-42B0-4645-CBEAD55B048B}"/>
              </a:ext>
            </a:extLst>
          </p:cNvPr>
          <p:cNvSpPr txBox="1"/>
          <p:nvPr/>
        </p:nvSpPr>
        <p:spPr>
          <a:xfrm>
            <a:off x="1752600" y="14799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node:14.15.1-slim use </a:t>
            </a:r>
            <a:r>
              <a:rPr lang="en-US" dirty="0" err="1"/>
              <a:t>linux</a:t>
            </a:r>
            <a:r>
              <a:rPr lang="en-US" dirty="0"/>
              <a:t> distro:5.4.0-1049-aws</a:t>
            </a:r>
          </a:p>
          <a:p>
            <a:r>
              <a:rPr lang="en-US" dirty="0"/>
              <a:t>Which has 662 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70095-28C5-B76F-B7AC-7CC3FF3E132B}"/>
              </a:ext>
            </a:extLst>
          </p:cNvPr>
          <p:cNvSpPr txBox="1"/>
          <p:nvPr/>
        </p:nvSpPr>
        <p:spPr>
          <a:xfrm>
            <a:off x="2286000" y="43434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https://eu-west-1.console.aws.amazon.com/ecr/repositories/private/032106861074/platformjs/image/sha256:fe984047d33fa58ac6373ba68df6693d9553810008facf412f776a96d8ad7e6f/scan-results/?region=eu-west-1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E466-27D2-7F82-8927-F57E203AB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58479"/>
            <a:ext cx="812920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3018"/>
      </p:ext>
    </p:extLst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96957"/>
            <a:ext cx="6705600" cy="598962"/>
          </a:xfrm>
        </p:spPr>
        <p:txBody>
          <a:bodyPr>
            <a:noAutofit/>
          </a:bodyPr>
          <a:lstStyle/>
          <a:p>
            <a:r>
              <a:rPr lang="en-US" b="0" dirty="0"/>
              <a:t>deep clone a value (17.0.0)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16F1D-3B4D-35AF-3DD9-E6EDA24CB30E}"/>
              </a:ext>
            </a:extLst>
          </p:cNvPr>
          <p:cNvSpPr txBox="1"/>
          <p:nvPr/>
        </p:nvSpPr>
        <p:spPr>
          <a:xfrm>
            <a:off x="2200656" y="2217644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const</a:t>
            </a:r>
            <a:r>
              <a:rPr lang="en-US" dirty="0"/>
              <a:t> obj = {id: </a:t>
            </a:r>
            <a:r>
              <a:rPr lang="en-US" dirty="0">
                <a:solidFill>
                  <a:srgbClr val="880000"/>
                </a:solidFill>
                <a:effectLst/>
              </a:rPr>
              <a:t>'e1fd960b'</a:t>
            </a:r>
            <a:r>
              <a:rPr lang="en-US" dirty="0"/>
              <a:t>, values: [</a:t>
            </a:r>
            <a:r>
              <a:rPr lang="en-US" dirty="0">
                <a:solidFill>
                  <a:srgbClr val="880000"/>
                </a:solidFill>
                <a:effectLst/>
              </a:rPr>
              <a:t>'a'</a:t>
            </a:r>
            <a:r>
              <a:rPr lang="en-US" dirty="0"/>
              <a:t>, </a:t>
            </a:r>
            <a:r>
              <a:rPr lang="en-US" dirty="0">
                <a:solidFill>
                  <a:srgbClr val="880000"/>
                </a:solidFill>
                <a:effectLst/>
              </a:rPr>
              <a:t>'b'</a:t>
            </a:r>
            <a:r>
              <a:rPr lang="en-US" dirty="0"/>
              <a:t>]}; </a:t>
            </a:r>
            <a:r>
              <a:rPr lang="en-US" b="1" dirty="0">
                <a:effectLst/>
              </a:rPr>
              <a:t>const</a:t>
            </a:r>
            <a:r>
              <a:rPr lang="en-US" dirty="0"/>
              <a:t> clone1 = {...obj};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850387"/>
      </p:ext>
    </p:extLst>
  </p:cSld>
  <p:clrMapOvr>
    <a:masterClrMapping/>
  </p:clrMapOvr>
  <p:transition spd="med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 err="1"/>
              <a:t>String.prototype.replaceAll</a:t>
            </a:r>
            <a:r>
              <a:rPr lang="en-US" dirty="0"/>
              <a:t>()</a:t>
            </a:r>
            <a:br>
              <a:rPr lang="en-US" dirty="0"/>
            </a:br>
            <a:br>
              <a:rPr lang="en-US" b="0" dirty="0"/>
            </a:br>
            <a:endParaRPr lang="en-US" b="0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963C68-95CB-403F-CFCC-F173174BE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" y="1619091"/>
            <a:ext cx="650138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7460"/>
      </p:ext>
    </p:extLst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92" y="1386365"/>
            <a:ext cx="6705600" cy="598962"/>
          </a:xfrm>
        </p:spPr>
        <p:txBody>
          <a:bodyPr>
            <a:noAutofit/>
          </a:bodyPr>
          <a:lstStyle/>
          <a:p>
            <a:r>
              <a:rPr lang="en-US" dirty="0"/>
              <a:t>Finding elements from the end 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FC19AD-2982-41AA-3504-7D1BB18E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30350"/>
            <a:ext cx="6096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446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447800" y="3676491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6B41C0-0A87-4E79-E3F5-53E4965C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43519"/>
            <a:ext cx="7620000" cy="598962"/>
          </a:xfrm>
        </p:spPr>
        <p:txBody>
          <a:bodyPr>
            <a:noAutofit/>
          </a:bodyPr>
          <a:lstStyle/>
          <a:p>
            <a:r>
              <a:rPr lang="en-IL" dirty="0"/>
              <a:t>Not coveerd But worth reading</a:t>
            </a:r>
            <a:br>
              <a:rPr lang="en-IL" dirty="0"/>
            </a:b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8E143-DCF0-C177-49B9-CB2C25A23E47}"/>
              </a:ext>
            </a:extLst>
          </p:cNvPr>
          <p:cNvSpPr txBox="1"/>
          <p:nvPr/>
        </p:nvSpPr>
        <p:spPr>
          <a:xfrm>
            <a:off x="783336" y="1000035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Web Streams API (experimental)</a:t>
            </a:r>
            <a:br>
              <a:rPr lang="en-US" dirty="0"/>
            </a:br>
            <a:r>
              <a:rPr lang="en-US" dirty="0">
                <a:hlinkClick r:id="rId4"/>
              </a:rPr>
              <a:t>BroadcastChannel</a:t>
            </a:r>
            <a:r>
              <a:rPr lang="en-US" dirty="0"/>
              <a:t> (worker threads)</a:t>
            </a:r>
            <a:br>
              <a:rPr lang="en-US" dirty="0"/>
            </a:br>
            <a:r>
              <a:rPr lang="en-US" dirty="0"/>
              <a:t>new operators  </a:t>
            </a:r>
            <a:r>
              <a:rPr lang="en-IL" dirty="0"/>
              <a:t>&amp;&amp;=, ||=,  ??=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75F6-F67E-6303-A042-A89A697B5708}"/>
              </a:ext>
            </a:extLst>
          </p:cNvPr>
          <p:cNvSpPr txBox="1"/>
          <p:nvPr/>
        </p:nvSpPr>
        <p:spPr>
          <a:xfrm>
            <a:off x="457200" y="2187476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https://betterprogramming.pub/whats-new-in-node-js-15-fc24e87e2590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https://betterprogramming.pub/a-quick-look-at-the-node-js-16-features-d616e8b2f29</a:t>
            </a:r>
            <a:endParaRPr lang="en-IL" dirty="0"/>
          </a:p>
          <a:p>
            <a:endParaRPr lang="en-US" dirty="0">
              <a:hlinkClick r:id="rId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https://betterprogramming.pub/3-major-features-of-node-js-17-4bee7135df02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https://betterprogramming.pub/5-major-features-of-node-js-18-5f4a164cc9fc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7453705"/>
      </p:ext>
    </p:extLst>
  </p:cSld>
  <p:clrMapOvr>
    <a:masterClrMapping/>
  </p:clrMapOvr>
  <p:transition spd="med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368" y="384765"/>
            <a:ext cx="6705600" cy="598962"/>
          </a:xfrm>
        </p:spPr>
        <p:txBody>
          <a:bodyPr>
            <a:noAutofit/>
          </a:bodyPr>
          <a:lstStyle/>
          <a:p>
            <a:r>
              <a:rPr lang="en-US" sz="3600" dirty="0"/>
              <a:t>Happy Coding ..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DC928A-D86E-42D6-61DE-57118FEA7509}"/>
              </a:ext>
            </a:extLst>
          </p:cNvPr>
          <p:cNvSpPr txBox="1">
            <a:spLocks/>
          </p:cNvSpPr>
          <p:nvPr/>
        </p:nvSpPr>
        <p:spPr>
          <a:xfrm>
            <a:off x="1066800" y="5590823"/>
            <a:ext cx="8686800" cy="82581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github.com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ntedgi</a:t>
            </a:r>
            <a:r>
              <a:rPr lang="en-US" sz="2400" dirty="0">
                <a:hlinkClick r:id="rId3"/>
              </a:rPr>
              <a:t>/Demand-</a:t>
            </a:r>
            <a:r>
              <a:rPr lang="en-US" sz="2400" dirty="0" err="1">
                <a:hlinkClick r:id="rId3"/>
              </a:rPr>
              <a:t>TechTalks</a:t>
            </a:r>
            <a:endParaRPr lang="en-US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82A2DD-3CE3-2A87-5E0C-0A46F153DF07}"/>
              </a:ext>
            </a:extLst>
          </p:cNvPr>
          <p:cNvSpPr txBox="1">
            <a:spLocks/>
          </p:cNvSpPr>
          <p:nvPr/>
        </p:nvSpPr>
        <p:spPr>
          <a:xfrm>
            <a:off x="2057400" y="1752600"/>
            <a:ext cx="6705600" cy="2895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48B2-ABBA-8005-9BB6-31913290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68" y="1111729"/>
            <a:ext cx="5943600" cy="41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8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racture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B708D-9D5F-862B-C589-2CD1FCDBDC52}"/>
              </a:ext>
            </a:extLst>
          </p:cNvPr>
          <p:cNvSpPr txBox="1"/>
          <p:nvPr/>
        </p:nvSpPr>
        <p:spPr>
          <a:xfrm>
            <a:off x="1828800" y="17526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IL" dirty="0"/>
              <a:t>ew Trends in JS 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V8 Engine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IL" dirty="0"/>
              <a:t>anguage fatures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Cool Kids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Other </a:t>
            </a:r>
            <a:r>
              <a:rPr lang="en-IL" dirty="0">
                <a:sym typeface="Wingdings" pitchFamily="2" charset="2"/>
              </a:rPr>
              <a:t>stuff </a:t>
            </a:r>
            <a:endParaRPr lang="en-I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48838"/>
            <a:ext cx="6705600" cy="598962"/>
          </a:xfrm>
        </p:spPr>
        <p:txBody>
          <a:bodyPr>
            <a:noAutofit/>
          </a:bodyPr>
          <a:lstStyle/>
          <a:p>
            <a:r>
              <a:rPr lang="en-US" sz="4000" dirty="0"/>
              <a:t>So… What’s New??</a:t>
            </a:r>
          </a:p>
        </p:txBody>
      </p:sp>
    </p:spTree>
    <p:extLst>
      <p:ext uri="{BB962C8B-B14F-4D97-AF65-F5344CB8AC3E}">
        <p14:creationId xmlns:p14="http://schemas.microsoft.com/office/powerpoint/2010/main" val="2719411009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5719"/>
            <a:ext cx="7315200" cy="598962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Super fast super property access</a:t>
            </a:r>
            <a:br>
              <a:rPr lang="en-US" sz="2800" dirty="0"/>
            </a:br>
            <a:r>
              <a:rPr lang="en-US" sz="2800" b="0" dirty="0"/>
              <a:t>Performance improvement in both class fields and private class methods.</a:t>
            </a:r>
            <a:br>
              <a:rPr lang="en-US" sz="2800" b="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0172B84-8C4E-F05C-846B-B3A0AE54B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23784"/>
            <a:ext cx="9144000" cy="46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3445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3205719"/>
            <a:ext cx="7315200" cy="598962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Super fast super property access</a:t>
            </a:r>
            <a:br>
              <a:rPr lang="en-US" sz="2800" dirty="0"/>
            </a:br>
            <a:r>
              <a:rPr lang="en-US" sz="2800" b="0" dirty="0"/>
              <a:t>Performance improvement in both class fields and private class methods.</a:t>
            </a:r>
            <a:br>
              <a:rPr lang="en-US" sz="2800" b="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0548216-F616-E664-EC9D-FBE960944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49" y="2263576"/>
            <a:ext cx="7624813" cy="44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2166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3313E2-2C2B-F144-A246-8128BE058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3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5446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F46661-6AB3-04F0-D948-820C8DD25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4110"/>
            <a:ext cx="9144000" cy="174949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D62096-38B7-4733-E260-3DC706C95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" y="1066800"/>
            <a:ext cx="9144000" cy="304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C7CB9-0363-653B-D413-82402196CC19}"/>
              </a:ext>
            </a:extLst>
          </p:cNvPr>
          <p:cNvSpPr txBox="1"/>
          <p:nvPr/>
        </p:nvSpPr>
        <p:spPr>
          <a:xfrm>
            <a:off x="1828800" y="6074887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5"/>
              </a:rPr>
              <a:t>https://mathiasbynens.be/notes/shapes-ics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18823500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FA0667-D2F1-61CF-06C4-CF76375845F1}"/>
              </a:ext>
            </a:extLst>
          </p:cNvPr>
          <p:cNvSpPr txBox="1">
            <a:spLocks/>
          </p:cNvSpPr>
          <p:nvPr/>
        </p:nvSpPr>
        <p:spPr>
          <a:xfrm>
            <a:off x="1752600" y="1447800"/>
            <a:ext cx="6705600" cy="41148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561DF-0CCA-BAA8-EEF9-9C112E85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7315200" cy="598962"/>
          </a:xfrm>
        </p:spPr>
        <p:txBody>
          <a:bodyPr>
            <a:noAutofit/>
          </a:bodyPr>
          <a:lstStyle/>
          <a:p>
            <a:r>
              <a:rPr lang="en-US" dirty="0"/>
              <a:t>Super fast super property access</a:t>
            </a:r>
            <a:br>
              <a:rPr lang="en-US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9295D5-CFC5-39D4-ABCD-84611FB0FFEE}"/>
              </a:ext>
            </a:extLst>
          </p:cNvPr>
          <p:cNvSpPr txBox="1">
            <a:spLocks/>
          </p:cNvSpPr>
          <p:nvPr/>
        </p:nvSpPr>
        <p:spPr>
          <a:xfrm>
            <a:off x="2438400" y="152400"/>
            <a:ext cx="7315200" cy="59896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V8 Engine Features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C7CB9-0363-653B-D413-82402196CC19}"/>
              </a:ext>
            </a:extLst>
          </p:cNvPr>
          <p:cNvSpPr txBox="1"/>
          <p:nvPr/>
        </p:nvSpPr>
        <p:spPr>
          <a:xfrm>
            <a:off x="1828800" y="6074887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https://mathiasbynens.be/notes/shapes-ics</a:t>
            </a:r>
            <a:endParaRPr lang="en-IL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944DBE-A732-9CB1-59AD-1F9FE1B3B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649"/>
            <a:ext cx="9144000" cy="47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2388"/>
      </p:ext>
    </p:extLst>
  </p:cSld>
  <p:clrMapOvr>
    <a:masterClrMapping/>
  </p:clrMapOvr>
  <p:transition spd="med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D5BF19-3D38-4BD7-8C6F-7D3AB45BFF5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420033"/>
  <p:tag name="ISPRING_RESOURCE_PATHS_HASH_PRESENTER" val="975f7a211438f4ee230442aeef9820ddfb3a3b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1412</TotalTime>
  <Words>791</Words>
  <Application>Microsoft Macintosh PowerPoint</Application>
  <PresentationFormat>On-screen Show (4:3)</PresentationFormat>
  <Paragraphs>123</Paragraphs>
  <Slides>35</Slides>
  <Notes>35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Andale Mono</vt:lpstr>
      <vt:lpstr>Arial</vt:lpstr>
      <vt:lpstr>Calibri</vt:lpstr>
      <vt:lpstr>Century Schoolbook</vt:lpstr>
      <vt:lpstr>Roboto</vt:lpstr>
      <vt:lpstr>Wingdings</vt:lpstr>
      <vt:lpstr>Wingdings 2</vt:lpstr>
      <vt:lpstr>YouTube Sans</vt:lpstr>
      <vt:lpstr>Oriel</vt:lpstr>
      <vt:lpstr>Node.js 14.15 =&gt; 18.4</vt:lpstr>
      <vt:lpstr>Motivation:</vt:lpstr>
      <vt:lpstr>Motivation:</vt:lpstr>
      <vt:lpstr>So… What’s New??</vt:lpstr>
      <vt:lpstr>Super fast super property access Performance improvement in both class fields and private class methods.   </vt:lpstr>
      <vt:lpstr>Super fast super property access Performance improvement in both class fields and private class methods.   </vt:lpstr>
      <vt:lpstr>Super fast super property access  </vt:lpstr>
      <vt:lpstr>Super fast super property access  </vt:lpstr>
      <vt:lpstr>Super fast super property access  </vt:lpstr>
      <vt:lpstr>Node 14.18 –  Built-in tooling   </vt:lpstr>
      <vt:lpstr>Node 14.18 –  Built-in tooling   </vt:lpstr>
      <vt:lpstr>New import protocol</vt:lpstr>
      <vt:lpstr>New import protocol</vt:lpstr>
      <vt:lpstr>New import protocol</vt:lpstr>
      <vt:lpstr>Features: fetch</vt:lpstr>
      <vt:lpstr>Features: fetch</vt:lpstr>
      <vt:lpstr>Features: fetch</vt:lpstr>
      <vt:lpstr>Features: ’node:test’</vt:lpstr>
      <vt:lpstr>Features: intl additions</vt:lpstr>
      <vt:lpstr>Features: intl additions</vt:lpstr>
      <vt:lpstr>Features: intl additions</vt:lpstr>
      <vt:lpstr>Throw on unhandled rejections  </vt:lpstr>
      <vt:lpstr>Throw on unhandled rejections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clone a value (17.0.0)</vt:lpstr>
      <vt:lpstr>deep clone a value (17.0.0)</vt:lpstr>
      <vt:lpstr>String.prototype.replaceAll()  </vt:lpstr>
      <vt:lpstr>Finding elements from the end   </vt:lpstr>
      <vt:lpstr>Not coveerd But worth reading </vt:lpstr>
      <vt:lpstr>Happy Coding ..</vt:lpstr>
      <vt:lpstr>Happy Coding 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7420033</dc:title>
  <dc:creator/>
  <cp:lastModifiedBy>Naor Tedgi</cp:lastModifiedBy>
  <cp:revision>84</cp:revision>
  <dcterms:created xsi:type="dcterms:W3CDTF">2006-08-16T00:00:00Z</dcterms:created>
  <dcterms:modified xsi:type="dcterms:W3CDTF">2022-08-14T05:40:47Z</dcterms:modified>
</cp:coreProperties>
</file>