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Inter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PKEps4aHhAW/2EuCfB4FL20ag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Inter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03f2f3e7a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e03f2f3e7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03f2f3e7a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e03f2f3e7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03f2f3e7a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e03f2f3e7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03f2f3e7a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e03f2f3e7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03f2f3e7a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e03f2f3e7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03f2f3e7a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e03f2f3e7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03f2f3e7a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e03f2f3e7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03f2f3e7a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e03f2f3e7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03f2f3e7a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e03f2f3e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03f2f3e7a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e03f2f3e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03f2f3e7a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e03f2f3e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03f2f3e7a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e03f2f3e7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03f2f3e7a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e03f2f3e7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03f2f3e7a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e03f2f3e7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03f2f3e7a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e03f2f3e7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03f2f3e7a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e03f2f3e7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03f2f3e7a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e03f2f3e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03f2f3e7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e03f2f3e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03f2f3e7a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e03f2f3e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03f2f3e7a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e03f2f3e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03f2f3e7a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e03f2f3e7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03f2f3e7a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e03f2f3e7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list - dark">
  <p:cSld name="Title + bullet list - dark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245802" y="244668"/>
            <a:ext cx="175977" cy="199129"/>
          </a:xfrm>
          <a:custGeom>
            <a:rect b="b" l="l" r="r" t="t"/>
            <a:pathLst>
              <a:path extrusionOk="0" h="96665" w="85426">
                <a:moveTo>
                  <a:pt x="38966" y="0"/>
                </a:moveTo>
                <a:lnTo>
                  <a:pt x="0" y="22480"/>
                </a:lnTo>
                <a:lnTo>
                  <a:pt x="0" y="67690"/>
                </a:lnTo>
                <a:lnTo>
                  <a:pt x="14987" y="58948"/>
                </a:lnTo>
                <a:lnTo>
                  <a:pt x="14987" y="41214"/>
                </a:lnTo>
                <a:lnTo>
                  <a:pt x="14987" y="40964"/>
                </a:lnTo>
                <a:lnTo>
                  <a:pt x="15237" y="40464"/>
                </a:lnTo>
                <a:lnTo>
                  <a:pt x="16236" y="40464"/>
                </a:lnTo>
                <a:lnTo>
                  <a:pt x="34220" y="50955"/>
                </a:lnTo>
                <a:lnTo>
                  <a:pt x="34969" y="51705"/>
                </a:lnTo>
                <a:lnTo>
                  <a:pt x="35219" y="52454"/>
                </a:lnTo>
                <a:lnTo>
                  <a:pt x="35219" y="73435"/>
                </a:lnTo>
                <a:lnTo>
                  <a:pt x="34969" y="73935"/>
                </a:lnTo>
                <a:lnTo>
                  <a:pt x="34720" y="74185"/>
                </a:lnTo>
                <a:lnTo>
                  <a:pt x="34220" y="74435"/>
                </a:lnTo>
                <a:lnTo>
                  <a:pt x="33970" y="74185"/>
                </a:lnTo>
                <a:lnTo>
                  <a:pt x="18734" y="65442"/>
                </a:lnTo>
                <a:lnTo>
                  <a:pt x="3747" y="74185"/>
                </a:lnTo>
                <a:lnTo>
                  <a:pt x="42713" y="96665"/>
                </a:lnTo>
                <a:lnTo>
                  <a:pt x="81679" y="74185"/>
                </a:lnTo>
                <a:lnTo>
                  <a:pt x="66692" y="65442"/>
                </a:lnTo>
                <a:lnTo>
                  <a:pt x="51455" y="74185"/>
                </a:lnTo>
                <a:lnTo>
                  <a:pt x="50955" y="74435"/>
                </a:lnTo>
                <a:lnTo>
                  <a:pt x="50456" y="74185"/>
                </a:lnTo>
                <a:lnTo>
                  <a:pt x="50206" y="73935"/>
                </a:lnTo>
                <a:lnTo>
                  <a:pt x="50206" y="73435"/>
                </a:lnTo>
                <a:lnTo>
                  <a:pt x="50206" y="52454"/>
                </a:lnTo>
                <a:lnTo>
                  <a:pt x="50456" y="51705"/>
                </a:lnTo>
                <a:lnTo>
                  <a:pt x="50955" y="50955"/>
                </a:lnTo>
                <a:lnTo>
                  <a:pt x="69189" y="40464"/>
                </a:lnTo>
                <a:lnTo>
                  <a:pt x="69939" y="40464"/>
                </a:lnTo>
                <a:lnTo>
                  <a:pt x="70438" y="40964"/>
                </a:lnTo>
                <a:lnTo>
                  <a:pt x="70438" y="41214"/>
                </a:lnTo>
                <a:lnTo>
                  <a:pt x="70438" y="58948"/>
                </a:lnTo>
                <a:lnTo>
                  <a:pt x="85425" y="67690"/>
                </a:lnTo>
                <a:lnTo>
                  <a:pt x="85425" y="22480"/>
                </a:lnTo>
                <a:lnTo>
                  <a:pt x="46459" y="0"/>
                </a:lnTo>
                <a:lnTo>
                  <a:pt x="46459" y="17235"/>
                </a:lnTo>
                <a:lnTo>
                  <a:pt x="61696" y="26227"/>
                </a:lnTo>
                <a:lnTo>
                  <a:pt x="61946" y="26477"/>
                </a:lnTo>
                <a:lnTo>
                  <a:pt x="62196" y="26976"/>
                </a:lnTo>
                <a:lnTo>
                  <a:pt x="61946" y="27226"/>
                </a:lnTo>
                <a:lnTo>
                  <a:pt x="61696" y="27726"/>
                </a:lnTo>
                <a:lnTo>
                  <a:pt x="43462" y="38216"/>
                </a:lnTo>
                <a:lnTo>
                  <a:pt x="41714" y="38216"/>
                </a:lnTo>
                <a:lnTo>
                  <a:pt x="23729" y="27726"/>
                </a:lnTo>
                <a:lnTo>
                  <a:pt x="23230" y="27226"/>
                </a:lnTo>
                <a:lnTo>
                  <a:pt x="23230" y="26976"/>
                </a:lnTo>
                <a:lnTo>
                  <a:pt x="23230" y="26477"/>
                </a:lnTo>
                <a:lnTo>
                  <a:pt x="23729" y="26227"/>
                </a:lnTo>
                <a:lnTo>
                  <a:pt x="38966" y="17235"/>
                </a:lnTo>
                <a:lnTo>
                  <a:pt x="389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7054200" y="1495400"/>
            <a:ext cx="4353200" cy="3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→"/>
              <a:defRPr b="1" sz="17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→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245800" y="1495400"/>
            <a:ext cx="4811200" cy="3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9" name="Google Shape;19;p14"/>
          <p:cNvGrpSpPr/>
          <p:nvPr/>
        </p:nvGrpSpPr>
        <p:grpSpPr>
          <a:xfrm>
            <a:off x="11432403" y="6454355"/>
            <a:ext cx="531164" cy="171392"/>
            <a:chOff x="2935750" y="2211175"/>
            <a:chExt cx="4446125" cy="1436250"/>
          </a:xfrm>
        </p:grpSpPr>
        <p:sp>
          <p:nvSpPr>
            <p:cNvPr id="20" name="Google Shape;20;p14"/>
            <p:cNvSpPr/>
            <p:nvPr/>
          </p:nvSpPr>
          <p:spPr>
            <a:xfrm>
              <a:off x="2935750" y="2279850"/>
              <a:ext cx="967925" cy="1111550"/>
            </a:xfrm>
            <a:custGeom>
              <a:rect b="b" l="l" r="r" t="t"/>
              <a:pathLst>
                <a:path extrusionOk="0" h="44462" w="38717">
                  <a:moveTo>
                    <a:pt x="1" y="1"/>
                  </a:moveTo>
                  <a:lnTo>
                    <a:pt x="1" y="27477"/>
                  </a:lnTo>
                  <a:lnTo>
                    <a:pt x="1" y="29475"/>
                  </a:lnTo>
                  <a:lnTo>
                    <a:pt x="250" y="31223"/>
                  </a:lnTo>
                  <a:lnTo>
                    <a:pt x="750" y="32972"/>
                  </a:lnTo>
                  <a:lnTo>
                    <a:pt x="1250" y="34720"/>
                  </a:lnTo>
                  <a:lnTo>
                    <a:pt x="1749" y="36219"/>
                  </a:lnTo>
                  <a:lnTo>
                    <a:pt x="2748" y="37468"/>
                  </a:lnTo>
                  <a:lnTo>
                    <a:pt x="3747" y="38967"/>
                  </a:lnTo>
                  <a:lnTo>
                    <a:pt x="4746" y="39966"/>
                  </a:lnTo>
                  <a:lnTo>
                    <a:pt x="6245" y="40965"/>
                  </a:lnTo>
                  <a:lnTo>
                    <a:pt x="7494" y="41964"/>
                  </a:lnTo>
                  <a:lnTo>
                    <a:pt x="9243" y="42713"/>
                  </a:lnTo>
                  <a:lnTo>
                    <a:pt x="10991" y="43463"/>
                  </a:lnTo>
                  <a:lnTo>
                    <a:pt x="12739" y="43962"/>
                  </a:lnTo>
                  <a:lnTo>
                    <a:pt x="14987" y="44212"/>
                  </a:lnTo>
                  <a:lnTo>
                    <a:pt x="16986" y="44462"/>
                  </a:lnTo>
                  <a:lnTo>
                    <a:pt x="21732" y="44462"/>
                  </a:lnTo>
                  <a:lnTo>
                    <a:pt x="23980" y="44212"/>
                  </a:lnTo>
                  <a:lnTo>
                    <a:pt x="25978" y="43962"/>
                  </a:lnTo>
                  <a:lnTo>
                    <a:pt x="27976" y="43463"/>
                  </a:lnTo>
                  <a:lnTo>
                    <a:pt x="29725" y="42713"/>
                  </a:lnTo>
                  <a:lnTo>
                    <a:pt x="31223" y="41964"/>
                  </a:lnTo>
                  <a:lnTo>
                    <a:pt x="32722" y="40965"/>
                  </a:lnTo>
                  <a:lnTo>
                    <a:pt x="33971" y="39966"/>
                  </a:lnTo>
                  <a:lnTo>
                    <a:pt x="34970" y="38717"/>
                  </a:lnTo>
                  <a:lnTo>
                    <a:pt x="35969" y="37468"/>
                  </a:lnTo>
                  <a:lnTo>
                    <a:pt x="36968" y="36219"/>
                  </a:lnTo>
                  <a:lnTo>
                    <a:pt x="37468" y="34471"/>
                  </a:lnTo>
                  <a:lnTo>
                    <a:pt x="37967" y="32972"/>
                  </a:lnTo>
                  <a:lnTo>
                    <a:pt x="38467" y="31223"/>
                  </a:lnTo>
                  <a:lnTo>
                    <a:pt x="38717" y="29225"/>
                  </a:lnTo>
                  <a:lnTo>
                    <a:pt x="38717" y="27477"/>
                  </a:lnTo>
                  <a:lnTo>
                    <a:pt x="38717" y="1"/>
                  </a:lnTo>
                  <a:lnTo>
                    <a:pt x="27227" y="1"/>
                  </a:lnTo>
                  <a:lnTo>
                    <a:pt x="27227" y="27477"/>
                  </a:lnTo>
                  <a:lnTo>
                    <a:pt x="27227" y="29225"/>
                  </a:lnTo>
                  <a:lnTo>
                    <a:pt x="26727" y="30724"/>
                  </a:lnTo>
                  <a:lnTo>
                    <a:pt x="26228" y="31973"/>
                  </a:lnTo>
                  <a:lnTo>
                    <a:pt x="25229" y="33222"/>
                  </a:lnTo>
                  <a:lnTo>
                    <a:pt x="24229" y="33971"/>
                  </a:lnTo>
                  <a:lnTo>
                    <a:pt x="22980" y="34720"/>
                  </a:lnTo>
                  <a:lnTo>
                    <a:pt x="21232" y="35220"/>
                  </a:lnTo>
                  <a:lnTo>
                    <a:pt x="19484" y="35470"/>
                  </a:lnTo>
                  <a:lnTo>
                    <a:pt x="17485" y="35220"/>
                  </a:lnTo>
                  <a:lnTo>
                    <a:pt x="15737" y="34720"/>
                  </a:lnTo>
                  <a:lnTo>
                    <a:pt x="14488" y="34221"/>
                  </a:lnTo>
                  <a:lnTo>
                    <a:pt x="13239" y="33222"/>
                  </a:lnTo>
                  <a:lnTo>
                    <a:pt x="12490" y="32222"/>
                  </a:lnTo>
                  <a:lnTo>
                    <a:pt x="11990" y="30974"/>
                  </a:lnTo>
                  <a:lnTo>
                    <a:pt x="11491" y="29475"/>
                  </a:lnTo>
                  <a:lnTo>
                    <a:pt x="11491" y="27726"/>
                  </a:lnTo>
                  <a:lnTo>
                    <a:pt x="1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4041025" y="2517150"/>
              <a:ext cx="805575" cy="855525"/>
            </a:xfrm>
            <a:custGeom>
              <a:rect b="b" l="l" r="r" t="t"/>
              <a:pathLst>
                <a:path extrusionOk="0" h="34221" w="32223">
                  <a:moveTo>
                    <a:pt x="18984" y="0"/>
                  </a:moveTo>
                  <a:lnTo>
                    <a:pt x="17486" y="500"/>
                  </a:lnTo>
                  <a:lnTo>
                    <a:pt x="15987" y="750"/>
                  </a:lnTo>
                  <a:lnTo>
                    <a:pt x="14738" y="1499"/>
                  </a:lnTo>
                  <a:lnTo>
                    <a:pt x="13489" y="2248"/>
                  </a:lnTo>
                  <a:lnTo>
                    <a:pt x="12240" y="3248"/>
                  </a:lnTo>
                  <a:lnTo>
                    <a:pt x="11241" y="4247"/>
                  </a:lnTo>
                  <a:lnTo>
                    <a:pt x="10242" y="5496"/>
                  </a:lnTo>
                  <a:lnTo>
                    <a:pt x="10242" y="1000"/>
                  </a:lnTo>
                  <a:lnTo>
                    <a:pt x="1" y="1000"/>
                  </a:lnTo>
                  <a:lnTo>
                    <a:pt x="1" y="34220"/>
                  </a:lnTo>
                  <a:lnTo>
                    <a:pt x="10492" y="34220"/>
                  </a:lnTo>
                  <a:lnTo>
                    <a:pt x="10492" y="15986"/>
                  </a:lnTo>
                  <a:lnTo>
                    <a:pt x="10742" y="14488"/>
                  </a:lnTo>
                  <a:lnTo>
                    <a:pt x="10991" y="12989"/>
                  </a:lnTo>
                  <a:lnTo>
                    <a:pt x="11491" y="11740"/>
                  </a:lnTo>
                  <a:lnTo>
                    <a:pt x="12240" y="10741"/>
                  </a:lnTo>
                  <a:lnTo>
                    <a:pt x="12990" y="9992"/>
                  </a:lnTo>
                  <a:lnTo>
                    <a:pt x="13989" y="9492"/>
                  </a:lnTo>
                  <a:lnTo>
                    <a:pt x="14988" y="8993"/>
                  </a:lnTo>
                  <a:lnTo>
                    <a:pt x="16486" y="8743"/>
                  </a:lnTo>
                  <a:lnTo>
                    <a:pt x="17486" y="8993"/>
                  </a:lnTo>
                  <a:lnTo>
                    <a:pt x="18735" y="9242"/>
                  </a:lnTo>
                  <a:lnTo>
                    <a:pt x="19484" y="9742"/>
                  </a:lnTo>
                  <a:lnTo>
                    <a:pt x="20233" y="10491"/>
                  </a:lnTo>
                  <a:lnTo>
                    <a:pt x="20733" y="11241"/>
                  </a:lnTo>
                  <a:lnTo>
                    <a:pt x="21232" y="12240"/>
                  </a:lnTo>
                  <a:lnTo>
                    <a:pt x="21482" y="13489"/>
                  </a:lnTo>
                  <a:lnTo>
                    <a:pt x="21482" y="14738"/>
                  </a:lnTo>
                  <a:lnTo>
                    <a:pt x="21482" y="34220"/>
                  </a:lnTo>
                  <a:lnTo>
                    <a:pt x="32223" y="34220"/>
                  </a:lnTo>
                  <a:lnTo>
                    <a:pt x="32223" y="12739"/>
                  </a:lnTo>
                  <a:lnTo>
                    <a:pt x="31973" y="9992"/>
                  </a:lnTo>
                  <a:lnTo>
                    <a:pt x="31473" y="7494"/>
                  </a:lnTo>
                  <a:lnTo>
                    <a:pt x="30474" y="5496"/>
                  </a:lnTo>
                  <a:lnTo>
                    <a:pt x="28976" y="3497"/>
                  </a:lnTo>
                  <a:lnTo>
                    <a:pt x="27477" y="1999"/>
                  </a:lnTo>
                  <a:lnTo>
                    <a:pt x="25479" y="1000"/>
                  </a:lnTo>
                  <a:lnTo>
                    <a:pt x="23231" y="250"/>
                  </a:lnTo>
                  <a:lnTo>
                    <a:pt x="20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4977725" y="2211175"/>
              <a:ext cx="268525" cy="218575"/>
            </a:xfrm>
            <a:custGeom>
              <a:rect b="b" l="l" r="r" t="t"/>
              <a:pathLst>
                <a:path extrusionOk="0" h="8743" w="10741">
                  <a:moveTo>
                    <a:pt x="0" y="0"/>
                  </a:moveTo>
                  <a:lnTo>
                    <a:pt x="0" y="8743"/>
                  </a:lnTo>
                  <a:lnTo>
                    <a:pt x="10741" y="874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4977725" y="2542125"/>
              <a:ext cx="268525" cy="830550"/>
            </a:xfrm>
            <a:custGeom>
              <a:rect b="b" l="l" r="r" t="t"/>
              <a:pathLst>
                <a:path extrusionOk="0" h="33222" w="10741">
                  <a:moveTo>
                    <a:pt x="0" y="1"/>
                  </a:moveTo>
                  <a:lnTo>
                    <a:pt x="0" y="33221"/>
                  </a:lnTo>
                  <a:lnTo>
                    <a:pt x="10741" y="33221"/>
                  </a:lnTo>
                  <a:lnTo>
                    <a:pt x="10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5339900" y="2279850"/>
              <a:ext cx="524575" cy="1105300"/>
            </a:xfrm>
            <a:custGeom>
              <a:rect b="b" l="l" r="r" t="t"/>
              <a:pathLst>
                <a:path extrusionOk="0" h="44212" w="20983">
                  <a:moveTo>
                    <a:pt x="4497" y="1"/>
                  </a:moveTo>
                  <a:lnTo>
                    <a:pt x="4497" y="10492"/>
                  </a:lnTo>
                  <a:lnTo>
                    <a:pt x="0" y="10492"/>
                  </a:lnTo>
                  <a:lnTo>
                    <a:pt x="0" y="18984"/>
                  </a:lnTo>
                  <a:lnTo>
                    <a:pt x="4497" y="18984"/>
                  </a:lnTo>
                  <a:lnTo>
                    <a:pt x="4497" y="34970"/>
                  </a:lnTo>
                  <a:lnTo>
                    <a:pt x="4746" y="37468"/>
                  </a:lnTo>
                  <a:lnTo>
                    <a:pt x="5246" y="39466"/>
                  </a:lnTo>
                  <a:lnTo>
                    <a:pt x="6245" y="40965"/>
                  </a:lnTo>
                  <a:lnTo>
                    <a:pt x="7494" y="42214"/>
                  </a:lnTo>
                  <a:lnTo>
                    <a:pt x="8993" y="43213"/>
                  </a:lnTo>
                  <a:lnTo>
                    <a:pt x="10741" y="43712"/>
                  </a:lnTo>
                  <a:lnTo>
                    <a:pt x="12989" y="43962"/>
                  </a:lnTo>
                  <a:lnTo>
                    <a:pt x="14987" y="44212"/>
                  </a:lnTo>
                  <a:lnTo>
                    <a:pt x="18734" y="43962"/>
                  </a:lnTo>
                  <a:lnTo>
                    <a:pt x="20982" y="43712"/>
                  </a:lnTo>
                  <a:lnTo>
                    <a:pt x="20982" y="35969"/>
                  </a:lnTo>
                  <a:lnTo>
                    <a:pt x="18484" y="35969"/>
                  </a:lnTo>
                  <a:lnTo>
                    <a:pt x="16986" y="35719"/>
                  </a:lnTo>
                  <a:lnTo>
                    <a:pt x="15737" y="35220"/>
                  </a:lnTo>
                  <a:lnTo>
                    <a:pt x="15487" y="34970"/>
                  </a:lnTo>
                  <a:lnTo>
                    <a:pt x="14987" y="34221"/>
                  </a:lnTo>
                  <a:lnTo>
                    <a:pt x="14987" y="33471"/>
                  </a:lnTo>
                  <a:lnTo>
                    <a:pt x="14738" y="32722"/>
                  </a:lnTo>
                  <a:lnTo>
                    <a:pt x="14738" y="18984"/>
                  </a:lnTo>
                  <a:lnTo>
                    <a:pt x="20982" y="18984"/>
                  </a:lnTo>
                  <a:lnTo>
                    <a:pt x="20982" y="10492"/>
                  </a:lnTo>
                  <a:lnTo>
                    <a:pt x="14738" y="10492"/>
                  </a:lnTo>
                  <a:lnTo>
                    <a:pt x="14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5926875" y="2542125"/>
              <a:ext cx="868025" cy="1105300"/>
            </a:xfrm>
            <a:custGeom>
              <a:rect b="b" l="l" r="r" t="t"/>
              <a:pathLst>
                <a:path extrusionOk="0" h="44212" w="34721">
                  <a:moveTo>
                    <a:pt x="1" y="1"/>
                  </a:moveTo>
                  <a:lnTo>
                    <a:pt x="9992" y="25478"/>
                  </a:lnTo>
                  <a:lnTo>
                    <a:pt x="11491" y="29724"/>
                  </a:lnTo>
                  <a:lnTo>
                    <a:pt x="11741" y="31223"/>
                  </a:lnTo>
                  <a:lnTo>
                    <a:pt x="11990" y="32472"/>
                  </a:lnTo>
                  <a:lnTo>
                    <a:pt x="11741" y="33971"/>
                  </a:lnTo>
                  <a:lnTo>
                    <a:pt x="11491" y="34470"/>
                  </a:lnTo>
                  <a:lnTo>
                    <a:pt x="10991" y="34970"/>
                  </a:lnTo>
                  <a:lnTo>
                    <a:pt x="10242" y="35469"/>
                  </a:lnTo>
                  <a:lnTo>
                    <a:pt x="9493" y="35719"/>
                  </a:lnTo>
                  <a:lnTo>
                    <a:pt x="7494" y="35969"/>
                  </a:lnTo>
                  <a:lnTo>
                    <a:pt x="3997" y="35969"/>
                  </a:lnTo>
                  <a:lnTo>
                    <a:pt x="3997" y="44212"/>
                  </a:lnTo>
                  <a:lnTo>
                    <a:pt x="10742" y="44212"/>
                  </a:lnTo>
                  <a:lnTo>
                    <a:pt x="13239" y="43962"/>
                  </a:lnTo>
                  <a:lnTo>
                    <a:pt x="15238" y="43712"/>
                  </a:lnTo>
                  <a:lnTo>
                    <a:pt x="16986" y="42963"/>
                  </a:lnTo>
                  <a:lnTo>
                    <a:pt x="18485" y="41964"/>
                  </a:lnTo>
                  <a:lnTo>
                    <a:pt x="19983" y="40465"/>
                  </a:lnTo>
                  <a:lnTo>
                    <a:pt x="21232" y="38717"/>
                  </a:lnTo>
                  <a:lnTo>
                    <a:pt x="22231" y="36469"/>
                  </a:lnTo>
                  <a:lnTo>
                    <a:pt x="23231" y="33721"/>
                  </a:lnTo>
                  <a:lnTo>
                    <a:pt x="34721" y="1"/>
                  </a:lnTo>
                  <a:lnTo>
                    <a:pt x="24230" y="1"/>
                  </a:lnTo>
                  <a:lnTo>
                    <a:pt x="19983" y="14238"/>
                  </a:lnTo>
                  <a:lnTo>
                    <a:pt x="18485" y="19234"/>
                  </a:lnTo>
                  <a:lnTo>
                    <a:pt x="17985" y="21731"/>
                  </a:lnTo>
                  <a:lnTo>
                    <a:pt x="17735" y="21731"/>
                  </a:lnTo>
                  <a:lnTo>
                    <a:pt x="17236" y="19234"/>
                  </a:lnTo>
                  <a:lnTo>
                    <a:pt x="15737" y="14238"/>
                  </a:lnTo>
                  <a:lnTo>
                    <a:pt x="11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6957225" y="2542125"/>
              <a:ext cx="424650" cy="424650"/>
            </a:xfrm>
            <a:custGeom>
              <a:rect b="b" l="l" r="r" t="t"/>
              <a:pathLst>
                <a:path extrusionOk="0" h="16986" w="16986">
                  <a:moveTo>
                    <a:pt x="8493" y="1999"/>
                  </a:moveTo>
                  <a:lnTo>
                    <a:pt x="10242" y="2249"/>
                  </a:lnTo>
                  <a:lnTo>
                    <a:pt x="11741" y="2998"/>
                  </a:lnTo>
                  <a:lnTo>
                    <a:pt x="12990" y="3997"/>
                  </a:lnTo>
                  <a:lnTo>
                    <a:pt x="13989" y="5246"/>
                  </a:lnTo>
                  <a:lnTo>
                    <a:pt x="14738" y="6745"/>
                  </a:lnTo>
                  <a:lnTo>
                    <a:pt x="14988" y="8493"/>
                  </a:lnTo>
                  <a:lnTo>
                    <a:pt x="14738" y="10242"/>
                  </a:lnTo>
                  <a:lnTo>
                    <a:pt x="13989" y="11740"/>
                  </a:lnTo>
                  <a:lnTo>
                    <a:pt x="12990" y="12989"/>
                  </a:lnTo>
                  <a:lnTo>
                    <a:pt x="11741" y="13988"/>
                  </a:lnTo>
                  <a:lnTo>
                    <a:pt x="10242" y="14738"/>
                  </a:lnTo>
                  <a:lnTo>
                    <a:pt x="8493" y="14987"/>
                  </a:lnTo>
                  <a:lnTo>
                    <a:pt x="6745" y="14738"/>
                  </a:lnTo>
                  <a:lnTo>
                    <a:pt x="5246" y="13988"/>
                  </a:lnTo>
                  <a:lnTo>
                    <a:pt x="3997" y="12989"/>
                  </a:lnTo>
                  <a:lnTo>
                    <a:pt x="2998" y="11740"/>
                  </a:lnTo>
                  <a:lnTo>
                    <a:pt x="2249" y="10242"/>
                  </a:lnTo>
                  <a:lnTo>
                    <a:pt x="1999" y="8493"/>
                  </a:lnTo>
                  <a:lnTo>
                    <a:pt x="2249" y="6745"/>
                  </a:lnTo>
                  <a:lnTo>
                    <a:pt x="2998" y="5246"/>
                  </a:lnTo>
                  <a:lnTo>
                    <a:pt x="3997" y="3997"/>
                  </a:lnTo>
                  <a:lnTo>
                    <a:pt x="5246" y="2998"/>
                  </a:lnTo>
                  <a:lnTo>
                    <a:pt x="6745" y="2249"/>
                  </a:lnTo>
                  <a:lnTo>
                    <a:pt x="8493" y="1999"/>
                  </a:lnTo>
                  <a:close/>
                  <a:moveTo>
                    <a:pt x="8493" y="1"/>
                  </a:moveTo>
                  <a:lnTo>
                    <a:pt x="6745" y="250"/>
                  </a:lnTo>
                  <a:lnTo>
                    <a:pt x="5246" y="750"/>
                  </a:lnTo>
                  <a:lnTo>
                    <a:pt x="3748" y="1499"/>
                  </a:lnTo>
                  <a:lnTo>
                    <a:pt x="2499" y="2498"/>
                  </a:lnTo>
                  <a:lnTo>
                    <a:pt x="1500" y="3747"/>
                  </a:lnTo>
                  <a:lnTo>
                    <a:pt x="750" y="5246"/>
                  </a:lnTo>
                  <a:lnTo>
                    <a:pt x="251" y="6745"/>
                  </a:lnTo>
                  <a:lnTo>
                    <a:pt x="1" y="8493"/>
                  </a:lnTo>
                  <a:lnTo>
                    <a:pt x="251" y="10242"/>
                  </a:lnTo>
                  <a:lnTo>
                    <a:pt x="750" y="11740"/>
                  </a:lnTo>
                  <a:lnTo>
                    <a:pt x="1500" y="13239"/>
                  </a:lnTo>
                  <a:lnTo>
                    <a:pt x="2499" y="14488"/>
                  </a:lnTo>
                  <a:lnTo>
                    <a:pt x="3748" y="15487"/>
                  </a:lnTo>
                  <a:lnTo>
                    <a:pt x="5246" y="16236"/>
                  </a:lnTo>
                  <a:lnTo>
                    <a:pt x="6745" y="16736"/>
                  </a:lnTo>
                  <a:lnTo>
                    <a:pt x="8493" y="16986"/>
                  </a:lnTo>
                  <a:lnTo>
                    <a:pt x="10242" y="16736"/>
                  </a:lnTo>
                  <a:lnTo>
                    <a:pt x="11741" y="16236"/>
                  </a:lnTo>
                  <a:lnTo>
                    <a:pt x="13239" y="15487"/>
                  </a:lnTo>
                  <a:lnTo>
                    <a:pt x="14488" y="14488"/>
                  </a:lnTo>
                  <a:lnTo>
                    <a:pt x="15487" y="13239"/>
                  </a:lnTo>
                  <a:lnTo>
                    <a:pt x="16237" y="11740"/>
                  </a:lnTo>
                  <a:lnTo>
                    <a:pt x="16736" y="10242"/>
                  </a:lnTo>
                  <a:lnTo>
                    <a:pt x="16986" y="8493"/>
                  </a:lnTo>
                  <a:lnTo>
                    <a:pt x="16736" y="6745"/>
                  </a:lnTo>
                  <a:lnTo>
                    <a:pt x="16237" y="5246"/>
                  </a:lnTo>
                  <a:lnTo>
                    <a:pt x="15487" y="3747"/>
                  </a:lnTo>
                  <a:lnTo>
                    <a:pt x="14488" y="2498"/>
                  </a:lnTo>
                  <a:lnTo>
                    <a:pt x="13239" y="1499"/>
                  </a:lnTo>
                  <a:lnTo>
                    <a:pt x="11741" y="750"/>
                  </a:lnTo>
                  <a:lnTo>
                    <a:pt x="10242" y="250"/>
                  </a:lnTo>
                  <a:lnTo>
                    <a:pt x="8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094625" y="2654525"/>
              <a:ext cx="168625" cy="193600"/>
            </a:xfrm>
            <a:custGeom>
              <a:rect b="b" l="l" r="r" t="t"/>
              <a:pathLst>
                <a:path extrusionOk="0" h="7744" w="6745">
                  <a:moveTo>
                    <a:pt x="3497" y="1250"/>
                  </a:moveTo>
                  <a:lnTo>
                    <a:pt x="4246" y="1499"/>
                  </a:lnTo>
                  <a:lnTo>
                    <a:pt x="4496" y="1749"/>
                  </a:lnTo>
                  <a:lnTo>
                    <a:pt x="4496" y="2498"/>
                  </a:lnTo>
                  <a:lnTo>
                    <a:pt x="4496" y="2998"/>
                  </a:lnTo>
                  <a:lnTo>
                    <a:pt x="4246" y="3498"/>
                  </a:lnTo>
                  <a:lnTo>
                    <a:pt x="3497" y="3747"/>
                  </a:lnTo>
                  <a:lnTo>
                    <a:pt x="1749" y="3747"/>
                  </a:lnTo>
                  <a:lnTo>
                    <a:pt x="1749" y="1250"/>
                  </a:lnTo>
                  <a:close/>
                  <a:moveTo>
                    <a:pt x="0" y="1"/>
                  </a:moveTo>
                  <a:lnTo>
                    <a:pt x="0" y="7744"/>
                  </a:lnTo>
                  <a:lnTo>
                    <a:pt x="1749" y="7744"/>
                  </a:lnTo>
                  <a:lnTo>
                    <a:pt x="1749" y="5246"/>
                  </a:lnTo>
                  <a:lnTo>
                    <a:pt x="3497" y="5246"/>
                  </a:lnTo>
                  <a:lnTo>
                    <a:pt x="4746" y="7744"/>
                  </a:lnTo>
                  <a:lnTo>
                    <a:pt x="6744" y="7744"/>
                  </a:lnTo>
                  <a:lnTo>
                    <a:pt x="5245" y="4746"/>
                  </a:lnTo>
                  <a:lnTo>
                    <a:pt x="5995" y="3997"/>
                  </a:lnTo>
                  <a:lnTo>
                    <a:pt x="6245" y="3248"/>
                  </a:lnTo>
                  <a:lnTo>
                    <a:pt x="6494" y="2498"/>
                  </a:lnTo>
                  <a:lnTo>
                    <a:pt x="6245" y="1749"/>
                  </a:lnTo>
                  <a:lnTo>
                    <a:pt x="5995" y="1000"/>
                  </a:lnTo>
                  <a:lnTo>
                    <a:pt x="5495" y="500"/>
                  </a:lnTo>
                  <a:lnTo>
                    <a:pt x="4996" y="250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4"/>
          <p:cNvSpPr txBox="1"/>
          <p:nvPr>
            <p:ph idx="2" type="title"/>
          </p:nvPr>
        </p:nvSpPr>
        <p:spPr>
          <a:xfrm>
            <a:off x="245800" y="6470300"/>
            <a:ext cx="2086800" cy="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b="1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3" type="title"/>
          </p:nvPr>
        </p:nvSpPr>
        <p:spPr>
          <a:xfrm>
            <a:off x="2629600" y="6470316"/>
            <a:ext cx="3728800" cy="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Inter"/>
              <a:buNone/>
              <a:defRPr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/>
        </p:nvSpPr>
        <p:spPr>
          <a:xfrm>
            <a:off x="11436433" y="229000"/>
            <a:ext cx="531200" cy="1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</a:pPr>
            <a:fld id="{00000000-1234-1234-1234-123412341234}" type="slidenum">
              <a:rPr b="0" i="0" lang="en-IL" sz="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aws.amazon.com/AmazonRDS/latest/AuroraUserGuide/aurora-mysql-write-forwarding.html" TargetMode="External"/><Relationship Id="rId4" Type="http://schemas.openxmlformats.org/officeDocument/2006/relationships/hyperlink" Target="https://docs.aws.amazon.com/AmazonRDS/latest/AuroraUserGuide/AuroraMySQL.Reference.IsolationLevels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title"/>
          </p:nvPr>
        </p:nvSpPr>
        <p:spPr>
          <a:xfrm>
            <a:off x="581975" y="904750"/>
            <a:ext cx="109251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/>
              <a:t>What I Learn About NodeJS During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/>
              <a:t> Write </a:t>
            </a:r>
            <a:r>
              <a:rPr lang="en-IL"/>
              <a:t>Forwarding</a:t>
            </a:r>
            <a:r>
              <a:rPr lang="en-IL"/>
              <a:t> Benchmarking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1913250" y="5515500"/>
            <a:ext cx="83655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by naor tedgi (Abu Emma)</a:t>
            </a:r>
            <a:endParaRPr b="1"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0" y="3200350"/>
            <a:ext cx="3693312" cy="21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9887" y="3128625"/>
            <a:ext cx="3523970" cy="21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03f2f3e7a_0_61"/>
          <p:cNvSpPr txBox="1"/>
          <p:nvPr/>
        </p:nvSpPr>
        <p:spPr>
          <a:xfrm>
            <a:off x="1214575" y="573150"/>
            <a:ext cx="867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600">
                <a:solidFill>
                  <a:schemeClr val="lt1"/>
                </a:solidFill>
              </a:rPr>
              <a:t>Run code multiple times 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e03f2f3e7a_0_61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g2e03f2f3e7a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525" y="1004250"/>
            <a:ext cx="7425300" cy="534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e03f2f3e7a_0_61"/>
          <p:cNvSpPr txBox="1"/>
          <p:nvPr/>
        </p:nvSpPr>
        <p:spPr>
          <a:xfrm>
            <a:off x="1108725" y="6426900"/>
            <a:ext cx="1041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600">
                <a:solidFill>
                  <a:schemeClr val="lt1"/>
                </a:solidFill>
              </a:rPr>
              <a:t>The reason : Shape File Cache And Hidden function, Not going to dive in only if you want me to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03f2f3e7a_0_215"/>
          <p:cNvSpPr txBox="1"/>
          <p:nvPr/>
        </p:nvSpPr>
        <p:spPr>
          <a:xfrm>
            <a:off x="1255075" y="591675"/>
            <a:ext cx="919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Run code multiple times 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e03f2f3e7a_0_215"/>
          <p:cNvSpPr txBox="1"/>
          <p:nvPr/>
        </p:nvSpPr>
        <p:spPr>
          <a:xfrm>
            <a:off x="1317825" y="1246100"/>
            <a:ext cx="919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C++ AddOns , </a:t>
            </a:r>
            <a:r>
              <a:rPr lang="en-IL" sz="1600">
                <a:solidFill>
                  <a:schemeClr val="lt1"/>
                </a:solidFill>
              </a:rPr>
              <a:t>WebAssembly</a:t>
            </a:r>
            <a:r>
              <a:rPr lang="en-IL" sz="1600">
                <a:solidFill>
                  <a:schemeClr val="lt1"/>
                </a:solidFill>
              </a:rPr>
              <a:t> packages takes a lot of time to load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03f2f3e7a_0_78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2800">
                <a:solidFill>
                  <a:schemeClr val="lt1"/>
                </a:solidFill>
              </a:rPr>
              <a:t>TRY 0 : conclusions - </a:t>
            </a:r>
            <a:r>
              <a:rPr b="1" lang="en-IL" sz="2800">
                <a:solidFill>
                  <a:srgbClr val="FF0000"/>
                </a:solidFill>
              </a:rPr>
              <a:t>Failure (WF is not stable)</a:t>
            </a:r>
            <a:r>
              <a:rPr b="1" lang="en-IL" sz="2800">
                <a:solidFill>
                  <a:schemeClr val="lt1"/>
                </a:solidFill>
              </a:rPr>
              <a:t>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e03f2f3e7a_0_78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g2e03f2f3e7a_0_78"/>
          <p:cNvSpPr txBox="1"/>
          <p:nvPr/>
        </p:nvSpPr>
        <p:spPr>
          <a:xfrm>
            <a:off x="1319150" y="1347275"/>
            <a:ext cx="8670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after 10-15 seconds A lot of queries failed with error timeout and the process crush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for The queries that work the time was almost X2 in US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88" name="Google Shape;188;g2e03f2f3e7a_0_78"/>
          <p:cNvSpPr txBox="1"/>
          <p:nvPr/>
        </p:nvSpPr>
        <p:spPr>
          <a:xfrm>
            <a:off x="1265375" y="2160275"/>
            <a:ext cx="8670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600">
                <a:solidFill>
                  <a:schemeClr val="lt1"/>
                </a:solidFill>
              </a:rPr>
              <a:t>The Problem Was with Promise.all() 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600">
                <a:solidFill>
                  <a:schemeClr val="lt1"/>
                </a:solidFill>
              </a:rPr>
              <a:t>question what is the order here of printing?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189" name="Google Shape;189;g2e03f2f3e7a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0" y="2942800"/>
            <a:ext cx="6447349" cy="317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03f2f3e7a_0_99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2800">
                <a:solidFill>
                  <a:schemeClr val="lt1"/>
                </a:solidFill>
              </a:rPr>
              <a:t>TRY 0 : conclusions - </a:t>
            </a:r>
            <a:r>
              <a:rPr b="1" lang="en-IL" sz="2800">
                <a:solidFill>
                  <a:srgbClr val="FF0000"/>
                </a:solidFill>
              </a:rPr>
              <a:t>Failure (WF is not stable)</a:t>
            </a:r>
            <a:r>
              <a:rPr b="1" lang="en-IL" sz="2800">
                <a:solidFill>
                  <a:schemeClr val="lt1"/>
                </a:solidFill>
              </a:rPr>
              <a:t>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e03f2f3e7a_0_99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g2e03f2f3e7a_0_99"/>
          <p:cNvSpPr txBox="1"/>
          <p:nvPr/>
        </p:nvSpPr>
        <p:spPr>
          <a:xfrm>
            <a:off x="1319150" y="1347275"/>
            <a:ext cx="8670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after 10-15 seconds A lot of queries failed with error timeout and the process crush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for The queries that work the time was almost X2 from running in from EU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97" name="Google Shape;197;g2e03f2f3e7a_0_99"/>
          <p:cNvSpPr txBox="1"/>
          <p:nvPr/>
        </p:nvSpPr>
        <p:spPr>
          <a:xfrm>
            <a:off x="964600" y="2435500"/>
            <a:ext cx="867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The Problem Was with Promise.all()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198" name="Google Shape;198;g2e03f2f3e7a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925" y="2915300"/>
            <a:ext cx="5056820" cy="31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e03f2f3e7a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00" y="2866600"/>
            <a:ext cx="6447349" cy="317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03f2f3e7a_0_108"/>
          <p:cNvSpPr txBox="1"/>
          <p:nvPr/>
        </p:nvSpPr>
        <p:spPr>
          <a:xfrm>
            <a:off x="1549525" y="2965125"/>
            <a:ext cx="79770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IL" sz="1600">
                <a:solidFill>
                  <a:schemeClr val="lt1"/>
                </a:solidFill>
                <a:highlight>
                  <a:schemeClr val="dk1"/>
                </a:highlight>
              </a:rPr>
              <a:t>All functions in that are currently in the call stack get executed. When they returned a value, they get popped off the stack.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IL" sz="1600">
                <a:solidFill>
                  <a:schemeClr val="lt1"/>
                </a:solidFill>
                <a:highlight>
                  <a:schemeClr val="dk1"/>
                </a:highlight>
              </a:rPr>
              <a:t>When the call stack is empty, </a:t>
            </a:r>
            <a:r>
              <a:rPr i="1" lang="en-IL" sz="1600">
                <a:solidFill>
                  <a:schemeClr val="lt1"/>
                </a:solidFill>
                <a:highlight>
                  <a:schemeClr val="dk1"/>
                </a:highlight>
              </a:rPr>
              <a:t>all</a:t>
            </a:r>
            <a:r>
              <a:rPr lang="en-IL" sz="1600">
                <a:solidFill>
                  <a:schemeClr val="lt1"/>
                </a:solidFill>
                <a:highlight>
                  <a:schemeClr val="dk1"/>
                </a:highlight>
              </a:rPr>
              <a:t> queued up microtasks are popped onto the callstack one by one, and get executed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600">
                <a:solidFill>
                  <a:schemeClr val="lt1"/>
                </a:solidFill>
                <a:highlight>
                  <a:schemeClr val="dk1"/>
                </a:highlight>
              </a:rPr>
              <a:t>when i ran Promise.all in it takes a lot of time to resolve i wasted a lot of time on </a:t>
            </a:r>
            <a:r>
              <a:rPr b="1" lang="en-IL" sz="1600">
                <a:solidFill>
                  <a:schemeClr val="lt1"/>
                </a:solidFill>
                <a:highlight>
                  <a:schemeClr val="dk1"/>
                </a:highlight>
              </a:rPr>
              <a:t>Garbage</a:t>
            </a:r>
            <a:r>
              <a:rPr b="1" lang="en-IL" sz="1600">
                <a:solidFill>
                  <a:schemeClr val="lt1"/>
                </a:solidFill>
                <a:highlight>
                  <a:schemeClr val="dk1"/>
                </a:highlight>
              </a:rPr>
              <a:t> collection instead on </a:t>
            </a:r>
            <a:r>
              <a:rPr b="1" lang="en-IL" sz="1600">
                <a:solidFill>
                  <a:schemeClr val="lt1"/>
                </a:solidFill>
                <a:highlight>
                  <a:schemeClr val="dk1"/>
                </a:highlight>
              </a:rPr>
              <a:t>running</a:t>
            </a:r>
            <a:r>
              <a:rPr b="1" lang="en-IL" sz="1600">
                <a:solidFill>
                  <a:schemeClr val="lt1"/>
                </a:solidFill>
                <a:highlight>
                  <a:schemeClr val="dk1"/>
                </a:highlight>
              </a:rPr>
              <a:t> the query </a:t>
            </a:r>
            <a:endParaRPr b="1" sz="1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05" name="Google Shape;205;g2e03f2f3e7a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00" y="688025"/>
            <a:ext cx="10330475" cy="17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e03f2f3e7a_0_108"/>
          <p:cNvSpPr txBox="1"/>
          <p:nvPr/>
        </p:nvSpPr>
        <p:spPr>
          <a:xfrm>
            <a:off x="1549513" y="5665600"/>
            <a:ext cx="9210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600">
                <a:solidFill>
                  <a:schemeClr val="lt1"/>
                </a:solidFill>
                <a:highlight>
                  <a:schemeClr val="dk1"/>
                </a:highlight>
              </a:rPr>
              <a:t>i add throttling to the procedure instead of creating 1000 queries at the same time i restrict it only to 10 running together </a:t>
            </a:r>
            <a:endParaRPr b="1" sz="1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2e03f2f3e7a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050" y="537875"/>
            <a:ext cx="10650502" cy="56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2e03f2f3e7a_0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475" y="528925"/>
            <a:ext cx="10399049" cy="580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03f2f3e7a_0_121"/>
          <p:cNvSpPr txBox="1"/>
          <p:nvPr/>
        </p:nvSpPr>
        <p:spPr>
          <a:xfrm>
            <a:off x="1549525" y="2965125"/>
            <a:ext cx="797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222" name="Google Shape;222;g2e03f2f3e7a_0_121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2800">
                <a:solidFill>
                  <a:schemeClr val="lt1"/>
                </a:solidFill>
              </a:rPr>
              <a:t>TRY 1 : conclusions - </a:t>
            </a:r>
            <a:r>
              <a:rPr b="1" lang="en-IL" sz="2800">
                <a:solidFill>
                  <a:srgbClr val="FF0000"/>
                </a:solidFill>
              </a:rPr>
              <a:t>Stable - but running slow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e03f2f3e7a_0_121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g2e03f2f3e7a_0_121"/>
          <p:cNvSpPr txBox="1"/>
          <p:nvPr/>
        </p:nvSpPr>
        <p:spPr>
          <a:xfrm>
            <a:off x="1319150" y="1347275"/>
            <a:ext cx="86703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the experiment isn’t correct because i ran it from my local PC to EU And US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i saw the </a:t>
            </a:r>
            <a:r>
              <a:rPr b="1" lang="en-IL" sz="1600">
                <a:solidFill>
                  <a:schemeClr val="lt1"/>
                </a:solidFill>
              </a:rPr>
              <a:t>difference from eu to us</a:t>
            </a:r>
            <a:r>
              <a:rPr b="1" lang="en-IL" sz="1600">
                <a:solidFill>
                  <a:schemeClr val="lt1"/>
                </a:solidFill>
              </a:rPr>
              <a:t> have 2 second for each query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600">
                <a:solidFill>
                  <a:schemeClr val="lt1"/>
                </a:solidFill>
              </a:rPr>
              <a:t>when i write the benchmark i set </a:t>
            </a:r>
            <a:r>
              <a:rPr lang="en-IL" sz="2100">
                <a:solidFill>
                  <a:schemeClr val="lt1"/>
                </a:solidFill>
                <a:highlight>
                  <a:srgbClr val="2B2B2B"/>
                </a:highlight>
              </a:rPr>
              <a:t> </a:t>
            </a:r>
            <a:r>
              <a:rPr b="1" lang="en-IL" sz="2100">
                <a:solidFill>
                  <a:schemeClr val="lt1"/>
                </a:solidFill>
                <a:highlight>
                  <a:srgbClr val="2B2B2B"/>
                </a:highlight>
              </a:rPr>
              <a:t>aurora_replica_read_consistency</a:t>
            </a:r>
            <a:r>
              <a:rPr lang="en-IL" sz="2100">
                <a:solidFill>
                  <a:schemeClr val="lt1"/>
                </a:solidFill>
                <a:highlight>
                  <a:srgbClr val="2B2B2B"/>
                </a:highlight>
              </a:rPr>
              <a:t> </a:t>
            </a:r>
            <a:endParaRPr sz="2100">
              <a:solidFill>
                <a:schemeClr val="lt1"/>
              </a:solidFill>
              <a:highlight>
                <a:srgbClr val="2B2B2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600">
                <a:solidFill>
                  <a:schemeClr val="lt1"/>
                </a:solidFill>
              </a:rPr>
              <a:t> for every query at the US WF -   result is when </a:t>
            </a:r>
            <a:r>
              <a:rPr b="1" lang="en-IL" sz="1600">
                <a:solidFill>
                  <a:schemeClr val="lt1"/>
                </a:solidFill>
              </a:rPr>
              <a:t>running</a:t>
            </a:r>
            <a:r>
              <a:rPr b="1" lang="en-IL" sz="1600">
                <a:solidFill>
                  <a:schemeClr val="lt1"/>
                </a:solidFill>
              </a:rPr>
              <a:t> the </a:t>
            </a:r>
            <a:r>
              <a:rPr b="1" lang="en-IL" sz="1600">
                <a:solidFill>
                  <a:schemeClr val="lt1"/>
                </a:solidFill>
              </a:rPr>
              <a:t>experiment on US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600">
                <a:solidFill>
                  <a:schemeClr val="lt1"/>
                </a:solidFill>
              </a:rPr>
              <a:t>i run 2X queries 1 for the set 1 for execution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600">
                <a:solidFill>
                  <a:schemeClr val="lt1"/>
                </a:solidFill>
              </a:rPr>
              <a:t>i split the mysql connection pool to read and write connection</a:t>
            </a:r>
            <a:br>
              <a:rPr b="1" lang="en-IL" sz="1600">
                <a:solidFill>
                  <a:schemeClr val="lt1"/>
                </a:solidFill>
              </a:rPr>
            </a:br>
            <a:r>
              <a:rPr b="1" lang="en-IL" sz="1600">
                <a:solidFill>
                  <a:schemeClr val="lt1"/>
                </a:solidFill>
              </a:rPr>
              <a:t>and set the Wf variable on the query creation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03f2f3e7a_0_137"/>
          <p:cNvSpPr txBox="1"/>
          <p:nvPr/>
        </p:nvSpPr>
        <p:spPr>
          <a:xfrm>
            <a:off x="1549525" y="2965125"/>
            <a:ext cx="797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230" name="Google Shape;230;g2e03f2f3e7a_0_137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2800">
                <a:solidFill>
                  <a:schemeClr val="lt1"/>
                </a:solidFill>
              </a:rPr>
              <a:t>TRY 1 : conclusions - </a:t>
            </a:r>
            <a:r>
              <a:rPr b="1" lang="en-IL" sz="2800">
                <a:solidFill>
                  <a:srgbClr val="FF0000"/>
                </a:solidFill>
              </a:rPr>
              <a:t>Stable - but running slow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e03f2f3e7a_0_137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g2e03f2f3e7a_0_137"/>
          <p:cNvSpPr txBox="1"/>
          <p:nvPr/>
        </p:nvSpPr>
        <p:spPr>
          <a:xfrm>
            <a:off x="1319150" y="1347275"/>
            <a:ext cx="8670300" cy="4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newConnectionHandler = (connection: mysql.PoolConnection, mode: string) </a:t>
            </a:r>
            <a:r>
              <a:rPr lang="en-IL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(process?.argv[</a:t>
            </a:r>
            <a:r>
              <a:rPr lang="en-IL" sz="13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=== </a:t>
            </a:r>
            <a:r>
              <a:rPr lang="en-IL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"us"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mode === </a:t>
            </a:r>
            <a:r>
              <a:rPr lang="en-IL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"write"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console.log(</a:t>
            </a:r>
            <a:r>
              <a:rPr lang="en-IL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"set aurora_replica_read_consistency to openXPool connection created"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connection.query(</a:t>
            </a:r>
            <a:r>
              <a:rPr lang="en-IL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"SET aurora_replica_read_consistency = 'session'"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-IL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"openXPool connection created"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connection.on(</a:t>
            </a:r>
            <a:r>
              <a:rPr lang="en-IL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(err: any) </a:t>
            </a:r>
            <a:r>
              <a:rPr lang="en-IL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console.error(</a:t>
            </a:r>
            <a:r>
              <a:rPr lang="en-IL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"openXPool connection error:"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err);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writeOpenXPool.on(</a:t>
            </a:r>
            <a:r>
              <a:rPr lang="en-IL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"connection"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(connection) </a:t>
            </a:r>
            <a:r>
              <a:rPr lang="en-IL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newConnectionHandler(connection, </a:t>
            </a:r>
            <a:r>
              <a:rPr lang="en-IL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"write"</a:t>
            </a: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03f2f3e7a_0_147"/>
          <p:cNvSpPr txBox="1"/>
          <p:nvPr/>
        </p:nvSpPr>
        <p:spPr>
          <a:xfrm>
            <a:off x="1549525" y="2965125"/>
            <a:ext cx="797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238" name="Google Shape;238;g2e03f2f3e7a_0_147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2800">
                <a:solidFill>
                  <a:schemeClr val="lt1"/>
                </a:solidFill>
              </a:rPr>
              <a:t>TRY 2 :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e03f2f3e7a_0_147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g2e03f2f3e7a_0_147"/>
          <p:cNvSpPr txBox="1"/>
          <p:nvPr/>
        </p:nvSpPr>
        <p:spPr>
          <a:xfrm>
            <a:off x="1319150" y="1347275"/>
            <a:ext cx="86703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i ran the experiment from a machine in US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i add connection pool for Write and Read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i remove the first iteration from average because i need to create more connection then in EU and it was 4x time slower than other iterations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03f2f3e7a_0_42"/>
          <p:cNvSpPr txBox="1"/>
          <p:nvPr/>
        </p:nvSpPr>
        <p:spPr>
          <a:xfrm>
            <a:off x="1491900" y="1840150"/>
            <a:ext cx="867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Goal:</a:t>
            </a:r>
            <a:b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want to determine if we can move all our services to us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using write </a:t>
            </a: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to write data from all our applications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e03f2f3e7a_0_42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g2e03f2f3e7a_0_42"/>
          <p:cNvSpPr txBox="1"/>
          <p:nvPr/>
        </p:nvSpPr>
        <p:spPr>
          <a:xfrm>
            <a:off x="1310375" y="1453875"/>
            <a:ext cx="813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03f2f3e7a_0_156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2800">
                <a:solidFill>
                  <a:schemeClr val="lt1"/>
                </a:solidFill>
              </a:rPr>
              <a:t>TRY 2 : Looks Great Except Insert </a:t>
            </a:r>
            <a:r>
              <a:rPr b="1" lang="en-IL" sz="2800">
                <a:solidFill>
                  <a:schemeClr val="lt1"/>
                </a:solidFill>
              </a:rPr>
              <a:t>campaigns</a:t>
            </a:r>
            <a:r>
              <a:rPr b="1" lang="en-IL" sz="2800">
                <a:solidFill>
                  <a:schemeClr val="lt1"/>
                </a:solidFill>
              </a:rPr>
              <a:t>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e03f2f3e7a_0_156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g2e03f2f3e7a_0_156"/>
          <p:cNvSpPr txBox="1"/>
          <p:nvPr/>
        </p:nvSpPr>
        <p:spPr>
          <a:xfrm>
            <a:off x="1319150" y="1347275"/>
            <a:ext cx="86703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i ran the </a:t>
            </a:r>
            <a:r>
              <a:rPr b="1" lang="en-IL" sz="1600">
                <a:solidFill>
                  <a:schemeClr val="lt1"/>
                </a:solidFill>
              </a:rPr>
              <a:t>experiment</a:t>
            </a:r>
            <a:r>
              <a:rPr b="1" lang="en-IL" sz="1600">
                <a:solidFill>
                  <a:schemeClr val="lt1"/>
                </a:solidFill>
              </a:rPr>
              <a:t> from a machine in US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i add connection pool for Write and Read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i remove the first iteration from average because i need to create more connection then in EU in it was 4x time slower </a:t>
            </a:r>
            <a:r>
              <a:rPr b="1" lang="en-IL" sz="1600">
                <a:solidFill>
                  <a:schemeClr val="lt1"/>
                </a:solidFill>
              </a:rPr>
              <a:t>than</a:t>
            </a:r>
            <a:r>
              <a:rPr b="1" lang="en-IL" sz="1600">
                <a:solidFill>
                  <a:schemeClr val="lt1"/>
                </a:solidFill>
              </a:rPr>
              <a:t> other </a:t>
            </a:r>
            <a:r>
              <a:rPr b="1" lang="en-IL" sz="1600">
                <a:solidFill>
                  <a:schemeClr val="lt1"/>
                </a:solidFill>
              </a:rPr>
              <a:t>iteration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48" name="Google Shape;248;g2e03f2f3e7a_0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50" y="2911175"/>
            <a:ext cx="8036337" cy="36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03f2f3e7a_0_164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2800">
                <a:solidFill>
                  <a:schemeClr val="lt1"/>
                </a:solidFill>
              </a:rPr>
              <a:t>TRY 2 : Looks Great Except Insert campaigns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e03f2f3e7a_0_164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g2e03f2f3e7a_0_164"/>
          <p:cNvSpPr txBox="1"/>
          <p:nvPr/>
        </p:nvSpPr>
        <p:spPr>
          <a:xfrm>
            <a:off x="1319150" y="1347275"/>
            <a:ext cx="8670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L" sz="1600">
                <a:solidFill>
                  <a:schemeClr val="lt1"/>
                </a:solidFill>
              </a:rPr>
              <a:t>i thought it’s ok and that is the best we can get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L" sz="1600">
                <a:solidFill>
                  <a:schemeClr val="lt1"/>
                </a:solidFill>
              </a:rPr>
              <a:t>then after talking with ofir from elad’s team he talled  me i have a problem with the insert </a:t>
            </a:r>
            <a:r>
              <a:rPr lang="en-IL" sz="1600">
                <a:solidFill>
                  <a:schemeClr val="lt1"/>
                </a:solidFill>
              </a:rPr>
              <a:t>campaign</a:t>
            </a:r>
            <a:r>
              <a:rPr lang="en-IL" sz="1600">
                <a:solidFill>
                  <a:schemeClr val="lt1"/>
                </a:solidFill>
              </a:rPr>
              <a:t> </a:t>
            </a:r>
            <a:r>
              <a:rPr lang="en-IL" sz="1600">
                <a:solidFill>
                  <a:schemeClr val="lt1"/>
                </a:solidFill>
              </a:rPr>
              <a:t>statement</a:t>
            </a:r>
            <a:r>
              <a:rPr lang="en-IL" sz="1600">
                <a:solidFill>
                  <a:schemeClr val="lt1"/>
                </a:solidFill>
              </a:rPr>
              <a:t> </a:t>
            </a:r>
            <a:r>
              <a:rPr lang="en-IL" sz="1600">
                <a:solidFill>
                  <a:schemeClr val="lt1"/>
                </a:solidFill>
              </a:rPr>
              <a:t>because</a:t>
            </a:r>
            <a:r>
              <a:rPr lang="en-IL" sz="1600">
                <a:solidFill>
                  <a:schemeClr val="lt1"/>
                </a:solidFill>
              </a:rPr>
              <a:t> i am </a:t>
            </a:r>
            <a:r>
              <a:rPr lang="en-IL" sz="1600">
                <a:solidFill>
                  <a:schemeClr val="lt1"/>
                </a:solidFill>
              </a:rPr>
              <a:t>running</a:t>
            </a:r>
            <a:r>
              <a:rPr lang="en-IL" sz="1600">
                <a:solidFill>
                  <a:schemeClr val="lt1"/>
                </a:solidFill>
              </a:rPr>
              <a:t> 50 insert queries in </a:t>
            </a:r>
            <a:r>
              <a:rPr lang="en-IL" sz="1600">
                <a:solidFill>
                  <a:schemeClr val="lt1"/>
                </a:solidFill>
              </a:rPr>
              <a:t>parallel</a:t>
            </a:r>
            <a:r>
              <a:rPr lang="en-IL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	i am wasting a lot of time </a:t>
            </a:r>
            <a:r>
              <a:rPr lang="en-IL" sz="1600">
                <a:solidFill>
                  <a:schemeClr val="lt1"/>
                </a:solidFill>
              </a:rPr>
              <a:t>waiting</a:t>
            </a:r>
            <a:r>
              <a:rPr lang="en-IL" sz="1600">
                <a:solidFill>
                  <a:schemeClr val="lt1"/>
                </a:solidFill>
              </a:rPr>
              <a:t> for locks!! and in aurora it even </a:t>
            </a:r>
            <a:r>
              <a:rPr lang="en-IL" sz="1600">
                <a:solidFill>
                  <a:schemeClr val="lt1"/>
                </a:solidFill>
              </a:rPr>
              <a:t>worse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6" name="Google Shape;256;g2e03f2f3e7a_0_164"/>
          <p:cNvSpPr txBox="1"/>
          <p:nvPr/>
        </p:nvSpPr>
        <p:spPr>
          <a:xfrm>
            <a:off x="1560500" y="3347700"/>
            <a:ext cx="81876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100" u="sng">
                <a:solidFill>
                  <a:schemeClr val="lt1"/>
                </a:solidFill>
                <a:highlight>
                  <a:srgbClr val="0000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https://docs.aws.amazon.com/AmazonRDS/latest/AuroraUserGuide/aurora-mysql-write-forwarding.html</a:t>
            </a:r>
            <a:endParaRPr b="1" sz="1100" u="sng">
              <a:solidFill>
                <a:schemeClr val="lt1"/>
              </a:solidFill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200">
                <a:solidFill>
                  <a:schemeClr val="lt1"/>
                </a:solidFill>
                <a:highlight>
                  <a:schemeClr val="dk1"/>
                </a:highlight>
              </a:rPr>
              <a:t>In sessions that use write forwarding, you can only use the </a:t>
            </a:r>
            <a:r>
              <a:rPr b="1" lang="en-IL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REPEATABLE READ</a:t>
            </a:r>
            <a:r>
              <a:rPr b="1" lang="en-IL" sz="1200">
                <a:solidFill>
                  <a:schemeClr val="lt1"/>
                </a:solidFill>
                <a:highlight>
                  <a:schemeClr val="dk1"/>
                </a:highlight>
              </a:rPr>
              <a:t> isolation level. Although you can also use the </a:t>
            </a:r>
            <a:r>
              <a:rPr b="1" lang="en-IL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READ COMMITTED</a:t>
            </a:r>
            <a:r>
              <a:rPr b="1" lang="en-IL" sz="1200">
                <a:solidFill>
                  <a:schemeClr val="lt1"/>
                </a:solidFill>
                <a:highlight>
                  <a:schemeClr val="dk1"/>
                </a:highlight>
              </a:rPr>
              <a:t> isolation level with Aurora Replicas, that isolation level doesn't work with write forwarding. For information about the </a:t>
            </a:r>
            <a:r>
              <a:rPr b="1" lang="en-IL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REPEATABLE READ</a:t>
            </a:r>
            <a:r>
              <a:rPr b="1" lang="en-IL" sz="1200">
                <a:solidFill>
                  <a:schemeClr val="lt1"/>
                </a:solidFill>
                <a:highlight>
                  <a:schemeClr val="dk1"/>
                </a:highlight>
              </a:rPr>
              <a:t> and </a:t>
            </a:r>
            <a:r>
              <a:rPr b="1" lang="en-IL" sz="1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READ COMMITTED</a:t>
            </a:r>
            <a:r>
              <a:rPr b="1" lang="en-IL" sz="1200">
                <a:solidFill>
                  <a:schemeClr val="lt1"/>
                </a:solidFill>
                <a:highlight>
                  <a:schemeClr val="dk1"/>
                </a:highlight>
              </a:rPr>
              <a:t> isolation levels, see </a:t>
            </a:r>
            <a:r>
              <a:rPr b="1" lang="en-IL" sz="1200">
                <a:solidFill>
                  <a:schemeClr val="lt1"/>
                </a:solidFill>
                <a:highlight>
                  <a:schemeClr val="dk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Aurora MySQL isolation levels</a:t>
            </a:r>
            <a:r>
              <a:rPr b="1" lang="en-IL" sz="1200">
                <a:solidFill>
                  <a:schemeClr val="lt1"/>
                </a:solidFill>
                <a:highlight>
                  <a:schemeClr val="dk1"/>
                </a:highlight>
              </a:rPr>
              <a:t>.</a:t>
            </a:r>
            <a:endParaRPr b="1" sz="12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03f2f3e7a_0_173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2800">
                <a:solidFill>
                  <a:schemeClr val="lt1"/>
                </a:solidFill>
              </a:rPr>
              <a:t>TRY 2 : Looks Great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2e03f2f3e7a_0_173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g2e03f2f3e7a_0_173"/>
          <p:cNvSpPr txBox="1"/>
          <p:nvPr/>
        </p:nvSpPr>
        <p:spPr>
          <a:xfrm>
            <a:off x="1319150" y="1347275"/>
            <a:ext cx="8670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i ran the </a:t>
            </a:r>
            <a:r>
              <a:rPr b="1" lang="en-IL" sz="1600">
                <a:solidFill>
                  <a:schemeClr val="lt1"/>
                </a:solidFill>
              </a:rPr>
              <a:t>experiment</a:t>
            </a:r>
            <a:r>
              <a:rPr b="1" lang="en-IL" sz="1600">
                <a:solidFill>
                  <a:schemeClr val="lt1"/>
                </a:solidFill>
              </a:rPr>
              <a:t> again this time i shuffle the queries and keep them at the same order for both </a:t>
            </a:r>
            <a:r>
              <a:rPr b="1" lang="en-IL" sz="1600">
                <a:solidFill>
                  <a:schemeClr val="lt1"/>
                </a:solidFill>
              </a:rPr>
              <a:t>benchmarking 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L" sz="1600">
                <a:solidFill>
                  <a:schemeClr val="lt1"/>
                </a:solidFill>
              </a:rPr>
              <a:t>that way i avoid the lock time 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64" name="Google Shape;264;g2e03f2f3e7a_0_173"/>
          <p:cNvSpPr txBox="1"/>
          <p:nvPr/>
        </p:nvSpPr>
        <p:spPr>
          <a:xfrm>
            <a:off x="2649475" y="2840750"/>
            <a:ext cx="65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Math.random = () </a:t>
            </a:r>
            <a:r>
              <a:rPr lang="en-IL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IL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IL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IL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 = Math.sin(seed++) * </a:t>
            </a:r>
            <a:r>
              <a:rPr lang="en-IL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en-IL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IL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L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 - Math.floor(x);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03f2f3e7a_0_198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2800">
                <a:solidFill>
                  <a:schemeClr val="lt1"/>
                </a:solidFill>
              </a:rPr>
              <a:t>TRY 2 : Looks Great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e03f2f3e7a_0_198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g2e03f2f3e7a_0_198"/>
          <p:cNvSpPr txBox="1"/>
          <p:nvPr/>
        </p:nvSpPr>
        <p:spPr>
          <a:xfrm>
            <a:off x="1319150" y="1347275"/>
            <a:ext cx="867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72" name="Google Shape;272;g2e03f2f3e7a_0_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50" y="1615125"/>
            <a:ext cx="10206590" cy="477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03f2f3e7a_0_186"/>
          <p:cNvSpPr txBox="1"/>
          <p:nvPr/>
        </p:nvSpPr>
        <p:spPr>
          <a:xfrm>
            <a:off x="1214575" y="573150"/>
            <a:ext cx="867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3500">
                <a:solidFill>
                  <a:schemeClr val="lt1"/>
                </a:solidFill>
              </a:rPr>
              <a:t>Summary</a:t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e03f2f3e7a_0_186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g2e03f2f3e7a_0_186"/>
          <p:cNvSpPr txBox="1"/>
          <p:nvPr/>
        </p:nvSpPr>
        <p:spPr>
          <a:xfrm>
            <a:off x="1319150" y="1347275"/>
            <a:ext cx="867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80" name="Google Shape;280;g2e03f2f3e7a_0_186"/>
          <p:cNvSpPr txBox="1"/>
          <p:nvPr/>
        </p:nvSpPr>
        <p:spPr>
          <a:xfrm>
            <a:off x="1319150" y="1664275"/>
            <a:ext cx="9183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1. Make the simplest code you can to simultate your case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2. Run code multiple times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3. Always calculate the average of X Runs and not single run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4. Repeat the entire </a:t>
            </a:r>
            <a:r>
              <a:rPr lang="en-IL" sz="1600">
                <a:solidFill>
                  <a:schemeClr val="lt1"/>
                </a:solidFill>
              </a:rPr>
              <a:t>experiment</a:t>
            </a:r>
            <a:r>
              <a:rPr lang="en-IL" sz="1600">
                <a:solidFill>
                  <a:schemeClr val="lt1"/>
                </a:solidFill>
              </a:rPr>
              <a:t> X  times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5. Check runtime factors not </a:t>
            </a:r>
            <a:r>
              <a:rPr lang="en-IL" sz="1600">
                <a:solidFill>
                  <a:schemeClr val="lt1"/>
                </a:solidFill>
              </a:rPr>
              <a:t>impacting</a:t>
            </a:r>
            <a:r>
              <a:rPr lang="en-IL" sz="1600">
                <a:solidFill>
                  <a:schemeClr val="lt1"/>
                </a:solidFill>
              </a:rPr>
              <a:t> your </a:t>
            </a:r>
            <a:r>
              <a:rPr lang="en-IL" sz="1600">
                <a:solidFill>
                  <a:schemeClr val="lt1"/>
                </a:solidFill>
              </a:rPr>
              <a:t>experiment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6. Use the same logic you are going to use in production (connection pool)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1864975" y="1137500"/>
            <a:ext cx="8670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you know we really wants to move all our infrastructure to US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 our Mysql Writer Located in EU and shared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delivery</a:t>
            </a: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 the services deployed in US </a:t>
            </a:r>
            <a:r>
              <a:rPr b="1"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(offline-js)</a:t>
            </a: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using</a:t>
            </a:r>
            <a:b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readers located in US to read and   Write-Forwarding in order to write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03f2f3e7a_0_2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write </a:t>
            </a: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2e03f2f3e7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025" y="1322675"/>
            <a:ext cx="5076575" cy="51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e03f2f3e7a_0_2"/>
          <p:cNvSpPr txBox="1"/>
          <p:nvPr/>
        </p:nvSpPr>
        <p:spPr>
          <a:xfrm>
            <a:off x="850650" y="1644525"/>
            <a:ext cx="446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layer, read layer,  storage layer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e03f2f3e7a_0_2"/>
          <p:cNvSpPr txBox="1"/>
          <p:nvPr/>
        </p:nvSpPr>
        <p:spPr>
          <a:xfrm>
            <a:off x="773475" y="2896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qurum reading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03f2f3e7a_0_11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write Forwarding?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e03f2f3e7a_0_11"/>
          <p:cNvSpPr txBox="1"/>
          <p:nvPr/>
        </p:nvSpPr>
        <p:spPr>
          <a:xfrm>
            <a:off x="850650" y="1644525"/>
            <a:ext cx="446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layer, read layer,  storage layer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e03f2f3e7a_0_11"/>
          <p:cNvSpPr txBox="1"/>
          <p:nvPr/>
        </p:nvSpPr>
        <p:spPr>
          <a:xfrm>
            <a:off x="773475" y="2896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qurum reading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2e03f2f3e7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825" y="1188749"/>
            <a:ext cx="5076575" cy="5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03f2f3e7a_0_20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write Forwarding?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e03f2f3e7a_0_20"/>
          <p:cNvSpPr txBox="1"/>
          <p:nvPr/>
        </p:nvSpPr>
        <p:spPr>
          <a:xfrm>
            <a:off x="850650" y="1644525"/>
            <a:ext cx="446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layer, read layer,  storage layer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e03f2f3e7a_0_20"/>
          <p:cNvSpPr txBox="1"/>
          <p:nvPr/>
        </p:nvSpPr>
        <p:spPr>
          <a:xfrm>
            <a:off x="773475" y="2896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qurum reading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2e03f2f3e7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825" y="1188749"/>
            <a:ext cx="5076575" cy="5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03f2f3e7a_0_30"/>
          <p:cNvSpPr txBox="1"/>
          <p:nvPr/>
        </p:nvSpPr>
        <p:spPr>
          <a:xfrm>
            <a:off x="1214575" y="57315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write Forwarding?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e03f2f3e7a_0_30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g2e03f2f3e7a_0_30"/>
          <p:cNvSpPr txBox="1"/>
          <p:nvPr/>
        </p:nvSpPr>
        <p:spPr>
          <a:xfrm>
            <a:off x="1329500" y="4177500"/>
            <a:ext cx="813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100">
                <a:solidFill>
                  <a:srgbClr val="807D6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`SET aurora_replica_read_consistency = </a:t>
            </a:r>
            <a:r>
              <a:rPr lang="en-IL" sz="21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-IL" sz="2100">
                <a:solidFill>
                  <a:srgbClr val="807D6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21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g2e03f2f3e7a_0_30"/>
          <p:cNvSpPr txBox="1"/>
          <p:nvPr/>
        </p:nvSpPr>
        <p:spPr>
          <a:xfrm>
            <a:off x="1174375" y="1703300"/>
            <a:ext cx="8886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rgbClr val="E2EEFF"/>
                </a:solidFill>
                <a:highlight>
                  <a:srgbClr val="1F1F1F"/>
                </a:highlight>
              </a:rPr>
              <a:t>your applications can simply send both read and write requests to a reader in a secondary Region</a:t>
            </a:r>
            <a:r>
              <a:rPr lang="en-IL" sz="1900">
                <a:solidFill>
                  <a:srgbClr val="E8E8E8"/>
                </a:solidFill>
                <a:highlight>
                  <a:srgbClr val="1F1F1F"/>
                </a:highlight>
              </a:rPr>
              <a:t>, and Global Database will take care of forwarding the write requests to the writer in the primary Region.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03f2f3e7a_0_209"/>
          <p:cNvSpPr txBox="1"/>
          <p:nvPr/>
        </p:nvSpPr>
        <p:spPr>
          <a:xfrm>
            <a:off x="1205025" y="477500"/>
            <a:ext cx="867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Benchmarking - TRY 0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e03f2f3e7a_0_209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g2e03f2f3e7a_0_209"/>
          <p:cNvSpPr txBox="1"/>
          <p:nvPr/>
        </p:nvSpPr>
        <p:spPr>
          <a:xfrm>
            <a:off x="1310375" y="1453875"/>
            <a:ext cx="81300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1. Make the simplest code you can to simultate your case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L" sz="1600">
                <a:solidFill>
                  <a:schemeClr val="lt1"/>
                </a:solidFill>
              </a:rPr>
              <a:t>100 insert , 100 Delete , 100 Update , 100 select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L" sz="1600">
                <a:solidFill>
                  <a:schemeClr val="lt1"/>
                </a:solidFill>
              </a:rPr>
              <a:t>update a map with counter that calculate how many queries run 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and how much time it takes for example </a:t>
            </a:r>
            <a:r>
              <a:rPr b="1" lang="en-IL" sz="1600">
                <a:solidFill>
                  <a:schemeClr val="lt1"/>
                </a:solidFill>
              </a:rPr>
              <a:t>{delete:{total:50:totalTime:1342s}}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using Event Emitter </a:t>
            </a:r>
            <a:br>
              <a:rPr lang="en-IL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2. Run code multiple times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3. Always calculate the average of X Runs and not single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4. Repeat X times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run from my local PC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	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03f2f3e7a_0_48"/>
          <p:cNvSpPr txBox="1"/>
          <p:nvPr/>
        </p:nvSpPr>
        <p:spPr>
          <a:xfrm>
            <a:off x="1214575" y="573150"/>
            <a:ext cx="867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lt1"/>
                </a:solidFill>
              </a:rPr>
              <a:t>Run code multiple times  </a:t>
            </a:r>
            <a:r>
              <a:rPr b="1" lang="en-IL" sz="1600">
                <a:solidFill>
                  <a:schemeClr val="lt1"/>
                </a:solidFill>
              </a:rPr>
              <a:t>JIT COMPILER</a:t>
            </a:r>
            <a:r>
              <a:rPr lang="en-IL" sz="1600">
                <a:solidFill>
                  <a:schemeClr val="lt1"/>
                </a:solidFill>
              </a:rPr>
              <a:t>  (</a:t>
            </a:r>
            <a:r>
              <a:rPr b="1" lang="en-IL" sz="1600">
                <a:solidFill>
                  <a:schemeClr val="lt1"/>
                </a:solidFill>
              </a:rPr>
              <a:t>Run: node --print-opt-code example.js)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e03f2f3e7a_0_48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07D6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g2e03f2f3e7a_0_48"/>
          <p:cNvSpPr txBox="1"/>
          <p:nvPr/>
        </p:nvSpPr>
        <p:spPr>
          <a:xfrm>
            <a:off x="908650" y="1281700"/>
            <a:ext cx="4734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ITRATIONS = </a:t>
            </a:r>
            <a:r>
              <a:rPr lang="en-IL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200000</a:t>
            </a:r>
            <a:endParaRPr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myFunc(obj)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obj.x 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obj1 = { x: </a:t>
            </a:r>
            <a:r>
              <a:rPr lang="en-IL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IL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-IL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ITERATIONS</a:t>
            </a: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++i)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myFunc({ ...obj1 });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L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6" name="Google Shape;166;g2e03f2f3e7a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325" y="1185350"/>
            <a:ext cx="6463775" cy="33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2023-06-01T05:47:32Z</dcterms:created>
  <dc:creator>Naor Tedgi</dc:creator>
</cp:coreProperties>
</file>