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Inter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  <p:embeddedFont>
      <p:font typeface="Roboto Mon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8" roundtripDataSignature="AMtx7mjEG6g8R4Akgil5p5UinK4c0Vi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AB8696-2096-4690-B21D-1E77179ED742}">
  <a:tblStyle styleId="{11AB8696-2096-4690-B21D-1E77179ED74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Inter-regular.fntdata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nter-italic.fntdata"/><Relationship Id="rId47" Type="http://schemas.openxmlformats.org/officeDocument/2006/relationships/font" Target="fonts/Inter-bold.fntdata"/><Relationship Id="rId49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RobotoMono-bold.fntdata"/><Relationship Id="rId10" Type="http://schemas.openxmlformats.org/officeDocument/2006/relationships/slide" Target="slides/slide4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יש לנו אפליקיציה node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אנחנו עוטפים אותה בcontainer </a:t>
            </a:r>
            <a:br>
              <a:rPr lang="en-US"/>
            </a:br>
            <a:r>
              <a:rPr lang="en-US"/>
              <a:t>Dockrize </a:t>
            </a:r>
            <a:br>
              <a:rPr lang="en-US"/>
            </a:br>
            <a:r>
              <a:rPr lang="en-US"/>
              <a:t>עכשיו היא יכולה לרוץ בכל מקום </a:t>
            </a:r>
            <a:br>
              <a:rPr lang="en-US"/>
            </a:br>
            <a:r>
              <a:rPr lang="en-US"/>
              <a:t>חוץ מהמחשבים של בר ושחר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הישות הזאת נקראת POD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Kubernatis יש קונספט שנקרא </a:t>
            </a:r>
            <a:br>
              <a:rPr lang="en-US"/>
            </a:br>
            <a:r>
              <a:rPr lang="en-US"/>
              <a:t>Replication controller (Deployment)</a:t>
            </a:r>
            <a:br>
              <a:rPr lang="en-US"/>
            </a:br>
            <a:r>
              <a:rPr lang="en-US"/>
              <a:t>עכשיו אנחנו יכולים להגיד ל</a:t>
            </a:r>
            <a:br>
              <a:rPr lang="en-US"/>
            </a:br>
            <a:r>
              <a:rPr lang="en-US"/>
              <a:t>Kubernetes </a:t>
            </a:r>
            <a:br>
              <a:rPr lang="en-US"/>
            </a:br>
            <a:r>
              <a:rPr lang="en-US"/>
              <a:t>אתה רואה את ה  node-server</a:t>
            </a:r>
            <a:br>
              <a:rPr lang="en-US"/>
            </a:br>
            <a:r>
              <a:rPr lang="en-US"/>
              <a:t>הזה אני רוצה 4 כמוהו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הוא יגיד לך אין בעיה ייצר 4 מופעים של הקונטיינר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יכול להיות שהם יהיו על אותה מכונת EC2  יכול להיות שהם יהיו על מכונות שונות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אם במקרה אחת האפליקציות קורסת הוא יעלה עבורנו אפליקציה חדשה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אם במקרה מכונה הEC2  נופלות הוא פשוט ירים הכל על מכונה אחרת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אוקי זה נחמד שיש לנו מלא קונטיינרים רצים על כל מיני מכונות EC2 אבל אנחנו עדיין צריכים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מישהו שידאג להעביר את הtraffic  ל pods  האלה ולדעת איפה כל אחד מהם נמצא בעצם מה הכתובת IP  שלו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אז כאן מגיע בעצם הישות הנופספת Service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Service  הןא בעצם מייצג כתובת hsot name שיעביר data  אל הPODS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ויעשה load balance  בינהם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אם יצא לכם פעם לעבוד על הסקריפט הרמת סביבות שלנו ב </a:t>
            </a:r>
            <a:br>
              <a:rPr lang="en-US"/>
            </a:br>
            <a:r>
              <a:rPr lang="en-US"/>
              <a:t>testim.iע</a:t>
            </a:r>
            <a:br>
              <a:rPr lang="en-US"/>
            </a:br>
            <a:r>
              <a:rPr lang="en-US"/>
              <a:t>הcontainer אנחנו עושים המון מניפולציות כל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אחרי ה docker-compose up </a:t>
            </a:r>
            <a:br>
              <a:rPr lang="en-US"/>
            </a:br>
            <a:r>
              <a:rPr lang="en-US"/>
              <a:t>כל הפקודות האלה היינו צריכים להעביר לרמת ה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פשוט להבין כל אחת מהפקודות מה היא עושה האם היא נחוצה בכלל ואם כן לגרום לזה שכשהקונטיינר למעלה היא כבר תהיה שם מוכנה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לאחר שהצלחנו לעשות את זה ייצרנו  </a:t>
            </a:r>
            <a:br>
              <a:rPr lang="en-US"/>
            </a:br>
            <a:r>
              <a:rPr lang="en-US"/>
              <a:t>ספציפי שמייצר את הimage החדש מותאם לתצורת UAT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צרתי כאן  שוב תהליך אוטומטי שיודע לבנות image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שכבר כל השאילתות קיימות עליו והוא פשוט מוכן לפעולה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יכאן אם כבר מדברים על  תמיכה לאחור מעבר לזה שהוספנו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github action שיודע לייצר את ה iamge עם השאילתות מוכנות עליו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גם ניצלנו את השדרגו הזה לשפר את כל תהליכי ה CI שלנו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הimage המעודכן הזה נמצא כבר היום בתהליכי הCI שלנו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וחוסך המון זמן של ריצות גם ב  integration test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וגם בבנייה של סביבות עבור testim io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הורדנו 3 דקות מזמן הריצה של הטסטים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רואים הרבה יותר יציבות בהרצות דרך </a:t>
            </a:r>
            <a:br>
              <a:rPr lang="en-US"/>
            </a:br>
            <a:r>
              <a:rPr lang="en-US"/>
              <a:t>github action </a:t>
            </a:r>
            <a:br>
              <a:rPr lang="en-US"/>
            </a:br>
            <a:r>
              <a:rPr lang="en-US"/>
              <a:t>מאשר jenknins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מכוון שהעתיד של הפרוייקט הזה אנחנו צופים שירוצו המון סביבות פיתוח במקביל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בגרסה החינמית של  local stack אנחנו מקבלים את 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ביצענו התאמות ברמת הקוד כדי לתמוך בסביבות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Uat בכל תהליכי העלאה והורדה של קבצים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בגרסה החינמית של  local stack אנחנו מקבלים את 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ביצענו התאמות ברמת הקוד כדי לתמוך בסביבות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Uat בכל תהליכי העלאה והורדה של קבצים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אחרי כל מיני נסיונות מצאנו פתרון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First lets try to find a free solution</a:t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Nginx is a web server that can also be used as a reverse proxy, load balancer, static file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>
              <a:solidFill>
                <a:srgbClr val="BDC1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קיום אנחנו עובדים עם קובץ יחיד למעט סביבות פיתוח לוקאליות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בעצם בעזרת זה אפשרנו לדרוס משתני סביבה עבור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סביבות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rgbClr val="E2EEFF"/>
              </a:buClr>
              <a:buSzPts val="1200"/>
              <a:buFont typeface="Arial"/>
              <a:buNone/>
            </a:pPr>
            <a:r>
              <a:rPr b="0" i="0" lang="en-US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Servers in on-premises data centers are generally viewed as “pets”, whereas servers in the cloud are considered “cattle”</a:t>
            </a:r>
            <a:r>
              <a:rPr b="0" i="0" lang="en-US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0" lang="en-US"/>
              <a:t>סיימנו שלב ראשון אנחנו עכשיו בבדיקות של סביבה מוכנה להרצות של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הroad-map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בנוי בצורה כזאת שאנחנו מעבירים את היכולות לאט לאט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את התוצרים אנחנו מכניסים לעבודה יום יומית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כדי שנלמד את היכולות נעשה את ההתאמות הנכונות ונקבל פידבק כל פעם איך להשתפר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וככל שאנחנו מתקדמים עם הפרויקט אנחנו גם צוברים שעות טיסה בקוברנטיס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לומדים את היכולות ומתאימים את הסביביות שלנו לעבוד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0: Working POC (Testim.io)</a:t>
            </a:r>
            <a:endParaRPr b="0"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- Github Actions Build images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Secret manager move secret from config maps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parties configuration sync ( ssp-pjs, PHP) - move external links to ENV variable (mysql,memsql … ).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Localstack  - CloudFront serving static file solution (Chen Levin)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stability tests with selenium grid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Uat Emviorment to (Run Testim IO)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the environment on demand with TTL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needs post-docker-compose to start the command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php /usr/local/ssa/www/maintenance/runMaintenance.php generateDatabaseGlobals.php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b="0"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ups uat docker images and environment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1: Staging 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(Dev Servers-10)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QA with basic steps such as updating configuration switch database, etc..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2:Local Dev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ELK with Syslog logging app support 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Development with telepresence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Debugging tool works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b="1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Aurora snapshot DB (RDS instances), Maybe aurora image?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(Elad eldor)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Memsql cluster US connection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onboarding procedure document how to troubleshoot environment</a:t>
            </a:r>
            <a:endParaRPr b="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commit QA devs 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br>
              <a:rPr b="0" lang="en-US"/>
            </a:br>
            <a:br>
              <a:rPr b="0" lang="en-US"/>
            </a:b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Phase 3: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Production Kube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br>
              <a:rPr b="0" lang="en-US"/>
            </a:b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סיימנו שלב ראשון אנחנו עכשיו בבדיקות של סביבה מוכנה להרצות של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הroad-map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בנוי בצורה כזאת שאנחנו מעבירים את היכולות לאט לאט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את התוצרים אנחנו מכניסים לעבודה יום יומית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כדי שנלמד את היכולות נעשה את ההתאמות הנכונות ונקבל פידבק כל פעם איך להשתפר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וככל שאנחנו מתקדמים עם הפרויקט אנחנו גם צוברים שעות טיסה בקוברנטיס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לומדים את היכולות ומתאימים את הסביביות שלנו לעבוד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0: Working POC (Testim.io)</a:t>
            </a:r>
            <a:endParaRPr b="0"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- Github Actions Build images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Secret manager move secret from config maps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Third parties configuration sync ( ssp-pjs, PHP) - move external links to ENV variable (mysql,memsql … ).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Localstack  - CloudFront serving static file solution (Chen Levin)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 stability tests with selenium grid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Uat Emviorment to (Run Testim IO)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deploying the environment on demand with TTL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needs post-docker-compose to start the command 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php /usr/local/ssa/www/maintenance/runMaintenance.php generateDatabaseGlobals.php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</a:t>
            </a:r>
            <a:endParaRPr b="0"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ups uat docker images and environment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1: Staging 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Staging (Dev Servers-10)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QA with basic steps such as updating configuration switch database, etc..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 2:Local Dev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ELK with Syslog logging app support 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Development with telepresence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Debugging tool works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b="1" i="0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(!*)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Aurora snapshot DB (RDS instances), Maybe aurora image?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(Elad eldor)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Memsql cluster US connection</a:t>
            </a:r>
            <a:endParaRPr b="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onboarding procedure document how to troubleshoot environment</a:t>
            </a:r>
            <a:endParaRPr b="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commit QA devs 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br>
              <a:rPr b="0" lang="en-US"/>
            </a:br>
            <a:br>
              <a:rPr b="0" lang="en-US"/>
            </a:br>
            <a:r>
              <a:rPr b="1" i="0"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Phase 3: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Production Kube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/>
            </a:br>
            <a:br>
              <a:rPr b="0" lang="en-US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list - dark">
  <p:cSld name="Title + bullet list - dark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245802" y="244668"/>
            <a:ext cx="175977" cy="199129"/>
          </a:xfrm>
          <a:custGeom>
            <a:rect b="b" l="l" r="r" t="t"/>
            <a:pathLst>
              <a:path extrusionOk="0" h="96665" w="85426">
                <a:moveTo>
                  <a:pt x="38966" y="0"/>
                </a:moveTo>
                <a:lnTo>
                  <a:pt x="0" y="22480"/>
                </a:lnTo>
                <a:lnTo>
                  <a:pt x="0" y="67690"/>
                </a:lnTo>
                <a:lnTo>
                  <a:pt x="14987" y="58948"/>
                </a:lnTo>
                <a:lnTo>
                  <a:pt x="14987" y="41214"/>
                </a:lnTo>
                <a:lnTo>
                  <a:pt x="14987" y="40964"/>
                </a:lnTo>
                <a:lnTo>
                  <a:pt x="15237" y="40464"/>
                </a:lnTo>
                <a:lnTo>
                  <a:pt x="16236" y="40464"/>
                </a:lnTo>
                <a:lnTo>
                  <a:pt x="34220" y="50955"/>
                </a:lnTo>
                <a:lnTo>
                  <a:pt x="34969" y="51705"/>
                </a:lnTo>
                <a:lnTo>
                  <a:pt x="35219" y="52454"/>
                </a:lnTo>
                <a:lnTo>
                  <a:pt x="35219" y="73435"/>
                </a:lnTo>
                <a:lnTo>
                  <a:pt x="34969" y="73935"/>
                </a:lnTo>
                <a:lnTo>
                  <a:pt x="34720" y="74185"/>
                </a:lnTo>
                <a:lnTo>
                  <a:pt x="34220" y="74435"/>
                </a:lnTo>
                <a:lnTo>
                  <a:pt x="33970" y="74185"/>
                </a:lnTo>
                <a:lnTo>
                  <a:pt x="18734" y="65442"/>
                </a:lnTo>
                <a:lnTo>
                  <a:pt x="3747" y="74185"/>
                </a:lnTo>
                <a:lnTo>
                  <a:pt x="42713" y="96665"/>
                </a:lnTo>
                <a:lnTo>
                  <a:pt x="81679" y="74185"/>
                </a:lnTo>
                <a:lnTo>
                  <a:pt x="66692" y="65442"/>
                </a:lnTo>
                <a:lnTo>
                  <a:pt x="51455" y="74185"/>
                </a:lnTo>
                <a:lnTo>
                  <a:pt x="50955" y="74435"/>
                </a:lnTo>
                <a:lnTo>
                  <a:pt x="50456" y="74185"/>
                </a:lnTo>
                <a:lnTo>
                  <a:pt x="50206" y="73935"/>
                </a:lnTo>
                <a:lnTo>
                  <a:pt x="50206" y="73435"/>
                </a:lnTo>
                <a:lnTo>
                  <a:pt x="50206" y="52454"/>
                </a:lnTo>
                <a:lnTo>
                  <a:pt x="50456" y="51705"/>
                </a:lnTo>
                <a:lnTo>
                  <a:pt x="50955" y="50955"/>
                </a:lnTo>
                <a:lnTo>
                  <a:pt x="69189" y="40464"/>
                </a:lnTo>
                <a:lnTo>
                  <a:pt x="69939" y="40464"/>
                </a:lnTo>
                <a:lnTo>
                  <a:pt x="70438" y="40964"/>
                </a:lnTo>
                <a:lnTo>
                  <a:pt x="70438" y="41214"/>
                </a:lnTo>
                <a:lnTo>
                  <a:pt x="70438" y="58948"/>
                </a:lnTo>
                <a:lnTo>
                  <a:pt x="85425" y="67690"/>
                </a:lnTo>
                <a:lnTo>
                  <a:pt x="85425" y="22480"/>
                </a:lnTo>
                <a:lnTo>
                  <a:pt x="46459" y="0"/>
                </a:lnTo>
                <a:lnTo>
                  <a:pt x="46459" y="17235"/>
                </a:lnTo>
                <a:lnTo>
                  <a:pt x="61696" y="26227"/>
                </a:lnTo>
                <a:lnTo>
                  <a:pt x="61946" y="26477"/>
                </a:lnTo>
                <a:lnTo>
                  <a:pt x="62196" y="26976"/>
                </a:lnTo>
                <a:lnTo>
                  <a:pt x="61946" y="27226"/>
                </a:lnTo>
                <a:lnTo>
                  <a:pt x="61696" y="27726"/>
                </a:lnTo>
                <a:lnTo>
                  <a:pt x="43462" y="38216"/>
                </a:lnTo>
                <a:lnTo>
                  <a:pt x="41714" y="38216"/>
                </a:lnTo>
                <a:lnTo>
                  <a:pt x="23729" y="27726"/>
                </a:lnTo>
                <a:lnTo>
                  <a:pt x="23230" y="27226"/>
                </a:lnTo>
                <a:lnTo>
                  <a:pt x="23230" y="26976"/>
                </a:lnTo>
                <a:lnTo>
                  <a:pt x="23230" y="26477"/>
                </a:lnTo>
                <a:lnTo>
                  <a:pt x="23729" y="26227"/>
                </a:lnTo>
                <a:lnTo>
                  <a:pt x="38966" y="17235"/>
                </a:lnTo>
                <a:lnTo>
                  <a:pt x="389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1"/>
          <p:cNvSpPr txBox="1"/>
          <p:nvPr>
            <p:ph idx="1" type="body"/>
          </p:nvPr>
        </p:nvSpPr>
        <p:spPr>
          <a:xfrm>
            <a:off x="7054200" y="1495400"/>
            <a:ext cx="4353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→"/>
              <a:defRPr b="1" sz="17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→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type="title"/>
          </p:nvPr>
        </p:nvSpPr>
        <p:spPr>
          <a:xfrm>
            <a:off x="245800" y="1495400"/>
            <a:ext cx="4811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9" name="Google Shape;19;p41"/>
          <p:cNvGrpSpPr/>
          <p:nvPr/>
        </p:nvGrpSpPr>
        <p:grpSpPr>
          <a:xfrm>
            <a:off x="11432403" y="6454355"/>
            <a:ext cx="531164" cy="171392"/>
            <a:chOff x="2935750" y="2211175"/>
            <a:chExt cx="4446125" cy="1436250"/>
          </a:xfrm>
        </p:grpSpPr>
        <p:sp>
          <p:nvSpPr>
            <p:cNvPr id="20" name="Google Shape;20;p41"/>
            <p:cNvSpPr/>
            <p:nvPr/>
          </p:nvSpPr>
          <p:spPr>
            <a:xfrm>
              <a:off x="2935750" y="2279850"/>
              <a:ext cx="967925" cy="1111550"/>
            </a:xfrm>
            <a:custGeom>
              <a:rect b="b" l="l" r="r" t="t"/>
              <a:pathLst>
                <a:path extrusionOk="0" h="44462" w="38717">
                  <a:moveTo>
                    <a:pt x="1" y="1"/>
                  </a:moveTo>
                  <a:lnTo>
                    <a:pt x="1" y="27477"/>
                  </a:lnTo>
                  <a:lnTo>
                    <a:pt x="1" y="29475"/>
                  </a:lnTo>
                  <a:lnTo>
                    <a:pt x="250" y="31223"/>
                  </a:lnTo>
                  <a:lnTo>
                    <a:pt x="750" y="32972"/>
                  </a:lnTo>
                  <a:lnTo>
                    <a:pt x="1250" y="34720"/>
                  </a:lnTo>
                  <a:lnTo>
                    <a:pt x="1749" y="36219"/>
                  </a:lnTo>
                  <a:lnTo>
                    <a:pt x="2748" y="37468"/>
                  </a:lnTo>
                  <a:lnTo>
                    <a:pt x="3747" y="38967"/>
                  </a:lnTo>
                  <a:lnTo>
                    <a:pt x="4746" y="39966"/>
                  </a:lnTo>
                  <a:lnTo>
                    <a:pt x="6245" y="40965"/>
                  </a:lnTo>
                  <a:lnTo>
                    <a:pt x="7494" y="41964"/>
                  </a:lnTo>
                  <a:lnTo>
                    <a:pt x="9243" y="42713"/>
                  </a:lnTo>
                  <a:lnTo>
                    <a:pt x="10991" y="43463"/>
                  </a:lnTo>
                  <a:lnTo>
                    <a:pt x="12739" y="43962"/>
                  </a:lnTo>
                  <a:lnTo>
                    <a:pt x="14987" y="44212"/>
                  </a:lnTo>
                  <a:lnTo>
                    <a:pt x="16986" y="44462"/>
                  </a:lnTo>
                  <a:lnTo>
                    <a:pt x="21732" y="44462"/>
                  </a:lnTo>
                  <a:lnTo>
                    <a:pt x="23980" y="44212"/>
                  </a:lnTo>
                  <a:lnTo>
                    <a:pt x="25978" y="43962"/>
                  </a:lnTo>
                  <a:lnTo>
                    <a:pt x="27976" y="43463"/>
                  </a:lnTo>
                  <a:lnTo>
                    <a:pt x="29725" y="42713"/>
                  </a:lnTo>
                  <a:lnTo>
                    <a:pt x="31223" y="41964"/>
                  </a:lnTo>
                  <a:lnTo>
                    <a:pt x="32722" y="40965"/>
                  </a:lnTo>
                  <a:lnTo>
                    <a:pt x="33971" y="39966"/>
                  </a:lnTo>
                  <a:lnTo>
                    <a:pt x="34970" y="38717"/>
                  </a:lnTo>
                  <a:lnTo>
                    <a:pt x="35969" y="37468"/>
                  </a:lnTo>
                  <a:lnTo>
                    <a:pt x="36968" y="36219"/>
                  </a:lnTo>
                  <a:lnTo>
                    <a:pt x="37468" y="34471"/>
                  </a:lnTo>
                  <a:lnTo>
                    <a:pt x="37967" y="32972"/>
                  </a:lnTo>
                  <a:lnTo>
                    <a:pt x="38467" y="31223"/>
                  </a:lnTo>
                  <a:lnTo>
                    <a:pt x="38717" y="29225"/>
                  </a:lnTo>
                  <a:lnTo>
                    <a:pt x="38717" y="27477"/>
                  </a:lnTo>
                  <a:lnTo>
                    <a:pt x="38717" y="1"/>
                  </a:lnTo>
                  <a:lnTo>
                    <a:pt x="27227" y="1"/>
                  </a:lnTo>
                  <a:lnTo>
                    <a:pt x="27227" y="27477"/>
                  </a:lnTo>
                  <a:lnTo>
                    <a:pt x="27227" y="29225"/>
                  </a:lnTo>
                  <a:lnTo>
                    <a:pt x="26727" y="30724"/>
                  </a:lnTo>
                  <a:lnTo>
                    <a:pt x="26228" y="31973"/>
                  </a:lnTo>
                  <a:lnTo>
                    <a:pt x="25229" y="33222"/>
                  </a:lnTo>
                  <a:lnTo>
                    <a:pt x="24229" y="33971"/>
                  </a:lnTo>
                  <a:lnTo>
                    <a:pt x="22980" y="34720"/>
                  </a:lnTo>
                  <a:lnTo>
                    <a:pt x="21232" y="35220"/>
                  </a:lnTo>
                  <a:lnTo>
                    <a:pt x="19484" y="35470"/>
                  </a:lnTo>
                  <a:lnTo>
                    <a:pt x="17485" y="35220"/>
                  </a:lnTo>
                  <a:lnTo>
                    <a:pt x="15737" y="34720"/>
                  </a:lnTo>
                  <a:lnTo>
                    <a:pt x="14488" y="34221"/>
                  </a:lnTo>
                  <a:lnTo>
                    <a:pt x="13239" y="33222"/>
                  </a:lnTo>
                  <a:lnTo>
                    <a:pt x="12490" y="32222"/>
                  </a:lnTo>
                  <a:lnTo>
                    <a:pt x="11990" y="30974"/>
                  </a:lnTo>
                  <a:lnTo>
                    <a:pt x="11491" y="29475"/>
                  </a:lnTo>
                  <a:lnTo>
                    <a:pt x="11491" y="27726"/>
                  </a:lnTo>
                  <a:lnTo>
                    <a:pt x="1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1"/>
            <p:cNvSpPr/>
            <p:nvPr/>
          </p:nvSpPr>
          <p:spPr>
            <a:xfrm>
              <a:off x="4041025" y="2517150"/>
              <a:ext cx="805575" cy="855525"/>
            </a:xfrm>
            <a:custGeom>
              <a:rect b="b" l="l" r="r" t="t"/>
              <a:pathLst>
                <a:path extrusionOk="0" h="34221" w="32223">
                  <a:moveTo>
                    <a:pt x="18984" y="0"/>
                  </a:moveTo>
                  <a:lnTo>
                    <a:pt x="17486" y="500"/>
                  </a:lnTo>
                  <a:lnTo>
                    <a:pt x="15987" y="750"/>
                  </a:lnTo>
                  <a:lnTo>
                    <a:pt x="14738" y="1499"/>
                  </a:lnTo>
                  <a:lnTo>
                    <a:pt x="13489" y="2248"/>
                  </a:lnTo>
                  <a:lnTo>
                    <a:pt x="12240" y="3248"/>
                  </a:lnTo>
                  <a:lnTo>
                    <a:pt x="11241" y="4247"/>
                  </a:lnTo>
                  <a:lnTo>
                    <a:pt x="10242" y="5496"/>
                  </a:lnTo>
                  <a:lnTo>
                    <a:pt x="10242" y="1000"/>
                  </a:lnTo>
                  <a:lnTo>
                    <a:pt x="1" y="1000"/>
                  </a:lnTo>
                  <a:lnTo>
                    <a:pt x="1" y="34220"/>
                  </a:lnTo>
                  <a:lnTo>
                    <a:pt x="10492" y="34220"/>
                  </a:lnTo>
                  <a:lnTo>
                    <a:pt x="10492" y="15986"/>
                  </a:lnTo>
                  <a:lnTo>
                    <a:pt x="10742" y="14488"/>
                  </a:lnTo>
                  <a:lnTo>
                    <a:pt x="10991" y="12989"/>
                  </a:lnTo>
                  <a:lnTo>
                    <a:pt x="11491" y="11740"/>
                  </a:lnTo>
                  <a:lnTo>
                    <a:pt x="12240" y="10741"/>
                  </a:lnTo>
                  <a:lnTo>
                    <a:pt x="12990" y="9992"/>
                  </a:lnTo>
                  <a:lnTo>
                    <a:pt x="13989" y="9492"/>
                  </a:lnTo>
                  <a:lnTo>
                    <a:pt x="14988" y="8993"/>
                  </a:lnTo>
                  <a:lnTo>
                    <a:pt x="16486" y="8743"/>
                  </a:lnTo>
                  <a:lnTo>
                    <a:pt x="17486" y="8993"/>
                  </a:lnTo>
                  <a:lnTo>
                    <a:pt x="18735" y="9242"/>
                  </a:lnTo>
                  <a:lnTo>
                    <a:pt x="19484" y="9742"/>
                  </a:lnTo>
                  <a:lnTo>
                    <a:pt x="20233" y="10491"/>
                  </a:lnTo>
                  <a:lnTo>
                    <a:pt x="20733" y="11241"/>
                  </a:lnTo>
                  <a:lnTo>
                    <a:pt x="21232" y="12240"/>
                  </a:lnTo>
                  <a:lnTo>
                    <a:pt x="21482" y="13489"/>
                  </a:lnTo>
                  <a:lnTo>
                    <a:pt x="21482" y="14738"/>
                  </a:lnTo>
                  <a:lnTo>
                    <a:pt x="21482" y="34220"/>
                  </a:lnTo>
                  <a:lnTo>
                    <a:pt x="32223" y="34220"/>
                  </a:lnTo>
                  <a:lnTo>
                    <a:pt x="32223" y="12739"/>
                  </a:lnTo>
                  <a:lnTo>
                    <a:pt x="31973" y="9992"/>
                  </a:lnTo>
                  <a:lnTo>
                    <a:pt x="31473" y="7494"/>
                  </a:lnTo>
                  <a:lnTo>
                    <a:pt x="30474" y="5496"/>
                  </a:lnTo>
                  <a:lnTo>
                    <a:pt x="28976" y="3497"/>
                  </a:lnTo>
                  <a:lnTo>
                    <a:pt x="27477" y="1999"/>
                  </a:lnTo>
                  <a:lnTo>
                    <a:pt x="25479" y="1000"/>
                  </a:lnTo>
                  <a:lnTo>
                    <a:pt x="23231" y="250"/>
                  </a:lnTo>
                  <a:lnTo>
                    <a:pt x="20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1"/>
            <p:cNvSpPr/>
            <p:nvPr/>
          </p:nvSpPr>
          <p:spPr>
            <a:xfrm>
              <a:off x="4977725" y="2211175"/>
              <a:ext cx="268525" cy="218575"/>
            </a:xfrm>
            <a:custGeom>
              <a:rect b="b" l="l" r="r" t="t"/>
              <a:pathLst>
                <a:path extrusionOk="0" h="8743" w="10741">
                  <a:moveTo>
                    <a:pt x="0" y="0"/>
                  </a:moveTo>
                  <a:lnTo>
                    <a:pt x="0" y="8743"/>
                  </a:lnTo>
                  <a:lnTo>
                    <a:pt x="10741" y="874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1"/>
            <p:cNvSpPr/>
            <p:nvPr/>
          </p:nvSpPr>
          <p:spPr>
            <a:xfrm>
              <a:off x="4977725" y="2542125"/>
              <a:ext cx="268525" cy="830550"/>
            </a:xfrm>
            <a:custGeom>
              <a:rect b="b" l="l" r="r" t="t"/>
              <a:pathLst>
                <a:path extrusionOk="0" h="33222" w="10741">
                  <a:moveTo>
                    <a:pt x="0" y="1"/>
                  </a:moveTo>
                  <a:lnTo>
                    <a:pt x="0" y="33221"/>
                  </a:lnTo>
                  <a:lnTo>
                    <a:pt x="10741" y="33221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1"/>
            <p:cNvSpPr/>
            <p:nvPr/>
          </p:nvSpPr>
          <p:spPr>
            <a:xfrm>
              <a:off x="5339900" y="2279850"/>
              <a:ext cx="524575" cy="1105300"/>
            </a:xfrm>
            <a:custGeom>
              <a:rect b="b" l="l" r="r" t="t"/>
              <a:pathLst>
                <a:path extrusionOk="0" h="44212" w="20983">
                  <a:moveTo>
                    <a:pt x="4497" y="1"/>
                  </a:moveTo>
                  <a:lnTo>
                    <a:pt x="4497" y="10492"/>
                  </a:lnTo>
                  <a:lnTo>
                    <a:pt x="0" y="10492"/>
                  </a:lnTo>
                  <a:lnTo>
                    <a:pt x="0" y="18984"/>
                  </a:lnTo>
                  <a:lnTo>
                    <a:pt x="4497" y="18984"/>
                  </a:lnTo>
                  <a:lnTo>
                    <a:pt x="4497" y="34970"/>
                  </a:lnTo>
                  <a:lnTo>
                    <a:pt x="4746" y="37468"/>
                  </a:lnTo>
                  <a:lnTo>
                    <a:pt x="5246" y="39466"/>
                  </a:lnTo>
                  <a:lnTo>
                    <a:pt x="6245" y="40965"/>
                  </a:lnTo>
                  <a:lnTo>
                    <a:pt x="7494" y="42214"/>
                  </a:lnTo>
                  <a:lnTo>
                    <a:pt x="8993" y="43213"/>
                  </a:lnTo>
                  <a:lnTo>
                    <a:pt x="10741" y="43712"/>
                  </a:lnTo>
                  <a:lnTo>
                    <a:pt x="12989" y="43962"/>
                  </a:lnTo>
                  <a:lnTo>
                    <a:pt x="14987" y="44212"/>
                  </a:lnTo>
                  <a:lnTo>
                    <a:pt x="18734" y="43962"/>
                  </a:lnTo>
                  <a:lnTo>
                    <a:pt x="20982" y="43712"/>
                  </a:lnTo>
                  <a:lnTo>
                    <a:pt x="20982" y="35969"/>
                  </a:lnTo>
                  <a:lnTo>
                    <a:pt x="18484" y="35969"/>
                  </a:lnTo>
                  <a:lnTo>
                    <a:pt x="16986" y="35719"/>
                  </a:lnTo>
                  <a:lnTo>
                    <a:pt x="15737" y="35220"/>
                  </a:lnTo>
                  <a:lnTo>
                    <a:pt x="15487" y="34970"/>
                  </a:lnTo>
                  <a:lnTo>
                    <a:pt x="14987" y="34221"/>
                  </a:lnTo>
                  <a:lnTo>
                    <a:pt x="14987" y="33471"/>
                  </a:lnTo>
                  <a:lnTo>
                    <a:pt x="14738" y="32722"/>
                  </a:lnTo>
                  <a:lnTo>
                    <a:pt x="14738" y="18984"/>
                  </a:lnTo>
                  <a:lnTo>
                    <a:pt x="20982" y="18984"/>
                  </a:lnTo>
                  <a:lnTo>
                    <a:pt x="20982" y="10492"/>
                  </a:lnTo>
                  <a:lnTo>
                    <a:pt x="14738" y="10492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1"/>
            <p:cNvSpPr/>
            <p:nvPr/>
          </p:nvSpPr>
          <p:spPr>
            <a:xfrm>
              <a:off x="5926875" y="2542125"/>
              <a:ext cx="868025" cy="1105300"/>
            </a:xfrm>
            <a:custGeom>
              <a:rect b="b" l="l" r="r" t="t"/>
              <a:pathLst>
                <a:path extrusionOk="0" h="44212" w="34721">
                  <a:moveTo>
                    <a:pt x="1" y="1"/>
                  </a:moveTo>
                  <a:lnTo>
                    <a:pt x="9992" y="25478"/>
                  </a:lnTo>
                  <a:lnTo>
                    <a:pt x="11491" y="29724"/>
                  </a:lnTo>
                  <a:lnTo>
                    <a:pt x="11741" y="31223"/>
                  </a:lnTo>
                  <a:lnTo>
                    <a:pt x="11990" y="32472"/>
                  </a:lnTo>
                  <a:lnTo>
                    <a:pt x="11741" y="33971"/>
                  </a:lnTo>
                  <a:lnTo>
                    <a:pt x="11491" y="34470"/>
                  </a:lnTo>
                  <a:lnTo>
                    <a:pt x="10991" y="34970"/>
                  </a:lnTo>
                  <a:lnTo>
                    <a:pt x="10242" y="35469"/>
                  </a:lnTo>
                  <a:lnTo>
                    <a:pt x="9493" y="35719"/>
                  </a:lnTo>
                  <a:lnTo>
                    <a:pt x="7494" y="35969"/>
                  </a:lnTo>
                  <a:lnTo>
                    <a:pt x="3997" y="35969"/>
                  </a:lnTo>
                  <a:lnTo>
                    <a:pt x="3997" y="44212"/>
                  </a:lnTo>
                  <a:lnTo>
                    <a:pt x="10742" y="44212"/>
                  </a:lnTo>
                  <a:lnTo>
                    <a:pt x="13239" y="43962"/>
                  </a:lnTo>
                  <a:lnTo>
                    <a:pt x="15238" y="43712"/>
                  </a:lnTo>
                  <a:lnTo>
                    <a:pt x="16986" y="42963"/>
                  </a:lnTo>
                  <a:lnTo>
                    <a:pt x="18485" y="41964"/>
                  </a:lnTo>
                  <a:lnTo>
                    <a:pt x="19983" y="40465"/>
                  </a:lnTo>
                  <a:lnTo>
                    <a:pt x="21232" y="38717"/>
                  </a:lnTo>
                  <a:lnTo>
                    <a:pt x="22231" y="36469"/>
                  </a:lnTo>
                  <a:lnTo>
                    <a:pt x="23231" y="33721"/>
                  </a:lnTo>
                  <a:lnTo>
                    <a:pt x="34721" y="1"/>
                  </a:lnTo>
                  <a:lnTo>
                    <a:pt x="24230" y="1"/>
                  </a:lnTo>
                  <a:lnTo>
                    <a:pt x="19983" y="14238"/>
                  </a:lnTo>
                  <a:lnTo>
                    <a:pt x="18485" y="19234"/>
                  </a:lnTo>
                  <a:lnTo>
                    <a:pt x="17985" y="21731"/>
                  </a:lnTo>
                  <a:lnTo>
                    <a:pt x="17735" y="21731"/>
                  </a:lnTo>
                  <a:lnTo>
                    <a:pt x="17236" y="19234"/>
                  </a:lnTo>
                  <a:lnTo>
                    <a:pt x="15737" y="14238"/>
                  </a:lnTo>
                  <a:lnTo>
                    <a:pt x="1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1"/>
            <p:cNvSpPr/>
            <p:nvPr/>
          </p:nvSpPr>
          <p:spPr>
            <a:xfrm>
              <a:off x="6957225" y="2542125"/>
              <a:ext cx="424650" cy="424650"/>
            </a:xfrm>
            <a:custGeom>
              <a:rect b="b" l="l" r="r" t="t"/>
              <a:pathLst>
                <a:path extrusionOk="0" h="16986" w="16986">
                  <a:moveTo>
                    <a:pt x="8493" y="1999"/>
                  </a:moveTo>
                  <a:lnTo>
                    <a:pt x="10242" y="2249"/>
                  </a:lnTo>
                  <a:lnTo>
                    <a:pt x="11741" y="2998"/>
                  </a:lnTo>
                  <a:lnTo>
                    <a:pt x="12990" y="3997"/>
                  </a:lnTo>
                  <a:lnTo>
                    <a:pt x="13989" y="5246"/>
                  </a:lnTo>
                  <a:lnTo>
                    <a:pt x="14738" y="6745"/>
                  </a:lnTo>
                  <a:lnTo>
                    <a:pt x="14988" y="8493"/>
                  </a:lnTo>
                  <a:lnTo>
                    <a:pt x="14738" y="10242"/>
                  </a:lnTo>
                  <a:lnTo>
                    <a:pt x="13989" y="11740"/>
                  </a:lnTo>
                  <a:lnTo>
                    <a:pt x="12990" y="12989"/>
                  </a:lnTo>
                  <a:lnTo>
                    <a:pt x="11741" y="13988"/>
                  </a:lnTo>
                  <a:lnTo>
                    <a:pt x="10242" y="14738"/>
                  </a:lnTo>
                  <a:lnTo>
                    <a:pt x="8493" y="14987"/>
                  </a:lnTo>
                  <a:lnTo>
                    <a:pt x="6745" y="14738"/>
                  </a:lnTo>
                  <a:lnTo>
                    <a:pt x="5246" y="13988"/>
                  </a:lnTo>
                  <a:lnTo>
                    <a:pt x="3997" y="12989"/>
                  </a:lnTo>
                  <a:lnTo>
                    <a:pt x="2998" y="11740"/>
                  </a:lnTo>
                  <a:lnTo>
                    <a:pt x="2249" y="10242"/>
                  </a:lnTo>
                  <a:lnTo>
                    <a:pt x="1999" y="8493"/>
                  </a:lnTo>
                  <a:lnTo>
                    <a:pt x="2249" y="6745"/>
                  </a:lnTo>
                  <a:lnTo>
                    <a:pt x="2998" y="5246"/>
                  </a:lnTo>
                  <a:lnTo>
                    <a:pt x="3997" y="3997"/>
                  </a:lnTo>
                  <a:lnTo>
                    <a:pt x="5246" y="2998"/>
                  </a:lnTo>
                  <a:lnTo>
                    <a:pt x="6745" y="2249"/>
                  </a:lnTo>
                  <a:lnTo>
                    <a:pt x="8493" y="1999"/>
                  </a:lnTo>
                  <a:close/>
                  <a:moveTo>
                    <a:pt x="8493" y="1"/>
                  </a:moveTo>
                  <a:lnTo>
                    <a:pt x="6745" y="250"/>
                  </a:lnTo>
                  <a:lnTo>
                    <a:pt x="5246" y="750"/>
                  </a:lnTo>
                  <a:lnTo>
                    <a:pt x="3748" y="1499"/>
                  </a:lnTo>
                  <a:lnTo>
                    <a:pt x="2499" y="2498"/>
                  </a:lnTo>
                  <a:lnTo>
                    <a:pt x="1500" y="3747"/>
                  </a:lnTo>
                  <a:lnTo>
                    <a:pt x="750" y="5246"/>
                  </a:lnTo>
                  <a:lnTo>
                    <a:pt x="251" y="6745"/>
                  </a:lnTo>
                  <a:lnTo>
                    <a:pt x="1" y="8493"/>
                  </a:lnTo>
                  <a:lnTo>
                    <a:pt x="251" y="10242"/>
                  </a:lnTo>
                  <a:lnTo>
                    <a:pt x="750" y="11740"/>
                  </a:lnTo>
                  <a:lnTo>
                    <a:pt x="1500" y="13239"/>
                  </a:lnTo>
                  <a:lnTo>
                    <a:pt x="2499" y="14488"/>
                  </a:lnTo>
                  <a:lnTo>
                    <a:pt x="3748" y="15487"/>
                  </a:lnTo>
                  <a:lnTo>
                    <a:pt x="5246" y="16236"/>
                  </a:lnTo>
                  <a:lnTo>
                    <a:pt x="6745" y="16736"/>
                  </a:lnTo>
                  <a:lnTo>
                    <a:pt x="8493" y="16986"/>
                  </a:lnTo>
                  <a:lnTo>
                    <a:pt x="10242" y="16736"/>
                  </a:lnTo>
                  <a:lnTo>
                    <a:pt x="11741" y="16236"/>
                  </a:lnTo>
                  <a:lnTo>
                    <a:pt x="13239" y="15487"/>
                  </a:lnTo>
                  <a:lnTo>
                    <a:pt x="14488" y="14488"/>
                  </a:lnTo>
                  <a:lnTo>
                    <a:pt x="15487" y="13239"/>
                  </a:lnTo>
                  <a:lnTo>
                    <a:pt x="16237" y="11740"/>
                  </a:lnTo>
                  <a:lnTo>
                    <a:pt x="16736" y="10242"/>
                  </a:lnTo>
                  <a:lnTo>
                    <a:pt x="16986" y="8493"/>
                  </a:lnTo>
                  <a:lnTo>
                    <a:pt x="16736" y="6745"/>
                  </a:lnTo>
                  <a:lnTo>
                    <a:pt x="16237" y="5246"/>
                  </a:lnTo>
                  <a:lnTo>
                    <a:pt x="15487" y="3747"/>
                  </a:lnTo>
                  <a:lnTo>
                    <a:pt x="14488" y="2498"/>
                  </a:lnTo>
                  <a:lnTo>
                    <a:pt x="13239" y="1499"/>
                  </a:lnTo>
                  <a:lnTo>
                    <a:pt x="11741" y="750"/>
                  </a:lnTo>
                  <a:lnTo>
                    <a:pt x="10242" y="250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1"/>
            <p:cNvSpPr/>
            <p:nvPr/>
          </p:nvSpPr>
          <p:spPr>
            <a:xfrm>
              <a:off x="7094625" y="2654525"/>
              <a:ext cx="168625" cy="193600"/>
            </a:xfrm>
            <a:custGeom>
              <a:rect b="b" l="l" r="r" t="t"/>
              <a:pathLst>
                <a:path extrusionOk="0" h="7744" w="6745">
                  <a:moveTo>
                    <a:pt x="3497" y="1250"/>
                  </a:moveTo>
                  <a:lnTo>
                    <a:pt x="4246" y="1499"/>
                  </a:lnTo>
                  <a:lnTo>
                    <a:pt x="4496" y="1749"/>
                  </a:lnTo>
                  <a:lnTo>
                    <a:pt x="4496" y="2498"/>
                  </a:lnTo>
                  <a:lnTo>
                    <a:pt x="4496" y="2998"/>
                  </a:lnTo>
                  <a:lnTo>
                    <a:pt x="4246" y="3498"/>
                  </a:lnTo>
                  <a:lnTo>
                    <a:pt x="3497" y="3747"/>
                  </a:lnTo>
                  <a:lnTo>
                    <a:pt x="1749" y="3747"/>
                  </a:lnTo>
                  <a:lnTo>
                    <a:pt x="1749" y="1250"/>
                  </a:lnTo>
                  <a:close/>
                  <a:moveTo>
                    <a:pt x="0" y="1"/>
                  </a:moveTo>
                  <a:lnTo>
                    <a:pt x="0" y="7744"/>
                  </a:lnTo>
                  <a:lnTo>
                    <a:pt x="1749" y="7744"/>
                  </a:lnTo>
                  <a:lnTo>
                    <a:pt x="1749" y="5246"/>
                  </a:lnTo>
                  <a:lnTo>
                    <a:pt x="3497" y="5246"/>
                  </a:lnTo>
                  <a:lnTo>
                    <a:pt x="4746" y="7744"/>
                  </a:lnTo>
                  <a:lnTo>
                    <a:pt x="6744" y="7744"/>
                  </a:lnTo>
                  <a:lnTo>
                    <a:pt x="5245" y="4746"/>
                  </a:lnTo>
                  <a:lnTo>
                    <a:pt x="5995" y="3997"/>
                  </a:lnTo>
                  <a:lnTo>
                    <a:pt x="6245" y="3248"/>
                  </a:lnTo>
                  <a:lnTo>
                    <a:pt x="6494" y="2498"/>
                  </a:lnTo>
                  <a:lnTo>
                    <a:pt x="6245" y="1749"/>
                  </a:lnTo>
                  <a:lnTo>
                    <a:pt x="5995" y="1000"/>
                  </a:lnTo>
                  <a:lnTo>
                    <a:pt x="5495" y="500"/>
                  </a:lnTo>
                  <a:lnTo>
                    <a:pt x="4996" y="250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41"/>
          <p:cNvSpPr txBox="1"/>
          <p:nvPr>
            <p:ph idx="2" type="title"/>
          </p:nvPr>
        </p:nvSpPr>
        <p:spPr>
          <a:xfrm>
            <a:off x="245800" y="6470300"/>
            <a:ext cx="2086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b="1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3" type="title"/>
          </p:nvPr>
        </p:nvSpPr>
        <p:spPr>
          <a:xfrm>
            <a:off x="2629600" y="6470316"/>
            <a:ext cx="3728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Inter"/>
              <a:buNone/>
              <a:defRPr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/>
        </p:nvSpPr>
        <p:spPr>
          <a:xfrm>
            <a:off x="11436433" y="229000"/>
            <a:ext cx="531200" cy="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5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list - dark">
  <p:cSld name="Title + bullet list - dark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4"/>
          <p:cNvSpPr/>
          <p:nvPr/>
        </p:nvSpPr>
        <p:spPr>
          <a:xfrm>
            <a:off x="245802" y="244668"/>
            <a:ext cx="175977" cy="199129"/>
          </a:xfrm>
          <a:custGeom>
            <a:rect b="b" l="l" r="r" t="t"/>
            <a:pathLst>
              <a:path extrusionOk="0" h="96665" w="85426">
                <a:moveTo>
                  <a:pt x="38966" y="0"/>
                </a:moveTo>
                <a:lnTo>
                  <a:pt x="0" y="22480"/>
                </a:lnTo>
                <a:lnTo>
                  <a:pt x="0" y="67690"/>
                </a:lnTo>
                <a:lnTo>
                  <a:pt x="14987" y="58948"/>
                </a:lnTo>
                <a:lnTo>
                  <a:pt x="14987" y="41214"/>
                </a:lnTo>
                <a:lnTo>
                  <a:pt x="14987" y="40964"/>
                </a:lnTo>
                <a:lnTo>
                  <a:pt x="15237" y="40464"/>
                </a:lnTo>
                <a:lnTo>
                  <a:pt x="16236" y="40464"/>
                </a:lnTo>
                <a:lnTo>
                  <a:pt x="34220" y="50955"/>
                </a:lnTo>
                <a:lnTo>
                  <a:pt x="34969" y="51705"/>
                </a:lnTo>
                <a:lnTo>
                  <a:pt x="35219" y="52454"/>
                </a:lnTo>
                <a:lnTo>
                  <a:pt x="35219" y="73435"/>
                </a:lnTo>
                <a:lnTo>
                  <a:pt x="34969" y="73935"/>
                </a:lnTo>
                <a:lnTo>
                  <a:pt x="34720" y="74185"/>
                </a:lnTo>
                <a:lnTo>
                  <a:pt x="34220" y="74435"/>
                </a:lnTo>
                <a:lnTo>
                  <a:pt x="33970" y="74185"/>
                </a:lnTo>
                <a:lnTo>
                  <a:pt x="18734" y="65442"/>
                </a:lnTo>
                <a:lnTo>
                  <a:pt x="3747" y="74185"/>
                </a:lnTo>
                <a:lnTo>
                  <a:pt x="42713" y="96665"/>
                </a:lnTo>
                <a:lnTo>
                  <a:pt x="81679" y="74185"/>
                </a:lnTo>
                <a:lnTo>
                  <a:pt x="66692" y="65442"/>
                </a:lnTo>
                <a:lnTo>
                  <a:pt x="51455" y="74185"/>
                </a:lnTo>
                <a:lnTo>
                  <a:pt x="50955" y="74435"/>
                </a:lnTo>
                <a:lnTo>
                  <a:pt x="50456" y="74185"/>
                </a:lnTo>
                <a:lnTo>
                  <a:pt x="50206" y="73935"/>
                </a:lnTo>
                <a:lnTo>
                  <a:pt x="50206" y="73435"/>
                </a:lnTo>
                <a:lnTo>
                  <a:pt x="50206" y="52454"/>
                </a:lnTo>
                <a:lnTo>
                  <a:pt x="50456" y="51705"/>
                </a:lnTo>
                <a:lnTo>
                  <a:pt x="50955" y="50955"/>
                </a:lnTo>
                <a:lnTo>
                  <a:pt x="69189" y="40464"/>
                </a:lnTo>
                <a:lnTo>
                  <a:pt x="69939" y="40464"/>
                </a:lnTo>
                <a:lnTo>
                  <a:pt x="70438" y="40964"/>
                </a:lnTo>
                <a:lnTo>
                  <a:pt x="70438" y="41214"/>
                </a:lnTo>
                <a:lnTo>
                  <a:pt x="70438" y="58948"/>
                </a:lnTo>
                <a:lnTo>
                  <a:pt x="85425" y="67690"/>
                </a:lnTo>
                <a:lnTo>
                  <a:pt x="85425" y="22480"/>
                </a:lnTo>
                <a:lnTo>
                  <a:pt x="46459" y="0"/>
                </a:lnTo>
                <a:lnTo>
                  <a:pt x="46459" y="17235"/>
                </a:lnTo>
                <a:lnTo>
                  <a:pt x="61696" y="26227"/>
                </a:lnTo>
                <a:lnTo>
                  <a:pt x="61946" y="26477"/>
                </a:lnTo>
                <a:lnTo>
                  <a:pt x="62196" y="26976"/>
                </a:lnTo>
                <a:lnTo>
                  <a:pt x="61946" y="27226"/>
                </a:lnTo>
                <a:lnTo>
                  <a:pt x="61696" y="27726"/>
                </a:lnTo>
                <a:lnTo>
                  <a:pt x="43462" y="38216"/>
                </a:lnTo>
                <a:lnTo>
                  <a:pt x="41714" y="38216"/>
                </a:lnTo>
                <a:lnTo>
                  <a:pt x="23729" y="27726"/>
                </a:lnTo>
                <a:lnTo>
                  <a:pt x="23230" y="27226"/>
                </a:lnTo>
                <a:lnTo>
                  <a:pt x="23230" y="26976"/>
                </a:lnTo>
                <a:lnTo>
                  <a:pt x="23230" y="26477"/>
                </a:lnTo>
                <a:lnTo>
                  <a:pt x="23729" y="26227"/>
                </a:lnTo>
                <a:lnTo>
                  <a:pt x="38966" y="17235"/>
                </a:lnTo>
                <a:lnTo>
                  <a:pt x="389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4"/>
          <p:cNvSpPr txBox="1"/>
          <p:nvPr>
            <p:ph idx="1" type="body"/>
          </p:nvPr>
        </p:nvSpPr>
        <p:spPr>
          <a:xfrm>
            <a:off x="7054200" y="1495400"/>
            <a:ext cx="4353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→"/>
              <a:defRPr b="1" sz="17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21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21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21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→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21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21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21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21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21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333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9" name="Google Shape;109;p44"/>
          <p:cNvSpPr txBox="1"/>
          <p:nvPr>
            <p:ph type="title"/>
          </p:nvPr>
        </p:nvSpPr>
        <p:spPr>
          <a:xfrm>
            <a:off x="245800" y="1495400"/>
            <a:ext cx="4811200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b="1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10" name="Google Shape;110;p44"/>
          <p:cNvGrpSpPr/>
          <p:nvPr/>
        </p:nvGrpSpPr>
        <p:grpSpPr>
          <a:xfrm>
            <a:off x="11432403" y="6454355"/>
            <a:ext cx="531164" cy="171392"/>
            <a:chOff x="2935750" y="2211175"/>
            <a:chExt cx="4446125" cy="1436250"/>
          </a:xfrm>
        </p:grpSpPr>
        <p:sp>
          <p:nvSpPr>
            <p:cNvPr id="111" name="Google Shape;111;p44"/>
            <p:cNvSpPr/>
            <p:nvPr/>
          </p:nvSpPr>
          <p:spPr>
            <a:xfrm>
              <a:off x="2935750" y="2279850"/>
              <a:ext cx="967925" cy="1111550"/>
            </a:xfrm>
            <a:custGeom>
              <a:rect b="b" l="l" r="r" t="t"/>
              <a:pathLst>
                <a:path extrusionOk="0" h="44462" w="38717">
                  <a:moveTo>
                    <a:pt x="1" y="1"/>
                  </a:moveTo>
                  <a:lnTo>
                    <a:pt x="1" y="27477"/>
                  </a:lnTo>
                  <a:lnTo>
                    <a:pt x="1" y="29475"/>
                  </a:lnTo>
                  <a:lnTo>
                    <a:pt x="250" y="31223"/>
                  </a:lnTo>
                  <a:lnTo>
                    <a:pt x="750" y="32972"/>
                  </a:lnTo>
                  <a:lnTo>
                    <a:pt x="1250" y="34720"/>
                  </a:lnTo>
                  <a:lnTo>
                    <a:pt x="1749" y="36219"/>
                  </a:lnTo>
                  <a:lnTo>
                    <a:pt x="2748" y="37468"/>
                  </a:lnTo>
                  <a:lnTo>
                    <a:pt x="3747" y="38967"/>
                  </a:lnTo>
                  <a:lnTo>
                    <a:pt x="4746" y="39966"/>
                  </a:lnTo>
                  <a:lnTo>
                    <a:pt x="6245" y="40965"/>
                  </a:lnTo>
                  <a:lnTo>
                    <a:pt x="7494" y="41964"/>
                  </a:lnTo>
                  <a:lnTo>
                    <a:pt x="9243" y="42713"/>
                  </a:lnTo>
                  <a:lnTo>
                    <a:pt x="10991" y="43463"/>
                  </a:lnTo>
                  <a:lnTo>
                    <a:pt x="12739" y="43962"/>
                  </a:lnTo>
                  <a:lnTo>
                    <a:pt x="14987" y="44212"/>
                  </a:lnTo>
                  <a:lnTo>
                    <a:pt x="16986" y="44462"/>
                  </a:lnTo>
                  <a:lnTo>
                    <a:pt x="21732" y="44462"/>
                  </a:lnTo>
                  <a:lnTo>
                    <a:pt x="23980" y="44212"/>
                  </a:lnTo>
                  <a:lnTo>
                    <a:pt x="25978" y="43962"/>
                  </a:lnTo>
                  <a:lnTo>
                    <a:pt x="27976" y="43463"/>
                  </a:lnTo>
                  <a:lnTo>
                    <a:pt x="29725" y="42713"/>
                  </a:lnTo>
                  <a:lnTo>
                    <a:pt x="31223" y="41964"/>
                  </a:lnTo>
                  <a:lnTo>
                    <a:pt x="32722" y="40965"/>
                  </a:lnTo>
                  <a:lnTo>
                    <a:pt x="33971" y="39966"/>
                  </a:lnTo>
                  <a:lnTo>
                    <a:pt x="34970" y="38717"/>
                  </a:lnTo>
                  <a:lnTo>
                    <a:pt x="35969" y="37468"/>
                  </a:lnTo>
                  <a:lnTo>
                    <a:pt x="36968" y="36219"/>
                  </a:lnTo>
                  <a:lnTo>
                    <a:pt x="37468" y="34471"/>
                  </a:lnTo>
                  <a:lnTo>
                    <a:pt x="37967" y="32972"/>
                  </a:lnTo>
                  <a:lnTo>
                    <a:pt x="38467" y="31223"/>
                  </a:lnTo>
                  <a:lnTo>
                    <a:pt x="38717" y="29225"/>
                  </a:lnTo>
                  <a:lnTo>
                    <a:pt x="38717" y="27477"/>
                  </a:lnTo>
                  <a:lnTo>
                    <a:pt x="38717" y="1"/>
                  </a:lnTo>
                  <a:lnTo>
                    <a:pt x="27227" y="1"/>
                  </a:lnTo>
                  <a:lnTo>
                    <a:pt x="27227" y="27477"/>
                  </a:lnTo>
                  <a:lnTo>
                    <a:pt x="27227" y="29225"/>
                  </a:lnTo>
                  <a:lnTo>
                    <a:pt x="26727" y="30724"/>
                  </a:lnTo>
                  <a:lnTo>
                    <a:pt x="26228" y="31973"/>
                  </a:lnTo>
                  <a:lnTo>
                    <a:pt x="25229" y="33222"/>
                  </a:lnTo>
                  <a:lnTo>
                    <a:pt x="24229" y="33971"/>
                  </a:lnTo>
                  <a:lnTo>
                    <a:pt x="22980" y="34720"/>
                  </a:lnTo>
                  <a:lnTo>
                    <a:pt x="21232" y="35220"/>
                  </a:lnTo>
                  <a:lnTo>
                    <a:pt x="19484" y="35470"/>
                  </a:lnTo>
                  <a:lnTo>
                    <a:pt x="17485" y="35220"/>
                  </a:lnTo>
                  <a:lnTo>
                    <a:pt x="15737" y="34720"/>
                  </a:lnTo>
                  <a:lnTo>
                    <a:pt x="14488" y="34221"/>
                  </a:lnTo>
                  <a:lnTo>
                    <a:pt x="13239" y="33222"/>
                  </a:lnTo>
                  <a:lnTo>
                    <a:pt x="12490" y="32222"/>
                  </a:lnTo>
                  <a:lnTo>
                    <a:pt x="11990" y="30974"/>
                  </a:lnTo>
                  <a:lnTo>
                    <a:pt x="11491" y="29475"/>
                  </a:lnTo>
                  <a:lnTo>
                    <a:pt x="11491" y="27726"/>
                  </a:lnTo>
                  <a:lnTo>
                    <a:pt x="1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4041025" y="2517150"/>
              <a:ext cx="805575" cy="855525"/>
            </a:xfrm>
            <a:custGeom>
              <a:rect b="b" l="l" r="r" t="t"/>
              <a:pathLst>
                <a:path extrusionOk="0" h="34221" w="32223">
                  <a:moveTo>
                    <a:pt x="18984" y="0"/>
                  </a:moveTo>
                  <a:lnTo>
                    <a:pt x="17486" y="500"/>
                  </a:lnTo>
                  <a:lnTo>
                    <a:pt x="15987" y="750"/>
                  </a:lnTo>
                  <a:lnTo>
                    <a:pt x="14738" y="1499"/>
                  </a:lnTo>
                  <a:lnTo>
                    <a:pt x="13489" y="2248"/>
                  </a:lnTo>
                  <a:lnTo>
                    <a:pt x="12240" y="3248"/>
                  </a:lnTo>
                  <a:lnTo>
                    <a:pt x="11241" y="4247"/>
                  </a:lnTo>
                  <a:lnTo>
                    <a:pt x="10242" y="5496"/>
                  </a:lnTo>
                  <a:lnTo>
                    <a:pt x="10242" y="1000"/>
                  </a:lnTo>
                  <a:lnTo>
                    <a:pt x="1" y="1000"/>
                  </a:lnTo>
                  <a:lnTo>
                    <a:pt x="1" y="34220"/>
                  </a:lnTo>
                  <a:lnTo>
                    <a:pt x="10492" y="34220"/>
                  </a:lnTo>
                  <a:lnTo>
                    <a:pt x="10492" y="15986"/>
                  </a:lnTo>
                  <a:lnTo>
                    <a:pt x="10742" y="14488"/>
                  </a:lnTo>
                  <a:lnTo>
                    <a:pt x="10991" y="12989"/>
                  </a:lnTo>
                  <a:lnTo>
                    <a:pt x="11491" y="11740"/>
                  </a:lnTo>
                  <a:lnTo>
                    <a:pt x="12240" y="10741"/>
                  </a:lnTo>
                  <a:lnTo>
                    <a:pt x="12990" y="9992"/>
                  </a:lnTo>
                  <a:lnTo>
                    <a:pt x="13989" y="9492"/>
                  </a:lnTo>
                  <a:lnTo>
                    <a:pt x="14988" y="8993"/>
                  </a:lnTo>
                  <a:lnTo>
                    <a:pt x="16486" y="8743"/>
                  </a:lnTo>
                  <a:lnTo>
                    <a:pt x="17486" y="8993"/>
                  </a:lnTo>
                  <a:lnTo>
                    <a:pt x="18735" y="9242"/>
                  </a:lnTo>
                  <a:lnTo>
                    <a:pt x="19484" y="9742"/>
                  </a:lnTo>
                  <a:lnTo>
                    <a:pt x="20233" y="10491"/>
                  </a:lnTo>
                  <a:lnTo>
                    <a:pt x="20733" y="11241"/>
                  </a:lnTo>
                  <a:lnTo>
                    <a:pt x="21232" y="12240"/>
                  </a:lnTo>
                  <a:lnTo>
                    <a:pt x="21482" y="13489"/>
                  </a:lnTo>
                  <a:lnTo>
                    <a:pt x="21482" y="14738"/>
                  </a:lnTo>
                  <a:lnTo>
                    <a:pt x="21482" y="34220"/>
                  </a:lnTo>
                  <a:lnTo>
                    <a:pt x="32223" y="34220"/>
                  </a:lnTo>
                  <a:lnTo>
                    <a:pt x="32223" y="12739"/>
                  </a:lnTo>
                  <a:lnTo>
                    <a:pt x="31973" y="9992"/>
                  </a:lnTo>
                  <a:lnTo>
                    <a:pt x="31473" y="7494"/>
                  </a:lnTo>
                  <a:lnTo>
                    <a:pt x="30474" y="5496"/>
                  </a:lnTo>
                  <a:lnTo>
                    <a:pt x="28976" y="3497"/>
                  </a:lnTo>
                  <a:lnTo>
                    <a:pt x="27477" y="1999"/>
                  </a:lnTo>
                  <a:lnTo>
                    <a:pt x="25479" y="1000"/>
                  </a:lnTo>
                  <a:lnTo>
                    <a:pt x="23231" y="250"/>
                  </a:lnTo>
                  <a:lnTo>
                    <a:pt x="20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4977725" y="2211175"/>
              <a:ext cx="268525" cy="218575"/>
            </a:xfrm>
            <a:custGeom>
              <a:rect b="b" l="l" r="r" t="t"/>
              <a:pathLst>
                <a:path extrusionOk="0" h="8743" w="10741">
                  <a:moveTo>
                    <a:pt x="0" y="0"/>
                  </a:moveTo>
                  <a:lnTo>
                    <a:pt x="0" y="8743"/>
                  </a:lnTo>
                  <a:lnTo>
                    <a:pt x="10741" y="8743"/>
                  </a:lnTo>
                  <a:lnTo>
                    <a:pt x="10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4977725" y="2542125"/>
              <a:ext cx="268525" cy="830550"/>
            </a:xfrm>
            <a:custGeom>
              <a:rect b="b" l="l" r="r" t="t"/>
              <a:pathLst>
                <a:path extrusionOk="0" h="33222" w="10741">
                  <a:moveTo>
                    <a:pt x="0" y="1"/>
                  </a:moveTo>
                  <a:lnTo>
                    <a:pt x="0" y="33221"/>
                  </a:lnTo>
                  <a:lnTo>
                    <a:pt x="10741" y="33221"/>
                  </a:lnTo>
                  <a:lnTo>
                    <a:pt x="10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5339900" y="2279850"/>
              <a:ext cx="524575" cy="1105300"/>
            </a:xfrm>
            <a:custGeom>
              <a:rect b="b" l="l" r="r" t="t"/>
              <a:pathLst>
                <a:path extrusionOk="0" h="44212" w="20983">
                  <a:moveTo>
                    <a:pt x="4497" y="1"/>
                  </a:moveTo>
                  <a:lnTo>
                    <a:pt x="4497" y="10492"/>
                  </a:lnTo>
                  <a:lnTo>
                    <a:pt x="0" y="10492"/>
                  </a:lnTo>
                  <a:lnTo>
                    <a:pt x="0" y="18984"/>
                  </a:lnTo>
                  <a:lnTo>
                    <a:pt x="4497" y="18984"/>
                  </a:lnTo>
                  <a:lnTo>
                    <a:pt x="4497" y="34970"/>
                  </a:lnTo>
                  <a:lnTo>
                    <a:pt x="4746" y="37468"/>
                  </a:lnTo>
                  <a:lnTo>
                    <a:pt x="5246" y="39466"/>
                  </a:lnTo>
                  <a:lnTo>
                    <a:pt x="6245" y="40965"/>
                  </a:lnTo>
                  <a:lnTo>
                    <a:pt x="7494" y="42214"/>
                  </a:lnTo>
                  <a:lnTo>
                    <a:pt x="8993" y="43213"/>
                  </a:lnTo>
                  <a:lnTo>
                    <a:pt x="10741" y="43712"/>
                  </a:lnTo>
                  <a:lnTo>
                    <a:pt x="12989" y="43962"/>
                  </a:lnTo>
                  <a:lnTo>
                    <a:pt x="14987" y="44212"/>
                  </a:lnTo>
                  <a:lnTo>
                    <a:pt x="18734" y="43962"/>
                  </a:lnTo>
                  <a:lnTo>
                    <a:pt x="20982" y="43712"/>
                  </a:lnTo>
                  <a:lnTo>
                    <a:pt x="20982" y="35969"/>
                  </a:lnTo>
                  <a:lnTo>
                    <a:pt x="18484" y="35969"/>
                  </a:lnTo>
                  <a:lnTo>
                    <a:pt x="16986" y="35719"/>
                  </a:lnTo>
                  <a:lnTo>
                    <a:pt x="15737" y="35220"/>
                  </a:lnTo>
                  <a:lnTo>
                    <a:pt x="15487" y="34970"/>
                  </a:lnTo>
                  <a:lnTo>
                    <a:pt x="14987" y="34221"/>
                  </a:lnTo>
                  <a:lnTo>
                    <a:pt x="14987" y="33471"/>
                  </a:lnTo>
                  <a:lnTo>
                    <a:pt x="14738" y="32722"/>
                  </a:lnTo>
                  <a:lnTo>
                    <a:pt x="14738" y="18984"/>
                  </a:lnTo>
                  <a:lnTo>
                    <a:pt x="20982" y="18984"/>
                  </a:lnTo>
                  <a:lnTo>
                    <a:pt x="20982" y="10492"/>
                  </a:lnTo>
                  <a:lnTo>
                    <a:pt x="14738" y="10492"/>
                  </a:lnTo>
                  <a:lnTo>
                    <a:pt x="147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5926875" y="2542125"/>
              <a:ext cx="868025" cy="1105300"/>
            </a:xfrm>
            <a:custGeom>
              <a:rect b="b" l="l" r="r" t="t"/>
              <a:pathLst>
                <a:path extrusionOk="0" h="44212" w="34721">
                  <a:moveTo>
                    <a:pt x="1" y="1"/>
                  </a:moveTo>
                  <a:lnTo>
                    <a:pt x="9992" y="25478"/>
                  </a:lnTo>
                  <a:lnTo>
                    <a:pt x="11491" y="29724"/>
                  </a:lnTo>
                  <a:lnTo>
                    <a:pt x="11741" y="31223"/>
                  </a:lnTo>
                  <a:lnTo>
                    <a:pt x="11990" y="32472"/>
                  </a:lnTo>
                  <a:lnTo>
                    <a:pt x="11741" y="33971"/>
                  </a:lnTo>
                  <a:lnTo>
                    <a:pt x="11491" y="34470"/>
                  </a:lnTo>
                  <a:lnTo>
                    <a:pt x="10991" y="34970"/>
                  </a:lnTo>
                  <a:lnTo>
                    <a:pt x="10242" y="35469"/>
                  </a:lnTo>
                  <a:lnTo>
                    <a:pt x="9493" y="35719"/>
                  </a:lnTo>
                  <a:lnTo>
                    <a:pt x="7494" y="35969"/>
                  </a:lnTo>
                  <a:lnTo>
                    <a:pt x="3997" y="35969"/>
                  </a:lnTo>
                  <a:lnTo>
                    <a:pt x="3997" y="44212"/>
                  </a:lnTo>
                  <a:lnTo>
                    <a:pt x="10742" y="44212"/>
                  </a:lnTo>
                  <a:lnTo>
                    <a:pt x="13239" y="43962"/>
                  </a:lnTo>
                  <a:lnTo>
                    <a:pt x="15238" y="43712"/>
                  </a:lnTo>
                  <a:lnTo>
                    <a:pt x="16986" y="42963"/>
                  </a:lnTo>
                  <a:lnTo>
                    <a:pt x="18485" y="41964"/>
                  </a:lnTo>
                  <a:lnTo>
                    <a:pt x="19983" y="40465"/>
                  </a:lnTo>
                  <a:lnTo>
                    <a:pt x="21232" y="38717"/>
                  </a:lnTo>
                  <a:lnTo>
                    <a:pt x="22231" y="36469"/>
                  </a:lnTo>
                  <a:lnTo>
                    <a:pt x="23231" y="33721"/>
                  </a:lnTo>
                  <a:lnTo>
                    <a:pt x="34721" y="1"/>
                  </a:lnTo>
                  <a:lnTo>
                    <a:pt x="24230" y="1"/>
                  </a:lnTo>
                  <a:lnTo>
                    <a:pt x="19983" y="14238"/>
                  </a:lnTo>
                  <a:lnTo>
                    <a:pt x="18485" y="19234"/>
                  </a:lnTo>
                  <a:lnTo>
                    <a:pt x="17985" y="21731"/>
                  </a:lnTo>
                  <a:lnTo>
                    <a:pt x="17735" y="21731"/>
                  </a:lnTo>
                  <a:lnTo>
                    <a:pt x="17236" y="19234"/>
                  </a:lnTo>
                  <a:lnTo>
                    <a:pt x="15737" y="14238"/>
                  </a:lnTo>
                  <a:lnTo>
                    <a:pt x="11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6957225" y="2542125"/>
              <a:ext cx="424650" cy="424650"/>
            </a:xfrm>
            <a:custGeom>
              <a:rect b="b" l="l" r="r" t="t"/>
              <a:pathLst>
                <a:path extrusionOk="0" h="16986" w="16986">
                  <a:moveTo>
                    <a:pt x="8493" y="1999"/>
                  </a:moveTo>
                  <a:lnTo>
                    <a:pt x="10242" y="2249"/>
                  </a:lnTo>
                  <a:lnTo>
                    <a:pt x="11741" y="2998"/>
                  </a:lnTo>
                  <a:lnTo>
                    <a:pt x="12990" y="3997"/>
                  </a:lnTo>
                  <a:lnTo>
                    <a:pt x="13989" y="5246"/>
                  </a:lnTo>
                  <a:lnTo>
                    <a:pt x="14738" y="6745"/>
                  </a:lnTo>
                  <a:lnTo>
                    <a:pt x="14988" y="8493"/>
                  </a:lnTo>
                  <a:lnTo>
                    <a:pt x="14738" y="10242"/>
                  </a:lnTo>
                  <a:lnTo>
                    <a:pt x="13989" y="11740"/>
                  </a:lnTo>
                  <a:lnTo>
                    <a:pt x="12990" y="12989"/>
                  </a:lnTo>
                  <a:lnTo>
                    <a:pt x="11741" y="13988"/>
                  </a:lnTo>
                  <a:lnTo>
                    <a:pt x="10242" y="14738"/>
                  </a:lnTo>
                  <a:lnTo>
                    <a:pt x="8493" y="14987"/>
                  </a:lnTo>
                  <a:lnTo>
                    <a:pt x="6745" y="14738"/>
                  </a:lnTo>
                  <a:lnTo>
                    <a:pt x="5246" y="13988"/>
                  </a:lnTo>
                  <a:lnTo>
                    <a:pt x="3997" y="12989"/>
                  </a:lnTo>
                  <a:lnTo>
                    <a:pt x="2998" y="11740"/>
                  </a:lnTo>
                  <a:lnTo>
                    <a:pt x="2249" y="10242"/>
                  </a:lnTo>
                  <a:lnTo>
                    <a:pt x="1999" y="8493"/>
                  </a:lnTo>
                  <a:lnTo>
                    <a:pt x="2249" y="6745"/>
                  </a:lnTo>
                  <a:lnTo>
                    <a:pt x="2998" y="5246"/>
                  </a:lnTo>
                  <a:lnTo>
                    <a:pt x="3997" y="3997"/>
                  </a:lnTo>
                  <a:lnTo>
                    <a:pt x="5246" y="2998"/>
                  </a:lnTo>
                  <a:lnTo>
                    <a:pt x="6745" y="2249"/>
                  </a:lnTo>
                  <a:lnTo>
                    <a:pt x="8493" y="1999"/>
                  </a:lnTo>
                  <a:close/>
                  <a:moveTo>
                    <a:pt x="8493" y="1"/>
                  </a:moveTo>
                  <a:lnTo>
                    <a:pt x="6745" y="250"/>
                  </a:lnTo>
                  <a:lnTo>
                    <a:pt x="5246" y="750"/>
                  </a:lnTo>
                  <a:lnTo>
                    <a:pt x="3748" y="1499"/>
                  </a:lnTo>
                  <a:lnTo>
                    <a:pt x="2499" y="2498"/>
                  </a:lnTo>
                  <a:lnTo>
                    <a:pt x="1500" y="3747"/>
                  </a:lnTo>
                  <a:lnTo>
                    <a:pt x="750" y="5246"/>
                  </a:lnTo>
                  <a:lnTo>
                    <a:pt x="251" y="6745"/>
                  </a:lnTo>
                  <a:lnTo>
                    <a:pt x="1" y="8493"/>
                  </a:lnTo>
                  <a:lnTo>
                    <a:pt x="251" y="10242"/>
                  </a:lnTo>
                  <a:lnTo>
                    <a:pt x="750" y="11740"/>
                  </a:lnTo>
                  <a:lnTo>
                    <a:pt x="1500" y="13239"/>
                  </a:lnTo>
                  <a:lnTo>
                    <a:pt x="2499" y="14488"/>
                  </a:lnTo>
                  <a:lnTo>
                    <a:pt x="3748" y="15487"/>
                  </a:lnTo>
                  <a:lnTo>
                    <a:pt x="5246" y="16236"/>
                  </a:lnTo>
                  <a:lnTo>
                    <a:pt x="6745" y="16736"/>
                  </a:lnTo>
                  <a:lnTo>
                    <a:pt x="8493" y="16986"/>
                  </a:lnTo>
                  <a:lnTo>
                    <a:pt x="10242" y="16736"/>
                  </a:lnTo>
                  <a:lnTo>
                    <a:pt x="11741" y="16236"/>
                  </a:lnTo>
                  <a:lnTo>
                    <a:pt x="13239" y="15487"/>
                  </a:lnTo>
                  <a:lnTo>
                    <a:pt x="14488" y="14488"/>
                  </a:lnTo>
                  <a:lnTo>
                    <a:pt x="15487" y="13239"/>
                  </a:lnTo>
                  <a:lnTo>
                    <a:pt x="16237" y="11740"/>
                  </a:lnTo>
                  <a:lnTo>
                    <a:pt x="16736" y="10242"/>
                  </a:lnTo>
                  <a:lnTo>
                    <a:pt x="16986" y="8493"/>
                  </a:lnTo>
                  <a:lnTo>
                    <a:pt x="16736" y="6745"/>
                  </a:lnTo>
                  <a:lnTo>
                    <a:pt x="16237" y="5246"/>
                  </a:lnTo>
                  <a:lnTo>
                    <a:pt x="15487" y="3747"/>
                  </a:lnTo>
                  <a:lnTo>
                    <a:pt x="14488" y="2498"/>
                  </a:lnTo>
                  <a:lnTo>
                    <a:pt x="13239" y="1499"/>
                  </a:lnTo>
                  <a:lnTo>
                    <a:pt x="11741" y="750"/>
                  </a:lnTo>
                  <a:lnTo>
                    <a:pt x="10242" y="250"/>
                  </a:lnTo>
                  <a:lnTo>
                    <a:pt x="8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7094625" y="2654525"/>
              <a:ext cx="168625" cy="193600"/>
            </a:xfrm>
            <a:custGeom>
              <a:rect b="b" l="l" r="r" t="t"/>
              <a:pathLst>
                <a:path extrusionOk="0" h="7744" w="6745">
                  <a:moveTo>
                    <a:pt x="3497" y="1250"/>
                  </a:moveTo>
                  <a:lnTo>
                    <a:pt x="4246" y="1499"/>
                  </a:lnTo>
                  <a:lnTo>
                    <a:pt x="4496" y="1749"/>
                  </a:lnTo>
                  <a:lnTo>
                    <a:pt x="4496" y="2498"/>
                  </a:lnTo>
                  <a:lnTo>
                    <a:pt x="4496" y="2998"/>
                  </a:lnTo>
                  <a:lnTo>
                    <a:pt x="4246" y="3498"/>
                  </a:lnTo>
                  <a:lnTo>
                    <a:pt x="3497" y="3747"/>
                  </a:lnTo>
                  <a:lnTo>
                    <a:pt x="1749" y="3747"/>
                  </a:lnTo>
                  <a:lnTo>
                    <a:pt x="1749" y="1250"/>
                  </a:lnTo>
                  <a:close/>
                  <a:moveTo>
                    <a:pt x="0" y="1"/>
                  </a:moveTo>
                  <a:lnTo>
                    <a:pt x="0" y="7744"/>
                  </a:lnTo>
                  <a:lnTo>
                    <a:pt x="1749" y="7744"/>
                  </a:lnTo>
                  <a:lnTo>
                    <a:pt x="1749" y="5246"/>
                  </a:lnTo>
                  <a:lnTo>
                    <a:pt x="3497" y="5246"/>
                  </a:lnTo>
                  <a:lnTo>
                    <a:pt x="4746" y="7744"/>
                  </a:lnTo>
                  <a:lnTo>
                    <a:pt x="6744" y="7744"/>
                  </a:lnTo>
                  <a:lnTo>
                    <a:pt x="5245" y="4746"/>
                  </a:lnTo>
                  <a:lnTo>
                    <a:pt x="5995" y="3997"/>
                  </a:lnTo>
                  <a:lnTo>
                    <a:pt x="6245" y="3248"/>
                  </a:lnTo>
                  <a:lnTo>
                    <a:pt x="6494" y="2498"/>
                  </a:lnTo>
                  <a:lnTo>
                    <a:pt x="6245" y="1749"/>
                  </a:lnTo>
                  <a:lnTo>
                    <a:pt x="5995" y="1000"/>
                  </a:lnTo>
                  <a:lnTo>
                    <a:pt x="5495" y="500"/>
                  </a:lnTo>
                  <a:lnTo>
                    <a:pt x="4996" y="250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44"/>
          <p:cNvSpPr txBox="1"/>
          <p:nvPr>
            <p:ph idx="2" type="title"/>
          </p:nvPr>
        </p:nvSpPr>
        <p:spPr>
          <a:xfrm>
            <a:off x="245800" y="6470300"/>
            <a:ext cx="2086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b="1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3" type="title"/>
          </p:nvPr>
        </p:nvSpPr>
        <p:spPr>
          <a:xfrm>
            <a:off x="2629600" y="6470316"/>
            <a:ext cx="3728800" cy="1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Inter"/>
              <a:buNone/>
              <a:defRPr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Google Shape;121;p44"/>
          <p:cNvSpPr txBox="1"/>
          <p:nvPr/>
        </p:nvSpPr>
        <p:spPr>
          <a:xfrm>
            <a:off x="11436433" y="229000"/>
            <a:ext cx="531200" cy="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</a:pPr>
            <a:fld id="{00000000-1234-1234-1234-123412341234}" type="slidenum">
              <a:rPr lang="en-US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5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2.png"/><Relationship Id="rId13" Type="http://schemas.openxmlformats.org/officeDocument/2006/relationships/image" Target="../media/image41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title"/>
          </p:nvPr>
        </p:nvSpPr>
        <p:spPr>
          <a:xfrm>
            <a:off x="916196" y="-96635"/>
            <a:ext cx="10359607" cy="38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200"/>
              <a:t>Move to Kubernetes</a:t>
            </a:r>
            <a:br>
              <a:rPr lang="en-US" sz="3200"/>
            </a:br>
            <a:br>
              <a:rPr lang="en-US" sz="3200"/>
            </a:br>
            <a:r>
              <a:rPr lang="en-US" sz="3200"/>
              <a:t>User Acceptance Testing (UAT) Environments</a:t>
            </a:r>
            <a:endParaRPr/>
          </a:p>
        </p:txBody>
      </p:sp>
      <p:pic>
        <p:nvPicPr>
          <p:cNvPr descr="Argo CD - Declarative GitOps CD for Kubernetes" id="127" name="Google Shape;1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17" y="4820303"/>
            <a:ext cx="2037697" cy="20376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NCF Branding | Kubernetes" id="128" name="Google Shape;1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7913" y="4606896"/>
            <a:ext cx="1934412" cy="1505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NCF Branding | Helm" id="129" name="Google Shape;12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5592" y="3597827"/>
            <a:ext cx="1217043" cy="12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/>
        </p:nvSpPr>
        <p:spPr>
          <a:xfrm>
            <a:off x="1167494" y="506631"/>
            <a:ext cx="11973464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/>
          </a:p>
        </p:txBody>
      </p:sp>
      <p:sp>
        <p:nvSpPr>
          <p:cNvPr id="214" name="Google Shape;214;p10"/>
          <p:cNvSpPr/>
          <p:nvPr/>
        </p:nvSpPr>
        <p:spPr>
          <a:xfrm>
            <a:off x="4328995" y="3523889"/>
            <a:ext cx="2849645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/>
        </p:nvSpPr>
        <p:spPr>
          <a:xfrm>
            <a:off x="1167494" y="506631"/>
            <a:ext cx="11973464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4201063" y="3355675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4328995" y="3523889"/>
            <a:ext cx="2849645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/>
        </p:nvSpPr>
        <p:spPr>
          <a:xfrm>
            <a:off x="1167494" y="506631"/>
            <a:ext cx="11973464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/>
          </a:p>
        </p:txBody>
      </p:sp>
      <p:sp>
        <p:nvSpPr>
          <p:cNvPr id="227" name="Google Shape;227;p12"/>
          <p:cNvSpPr/>
          <p:nvPr/>
        </p:nvSpPr>
        <p:spPr>
          <a:xfrm>
            <a:off x="4201063" y="3355675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4328995" y="3523889"/>
            <a:ext cx="2849645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2956954" y="2220686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 rot="10800000">
            <a:off x="7178640" y="2226624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512369" y="3062224"/>
            <a:ext cx="28144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/>
          <p:nvPr/>
        </p:nvSpPr>
        <p:spPr>
          <a:xfrm>
            <a:off x="1167494" y="506631"/>
            <a:ext cx="11973464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>
            <a:off x="3411025" y="2492880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3574043" y="2674005"/>
            <a:ext cx="2779476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2339437" y="2220686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3"/>
          <p:cNvSpPr/>
          <p:nvPr/>
        </p:nvSpPr>
        <p:spPr>
          <a:xfrm rot="10800000">
            <a:off x="9228970" y="2220686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0" y="2568321"/>
            <a:ext cx="281445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>
            <a:off x="3401514" y="3950558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3564531" y="4131683"/>
            <a:ext cx="2788987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44" name="Google Shape;244;p13"/>
          <p:cNvSpPr/>
          <p:nvPr/>
        </p:nvSpPr>
        <p:spPr>
          <a:xfrm>
            <a:off x="6609382" y="2492880"/>
            <a:ext cx="3082831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6749721" y="2674005"/>
            <a:ext cx="2774289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6599872" y="3930505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6762889" y="4111630"/>
            <a:ext cx="2761121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/>
        </p:nvSpPr>
        <p:spPr>
          <a:xfrm>
            <a:off x="1167494" y="506631"/>
            <a:ext cx="11973464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/>
          </a:p>
        </p:txBody>
      </p:sp>
      <p:sp>
        <p:nvSpPr>
          <p:cNvPr id="253" name="Google Shape;253;p14"/>
          <p:cNvSpPr/>
          <p:nvPr/>
        </p:nvSpPr>
        <p:spPr>
          <a:xfrm>
            <a:off x="3589155" y="3429101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3752173" y="3610226"/>
            <a:ext cx="2779476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2517567" y="3156907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4"/>
          <p:cNvSpPr/>
          <p:nvPr/>
        </p:nvSpPr>
        <p:spPr>
          <a:xfrm rot="10800000">
            <a:off x="9407100" y="3156907"/>
            <a:ext cx="1548000" cy="31944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142504" y="3610226"/>
            <a:ext cx="281445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b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Replication controller (Deployment)</a:t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3579644" y="4886779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3742661" y="5067904"/>
            <a:ext cx="2788987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6787512" y="3429101"/>
            <a:ext cx="3082831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6927851" y="3610226"/>
            <a:ext cx="2774289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6778002" y="4866726"/>
            <a:ext cx="3105510" cy="11386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6941019" y="5047851"/>
            <a:ext cx="2761121" cy="802257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JS Server - App</a:t>
            </a:r>
            <a:endParaRPr/>
          </a:p>
        </p:txBody>
      </p:sp>
      <p:sp>
        <p:nvSpPr>
          <p:cNvPr id="264" name="Google Shape;264;p14"/>
          <p:cNvSpPr/>
          <p:nvPr/>
        </p:nvSpPr>
        <p:spPr>
          <a:xfrm>
            <a:off x="5132399" y="1894203"/>
            <a:ext cx="3105510" cy="76057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</a:t>
            </a:r>
            <a:endParaRPr/>
          </a:p>
        </p:txBody>
      </p:sp>
      <p:cxnSp>
        <p:nvCxnSpPr>
          <p:cNvPr id="265" name="Google Shape;265;p14"/>
          <p:cNvCxnSpPr/>
          <p:nvPr/>
        </p:nvCxnSpPr>
        <p:spPr>
          <a:xfrm>
            <a:off x="6694884" y="2776897"/>
            <a:ext cx="0" cy="524443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626800" y="1547503"/>
            <a:ext cx="5469200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Challenges</a:t>
            </a:r>
            <a:endParaRPr sz="6000"/>
          </a:p>
        </p:txBody>
      </p:sp>
      <p:sp>
        <p:nvSpPr>
          <p:cNvPr id="271" name="Google Shape;271;p15"/>
          <p:cNvSpPr txBox="1"/>
          <p:nvPr>
            <p:ph idx="1" type="body"/>
          </p:nvPr>
        </p:nvSpPr>
        <p:spPr>
          <a:xfrm>
            <a:off x="4536373" y="486888"/>
            <a:ext cx="8406246" cy="61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UAT development process should support </a:t>
            </a:r>
            <a:r>
              <a:rPr lang="en-US" sz="2800">
                <a:latin typeface="Roboto Mono"/>
                <a:ea typeface="Roboto Mono"/>
                <a:cs typeface="Roboto Mono"/>
                <a:sym typeface="Roboto Mono"/>
              </a:rPr>
              <a:t>backwards forward computability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/>
        </p:nvSpPr>
        <p:spPr>
          <a:xfrm>
            <a:off x="926277" y="468478"/>
            <a:ext cx="1072341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</p:txBody>
      </p:sp>
      <p:pic>
        <p:nvPicPr>
          <p:cNvPr id="277" name="Google Shape;2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81" y="2174751"/>
            <a:ext cx="11766619" cy="2809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926277" y="468478"/>
            <a:ext cx="1072341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Graphical user interface, text, application&#10;&#10;Description automatically generated" id="283" name="Google Shape;2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54" y="1385711"/>
            <a:ext cx="11490092" cy="385130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7"/>
          <p:cNvSpPr txBox="1"/>
          <p:nvPr/>
        </p:nvSpPr>
        <p:spPr>
          <a:xfrm>
            <a:off x="4548250" y="5686045"/>
            <a:ext cx="10723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Thanks 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b="0" i="0" lang="en-US" sz="2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rna!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/>
        </p:nvSpPr>
        <p:spPr>
          <a:xfrm>
            <a:off x="926277" y="468478"/>
            <a:ext cx="1072341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</p:txBody>
      </p:sp>
      <p:sp>
        <p:nvSpPr>
          <p:cNvPr id="290" name="Google Shape;290;p18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1484416" y="3085223"/>
            <a:ext cx="872836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order to build Mysql image on every enviorment build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Were using our base image of mysql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pulling 2 repositories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supersonic ads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Jenkins changes 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after docker compose up we start excuting all the qurieis on the mysql container 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1484416" y="2095396"/>
            <a:ext cx="60979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Jenkins change Sql Scripts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/>
        </p:nvSpPr>
        <p:spPr>
          <a:xfrm>
            <a:off x="926277" y="468478"/>
            <a:ext cx="1072341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83" y="2009260"/>
            <a:ext cx="10716415" cy="293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4548250" y="5686045"/>
            <a:ext cx="10723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Thanks </a:t>
            </a:r>
            <a:r>
              <a:rPr lang="en-US" sz="2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Ram</a:t>
            </a:r>
            <a:r>
              <a:rPr b="0" i="0" lang="en-US" sz="2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245800" y="1428750"/>
            <a:ext cx="54693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Let’s get started</a:t>
            </a:r>
            <a:endParaRPr sz="6000"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5388425" y="636825"/>
            <a:ext cx="6525000" cy="58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33230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28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Project Goals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What is UAT ?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</a:t>
            </a: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- Road map 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in one minute</a:t>
            </a:r>
            <a:endParaRPr b="0"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hallenges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What do we achieve so far?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Questions</a:t>
            </a:r>
            <a:endParaRPr/>
          </a:p>
          <a:p>
            <a:pPr indent="-33230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/>
        </p:nvSpPr>
        <p:spPr>
          <a:xfrm>
            <a:off x="926277" y="468478"/>
            <a:ext cx="1072341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</p:txBody>
      </p:sp>
      <p:sp>
        <p:nvSpPr>
          <p:cNvPr id="306" name="Google Shape;306;p20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pic>
        <p:nvPicPr>
          <p:cNvPr descr="Graphical user interface, text, application, email&#10;&#10;Description automatically generated"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2546350"/>
            <a:ext cx="77343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626800" y="1547503"/>
            <a:ext cx="5469200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Challenges</a:t>
            </a:r>
            <a:endParaRPr sz="6000"/>
          </a:p>
        </p:txBody>
      </p:sp>
      <p:sp>
        <p:nvSpPr>
          <p:cNvPr id="313" name="Google Shape;313;p21"/>
          <p:cNvSpPr txBox="1"/>
          <p:nvPr>
            <p:ph idx="1" type="body"/>
          </p:nvPr>
        </p:nvSpPr>
        <p:spPr>
          <a:xfrm>
            <a:off x="4536373" y="486888"/>
            <a:ext cx="8406246" cy="61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UAT development process should support </a:t>
            </a:r>
            <a:r>
              <a:rPr lang="en-US" sz="2800">
                <a:latin typeface="Roboto Mono"/>
                <a:ea typeface="Roboto Mono"/>
                <a:cs typeface="Roboto Mono"/>
                <a:sym typeface="Roboto Mono"/>
              </a:rPr>
              <a:t>backwards foreword computability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226621" y="2357006"/>
            <a:ext cx="124188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of runing enviorment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(Developers + QA + CI)*(Runing ENV)*</a:t>
            </a:r>
            <a:r>
              <a:rPr b="0" i="0" lang="en-US" sz="3200">
                <a:solidFill>
                  <a:srgbClr val="BDC1C6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492370" y="3602555"/>
            <a:ext cx="124188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Queues messages can be pulled from different ENVS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 assets/csv files can be deleted from different buckets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23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2895600" y="2172340"/>
            <a:ext cx="80265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 bucket running with Local-Stack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eatures - LocalStack" id="329" name="Google Shape;3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2911134"/>
            <a:ext cx="5748215" cy="300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2895600" y="2172340"/>
            <a:ext cx="80265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S3 bucket running with Local-Stack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chat or text message&#10;&#10;Description automatically generated" id="337" name="Google Shape;3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6708" y="3124471"/>
            <a:ext cx="7725507" cy="3054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44" name="Google Shape;344;p25"/>
          <p:cNvSpPr txBox="1"/>
          <p:nvPr/>
        </p:nvSpPr>
        <p:spPr>
          <a:xfrm>
            <a:off x="2895600" y="2172340"/>
            <a:ext cx="80265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CDN Not supported in free tier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11" y="3053189"/>
            <a:ext cx="10525206" cy="2698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2788722" y="2107269"/>
            <a:ext cx="80265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CDN Not supported in free tier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ginx Monitoring | InfluxData" id="353" name="Google Shape;3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103" y="3429000"/>
            <a:ext cx="1959788" cy="1959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6"/>
          <p:cNvCxnSpPr/>
          <p:nvPr/>
        </p:nvCxnSpPr>
        <p:spPr>
          <a:xfrm>
            <a:off x="3375891" y="4239491"/>
            <a:ext cx="16259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Icon&#10;&#10;Description automatically generated" id="355" name="Google Shape;3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627" y="3747899"/>
            <a:ext cx="940701" cy="983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26"/>
          <p:cNvCxnSpPr/>
          <p:nvPr/>
        </p:nvCxnSpPr>
        <p:spPr>
          <a:xfrm>
            <a:off x="6522552" y="4239491"/>
            <a:ext cx="1625900" cy="0"/>
          </a:xfrm>
          <a:prstGeom prst="straightConnector1">
            <a:avLst/>
          </a:prstGeom>
          <a:noFill/>
          <a:ln cap="flat" cmpd="sng" w="635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57" name="Google Shape;35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3358" y="3345962"/>
            <a:ext cx="1789069" cy="178906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 txBox="1"/>
          <p:nvPr/>
        </p:nvSpPr>
        <p:spPr>
          <a:xfrm>
            <a:off x="3820120" y="3747899"/>
            <a:ext cx="10212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 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101466" y="4005133"/>
            <a:ext cx="1740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/icon.png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/>
        </p:nvSpPr>
        <p:spPr>
          <a:xfrm>
            <a:off x="680092" y="679493"/>
            <a:ext cx="1151190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27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2788722" y="2107269"/>
            <a:ext cx="802657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SQS message queues not supported 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itHub - softwaremill/elasticmq: In-memory message queue with an Amazon  SQS-compatible interface. Runs stand-alone or embedded." id="367" name="Google Shape;3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187" y="2846063"/>
            <a:ext cx="7196447" cy="35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626800" y="1547503"/>
            <a:ext cx="5469200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Challenges</a:t>
            </a:r>
            <a:endParaRPr sz="6000"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4536373" y="486888"/>
            <a:ext cx="8406246" cy="61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UAT development process should support </a:t>
            </a:r>
            <a:r>
              <a:rPr lang="en-US" sz="2800">
                <a:latin typeface="Roboto Mono"/>
                <a:ea typeface="Roboto Mono"/>
                <a:cs typeface="Roboto Mono"/>
                <a:sym typeface="Roboto Mono"/>
              </a:rPr>
              <a:t>backwards foreword computability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/>
        </p:nvSpPr>
        <p:spPr>
          <a:xfrm>
            <a:off x="680092" y="341070"/>
            <a:ext cx="115119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29"/>
          <p:cNvSpPr txBox="1"/>
          <p:nvPr/>
        </p:nvSpPr>
        <p:spPr>
          <a:xfrm>
            <a:off x="906483" y="2280062"/>
            <a:ext cx="10379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906483" y="2403107"/>
            <a:ext cx="988818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Consul will deprecate soon </a:t>
            </a:r>
            <a:endParaRPr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missing</a:t>
            </a:r>
            <a:r>
              <a:rPr b="0"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linter on updating 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missing CI on config changes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not backward compatible in case of missing config </a:t>
            </a:r>
            <a:endParaRPr b="0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b="0" sz="18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b="0" lang="en-US"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Kubernetes every configuration change should trigger a deployment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3262119" y="0"/>
            <a:ext cx="5469200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Project Goals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83079" y="3010188"/>
            <a:ext cx="11708921" cy="2739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36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Build demand stack on Kubernetes</a:t>
            </a:r>
            <a:endParaRPr b="0" i="0" sz="36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i="0" lang="en-US" sz="36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Move demand to US 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0" lang="en-US" sz="3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Deprecate Dev Servers</a:t>
            </a:r>
            <a:endParaRPr b="0" i="0" sz="36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230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36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947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0" i="0" sz="36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230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36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/>
        </p:nvSpPr>
        <p:spPr>
          <a:xfrm>
            <a:off x="680092" y="341070"/>
            <a:ext cx="115119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906482" y="2280062"/>
            <a:ext cx="339238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Upgrade our config module </a:t>
            </a:r>
            <a:endParaRPr/>
          </a:p>
        </p:txBody>
      </p:sp>
      <p:pic>
        <p:nvPicPr>
          <p:cNvPr descr="Text&#10;&#10;Description automatically generated" id="387" name="Google Shape;3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848" y="1873543"/>
            <a:ext cx="6493329" cy="46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/>
        </p:nvSpPr>
        <p:spPr>
          <a:xfrm>
            <a:off x="680092" y="341070"/>
            <a:ext cx="115119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3" name="Google Shape;393;p31"/>
          <p:cNvGraphicFramePr/>
          <p:nvPr/>
        </p:nvGraphicFramePr>
        <p:xfrm>
          <a:off x="1438233" y="2245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{11AB8696-2096-4690-B21D-1E77179ED742}</a:tableStyleId>
              </a:tblPr>
              <a:tblGrid>
                <a:gridCol w="2956525"/>
                <a:gridCol w="2956525"/>
                <a:gridCol w="2956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File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input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Config state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9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Default.json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{a:1,b:2}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{a:1,b:2}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8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Development.json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{a:2}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{a:2,b:2}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88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Development-uat.json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{a:0,c:4}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{a:0,b:2,c:4}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/>
        </p:nvSpPr>
        <p:spPr>
          <a:xfrm>
            <a:off x="680092" y="341070"/>
            <a:ext cx="115119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799602" y="2634005"/>
            <a:ext cx="1099259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issue with missing keys you always have fallback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Central place to view all configuration inside repository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Since the config is inside repository changes will trigger tests</a:t>
            </a:r>
            <a:endParaRPr/>
          </a:p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626800" y="1547503"/>
            <a:ext cx="5469200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Challenges</a:t>
            </a:r>
            <a:endParaRPr sz="6000"/>
          </a:p>
        </p:txBody>
      </p:sp>
      <p:sp>
        <p:nvSpPr>
          <p:cNvPr id="405" name="Google Shape;405;p33"/>
          <p:cNvSpPr txBox="1"/>
          <p:nvPr>
            <p:ph idx="1" type="body"/>
          </p:nvPr>
        </p:nvSpPr>
        <p:spPr>
          <a:xfrm>
            <a:off x="4536373" y="486888"/>
            <a:ext cx="8406246" cy="6151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Pods Can’t be manipulated after deploy.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i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Don’t want to use AWS service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 strike="sng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We Can’t use consul to manage configuration.</a:t>
            </a:r>
            <a:endParaRPr/>
          </a:p>
          <a:p>
            <a:pPr indent="-414855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→"/>
            </a:pPr>
            <a:r>
              <a:rPr b="0"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UAT development process should support </a:t>
            </a:r>
            <a:r>
              <a:rPr lang="en-US" sz="2800">
                <a:latin typeface="Roboto Mono"/>
                <a:ea typeface="Roboto Mono"/>
                <a:cs typeface="Roboto Mono"/>
                <a:sym typeface="Roboto Mono"/>
              </a:rPr>
              <a:t>backwards foreword computability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/>
          <p:nvPr>
            <p:ph type="title"/>
          </p:nvPr>
        </p:nvSpPr>
        <p:spPr>
          <a:xfrm>
            <a:off x="1352748" y="-238725"/>
            <a:ext cx="11402904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What do we achieve so far?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/>
        </p:nvSpPr>
        <p:spPr>
          <a:xfrm>
            <a:off x="8512573" y="1627914"/>
            <a:ext cx="149383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421" y="525993"/>
            <a:ext cx="1180143" cy="118014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417" name="Google Shape;41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4543" y="3083962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5"/>
          <p:cNvSpPr txBox="1"/>
          <p:nvPr/>
        </p:nvSpPr>
        <p:spPr>
          <a:xfrm>
            <a:off x="8575331" y="3613707"/>
            <a:ext cx="13683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– Demand Platform</a:t>
            </a:r>
            <a:endParaRPr/>
          </a:p>
        </p:txBody>
      </p:sp>
      <p:pic>
        <p:nvPicPr>
          <p:cNvPr id="419" name="Google Shape;4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3328" y="1819439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5"/>
          <p:cNvSpPr txBox="1"/>
          <p:nvPr/>
        </p:nvSpPr>
        <p:spPr>
          <a:xfrm>
            <a:off x="5402497" y="2289339"/>
            <a:ext cx="10715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- SSP Platform</a:t>
            </a:r>
            <a:endParaRPr/>
          </a:p>
        </p:txBody>
      </p:sp>
      <p:pic>
        <p:nvPicPr>
          <p:cNvPr id="421" name="Google Shape;4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6187" y="4258477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/>
        </p:nvSpPr>
        <p:spPr>
          <a:xfrm>
            <a:off x="5295356" y="4728377"/>
            <a:ext cx="10715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- Platform</a:t>
            </a:r>
            <a:endParaRPr/>
          </a:p>
        </p:txBody>
      </p:sp>
      <p:pic>
        <p:nvPicPr>
          <p:cNvPr id="423" name="Google Shape;42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460" y="3766498"/>
            <a:ext cx="1161535" cy="580768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 txBox="1"/>
          <p:nvPr/>
        </p:nvSpPr>
        <p:spPr>
          <a:xfrm>
            <a:off x="1506907" y="4291832"/>
            <a:ext cx="10715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Platform</a:t>
            </a:r>
            <a:endParaRPr/>
          </a:p>
        </p:txBody>
      </p:sp>
      <p:pic>
        <p:nvPicPr>
          <p:cNvPr descr="A picture containing text, businesscard, vector graphics&#10;&#10;Description automatically generated" id="425" name="Google Shape;42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7748" y="1843357"/>
            <a:ext cx="585092" cy="53676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/>
        </p:nvSpPr>
        <p:spPr>
          <a:xfrm>
            <a:off x="1498884" y="2380122"/>
            <a:ext cx="10715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SSP Platform</a:t>
            </a:r>
            <a:endParaRPr/>
          </a:p>
        </p:txBody>
      </p:sp>
      <p:pic>
        <p:nvPicPr>
          <p:cNvPr descr="Icon&#10;&#10;Description automatically generated" id="427" name="Google Shape;427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31781" y="800135"/>
            <a:ext cx="620584" cy="482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28" name="Google Shape;428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70918" y="4228980"/>
            <a:ext cx="620584" cy="4820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429" name="Google Shape;429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50518" y="4523669"/>
            <a:ext cx="906709" cy="580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430" name="Google Shape;430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21857" y="750781"/>
            <a:ext cx="906709" cy="580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431" name="Google Shape;431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89559" y="5379738"/>
            <a:ext cx="1077359" cy="596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432" name="Google Shape;432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300075" y="5154063"/>
            <a:ext cx="469900" cy="78540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5"/>
          <p:cNvSpPr txBox="1"/>
          <p:nvPr/>
        </p:nvSpPr>
        <p:spPr>
          <a:xfrm>
            <a:off x="8950300" y="5735681"/>
            <a:ext cx="138271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Bucket</a:t>
            </a:r>
            <a:endParaRPr/>
          </a:p>
        </p:txBody>
      </p:sp>
      <p:pic>
        <p:nvPicPr>
          <p:cNvPr id="434" name="Google Shape;434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418613" y="526260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5"/>
          <p:cNvSpPr txBox="1"/>
          <p:nvPr/>
        </p:nvSpPr>
        <p:spPr>
          <a:xfrm>
            <a:off x="7970918" y="5677857"/>
            <a:ext cx="137318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SQS - Queue</a:t>
            </a: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421321" y="5246057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35"/>
          <p:cNvCxnSpPr>
            <a:stCxn id="419" idx="0"/>
            <a:endCxn id="427" idx="1"/>
          </p:cNvCxnSpPr>
          <p:nvPr/>
        </p:nvCxnSpPr>
        <p:spPr>
          <a:xfrm rot="-5400000">
            <a:off x="5895978" y="1083539"/>
            <a:ext cx="778200" cy="693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38" name="Google Shape;438;p35"/>
          <p:cNvCxnSpPr>
            <a:stCxn id="419" idx="0"/>
            <a:endCxn id="430" idx="3"/>
          </p:cNvCxnSpPr>
          <p:nvPr/>
        </p:nvCxnSpPr>
        <p:spPr>
          <a:xfrm flipH="1" rot="5400000">
            <a:off x="5244378" y="1125539"/>
            <a:ext cx="778200" cy="609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39" name="Google Shape;439;p35"/>
          <p:cNvCxnSpPr>
            <a:endCxn id="429" idx="0"/>
          </p:cNvCxnSpPr>
          <p:nvPr/>
        </p:nvCxnSpPr>
        <p:spPr>
          <a:xfrm>
            <a:off x="9284673" y="4291769"/>
            <a:ext cx="1219200" cy="231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" name="Google Shape;440;p35"/>
          <p:cNvCxnSpPr>
            <a:stCxn id="418" idx="2"/>
            <a:endCxn id="434" idx="0"/>
          </p:cNvCxnSpPr>
          <p:nvPr/>
        </p:nvCxnSpPr>
        <p:spPr>
          <a:xfrm flipH="1" rot="-5400000">
            <a:off x="8844293" y="4459794"/>
            <a:ext cx="1218000" cy="38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1" name="Google Shape;441;p35"/>
          <p:cNvCxnSpPr>
            <a:stCxn id="418" idx="2"/>
            <a:endCxn id="436" idx="0"/>
          </p:cNvCxnSpPr>
          <p:nvPr/>
        </p:nvCxnSpPr>
        <p:spPr>
          <a:xfrm rot="5400000">
            <a:off x="8353943" y="4340544"/>
            <a:ext cx="1201500" cy="60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2" name="Google Shape;442;p35"/>
          <p:cNvCxnSpPr>
            <a:stCxn id="418" idx="2"/>
            <a:endCxn id="428" idx="0"/>
          </p:cNvCxnSpPr>
          <p:nvPr/>
        </p:nvCxnSpPr>
        <p:spPr>
          <a:xfrm rot="5400000">
            <a:off x="8678093" y="3647694"/>
            <a:ext cx="184500" cy="978300"/>
          </a:xfrm>
          <a:prstGeom prst="bentConnector3">
            <a:avLst>
              <a:gd fmla="val 4996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&#10;&#10;Description automatically generated" id="443" name="Google Shape;443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74490" y="287264"/>
            <a:ext cx="681662" cy="67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35"/>
          <p:cNvCxnSpPr>
            <a:stCxn id="422" idx="2"/>
            <a:endCxn id="431" idx="0"/>
          </p:cNvCxnSpPr>
          <p:nvPr/>
        </p:nvCxnSpPr>
        <p:spPr>
          <a:xfrm flipH="1">
            <a:off x="5828137" y="5159264"/>
            <a:ext cx="3000" cy="22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45" name="Google Shape;4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83811" y="3079820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5"/>
          <p:cNvSpPr txBox="1"/>
          <p:nvPr/>
        </p:nvSpPr>
        <p:spPr>
          <a:xfrm>
            <a:off x="9734599" y="3589091"/>
            <a:ext cx="13683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– Demand Offline</a:t>
            </a:r>
            <a:endParaRPr/>
          </a:p>
        </p:txBody>
      </p:sp>
      <p:pic>
        <p:nvPicPr>
          <p:cNvPr id="447" name="Google Shape;4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5508" y="3083422"/>
            <a:ext cx="4699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5"/>
          <p:cNvSpPr txBox="1"/>
          <p:nvPr/>
        </p:nvSpPr>
        <p:spPr>
          <a:xfrm>
            <a:off x="10836296" y="3595582"/>
            <a:ext cx="136832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 – Demand Schedule tasks</a:t>
            </a:r>
            <a:endParaRPr/>
          </a:p>
        </p:txBody>
      </p:sp>
      <p:cxnSp>
        <p:nvCxnSpPr>
          <p:cNvPr id="449" name="Google Shape;449;p35"/>
          <p:cNvCxnSpPr>
            <a:stCxn id="425" idx="3"/>
          </p:cNvCxnSpPr>
          <p:nvPr/>
        </p:nvCxnSpPr>
        <p:spPr>
          <a:xfrm flipH="1" rot="10800000">
            <a:off x="2272840" y="1949140"/>
            <a:ext cx="3430500" cy="162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0" name="Google Shape;450;p35"/>
          <p:cNvCxnSpPr>
            <a:endCxn id="421" idx="1"/>
          </p:cNvCxnSpPr>
          <p:nvPr/>
        </p:nvCxnSpPr>
        <p:spPr>
          <a:xfrm>
            <a:off x="2516087" y="4044627"/>
            <a:ext cx="3080100" cy="448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1" name="Google Shape;451;p35"/>
          <p:cNvCxnSpPr>
            <a:endCxn id="419" idx="1"/>
          </p:cNvCxnSpPr>
          <p:nvPr/>
        </p:nvCxnSpPr>
        <p:spPr>
          <a:xfrm flipH="1" rot="10800000">
            <a:off x="2502628" y="2054389"/>
            <a:ext cx="3200700" cy="1983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2" name="Google Shape;452;p35"/>
          <p:cNvCxnSpPr>
            <a:endCxn id="416" idx="1"/>
          </p:cNvCxnSpPr>
          <p:nvPr/>
        </p:nvCxnSpPr>
        <p:spPr>
          <a:xfrm flipH="1" rot="10800000">
            <a:off x="6173121" y="1116065"/>
            <a:ext cx="2496300" cy="783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3" name="Google Shape;453;p35"/>
          <p:cNvCxnSpPr>
            <a:endCxn id="417" idx="1"/>
          </p:cNvCxnSpPr>
          <p:nvPr/>
        </p:nvCxnSpPr>
        <p:spPr>
          <a:xfrm>
            <a:off x="6173343" y="1949112"/>
            <a:ext cx="2851200" cy="1369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4" name="Google Shape;454;p35"/>
          <p:cNvCxnSpPr>
            <a:stCxn id="415" idx="2"/>
          </p:cNvCxnSpPr>
          <p:nvPr/>
        </p:nvCxnSpPr>
        <p:spPr>
          <a:xfrm flipH="1">
            <a:off x="9187492" y="2058801"/>
            <a:ext cx="72000" cy="100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5" name="Google Shape;455;p35"/>
          <p:cNvCxnSpPr>
            <a:stCxn id="421" idx="0"/>
            <a:endCxn id="416" idx="1"/>
          </p:cNvCxnSpPr>
          <p:nvPr/>
        </p:nvCxnSpPr>
        <p:spPr>
          <a:xfrm flipH="1" rot="10800000">
            <a:off x="5831137" y="1115977"/>
            <a:ext cx="2838300" cy="3142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6" name="Google Shape;456;p35"/>
          <p:cNvCxnSpPr>
            <a:stCxn id="424" idx="2"/>
          </p:cNvCxnSpPr>
          <p:nvPr/>
        </p:nvCxnSpPr>
        <p:spPr>
          <a:xfrm flipH="1" rot="-5400000">
            <a:off x="2815638" y="3949769"/>
            <a:ext cx="1914300" cy="34602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7" name="Google Shape;457;p35"/>
          <p:cNvCxnSpPr/>
          <p:nvPr/>
        </p:nvCxnSpPr>
        <p:spPr>
          <a:xfrm flipH="1" rot="10800000">
            <a:off x="5408813" y="3870279"/>
            <a:ext cx="3508200" cy="2757900"/>
          </a:xfrm>
          <a:prstGeom prst="curvedConnector3">
            <a:avLst>
              <a:gd fmla="val 4655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35"/>
          <p:cNvCxnSpPr>
            <a:endCxn id="417" idx="1"/>
          </p:cNvCxnSpPr>
          <p:nvPr/>
        </p:nvCxnSpPr>
        <p:spPr>
          <a:xfrm flipH="1" rot="10800000">
            <a:off x="6095343" y="3318912"/>
            <a:ext cx="2929200" cy="113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59" name="Google Shape;459;p35"/>
          <p:cNvCxnSpPr>
            <a:stCxn id="421" idx="0"/>
          </p:cNvCxnSpPr>
          <p:nvPr/>
        </p:nvCxnSpPr>
        <p:spPr>
          <a:xfrm flipH="1" rot="10800000">
            <a:off x="5831137" y="2678377"/>
            <a:ext cx="34500" cy="1580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0" name="Google Shape;460;p35"/>
          <p:cNvCxnSpPr>
            <a:stCxn id="415" idx="2"/>
            <a:endCxn id="445" idx="0"/>
          </p:cNvCxnSpPr>
          <p:nvPr/>
        </p:nvCxnSpPr>
        <p:spPr>
          <a:xfrm>
            <a:off x="9259492" y="2058801"/>
            <a:ext cx="1159200" cy="1020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1" name="Google Shape;461;p35"/>
          <p:cNvCxnSpPr>
            <a:stCxn id="415" idx="2"/>
          </p:cNvCxnSpPr>
          <p:nvPr/>
        </p:nvCxnSpPr>
        <p:spPr>
          <a:xfrm>
            <a:off x="9259492" y="2058801"/>
            <a:ext cx="2252400" cy="1007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descr="Browser window outline" id="462" name="Google Shape;462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0539" y="2554353"/>
            <a:ext cx="1233698" cy="1233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35"/>
          <p:cNvCxnSpPr>
            <a:stCxn id="462" idx="0"/>
            <a:endCxn id="425" idx="1"/>
          </p:cNvCxnSpPr>
          <p:nvPr/>
        </p:nvCxnSpPr>
        <p:spPr>
          <a:xfrm rot="-5400000">
            <a:off x="976338" y="1842903"/>
            <a:ext cx="442500" cy="980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35"/>
          <p:cNvCxnSpPr>
            <a:stCxn id="462" idx="2"/>
          </p:cNvCxnSpPr>
          <p:nvPr/>
        </p:nvCxnSpPr>
        <p:spPr>
          <a:xfrm flipH="1" rot="-5400000">
            <a:off x="977088" y="3518351"/>
            <a:ext cx="441000" cy="980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&#10;&#10;Description automatically generated" id="465" name="Google Shape;465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34661" y="5394185"/>
            <a:ext cx="620584" cy="482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35"/>
          <p:cNvCxnSpPr/>
          <p:nvPr/>
        </p:nvCxnSpPr>
        <p:spPr>
          <a:xfrm flipH="1">
            <a:off x="4994614" y="4992824"/>
            <a:ext cx="491100" cy="4014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Icon&#10;&#10;Description automatically generated" id="467" name="Google Shape;467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53881" y="4802034"/>
            <a:ext cx="475697" cy="469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35"/>
          <p:cNvCxnSpPr/>
          <p:nvPr/>
        </p:nvCxnSpPr>
        <p:spPr>
          <a:xfrm>
            <a:off x="6095485" y="4992824"/>
            <a:ext cx="3333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4665963" y="-350650"/>
            <a:ext cx="11402904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/>
          </a:p>
        </p:txBody>
      </p:sp>
      <p:pic>
        <p:nvPicPr>
          <p:cNvPr descr="Excited Minions GIF" id="474" name="Google Shape;4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819" y="2090057"/>
            <a:ext cx="7067184" cy="338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1115241" y="237762"/>
            <a:ext cx="11402904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One more thing</a:t>
            </a:r>
            <a:endParaRPr/>
          </a:p>
        </p:txBody>
      </p:sp>
      <p:pic>
        <p:nvPicPr>
          <p:cNvPr descr="Steve Jobs Apple GIF" id="480" name="Google Shape;4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820" y="1105440"/>
            <a:ext cx="3412424" cy="4647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38"/>
          <p:cNvPicPr preferRelativeResize="0"/>
          <p:nvPr/>
        </p:nvPicPr>
        <p:blipFill rotWithShape="1">
          <a:blip r:embed="rId3">
            <a:alphaModFix/>
          </a:blip>
          <a:srcRect b="4062" l="13817" r="0" t="50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8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8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Special thanks</a:t>
            </a:r>
            <a:b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Yonatan </a:t>
            </a: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Elkad</a:t>
            </a:r>
            <a:b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Arnon </a:t>
            </a:r>
            <a:b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Chen </a:t>
            </a:r>
            <a:r>
              <a:rPr b="0" i="0" lang="en-US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Levin</a:t>
            </a:r>
            <a:endParaRPr b="0" i="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8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3288426" y="568797"/>
            <a:ext cx="11402904" cy="3468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4800" strike="noStrik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Questions?</a:t>
            </a:r>
            <a:endParaRPr b="0" i="0" strike="noStrike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2424023" y="666699"/>
            <a:ext cx="6406577" cy="1395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The Problem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1078302" y="1958196"/>
            <a:ext cx="10329098" cy="3396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1947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/>
              <a:t>Today at Platform stack were using </a:t>
            </a:r>
            <a:r>
              <a:rPr lang="en-US" sz="2800"/>
              <a:t>approximately</a:t>
            </a:r>
            <a:r>
              <a:rPr lang="en-US" sz="2800"/>
              <a:t> 15 </a:t>
            </a:r>
            <a:r>
              <a:rPr lang="en-US" sz="2800"/>
              <a:t>different</a:t>
            </a:r>
            <a:r>
              <a:rPr lang="en-US" sz="2800"/>
              <a:t> </a:t>
            </a:r>
            <a:r>
              <a:rPr lang="en-US" sz="2800"/>
              <a:t>containers</a:t>
            </a:r>
            <a:r>
              <a:rPr lang="en-US" sz="2800"/>
              <a:t> in order to run on a development </a:t>
            </a:r>
            <a:r>
              <a:rPr lang="en-US" sz="2800"/>
              <a:t>environment</a:t>
            </a:r>
            <a:r>
              <a:rPr lang="en-US" sz="2800"/>
              <a:t> , this stack consume a lot of pc resources error prune from many different component (ssp consul, jenkins changes, </a:t>
            </a:r>
            <a:endParaRPr/>
          </a:p>
          <a:p>
            <a:pPr indent="0" lvl="0" marL="1947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/>
              <a:t>And need </a:t>
            </a:r>
            <a:r>
              <a:rPr lang="en-US" sz="2800"/>
              <a:t>maintenance</a:t>
            </a:r>
            <a:r>
              <a:rPr lang="en-US" sz="2800"/>
              <a:t> to support new CPU </a:t>
            </a:r>
            <a:r>
              <a:rPr lang="en-US" sz="2800"/>
              <a:t>architectures</a:t>
            </a:r>
            <a:r>
              <a:rPr lang="en-US" sz="2800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2424023" y="666699"/>
            <a:ext cx="6406577" cy="1395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/>
              <a:t>The Problem</a:t>
            </a:r>
            <a:endParaRPr sz="6000"/>
          </a:p>
        </p:txBody>
      </p:sp>
      <p:pic>
        <p:nvPicPr>
          <p:cNvPr descr="Table&#10;&#10;Description automatically generated"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1111" y="2146183"/>
            <a:ext cx="7772400" cy="337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ts are given names like pussinboots.cern.ch&#10;They are unique, lovingly hand raised and cared for&#10;When they get ill, you nurse them back to health&#10;&#10;Cattle are given numbers like vm0042.cern.ch&#10;They are almost identical to other cattle&#10;When they get ill, you get another one" id="158" name="Google Shape;158;p6"/>
          <p:cNvPicPr preferRelativeResize="0"/>
          <p:nvPr/>
        </p:nvPicPr>
        <p:blipFill rotWithShape="1">
          <a:blip r:embed="rId3">
            <a:alphaModFix/>
          </a:blip>
          <a:srcRect b="1" l="116" r="1" t="0"/>
          <a:stretch/>
        </p:blipFill>
        <p:spPr>
          <a:xfrm>
            <a:off x="672860" y="510683"/>
            <a:ext cx="10739555" cy="5890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594360" y="478864"/>
            <a:ext cx="3802276" cy="5256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Kubernetes</a:t>
            </a:r>
            <a:endParaRPr b="1" i="0" sz="48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 Map</a:t>
            </a:r>
            <a:endParaRPr/>
          </a:p>
        </p:txBody>
      </p:sp>
      <p:grpSp>
        <p:nvGrpSpPr>
          <p:cNvPr id="164" name="Google Shape;164;p7"/>
          <p:cNvGrpSpPr/>
          <p:nvPr/>
        </p:nvGrpSpPr>
        <p:grpSpPr>
          <a:xfrm>
            <a:off x="5166985" y="306038"/>
            <a:ext cx="6588691" cy="5891848"/>
            <a:chOff x="0" y="2447"/>
            <a:chExt cx="6588691" cy="5891848"/>
          </a:xfrm>
        </p:grpSpPr>
        <p:sp>
          <p:nvSpPr>
            <p:cNvPr id="165" name="Google Shape;165;p7"/>
            <p:cNvSpPr/>
            <p:nvPr/>
          </p:nvSpPr>
          <p:spPr>
            <a:xfrm>
              <a:off x="0" y="2447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75217" y="281534"/>
              <a:ext cx="682214" cy="6822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432649" y="2447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1432649" y="2447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UAT Env For Testim.io (E2E tests)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0" y="1552933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75217" y="1832021"/>
              <a:ext cx="682214" cy="6822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432649" y="1552933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1432649" y="1552933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Dev Server for QA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0" y="3103420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75217" y="3382507"/>
              <a:ext cx="682214" cy="6822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432649" y="3103420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1432649" y="3103420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Development on Kubernetes 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0" y="4653906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5217" y="4932994"/>
              <a:ext cx="682214" cy="68221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432649" y="4653906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1432649" y="4653906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 Production on Kubernetes </a:t>
              </a:r>
              <a:endPara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/>
        </p:nvSpPr>
        <p:spPr>
          <a:xfrm>
            <a:off x="987879" y="592895"/>
            <a:ext cx="10997292" cy="1259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What is UAT environment ?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1167494" y="2305615"/>
            <a:ext cx="943791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E8EAED"/>
                </a:solidFill>
                <a:latin typeface="Roboto Mono"/>
                <a:ea typeface="Roboto Mono"/>
                <a:cs typeface="Roboto Mono"/>
                <a:sym typeface="Roboto Mono"/>
              </a:rPr>
              <a:t>User acceptance testing (UAT) environments (also called staging).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8EAED"/>
                </a:solidFill>
                <a:latin typeface="Roboto Mono"/>
                <a:ea typeface="Roboto Mono"/>
                <a:cs typeface="Roboto Mono"/>
                <a:sym typeface="Roboto Mono"/>
              </a:rPr>
              <a:t>Fully capable environment that behave like production.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E2EEFF"/>
                </a:solidFill>
                <a:latin typeface="Roboto Mono"/>
                <a:ea typeface="Roboto Mono"/>
                <a:cs typeface="Roboto Mono"/>
                <a:sym typeface="Roboto Mono"/>
              </a:rPr>
              <a:t>allow the application's main users to test new features before they are pushed into the production environment</a:t>
            </a:r>
            <a:r>
              <a:rPr b="0" i="0" lang="en-US" sz="2800">
                <a:solidFill>
                  <a:srgbClr val="E8EAED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594360" y="637125"/>
            <a:ext cx="3802276" cy="5256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0" lang="en-US" sz="4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Kubernetes</a:t>
            </a:r>
            <a:endParaRPr b="1" sz="4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1"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Road Map</a:t>
            </a:r>
            <a:endParaRPr/>
          </a:p>
        </p:txBody>
      </p:sp>
      <p:grpSp>
        <p:nvGrpSpPr>
          <p:cNvPr id="192" name="Google Shape;192;p9"/>
          <p:cNvGrpSpPr/>
          <p:nvPr/>
        </p:nvGrpSpPr>
        <p:grpSpPr>
          <a:xfrm>
            <a:off x="5166985" y="306038"/>
            <a:ext cx="6588691" cy="5891848"/>
            <a:chOff x="0" y="2447"/>
            <a:chExt cx="6588691" cy="5891848"/>
          </a:xfrm>
        </p:grpSpPr>
        <p:sp>
          <p:nvSpPr>
            <p:cNvPr id="193" name="Google Shape;193;p9"/>
            <p:cNvSpPr/>
            <p:nvPr/>
          </p:nvSpPr>
          <p:spPr>
            <a:xfrm>
              <a:off x="0" y="2447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375217" y="281534"/>
              <a:ext cx="682214" cy="6822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1432649" y="2447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 txBox="1"/>
            <p:nvPr/>
          </p:nvSpPr>
          <p:spPr>
            <a:xfrm>
              <a:off x="1432649" y="2447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Env For Testim.io (E2E tests)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0" y="1552933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375217" y="1832021"/>
              <a:ext cx="682214" cy="6822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1432649" y="1552933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 txBox="1"/>
            <p:nvPr/>
          </p:nvSpPr>
          <p:spPr>
            <a:xfrm>
              <a:off x="1432649" y="1552933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Dev Server for QA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0" y="3103420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75217" y="3382507"/>
              <a:ext cx="682214" cy="6822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1432649" y="3103420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 txBox="1"/>
            <p:nvPr/>
          </p:nvSpPr>
          <p:spPr>
            <a:xfrm>
              <a:off x="1432649" y="3103420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Development on Kubernetes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0" y="4653906"/>
              <a:ext cx="6588691" cy="124038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375217" y="4932994"/>
              <a:ext cx="682214" cy="68221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432649" y="4653906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1432649" y="4653906"/>
              <a:ext cx="5156041" cy="1240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275" lIns="131275" spcFirstLastPara="1" rIns="131275" wrap="square" tIns="131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Demand Production on Kubernetes 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2023-03-06T07:01:31Z</dcterms:created>
  <dc:creator>Naor Tedgi</dc:creator>
</cp:coreProperties>
</file>