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2" r:id="rId3"/>
    <p:sldId id="258" r:id="rId4"/>
    <p:sldId id="259" r:id="rId5"/>
    <p:sldId id="257" r:id="rId6"/>
    <p:sldId id="265" r:id="rId7"/>
    <p:sldId id="281" r:id="rId8"/>
    <p:sldId id="266" r:id="rId9"/>
    <p:sldId id="268" r:id="rId10"/>
    <p:sldId id="269" r:id="rId11"/>
    <p:sldId id="271" r:id="rId12"/>
    <p:sldId id="273" r:id="rId13"/>
    <p:sldId id="284" r:id="rId14"/>
    <p:sldId id="280" r:id="rId15"/>
    <p:sldId id="285" r:id="rId16"/>
    <p:sldId id="283" r:id="rId17"/>
    <p:sldId id="286" r:id="rId18"/>
    <p:sldId id="275" r:id="rId19"/>
    <p:sldId id="287" r:id="rId20"/>
    <p:sldId id="277" r:id="rId21"/>
    <p:sldId id="279" r:id="rId2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E481D-9C37-4CD2-95DA-082C4F9C263F}" type="datetimeFigureOut">
              <a:rPr lang="el-GR" smtClean="0"/>
              <a:t>26/1/2025</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946FB-02F1-49EA-908C-E0AB900FAC44}" type="slidenum">
              <a:rPr lang="el-GR" smtClean="0"/>
              <a:t>‹#›</a:t>
            </a:fld>
            <a:endParaRPr lang="el-GR"/>
          </a:p>
        </p:txBody>
      </p:sp>
    </p:spTree>
    <p:extLst>
      <p:ext uri="{BB962C8B-B14F-4D97-AF65-F5344CB8AC3E}">
        <p14:creationId xmlns:p14="http://schemas.microsoft.com/office/powerpoint/2010/main" val="4257820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C02D-6BB4-10E0-22F4-5D141AE24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D20712ED-10C4-EAF7-B36D-6FCDA57A8F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AEB4110F-B918-D66E-7341-DE97A47506DB}"/>
              </a:ext>
            </a:extLst>
          </p:cNvPr>
          <p:cNvSpPr>
            <a:spLocks noGrp="1"/>
          </p:cNvSpPr>
          <p:nvPr>
            <p:ph type="dt" sz="half" idx="10"/>
          </p:nvPr>
        </p:nvSpPr>
        <p:spPr/>
        <p:txBody>
          <a:bodyPr/>
          <a:lstStyle/>
          <a:p>
            <a:fld id="{1E7BDFE0-2BC2-4DEF-8E66-A19F360C8501}" type="datetimeFigureOut">
              <a:rPr lang="el-GR" smtClean="0"/>
              <a:t>26/1/2025</a:t>
            </a:fld>
            <a:endParaRPr lang="el-GR"/>
          </a:p>
        </p:txBody>
      </p:sp>
      <p:sp>
        <p:nvSpPr>
          <p:cNvPr id="5" name="Footer Placeholder 4">
            <a:extLst>
              <a:ext uri="{FF2B5EF4-FFF2-40B4-BE49-F238E27FC236}">
                <a16:creationId xmlns:a16="http://schemas.microsoft.com/office/drawing/2014/main" id="{B0497CC7-BD7D-7B75-9E61-24F545C3CAC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A296A456-1976-FD79-3EED-7222C900AB6D}"/>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178523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D2E8-42CA-1E60-77EB-746EAD9C1ADD}"/>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2A73AA31-93A7-5094-8934-BFEFAAE3D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C877B0F-0AE5-CE6C-02D1-EB78E436526A}"/>
              </a:ext>
            </a:extLst>
          </p:cNvPr>
          <p:cNvSpPr>
            <a:spLocks noGrp="1"/>
          </p:cNvSpPr>
          <p:nvPr>
            <p:ph type="dt" sz="half" idx="10"/>
          </p:nvPr>
        </p:nvSpPr>
        <p:spPr/>
        <p:txBody>
          <a:bodyPr/>
          <a:lstStyle/>
          <a:p>
            <a:fld id="{1E7BDFE0-2BC2-4DEF-8E66-A19F360C8501}" type="datetimeFigureOut">
              <a:rPr lang="el-GR" smtClean="0"/>
              <a:t>26/1/2025</a:t>
            </a:fld>
            <a:endParaRPr lang="el-GR"/>
          </a:p>
        </p:txBody>
      </p:sp>
      <p:sp>
        <p:nvSpPr>
          <p:cNvPr id="5" name="Footer Placeholder 4">
            <a:extLst>
              <a:ext uri="{FF2B5EF4-FFF2-40B4-BE49-F238E27FC236}">
                <a16:creationId xmlns:a16="http://schemas.microsoft.com/office/drawing/2014/main" id="{E5D041DB-1FEA-B8DE-4B72-043B1AED1FE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9CBFB8B-0E9C-9DDE-EDFC-E49C4120AE51}"/>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405353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3397B4-54AF-A5AE-E69D-A1077DA7E9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E85CF335-9FDF-CAB7-DDFB-652F702071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AE42822D-1094-B773-6090-775F09F83CA7}"/>
              </a:ext>
            </a:extLst>
          </p:cNvPr>
          <p:cNvSpPr>
            <a:spLocks noGrp="1"/>
          </p:cNvSpPr>
          <p:nvPr>
            <p:ph type="dt" sz="half" idx="10"/>
          </p:nvPr>
        </p:nvSpPr>
        <p:spPr/>
        <p:txBody>
          <a:bodyPr/>
          <a:lstStyle/>
          <a:p>
            <a:fld id="{1E7BDFE0-2BC2-4DEF-8E66-A19F360C8501}" type="datetimeFigureOut">
              <a:rPr lang="el-GR" smtClean="0"/>
              <a:t>26/1/2025</a:t>
            </a:fld>
            <a:endParaRPr lang="el-GR"/>
          </a:p>
        </p:txBody>
      </p:sp>
      <p:sp>
        <p:nvSpPr>
          <p:cNvPr id="5" name="Footer Placeholder 4">
            <a:extLst>
              <a:ext uri="{FF2B5EF4-FFF2-40B4-BE49-F238E27FC236}">
                <a16:creationId xmlns:a16="http://schemas.microsoft.com/office/drawing/2014/main" id="{509150D4-FBEA-6BE4-004F-368BA56704C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712A128-9615-45FC-DBDF-2AECC749EF42}"/>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145441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6927-33BC-2615-7101-7DF04B3187CD}"/>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E1BB437B-6A17-83FF-6C81-92A4015C88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3C193B79-21B5-5146-F3E3-318435566BAB}"/>
              </a:ext>
            </a:extLst>
          </p:cNvPr>
          <p:cNvSpPr>
            <a:spLocks noGrp="1"/>
          </p:cNvSpPr>
          <p:nvPr>
            <p:ph type="dt" sz="half" idx="10"/>
          </p:nvPr>
        </p:nvSpPr>
        <p:spPr/>
        <p:txBody>
          <a:bodyPr/>
          <a:lstStyle/>
          <a:p>
            <a:fld id="{1E7BDFE0-2BC2-4DEF-8E66-A19F360C8501}" type="datetimeFigureOut">
              <a:rPr lang="el-GR" smtClean="0"/>
              <a:t>26/1/2025</a:t>
            </a:fld>
            <a:endParaRPr lang="el-GR"/>
          </a:p>
        </p:txBody>
      </p:sp>
      <p:sp>
        <p:nvSpPr>
          <p:cNvPr id="5" name="Footer Placeholder 4">
            <a:extLst>
              <a:ext uri="{FF2B5EF4-FFF2-40B4-BE49-F238E27FC236}">
                <a16:creationId xmlns:a16="http://schemas.microsoft.com/office/drawing/2014/main" id="{F7101A71-6372-AF75-744F-0E4B8273934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045C949-B59D-B6E0-70AF-F0C0BE684B35}"/>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84193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B0C3-9F0D-F4F0-01E2-701CA3D1E6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D589B475-4AB5-3DF7-0EFE-4CE2C5DC5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0C25D4-3DC7-01A5-0AC4-5B98CD75C50E}"/>
              </a:ext>
            </a:extLst>
          </p:cNvPr>
          <p:cNvSpPr>
            <a:spLocks noGrp="1"/>
          </p:cNvSpPr>
          <p:nvPr>
            <p:ph type="dt" sz="half" idx="10"/>
          </p:nvPr>
        </p:nvSpPr>
        <p:spPr/>
        <p:txBody>
          <a:bodyPr/>
          <a:lstStyle/>
          <a:p>
            <a:fld id="{1E7BDFE0-2BC2-4DEF-8E66-A19F360C8501}" type="datetimeFigureOut">
              <a:rPr lang="el-GR" smtClean="0"/>
              <a:t>26/1/2025</a:t>
            </a:fld>
            <a:endParaRPr lang="el-GR"/>
          </a:p>
        </p:txBody>
      </p:sp>
      <p:sp>
        <p:nvSpPr>
          <p:cNvPr id="5" name="Footer Placeholder 4">
            <a:extLst>
              <a:ext uri="{FF2B5EF4-FFF2-40B4-BE49-F238E27FC236}">
                <a16:creationId xmlns:a16="http://schemas.microsoft.com/office/drawing/2014/main" id="{92907559-ADB1-C1E3-1440-CA939662D82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9226E29-11A0-3375-1425-5F314091F690}"/>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370020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3C69-135A-392A-5082-3A7D9B7BF253}"/>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2269D735-8629-3DB8-CB3C-AF5A0CE60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349306D4-B9FF-D1DE-23CE-5AFB9CF2AD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6FC772B5-784F-DAA4-CE4D-0A42DF37E6C5}"/>
              </a:ext>
            </a:extLst>
          </p:cNvPr>
          <p:cNvSpPr>
            <a:spLocks noGrp="1"/>
          </p:cNvSpPr>
          <p:nvPr>
            <p:ph type="dt" sz="half" idx="10"/>
          </p:nvPr>
        </p:nvSpPr>
        <p:spPr/>
        <p:txBody>
          <a:bodyPr/>
          <a:lstStyle/>
          <a:p>
            <a:fld id="{1E7BDFE0-2BC2-4DEF-8E66-A19F360C8501}" type="datetimeFigureOut">
              <a:rPr lang="el-GR" smtClean="0"/>
              <a:t>26/1/2025</a:t>
            </a:fld>
            <a:endParaRPr lang="el-GR"/>
          </a:p>
        </p:txBody>
      </p:sp>
      <p:sp>
        <p:nvSpPr>
          <p:cNvPr id="6" name="Footer Placeholder 5">
            <a:extLst>
              <a:ext uri="{FF2B5EF4-FFF2-40B4-BE49-F238E27FC236}">
                <a16:creationId xmlns:a16="http://schemas.microsoft.com/office/drawing/2014/main" id="{028B8D99-2664-3C59-9619-0A11F4A9074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B4CA246F-BE30-480C-F1C2-6D7B02841506}"/>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91344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5492-01A3-17A3-4ADA-4E4286C3B065}"/>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7A1C3952-C9CD-1F31-597C-EC55DEF33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A57DC2-8389-6BED-703D-DC7E44B19C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A51BC03F-2DCC-47F9-1481-9ED3DFA3A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8144A-6823-0B11-E881-355AA8E005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6D072148-4B74-DB11-8004-DF010D2613B2}"/>
              </a:ext>
            </a:extLst>
          </p:cNvPr>
          <p:cNvSpPr>
            <a:spLocks noGrp="1"/>
          </p:cNvSpPr>
          <p:nvPr>
            <p:ph type="dt" sz="half" idx="10"/>
          </p:nvPr>
        </p:nvSpPr>
        <p:spPr/>
        <p:txBody>
          <a:bodyPr/>
          <a:lstStyle/>
          <a:p>
            <a:fld id="{1E7BDFE0-2BC2-4DEF-8E66-A19F360C8501}" type="datetimeFigureOut">
              <a:rPr lang="el-GR" smtClean="0"/>
              <a:t>26/1/2025</a:t>
            </a:fld>
            <a:endParaRPr lang="el-GR"/>
          </a:p>
        </p:txBody>
      </p:sp>
      <p:sp>
        <p:nvSpPr>
          <p:cNvPr id="8" name="Footer Placeholder 7">
            <a:extLst>
              <a:ext uri="{FF2B5EF4-FFF2-40B4-BE49-F238E27FC236}">
                <a16:creationId xmlns:a16="http://schemas.microsoft.com/office/drawing/2014/main" id="{90BCE3CD-8E07-663C-A806-ACCD36F6CFA4}"/>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B97A297C-2D8C-9BEC-2B93-16C95AEA441D}"/>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138672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F6A1-7B72-C9B7-BABE-181417A1960A}"/>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D7892758-9B95-0E58-266E-592DBEC9FF2F}"/>
              </a:ext>
            </a:extLst>
          </p:cNvPr>
          <p:cNvSpPr>
            <a:spLocks noGrp="1"/>
          </p:cNvSpPr>
          <p:nvPr>
            <p:ph type="dt" sz="half" idx="10"/>
          </p:nvPr>
        </p:nvSpPr>
        <p:spPr/>
        <p:txBody>
          <a:bodyPr/>
          <a:lstStyle/>
          <a:p>
            <a:fld id="{1E7BDFE0-2BC2-4DEF-8E66-A19F360C8501}" type="datetimeFigureOut">
              <a:rPr lang="el-GR" smtClean="0"/>
              <a:t>26/1/2025</a:t>
            </a:fld>
            <a:endParaRPr lang="el-GR"/>
          </a:p>
        </p:txBody>
      </p:sp>
      <p:sp>
        <p:nvSpPr>
          <p:cNvPr id="4" name="Footer Placeholder 3">
            <a:extLst>
              <a:ext uri="{FF2B5EF4-FFF2-40B4-BE49-F238E27FC236}">
                <a16:creationId xmlns:a16="http://schemas.microsoft.com/office/drawing/2014/main" id="{80728A73-597D-6D55-271B-85240586C82C}"/>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B7142D64-52E5-B6DA-BDAD-78C3E5C60431}"/>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46204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AA3E0-4E78-CA2F-7032-3990105817F6}"/>
              </a:ext>
            </a:extLst>
          </p:cNvPr>
          <p:cNvSpPr>
            <a:spLocks noGrp="1"/>
          </p:cNvSpPr>
          <p:nvPr>
            <p:ph type="dt" sz="half" idx="10"/>
          </p:nvPr>
        </p:nvSpPr>
        <p:spPr/>
        <p:txBody>
          <a:bodyPr/>
          <a:lstStyle/>
          <a:p>
            <a:fld id="{1E7BDFE0-2BC2-4DEF-8E66-A19F360C8501}" type="datetimeFigureOut">
              <a:rPr lang="el-GR" smtClean="0"/>
              <a:t>26/1/2025</a:t>
            </a:fld>
            <a:endParaRPr lang="el-GR"/>
          </a:p>
        </p:txBody>
      </p:sp>
      <p:sp>
        <p:nvSpPr>
          <p:cNvPr id="3" name="Footer Placeholder 2">
            <a:extLst>
              <a:ext uri="{FF2B5EF4-FFF2-40B4-BE49-F238E27FC236}">
                <a16:creationId xmlns:a16="http://schemas.microsoft.com/office/drawing/2014/main" id="{46995E74-F043-31B2-C1BF-C7A68C2F6F61}"/>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C342E854-FC2B-8907-03B9-BB548D4024F7}"/>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338894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51BF-AD4E-6D7C-834B-6FD611F46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0BCC3E51-9CED-A3DD-EBA9-EB862653CD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BE67C8D5-E1E5-2551-8F3F-638061883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BCF23-40DD-02D9-3631-C8D5E0EF1349}"/>
              </a:ext>
            </a:extLst>
          </p:cNvPr>
          <p:cNvSpPr>
            <a:spLocks noGrp="1"/>
          </p:cNvSpPr>
          <p:nvPr>
            <p:ph type="dt" sz="half" idx="10"/>
          </p:nvPr>
        </p:nvSpPr>
        <p:spPr/>
        <p:txBody>
          <a:bodyPr/>
          <a:lstStyle/>
          <a:p>
            <a:fld id="{1E7BDFE0-2BC2-4DEF-8E66-A19F360C8501}" type="datetimeFigureOut">
              <a:rPr lang="el-GR" smtClean="0"/>
              <a:t>26/1/2025</a:t>
            </a:fld>
            <a:endParaRPr lang="el-GR"/>
          </a:p>
        </p:txBody>
      </p:sp>
      <p:sp>
        <p:nvSpPr>
          <p:cNvPr id="6" name="Footer Placeholder 5">
            <a:extLst>
              <a:ext uri="{FF2B5EF4-FFF2-40B4-BE49-F238E27FC236}">
                <a16:creationId xmlns:a16="http://schemas.microsoft.com/office/drawing/2014/main" id="{34E9D0C0-935D-9215-C74B-A6DE0CDEE4F1}"/>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C438A41E-FB31-3CC4-88C7-A497175AA07E}"/>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426584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9CE7-D42F-12FB-AF26-8368A2D36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944FFE1B-BC9D-A3B0-958B-3B7B18F60E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30EEDB90-75D3-39D9-F207-438922654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A1490-BE0F-72A9-09E8-8222CADA84B4}"/>
              </a:ext>
            </a:extLst>
          </p:cNvPr>
          <p:cNvSpPr>
            <a:spLocks noGrp="1"/>
          </p:cNvSpPr>
          <p:nvPr>
            <p:ph type="dt" sz="half" idx="10"/>
          </p:nvPr>
        </p:nvSpPr>
        <p:spPr/>
        <p:txBody>
          <a:bodyPr/>
          <a:lstStyle/>
          <a:p>
            <a:fld id="{1E7BDFE0-2BC2-4DEF-8E66-A19F360C8501}" type="datetimeFigureOut">
              <a:rPr lang="el-GR" smtClean="0"/>
              <a:t>26/1/2025</a:t>
            </a:fld>
            <a:endParaRPr lang="el-GR"/>
          </a:p>
        </p:txBody>
      </p:sp>
      <p:sp>
        <p:nvSpPr>
          <p:cNvPr id="6" name="Footer Placeholder 5">
            <a:extLst>
              <a:ext uri="{FF2B5EF4-FFF2-40B4-BE49-F238E27FC236}">
                <a16:creationId xmlns:a16="http://schemas.microsoft.com/office/drawing/2014/main" id="{8EACF40B-2A15-50A1-B75A-EEA1437D54CE}"/>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91B199F-DBD7-EE67-BE49-1451C2722FC8}"/>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35788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3B79F-2C3B-B151-8539-C031FF7EE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69A4F8EF-9963-5669-87F5-3866C8525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7D9BE6BF-B7C1-425E-764A-D2364D146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BDFE0-2BC2-4DEF-8E66-A19F360C8501}" type="datetimeFigureOut">
              <a:rPr lang="el-GR" smtClean="0"/>
              <a:t>26/1/2025</a:t>
            </a:fld>
            <a:endParaRPr lang="el-GR"/>
          </a:p>
        </p:txBody>
      </p:sp>
      <p:sp>
        <p:nvSpPr>
          <p:cNvPr id="5" name="Footer Placeholder 4">
            <a:extLst>
              <a:ext uri="{FF2B5EF4-FFF2-40B4-BE49-F238E27FC236}">
                <a16:creationId xmlns:a16="http://schemas.microsoft.com/office/drawing/2014/main" id="{B3142A0F-3604-2E90-39C7-D7CC7C008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4E6F48EE-4A1D-9B26-9811-0B2475F82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F7FA7-F962-479A-967D-098F86F7A64C}" type="slidenum">
              <a:rPr lang="el-GR" smtClean="0"/>
              <a:t>‹#›</a:t>
            </a:fld>
            <a:endParaRPr lang="el-GR"/>
          </a:p>
        </p:txBody>
      </p:sp>
    </p:spTree>
    <p:extLst>
      <p:ext uri="{BB962C8B-B14F-4D97-AF65-F5344CB8AC3E}">
        <p14:creationId xmlns:p14="http://schemas.microsoft.com/office/powerpoint/2010/main" val="3140785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45/3350546.3352552" TargetMode="External"/><Relationship Id="rId2" Type="http://schemas.openxmlformats.org/officeDocument/2006/relationships/hyperlink" Target="https://www.kaggle.com/datasets/emineyetm/fake-news-detection-datase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E7E9-A9E2-5420-1A41-9D24DA3072CC}"/>
              </a:ext>
            </a:extLst>
          </p:cNvPr>
          <p:cNvSpPr>
            <a:spLocks noGrp="1"/>
          </p:cNvSpPr>
          <p:nvPr>
            <p:ph type="title"/>
          </p:nvPr>
        </p:nvSpPr>
        <p:spPr>
          <a:xfrm>
            <a:off x="838200" y="365126"/>
            <a:ext cx="10515600" cy="1134066"/>
          </a:xfrm>
        </p:spPr>
        <p:txBody>
          <a:bodyPr/>
          <a:lstStyle/>
          <a:p>
            <a:r>
              <a:rPr lang="en-US" b="0" i="0" dirty="0">
                <a:solidFill>
                  <a:srgbClr val="404040"/>
                </a:solidFill>
                <a:effectLst/>
                <a:latin typeface="Menlo"/>
              </a:rPr>
              <a:t>Fake News Detection with Machine Learning</a:t>
            </a:r>
            <a:endParaRPr lang="el-GR" dirty="0"/>
          </a:p>
        </p:txBody>
      </p:sp>
      <p:sp>
        <p:nvSpPr>
          <p:cNvPr id="3" name="Subtitle 2">
            <a:extLst>
              <a:ext uri="{FF2B5EF4-FFF2-40B4-BE49-F238E27FC236}">
                <a16:creationId xmlns:a16="http://schemas.microsoft.com/office/drawing/2014/main" id="{37CF7A31-EFF5-2184-86F1-7C1BB5DD9255}"/>
              </a:ext>
            </a:extLst>
          </p:cNvPr>
          <p:cNvSpPr>
            <a:spLocks noGrp="1"/>
          </p:cNvSpPr>
          <p:nvPr>
            <p:ph type="subTitle" idx="4294967295"/>
          </p:nvPr>
        </p:nvSpPr>
        <p:spPr>
          <a:xfrm>
            <a:off x="350874" y="1520676"/>
            <a:ext cx="6528391" cy="4422924"/>
          </a:xfrm>
        </p:spPr>
        <p:txBody>
          <a:bodyPr>
            <a:normAutofit/>
          </a:bodyPr>
          <a:lstStyle/>
          <a:p>
            <a:pPr marL="0" indent="0" algn="ctr">
              <a:buNone/>
            </a:pPr>
            <a:endParaRPr lang="en-US" b="0" i="0" dirty="0">
              <a:solidFill>
                <a:srgbClr val="404040"/>
              </a:solidFill>
              <a:effectLst/>
              <a:latin typeface="Menlo"/>
            </a:endParaRPr>
          </a:p>
          <a:p>
            <a:pPr marL="0" indent="0" algn="ctr">
              <a:buNone/>
            </a:pPr>
            <a:r>
              <a:rPr lang="en-US" b="0" i="0" dirty="0">
                <a:solidFill>
                  <a:srgbClr val="404040"/>
                </a:solidFill>
                <a:effectLst/>
                <a:latin typeface="Menlo"/>
              </a:rPr>
              <a:t>By Nikolaos </a:t>
            </a:r>
            <a:r>
              <a:rPr lang="en-US" dirty="0" err="1">
                <a:solidFill>
                  <a:srgbClr val="404040"/>
                </a:solidFill>
                <a:latin typeface="Menlo"/>
              </a:rPr>
              <a:t>Nt</a:t>
            </a:r>
            <a:r>
              <a:rPr lang="en-US" b="0" i="0" dirty="0" err="1">
                <a:solidFill>
                  <a:srgbClr val="404040"/>
                </a:solidFill>
                <a:effectLst/>
                <a:latin typeface="Menlo"/>
              </a:rPr>
              <a:t>eits</a:t>
            </a:r>
            <a:r>
              <a:rPr lang="en-US" b="0" i="0" dirty="0">
                <a:solidFill>
                  <a:srgbClr val="404040"/>
                </a:solidFill>
                <a:effectLst/>
                <a:latin typeface="Menlo"/>
              </a:rPr>
              <a:t> &amp; Alexandros Dimakos</a:t>
            </a:r>
          </a:p>
          <a:p>
            <a:pPr marL="0" indent="0" algn="ctr">
              <a:buNone/>
            </a:pPr>
            <a:endParaRPr lang="en-US" dirty="0">
              <a:solidFill>
                <a:srgbClr val="404040"/>
              </a:solidFill>
              <a:latin typeface="Menlo"/>
            </a:endParaRPr>
          </a:p>
          <a:p>
            <a:pPr marL="0" indent="0" algn="ctr">
              <a:buNone/>
            </a:pPr>
            <a:endParaRPr lang="en-US" dirty="0">
              <a:solidFill>
                <a:srgbClr val="404040"/>
              </a:solidFill>
              <a:latin typeface="Menlo"/>
            </a:endParaRPr>
          </a:p>
          <a:p>
            <a:pPr marL="0" indent="0" algn="ctr">
              <a:buNone/>
            </a:pPr>
            <a:r>
              <a:rPr lang="en-US" b="0" i="0" dirty="0">
                <a:solidFill>
                  <a:srgbClr val="404040"/>
                </a:solidFill>
                <a:effectLst/>
                <a:latin typeface="Menlo"/>
              </a:rPr>
              <a:t>27/1/2025</a:t>
            </a:r>
          </a:p>
        </p:txBody>
      </p:sp>
      <p:pic>
        <p:nvPicPr>
          <p:cNvPr id="5" name="Picture 4" descr="Couple reading newspaper">
            <a:extLst>
              <a:ext uri="{FF2B5EF4-FFF2-40B4-BE49-F238E27FC236}">
                <a16:creationId xmlns:a16="http://schemas.microsoft.com/office/drawing/2014/main" id="{812A79AC-E8CC-BAEF-F677-DC12A9D46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592" y="2009553"/>
            <a:ext cx="5034842" cy="4794842"/>
          </a:xfrm>
          <a:prstGeom prst="rect">
            <a:avLst/>
          </a:prstGeom>
        </p:spPr>
      </p:pic>
      <p:pic>
        <p:nvPicPr>
          <p:cNvPr id="1026" name="Picture 2">
            <a:extLst>
              <a:ext uri="{FF2B5EF4-FFF2-40B4-BE49-F238E27FC236}">
                <a16:creationId xmlns:a16="http://schemas.microsoft.com/office/drawing/2014/main" id="{652CFE37-78FF-EACC-29F8-B7C17E9BF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943599"/>
            <a:ext cx="3939931" cy="8607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2194ACE-AE2B-025F-9F68-E7CE64A235F6}"/>
              </a:ext>
            </a:extLst>
          </p:cNvPr>
          <p:cNvPicPr>
            <a:picLocks noChangeAspect="1"/>
          </p:cNvPicPr>
          <p:nvPr/>
        </p:nvPicPr>
        <p:blipFill>
          <a:blip r:embed="rId4"/>
          <a:stretch>
            <a:fillRect/>
          </a:stretch>
        </p:blipFill>
        <p:spPr>
          <a:xfrm>
            <a:off x="3051768" y="5922115"/>
            <a:ext cx="4178369" cy="882280"/>
          </a:xfrm>
          <a:prstGeom prst="rect">
            <a:avLst/>
          </a:prstGeom>
        </p:spPr>
      </p:pic>
    </p:spTree>
    <p:extLst>
      <p:ext uri="{BB962C8B-B14F-4D97-AF65-F5344CB8AC3E}">
        <p14:creationId xmlns:p14="http://schemas.microsoft.com/office/powerpoint/2010/main" val="420374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DCAB-A5C1-84B9-DDE4-70803BE66570}"/>
              </a:ext>
            </a:extLst>
          </p:cNvPr>
          <p:cNvSpPr>
            <a:spLocks noGrp="1"/>
          </p:cNvSpPr>
          <p:nvPr>
            <p:ph type="title"/>
          </p:nvPr>
        </p:nvSpPr>
        <p:spPr>
          <a:xfrm>
            <a:off x="0" y="0"/>
            <a:ext cx="11353800" cy="1690689"/>
          </a:xfrm>
        </p:spPr>
        <p:txBody>
          <a:bodyPr>
            <a:normAutofit fontScale="90000"/>
          </a:bodyPr>
          <a:lstStyle/>
          <a:p>
            <a:r>
              <a:rPr lang="en-US" sz="4900" b="1" dirty="0">
                <a:effectLst/>
                <a:latin typeface="Menlo"/>
              </a:rPr>
              <a:t>Text Preprocessing and Feature Extraction Techniques</a:t>
            </a:r>
            <a:br>
              <a:rPr lang="en-US" dirty="0"/>
            </a:br>
            <a:endParaRPr lang="el-GR" dirty="0"/>
          </a:p>
        </p:txBody>
      </p:sp>
      <p:sp>
        <p:nvSpPr>
          <p:cNvPr id="3" name="Content Placeholder 2">
            <a:extLst>
              <a:ext uri="{FF2B5EF4-FFF2-40B4-BE49-F238E27FC236}">
                <a16:creationId xmlns:a16="http://schemas.microsoft.com/office/drawing/2014/main" id="{64A71D36-A0BD-B53A-9F82-7FAB4A67405B}"/>
              </a:ext>
            </a:extLst>
          </p:cNvPr>
          <p:cNvSpPr>
            <a:spLocks noGrp="1"/>
          </p:cNvSpPr>
          <p:nvPr>
            <p:ph idx="1"/>
          </p:nvPr>
        </p:nvSpPr>
        <p:spPr>
          <a:xfrm>
            <a:off x="0" y="1350335"/>
            <a:ext cx="12192000" cy="5507665"/>
          </a:xfrm>
        </p:spPr>
        <p:txBody>
          <a:bodyPr>
            <a:normAutofit/>
          </a:bodyPr>
          <a:lstStyle/>
          <a:p>
            <a:pPr marL="0" indent="0" algn="ctr">
              <a:buNone/>
            </a:pPr>
            <a:r>
              <a:rPr lang="en-US" sz="3000" b="1" dirty="0">
                <a:solidFill>
                  <a:srgbClr val="0073DF"/>
                </a:solidFill>
                <a:effectLst/>
                <a:latin typeface="Inter"/>
              </a:rPr>
              <a:t>Key text cleaning steps for improved data quality and model accuracy</a:t>
            </a:r>
            <a:endParaRPr lang="en-US" sz="3000" b="1" dirty="0">
              <a:solidFill>
                <a:srgbClr val="0073DF"/>
              </a:solidFill>
              <a:latin typeface="Inter"/>
            </a:endParaRPr>
          </a:p>
          <a:p>
            <a:pPr marL="0" indent="0" algn="ctr">
              <a:buNone/>
            </a:pPr>
            <a:endParaRPr lang="en-US" dirty="0">
              <a:effectLst/>
              <a:latin typeface="Inter"/>
            </a:endParaRPr>
          </a:p>
          <a:p>
            <a:pPr marL="514350" indent="-514350">
              <a:buFont typeface="+mj-lt"/>
              <a:buAutoNum type="arabicPeriod"/>
            </a:pPr>
            <a:r>
              <a:rPr lang="en-US" sz="2600" b="1" dirty="0">
                <a:latin typeface="Inter"/>
              </a:rPr>
              <a:t>Importance of Lowercasing in Text Processing for Consistency Across Datasets</a:t>
            </a:r>
            <a:r>
              <a:rPr lang="en-US" sz="2600" dirty="0">
                <a:latin typeface="Inter"/>
              </a:rPr>
              <a:t>: Lowercasing ensures uniformity in text data, reducing discrepancies caused by case sensitivity.</a:t>
            </a:r>
          </a:p>
          <a:p>
            <a:pPr marL="514350" indent="-514350">
              <a:buFont typeface="+mj-lt"/>
              <a:buAutoNum type="arabicPeriod"/>
            </a:pPr>
            <a:r>
              <a:rPr lang="en-US" sz="2600" b="1" dirty="0">
                <a:latin typeface="Inter"/>
              </a:rPr>
              <a:t>Significance of Special Character Removal in Data Preparation for NLP</a:t>
            </a:r>
            <a:r>
              <a:rPr lang="en-US" sz="2600" dirty="0">
                <a:latin typeface="Inter"/>
              </a:rPr>
              <a:t>: Removing special characters and HTML tags enhances text clarity, crucial for accurate analysis in NLP.</a:t>
            </a:r>
          </a:p>
          <a:p>
            <a:pPr marL="514350" indent="-514350">
              <a:buFont typeface="+mj-lt"/>
              <a:buAutoNum type="arabicPeriod"/>
            </a:pPr>
            <a:r>
              <a:rPr lang="en-US" sz="2600" b="1" dirty="0">
                <a:latin typeface="Inter"/>
              </a:rPr>
              <a:t>Effective Tokenization Techniques for Clear Word Separation in Text</a:t>
            </a:r>
            <a:r>
              <a:rPr lang="en-US" sz="2600" dirty="0">
                <a:latin typeface="Inter"/>
              </a:rPr>
              <a:t>: Tokenization effectively divides text into distinct words, allowing for granular analysis and processing.</a:t>
            </a:r>
            <a:endParaRPr lang="el-GR" sz="2600" dirty="0">
              <a:latin typeface="Inter"/>
            </a:endParaRPr>
          </a:p>
        </p:txBody>
      </p:sp>
    </p:spTree>
    <p:extLst>
      <p:ext uri="{BB962C8B-B14F-4D97-AF65-F5344CB8AC3E}">
        <p14:creationId xmlns:p14="http://schemas.microsoft.com/office/powerpoint/2010/main" val="345196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3AF0-9E14-B401-A95C-720ED5B409DC}"/>
              </a:ext>
            </a:extLst>
          </p:cNvPr>
          <p:cNvSpPr>
            <a:spLocks noGrp="1"/>
          </p:cNvSpPr>
          <p:nvPr>
            <p:ph type="title"/>
          </p:nvPr>
        </p:nvSpPr>
        <p:spPr>
          <a:xfrm>
            <a:off x="0" y="0"/>
            <a:ext cx="12192000" cy="1796901"/>
          </a:xfrm>
        </p:spPr>
        <p:txBody>
          <a:bodyPr>
            <a:noAutofit/>
          </a:bodyPr>
          <a:lstStyle/>
          <a:p>
            <a:r>
              <a:rPr lang="en-US" b="1" dirty="0">
                <a:effectLst/>
                <a:latin typeface="Menlo"/>
              </a:rPr>
              <a:t>Exploring various vectorization methods for feature extraction</a:t>
            </a:r>
            <a:br>
              <a:rPr lang="en-US" dirty="0">
                <a:latin typeface="Menlo"/>
              </a:rPr>
            </a:br>
            <a:endParaRPr lang="el-GR" dirty="0">
              <a:latin typeface="Menlo"/>
            </a:endParaRPr>
          </a:p>
        </p:txBody>
      </p:sp>
      <p:sp>
        <p:nvSpPr>
          <p:cNvPr id="3" name="Content Placeholder 2">
            <a:extLst>
              <a:ext uri="{FF2B5EF4-FFF2-40B4-BE49-F238E27FC236}">
                <a16:creationId xmlns:a16="http://schemas.microsoft.com/office/drawing/2014/main" id="{0DCACCA4-1C59-63F6-34FD-4EB629145E40}"/>
              </a:ext>
            </a:extLst>
          </p:cNvPr>
          <p:cNvSpPr>
            <a:spLocks noGrp="1"/>
          </p:cNvSpPr>
          <p:nvPr>
            <p:ph idx="1"/>
          </p:nvPr>
        </p:nvSpPr>
        <p:spPr>
          <a:xfrm>
            <a:off x="0" y="1488558"/>
            <a:ext cx="12192000" cy="5369441"/>
          </a:xfrm>
        </p:spPr>
        <p:txBody>
          <a:bodyPr>
            <a:normAutofit lnSpcReduction="10000"/>
          </a:bodyPr>
          <a:lstStyle/>
          <a:p>
            <a:pPr marL="0" indent="0">
              <a:lnSpc>
                <a:spcPct val="107000"/>
              </a:lnSpc>
              <a:spcAft>
                <a:spcPts val="800"/>
              </a:spcAft>
              <a:buNone/>
            </a:pPr>
            <a:r>
              <a:rPr lang="en-US" sz="2600" kern="100" dirty="0">
                <a:latin typeface="Inter"/>
                <a:ea typeface="Calibri" panose="020F0502020204030204" pitchFamily="34" charset="0"/>
                <a:cs typeface="Times New Roman" panose="02020603050405020304" pitchFamily="18" charset="0"/>
              </a:rPr>
              <a:t>Four</a:t>
            </a:r>
            <a:r>
              <a:rPr lang="en-US" sz="2600" kern="100" dirty="0">
                <a:effectLst/>
                <a:latin typeface="Inter"/>
                <a:ea typeface="Calibri" panose="020F0502020204030204" pitchFamily="34" charset="0"/>
                <a:cs typeface="Times New Roman" panose="02020603050405020304" pitchFamily="18" charset="0"/>
              </a:rPr>
              <a:t> Vectorization Techniques:</a:t>
            </a:r>
            <a:endParaRPr lang="el-GR" sz="2600" kern="100" dirty="0">
              <a:effectLst/>
              <a:latin typeface="Inter"/>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600" b="1" kern="100" dirty="0">
                <a:effectLst/>
                <a:latin typeface="Inter"/>
                <a:ea typeface="Calibri" panose="020F0502020204030204" pitchFamily="34" charset="0"/>
                <a:cs typeface="Times New Roman" panose="02020603050405020304" pitchFamily="18" charset="0"/>
              </a:rPr>
              <a:t>Binary </a:t>
            </a:r>
            <a:r>
              <a:rPr lang="en-US" sz="2600" b="1" kern="100" dirty="0" err="1">
                <a:effectLst/>
                <a:latin typeface="Inter"/>
                <a:ea typeface="Calibri" panose="020F0502020204030204" pitchFamily="34" charset="0"/>
                <a:cs typeface="Times New Roman" panose="02020603050405020304" pitchFamily="18" charset="0"/>
              </a:rPr>
              <a:t>CountVectorizer</a:t>
            </a:r>
            <a:r>
              <a:rPr lang="en-US" sz="2600" kern="100" dirty="0">
                <a:effectLst/>
                <a:latin typeface="Inter"/>
                <a:ea typeface="Calibri" panose="020F0502020204030204" pitchFamily="34" charset="0"/>
                <a:cs typeface="Times New Roman" panose="02020603050405020304" pitchFamily="18" charset="0"/>
              </a:rPr>
              <a:t> to track word presence and because it is simpler and faster, that makes it ideal for detecting buzzwords like "Trump" or "GOP".</a:t>
            </a:r>
          </a:p>
          <a:p>
            <a:pPr marL="0" lvl="0" indent="0">
              <a:lnSpc>
                <a:spcPct val="107000"/>
              </a:lnSpc>
              <a:spcAft>
                <a:spcPts val="800"/>
              </a:spcAft>
              <a:buNone/>
              <a:tabLst>
                <a:tab pos="457200" algn="l"/>
              </a:tabLst>
            </a:pPr>
            <a:r>
              <a:rPr lang="en-US" sz="2600" b="1" kern="100" dirty="0">
                <a:latin typeface="Inter"/>
                <a:ea typeface="Calibri" panose="020F0502020204030204" pitchFamily="34" charset="0"/>
                <a:cs typeface="Times New Roman" panose="02020603050405020304" pitchFamily="18" charset="0"/>
              </a:rPr>
              <a:t>2. </a:t>
            </a:r>
            <a:r>
              <a:rPr lang="en-US" sz="2600" b="1" kern="100" dirty="0" err="1">
                <a:effectLst/>
                <a:latin typeface="Inter"/>
                <a:ea typeface="Calibri" panose="020F0502020204030204" pitchFamily="34" charset="0"/>
                <a:cs typeface="Times New Roman" panose="02020603050405020304" pitchFamily="18" charset="0"/>
              </a:rPr>
              <a:t>CountVectorizer</a:t>
            </a:r>
            <a:r>
              <a:rPr lang="en-US" sz="2600" b="1" kern="100" dirty="0">
                <a:effectLst/>
                <a:latin typeface="Inter"/>
                <a:ea typeface="Calibri" panose="020F0502020204030204" pitchFamily="34" charset="0"/>
                <a:cs typeface="Times New Roman" panose="02020603050405020304" pitchFamily="18" charset="0"/>
              </a:rPr>
              <a:t> </a:t>
            </a:r>
            <a:r>
              <a:rPr lang="en-US" sz="2600" kern="100" dirty="0">
                <a:effectLst/>
                <a:latin typeface="Inter"/>
                <a:ea typeface="Calibri" panose="020F0502020204030204" pitchFamily="34" charset="0"/>
                <a:cs typeface="Times New Roman" panose="02020603050405020304" pitchFamily="18" charset="0"/>
              </a:rPr>
              <a:t>to track counts of words in documents</a:t>
            </a:r>
            <a:r>
              <a:rPr lang="en-US" sz="2600" b="1" kern="100" dirty="0">
                <a:effectLst/>
                <a:latin typeface="Inter"/>
                <a:ea typeface="Calibri" panose="020F0502020204030204" pitchFamily="34" charset="0"/>
                <a:cs typeface="Times New Roman" panose="02020603050405020304" pitchFamily="18" charset="0"/>
              </a:rPr>
              <a:t>.</a:t>
            </a:r>
            <a:r>
              <a:rPr lang="en-US" sz="1600" b="1" i="0" dirty="0">
                <a:solidFill>
                  <a:srgbClr val="404040"/>
                </a:solidFill>
                <a:effectLst/>
                <a:latin typeface="Inter"/>
              </a:rPr>
              <a:t> </a:t>
            </a:r>
            <a:r>
              <a:rPr lang="en-US" sz="2600" i="0" dirty="0">
                <a:solidFill>
                  <a:srgbClr val="404040"/>
                </a:solidFill>
                <a:effectLst/>
                <a:latin typeface="Inter"/>
              </a:rPr>
              <a:t>While simpler than TF-IDF or Word2Vec, </a:t>
            </a:r>
            <a:r>
              <a:rPr lang="en-US" sz="2600" i="0" dirty="0" err="1">
                <a:solidFill>
                  <a:srgbClr val="404040"/>
                </a:solidFill>
                <a:effectLst/>
                <a:latin typeface="Inter"/>
              </a:rPr>
              <a:t>CountVectorizer's</a:t>
            </a:r>
            <a:r>
              <a:rPr lang="en-US" sz="2600" i="0" dirty="0">
                <a:solidFill>
                  <a:srgbClr val="404040"/>
                </a:solidFill>
                <a:effectLst/>
                <a:latin typeface="Inter"/>
              </a:rPr>
              <a:t> speed and interpretability made it a strong choice, especially for real-time application.</a:t>
            </a:r>
            <a:endParaRPr lang="el-GR" sz="2600" kern="100" dirty="0">
              <a:effectLst/>
              <a:latin typeface="Inter"/>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US" sz="2600" b="1" kern="100" dirty="0">
                <a:effectLst/>
                <a:latin typeface="Inter"/>
                <a:ea typeface="Calibri" panose="020F0502020204030204" pitchFamily="34" charset="0"/>
                <a:cs typeface="Times New Roman" panose="02020603050405020304" pitchFamily="18" charset="0"/>
              </a:rPr>
              <a:t>3. TF-IDF</a:t>
            </a:r>
            <a:r>
              <a:rPr lang="en-US" sz="2600" kern="100" dirty="0">
                <a:effectLst/>
                <a:latin typeface="Inter"/>
                <a:ea typeface="Calibri" panose="020F0502020204030204" pitchFamily="34" charset="0"/>
                <a:cs typeface="Times New Roman" panose="02020603050405020304" pitchFamily="18" charset="0"/>
              </a:rPr>
              <a:t> weights words by importance words by importance ,thus surfacing contextually significant phrases like "anonymous sources".</a:t>
            </a:r>
          </a:p>
          <a:p>
            <a:pPr marL="0" lvl="0" indent="0">
              <a:lnSpc>
                <a:spcPct val="107000"/>
              </a:lnSpc>
              <a:spcAft>
                <a:spcPts val="800"/>
              </a:spcAft>
              <a:buNone/>
              <a:tabLst>
                <a:tab pos="457200" algn="l"/>
              </a:tabLst>
            </a:pPr>
            <a:r>
              <a:rPr lang="en-US" sz="2600" b="1" kern="100" dirty="0">
                <a:effectLst/>
                <a:latin typeface="Inter"/>
                <a:ea typeface="Calibri" panose="020F0502020204030204" pitchFamily="34" charset="0"/>
                <a:cs typeface="Times New Roman" panose="02020603050405020304" pitchFamily="18" charset="0"/>
              </a:rPr>
              <a:t>4. Word2Vec</a:t>
            </a:r>
            <a:r>
              <a:rPr lang="en-US" sz="2600" kern="100" dirty="0">
                <a:effectLst/>
                <a:latin typeface="Inter"/>
                <a:ea typeface="Calibri" panose="020F0502020204030204" pitchFamily="34" charset="0"/>
                <a:cs typeface="Times New Roman" panose="02020603050405020304" pitchFamily="18" charset="0"/>
              </a:rPr>
              <a:t> to model semantic relationships, such as nuanced fake-news tactics like "alien allies" ↔ "conspiracy", we used (300-dimension embeddings) as in the Big Data Mining Class.</a:t>
            </a:r>
            <a:endParaRPr lang="el-GR" sz="2600" kern="100" dirty="0">
              <a:effectLst/>
              <a:latin typeface="Inter"/>
              <a:ea typeface="Calibri" panose="020F0502020204030204" pitchFamily="34" charset="0"/>
              <a:cs typeface="Times New Roman" panose="02020603050405020304" pitchFamily="18" charset="0"/>
            </a:endParaRPr>
          </a:p>
          <a:p>
            <a:pPr marL="0" indent="0">
              <a:buNone/>
            </a:pPr>
            <a:endParaRPr lang="el-GR" dirty="0"/>
          </a:p>
        </p:txBody>
      </p:sp>
    </p:spTree>
    <p:extLst>
      <p:ext uri="{BB962C8B-B14F-4D97-AF65-F5344CB8AC3E}">
        <p14:creationId xmlns:p14="http://schemas.microsoft.com/office/powerpoint/2010/main" val="140344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474C-226A-D917-C719-FA432C30FA77}"/>
              </a:ext>
            </a:extLst>
          </p:cNvPr>
          <p:cNvSpPr>
            <a:spLocks noGrp="1"/>
          </p:cNvSpPr>
          <p:nvPr>
            <p:ph type="title"/>
          </p:nvPr>
        </p:nvSpPr>
        <p:spPr>
          <a:xfrm>
            <a:off x="0" y="1"/>
            <a:ext cx="12192000" cy="1690688"/>
          </a:xfrm>
        </p:spPr>
        <p:txBody>
          <a:bodyPr>
            <a:normAutofit fontScale="90000"/>
          </a:bodyPr>
          <a:lstStyle/>
          <a:p>
            <a:r>
              <a:rPr lang="da-DK" sz="4900" b="1" dirty="0">
                <a:effectLst/>
                <a:latin typeface="Menlo"/>
              </a:rPr>
              <a:t>Hyperparameter tuning for optimized logistic regression models</a:t>
            </a:r>
            <a:br>
              <a:rPr lang="da-DK" dirty="0">
                <a:latin typeface="Menlo"/>
              </a:rPr>
            </a:br>
            <a:endParaRPr lang="el-GR" dirty="0">
              <a:latin typeface="Menlo"/>
            </a:endParaRPr>
          </a:p>
        </p:txBody>
      </p:sp>
      <p:sp>
        <p:nvSpPr>
          <p:cNvPr id="3" name="Content Placeholder 2">
            <a:extLst>
              <a:ext uri="{FF2B5EF4-FFF2-40B4-BE49-F238E27FC236}">
                <a16:creationId xmlns:a16="http://schemas.microsoft.com/office/drawing/2014/main" id="{A271EDA3-024D-7460-5D5B-44278BD20DF9}"/>
              </a:ext>
            </a:extLst>
          </p:cNvPr>
          <p:cNvSpPr>
            <a:spLocks noGrp="1"/>
          </p:cNvSpPr>
          <p:nvPr>
            <p:ph idx="1"/>
          </p:nvPr>
        </p:nvSpPr>
        <p:spPr>
          <a:xfrm>
            <a:off x="0" y="1488559"/>
            <a:ext cx="11259879" cy="4954772"/>
          </a:xfrm>
        </p:spPr>
        <p:txBody>
          <a:bodyPr/>
          <a:lstStyle/>
          <a:p>
            <a:pPr marL="0" indent="0">
              <a:buNone/>
            </a:pPr>
            <a:r>
              <a:rPr lang="en-US" sz="2800" kern="100" dirty="0">
                <a:latin typeface="Inter"/>
                <a:ea typeface="Calibri" panose="020F0502020204030204" pitchFamily="34" charset="0"/>
                <a:cs typeface="Times New Roman" panose="02020603050405020304" pitchFamily="18" charset="0"/>
              </a:rPr>
              <a:t>Four</a:t>
            </a:r>
            <a:r>
              <a:rPr lang="en-US" sz="2800" kern="100" dirty="0">
                <a:effectLst/>
                <a:latin typeface="Inter"/>
                <a:ea typeface="Calibri" panose="020F0502020204030204" pitchFamily="34" charset="0"/>
                <a:cs typeface="Times New Roman" panose="02020603050405020304" pitchFamily="18" charset="0"/>
              </a:rPr>
              <a:t> Vectorization Techniques have been used:</a:t>
            </a:r>
            <a:endParaRPr lang="el-GR" sz="2800" kern="100" dirty="0">
              <a:effectLst/>
              <a:latin typeface="Inter"/>
              <a:ea typeface="Calibri" panose="020F0502020204030204" pitchFamily="34" charset="0"/>
              <a:cs typeface="Times New Roman" panose="02020603050405020304" pitchFamily="18" charset="0"/>
            </a:endParaRPr>
          </a:p>
          <a:p>
            <a:pPr marL="0" indent="0">
              <a:buNone/>
            </a:pPr>
            <a:endParaRPr lang="el-GR" dirty="0"/>
          </a:p>
        </p:txBody>
      </p:sp>
      <p:pic>
        <p:nvPicPr>
          <p:cNvPr id="10" name="Picture 9">
            <a:extLst>
              <a:ext uri="{FF2B5EF4-FFF2-40B4-BE49-F238E27FC236}">
                <a16:creationId xmlns:a16="http://schemas.microsoft.com/office/drawing/2014/main" id="{1F526DB9-CCBD-6A57-0AD9-2D1AB0013CF5}"/>
              </a:ext>
            </a:extLst>
          </p:cNvPr>
          <p:cNvPicPr>
            <a:picLocks noChangeAspect="1"/>
          </p:cNvPicPr>
          <p:nvPr/>
        </p:nvPicPr>
        <p:blipFill>
          <a:blip r:embed="rId2"/>
          <a:stretch>
            <a:fillRect/>
          </a:stretch>
        </p:blipFill>
        <p:spPr>
          <a:xfrm>
            <a:off x="563526" y="2456121"/>
            <a:ext cx="11628473" cy="4678325"/>
          </a:xfrm>
          <a:prstGeom prst="rect">
            <a:avLst/>
          </a:prstGeom>
        </p:spPr>
      </p:pic>
    </p:spTree>
    <p:extLst>
      <p:ext uri="{BB962C8B-B14F-4D97-AF65-F5344CB8AC3E}">
        <p14:creationId xmlns:p14="http://schemas.microsoft.com/office/powerpoint/2010/main" val="3700992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2A2F-39A1-5C6A-B8F2-DB12F5E15454}"/>
              </a:ext>
            </a:extLst>
          </p:cNvPr>
          <p:cNvSpPr>
            <a:spLocks noGrp="1"/>
          </p:cNvSpPr>
          <p:nvPr>
            <p:ph type="title"/>
          </p:nvPr>
        </p:nvSpPr>
        <p:spPr>
          <a:xfrm>
            <a:off x="0" y="0"/>
            <a:ext cx="12192000" cy="1690689"/>
          </a:xfrm>
        </p:spPr>
        <p:txBody>
          <a:bodyPr/>
          <a:lstStyle/>
          <a:p>
            <a:r>
              <a:rPr lang="en-US" sz="4400" b="1" kern="100" dirty="0">
                <a:effectLst/>
                <a:latin typeface="Menlo"/>
                <a:ea typeface="Calibri" panose="020F0502020204030204" pitchFamily="34" charset="0"/>
                <a:cs typeface="Times New Roman" panose="02020603050405020304" pitchFamily="18" charset="0"/>
              </a:rPr>
              <a:t>Model Training &amp; Evaluation</a:t>
            </a:r>
            <a:endParaRPr lang="el-GR" b="1" dirty="0">
              <a:latin typeface="Menlo"/>
            </a:endParaRPr>
          </a:p>
        </p:txBody>
      </p:sp>
      <p:sp>
        <p:nvSpPr>
          <p:cNvPr id="3" name="Content Placeholder 2">
            <a:extLst>
              <a:ext uri="{FF2B5EF4-FFF2-40B4-BE49-F238E27FC236}">
                <a16:creationId xmlns:a16="http://schemas.microsoft.com/office/drawing/2014/main" id="{3B5240E1-3C21-105A-87DF-ECD6F22B321B}"/>
              </a:ext>
            </a:extLst>
          </p:cNvPr>
          <p:cNvSpPr>
            <a:spLocks noGrp="1"/>
          </p:cNvSpPr>
          <p:nvPr>
            <p:ph idx="1"/>
          </p:nvPr>
        </p:nvSpPr>
        <p:spPr>
          <a:xfrm>
            <a:off x="0" y="1477926"/>
            <a:ext cx="12192000" cy="5380074"/>
          </a:xfrm>
        </p:spPr>
        <p:txBody>
          <a:bodyPr>
            <a:normAutofit/>
          </a:bodyPr>
          <a:lstStyle/>
          <a:p>
            <a:pPr marL="0" indent="0">
              <a:lnSpc>
                <a:spcPct val="107000"/>
              </a:lnSpc>
              <a:spcAft>
                <a:spcPts val="800"/>
              </a:spcAft>
              <a:buNone/>
            </a:pPr>
            <a:r>
              <a:rPr lang="en-US" sz="2600" kern="100" dirty="0">
                <a:effectLst/>
                <a:latin typeface="Inter"/>
                <a:ea typeface="Calibri" panose="020F0502020204030204" pitchFamily="34" charset="0"/>
                <a:cs typeface="Times New Roman" panose="02020603050405020304" pitchFamily="18" charset="0"/>
              </a:rPr>
              <a:t>The algorithms for training and testing are</a:t>
            </a:r>
            <a:r>
              <a:rPr lang="en-US" sz="2600" kern="100" dirty="0">
                <a:latin typeface="Inter"/>
                <a:ea typeface="Calibri" panose="020F0502020204030204" pitchFamily="34" charset="0"/>
                <a:cs typeface="Times New Roman" panose="02020603050405020304" pitchFamily="18" charset="0"/>
              </a:rPr>
              <a:t> as follows:</a:t>
            </a:r>
            <a:endParaRPr lang="el-GR" kern="100" dirty="0">
              <a:effectLst/>
              <a:latin typeface="Inter"/>
              <a:ea typeface="Calibri" panose="020F0502020204030204" pitchFamily="34" charset="0"/>
              <a:cs typeface="Times New Roman" panose="02020603050405020304" pitchFamily="18" charset="0"/>
            </a:endParaRPr>
          </a:p>
          <a:p>
            <a:pPr marL="457200">
              <a:lnSpc>
                <a:spcPct val="107000"/>
              </a:lnSpc>
            </a:pPr>
            <a:r>
              <a:rPr lang="en-US" sz="2600" b="1" kern="100" dirty="0">
                <a:effectLst/>
                <a:latin typeface="Inter"/>
                <a:ea typeface="Calibri" panose="020F0502020204030204" pitchFamily="34" charset="0"/>
                <a:cs typeface="Times New Roman" panose="02020603050405020304" pitchFamily="18" charset="0"/>
              </a:rPr>
              <a:t>Logistic Regression </a:t>
            </a:r>
            <a:r>
              <a:rPr lang="en-US" sz="2600" kern="100" dirty="0">
                <a:effectLst/>
                <a:latin typeface="Inter"/>
                <a:ea typeface="Calibri" panose="020F0502020204030204" pitchFamily="34" charset="0"/>
                <a:cs typeface="Times New Roman" panose="02020603050405020304" pitchFamily="18" charset="0"/>
              </a:rPr>
              <a:t>(with L1 regularization, Lasso model/with L2 regularization, Ridge model)</a:t>
            </a:r>
            <a:endParaRPr lang="el-GR" sz="2600" kern="100" dirty="0">
              <a:effectLst/>
              <a:latin typeface="Inter"/>
              <a:ea typeface="Calibri" panose="020F0502020204030204" pitchFamily="34" charset="0"/>
              <a:cs typeface="Times New Roman" panose="02020603050405020304" pitchFamily="18" charset="0"/>
            </a:endParaRPr>
          </a:p>
          <a:p>
            <a:pPr marL="457200">
              <a:lnSpc>
                <a:spcPct val="107000"/>
              </a:lnSpc>
            </a:pPr>
            <a:r>
              <a:rPr lang="en-US" sz="2600" b="1" kern="100" dirty="0">
                <a:effectLst/>
                <a:latin typeface="Inter"/>
                <a:ea typeface="Calibri" panose="020F0502020204030204" pitchFamily="34" charset="0"/>
                <a:cs typeface="Times New Roman" panose="02020603050405020304" pitchFamily="18" charset="0"/>
              </a:rPr>
              <a:t>Naive Bayes</a:t>
            </a:r>
            <a:endParaRPr lang="el-GR" sz="2600" b="1" kern="100" dirty="0">
              <a:effectLst/>
              <a:latin typeface="Inter"/>
              <a:ea typeface="Calibri" panose="020F0502020204030204" pitchFamily="34" charset="0"/>
              <a:cs typeface="Times New Roman" panose="02020603050405020304" pitchFamily="18" charset="0"/>
            </a:endParaRPr>
          </a:p>
          <a:p>
            <a:pPr marL="457200">
              <a:lnSpc>
                <a:spcPct val="107000"/>
              </a:lnSpc>
            </a:pPr>
            <a:r>
              <a:rPr lang="en-US" sz="2600" b="1" kern="100" dirty="0">
                <a:effectLst/>
                <a:latin typeface="Inter"/>
                <a:ea typeface="Calibri" panose="020F0502020204030204" pitchFamily="34" charset="0"/>
                <a:cs typeface="Times New Roman" panose="02020603050405020304" pitchFamily="18" charset="0"/>
              </a:rPr>
              <a:t>Support Vector Machines</a:t>
            </a:r>
            <a:endParaRPr lang="el-GR" sz="2600" b="1" kern="100" dirty="0">
              <a:effectLst/>
              <a:latin typeface="Inter"/>
              <a:ea typeface="Calibri" panose="020F0502020204030204" pitchFamily="34" charset="0"/>
              <a:cs typeface="Times New Roman" panose="02020603050405020304" pitchFamily="18" charset="0"/>
            </a:endParaRPr>
          </a:p>
          <a:p>
            <a:pPr marL="457200">
              <a:lnSpc>
                <a:spcPct val="107000"/>
              </a:lnSpc>
            </a:pPr>
            <a:r>
              <a:rPr lang="en-US" sz="2600" b="1" kern="100" dirty="0">
                <a:effectLst/>
                <a:latin typeface="Inter"/>
                <a:ea typeface="Calibri" panose="020F0502020204030204" pitchFamily="34" charset="0"/>
                <a:cs typeface="Times New Roman" panose="02020603050405020304" pitchFamily="18" charset="0"/>
              </a:rPr>
              <a:t>Decision Trees</a:t>
            </a:r>
            <a:endParaRPr lang="el-GR" sz="2600" b="1" kern="100" dirty="0">
              <a:effectLst/>
              <a:latin typeface="Inter"/>
              <a:ea typeface="Calibri" panose="020F0502020204030204" pitchFamily="34" charset="0"/>
              <a:cs typeface="Times New Roman" panose="02020603050405020304" pitchFamily="18" charset="0"/>
            </a:endParaRPr>
          </a:p>
          <a:p>
            <a:pPr marL="457200">
              <a:lnSpc>
                <a:spcPct val="107000"/>
              </a:lnSpc>
              <a:spcAft>
                <a:spcPts val="800"/>
              </a:spcAft>
            </a:pPr>
            <a:r>
              <a:rPr lang="en-US" sz="2600" b="1" kern="100" dirty="0">
                <a:effectLst/>
                <a:latin typeface="Inter"/>
                <a:ea typeface="Calibri" panose="020F0502020204030204" pitchFamily="34" charset="0"/>
                <a:cs typeface="Times New Roman" panose="02020603050405020304" pitchFamily="18" charset="0"/>
              </a:rPr>
              <a:t>AdaBoost Classifier</a:t>
            </a:r>
          </a:p>
          <a:p>
            <a:pPr marL="457200">
              <a:lnSpc>
                <a:spcPct val="107000"/>
              </a:lnSpc>
              <a:spcAft>
                <a:spcPts val="800"/>
              </a:spcAft>
            </a:pPr>
            <a:r>
              <a:rPr lang="en-US" sz="2600" b="1" kern="100" dirty="0">
                <a:latin typeface="Inter"/>
                <a:ea typeface="Calibri" panose="020F0502020204030204" pitchFamily="34" charset="0"/>
                <a:cs typeface="Times New Roman" panose="02020603050405020304" pitchFamily="18" charset="0"/>
              </a:rPr>
              <a:t>Random Forest</a:t>
            </a:r>
            <a:endParaRPr lang="el-GR" kern="100" dirty="0">
              <a:effectLst/>
              <a:latin typeface="Inter"/>
              <a:ea typeface="Calibri" panose="020F0502020204030204" pitchFamily="34" charset="0"/>
              <a:cs typeface="Times New Roman" panose="02020603050405020304" pitchFamily="18" charset="0"/>
            </a:endParaRPr>
          </a:p>
          <a:p>
            <a:endParaRPr lang="el-GR" dirty="0"/>
          </a:p>
        </p:txBody>
      </p:sp>
    </p:spTree>
    <p:extLst>
      <p:ext uri="{BB962C8B-B14F-4D97-AF65-F5344CB8AC3E}">
        <p14:creationId xmlns:p14="http://schemas.microsoft.com/office/powerpoint/2010/main" val="242220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B54D-8251-E15F-2925-A04776290282}"/>
              </a:ext>
            </a:extLst>
          </p:cNvPr>
          <p:cNvSpPr>
            <a:spLocks noGrp="1"/>
          </p:cNvSpPr>
          <p:nvPr>
            <p:ph type="title"/>
          </p:nvPr>
        </p:nvSpPr>
        <p:spPr>
          <a:xfrm>
            <a:off x="0" y="-680485"/>
            <a:ext cx="12192000" cy="2913321"/>
          </a:xfrm>
        </p:spPr>
        <p:txBody>
          <a:bodyPr/>
          <a:lstStyle/>
          <a:p>
            <a:r>
              <a:rPr lang="en-US" b="1" i="0" dirty="0">
                <a:solidFill>
                  <a:srgbClr val="404040"/>
                </a:solidFill>
                <a:effectLst/>
                <a:latin typeface="Menlo"/>
              </a:rPr>
              <a:t>Model Accuracy Comparison</a:t>
            </a:r>
            <a:br>
              <a:rPr lang="en-US" b="1" i="0" dirty="0">
                <a:solidFill>
                  <a:srgbClr val="404040"/>
                </a:solidFill>
                <a:effectLst/>
                <a:latin typeface="Menlo"/>
              </a:rPr>
            </a:br>
            <a:r>
              <a:rPr lang="en-US" b="1" i="0" dirty="0">
                <a:solidFill>
                  <a:srgbClr val="404040"/>
                </a:solidFill>
                <a:effectLst/>
                <a:latin typeface="Menlo"/>
              </a:rPr>
              <a:t> </a:t>
            </a:r>
            <a:r>
              <a:rPr lang="en-US" sz="1800" kern="0" dirty="0">
                <a:solidFill>
                  <a:srgbClr val="404040"/>
                </a:solidFill>
                <a:effectLst/>
                <a:latin typeface="Segoe UI" panose="020B0502040204020203" pitchFamily="34" charset="0"/>
                <a:ea typeface="Times New Roman" panose="02020603050405020304" pitchFamily="18" charset="0"/>
              </a:rPr>
              <a:t>"Accuracy Across All Models and Vectorizers"</a:t>
            </a:r>
            <a:endParaRPr lang="el-GR" b="1" dirty="0"/>
          </a:p>
        </p:txBody>
      </p:sp>
      <p:pic>
        <p:nvPicPr>
          <p:cNvPr id="9" name="Content Placeholder 8">
            <a:extLst>
              <a:ext uri="{FF2B5EF4-FFF2-40B4-BE49-F238E27FC236}">
                <a16:creationId xmlns:a16="http://schemas.microsoft.com/office/drawing/2014/main" id="{177ADAD9-7C28-6841-3273-72D1A96FD8A6}"/>
              </a:ext>
            </a:extLst>
          </p:cNvPr>
          <p:cNvPicPr>
            <a:picLocks noGrp="1" noChangeAspect="1"/>
          </p:cNvPicPr>
          <p:nvPr>
            <p:ph idx="1"/>
          </p:nvPr>
        </p:nvPicPr>
        <p:blipFill>
          <a:blip r:embed="rId2"/>
          <a:stretch>
            <a:fillRect/>
          </a:stretch>
        </p:blipFill>
        <p:spPr>
          <a:xfrm>
            <a:off x="327961" y="1913860"/>
            <a:ext cx="12803248" cy="4938711"/>
          </a:xfrm>
          <a:prstGeom prst="rect">
            <a:avLst/>
          </a:prstGeom>
        </p:spPr>
      </p:pic>
    </p:spTree>
    <p:extLst>
      <p:ext uri="{BB962C8B-B14F-4D97-AF65-F5344CB8AC3E}">
        <p14:creationId xmlns:p14="http://schemas.microsoft.com/office/powerpoint/2010/main" val="101152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3DFB6-DD00-3029-7F6F-FD98A3EB2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E3BD65-536A-8A9C-B7A2-48A3875CA38E}"/>
              </a:ext>
            </a:extLst>
          </p:cNvPr>
          <p:cNvSpPr>
            <a:spLocks noGrp="1"/>
          </p:cNvSpPr>
          <p:nvPr>
            <p:ph type="title"/>
          </p:nvPr>
        </p:nvSpPr>
        <p:spPr>
          <a:xfrm>
            <a:off x="0" y="1"/>
            <a:ext cx="12192000" cy="1690688"/>
          </a:xfrm>
        </p:spPr>
        <p:txBody>
          <a:bodyPr>
            <a:normAutofit fontScale="90000"/>
          </a:bodyPr>
          <a:lstStyle/>
          <a:p>
            <a:r>
              <a:rPr lang="da-DK" sz="4900" b="1" dirty="0">
                <a:effectLst/>
                <a:latin typeface="Menlo"/>
              </a:rPr>
              <a:t>Hyperparameter tuning for optimized logistic regression models</a:t>
            </a:r>
            <a:br>
              <a:rPr lang="da-DK" dirty="0">
                <a:latin typeface="Menlo"/>
              </a:rPr>
            </a:br>
            <a:endParaRPr lang="el-GR" dirty="0">
              <a:latin typeface="Menlo"/>
            </a:endParaRPr>
          </a:p>
        </p:txBody>
      </p:sp>
      <p:sp>
        <p:nvSpPr>
          <p:cNvPr id="3" name="Content Placeholder 2">
            <a:extLst>
              <a:ext uri="{FF2B5EF4-FFF2-40B4-BE49-F238E27FC236}">
                <a16:creationId xmlns:a16="http://schemas.microsoft.com/office/drawing/2014/main" id="{E538F592-CAB5-6E05-D2D1-456811D7F9FE}"/>
              </a:ext>
            </a:extLst>
          </p:cNvPr>
          <p:cNvSpPr>
            <a:spLocks noGrp="1"/>
          </p:cNvSpPr>
          <p:nvPr>
            <p:ph idx="1"/>
          </p:nvPr>
        </p:nvSpPr>
        <p:spPr>
          <a:xfrm>
            <a:off x="0" y="1488559"/>
            <a:ext cx="11259879" cy="4954772"/>
          </a:xfrm>
        </p:spPr>
        <p:txBody>
          <a:bodyPr/>
          <a:lstStyle/>
          <a:p>
            <a:pPr marL="0" indent="0">
              <a:buNone/>
            </a:pPr>
            <a:r>
              <a:rPr lang="en-US" sz="2600" kern="100" dirty="0">
                <a:effectLst/>
                <a:latin typeface="Inter"/>
                <a:ea typeface="Calibri" panose="020F0502020204030204" pitchFamily="34" charset="0"/>
                <a:cs typeface="Times New Roman" panose="02020603050405020304" pitchFamily="18" charset="0"/>
              </a:rPr>
              <a:t>Hyperparameter tuning for Logistic Regression and default parameters for the other models:  </a:t>
            </a:r>
            <a:endParaRPr lang="el-GR" sz="2600" kern="100" dirty="0">
              <a:effectLst/>
              <a:latin typeface="Inter"/>
              <a:ea typeface="Calibri" panose="020F0502020204030204" pitchFamily="34" charset="0"/>
              <a:cs typeface="Times New Roman" panose="02020603050405020304" pitchFamily="18" charset="0"/>
            </a:endParaRPr>
          </a:p>
          <a:p>
            <a:pPr marL="0" indent="0">
              <a:buNone/>
            </a:pPr>
            <a:endParaRPr lang="el-GR" dirty="0"/>
          </a:p>
        </p:txBody>
      </p:sp>
      <p:pic>
        <p:nvPicPr>
          <p:cNvPr id="8" name="Picture 7">
            <a:extLst>
              <a:ext uri="{FF2B5EF4-FFF2-40B4-BE49-F238E27FC236}">
                <a16:creationId xmlns:a16="http://schemas.microsoft.com/office/drawing/2014/main" id="{6ED4398C-A22C-287E-3936-691B0D1A04B2}"/>
              </a:ext>
            </a:extLst>
          </p:cNvPr>
          <p:cNvPicPr>
            <a:picLocks noChangeAspect="1"/>
          </p:cNvPicPr>
          <p:nvPr/>
        </p:nvPicPr>
        <p:blipFill>
          <a:blip r:embed="rId2"/>
          <a:stretch>
            <a:fillRect/>
          </a:stretch>
        </p:blipFill>
        <p:spPr>
          <a:xfrm>
            <a:off x="2339163" y="2009216"/>
            <a:ext cx="9959163" cy="5359307"/>
          </a:xfrm>
          <a:prstGeom prst="rect">
            <a:avLst/>
          </a:prstGeom>
        </p:spPr>
      </p:pic>
    </p:spTree>
    <p:extLst>
      <p:ext uri="{BB962C8B-B14F-4D97-AF65-F5344CB8AC3E}">
        <p14:creationId xmlns:p14="http://schemas.microsoft.com/office/powerpoint/2010/main" val="307623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D2CD-50E1-F8E7-02BE-268A4518A505}"/>
              </a:ext>
            </a:extLst>
          </p:cNvPr>
          <p:cNvSpPr>
            <a:spLocks noGrp="1"/>
          </p:cNvSpPr>
          <p:nvPr>
            <p:ph type="title"/>
          </p:nvPr>
        </p:nvSpPr>
        <p:spPr>
          <a:xfrm>
            <a:off x="0" y="0"/>
            <a:ext cx="12192000" cy="1945758"/>
          </a:xfrm>
        </p:spPr>
        <p:txBody>
          <a:bodyPr>
            <a:normAutofit/>
          </a:bodyPr>
          <a:lstStyle/>
          <a:p>
            <a:r>
              <a:rPr lang="en-US" b="1" dirty="0">
                <a:latin typeface="Menlo"/>
              </a:rPr>
              <a:t>Testing the model using AI generated custom examples</a:t>
            </a:r>
            <a:br>
              <a:rPr lang="en-US" dirty="0">
                <a:latin typeface="Menlo"/>
              </a:rPr>
            </a:br>
            <a:r>
              <a:rPr lang="en-US" dirty="0">
                <a:latin typeface="Menlo"/>
              </a:rPr>
              <a:t> </a:t>
            </a:r>
            <a:endParaRPr lang="el-GR" dirty="0">
              <a:latin typeface="Menlo"/>
            </a:endParaRPr>
          </a:p>
        </p:txBody>
      </p:sp>
      <p:sp>
        <p:nvSpPr>
          <p:cNvPr id="3" name="Content Placeholder 2">
            <a:extLst>
              <a:ext uri="{FF2B5EF4-FFF2-40B4-BE49-F238E27FC236}">
                <a16:creationId xmlns:a16="http://schemas.microsoft.com/office/drawing/2014/main" id="{3FE0C58B-9AF7-66BA-73A3-B5FE8D057883}"/>
              </a:ext>
            </a:extLst>
          </p:cNvPr>
          <p:cNvSpPr>
            <a:spLocks noGrp="1"/>
          </p:cNvSpPr>
          <p:nvPr>
            <p:ph idx="1"/>
          </p:nvPr>
        </p:nvSpPr>
        <p:spPr>
          <a:xfrm>
            <a:off x="0" y="1562986"/>
            <a:ext cx="12192000" cy="5018567"/>
          </a:xfrm>
        </p:spPr>
        <p:txBody>
          <a:bodyPr>
            <a:normAutofit fontScale="32500" lnSpcReduction="20000"/>
          </a:bodyPr>
          <a:lstStyle/>
          <a:p>
            <a:pPr>
              <a:lnSpc>
                <a:spcPct val="107000"/>
              </a:lnSpc>
              <a:spcAft>
                <a:spcPts val="800"/>
              </a:spcAft>
            </a:pPr>
            <a:r>
              <a:rPr lang="en-US" sz="8000" kern="100" dirty="0">
                <a:effectLst/>
                <a:latin typeface="Inter"/>
                <a:ea typeface="Calibri" panose="020F0502020204030204" pitchFamily="34" charset="0"/>
                <a:cs typeface="Times New Roman" panose="02020603050405020304" pitchFamily="18" charset="0"/>
              </a:rPr>
              <a:t>Fake News Detection Example:</a:t>
            </a:r>
            <a:endParaRPr lang="el-GR" sz="8000" kern="100" dirty="0">
              <a:effectLst/>
              <a:latin typeface="Inter"/>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8000" kern="100" dirty="0">
                <a:effectLst/>
                <a:latin typeface="Inter"/>
                <a:ea typeface="Calibri" panose="020F0502020204030204" pitchFamily="34" charset="0"/>
                <a:cs typeface="Times New Roman" panose="02020603050405020304" pitchFamily="18" charset="0"/>
              </a:rPr>
              <a:t>['BREAKING: Donald Trump Announces Plan to Colonize Mars Former. President Donald Trump unveiled an ambitious plan today, declaring his intention to lead the charge in colonizing Mars. Speaking at a rally, he stated, “No one’s ever done Mars like we’re going to do it. It’ll be tremendous, believe me.” Trump claimed his new initiative, "Trump Galactic," would establish "the biggest, most luxurious Martian city ever." Critics dismissed the plan as unrealistic, but supporters hailed it as visionary. SpaceX founder Elon Musk declined to comment, fueling speculation about potential collaboration. Stay tuned for developments on this out-of-this-world endeavor. ']</a:t>
            </a:r>
            <a:endParaRPr lang="el-GR" sz="8000" kern="100" dirty="0">
              <a:effectLst/>
              <a:latin typeface="Inter"/>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8000" kern="100" dirty="0">
                <a:effectLst/>
                <a:latin typeface="Inter"/>
                <a:ea typeface="Calibri" panose="020F0502020204030204" pitchFamily="34" charset="0"/>
                <a:cs typeface="Times New Roman" panose="02020603050405020304" pitchFamily="18" charset="0"/>
              </a:rPr>
              <a:t># Output: 1 (Fake)</a:t>
            </a:r>
            <a:endParaRPr lang="el-GR" sz="8000" kern="100" dirty="0">
              <a:effectLst/>
              <a:latin typeface="Inter"/>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8000" kern="100" dirty="0">
                <a:effectLst/>
                <a:latin typeface="Inter"/>
                <a:ea typeface="Calibri" panose="020F0502020204030204" pitchFamily="34" charset="0"/>
                <a:cs typeface="Times New Roman" panose="02020603050405020304" pitchFamily="18" charset="0"/>
              </a:rPr>
              <a:t>Sensational claims paired with political keywords like “Trump” triggered the model’s fake news indicators.  </a:t>
            </a:r>
            <a:endParaRPr lang="el-GR" sz="8000" kern="100" dirty="0">
              <a:effectLst/>
              <a:latin typeface="Inter"/>
              <a:ea typeface="Calibri" panose="020F0502020204030204" pitchFamily="34" charset="0"/>
              <a:cs typeface="Times New Roman" panose="02020603050405020304" pitchFamily="18" charset="0"/>
            </a:endParaRPr>
          </a:p>
          <a:p>
            <a:endParaRPr lang="el-GR" sz="2600" dirty="0">
              <a:latin typeface="Inter"/>
            </a:endParaRPr>
          </a:p>
        </p:txBody>
      </p:sp>
    </p:spTree>
    <p:extLst>
      <p:ext uri="{BB962C8B-B14F-4D97-AF65-F5344CB8AC3E}">
        <p14:creationId xmlns:p14="http://schemas.microsoft.com/office/powerpoint/2010/main" val="1775659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0567-4A0C-B650-3EAD-B93C14B387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8A924-A3FF-667F-878A-698FB464D4F2}"/>
              </a:ext>
            </a:extLst>
          </p:cNvPr>
          <p:cNvSpPr>
            <a:spLocks noGrp="1"/>
          </p:cNvSpPr>
          <p:nvPr>
            <p:ph type="title"/>
          </p:nvPr>
        </p:nvSpPr>
        <p:spPr>
          <a:xfrm>
            <a:off x="0" y="0"/>
            <a:ext cx="11589488" cy="1648047"/>
          </a:xfrm>
        </p:spPr>
        <p:txBody>
          <a:bodyPr>
            <a:normAutofit fontScale="90000"/>
          </a:bodyPr>
          <a:lstStyle/>
          <a:p>
            <a:r>
              <a:rPr lang="en-US" b="1" dirty="0">
                <a:latin typeface="Menlo"/>
              </a:rPr>
              <a:t>Testing the model using AI generated custom examples</a:t>
            </a:r>
            <a:br>
              <a:rPr lang="en-US" dirty="0">
                <a:latin typeface="Menlo"/>
              </a:rPr>
            </a:br>
            <a:r>
              <a:rPr lang="en-US" dirty="0">
                <a:latin typeface="Menlo"/>
              </a:rPr>
              <a:t> </a:t>
            </a:r>
            <a:endParaRPr lang="el-GR" dirty="0">
              <a:latin typeface="Menlo"/>
            </a:endParaRPr>
          </a:p>
        </p:txBody>
      </p:sp>
      <p:sp>
        <p:nvSpPr>
          <p:cNvPr id="3" name="Content Placeholder 2">
            <a:extLst>
              <a:ext uri="{FF2B5EF4-FFF2-40B4-BE49-F238E27FC236}">
                <a16:creationId xmlns:a16="http://schemas.microsoft.com/office/drawing/2014/main" id="{8D14982C-D8D5-B014-405B-564D65A473B2}"/>
              </a:ext>
            </a:extLst>
          </p:cNvPr>
          <p:cNvSpPr>
            <a:spLocks noGrp="1"/>
          </p:cNvSpPr>
          <p:nvPr>
            <p:ph idx="1"/>
          </p:nvPr>
        </p:nvSpPr>
        <p:spPr>
          <a:xfrm>
            <a:off x="0" y="1201479"/>
            <a:ext cx="12192000" cy="5560829"/>
          </a:xfrm>
        </p:spPr>
        <p:txBody>
          <a:bodyPr>
            <a:normAutofit fontScale="25000" lnSpcReduction="20000"/>
          </a:bodyPr>
          <a:lstStyle/>
          <a:p>
            <a:pPr>
              <a:lnSpc>
                <a:spcPct val="107000"/>
              </a:lnSpc>
              <a:spcAft>
                <a:spcPts val="800"/>
              </a:spcAft>
            </a:pPr>
            <a:r>
              <a:rPr lang="en-US" sz="7200" kern="100" dirty="0">
                <a:effectLst/>
                <a:latin typeface="Inter"/>
                <a:ea typeface="Calibri" panose="020F0502020204030204" pitchFamily="34" charset="0"/>
                <a:cs typeface="Times New Roman" panose="02020603050405020304" pitchFamily="18" charset="0"/>
              </a:rPr>
              <a:t> Real News Detection:</a:t>
            </a:r>
            <a:endParaRPr lang="el-GR" sz="7200" kern="100" dirty="0">
              <a:effectLst/>
              <a:latin typeface="Inter"/>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7200" kern="100" dirty="0">
                <a:effectLst/>
                <a:latin typeface="Inter"/>
                <a:ea typeface="Calibri" panose="020F0502020204030204" pitchFamily="34" charset="0"/>
                <a:cs typeface="Times New Roman" panose="02020603050405020304" pitchFamily="18" charset="0"/>
              </a:rPr>
              <a:t> ['A former Colorado Bureau of Investigation DNA scientist appeared in court Thursday to face criminal charges over data tampering that authorities said raises questions about the validity of more than 500 cases. Problems with the scientist’s work were found in cases involving homicide, sexual assault, robbery and other crimes, according to a law enforcement affidavit. In at least two cases, both homicides, the defendants received lesser sentences under plea deals than they could have faced if they went to trial because prosecutors were afraid Yvonne “Missy” Woods’ involvement could lead to acquittals. Woods was described as a “star analyst” by a former colleague who was interviewed by investigators, but also one who worked too fast and was “not the most thorough,” according to an internal affairs report. Authorities haven’t found any evidence of wrongful convictions, but prosecutors across the state are continuing to review the impacted cases. “This gets to the heart of whether or not science can be trusted, whether or not law enforcement can be trusted and quite frankly whether the judicial system can be trusted,” Jefferson County judge Graham Peper said during the short hearing. Woods allegedly told investigators at one point that she had changed data to complete cases more quickly, according to an arrest affidavit. Woods faces 52 counts of forgery, 48 counts of attempting to influence a public servant and one count each of perjury and cybercrime, for alleged misconduct between 2008 and 2023.The fallout from the alleged misconduct is still unfolding. In the most recent case to be impacted, Michael Shannel Jefferson was sentenced last week to 32 years in prison in the home invasion killing of Roger Dean in 1985. Jefferson was identified as a suspect in the cold case in 2021 through DNA evidence.']</a:t>
            </a:r>
            <a:endParaRPr lang="el-GR" sz="7200" kern="100" dirty="0">
              <a:effectLst/>
              <a:latin typeface="Inter"/>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7200" kern="100" dirty="0">
                <a:effectLst/>
                <a:latin typeface="Inter"/>
                <a:ea typeface="Calibri" panose="020F0502020204030204" pitchFamily="34" charset="0"/>
                <a:cs typeface="Times New Roman" panose="02020603050405020304" pitchFamily="18" charset="0"/>
              </a:rPr>
              <a:t># Output: 0 (Real)</a:t>
            </a:r>
            <a:endParaRPr lang="el-GR" sz="7200" kern="100" dirty="0">
              <a:effectLst/>
              <a:latin typeface="Inter"/>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7200" kern="100" dirty="0">
                <a:effectLst/>
                <a:latin typeface="Inter"/>
                <a:ea typeface="Calibri" panose="020F0502020204030204" pitchFamily="34" charset="0"/>
                <a:cs typeface="Times New Roman" panose="02020603050405020304" pitchFamily="18" charset="0"/>
              </a:rPr>
              <a:t>Factual language, specific locations (“Colorado”), and procedural terms (“data tampering”) align with real news patterns.  </a:t>
            </a:r>
            <a:endParaRPr lang="el-GR" sz="7200" kern="100" dirty="0">
              <a:effectLst/>
              <a:latin typeface="Inter"/>
              <a:ea typeface="Calibri" panose="020F0502020204030204" pitchFamily="34" charset="0"/>
              <a:cs typeface="Times New Roman" panose="02020603050405020304" pitchFamily="18" charset="0"/>
            </a:endParaRPr>
          </a:p>
          <a:p>
            <a:endParaRPr lang="el-GR" sz="2600" dirty="0">
              <a:latin typeface="Inter"/>
            </a:endParaRPr>
          </a:p>
        </p:txBody>
      </p:sp>
    </p:spTree>
    <p:extLst>
      <p:ext uri="{BB962C8B-B14F-4D97-AF65-F5344CB8AC3E}">
        <p14:creationId xmlns:p14="http://schemas.microsoft.com/office/powerpoint/2010/main" val="3650102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065E-4007-54B7-7A4D-CACBFDCCE681}"/>
              </a:ext>
            </a:extLst>
          </p:cNvPr>
          <p:cNvSpPr>
            <a:spLocks noGrp="1"/>
          </p:cNvSpPr>
          <p:nvPr>
            <p:ph type="title"/>
          </p:nvPr>
        </p:nvSpPr>
        <p:spPr>
          <a:xfrm>
            <a:off x="0" y="1"/>
            <a:ext cx="11919098" cy="1339701"/>
          </a:xfrm>
        </p:spPr>
        <p:txBody>
          <a:bodyPr>
            <a:normAutofit/>
          </a:bodyPr>
          <a:lstStyle/>
          <a:p>
            <a:r>
              <a:rPr lang="en-US" b="1" dirty="0">
                <a:latin typeface="Menlo"/>
                <a:cs typeface="Arial" panose="020B0604020202020204" pitchFamily="34" charset="0"/>
              </a:rPr>
              <a:t>Analysis of Key Predictive Features for Fake News</a:t>
            </a:r>
            <a:endParaRPr lang="el-GR" b="1" dirty="0">
              <a:latin typeface="Menlo"/>
              <a:cs typeface="Arial" panose="020B0604020202020204" pitchFamily="34" charset="0"/>
            </a:endParaRPr>
          </a:p>
        </p:txBody>
      </p:sp>
      <p:sp>
        <p:nvSpPr>
          <p:cNvPr id="3" name="Content Placeholder 2">
            <a:extLst>
              <a:ext uri="{FF2B5EF4-FFF2-40B4-BE49-F238E27FC236}">
                <a16:creationId xmlns:a16="http://schemas.microsoft.com/office/drawing/2014/main" id="{560BC354-B96E-A23B-E778-4BF6FA03F329}"/>
              </a:ext>
            </a:extLst>
          </p:cNvPr>
          <p:cNvSpPr>
            <a:spLocks noGrp="1"/>
          </p:cNvSpPr>
          <p:nvPr>
            <p:ph idx="1"/>
          </p:nvPr>
        </p:nvSpPr>
        <p:spPr>
          <a:xfrm>
            <a:off x="0" y="1190848"/>
            <a:ext cx="12192000" cy="5667151"/>
          </a:xfrm>
        </p:spPr>
        <p:txBody>
          <a:bodyPr>
            <a:normAutofit fontScale="55000" lnSpcReduction="20000"/>
          </a:bodyPr>
          <a:lstStyle/>
          <a:p>
            <a:pPr>
              <a:lnSpc>
                <a:spcPct val="107000"/>
              </a:lnSpc>
              <a:spcAft>
                <a:spcPts val="800"/>
              </a:spcAft>
            </a:pPr>
            <a:r>
              <a:rPr lang="en-US" sz="4200" kern="100" dirty="0">
                <a:effectLst/>
                <a:latin typeface="Inter"/>
                <a:ea typeface="Calibri" panose="020F0502020204030204" pitchFamily="34" charset="0"/>
                <a:cs typeface="Times New Roman" panose="02020603050405020304" pitchFamily="18" charset="0"/>
              </a:rPr>
              <a:t>Fake News Predictors (Positive Coefficients)</a:t>
            </a:r>
            <a:endParaRPr lang="el-GR" sz="4200" kern="100" dirty="0">
              <a:effectLst/>
              <a:latin typeface="Inter"/>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4200" kern="100" dirty="0">
                <a:effectLst/>
                <a:latin typeface="Inter"/>
                <a:ea typeface="Calibri" panose="020F0502020204030204" pitchFamily="34" charset="0"/>
                <a:cs typeface="Times New Roman" panose="02020603050405020304" pitchFamily="18" charset="0"/>
              </a:rPr>
              <a:t>Words with positive coefficients increase the likelihood of an article being classified as fake news:  </a:t>
            </a:r>
            <a:endParaRPr lang="el-GR" sz="4200" kern="100" dirty="0">
              <a:effectLst/>
              <a:latin typeface="Inter"/>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US" sz="4200" kern="100" dirty="0">
                <a:effectLst/>
                <a:latin typeface="Inter"/>
                <a:ea typeface="Calibri" panose="020F0502020204030204" pitchFamily="34" charset="0"/>
                <a:cs typeface="Times New Roman" panose="02020603050405020304" pitchFamily="18" charset="0"/>
              </a:rPr>
              <a:t> via (3.24): May indicate indirect sourcing (e.g., "via unnamed sources") common in unverified claims.  </a:t>
            </a:r>
            <a:endParaRPr lang="el-GR" sz="4200" kern="100" dirty="0">
              <a:effectLst/>
              <a:latin typeface="Inter"/>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US" sz="4200" kern="100" dirty="0">
                <a:effectLst/>
                <a:latin typeface="Inter"/>
                <a:ea typeface="Calibri" panose="020F0502020204030204" pitchFamily="34" charset="0"/>
                <a:cs typeface="Times New Roman" panose="02020603050405020304" pitchFamily="18" charset="0"/>
              </a:rPr>
              <a:t> </a:t>
            </a:r>
            <a:r>
              <a:rPr lang="en-US" sz="4200" kern="100" dirty="0" err="1">
                <a:effectLst/>
                <a:latin typeface="Inter"/>
                <a:ea typeface="Calibri" panose="020F0502020204030204" pitchFamily="34" charset="0"/>
                <a:cs typeface="Times New Roman" panose="02020603050405020304" pitchFamily="18" charset="0"/>
              </a:rPr>
              <a:t>sen</a:t>
            </a:r>
            <a:r>
              <a:rPr lang="en-US" sz="4200" kern="100" dirty="0">
                <a:effectLst/>
                <a:latin typeface="Inter"/>
                <a:ea typeface="Calibri" panose="020F0502020204030204" pitchFamily="34" charset="0"/>
                <a:cs typeface="Times New Roman" panose="02020603050405020304" pitchFamily="18" charset="0"/>
              </a:rPr>
              <a:t> (1.89): Short for "senator" or "senate," suggesting politicized language or sensationalized political narratives.  </a:t>
            </a:r>
            <a:endParaRPr lang="el-GR" sz="4200" kern="100" dirty="0">
              <a:effectLst/>
              <a:latin typeface="Inter"/>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US" sz="4200" kern="100" dirty="0">
                <a:effectLst/>
                <a:latin typeface="Inter"/>
                <a:ea typeface="Calibri" panose="020F0502020204030204" pitchFamily="34" charset="0"/>
                <a:cs typeface="Times New Roman" panose="02020603050405020304" pitchFamily="18" charset="0"/>
              </a:rPr>
              <a:t> </a:t>
            </a:r>
            <a:r>
              <a:rPr lang="en-US" sz="4200" kern="100" dirty="0" err="1">
                <a:effectLst/>
                <a:latin typeface="Inter"/>
                <a:ea typeface="Calibri" panose="020F0502020204030204" pitchFamily="34" charset="0"/>
                <a:cs typeface="Times New Roman" panose="02020603050405020304" pitchFamily="18" charset="0"/>
              </a:rPr>
              <a:t>gop</a:t>
            </a:r>
            <a:r>
              <a:rPr lang="en-US" sz="4200" kern="100" dirty="0">
                <a:effectLst/>
                <a:latin typeface="Inter"/>
                <a:ea typeface="Calibri" panose="020F0502020204030204" pitchFamily="34" charset="0"/>
                <a:cs typeface="Times New Roman" panose="02020603050405020304" pitchFamily="18" charset="0"/>
              </a:rPr>
              <a:t> (1.81): References to the Republican Party, possibly signaling partisan rhetoric.  </a:t>
            </a:r>
            <a:endParaRPr lang="el-GR" sz="4200" kern="100" dirty="0">
              <a:effectLst/>
              <a:latin typeface="Inter"/>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US" sz="4200" kern="100" dirty="0" err="1">
                <a:effectLst/>
                <a:latin typeface="Inter"/>
                <a:ea typeface="Calibri" panose="020F0502020204030204" pitchFamily="34" charset="0"/>
                <a:cs typeface="Times New Roman" panose="02020603050405020304" pitchFamily="18" charset="0"/>
              </a:rPr>
              <a:t>obama</a:t>
            </a:r>
            <a:r>
              <a:rPr lang="en-US" sz="4200" kern="100" dirty="0">
                <a:effectLst/>
                <a:latin typeface="Inter"/>
                <a:ea typeface="Calibri" panose="020F0502020204030204" pitchFamily="34" charset="0"/>
                <a:cs typeface="Times New Roman" panose="02020603050405020304" pitchFamily="18" charset="0"/>
              </a:rPr>
              <a:t> (1.80): Mentions of polarizing figures could align with emotionally charged or outdated claims.  </a:t>
            </a:r>
            <a:endParaRPr lang="el-GR" sz="4200" kern="100" dirty="0">
              <a:effectLst/>
              <a:latin typeface="Inter"/>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US" sz="4200" kern="100" dirty="0">
                <a:effectLst/>
                <a:latin typeface="Inter"/>
                <a:ea typeface="Calibri" panose="020F0502020204030204" pitchFamily="34" charset="0"/>
                <a:cs typeface="Times New Roman" panose="02020603050405020304" pitchFamily="18" charset="0"/>
              </a:rPr>
              <a:t> rep (1.79): Abbreviation for "Republican" or "representative," again pointing to politicized content.  </a:t>
            </a:r>
            <a:endParaRPr lang="el-GR" sz="4200" kern="100" dirty="0">
              <a:effectLst/>
              <a:latin typeface="Inter"/>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US" sz="4200" kern="100" dirty="0">
                <a:effectLst/>
                <a:latin typeface="Inter"/>
                <a:ea typeface="Calibri" panose="020F0502020204030204" pitchFamily="34" charset="0"/>
                <a:cs typeface="Times New Roman" panose="02020603050405020304" pitchFamily="18" charset="0"/>
              </a:rPr>
              <a:t> </a:t>
            </a:r>
            <a:r>
              <a:rPr lang="en-US" sz="4200" kern="100" dirty="0" err="1">
                <a:effectLst/>
                <a:latin typeface="Inter"/>
                <a:ea typeface="Calibri" panose="020F0502020204030204" pitchFamily="34" charset="0"/>
                <a:cs typeface="Times New Roman" panose="02020603050405020304" pitchFamily="18" charset="0"/>
              </a:rPr>
              <a:t>imag</a:t>
            </a:r>
            <a:r>
              <a:rPr lang="en-US" sz="4200" kern="100" dirty="0">
                <a:effectLst/>
                <a:latin typeface="Inter"/>
                <a:ea typeface="Calibri" panose="020F0502020204030204" pitchFamily="34" charset="0"/>
                <a:cs typeface="Times New Roman" panose="02020603050405020304" pitchFamily="18" charset="0"/>
              </a:rPr>
              <a:t> (1.76): Could relate to "image" (misleading visuals) or "imagine" (hypothetical scenarios).  </a:t>
            </a:r>
            <a:endParaRPr lang="el-GR" sz="4200" kern="100" dirty="0">
              <a:effectLst/>
              <a:latin typeface="Inter"/>
              <a:ea typeface="Calibri" panose="020F0502020204030204" pitchFamily="34" charset="0"/>
              <a:cs typeface="Times New Roman" panose="02020603050405020304" pitchFamily="18" charset="0"/>
            </a:endParaRPr>
          </a:p>
          <a:p>
            <a:pPr marL="0" indent="0">
              <a:buNone/>
            </a:pPr>
            <a:endParaRPr lang="el-GR" sz="2600" dirty="0">
              <a:latin typeface="Inter"/>
            </a:endParaRPr>
          </a:p>
        </p:txBody>
      </p:sp>
    </p:spTree>
    <p:extLst>
      <p:ext uri="{BB962C8B-B14F-4D97-AF65-F5344CB8AC3E}">
        <p14:creationId xmlns:p14="http://schemas.microsoft.com/office/powerpoint/2010/main" val="2658761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EC116-2A3E-176D-3DE6-113ED8B66F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E7972-978C-7E02-3311-6B7546272109}"/>
              </a:ext>
            </a:extLst>
          </p:cNvPr>
          <p:cNvSpPr>
            <a:spLocks noGrp="1"/>
          </p:cNvSpPr>
          <p:nvPr>
            <p:ph type="title"/>
          </p:nvPr>
        </p:nvSpPr>
        <p:spPr>
          <a:xfrm>
            <a:off x="0" y="-467833"/>
            <a:ext cx="12192000" cy="2179675"/>
          </a:xfrm>
        </p:spPr>
        <p:txBody>
          <a:bodyPr>
            <a:normAutofit/>
          </a:bodyPr>
          <a:lstStyle/>
          <a:p>
            <a:r>
              <a:rPr lang="en-US" b="1" dirty="0">
                <a:latin typeface="Menlo"/>
                <a:cs typeface="Arial" panose="020B0604020202020204" pitchFamily="34" charset="0"/>
              </a:rPr>
              <a:t>Analysis of Key Predictive Features for Fake News</a:t>
            </a:r>
            <a:endParaRPr lang="el-GR" b="1" dirty="0">
              <a:latin typeface="Menlo"/>
              <a:cs typeface="Arial" panose="020B0604020202020204" pitchFamily="34" charset="0"/>
            </a:endParaRPr>
          </a:p>
        </p:txBody>
      </p:sp>
      <p:sp>
        <p:nvSpPr>
          <p:cNvPr id="3" name="Content Placeholder 2">
            <a:extLst>
              <a:ext uri="{FF2B5EF4-FFF2-40B4-BE49-F238E27FC236}">
                <a16:creationId xmlns:a16="http://schemas.microsoft.com/office/drawing/2014/main" id="{BEB33303-79D0-580E-EF60-25B7E7D972B9}"/>
              </a:ext>
            </a:extLst>
          </p:cNvPr>
          <p:cNvSpPr>
            <a:spLocks noGrp="1"/>
          </p:cNvSpPr>
          <p:nvPr>
            <p:ph idx="1"/>
          </p:nvPr>
        </p:nvSpPr>
        <p:spPr>
          <a:xfrm>
            <a:off x="0" y="1711842"/>
            <a:ext cx="12192000" cy="4635795"/>
          </a:xfrm>
        </p:spPr>
        <p:txBody>
          <a:bodyPr>
            <a:normAutofit/>
          </a:bodyPr>
          <a:lstStyle/>
          <a:p>
            <a:pPr>
              <a:lnSpc>
                <a:spcPct val="107000"/>
              </a:lnSpc>
              <a:spcAft>
                <a:spcPts val="800"/>
              </a:spcAft>
            </a:pPr>
            <a:r>
              <a:rPr lang="en-US" sz="2600" kern="100" dirty="0">
                <a:effectLst/>
                <a:latin typeface="Inter"/>
                <a:ea typeface="Calibri" panose="020F0502020204030204" pitchFamily="34" charset="0"/>
                <a:cs typeface="Times New Roman" panose="02020603050405020304" pitchFamily="18" charset="0"/>
              </a:rPr>
              <a:t>Real News Indicators (Negative Coefficients) </a:t>
            </a:r>
            <a:endParaRPr lang="el-GR" sz="2600" kern="100" dirty="0">
              <a:effectLst/>
              <a:latin typeface="Inter"/>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600" kern="100" dirty="0">
                <a:effectLst/>
                <a:latin typeface="Inter"/>
                <a:ea typeface="Calibri" panose="020F0502020204030204" pitchFamily="34" charset="0"/>
                <a:cs typeface="Times New Roman" panose="02020603050405020304" pitchFamily="18" charset="0"/>
              </a:rPr>
              <a:t>Words with negative coefficients correlate with real news:  </a:t>
            </a:r>
            <a:endParaRPr lang="el-GR" sz="2600" kern="100" dirty="0">
              <a:effectLst/>
              <a:latin typeface="Inter"/>
              <a:ea typeface="Calibri" panose="020F0502020204030204" pitchFamily="34" charset="0"/>
              <a:cs typeface="Times New Roman" panose="02020603050405020304" pitchFamily="18" charset="0"/>
            </a:endParaRPr>
          </a:p>
          <a:p>
            <a:pPr marL="514350" indent="-514350">
              <a:lnSpc>
                <a:spcPct val="107000"/>
              </a:lnSpc>
              <a:spcAft>
                <a:spcPts val="800"/>
              </a:spcAft>
              <a:buFont typeface="+mj-lt"/>
              <a:buAutoNum type="arabicPeriod"/>
            </a:pPr>
            <a:r>
              <a:rPr lang="en-US" sz="2600" kern="100" dirty="0">
                <a:effectLst/>
                <a:latin typeface="Inter"/>
                <a:ea typeface="Calibri" panose="020F0502020204030204" pitchFamily="34" charset="0"/>
                <a:cs typeface="Times New Roman" panose="02020603050405020304" pitchFamily="18" charset="0"/>
              </a:rPr>
              <a:t> said (-2.39): Reflects proper attribution of quotes, a hallmark of credible journalism.  </a:t>
            </a:r>
            <a:endParaRPr lang="en-US" sz="2600" kern="100" dirty="0">
              <a:latin typeface="Inter"/>
              <a:ea typeface="Calibri" panose="020F0502020204030204" pitchFamily="34" charset="0"/>
              <a:cs typeface="Times New Roman" panose="02020603050405020304" pitchFamily="18" charset="0"/>
            </a:endParaRPr>
          </a:p>
          <a:p>
            <a:pPr marL="514350" indent="-514350">
              <a:lnSpc>
                <a:spcPct val="107000"/>
              </a:lnSpc>
              <a:spcAft>
                <a:spcPts val="800"/>
              </a:spcAft>
              <a:buFont typeface="+mj-lt"/>
              <a:buAutoNum type="arabicPeriod"/>
            </a:pPr>
            <a:r>
              <a:rPr lang="en-US" sz="2600" kern="100" dirty="0" err="1">
                <a:effectLst/>
                <a:latin typeface="Inter"/>
                <a:ea typeface="Calibri" panose="020F0502020204030204" pitchFamily="34" charset="0"/>
                <a:cs typeface="Times New Roman" panose="02020603050405020304" pitchFamily="18" charset="0"/>
              </a:rPr>
              <a:t>thursday</a:t>
            </a:r>
            <a:r>
              <a:rPr lang="en-US" sz="2600" kern="100" dirty="0">
                <a:effectLst/>
                <a:latin typeface="Inter"/>
                <a:ea typeface="Calibri" panose="020F0502020204030204" pitchFamily="34" charset="0"/>
                <a:cs typeface="Times New Roman" panose="02020603050405020304" pitchFamily="18" charset="0"/>
              </a:rPr>
              <a:t> (-1.76) and </a:t>
            </a:r>
            <a:r>
              <a:rPr lang="en-US" sz="2600" kern="100" dirty="0" err="1">
                <a:effectLst/>
                <a:latin typeface="Inter"/>
                <a:ea typeface="Calibri" panose="020F0502020204030204" pitchFamily="34" charset="0"/>
                <a:cs typeface="Times New Roman" panose="02020603050405020304" pitchFamily="18" charset="0"/>
              </a:rPr>
              <a:t>wednesday</a:t>
            </a:r>
            <a:r>
              <a:rPr lang="en-US" sz="2600" kern="100" dirty="0">
                <a:effectLst/>
                <a:latin typeface="Inter"/>
                <a:ea typeface="Calibri" panose="020F0502020204030204" pitchFamily="34" charset="0"/>
                <a:cs typeface="Times New Roman" panose="02020603050405020304" pitchFamily="18" charset="0"/>
              </a:rPr>
              <a:t> (-1.73): Specific days of the week suggest timely, event-based reporting. </a:t>
            </a:r>
          </a:p>
          <a:p>
            <a:pPr marL="514350" indent="-514350">
              <a:lnSpc>
                <a:spcPct val="107000"/>
              </a:lnSpc>
              <a:spcAft>
                <a:spcPts val="800"/>
              </a:spcAft>
              <a:buFont typeface="+mj-lt"/>
              <a:buAutoNum type="arabicPeriod"/>
            </a:pPr>
            <a:r>
              <a:rPr lang="en-US" sz="2600" kern="100" dirty="0" err="1">
                <a:effectLst/>
                <a:latin typeface="Inter"/>
                <a:ea typeface="Calibri" panose="020F0502020204030204" pitchFamily="34" charset="0"/>
                <a:cs typeface="Times New Roman" panose="02020603050405020304" pitchFamily="18" charset="0"/>
              </a:rPr>
              <a:t>dont</a:t>
            </a:r>
            <a:r>
              <a:rPr lang="en-US" sz="2600" kern="100" dirty="0">
                <a:effectLst/>
                <a:latin typeface="Inter"/>
                <a:ea typeface="Calibri" panose="020F0502020204030204" pitchFamily="34" charset="0"/>
                <a:cs typeface="Times New Roman" panose="02020603050405020304" pitchFamily="18" charset="0"/>
              </a:rPr>
              <a:t> (-1.76): May appear in quotes or factual statements (e.g., "experts don’t agree"), common in balanced reporting.  </a:t>
            </a:r>
            <a:endParaRPr lang="el-GR" sz="2600" kern="100" dirty="0">
              <a:effectLst/>
              <a:latin typeface="Inter"/>
              <a:ea typeface="Calibri" panose="020F0502020204030204" pitchFamily="34" charset="0"/>
              <a:cs typeface="Times New Roman" panose="02020603050405020304" pitchFamily="18" charset="0"/>
            </a:endParaRPr>
          </a:p>
          <a:p>
            <a:pPr marL="0" indent="0">
              <a:buNone/>
            </a:pPr>
            <a:endParaRPr lang="el-GR" sz="2600" dirty="0">
              <a:latin typeface="Inter"/>
            </a:endParaRPr>
          </a:p>
        </p:txBody>
      </p:sp>
    </p:spTree>
    <p:extLst>
      <p:ext uri="{BB962C8B-B14F-4D97-AF65-F5344CB8AC3E}">
        <p14:creationId xmlns:p14="http://schemas.microsoft.com/office/powerpoint/2010/main" val="257405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F995-B634-2888-C05E-2F39E4BEEAF4}"/>
              </a:ext>
            </a:extLst>
          </p:cNvPr>
          <p:cNvSpPr>
            <a:spLocks noGrp="1"/>
          </p:cNvSpPr>
          <p:nvPr>
            <p:ph type="title"/>
          </p:nvPr>
        </p:nvSpPr>
        <p:spPr>
          <a:xfrm>
            <a:off x="838200" y="365125"/>
            <a:ext cx="10515600" cy="5833656"/>
          </a:xfrm>
        </p:spPr>
        <p:txBody>
          <a:bodyPr/>
          <a:lstStyle/>
          <a:p>
            <a:pPr algn="ctr"/>
            <a:r>
              <a:rPr lang="en-US" dirty="0">
                <a:latin typeface="Menlo"/>
              </a:rPr>
              <a:t>Reasons why this paradigm was chosen…</a:t>
            </a:r>
            <a:endParaRPr lang="el-GR" dirty="0">
              <a:latin typeface="Menlo"/>
            </a:endParaRPr>
          </a:p>
        </p:txBody>
      </p:sp>
    </p:spTree>
    <p:extLst>
      <p:ext uri="{BB962C8B-B14F-4D97-AF65-F5344CB8AC3E}">
        <p14:creationId xmlns:p14="http://schemas.microsoft.com/office/powerpoint/2010/main" val="2044119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75B4-D234-D3EF-CD26-F9FB64BCB63D}"/>
              </a:ext>
            </a:extLst>
          </p:cNvPr>
          <p:cNvSpPr>
            <a:spLocks noGrp="1"/>
          </p:cNvSpPr>
          <p:nvPr>
            <p:ph type="title"/>
          </p:nvPr>
        </p:nvSpPr>
        <p:spPr>
          <a:xfrm>
            <a:off x="0" y="-340242"/>
            <a:ext cx="11353800" cy="2030931"/>
          </a:xfrm>
        </p:spPr>
        <p:txBody>
          <a:bodyPr/>
          <a:lstStyle/>
          <a:p>
            <a:r>
              <a:rPr lang="en-US" b="1" dirty="0">
                <a:latin typeface="Melon"/>
              </a:rPr>
              <a:t>References</a:t>
            </a:r>
            <a:endParaRPr lang="el-GR" b="1" dirty="0">
              <a:latin typeface="Melon"/>
            </a:endParaRPr>
          </a:p>
        </p:txBody>
      </p:sp>
      <p:sp>
        <p:nvSpPr>
          <p:cNvPr id="3" name="Content Placeholder 2">
            <a:extLst>
              <a:ext uri="{FF2B5EF4-FFF2-40B4-BE49-F238E27FC236}">
                <a16:creationId xmlns:a16="http://schemas.microsoft.com/office/drawing/2014/main" id="{97472785-9923-2885-D94B-2CC573972BD0}"/>
              </a:ext>
            </a:extLst>
          </p:cNvPr>
          <p:cNvSpPr>
            <a:spLocks noGrp="1"/>
          </p:cNvSpPr>
          <p:nvPr>
            <p:ph idx="1"/>
          </p:nvPr>
        </p:nvSpPr>
        <p:spPr>
          <a:xfrm>
            <a:off x="116958" y="1690689"/>
            <a:ext cx="11993526" cy="4486274"/>
          </a:xfrm>
        </p:spPr>
        <p:txBody>
          <a:bodyPr/>
          <a:lstStyle/>
          <a:p>
            <a:endParaRPr lang="en-US" sz="2400"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endParaRPr>
          </a:p>
          <a:p>
            <a:pPr marL="514350" indent="-514350">
              <a:buFont typeface="+mj-lt"/>
              <a:buAutoNum type="alphaLcParenR"/>
            </a:pPr>
            <a:r>
              <a:rPr lang="en-US" sz="2600" kern="100" dirty="0">
                <a:latin typeface="Inter"/>
                <a:ea typeface="Calibri" panose="020F0502020204030204" pitchFamily="34" charset="0"/>
                <a:cs typeface="Times New Roman" panose="02020603050405020304" pitchFamily="18" charset="0"/>
              </a:rPr>
              <a:t>https://www.kaggle.com/datasets/emineyetm/fake-news-detection-datasets</a:t>
            </a:r>
          </a:p>
          <a:p>
            <a:pPr marL="514350" indent="-514350">
              <a:buFont typeface="+mj-lt"/>
              <a:buAutoNum type="alphaLcParenR"/>
            </a:pPr>
            <a:endParaRPr lang="en-US" sz="2600" kern="100" dirty="0">
              <a:latin typeface="Inter"/>
              <a:ea typeface="Calibri" panose="020F0502020204030204" pitchFamily="34" charset="0"/>
              <a:cs typeface="Times New Roman" panose="02020603050405020304" pitchFamily="18" charset="0"/>
            </a:endParaRPr>
          </a:p>
          <a:p>
            <a:pPr marL="514350" indent="-514350">
              <a:buFont typeface="+mj-lt"/>
              <a:buAutoNum type="alphaLcParenR"/>
            </a:pPr>
            <a:r>
              <a:rPr lang="en-US" sz="2600" kern="100" dirty="0" err="1">
                <a:latin typeface="Inter"/>
                <a:ea typeface="Calibri" panose="020F0502020204030204" pitchFamily="34" charset="0"/>
                <a:cs typeface="Times New Roman" panose="02020603050405020304" pitchFamily="18" charset="0"/>
              </a:rPr>
              <a:t>Katsaros</a:t>
            </a:r>
            <a:r>
              <a:rPr lang="en-US" sz="2600" kern="100" dirty="0">
                <a:latin typeface="Inter"/>
                <a:ea typeface="Calibri" panose="020F0502020204030204" pitchFamily="34" charset="0"/>
                <a:cs typeface="Times New Roman" panose="02020603050405020304" pitchFamily="18" charset="0"/>
              </a:rPr>
              <a:t> D., Stavropoulos G., and </a:t>
            </a:r>
            <a:r>
              <a:rPr lang="en-US" sz="2600" kern="100" dirty="0" err="1">
                <a:latin typeface="Inter"/>
                <a:ea typeface="Calibri" panose="020F0502020204030204" pitchFamily="34" charset="0"/>
                <a:cs typeface="Times New Roman" panose="02020603050405020304" pitchFamily="18" charset="0"/>
              </a:rPr>
              <a:t>Papakostas</a:t>
            </a:r>
            <a:r>
              <a:rPr lang="en-US" sz="2600" kern="100" dirty="0">
                <a:latin typeface="Inter"/>
                <a:ea typeface="Calibri" panose="020F0502020204030204" pitchFamily="34" charset="0"/>
                <a:cs typeface="Times New Roman" panose="02020603050405020304" pitchFamily="18" charset="0"/>
              </a:rPr>
              <a:t> D. ,"Which Machine Learning Paradigm for Fake News Detection?" WI '19: IEEE/WIC/ACM International Conference on Web Intelligence, vol. 383-387, 2019, </a:t>
            </a:r>
            <a:r>
              <a:rPr lang="en-US" sz="2600" kern="100" dirty="0">
                <a:latin typeface="Inter"/>
                <a:ea typeface="Calibri" panose="020F0502020204030204" pitchFamily="34" charset="0"/>
                <a:cs typeface="Times New Roman" panose="02020603050405020304" pitchFamily="18" charset="0"/>
                <a:hlinkClick r:id="rId3"/>
              </a:rPr>
              <a:t>https://doi.org/10.1145/3350546.3352552</a:t>
            </a:r>
            <a:endParaRPr lang="en-US" sz="2600" kern="100" dirty="0">
              <a:latin typeface="Inter"/>
              <a:ea typeface="Calibri" panose="020F0502020204030204" pitchFamily="34" charset="0"/>
              <a:cs typeface="Times New Roman" panose="02020603050405020304" pitchFamily="18" charset="0"/>
            </a:endParaRPr>
          </a:p>
          <a:p>
            <a:pPr marL="514350" indent="-514350">
              <a:buFont typeface="+mj-lt"/>
              <a:buAutoNum type="alphaLcParenR"/>
            </a:pPr>
            <a:r>
              <a:rPr lang="en-US" sz="2600" kern="100" dirty="0">
                <a:latin typeface="Inter"/>
                <a:ea typeface="Calibri" panose="020F0502020204030204" pitchFamily="34" charset="0"/>
                <a:cs typeface="Times New Roman" panose="02020603050405020304" pitchFamily="18" charset="0"/>
              </a:rPr>
              <a:t>https://edition.cnn.com/2025/01/24/us/colorado-dna-analyst-forgery-charges</a:t>
            </a:r>
          </a:p>
          <a:p>
            <a:endParaRPr lang="el-G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l-GR" sz="2400" u="sng" kern="100" dirty="0">
              <a:solidFill>
                <a:srgbClr val="0563C1"/>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0436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FBF4-FF4B-1480-B927-61C8250CEFC7}"/>
              </a:ext>
            </a:extLst>
          </p:cNvPr>
          <p:cNvSpPr>
            <a:spLocks noGrp="1"/>
          </p:cNvSpPr>
          <p:nvPr>
            <p:ph type="ctrTitle"/>
          </p:nvPr>
        </p:nvSpPr>
        <p:spPr>
          <a:xfrm>
            <a:off x="1524000" y="531628"/>
            <a:ext cx="9144000" cy="3211032"/>
          </a:xfrm>
        </p:spPr>
        <p:txBody>
          <a:bodyPr/>
          <a:lstStyle/>
          <a:p>
            <a:r>
              <a:rPr lang="en-US" dirty="0"/>
              <a:t>Thank you!</a:t>
            </a:r>
            <a:endParaRPr lang="el-GR" dirty="0"/>
          </a:p>
        </p:txBody>
      </p:sp>
      <p:pic>
        <p:nvPicPr>
          <p:cNvPr id="8" name="Content Placeholder 4">
            <a:extLst>
              <a:ext uri="{FF2B5EF4-FFF2-40B4-BE49-F238E27FC236}">
                <a16:creationId xmlns:a16="http://schemas.microsoft.com/office/drawing/2014/main" id="{8E1E5785-34B0-66E2-AB67-BED500D5F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4930" y="148856"/>
            <a:ext cx="3870253" cy="6440931"/>
          </a:xfrm>
          <a:prstGeom prst="rect">
            <a:avLst/>
          </a:prstGeom>
        </p:spPr>
      </p:pic>
    </p:spTree>
    <p:extLst>
      <p:ext uri="{BB962C8B-B14F-4D97-AF65-F5344CB8AC3E}">
        <p14:creationId xmlns:p14="http://schemas.microsoft.com/office/powerpoint/2010/main" val="388691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B90D-7F1F-3376-9F72-488B72FF0E60}"/>
              </a:ext>
            </a:extLst>
          </p:cNvPr>
          <p:cNvSpPr>
            <a:spLocks noGrp="1"/>
          </p:cNvSpPr>
          <p:nvPr>
            <p:ph type="title"/>
          </p:nvPr>
        </p:nvSpPr>
        <p:spPr>
          <a:xfrm>
            <a:off x="0" y="0"/>
            <a:ext cx="11353799" cy="1690689"/>
          </a:xfrm>
        </p:spPr>
        <p:txBody>
          <a:bodyPr/>
          <a:lstStyle/>
          <a:p>
            <a:r>
              <a:rPr lang="en-US" b="1" dirty="0">
                <a:latin typeface="Menlo"/>
              </a:rPr>
              <a:t>Protecting society from misinformation is crucial in today's digital age.</a:t>
            </a:r>
            <a:endParaRPr lang="el-GR" b="1" dirty="0">
              <a:latin typeface="Menlo"/>
            </a:endParaRPr>
          </a:p>
        </p:txBody>
      </p:sp>
      <p:sp>
        <p:nvSpPr>
          <p:cNvPr id="3" name="Content Placeholder 2">
            <a:extLst>
              <a:ext uri="{FF2B5EF4-FFF2-40B4-BE49-F238E27FC236}">
                <a16:creationId xmlns:a16="http://schemas.microsoft.com/office/drawing/2014/main" id="{155EE8FF-0630-D9A2-83F3-026465FC981B}"/>
              </a:ext>
            </a:extLst>
          </p:cNvPr>
          <p:cNvSpPr>
            <a:spLocks noGrp="1"/>
          </p:cNvSpPr>
          <p:nvPr>
            <p:ph idx="1"/>
          </p:nvPr>
        </p:nvSpPr>
        <p:spPr>
          <a:xfrm>
            <a:off x="0" y="1690688"/>
            <a:ext cx="12192000" cy="5167311"/>
          </a:xfrm>
        </p:spPr>
        <p:txBody>
          <a:bodyPr>
            <a:normAutofit/>
          </a:bodyPr>
          <a:lstStyle/>
          <a:p>
            <a:r>
              <a:rPr lang="en-US" dirty="0">
                <a:latin typeface="Inter"/>
              </a:rPr>
              <a:t>Importance of Accurate Information for Society's Stability : Ensuring that the information consumed by the public is accurate is vital for societal stability, as misinformation can lead to misguided beliefs and actions.</a:t>
            </a:r>
          </a:p>
          <a:p>
            <a:r>
              <a:rPr lang="en-US" dirty="0">
                <a:latin typeface="Inter"/>
              </a:rPr>
              <a:t>Role of Education in Combatting Misinformation: Educating individuals about the nuances of information and media literacy is essential to protect against the influence of misleading narratives.</a:t>
            </a:r>
          </a:p>
          <a:p>
            <a:r>
              <a:rPr lang="en-US" dirty="0">
                <a:latin typeface="Inter"/>
              </a:rPr>
              <a:t>Impact of Digital Platforms on Information Spread: Digital platforms significantly amplify the spread of misinformation, necessitating proactive measures from both companies and users to mitigate its effects.</a:t>
            </a:r>
          </a:p>
          <a:p>
            <a:r>
              <a:rPr lang="en-US" dirty="0">
                <a:latin typeface="Inter"/>
              </a:rPr>
              <a:t>Strategies for Raising Public Awareness on Misinformation: Implementing public awareness campaigns can effectively inform individuals about the dangers of fake news, enabling them to critically evaluate the information they encounter.</a:t>
            </a:r>
            <a:endParaRPr lang="el-GR" dirty="0">
              <a:latin typeface="Inter"/>
            </a:endParaRPr>
          </a:p>
        </p:txBody>
      </p:sp>
    </p:spTree>
    <p:extLst>
      <p:ext uri="{BB962C8B-B14F-4D97-AF65-F5344CB8AC3E}">
        <p14:creationId xmlns:p14="http://schemas.microsoft.com/office/powerpoint/2010/main" val="37472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D07A-5376-B943-47D3-DD30D6CB29DF}"/>
              </a:ext>
            </a:extLst>
          </p:cNvPr>
          <p:cNvSpPr>
            <a:spLocks noGrp="1"/>
          </p:cNvSpPr>
          <p:nvPr>
            <p:ph type="title"/>
          </p:nvPr>
        </p:nvSpPr>
        <p:spPr>
          <a:xfrm>
            <a:off x="0" y="0"/>
            <a:ext cx="12192000" cy="1825625"/>
          </a:xfrm>
        </p:spPr>
        <p:txBody>
          <a:bodyPr>
            <a:normAutofit fontScale="90000"/>
          </a:bodyPr>
          <a:lstStyle/>
          <a:p>
            <a:r>
              <a:rPr lang="en-US" sz="4900" b="1" dirty="0">
                <a:solidFill>
                  <a:srgbClr val="3B3B3B"/>
                </a:solidFill>
                <a:effectLst/>
                <a:latin typeface="Menlo"/>
              </a:rPr>
              <a:t>Detection mechanisms are vital to safeguard less educated individuals.</a:t>
            </a:r>
            <a:br>
              <a:rPr lang="en-US" dirty="0"/>
            </a:br>
            <a:endParaRPr lang="el-GR" dirty="0"/>
          </a:p>
        </p:txBody>
      </p:sp>
      <p:sp>
        <p:nvSpPr>
          <p:cNvPr id="3" name="Content Placeholder 2">
            <a:extLst>
              <a:ext uri="{FF2B5EF4-FFF2-40B4-BE49-F238E27FC236}">
                <a16:creationId xmlns:a16="http://schemas.microsoft.com/office/drawing/2014/main" id="{FECC403C-07CD-9A02-EA32-8DD7F93F2A02}"/>
              </a:ext>
            </a:extLst>
          </p:cNvPr>
          <p:cNvSpPr>
            <a:spLocks noGrp="1"/>
          </p:cNvSpPr>
          <p:nvPr>
            <p:ph idx="1"/>
          </p:nvPr>
        </p:nvSpPr>
        <p:spPr>
          <a:xfrm>
            <a:off x="0" y="1297172"/>
            <a:ext cx="12191999" cy="5560827"/>
          </a:xfrm>
        </p:spPr>
        <p:txBody>
          <a:bodyPr/>
          <a:lstStyle/>
          <a:p>
            <a:pPr marL="0" indent="0">
              <a:buNone/>
            </a:pPr>
            <a:endParaRPr lang="en-US" sz="2600" dirty="0">
              <a:solidFill>
                <a:srgbClr val="3B3B3B"/>
              </a:solidFill>
              <a:effectLst/>
              <a:latin typeface="Inter"/>
            </a:endParaRPr>
          </a:p>
          <a:p>
            <a:pPr marL="0" indent="0">
              <a:buNone/>
            </a:pPr>
            <a:endParaRPr lang="en-US" sz="2600" dirty="0">
              <a:solidFill>
                <a:srgbClr val="3B3B3B"/>
              </a:solidFill>
              <a:latin typeface="Inter"/>
            </a:endParaRPr>
          </a:p>
          <a:p>
            <a:pPr marL="0" indent="0" algn="ctr">
              <a:buNone/>
            </a:pPr>
            <a:r>
              <a:rPr lang="en-US" sz="2600" dirty="0">
                <a:solidFill>
                  <a:srgbClr val="3B3B3B"/>
                </a:solidFill>
                <a:effectLst/>
                <a:latin typeface="Inter"/>
              </a:rPr>
              <a:t>Creating detection systems that are accessible to less educated individuals can help protect them from being misled by false information. Advanced algorithms and AI can enhance detection mechanisms, making them more effective in identifying and flagging fake news. Community programs aimed at improving information literacy can help empower less educated individuals to critically evaluate news sources. Effective detection mechanisms can rebuild public trust in media by ensuring that individuals receive accurate and reliable information</a:t>
            </a:r>
            <a:r>
              <a:rPr lang="en-US" dirty="0">
                <a:solidFill>
                  <a:srgbClr val="3B3B3B"/>
                </a:solidFill>
                <a:effectLst/>
                <a:latin typeface="Arial" panose="020B0604020202020204" pitchFamily="34" charset="0"/>
              </a:rPr>
              <a:t>.</a:t>
            </a:r>
            <a:endParaRPr lang="en-US" dirty="0"/>
          </a:p>
          <a:p>
            <a:endParaRPr lang="en-US" dirty="0"/>
          </a:p>
          <a:p>
            <a:endParaRPr lang="en-US" dirty="0"/>
          </a:p>
          <a:p>
            <a:endParaRPr lang="en-US" dirty="0"/>
          </a:p>
          <a:p>
            <a:endParaRPr lang="el-GR" dirty="0"/>
          </a:p>
        </p:txBody>
      </p:sp>
    </p:spTree>
    <p:extLst>
      <p:ext uri="{BB962C8B-B14F-4D97-AF65-F5344CB8AC3E}">
        <p14:creationId xmlns:p14="http://schemas.microsoft.com/office/powerpoint/2010/main" val="409455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1D5-9593-24A4-EE48-250F90A3A457}"/>
              </a:ext>
            </a:extLst>
          </p:cNvPr>
          <p:cNvSpPr>
            <a:spLocks noGrp="1"/>
          </p:cNvSpPr>
          <p:nvPr>
            <p:ph type="title"/>
          </p:nvPr>
        </p:nvSpPr>
        <p:spPr>
          <a:xfrm>
            <a:off x="-85060" y="-233916"/>
            <a:ext cx="11438860" cy="1924605"/>
          </a:xfrm>
        </p:spPr>
        <p:txBody>
          <a:bodyPr>
            <a:normAutofit/>
          </a:bodyPr>
          <a:lstStyle/>
          <a:p>
            <a:r>
              <a:rPr lang="en-US" b="1" i="0" dirty="0">
                <a:solidFill>
                  <a:srgbClr val="404040"/>
                </a:solidFill>
                <a:effectLst/>
                <a:latin typeface="Menlo"/>
              </a:rPr>
              <a:t>Fake news impacts public opinion and can alter democratic processes.</a:t>
            </a:r>
            <a:endParaRPr lang="el-GR" b="1" dirty="0"/>
          </a:p>
        </p:txBody>
      </p:sp>
      <p:sp>
        <p:nvSpPr>
          <p:cNvPr id="3" name="Content Placeholder 2">
            <a:extLst>
              <a:ext uri="{FF2B5EF4-FFF2-40B4-BE49-F238E27FC236}">
                <a16:creationId xmlns:a16="http://schemas.microsoft.com/office/drawing/2014/main" id="{27C50356-2082-DF96-1FDA-090C0EF25968}"/>
              </a:ext>
            </a:extLst>
          </p:cNvPr>
          <p:cNvSpPr>
            <a:spLocks noGrp="1"/>
          </p:cNvSpPr>
          <p:nvPr>
            <p:ph idx="1"/>
          </p:nvPr>
        </p:nvSpPr>
        <p:spPr>
          <a:xfrm>
            <a:off x="0" y="1690689"/>
            <a:ext cx="12192000" cy="5167311"/>
          </a:xfrm>
        </p:spPr>
        <p:txBody>
          <a:bodyPr>
            <a:normAutofit fontScale="92500" lnSpcReduction="20000"/>
          </a:bodyPr>
          <a:lstStyle/>
          <a:p>
            <a:pPr algn="l">
              <a:spcBef>
                <a:spcPts val="300"/>
              </a:spcBef>
              <a:buFont typeface="Arial" panose="020B0604020202020204" pitchFamily="34" charset="0"/>
              <a:buChar char="•"/>
            </a:pPr>
            <a:r>
              <a:rPr lang="en-US" sz="3100" b="0" i="0" dirty="0">
                <a:solidFill>
                  <a:srgbClr val="404040"/>
                </a:solidFill>
                <a:effectLst/>
                <a:latin typeface="Inter"/>
              </a:rPr>
              <a:t>Influence of Fake News on Voter </a:t>
            </a:r>
            <a:r>
              <a:rPr lang="en-US" sz="3100" b="0" i="0" dirty="0" err="1">
                <a:solidFill>
                  <a:srgbClr val="404040"/>
                </a:solidFill>
                <a:effectLst/>
                <a:latin typeface="Inter"/>
              </a:rPr>
              <a:t>Behaviour</a:t>
            </a:r>
            <a:r>
              <a:rPr lang="en-US" sz="3100" b="0" i="0" dirty="0">
                <a:solidFill>
                  <a:srgbClr val="404040"/>
                </a:solidFill>
                <a:effectLst/>
                <a:latin typeface="Inter"/>
              </a:rPr>
              <a:t>: The dissemination of fake news can sway voter opinions, thereby impacting election outcomes and undermining democratic processes.</a:t>
            </a:r>
          </a:p>
          <a:p>
            <a:pPr algn="l">
              <a:spcBef>
                <a:spcPts val="300"/>
              </a:spcBef>
              <a:buFont typeface="Arial" panose="020B0604020202020204" pitchFamily="34" charset="0"/>
              <a:buChar char="•"/>
            </a:pPr>
            <a:endParaRPr lang="en-US" sz="3100" b="0" i="0" dirty="0">
              <a:solidFill>
                <a:srgbClr val="404040"/>
              </a:solidFill>
              <a:effectLst/>
              <a:latin typeface="Inter"/>
            </a:endParaRPr>
          </a:p>
          <a:p>
            <a:pPr algn="l">
              <a:spcBef>
                <a:spcPts val="300"/>
              </a:spcBef>
              <a:buFont typeface="Arial" panose="020B0604020202020204" pitchFamily="34" charset="0"/>
              <a:buChar char="•"/>
            </a:pPr>
            <a:r>
              <a:rPr lang="en-US" sz="3100" b="0" i="0" dirty="0">
                <a:solidFill>
                  <a:srgbClr val="404040"/>
                </a:solidFill>
                <a:effectLst/>
                <a:latin typeface="Inter"/>
              </a:rPr>
              <a:t>Long-term Consequences of Misinformation on Democracy: Persistent exposure to fake news can erode public trust in legitimate news sources, ultimately threatening democratic institutions.</a:t>
            </a:r>
          </a:p>
          <a:p>
            <a:pPr algn="l">
              <a:spcBef>
                <a:spcPts val="300"/>
              </a:spcBef>
              <a:buFont typeface="Arial" panose="020B0604020202020204" pitchFamily="34" charset="0"/>
              <a:buChar char="•"/>
            </a:pPr>
            <a:endParaRPr lang="en-US" sz="3100" b="0" i="0" dirty="0">
              <a:solidFill>
                <a:srgbClr val="404040"/>
              </a:solidFill>
              <a:effectLst/>
              <a:latin typeface="Inter"/>
            </a:endParaRPr>
          </a:p>
          <a:p>
            <a:pPr algn="l">
              <a:spcBef>
                <a:spcPts val="300"/>
              </a:spcBef>
              <a:buFont typeface="Arial" panose="020B0604020202020204" pitchFamily="34" charset="0"/>
              <a:buChar char="•"/>
            </a:pPr>
            <a:r>
              <a:rPr lang="en-US" sz="3100" b="0" i="0" dirty="0">
                <a:solidFill>
                  <a:srgbClr val="404040"/>
                </a:solidFill>
                <a:effectLst/>
                <a:latin typeface="Inter"/>
              </a:rPr>
              <a:t>The Role of Social Media in Fake News Propagation: Social media platforms are often breeding grounds for fake news, amplifying its reach and making it difficult for users to discern credible information.</a:t>
            </a:r>
          </a:p>
          <a:p>
            <a:pPr algn="l">
              <a:spcBef>
                <a:spcPts val="300"/>
              </a:spcBef>
              <a:buFont typeface="Arial" panose="020B0604020202020204" pitchFamily="34" charset="0"/>
              <a:buChar char="•"/>
            </a:pPr>
            <a:endParaRPr lang="en-US" sz="3100" b="0" i="0" dirty="0">
              <a:solidFill>
                <a:srgbClr val="404040"/>
              </a:solidFill>
              <a:effectLst/>
              <a:latin typeface="Inter"/>
            </a:endParaRPr>
          </a:p>
          <a:p>
            <a:pPr algn="l">
              <a:spcBef>
                <a:spcPts val="300"/>
              </a:spcBef>
              <a:buFont typeface="Arial" panose="020B0604020202020204" pitchFamily="34" charset="0"/>
              <a:buChar char="•"/>
            </a:pPr>
            <a:r>
              <a:rPr lang="en-US" sz="3100" b="0" i="0" dirty="0">
                <a:solidFill>
                  <a:srgbClr val="404040"/>
                </a:solidFill>
                <a:effectLst/>
                <a:latin typeface="Inter"/>
              </a:rPr>
              <a:t>Countermeasures Against Misinformation in Political Arenas: Developing robust strategies to identify and counter misinformation is critical to safeguarding democratic integrity and informed citizenry.</a:t>
            </a:r>
          </a:p>
          <a:p>
            <a:pPr marL="0" indent="0" algn="l">
              <a:spcBef>
                <a:spcPts val="300"/>
              </a:spcBef>
              <a:buNone/>
            </a:pPr>
            <a:endParaRPr lang="en-US" b="0" i="0" dirty="0">
              <a:solidFill>
                <a:srgbClr val="404040"/>
              </a:solidFill>
              <a:effectLst/>
              <a:latin typeface="Inter"/>
            </a:endParaRPr>
          </a:p>
          <a:p>
            <a:endParaRPr lang="el-GR" dirty="0"/>
          </a:p>
        </p:txBody>
      </p:sp>
    </p:spTree>
    <p:extLst>
      <p:ext uri="{BB962C8B-B14F-4D97-AF65-F5344CB8AC3E}">
        <p14:creationId xmlns:p14="http://schemas.microsoft.com/office/powerpoint/2010/main" val="58712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E105-B1F1-C7F2-F3E4-6B49D4A71AB4}"/>
              </a:ext>
            </a:extLst>
          </p:cNvPr>
          <p:cNvSpPr>
            <a:spLocks noGrp="1"/>
          </p:cNvSpPr>
          <p:nvPr>
            <p:ph type="title"/>
          </p:nvPr>
        </p:nvSpPr>
        <p:spPr>
          <a:xfrm>
            <a:off x="0" y="-308344"/>
            <a:ext cx="11353800" cy="1999033"/>
          </a:xfrm>
        </p:spPr>
        <p:txBody>
          <a:bodyPr/>
          <a:lstStyle/>
          <a:p>
            <a:r>
              <a:rPr lang="en-US" b="1" dirty="0">
                <a:latin typeface="Menlo"/>
              </a:rPr>
              <a:t>Diverse datasets enable comprehensive performance evaluations.</a:t>
            </a:r>
            <a:endParaRPr lang="el-GR" b="1" dirty="0">
              <a:latin typeface="Menlo"/>
            </a:endParaRPr>
          </a:p>
        </p:txBody>
      </p:sp>
      <p:sp>
        <p:nvSpPr>
          <p:cNvPr id="3" name="Content Placeholder 2">
            <a:extLst>
              <a:ext uri="{FF2B5EF4-FFF2-40B4-BE49-F238E27FC236}">
                <a16:creationId xmlns:a16="http://schemas.microsoft.com/office/drawing/2014/main" id="{06E44B26-104A-E2FA-88F7-FF0D49B52A8A}"/>
              </a:ext>
            </a:extLst>
          </p:cNvPr>
          <p:cNvSpPr>
            <a:spLocks noGrp="1"/>
          </p:cNvSpPr>
          <p:nvPr>
            <p:ph idx="1"/>
          </p:nvPr>
        </p:nvSpPr>
        <p:spPr>
          <a:xfrm>
            <a:off x="0" y="1690689"/>
            <a:ext cx="12192000" cy="5167310"/>
          </a:xfrm>
        </p:spPr>
        <p:txBody>
          <a:bodyPr>
            <a:normAutofit/>
          </a:bodyPr>
          <a:lstStyle/>
          <a:p>
            <a:r>
              <a:rPr lang="en-US" dirty="0">
                <a:latin typeface="Inter"/>
              </a:rPr>
              <a:t>Role of Diverse Datasets in Evaluations: Diverse datasets are integral in evaluating the generalizability of machine learning algorithms across various contexts and scenarios.</a:t>
            </a:r>
          </a:p>
          <a:p>
            <a:r>
              <a:rPr lang="en-US" dirty="0">
                <a:latin typeface="Inter"/>
              </a:rPr>
              <a:t>Challenges in Dataset Diversity: Ensuring dataset diversity poses challenges, including bias mitigation and ensuring representative samples to reflect real-world complexities.</a:t>
            </a:r>
          </a:p>
          <a:p>
            <a:r>
              <a:rPr lang="en-US" dirty="0">
                <a:latin typeface="Inter"/>
              </a:rPr>
              <a:t>Creating Balanced Datasets for Fair Evaluation: Creating balanced datasets is crucial for fair evaluation, ensuring algorithms are tested on equally represented classes of data.</a:t>
            </a:r>
          </a:p>
          <a:p>
            <a:r>
              <a:rPr lang="en-US" dirty="0">
                <a:latin typeface="Inter"/>
              </a:rPr>
              <a:t>Impact of Dataset Quality on Evaluation: The quality of datasets directly impacts the evaluation outcomes, making it essential to utilize high-quality, well-structured datasets.</a:t>
            </a:r>
          </a:p>
        </p:txBody>
      </p:sp>
    </p:spTree>
    <p:extLst>
      <p:ext uri="{BB962C8B-B14F-4D97-AF65-F5344CB8AC3E}">
        <p14:creationId xmlns:p14="http://schemas.microsoft.com/office/powerpoint/2010/main" val="27417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488A-6615-5FA9-001B-51C4A3ACE3B7}"/>
              </a:ext>
            </a:extLst>
          </p:cNvPr>
          <p:cNvSpPr>
            <a:spLocks noGrp="1"/>
          </p:cNvSpPr>
          <p:nvPr>
            <p:ph type="title"/>
          </p:nvPr>
        </p:nvSpPr>
        <p:spPr>
          <a:xfrm>
            <a:off x="0" y="-542260"/>
            <a:ext cx="11353800" cy="2232949"/>
          </a:xfrm>
        </p:spPr>
        <p:txBody>
          <a:bodyPr/>
          <a:lstStyle/>
          <a:p>
            <a:r>
              <a:rPr lang="en-US" b="1" dirty="0">
                <a:latin typeface="Menlo"/>
              </a:rPr>
              <a:t>The Dataset</a:t>
            </a:r>
            <a:endParaRPr lang="el-GR" b="1" dirty="0">
              <a:latin typeface="Menlo"/>
            </a:endParaRPr>
          </a:p>
        </p:txBody>
      </p:sp>
      <p:sp>
        <p:nvSpPr>
          <p:cNvPr id="3" name="Content Placeholder 2">
            <a:extLst>
              <a:ext uri="{FF2B5EF4-FFF2-40B4-BE49-F238E27FC236}">
                <a16:creationId xmlns:a16="http://schemas.microsoft.com/office/drawing/2014/main" id="{BFD04782-BBCF-9944-13E0-A09621D8AF60}"/>
              </a:ext>
            </a:extLst>
          </p:cNvPr>
          <p:cNvSpPr>
            <a:spLocks noGrp="1"/>
          </p:cNvSpPr>
          <p:nvPr>
            <p:ph idx="1"/>
          </p:nvPr>
        </p:nvSpPr>
        <p:spPr>
          <a:xfrm>
            <a:off x="838200" y="1307804"/>
            <a:ext cx="10515600" cy="5320007"/>
          </a:xfrm>
        </p:spPr>
        <p:txBody>
          <a:bodyPr/>
          <a:lstStyle/>
          <a:p>
            <a:pPr>
              <a:lnSpc>
                <a:spcPct val="107000"/>
              </a:lnSpc>
              <a:spcAft>
                <a:spcPts val="800"/>
              </a:spcAft>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The domain chosen was Natural Language Processing and we decided to address a fake vs true news classification problem and proceeded as the exercise indicated. Where are the data from? </a:t>
            </a:r>
            <a:endParaRPr lang="el-GR" sz="2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l-GR" sz="1800" kern="100" dirty="0">
              <a:latin typeface="Inter"/>
              <a:ea typeface="Calibri" panose="020F0502020204030204" pitchFamily="34" charset="0"/>
              <a:cs typeface="Times New Roman" panose="02020603050405020304" pitchFamily="18" charset="0"/>
            </a:endParaRPr>
          </a:p>
          <a:p>
            <a:pPr marL="0" indent="0">
              <a:lnSpc>
                <a:spcPct val="107000"/>
              </a:lnSpc>
              <a:spcAft>
                <a:spcPts val="800"/>
              </a:spcAft>
              <a:buNone/>
            </a:pPr>
            <a:endParaRPr lang="el-G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l-GR" dirty="0"/>
          </a:p>
        </p:txBody>
      </p:sp>
      <p:pic>
        <p:nvPicPr>
          <p:cNvPr id="4" name="Picture 3">
            <a:extLst>
              <a:ext uri="{FF2B5EF4-FFF2-40B4-BE49-F238E27FC236}">
                <a16:creationId xmlns:a16="http://schemas.microsoft.com/office/drawing/2014/main" id="{990D389A-D75D-4F0F-9A99-98898E0E47F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2325" y="2796363"/>
            <a:ext cx="6569149" cy="3714491"/>
          </a:xfrm>
          <a:prstGeom prst="rect">
            <a:avLst/>
          </a:prstGeom>
          <a:noFill/>
          <a:ln>
            <a:noFill/>
          </a:ln>
        </p:spPr>
      </p:pic>
    </p:spTree>
    <p:extLst>
      <p:ext uri="{BB962C8B-B14F-4D97-AF65-F5344CB8AC3E}">
        <p14:creationId xmlns:p14="http://schemas.microsoft.com/office/powerpoint/2010/main" val="200847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F384-F967-5813-1127-D108C0A1B2DB}"/>
              </a:ext>
            </a:extLst>
          </p:cNvPr>
          <p:cNvSpPr>
            <a:spLocks noGrp="1"/>
          </p:cNvSpPr>
          <p:nvPr>
            <p:ph type="title"/>
          </p:nvPr>
        </p:nvSpPr>
        <p:spPr>
          <a:xfrm>
            <a:off x="0" y="85061"/>
            <a:ext cx="12192000" cy="1669311"/>
          </a:xfrm>
        </p:spPr>
        <p:txBody>
          <a:bodyPr>
            <a:normAutofit fontScale="90000"/>
          </a:bodyPr>
          <a:lstStyle/>
          <a:p>
            <a:r>
              <a:rPr lang="en-US" sz="4900" b="1" dirty="0">
                <a:effectLst/>
                <a:latin typeface="Arial" panose="020B0604020202020204" pitchFamily="34" charset="0"/>
              </a:rPr>
              <a:t>Import Packages and Data Preparation Steps</a:t>
            </a:r>
            <a:br>
              <a:rPr lang="en-US" dirty="0"/>
            </a:br>
            <a:endParaRPr lang="el-GR" dirty="0"/>
          </a:p>
        </p:txBody>
      </p:sp>
      <p:sp>
        <p:nvSpPr>
          <p:cNvPr id="3" name="Content Placeholder 2">
            <a:extLst>
              <a:ext uri="{FF2B5EF4-FFF2-40B4-BE49-F238E27FC236}">
                <a16:creationId xmlns:a16="http://schemas.microsoft.com/office/drawing/2014/main" id="{1A40A7C8-501F-D138-7FD4-2A63A0634A31}"/>
              </a:ext>
            </a:extLst>
          </p:cNvPr>
          <p:cNvSpPr>
            <a:spLocks noGrp="1"/>
          </p:cNvSpPr>
          <p:nvPr>
            <p:ph idx="1"/>
          </p:nvPr>
        </p:nvSpPr>
        <p:spPr>
          <a:xfrm>
            <a:off x="0" y="1669311"/>
            <a:ext cx="12192000" cy="5103627"/>
          </a:xfrm>
        </p:spPr>
        <p:txBody>
          <a:bodyPr>
            <a:normAutofit/>
          </a:bodyPr>
          <a:lstStyle/>
          <a:p>
            <a:r>
              <a:rPr lang="en-US" sz="2600" dirty="0">
                <a:latin typeface="Inter"/>
              </a:rPr>
              <a:t>Core Libraries for Data Manipulation and Analysis: Essential libraries such as pandas simplify data handling, enabling efficient data analysis and manipulation during the project.</a:t>
            </a:r>
          </a:p>
          <a:p>
            <a:r>
              <a:rPr lang="en-US" sz="2600" dirty="0">
                <a:latin typeface="Inter"/>
              </a:rPr>
              <a:t>Text Processing with NLTK for Enhanced Data Quality: Utilizing NLTK for comprehensive text processing ensures refined data by removing </a:t>
            </a:r>
            <a:r>
              <a:rPr lang="en-US" sz="2600" dirty="0" err="1">
                <a:latin typeface="Inter"/>
              </a:rPr>
              <a:t>stopwords</a:t>
            </a:r>
            <a:r>
              <a:rPr lang="en-US" sz="2600" dirty="0">
                <a:latin typeface="Inter"/>
              </a:rPr>
              <a:t> and performing stemming. </a:t>
            </a:r>
          </a:p>
          <a:p>
            <a:r>
              <a:rPr lang="en-US" sz="2600" dirty="0">
                <a:latin typeface="Inter"/>
              </a:rPr>
              <a:t>Machine Learning Frameworks for Model Development: Scikit-learn provides a robust framework for implementing various machine learning algorithms, enhancing model accuracy and evaluation.</a:t>
            </a:r>
          </a:p>
          <a:p>
            <a:r>
              <a:rPr lang="en-US" sz="2600" dirty="0">
                <a:latin typeface="Inter"/>
              </a:rPr>
              <a:t>Word Embeddings with Word2Vec for Semantic Understanding:Word2Vec captures the semantic meaning of words, enriching text representation through 300-dimensional embeddings for improved model performance.</a:t>
            </a:r>
            <a:endParaRPr lang="el-GR" sz="2600" dirty="0">
              <a:latin typeface="Inter"/>
            </a:endParaRPr>
          </a:p>
        </p:txBody>
      </p:sp>
    </p:spTree>
    <p:extLst>
      <p:ext uri="{BB962C8B-B14F-4D97-AF65-F5344CB8AC3E}">
        <p14:creationId xmlns:p14="http://schemas.microsoft.com/office/powerpoint/2010/main" val="364389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35F94-B8D4-C73E-150E-A9360E9FA561}"/>
              </a:ext>
            </a:extLst>
          </p:cNvPr>
          <p:cNvSpPr>
            <a:spLocks noGrp="1"/>
          </p:cNvSpPr>
          <p:nvPr>
            <p:ph idx="1"/>
          </p:nvPr>
        </p:nvSpPr>
        <p:spPr>
          <a:xfrm>
            <a:off x="0" y="2009553"/>
            <a:ext cx="12192000" cy="4848447"/>
          </a:xfrm>
        </p:spPr>
        <p:txBody>
          <a:bodyPr>
            <a:normAutofit/>
          </a:bodyPr>
          <a:lstStyle/>
          <a:p>
            <a:pPr marL="514350" indent="-514350">
              <a:buFont typeface="+mj-lt"/>
              <a:buAutoNum type="arabicPeriod"/>
            </a:pPr>
            <a:r>
              <a:rPr lang="en-US" sz="2600" b="1" dirty="0">
                <a:latin typeface="Inter"/>
              </a:rPr>
              <a:t>Critical Text Cleaning Steps for Data Refinement</a:t>
            </a:r>
            <a:r>
              <a:rPr lang="en-US" sz="2600" dirty="0">
                <a:latin typeface="Inter"/>
              </a:rPr>
              <a:t>: Implementing a rigorous cleaning pipeline with NLTK ensures that the dataset is devoid of noise and irrelevant information.</a:t>
            </a:r>
            <a:endParaRPr lang="en-US" sz="2600" b="1" dirty="0">
              <a:latin typeface="Inter"/>
            </a:endParaRPr>
          </a:p>
          <a:p>
            <a:pPr marL="514350" indent="-514350">
              <a:buFont typeface="+mj-lt"/>
              <a:buAutoNum type="arabicPeriod"/>
            </a:pPr>
            <a:r>
              <a:rPr lang="en-US" sz="2600" b="1" dirty="0">
                <a:latin typeface="Inter"/>
              </a:rPr>
              <a:t>Tokenization for Structured Text Analysis</a:t>
            </a:r>
            <a:r>
              <a:rPr lang="en-US" sz="2600" dirty="0">
                <a:latin typeface="Inter"/>
              </a:rPr>
              <a:t>: Tokenization transforms raw text into manageable pieces, allowing for deeper analysis and understanding of textual content.</a:t>
            </a:r>
          </a:p>
          <a:p>
            <a:pPr marL="514350" indent="-514350">
              <a:buFont typeface="+mj-lt"/>
              <a:buAutoNum type="arabicPeriod"/>
            </a:pPr>
            <a:r>
              <a:rPr lang="en-US" sz="2600" b="1" dirty="0">
                <a:latin typeface="Inter"/>
              </a:rPr>
              <a:t>Stemming to Normalize Text Data</a:t>
            </a:r>
            <a:r>
              <a:rPr lang="en-US" sz="2600" dirty="0">
                <a:latin typeface="Inter"/>
              </a:rPr>
              <a:t>: Applying stemming reduces words to their root forms, standardizing variations and enhancing model training consistency.</a:t>
            </a:r>
          </a:p>
          <a:p>
            <a:pPr marL="514350" indent="-514350">
              <a:buFont typeface="+mj-lt"/>
              <a:buAutoNum type="arabicPeriod"/>
            </a:pPr>
            <a:r>
              <a:rPr lang="en-US" sz="2600" b="1" dirty="0" err="1">
                <a:latin typeface="Inter"/>
              </a:rPr>
              <a:t>Stopword</a:t>
            </a:r>
            <a:r>
              <a:rPr lang="en-US" sz="2600" b="1" dirty="0">
                <a:latin typeface="Inter"/>
              </a:rPr>
              <a:t> Removal to Enhance Model Focus</a:t>
            </a:r>
            <a:r>
              <a:rPr lang="en-US" sz="2600" dirty="0">
                <a:latin typeface="Inter"/>
              </a:rPr>
              <a:t>: Eliminating common </a:t>
            </a:r>
            <a:r>
              <a:rPr lang="en-US" sz="2600" dirty="0" err="1">
                <a:latin typeface="Inter"/>
              </a:rPr>
              <a:t>stopwords</a:t>
            </a:r>
            <a:r>
              <a:rPr lang="en-US" sz="2600" dirty="0">
                <a:latin typeface="Inter"/>
              </a:rPr>
              <a:t> through NLTK sharpens the focus of models on significant words that convey meaning.</a:t>
            </a:r>
          </a:p>
        </p:txBody>
      </p:sp>
      <p:sp>
        <p:nvSpPr>
          <p:cNvPr id="2" name="TextBox 1">
            <a:extLst>
              <a:ext uri="{FF2B5EF4-FFF2-40B4-BE49-F238E27FC236}">
                <a16:creationId xmlns:a16="http://schemas.microsoft.com/office/drawing/2014/main" id="{7B2C82A2-A652-B4DC-9E21-39448186D425}"/>
              </a:ext>
            </a:extLst>
          </p:cNvPr>
          <p:cNvSpPr txBox="1"/>
          <p:nvPr/>
        </p:nvSpPr>
        <p:spPr>
          <a:xfrm>
            <a:off x="0" y="0"/>
            <a:ext cx="12192000" cy="2123658"/>
          </a:xfrm>
          <a:prstGeom prst="rect">
            <a:avLst/>
          </a:prstGeom>
          <a:noFill/>
        </p:spPr>
        <p:txBody>
          <a:bodyPr wrap="square" rtlCol="0">
            <a:spAutoFit/>
          </a:bodyPr>
          <a:lstStyle/>
          <a:p>
            <a:r>
              <a:rPr lang="en-US" sz="4400" b="1" dirty="0">
                <a:effectLst/>
                <a:latin typeface="Menlo"/>
              </a:rPr>
              <a:t>Leveraging NLTK for comprehensive text preprocessing steps</a:t>
            </a:r>
            <a:endParaRPr lang="en-US" sz="4400" dirty="0">
              <a:latin typeface="Menlo"/>
            </a:endParaRPr>
          </a:p>
          <a:p>
            <a:endParaRPr lang="el-GR" sz="4400" dirty="0">
              <a:latin typeface="Menlo"/>
            </a:endParaRPr>
          </a:p>
        </p:txBody>
      </p:sp>
    </p:spTree>
    <p:extLst>
      <p:ext uri="{BB962C8B-B14F-4D97-AF65-F5344CB8AC3E}">
        <p14:creationId xmlns:p14="http://schemas.microsoft.com/office/powerpoint/2010/main" val="1550567387"/>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761</TotalTime>
  <Words>1894</Words>
  <Application>Microsoft Office PowerPoint</Application>
  <PresentationFormat>Widescreen</PresentationFormat>
  <Paragraphs>101</Paragraphs>
  <Slides>21</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Inter</vt:lpstr>
      <vt:lpstr>Melon</vt:lpstr>
      <vt:lpstr>Menlo</vt:lpstr>
      <vt:lpstr>Segoe UI</vt:lpstr>
      <vt:lpstr>Office Theme</vt:lpstr>
      <vt:lpstr>Fake News Detection with Machine Learning</vt:lpstr>
      <vt:lpstr>Reasons why this paradigm was chosen…</vt:lpstr>
      <vt:lpstr>Protecting society from misinformation is crucial in today's digital age.</vt:lpstr>
      <vt:lpstr>Detection mechanisms are vital to safeguard less educated individuals. </vt:lpstr>
      <vt:lpstr>Fake news impacts public opinion and can alter democratic processes.</vt:lpstr>
      <vt:lpstr>Diverse datasets enable comprehensive performance evaluations.</vt:lpstr>
      <vt:lpstr>The Dataset</vt:lpstr>
      <vt:lpstr>Import Packages and Data Preparation Steps </vt:lpstr>
      <vt:lpstr>PowerPoint Presentation</vt:lpstr>
      <vt:lpstr>Text Preprocessing and Feature Extraction Techniques </vt:lpstr>
      <vt:lpstr>Exploring various vectorization methods for feature extraction </vt:lpstr>
      <vt:lpstr>Hyperparameter tuning for optimized logistic regression models </vt:lpstr>
      <vt:lpstr>Model Training &amp; Evaluation</vt:lpstr>
      <vt:lpstr>Model Accuracy Comparison  "Accuracy Across All Models and Vectorizers"</vt:lpstr>
      <vt:lpstr>Hyperparameter tuning for optimized logistic regression models </vt:lpstr>
      <vt:lpstr>Testing the model using AI generated custom examples  </vt:lpstr>
      <vt:lpstr>Testing the model using AI generated custom examples  </vt:lpstr>
      <vt:lpstr>Analysis of Key Predictive Features for Fake News</vt:lpstr>
      <vt:lpstr>Analysis of Key Predictive Features for Fake News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Alexandros Dimakos</dc:creator>
  <cp:lastModifiedBy>Alexandros Dimakos</cp:lastModifiedBy>
  <cp:revision>105</cp:revision>
  <dcterms:created xsi:type="dcterms:W3CDTF">2025-01-25T17:57:45Z</dcterms:created>
  <dcterms:modified xsi:type="dcterms:W3CDTF">2025-01-26T19:24:17Z</dcterms:modified>
</cp:coreProperties>
</file>