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0" d="100"/>
          <a:sy n="60" d="100"/>
        </p:scale>
        <p:origin x="908"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cap="all" spc="50" baseline="0">
              <a:solidFill>
                <a:schemeClr val="tx1">
                  <a:lumMod val="65000"/>
                  <a:lumOff val="35000"/>
                </a:schemeClr>
              </a:solidFill>
              <a:latin typeface="+mn-lt"/>
              <a:ea typeface="+mn-ea"/>
              <a:cs typeface="+mn-cs"/>
            </a:defRPr>
          </a:pPr>
          <a:endParaRPr lang="el-GR"/>
        </a:p>
      </c:txPr>
    </c:title>
    <c:autoTitleDeleted val="0"/>
    <c:plotArea>
      <c:layout/>
      <c:barChart>
        <c:barDir val="bar"/>
        <c:grouping val="clustered"/>
        <c:varyColors val="0"/>
        <c:ser>
          <c:idx val="0"/>
          <c:order val="0"/>
          <c:tx>
            <c:strRef>
              <c:f>Sheet1!$B$1</c:f>
              <c:strCache>
                <c:ptCount val="1"/>
                <c:pt idx="0">
                  <c:v>Series 1</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10800000" scaled="1"/>
              <a:tileRect/>
            </a:gra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CE0-44F9-B9E1-8A4A5DFABE5A}"/>
            </c:ext>
          </c:extLst>
        </c:ser>
        <c:ser>
          <c:idx val="1"/>
          <c:order val="1"/>
          <c:tx>
            <c:strRef>
              <c:f>Sheet1!$C$1</c:f>
              <c:strCache>
                <c:ptCount val="1"/>
                <c:pt idx="0">
                  <c:v>Series 2</c:v>
                </c:pt>
              </c:strCache>
            </c:strRef>
          </c:tx>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10800000" scaled="1"/>
              <a:tileRect/>
            </a:gra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CE0-44F9-B9E1-8A4A5DFABE5A}"/>
            </c:ext>
          </c:extLst>
        </c:ser>
        <c:ser>
          <c:idx val="2"/>
          <c:order val="2"/>
          <c:tx>
            <c:strRef>
              <c:f>Sheet1!$D$1</c:f>
              <c:strCache>
                <c:ptCount val="1"/>
                <c:pt idx="0">
                  <c:v>Series 3</c:v>
                </c:pt>
              </c:strCache>
            </c:strRef>
          </c:tx>
          <c:spPr>
            <a:gradFill flip="none" rotWithShape="1">
              <a:gsLst>
                <a:gs pos="0">
                  <a:schemeClr val="accent3"/>
                </a:gs>
                <a:gs pos="75000">
                  <a:schemeClr val="accent3">
                    <a:lumMod val="60000"/>
                    <a:lumOff val="40000"/>
                  </a:schemeClr>
                </a:gs>
                <a:gs pos="51000">
                  <a:schemeClr val="accent3">
                    <a:alpha val="75000"/>
                  </a:schemeClr>
                </a:gs>
                <a:gs pos="100000">
                  <a:schemeClr val="accent3">
                    <a:lumMod val="20000"/>
                    <a:lumOff val="80000"/>
                    <a:alpha val="15000"/>
                  </a:schemeClr>
                </a:gs>
              </a:gsLst>
              <a:lin ang="10800000" scaled="1"/>
              <a:tileRect/>
            </a:gra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CE0-44F9-B9E1-8A4A5DFABE5A}"/>
            </c:ext>
          </c:extLst>
        </c:ser>
        <c:dLbls>
          <c:showLegendKey val="0"/>
          <c:showVal val="0"/>
          <c:showCatName val="0"/>
          <c:showSerName val="0"/>
          <c:showPercent val="0"/>
          <c:showBubbleSize val="0"/>
        </c:dLbls>
        <c:gapWidth val="326"/>
        <c:overlap val="-58"/>
        <c:axId val="1076389872"/>
        <c:axId val="1076396592"/>
      </c:barChart>
      <c:catAx>
        <c:axId val="1076389872"/>
        <c:scaling>
          <c:orientation val="minMax"/>
        </c:scaling>
        <c:delete val="0"/>
        <c:axPos val="l"/>
        <c:numFmt formatCode="General" sourceLinked="1"/>
        <c:majorTickMark val="none"/>
        <c:minorTickMark val="none"/>
        <c:tickLblPos val="nextTo"/>
        <c:spPr>
          <a:noFill/>
          <a:ln w="19050" cap="flat" cmpd="sng" algn="ctr">
            <a:solidFill>
              <a:schemeClr val="tx1">
                <a:lumMod val="15000"/>
                <a:lumOff val="85000"/>
              </a:schemeClr>
            </a:solidFill>
            <a:round/>
            <a:headEnd type="none" w="sm" len="sm"/>
            <a:tailEnd type="none" w="sm" len="sm"/>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l-GR"/>
          </a:p>
        </c:txPr>
        <c:crossAx val="1076396592"/>
        <c:crosses val="autoZero"/>
        <c:auto val="1"/>
        <c:lblAlgn val="ctr"/>
        <c:lblOffset val="100"/>
        <c:noMultiLvlLbl val="0"/>
      </c:catAx>
      <c:valAx>
        <c:axId val="1076396592"/>
        <c:scaling>
          <c:orientation val="minMax"/>
        </c:scaling>
        <c:delete val="0"/>
        <c:axPos val="b"/>
        <c:majorGridlines>
          <c:spPr>
            <a:ln w="9525" cap="flat" cmpd="sng" algn="ctr">
              <a:gradFill>
                <a:gsLst>
                  <a:gs pos="99000">
                    <a:schemeClr val="tx1">
                      <a:lumMod val="25000"/>
                      <a:lumOff val="75000"/>
                    </a:schemeClr>
                  </a:gs>
                  <a:gs pos="0">
                    <a:schemeClr val="tx1">
                      <a:lumMod val="15000"/>
                      <a:lumOff val="8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l-GR"/>
          </a:p>
        </c:txPr>
        <c:crossAx val="1076389872"/>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l-G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l-G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3">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9050" cap="flat" cmpd="sng" algn="ctr">
        <a:solidFill>
          <a:schemeClr val="tx1">
            <a:lumMod val="15000"/>
            <a:lumOff val="85000"/>
          </a:schemeClr>
        </a:solidFill>
        <a:round/>
        <a:headEnd type="none" w="sm" len="sm"/>
        <a:tailEnd type="none" w="sm" len="sm"/>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99000">
              <a:schemeClr val="tx1">
                <a:lumMod val="25000"/>
                <a:lumOff val="75000"/>
              </a:schemeClr>
            </a:gs>
            <a:gs pos="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15000"/>
                <a:lumOff val="85000"/>
              </a:schemeClr>
            </a:gs>
            <a:gs pos="0">
              <a:schemeClr val="tx1">
                <a:lumMod val="5000"/>
                <a:lumOff val="9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0C02D-6BB4-10E0-22F4-5D141AE246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l-GR"/>
          </a:p>
        </p:txBody>
      </p:sp>
      <p:sp>
        <p:nvSpPr>
          <p:cNvPr id="3" name="Subtitle 2">
            <a:extLst>
              <a:ext uri="{FF2B5EF4-FFF2-40B4-BE49-F238E27FC236}">
                <a16:creationId xmlns:a16="http://schemas.microsoft.com/office/drawing/2014/main" id="{D20712ED-10C4-EAF7-B36D-6FCDA57A8F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l-GR"/>
          </a:p>
        </p:txBody>
      </p:sp>
      <p:sp>
        <p:nvSpPr>
          <p:cNvPr id="4" name="Date Placeholder 3">
            <a:extLst>
              <a:ext uri="{FF2B5EF4-FFF2-40B4-BE49-F238E27FC236}">
                <a16:creationId xmlns:a16="http://schemas.microsoft.com/office/drawing/2014/main" id="{AEB4110F-B918-D66E-7341-DE97A47506DB}"/>
              </a:ext>
            </a:extLst>
          </p:cNvPr>
          <p:cNvSpPr>
            <a:spLocks noGrp="1"/>
          </p:cNvSpPr>
          <p:nvPr>
            <p:ph type="dt" sz="half" idx="10"/>
          </p:nvPr>
        </p:nvSpPr>
        <p:spPr/>
        <p:txBody>
          <a:bodyPr/>
          <a:lstStyle/>
          <a:p>
            <a:fld id="{1E7BDFE0-2BC2-4DEF-8E66-A19F360C8501}" type="datetimeFigureOut">
              <a:rPr lang="el-GR" smtClean="0"/>
              <a:t>25/1/2025</a:t>
            </a:fld>
            <a:endParaRPr lang="el-GR"/>
          </a:p>
        </p:txBody>
      </p:sp>
      <p:sp>
        <p:nvSpPr>
          <p:cNvPr id="5" name="Footer Placeholder 4">
            <a:extLst>
              <a:ext uri="{FF2B5EF4-FFF2-40B4-BE49-F238E27FC236}">
                <a16:creationId xmlns:a16="http://schemas.microsoft.com/office/drawing/2014/main" id="{B0497CC7-BD7D-7B75-9E61-24F545C3CAC2}"/>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A296A456-1976-FD79-3EED-7222C900AB6D}"/>
              </a:ext>
            </a:extLst>
          </p:cNvPr>
          <p:cNvSpPr>
            <a:spLocks noGrp="1"/>
          </p:cNvSpPr>
          <p:nvPr>
            <p:ph type="sldNum" sz="quarter" idx="12"/>
          </p:nvPr>
        </p:nvSpPr>
        <p:spPr/>
        <p:txBody>
          <a:bodyPr/>
          <a:lstStyle/>
          <a:p>
            <a:fld id="{C44F7FA7-F962-479A-967D-098F86F7A64C}" type="slidenum">
              <a:rPr lang="el-GR" smtClean="0"/>
              <a:t>‹#›</a:t>
            </a:fld>
            <a:endParaRPr lang="el-GR"/>
          </a:p>
        </p:txBody>
      </p:sp>
    </p:spTree>
    <p:extLst>
      <p:ext uri="{BB962C8B-B14F-4D97-AF65-F5344CB8AC3E}">
        <p14:creationId xmlns:p14="http://schemas.microsoft.com/office/powerpoint/2010/main" val="1785234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FD2E8-42CA-1E60-77EB-746EAD9C1ADD}"/>
              </a:ext>
            </a:extLst>
          </p:cNvPr>
          <p:cNvSpPr>
            <a:spLocks noGrp="1"/>
          </p:cNvSpPr>
          <p:nvPr>
            <p:ph type="title"/>
          </p:nvPr>
        </p:nvSpPr>
        <p:spPr/>
        <p:txBody>
          <a:bodyPr/>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2A73AA31-93A7-5094-8934-BFEFAAE3D2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0C877B0F-0AE5-CE6C-02D1-EB78E436526A}"/>
              </a:ext>
            </a:extLst>
          </p:cNvPr>
          <p:cNvSpPr>
            <a:spLocks noGrp="1"/>
          </p:cNvSpPr>
          <p:nvPr>
            <p:ph type="dt" sz="half" idx="10"/>
          </p:nvPr>
        </p:nvSpPr>
        <p:spPr/>
        <p:txBody>
          <a:bodyPr/>
          <a:lstStyle/>
          <a:p>
            <a:fld id="{1E7BDFE0-2BC2-4DEF-8E66-A19F360C8501}" type="datetimeFigureOut">
              <a:rPr lang="el-GR" smtClean="0"/>
              <a:t>25/1/2025</a:t>
            </a:fld>
            <a:endParaRPr lang="el-GR"/>
          </a:p>
        </p:txBody>
      </p:sp>
      <p:sp>
        <p:nvSpPr>
          <p:cNvPr id="5" name="Footer Placeholder 4">
            <a:extLst>
              <a:ext uri="{FF2B5EF4-FFF2-40B4-BE49-F238E27FC236}">
                <a16:creationId xmlns:a16="http://schemas.microsoft.com/office/drawing/2014/main" id="{E5D041DB-1FEA-B8DE-4B72-043B1AED1FEB}"/>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39CBFB8B-0E9C-9DDE-EDFC-E49C4120AE51}"/>
              </a:ext>
            </a:extLst>
          </p:cNvPr>
          <p:cNvSpPr>
            <a:spLocks noGrp="1"/>
          </p:cNvSpPr>
          <p:nvPr>
            <p:ph type="sldNum" sz="quarter" idx="12"/>
          </p:nvPr>
        </p:nvSpPr>
        <p:spPr/>
        <p:txBody>
          <a:bodyPr/>
          <a:lstStyle/>
          <a:p>
            <a:fld id="{C44F7FA7-F962-479A-967D-098F86F7A64C}" type="slidenum">
              <a:rPr lang="el-GR" smtClean="0"/>
              <a:t>‹#›</a:t>
            </a:fld>
            <a:endParaRPr lang="el-GR"/>
          </a:p>
        </p:txBody>
      </p:sp>
    </p:spTree>
    <p:extLst>
      <p:ext uri="{BB962C8B-B14F-4D97-AF65-F5344CB8AC3E}">
        <p14:creationId xmlns:p14="http://schemas.microsoft.com/office/powerpoint/2010/main" val="4053533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3397B4-54AF-A5AE-E69D-A1077DA7E9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E85CF335-9FDF-CAB7-DDFB-652F702071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AE42822D-1094-B773-6090-775F09F83CA7}"/>
              </a:ext>
            </a:extLst>
          </p:cNvPr>
          <p:cNvSpPr>
            <a:spLocks noGrp="1"/>
          </p:cNvSpPr>
          <p:nvPr>
            <p:ph type="dt" sz="half" idx="10"/>
          </p:nvPr>
        </p:nvSpPr>
        <p:spPr/>
        <p:txBody>
          <a:bodyPr/>
          <a:lstStyle/>
          <a:p>
            <a:fld id="{1E7BDFE0-2BC2-4DEF-8E66-A19F360C8501}" type="datetimeFigureOut">
              <a:rPr lang="el-GR" smtClean="0"/>
              <a:t>25/1/2025</a:t>
            </a:fld>
            <a:endParaRPr lang="el-GR"/>
          </a:p>
        </p:txBody>
      </p:sp>
      <p:sp>
        <p:nvSpPr>
          <p:cNvPr id="5" name="Footer Placeholder 4">
            <a:extLst>
              <a:ext uri="{FF2B5EF4-FFF2-40B4-BE49-F238E27FC236}">
                <a16:creationId xmlns:a16="http://schemas.microsoft.com/office/drawing/2014/main" id="{509150D4-FBEA-6BE4-004F-368BA56704C2}"/>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6712A128-9615-45FC-DBDF-2AECC749EF42}"/>
              </a:ext>
            </a:extLst>
          </p:cNvPr>
          <p:cNvSpPr>
            <a:spLocks noGrp="1"/>
          </p:cNvSpPr>
          <p:nvPr>
            <p:ph type="sldNum" sz="quarter" idx="12"/>
          </p:nvPr>
        </p:nvSpPr>
        <p:spPr/>
        <p:txBody>
          <a:bodyPr/>
          <a:lstStyle/>
          <a:p>
            <a:fld id="{C44F7FA7-F962-479A-967D-098F86F7A64C}" type="slidenum">
              <a:rPr lang="el-GR" smtClean="0"/>
              <a:t>‹#›</a:t>
            </a:fld>
            <a:endParaRPr lang="el-GR"/>
          </a:p>
        </p:txBody>
      </p:sp>
    </p:spTree>
    <p:extLst>
      <p:ext uri="{BB962C8B-B14F-4D97-AF65-F5344CB8AC3E}">
        <p14:creationId xmlns:p14="http://schemas.microsoft.com/office/powerpoint/2010/main" val="145441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16927-33BC-2615-7101-7DF04B3187CD}"/>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E1BB437B-6A17-83FF-6C81-92A4015C88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3C193B79-21B5-5146-F3E3-318435566BAB}"/>
              </a:ext>
            </a:extLst>
          </p:cNvPr>
          <p:cNvSpPr>
            <a:spLocks noGrp="1"/>
          </p:cNvSpPr>
          <p:nvPr>
            <p:ph type="dt" sz="half" idx="10"/>
          </p:nvPr>
        </p:nvSpPr>
        <p:spPr/>
        <p:txBody>
          <a:bodyPr/>
          <a:lstStyle/>
          <a:p>
            <a:fld id="{1E7BDFE0-2BC2-4DEF-8E66-A19F360C8501}" type="datetimeFigureOut">
              <a:rPr lang="el-GR" smtClean="0"/>
              <a:t>25/1/2025</a:t>
            </a:fld>
            <a:endParaRPr lang="el-GR"/>
          </a:p>
        </p:txBody>
      </p:sp>
      <p:sp>
        <p:nvSpPr>
          <p:cNvPr id="5" name="Footer Placeholder 4">
            <a:extLst>
              <a:ext uri="{FF2B5EF4-FFF2-40B4-BE49-F238E27FC236}">
                <a16:creationId xmlns:a16="http://schemas.microsoft.com/office/drawing/2014/main" id="{F7101A71-6372-AF75-744F-0E4B82739344}"/>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6045C949-B59D-B6E0-70AF-F0C0BE684B35}"/>
              </a:ext>
            </a:extLst>
          </p:cNvPr>
          <p:cNvSpPr>
            <a:spLocks noGrp="1"/>
          </p:cNvSpPr>
          <p:nvPr>
            <p:ph type="sldNum" sz="quarter" idx="12"/>
          </p:nvPr>
        </p:nvSpPr>
        <p:spPr/>
        <p:txBody>
          <a:bodyPr/>
          <a:lstStyle/>
          <a:p>
            <a:fld id="{C44F7FA7-F962-479A-967D-098F86F7A64C}" type="slidenum">
              <a:rPr lang="el-GR" smtClean="0"/>
              <a:t>‹#›</a:t>
            </a:fld>
            <a:endParaRPr lang="el-GR"/>
          </a:p>
        </p:txBody>
      </p:sp>
    </p:spTree>
    <p:extLst>
      <p:ext uri="{BB962C8B-B14F-4D97-AF65-F5344CB8AC3E}">
        <p14:creationId xmlns:p14="http://schemas.microsoft.com/office/powerpoint/2010/main" val="841935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1B0C3-9F0D-F4F0-01E2-701CA3D1E6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l-GR"/>
          </a:p>
        </p:txBody>
      </p:sp>
      <p:sp>
        <p:nvSpPr>
          <p:cNvPr id="3" name="Text Placeholder 2">
            <a:extLst>
              <a:ext uri="{FF2B5EF4-FFF2-40B4-BE49-F238E27FC236}">
                <a16:creationId xmlns:a16="http://schemas.microsoft.com/office/drawing/2014/main" id="{D589B475-4AB5-3DF7-0EFE-4CE2C5DC5B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0C25D4-3DC7-01A5-0AC4-5B98CD75C50E}"/>
              </a:ext>
            </a:extLst>
          </p:cNvPr>
          <p:cNvSpPr>
            <a:spLocks noGrp="1"/>
          </p:cNvSpPr>
          <p:nvPr>
            <p:ph type="dt" sz="half" idx="10"/>
          </p:nvPr>
        </p:nvSpPr>
        <p:spPr/>
        <p:txBody>
          <a:bodyPr/>
          <a:lstStyle/>
          <a:p>
            <a:fld id="{1E7BDFE0-2BC2-4DEF-8E66-A19F360C8501}" type="datetimeFigureOut">
              <a:rPr lang="el-GR" smtClean="0"/>
              <a:t>25/1/2025</a:t>
            </a:fld>
            <a:endParaRPr lang="el-GR"/>
          </a:p>
        </p:txBody>
      </p:sp>
      <p:sp>
        <p:nvSpPr>
          <p:cNvPr id="5" name="Footer Placeholder 4">
            <a:extLst>
              <a:ext uri="{FF2B5EF4-FFF2-40B4-BE49-F238E27FC236}">
                <a16:creationId xmlns:a16="http://schemas.microsoft.com/office/drawing/2014/main" id="{92907559-ADB1-C1E3-1440-CA939662D82C}"/>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99226E29-11A0-3375-1425-5F314091F690}"/>
              </a:ext>
            </a:extLst>
          </p:cNvPr>
          <p:cNvSpPr>
            <a:spLocks noGrp="1"/>
          </p:cNvSpPr>
          <p:nvPr>
            <p:ph type="sldNum" sz="quarter" idx="12"/>
          </p:nvPr>
        </p:nvSpPr>
        <p:spPr/>
        <p:txBody>
          <a:bodyPr/>
          <a:lstStyle/>
          <a:p>
            <a:fld id="{C44F7FA7-F962-479A-967D-098F86F7A64C}" type="slidenum">
              <a:rPr lang="el-GR" smtClean="0"/>
              <a:t>‹#›</a:t>
            </a:fld>
            <a:endParaRPr lang="el-GR"/>
          </a:p>
        </p:txBody>
      </p:sp>
    </p:spTree>
    <p:extLst>
      <p:ext uri="{BB962C8B-B14F-4D97-AF65-F5344CB8AC3E}">
        <p14:creationId xmlns:p14="http://schemas.microsoft.com/office/powerpoint/2010/main" val="3700207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53C69-135A-392A-5082-3A7D9B7BF253}"/>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2269D735-8629-3DB8-CB3C-AF5A0CE602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Content Placeholder 3">
            <a:extLst>
              <a:ext uri="{FF2B5EF4-FFF2-40B4-BE49-F238E27FC236}">
                <a16:creationId xmlns:a16="http://schemas.microsoft.com/office/drawing/2014/main" id="{349306D4-B9FF-D1DE-23CE-5AFB9CF2AD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Date Placeholder 4">
            <a:extLst>
              <a:ext uri="{FF2B5EF4-FFF2-40B4-BE49-F238E27FC236}">
                <a16:creationId xmlns:a16="http://schemas.microsoft.com/office/drawing/2014/main" id="{6FC772B5-784F-DAA4-CE4D-0A42DF37E6C5}"/>
              </a:ext>
            </a:extLst>
          </p:cNvPr>
          <p:cNvSpPr>
            <a:spLocks noGrp="1"/>
          </p:cNvSpPr>
          <p:nvPr>
            <p:ph type="dt" sz="half" idx="10"/>
          </p:nvPr>
        </p:nvSpPr>
        <p:spPr/>
        <p:txBody>
          <a:bodyPr/>
          <a:lstStyle/>
          <a:p>
            <a:fld id="{1E7BDFE0-2BC2-4DEF-8E66-A19F360C8501}" type="datetimeFigureOut">
              <a:rPr lang="el-GR" smtClean="0"/>
              <a:t>25/1/2025</a:t>
            </a:fld>
            <a:endParaRPr lang="el-GR"/>
          </a:p>
        </p:txBody>
      </p:sp>
      <p:sp>
        <p:nvSpPr>
          <p:cNvPr id="6" name="Footer Placeholder 5">
            <a:extLst>
              <a:ext uri="{FF2B5EF4-FFF2-40B4-BE49-F238E27FC236}">
                <a16:creationId xmlns:a16="http://schemas.microsoft.com/office/drawing/2014/main" id="{028B8D99-2664-3C59-9619-0A11F4A90748}"/>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B4CA246F-BE30-480C-F1C2-6D7B02841506}"/>
              </a:ext>
            </a:extLst>
          </p:cNvPr>
          <p:cNvSpPr>
            <a:spLocks noGrp="1"/>
          </p:cNvSpPr>
          <p:nvPr>
            <p:ph type="sldNum" sz="quarter" idx="12"/>
          </p:nvPr>
        </p:nvSpPr>
        <p:spPr/>
        <p:txBody>
          <a:bodyPr/>
          <a:lstStyle/>
          <a:p>
            <a:fld id="{C44F7FA7-F962-479A-967D-098F86F7A64C}" type="slidenum">
              <a:rPr lang="el-GR" smtClean="0"/>
              <a:t>‹#›</a:t>
            </a:fld>
            <a:endParaRPr lang="el-GR"/>
          </a:p>
        </p:txBody>
      </p:sp>
    </p:spTree>
    <p:extLst>
      <p:ext uri="{BB962C8B-B14F-4D97-AF65-F5344CB8AC3E}">
        <p14:creationId xmlns:p14="http://schemas.microsoft.com/office/powerpoint/2010/main" val="913446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55492-01A3-17A3-4ADA-4E4286C3B065}"/>
              </a:ext>
            </a:extLst>
          </p:cNvPr>
          <p:cNvSpPr>
            <a:spLocks noGrp="1"/>
          </p:cNvSpPr>
          <p:nvPr>
            <p:ph type="title"/>
          </p:nvPr>
        </p:nvSpPr>
        <p:spPr>
          <a:xfrm>
            <a:off x="839788" y="365125"/>
            <a:ext cx="10515600" cy="1325563"/>
          </a:xfrm>
        </p:spPr>
        <p:txBody>
          <a:bodyPr/>
          <a:lstStyle/>
          <a:p>
            <a:r>
              <a:rPr lang="en-US"/>
              <a:t>Click to edit Master title style</a:t>
            </a:r>
            <a:endParaRPr lang="el-GR"/>
          </a:p>
        </p:txBody>
      </p:sp>
      <p:sp>
        <p:nvSpPr>
          <p:cNvPr id="3" name="Text Placeholder 2">
            <a:extLst>
              <a:ext uri="{FF2B5EF4-FFF2-40B4-BE49-F238E27FC236}">
                <a16:creationId xmlns:a16="http://schemas.microsoft.com/office/drawing/2014/main" id="{7A1C3952-C9CD-1F31-597C-EC55DEF334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A57DC2-8389-6BED-703D-DC7E44B19C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Text Placeholder 4">
            <a:extLst>
              <a:ext uri="{FF2B5EF4-FFF2-40B4-BE49-F238E27FC236}">
                <a16:creationId xmlns:a16="http://schemas.microsoft.com/office/drawing/2014/main" id="{A51BC03F-2DCC-47F9-1481-9ED3DFA3A0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B8144A-6823-0B11-E881-355AA8E005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7" name="Date Placeholder 6">
            <a:extLst>
              <a:ext uri="{FF2B5EF4-FFF2-40B4-BE49-F238E27FC236}">
                <a16:creationId xmlns:a16="http://schemas.microsoft.com/office/drawing/2014/main" id="{6D072148-4B74-DB11-8004-DF010D2613B2}"/>
              </a:ext>
            </a:extLst>
          </p:cNvPr>
          <p:cNvSpPr>
            <a:spLocks noGrp="1"/>
          </p:cNvSpPr>
          <p:nvPr>
            <p:ph type="dt" sz="half" idx="10"/>
          </p:nvPr>
        </p:nvSpPr>
        <p:spPr/>
        <p:txBody>
          <a:bodyPr/>
          <a:lstStyle/>
          <a:p>
            <a:fld id="{1E7BDFE0-2BC2-4DEF-8E66-A19F360C8501}" type="datetimeFigureOut">
              <a:rPr lang="el-GR" smtClean="0"/>
              <a:t>25/1/2025</a:t>
            </a:fld>
            <a:endParaRPr lang="el-GR"/>
          </a:p>
        </p:txBody>
      </p:sp>
      <p:sp>
        <p:nvSpPr>
          <p:cNvPr id="8" name="Footer Placeholder 7">
            <a:extLst>
              <a:ext uri="{FF2B5EF4-FFF2-40B4-BE49-F238E27FC236}">
                <a16:creationId xmlns:a16="http://schemas.microsoft.com/office/drawing/2014/main" id="{90BCE3CD-8E07-663C-A806-ACCD36F6CFA4}"/>
              </a:ext>
            </a:extLst>
          </p:cNvPr>
          <p:cNvSpPr>
            <a:spLocks noGrp="1"/>
          </p:cNvSpPr>
          <p:nvPr>
            <p:ph type="ftr" sz="quarter" idx="11"/>
          </p:nvPr>
        </p:nvSpPr>
        <p:spPr/>
        <p:txBody>
          <a:bodyPr/>
          <a:lstStyle/>
          <a:p>
            <a:endParaRPr lang="el-GR"/>
          </a:p>
        </p:txBody>
      </p:sp>
      <p:sp>
        <p:nvSpPr>
          <p:cNvPr id="9" name="Slide Number Placeholder 8">
            <a:extLst>
              <a:ext uri="{FF2B5EF4-FFF2-40B4-BE49-F238E27FC236}">
                <a16:creationId xmlns:a16="http://schemas.microsoft.com/office/drawing/2014/main" id="{B97A297C-2D8C-9BEC-2B93-16C95AEA441D}"/>
              </a:ext>
            </a:extLst>
          </p:cNvPr>
          <p:cNvSpPr>
            <a:spLocks noGrp="1"/>
          </p:cNvSpPr>
          <p:nvPr>
            <p:ph type="sldNum" sz="quarter" idx="12"/>
          </p:nvPr>
        </p:nvSpPr>
        <p:spPr/>
        <p:txBody>
          <a:bodyPr/>
          <a:lstStyle/>
          <a:p>
            <a:fld id="{C44F7FA7-F962-479A-967D-098F86F7A64C}" type="slidenum">
              <a:rPr lang="el-GR" smtClean="0"/>
              <a:t>‹#›</a:t>
            </a:fld>
            <a:endParaRPr lang="el-GR"/>
          </a:p>
        </p:txBody>
      </p:sp>
    </p:spTree>
    <p:extLst>
      <p:ext uri="{BB962C8B-B14F-4D97-AF65-F5344CB8AC3E}">
        <p14:creationId xmlns:p14="http://schemas.microsoft.com/office/powerpoint/2010/main" val="1386724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F6A1-7B72-C9B7-BABE-181417A1960A}"/>
              </a:ext>
            </a:extLst>
          </p:cNvPr>
          <p:cNvSpPr>
            <a:spLocks noGrp="1"/>
          </p:cNvSpPr>
          <p:nvPr>
            <p:ph type="title"/>
          </p:nvPr>
        </p:nvSpPr>
        <p:spPr/>
        <p:txBody>
          <a:bodyPr/>
          <a:lstStyle/>
          <a:p>
            <a:r>
              <a:rPr lang="en-US"/>
              <a:t>Click to edit Master title style</a:t>
            </a:r>
            <a:endParaRPr lang="el-GR"/>
          </a:p>
        </p:txBody>
      </p:sp>
      <p:sp>
        <p:nvSpPr>
          <p:cNvPr id="3" name="Date Placeholder 2">
            <a:extLst>
              <a:ext uri="{FF2B5EF4-FFF2-40B4-BE49-F238E27FC236}">
                <a16:creationId xmlns:a16="http://schemas.microsoft.com/office/drawing/2014/main" id="{D7892758-9B95-0E58-266E-592DBEC9FF2F}"/>
              </a:ext>
            </a:extLst>
          </p:cNvPr>
          <p:cNvSpPr>
            <a:spLocks noGrp="1"/>
          </p:cNvSpPr>
          <p:nvPr>
            <p:ph type="dt" sz="half" idx="10"/>
          </p:nvPr>
        </p:nvSpPr>
        <p:spPr/>
        <p:txBody>
          <a:bodyPr/>
          <a:lstStyle/>
          <a:p>
            <a:fld id="{1E7BDFE0-2BC2-4DEF-8E66-A19F360C8501}" type="datetimeFigureOut">
              <a:rPr lang="el-GR" smtClean="0"/>
              <a:t>25/1/2025</a:t>
            </a:fld>
            <a:endParaRPr lang="el-GR"/>
          </a:p>
        </p:txBody>
      </p:sp>
      <p:sp>
        <p:nvSpPr>
          <p:cNvPr id="4" name="Footer Placeholder 3">
            <a:extLst>
              <a:ext uri="{FF2B5EF4-FFF2-40B4-BE49-F238E27FC236}">
                <a16:creationId xmlns:a16="http://schemas.microsoft.com/office/drawing/2014/main" id="{80728A73-597D-6D55-271B-85240586C82C}"/>
              </a:ext>
            </a:extLst>
          </p:cNvPr>
          <p:cNvSpPr>
            <a:spLocks noGrp="1"/>
          </p:cNvSpPr>
          <p:nvPr>
            <p:ph type="ftr" sz="quarter" idx="11"/>
          </p:nvPr>
        </p:nvSpPr>
        <p:spPr/>
        <p:txBody>
          <a:bodyPr/>
          <a:lstStyle/>
          <a:p>
            <a:endParaRPr lang="el-GR"/>
          </a:p>
        </p:txBody>
      </p:sp>
      <p:sp>
        <p:nvSpPr>
          <p:cNvPr id="5" name="Slide Number Placeholder 4">
            <a:extLst>
              <a:ext uri="{FF2B5EF4-FFF2-40B4-BE49-F238E27FC236}">
                <a16:creationId xmlns:a16="http://schemas.microsoft.com/office/drawing/2014/main" id="{B7142D64-52E5-B6DA-BDAD-78C3E5C60431}"/>
              </a:ext>
            </a:extLst>
          </p:cNvPr>
          <p:cNvSpPr>
            <a:spLocks noGrp="1"/>
          </p:cNvSpPr>
          <p:nvPr>
            <p:ph type="sldNum" sz="quarter" idx="12"/>
          </p:nvPr>
        </p:nvSpPr>
        <p:spPr/>
        <p:txBody>
          <a:bodyPr/>
          <a:lstStyle/>
          <a:p>
            <a:fld id="{C44F7FA7-F962-479A-967D-098F86F7A64C}" type="slidenum">
              <a:rPr lang="el-GR" smtClean="0"/>
              <a:t>‹#›</a:t>
            </a:fld>
            <a:endParaRPr lang="el-GR"/>
          </a:p>
        </p:txBody>
      </p:sp>
    </p:spTree>
    <p:extLst>
      <p:ext uri="{BB962C8B-B14F-4D97-AF65-F5344CB8AC3E}">
        <p14:creationId xmlns:p14="http://schemas.microsoft.com/office/powerpoint/2010/main" val="462048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2AA3E0-4E78-CA2F-7032-3990105817F6}"/>
              </a:ext>
            </a:extLst>
          </p:cNvPr>
          <p:cNvSpPr>
            <a:spLocks noGrp="1"/>
          </p:cNvSpPr>
          <p:nvPr>
            <p:ph type="dt" sz="half" idx="10"/>
          </p:nvPr>
        </p:nvSpPr>
        <p:spPr/>
        <p:txBody>
          <a:bodyPr/>
          <a:lstStyle/>
          <a:p>
            <a:fld id="{1E7BDFE0-2BC2-4DEF-8E66-A19F360C8501}" type="datetimeFigureOut">
              <a:rPr lang="el-GR" smtClean="0"/>
              <a:t>25/1/2025</a:t>
            </a:fld>
            <a:endParaRPr lang="el-GR"/>
          </a:p>
        </p:txBody>
      </p:sp>
      <p:sp>
        <p:nvSpPr>
          <p:cNvPr id="3" name="Footer Placeholder 2">
            <a:extLst>
              <a:ext uri="{FF2B5EF4-FFF2-40B4-BE49-F238E27FC236}">
                <a16:creationId xmlns:a16="http://schemas.microsoft.com/office/drawing/2014/main" id="{46995E74-F043-31B2-C1BF-C7A68C2F6F61}"/>
              </a:ext>
            </a:extLst>
          </p:cNvPr>
          <p:cNvSpPr>
            <a:spLocks noGrp="1"/>
          </p:cNvSpPr>
          <p:nvPr>
            <p:ph type="ftr" sz="quarter" idx="11"/>
          </p:nvPr>
        </p:nvSpPr>
        <p:spPr/>
        <p:txBody>
          <a:bodyPr/>
          <a:lstStyle/>
          <a:p>
            <a:endParaRPr lang="el-GR"/>
          </a:p>
        </p:txBody>
      </p:sp>
      <p:sp>
        <p:nvSpPr>
          <p:cNvPr id="4" name="Slide Number Placeholder 3">
            <a:extLst>
              <a:ext uri="{FF2B5EF4-FFF2-40B4-BE49-F238E27FC236}">
                <a16:creationId xmlns:a16="http://schemas.microsoft.com/office/drawing/2014/main" id="{C342E854-FC2B-8907-03B9-BB548D4024F7}"/>
              </a:ext>
            </a:extLst>
          </p:cNvPr>
          <p:cNvSpPr>
            <a:spLocks noGrp="1"/>
          </p:cNvSpPr>
          <p:nvPr>
            <p:ph type="sldNum" sz="quarter" idx="12"/>
          </p:nvPr>
        </p:nvSpPr>
        <p:spPr/>
        <p:txBody>
          <a:bodyPr/>
          <a:lstStyle/>
          <a:p>
            <a:fld id="{C44F7FA7-F962-479A-967D-098F86F7A64C}" type="slidenum">
              <a:rPr lang="el-GR" smtClean="0"/>
              <a:t>‹#›</a:t>
            </a:fld>
            <a:endParaRPr lang="el-GR"/>
          </a:p>
        </p:txBody>
      </p:sp>
    </p:spTree>
    <p:extLst>
      <p:ext uri="{BB962C8B-B14F-4D97-AF65-F5344CB8AC3E}">
        <p14:creationId xmlns:p14="http://schemas.microsoft.com/office/powerpoint/2010/main" val="3388945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451BF-AD4E-6D7C-834B-6FD611F469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Content Placeholder 2">
            <a:extLst>
              <a:ext uri="{FF2B5EF4-FFF2-40B4-BE49-F238E27FC236}">
                <a16:creationId xmlns:a16="http://schemas.microsoft.com/office/drawing/2014/main" id="{0BCC3E51-9CED-A3DD-EBA9-EB862653CD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Text Placeholder 3">
            <a:extLst>
              <a:ext uri="{FF2B5EF4-FFF2-40B4-BE49-F238E27FC236}">
                <a16:creationId xmlns:a16="http://schemas.microsoft.com/office/drawing/2014/main" id="{BE67C8D5-E1E5-2551-8F3F-6380618835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ABCF23-40DD-02D9-3631-C8D5E0EF1349}"/>
              </a:ext>
            </a:extLst>
          </p:cNvPr>
          <p:cNvSpPr>
            <a:spLocks noGrp="1"/>
          </p:cNvSpPr>
          <p:nvPr>
            <p:ph type="dt" sz="half" idx="10"/>
          </p:nvPr>
        </p:nvSpPr>
        <p:spPr/>
        <p:txBody>
          <a:bodyPr/>
          <a:lstStyle/>
          <a:p>
            <a:fld id="{1E7BDFE0-2BC2-4DEF-8E66-A19F360C8501}" type="datetimeFigureOut">
              <a:rPr lang="el-GR" smtClean="0"/>
              <a:t>25/1/2025</a:t>
            </a:fld>
            <a:endParaRPr lang="el-GR"/>
          </a:p>
        </p:txBody>
      </p:sp>
      <p:sp>
        <p:nvSpPr>
          <p:cNvPr id="6" name="Footer Placeholder 5">
            <a:extLst>
              <a:ext uri="{FF2B5EF4-FFF2-40B4-BE49-F238E27FC236}">
                <a16:creationId xmlns:a16="http://schemas.microsoft.com/office/drawing/2014/main" id="{34E9D0C0-935D-9215-C74B-A6DE0CDEE4F1}"/>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C438A41E-FB31-3CC4-88C7-A497175AA07E}"/>
              </a:ext>
            </a:extLst>
          </p:cNvPr>
          <p:cNvSpPr>
            <a:spLocks noGrp="1"/>
          </p:cNvSpPr>
          <p:nvPr>
            <p:ph type="sldNum" sz="quarter" idx="12"/>
          </p:nvPr>
        </p:nvSpPr>
        <p:spPr/>
        <p:txBody>
          <a:bodyPr/>
          <a:lstStyle/>
          <a:p>
            <a:fld id="{C44F7FA7-F962-479A-967D-098F86F7A64C}" type="slidenum">
              <a:rPr lang="el-GR" smtClean="0"/>
              <a:t>‹#›</a:t>
            </a:fld>
            <a:endParaRPr lang="el-GR"/>
          </a:p>
        </p:txBody>
      </p:sp>
    </p:spTree>
    <p:extLst>
      <p:ext uri="{BB962C8B-B14F-4D97-AF65-F5344CB8AC3E}">
        <p14:creationId xmlns:p14="http://schemas.microsoft.com/office/powerpoint/2010/main" val="4265846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09CE7-D42F-12FB-AF26-8368A2D360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Picture Placeholder 2">
            <a:extLst>
              <a:ext uri="{FF2B5EF4-FFF2-40B4-BE49-F238E27FC236}">
                <a16:creationId xmlns:a16="http://schemas.microsoft.com/office/drawing/2014/main" id="{944FFE1B-BC9D-A3B0-958B-3B7B18F60E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Text Placeholder 3">
            <a:extLst>
              <a:ext uri="{FF2B5EF4-FFF2-40B4-BE49-F238E27FC236}">
                <a16:creationId xmlns:a16="http://schemas.microsoft.com/office/drawing/2014/main" id="{30EEDB90-75D3-39D9-F207-4389226540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0A1490-BE0F-72A9-09E8-8222CADA84B4}"/>
              </a:ext>
            </a:extLst>
          </p:cNvPr>
          <p:cNvSpPr>
            <a:spLocks noGrp="1"/>
          </p:cNvSpPr>
          <p:nvPr>
            <p:ph type="dt" sz="half" idx="10"/>
          </p:nvPr>
        </p:nvSpPr>
        <p:spPr/>
        <p:txBody>
          <a:bodyPr/>
          <a:lstStyle/>
          <a:p>
            <a:fld id="{1E7BDFE0-2BC2-4DEF-8E66-A19F360C8501}" type="datetimeFigureOut">
              <a:rPr lang="el-GR" smtClean="0"/>
              <a:t>25/1/2025</a:t>
            </a:fld>
            <a:endParaRPr lang="el-GR"/>
          </a:p>
        </p:txBody>
      </p:sp>
      <p:sp>
        <p:nvSpPr>
          <p:cNvPr id="6" name="Footer Placeholder 5">
            <a:extLst>
              <a:ext uri="{FF2B5EF4-FFF2-40B4-BE49-F238E27FC236}">
                <a16:creationId xmlns:a16="http://schemas.microsoft.com/office/drawing/2014/main" id="{8EACF40B-2A15-50A1-B75A-EEA1437D54CE}"/>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E91B199F-DBD7-EE67-BE49-1451C2722FC8}"/>
              </a:ext>
            </a:extLst>
          </p:cNvPr>
          <p:cNvSpPr>
            <a:spLocks noGrp="1"/>
          </p:cNvSpPr>
          <p:nvPr>
            <p:ph type="sldNum" sz="quarter" idx="12"/>
          </p:nvPr>
        </p:nvSpPr>
        <p:spPr/>
        <p:txBody>
          <a:bodyPr/>
          <a:lstStyle/>
          <a:p>
            <a:fld id="{C44F7FA7-F962-479A-967D-098F86F7A64C}" type="slidenum">
              <a:rPr lang="el-GR" smtClean="0"/>
              <a:t>‹#›</a:t>
            </a:fld>
            <a:endParaRPr lang="el-GR"/>
          </a:p>
        </p:txBody>
      </p:sp>
    </p:spTree>
    <p:extLst>
      <p:ext uri="{BB962C8B-B14F-4D97-AF65-F5344CB8AC3E}">
        <p14:creationId xmlns:p14="http://schemas.microsoft.com/office/powerpoint/2010/main" val="3578871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73B79F-2C3B-B151-8539-C031FF7EE3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l-GR"/>
          </a:p>
        </p:txBody>
      </p:sp>
      <p:sp>
        <p:nvSpPr>
          <p:cNvPr id="3" name="Text Placeholder 2">
            <a:extLst>
              <a:ext uri="{FF2B5EF4-FFF2-40B4-BE49-F238E27FC236}">
                <a16:creationId xmlns:a16="http://schemas.microsoft.com/office/drawing/2014/main" id="{69A4F8EF-9963-5669-87F5-3866C8525F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7D9BE6BF-B7C1-425E-764A-D2364D1460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7BDFE0-2BC2-4DEF-8E66-A19F360C8501}" type="datetimeFigureOut">
              <a:rPr lang="el-GR" smtClean="0"/>
              <a:t>25/1/2025</a:t>
            </a:fld>
            <a:endParaRPr lang="el-GR"/>
          </a:p>
        </p:txBody>
      </p:sp>
      <p:sp>
        <p:nvSpPr>
          <p:cNvPr id="5" name="Footer Placeholder 4">
            <a:extLst>
              <a:ext uri="{FF2B5EF4-FFF2-40B4-BE49-F238E27FC236}">
                <a16:creationId xmlns:a16="http://schemas.microsoft.com/office/drawing/2014/main" id="{B3142A0F-3604-2E90-39C7-D7CC7C0081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Slide Number Placeholder 5">
            <a:extLst>
              <a:ext uri="{FF2B5EF4-FFF2-40B4-BE49-F238E27FC236}">
                <a16:creationId xmlns:a16="http://schemas.microsoft.com/office/drawing/2014/main" id="{4E6F48EE-4A1D-9B26-9811-0B2475F822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4F7FA7-F962-479A-967D-098F86F7A64C}" type="slidenum">
              <a:rPr lang="el-GR" smtClean="0"/>
              <a:t>‹#›</a:t>
            </a:fld>
            <a:endParaRPr lang="el-GR"/>
          </a:p>
        </p:txBody>
      </p:sp>
    </p:spTree>
    <p:extLst>
      <p:ext uri="{BB962C8B-B14F-4D97-AF65-F5344CB8AC3E}">
        <p14:creationId xmlns:p14="http://schemas.microsoft.com/office/powerpoint/2010/main" val="3140785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4.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6E7E9-A9E2-5420-1A41-9D24DA3072CC}"/>
              </a:ext>
            </a:extLst>
          </p:cNvPr>
          <p:cNvSpPr>
            <a:spLocks noGrp="1"/>
          </p:cNvSpPr>
          <p:nvPr>
            <p:ph type="title"/>
          </p:nvPr>
        </p:nvSpPr>
        <p:spPr>
          <a:xfrm>
            <a:off x="838200" y="365126"/>
            <a:ext cx="10515600" cy="1134066"/>
          </a:xfrm>
        </p:spPr>
        <p:txBody>
          <a:bodyPr/>
          <a:lstStyle/>
          <a:p>
            <a:r>
              <a:rPr lang="en-US" b="0" i="0" dirty="0">
                <a:solidFill>
                  <a:srgbClr val="404040"/>
                </a:solidFill>
                <a:effectLst/>
                <a:latin typeface="Menlo"/>
              </a:rPr>
              <a:t>Fake News Detection with </a:t>
            </a:r>
            <a:r>
              <a:rPr lang="en-US" b="0" i="0">
                <a:solidFill>
                  <a:srgbClr val="404040"/>
                </a:solidFill>
                <a:effectLst/>
                <a:latin typeface="Menlo"/>
              </a:rPr>
              <a:t>Machine Learning</a:t>
            </a:r>
            <a:endParaRPr lang="el-GR" dirty="0"/>
          </a:p>
        </p:txBody>
      </p:sp>
      <p:sp>
        <p:nvSpPr>
          <p:cNvPr id="3" name="Subtitle 2">
            <a:extLst>
              <a:ext uri="{FF2B5EF4-FFF2-40B4-BE49-F238E27FC236}">
                <a16:creationId xmlns:a16="http://schemas.microsoft.com/office/drawing/2014/main" id="{37CF7A31-EFF5-2184-86F1-7C1BB5DD9255}"/>
              </a:ext>
            </a:extLst>
          </p:cNvPr>
          <p:cNvSpPr>
            <a:spLocks noGrp="1"/>
          </p:cNvSpPr>
          <p:nvPr>
            <p:ph type="subTitle" idx="4294967295"/>
          </p:nvPr>
        </p:nvSpPr>
        <p:spPr>
          <a:xfrm>
            <a:off x="350874" y="1520676"/>
            <a:ext cx="6528391" cy="4422924"/>
          </a:xfrm>
        </p:spPr>
        <p:txBody>
          <a:bodyPr>
            <a:normAutofit/>
          </a:bodyPr>
          <a:lstStyle/>
          <a:p>
            <a:pPr marL="0" indent="0" algn="ctr">
              <a:buNone/>
            </a:pPr>
            <a:endParaRPr lang="en-US" b="0" i="0" dirty="0">
              <a:solidFill>
                <a:srgbClr val="404040"/>
              </a:solidFill>
              <a:effectLst/>
              <a:latin typeface="Menlo"/>
            </a:endParaRPr>
          </a:p>
          <a:p>
            <a:pPr marL="0" indent="0" algn="ctr">
              <a:buNone/>
            </a:pPr>
            <a:r>
              <a:rPr lang="en-US" b="0" i="0" dirty="0">
                <a:solidFill>
                  <a:srgbClr val="404040"/>
                </a:solidFill>
                <a:effectLst/>
                <a:latin typeface="Menlo"/>
              </a:rPr>
              <a:t>By Nikolaos </a:t>
            </a:r>
            <a:r>
              <a:rPr lang="en-US" dirty="0" err="1">
                <a:solidFill>
                  <a:srgbClr val="404040"/>
                </a:solidFill>
                <a:latin typeface="Menlo"/>
              </a:rPr>
              <a:t>Nt</a:t>
            </a:r>
            <a:r>
              <a:rPr lang="en-US" b="0" i="0" dirty="0" err="1">
                <a:solidFill>
                  <a:srgbClr val="404040"/>
                </a:solidFill>
                <a:effectLst/>
                <a:latin typeface="Menlo"/>
              </a:rPr>
              <a:t>eits</a:t>
            </a:r>
            <a:r>
              <a:rPr lang="en-US" b="0" i="0" dirty="0">
                <a:solidFill>
                  <a:srgbClr val="404040"/>
                </a:solidFill>
                <a:effectLst/>
                <a:latin typeface="Menlo"/>
              </a:rPr>
              <a:t> &amp; Alexandros Dimakos </a:t>
            </a:r>
          </a:p>
          <a:p>
            <a:pPr marL="0" indent="0" algn="ctr">
              <a:buNone/>
            </a:pPr>
            <a:r>
              <a:rPr lang="en-US" b="0" i="0" dirty="0">
                <a:solidFill>
                  <a:srgbClr val="404040"/>
                </a:solidFill>
                <a:effectLst/>
                <a:latin typeface="Menlo"/>
              </a:rPr>
              <a:t> 27/1/2025</a:t>
            </a:r>
          </a:p>
        </p:txBody>
      </p:sp>
      <p:pic>
        <p:nvPicPr>
          <p:cNvPr id="5" name="Picture 4" descr="Couple reading newspaper">
            <a:extLst>
              <a:ext uri="{FF2B5EF4-FFF2-40B4-BE49-F238E27FC236}">
                <a16:creationId xmlns:a16="http://schemas.microsoft.com/office/drawing/2014/main" id="{812A79AC-E8CC-BAEF-F677-DC12A9D469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5592" y="2009553"/>
            <a:ext cx="5034842" cy="4794842"/>
          </a:xfrm>
          <a:prstGeom prst="rect">
            <a:avLst/>
          </a:prstGeom>
        </p:spPr>
      </p:pic>
      <p:pic>
        <p:nvPicPr>
          <p:cNvPr id="1026" name="Picture 2">
            <a:extLst>
              <a:ext uri="{FF2B5EF4-FFF2-40B4-BE49-F238E27FC236}">
                <a16:creationId xmlns:a16="http://schemas.microsoft.com/office/drawing/2014/main" id="{652CFE37-78FF-EACC-29F8-B7C17E9BF1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5943599"/>
            <a:ext cx="3939931" cy="86079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C2194ACE-AE2B-025F-9F68-E7CE64A235F6}"/>
              </a:ext>
            </a:extLst>
          </p:cNvPr>
          <p:cNvPicPr>
            <a:picLocks noChangeAspect="1"/>
          </p:cNvPicPr>
          <p:nvPr/>
        </p:nvPicPr>
        <p:blipFill>
          <a:blip r:embed="rId4"/>
          <a:stretch>
            <a:fillRect/>
          </a:stretch>
        </p:blipFill>
        <p:spPr>
          <a:xfrm>
            <a:off x="3051768" y="5922115"/>
            <a:ext cx="4178369" cy="882280"/>
          </a:xfrm>
          <a:prstGeom prst="rect">
            <a:avLst/>
          </a:prstGeom>
        </p:spPr>
      </p:pic>
      <p:pic>
        <p:nvPicPr>
          <p:cNvPr id="8" name="Content Placeholder 4">
            <a:extLst>
              <a:ext uri="{FF2B5EF4-FFF2-40B4-BE49-F238E27FC236}">
                <a16:creationId xmlns:a16="http://schemas.microsoft.com/office/drawing/2014/main" id="{8E1E5785-34B0-66E2-AB67-BED500D5FB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15879" y="2998380"/>
            <a:ext cx="2594345" cy="2594345"/>
          </a:xfrm>
          <a:prstGeom prst="rect">
            <a:avLst/>
          </a:prstGeom>
        </p:spPr>
      </p:pic>
    </p:spTree>
    <p:extLst>
      <p:ext uri="{BB962C8B-B14F-4D97-AF65-F5344CB8AC3E}">
        <p14:creationId xmlns:p14="http://schemas.microsoft.com/office/powerpoint/2010/main" val="4203748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0E105-B1F1-C7F2-F3E4-6B49D4A71AB4}"/>
              </a:ext>
            </a:extLst>
          </p:cNvPr>
          <p:cNvSpPr>
            <a:spLocks noGrp="1"/>
          </p:cNvSpPr>
          <p:nvPr>
            <p:ph type="title"/>
          </p:nvPr>
        </p:nvSpPr>
        <p:spPr/>
        <p:txBody>
          <a:bodyPr/>
          <a:lstStyle/>
          <a:p>
            <a:r>
              <a:rPr lang="en-US" dirty="0"/>
              <a:t>Diverse datasets enable comprehensive performance evaluations.</a:t>
            </a:r>
            <a:endParaRPr lang="el-GR" dirty="0"/>
          </a:p>
        </p:txBody>
      </p:sp>
      <p:sp>
        <p:nvSpPr>
          <p:cNvPr id="3" name="Content Placeholder 2">
            <a:extLst>
              <a:ext uri="{FF2B5EF4-FFF2-40B4-BE49-F238E27FC236}">
                <a16:creationId xmlns:a16="http://schemas.microsoft.com/office/drawing/2014/main" id="{06E44B26-104A-E2FA-88F7-FF0D49B52A8A}"/>
              </a:ext>
            </a:extLst>
          </p:cNvPr>
          <p:cNvSpPr>
            <a:spLocks noGrp="1"/>
          </p:cNvSpPr>
          <p:nvPr>
            <p:ph idx="1"/>
          </p:nvPr>
        </p:nvSpPr>
        <p:spPr/>
        <p:txBody>
          <a:bodyPr>
            <a:normAutofit fontScale="92500" lnSpcReduction="10000"/>
          </a:bodyPr>
          <a:lstStyle/>
          <a:p>
            <a:r>
              <a:rPr lang="en-US" dirty="0"/>
              <a:t>Role of Diverse Datasets in Evaluations: Diverse datasets are integral in evaluating the generalizability of machine learning algorithms across various contexts and scenarios.</a:t>
            </a:r>
          </a:p>
          <a:p>
            <a:r>
              <a:rPr lang="en-US" dirty="0"/>
              <a:t>Challenges in Dataset Diversity: Ensuring dataset diversity poses challenges, including bias mitigation and ensuring representative samples to reflect real-world complexities.</a:t>
            </a:r>
          </a:p>
          <a:p>
            <a:r>
              <a:rPr lang="en-US" dirty="0"/>
              <a:t>Creating Balanced Datasets for Fair Evaluation: Creating balanced datasets is crucial for fair evaluation, ensuring algorithms are tested on equally represented classes of data.</a:t>
            </a:r>
          </a:p>
          <a:p>
            <a:r>
              <a:rPr lang="en-US" dirty="0"/>
              <a:t>Impact of Dataset Quality on Evaluation: The quality of datasets directly impacts the evaluation outcomes, making it essential to utilize high-quality, well-structured datasets.</a:t>
            </a:r>
          </a:p>
        </p:txBody>
      </p:sp>
    </p:spTree>
    <p:extLst>
      <p:ext uri="{BB962C8B-B14F-4D97-AF65-F5344CB8AC3E}">
        <p14:creationId xmlns:p14="http://schemas.microsoft.com/office/powerpoint/2010/main" val="274171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8F384-F967-5813-1127-D108C0A1B2DB}"/>
              </a:ext>
            </a:extLst>
          </p:cNvPr>
          <p:cNvSpPr>
            <a:spLocks noGrp="1"/>
          </p:cNvSpPr>
          <p:nvPr>
            <p:ph type="title"/>
          </p:nvPr>
        </p:nvSpPr>
        <p:spPr>
          <a:xfrm>
            <a:off x="838200" y="574157"/>
            <a:ext cx="10515600" cy="361507"/>
          </a:xfrm>
        </p:spPr>
        <p:txBody>
          <a:bodyPr>
            <a:normAutofit fontScale="90000"/>
          </a:bodyPr>
          <a:lstStyle/>
          <a:p>
            <a:r>
              <a:rPr lang="en-US" sz="4000" b="1" dirty="0">
                <a:latin typeface="Arial" panose="020B0604020202020204" pitchFamily="34" charset="0"/>
              </a:rPr>
              <a:t> </a:t>
            </a:r>
            <a:r>
              <a:rPr lang="en-US" sz="4000" b="1" dirty="0">
                <a:effectLst/>
                <a:latin typeface="Arial" panose="020B0604020202020204" pitchFamily="34" charset="0"/>
              </a:rPr>
              <a:t>Import Packages and Data Preparation Steps</a:t>
            </a:r>
            <a:br>
              <a:rPr lang="en-US" dirty="0"/>
            </a:br>
            <a:endParaRPr lang="el-GR" dirty="0"/>
          </a:p>
        </p:txBody>
      </p:sp>
      <p:sp>
        <p:nvSpPr>
          <p:cNvPr id="3" name="Content Placeholder 2">
            <a:extLst>
              <a:ext uri="{FF2B5EF4-FFF2-40B4-BE49-F238E27FC236}">
                <a16:creationId xmlns:a16="http://schemas.microsoft.com/office/drawing/2014/main" id="{1A40A7C8-501F-D138-7FD4-2A63A0634A31}"/>
              </a:ext>
            </a:extLst>
          </p:cNvPr>
          <p:cNvSpPr>
            <a:spLocks noGrp="1"/>
          </p:cNvSpPr>
          <p:nvPr>
            <p:ph idx="1"/>
          </p:nvPr>
        </p:nvSpPr>
        <p:spPr>
          <a:xfrm>
            <a:off x="838200" y="1190846"/>
            <a:ext cx="10515600" cy="5582093"/>
          </a:xfrm>
        </p:spPr>
        <p:txBody>
          <a:bodyPr>
            <a:normAutofit fontScale="92500" lnSpcReduction="10000"/>
          </a:bodyPr>
          <a:lstStyle/>
          <a:p>
            <a:r>
              <a:rPr lang="en-US" b="1" dirty="0">
                <a:solidFill>
                  <a:srgbClr val="0073DF"/>
                </a:solidFill>
                <a:effectLst/>
                <a:latin typeface="Arial" panose="020B0604020202020204" pitchFamily="34" charset="0"/>
              </a:rPr>
              <a:t>Essential Python libraries for data manipulation and machine learning</a:t>
            </a:r>
            <a:endParaRPr lang="en-US" dirty="0"/>
          </a:p>
          <a:p>
            <a:r>
              <a:rPr lang="en-US" dirty="0"/>
              <a:t>Core Libraries for Data Manipulation and Analysis: Essential libraries such as pandas simplify data handling, enabling efficient data analysis and manipulation during the project.</a:t>
            </a:r>
          </a:p>
          <a:p>
            <a:r>
              <a:rPr lang="en-US" dirty="0"/>
              <a:t>Text Processing with NLTK for Enhanced Data Quality: Utilizing NLTK for comprehensive text processing ensures refined data by removing </a:t>
            </a:r>
            <a:r>
              <a:rPr lang="en-US" dirty="0" err="1"/>
              <a:t>stopwords</a:t>
            </a:r>
            <a:r>
              <a:rPr lang="en-US" dirty="0"/>
              <a:t> and performing stemming. </a:t>
            </a:r>
          </a:p>
          <a:p>
            <a:r>
              <a:rPr lang="en-US" dirty="0"/>
              <a:t>Machine Learning Frameworks for Model Development: Scikit-learn provides a robust framework for implementing various machine learning algorithms, enhancing model accuracy and evaluation.</a:t>
            </a:r>
          </a:p>
          <a:p>
            <a:r>
              <a:rPr lang="en-US" dirty="0"/>
              <a:t>Word Embeddings with Word2Vec for Semantic Understanding:Word2Vec captures the semantic meaning of words, enriching text representation through 300-dimensional embeddings for improved model performance.</a:t>
            </a:r>
            <a:endParaRPr lang="el-GR" dirty="0"/>
          </a:p>
        </p:txBody>
      </p:sp>
    </p:spTree>
    <p:extLst>
      <p:ext uri="{BB962C8B-B14F-4D97-AF65-F5344CB8AC3E}">
        <p14:creationId xmlns:p14="http://schemas.microsoft.com/office/powerpoint/2010/main" val="3643897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65F67-2239-C905-36CB-A3663ECED074}"/>
              </a:ext>
            </a:extLst>
          </p:cNvPr>
          <p:cNvSpPr>
            <a:spLocks noGrp="1"/>
          </p:cNvSpPr>
          <p:nvPr>
            <p:ph type="title"/>
          </p:nvPr>
        </p:nvSpPr>
        <p:spPr>
          <a:xfrm>
            <a:off x="838200" y="365125"/>
            <a:ext cx="10515600" cy="974577"/>
          </a:xfrm>
        </p:spPr>
        <p:txBody>
          <a:bodyPr>
            <a:normAutofit fontScale="90000"/>
          </a:bodyPr>
          <a:lstStyle/>
          <a:p>
            <a:r>
              <a:rPr lang="en-US" sz="4000" b="1" dirty="0">
                <a:effectLst/>
                <a:latin typeface="Arial" panose="020B0604020202020204" pitchFamily="34" charset="0"/>
              </a:rPr>
              <a:t>Utilizing pandas for efficient data handling and processing</a:t>
            </a:r>
            <a:br>
              <a:rPr lang="en-US" dirty="0"/>
            </a:br>
            <a:endParaRPr lang="el-GR" dirty="0"/>
          </a:p>
        </p:txBody>
      </p:sp>
      <p:sp>
        <p:nvSpPr>
          <p:cNvPr id="3" name="Content Placeholder 2">
            <a:extLst>
              <a:ext uri="{FF2B5EF4-FFF2-40B4-BE49-F238E27FC236}">
                <a16:creationId xmlns:a16="http://schemas.microsoft.com/office/drawing/2014/main" id="{416A9DB9-0353-5DD7-1E73-AF1483422B3C}"/>
              </a:ext>
            </a:extLst>
          </p:cNvPr>
          <p:cNvSpPr>
            <a:spLocks noGrp="1"/>
          </p:cNvSpPr>
          <p:nvPr>
            <p:ph idx="1"/>
          </p:nvPr>
        </p:nvSpPr>
        <p:spPr>
          <a:xfrm>
            <a:off x="838200" y="1180214"/>
            <a:ext cx="10515600" cy="4996749"/>
          </a:xfrm>
        </p:spPr>
        <p:txBody>
          <a:bodyPr/>
          <a:lstStyle/>
          <a:p>
            <a:r>
              <a:rPr lang="en-US" b="1" dirty="0">
                <a:effectLst/>
                <a:latin typeface="Arial" panose="020B0604020202020204" pitchFamily="34" charset="0"/>
              </a:rPr>
              <a:t>Utilizing pandas for efficient data handling and processing</a:t>
            </a:r>
            <a:endParaRPr lang="en-US" dirty="0"/>
          </a:p>
          <a:p>
            <a:r>
              <a:rPr lang="en-US" dirty="0"/>
              <a:t>Pandas facilitates seamless data import and initialization, ensuring that datasets are ready for efficient processing and analysis.</a:t>
            </a:r>
          </a:p>
          <a:p>
            <a:r>
              <a:rPr lang="en-US" dirty="0"/>
              <a:t>Data Cleaning Techniques to Enhance Dataset Quality: Combining fake and real news datasets with pandas allows for the removal of null entries, ensuring a cleaner dataset.</a:t>
            </a:r>
          </a:p>
        </p:txBody>
      </p:sp>
    </p:spTree>
    <p:extLst>
      <p:ext uri="{BB962C8B-B14F-4D97-AF65-F5344CB8AC3E}">
        <p14:creationId xmlns:p14="http://schemas.microsoft.com/office/powerpoint/2010/main" val="3583380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A35F94-B8D4-C73E-150E-A9360E9FA561}"/>
              </a:ext>
            </a:extLst>
          </p:cNvPr>
          <p:cNvSpPr>
            <a:spLocks noGrp="1"/>
          </p:cNvSpPr>
          <p:nvPr>
            <p:ph idx="1"/>
          </p:nvPr>
        </p:nvSpPr>
        <p:spPr>
          <a:xfrm>
            <a:off x="838200" y="106326"/>
            <a:ext cx="10515600" cy="6379534"/>
          </a:xfrm>
        </p:spPr>
        <p:txBody>
          <a:bodyPr>
            <a:normAutofit/>
          </a:bodyPr>
          <a:lstStyle/>
          <a:p>
            <a:r>
              <a:rPr lang="en-US" b="1" dirty="0">
                <a:solidFill>
                  <a:srgbClr val="0073DF"/>
                </a:solidFill>
                <a:effectLst/>
                <a:latin typeface="Arial" panose="020B0604020202020204" pitchFamily="34" charset="0"/>
              </a:rPr>
              <a:t>Leveraging NLTK for comprehensive text preprocessing steps</a:t>
            </a:r>
            <a:endParaRPr lang="en-US" dirty="0"/>
          </a:p>
          <a:p>
            <a:pPr marL="514350" indent="-514350">
              <a:buFont typeface="+mj-lt"/>
              <a:buAutoNum type="arabicPeriod"/>
            </a:pPr>
            <a:r>
              <a:rPr lang="en-US" dirty="0"/>
              <a:t>Critical Text Cleaning Steps for Data </a:t>
            </a:r>
            <a:r>
              <a:rPr lang="en-US" dirty="0" err="1"/>
              <a:t>Refinement:Implementing</a:t>
            </a:r>
            <a:r>
              <a:rPr lang="en-US" dirty="0"/>
              <a:t> a rigorous cleaning pipeline with NLTK ensures that the dataset is devoid of noise and irrelevant information.</a:t>
            </a:r>
          </a:p>
          <a:p>
            <a:pPr marL="514350" indent="-514350">
              <a:buFont typeface="+mj-lt"/>
              <a:buAutoNum type="arabicPeriod"/>
            </a:pPr>
            <a:r>
              <a:rPr lang="en-US" dirty="0"/>
              <a:t>Tokenization for Structured Text </a:t>
            </a:r>
            <a:r>
              <a:rPr lang="en-US" dirty="0" err="1"/>
              <a:t>Analysis:Tokenization</a:t>
            </a:r>
            <a:r>
              <a:rPr lang="en-US" dirty="0"/>
              <a:t> transforms raw text into manageable pieces, allowing for deeper analysis and understanding of textual content.</a:t>
            </a:r>
          </a:p>
          <a:p>
            <a:pPr marL="514350" indent="-514350">
              <a:buFont typeface="+mj-lt"/>
              <a:buAutoNum type="arabicPeriod"/>
            </a:pPr>
            <a:r>
              <a:rPr lang="en-US" dirty="0"/>
              <a:t>Stemming to Normalize Text </a:t>
            </a:r>
            <a:r>
              <a:rPr lang="en-US" dirty="0" err="1"/>
              <a:t>Data:Applying</a:t>
            </a:r>
            <a:r>
              <a:rPr lang="en-US" dirty="0"/>
              <a:t> stemming reduces words to their root forms, standardizing variations and enhancing model training consistency.</a:t>
            </a:r>
          </a:p>
          <a:p>
            <a:pPr marL="514350" indent="-514350">
              <a:buFont typeface="+mj-lt"/>
              <a:buAutoNum type="arabicPeriod"/>
            </a:pPr>
            <a:r>
              <a:rPr lang="en-US" dirty="0" err="1"/>
              <a:t>Stopword</a:t>
            </a:r>
            <a:r>
              <a:rPr lang="en-US" dirty="0"/>
              <a:t> Removal to Enhance Model </a:t>
            </a:r>
            <a:r>
              <a:rPr lang="en-US" dirty="0" err="1"/>
              <a:t>Focus:Eliminating</a:t>
            </a:r>
            <a:r>
              <a:rPr lang="en-US" dirty="0"/>
              <a:t> common </a:t>
            </a:r>
            <a:r>
              <a:rPr lang="en-US" dirty="0" err="1"/>
              <a:t>stopwords</a:t>
            </a:r>
            <a:r>
              <a:rPr lang="en-US" dirty="0"/>
              <a:t> through NLTK sharpens the focus of models on significant words that convey meaning.</a:t>
            </a:r>
          </a:p>
        </p:txBody>
      </p:sp>
    </p:spTree>
    <p:extLst>
      <p:ext uri="{BB962C8B-B14F-4D97-AF65-F5344CB8AC3E}">
        <p14:creationId xmlns:p14="http://schemas.microsoft.com/office/powerpoint/2010/main" val="1550567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ADCAB-A5C1-84B9-DDE4-70803BE66570}"/>
              </a:ext>
            </a:extLst>
          </p:cNvPr>
          <p:cNvSpPr>
            <a:spLocks noGrp="1"/>
          </p:cNvSpPr>
          <p:nvPr>
            <p:ph type="title"/>
          </p:nvPr>
        </p:nvSpPr>
        <p:spPr/>
        <p:txBody>
          <a:bodyPr>
            <a:normAutofit fontScale="90000"/>
          </a:bodyPr>
          <a:lstStyle/>
          <a:p>
            <a:r>
              <a:rPr lang="en-US" sz="4000" b="1" dirty="0">
                <a:effectLst/>
                <a:latin typeface="Arial" panose="020B0604020202020204" pitchFamily="34" charset="0"/>
              </a:rPr>
              <a:t>Text Preprocessing and Feature Extraction Techniques</a:t>
            </a:r>
            <a:br>
              <a:rPr lang="en-US" dirty="0"/>
            </a:br>
            <a:endParaRPr lang="el-GR" dirty="0"/>
          </a:p>
        </p:txBody>
      </p:sp>
      <p:sp>
        <p:nvSpPr>
          <p:cNvPr id="3" name="Content Placeholder 2">
            <a:extLst>
              <a:ext uri="{FF2B5EF4-FFF2-40B4-BE49-F238E27FC236}">
                <a16:creationId xmlns:a16="http://schemas.microsoft.com/office/drawing/2014/main" id="{64A71D36-A0BD-B53A-9F82-7FAB4A67405B}"/>
              </a:ext>
            </a:extLst>
          </p:cNvPr>
          <p:cNvSpPr>
            <a:spLocks noGrp="1"/>
          </p:cNvSpPr>
          <p:nvPr>
            <p:ph idx="1"/>
          </p:nvPr>
        </p:nvSpPr>
        <p:spPr/>
        <p:txBody>
          <a:bodyPr>
            <a:normAutofit lnSpcReduction="10000"/>
          </a:bodyPr>
          <a:lstStyle/>
          <a:p>
            <a:r>
              <a:rPr lang="en-US" b="1" dirty="0">
                <a:solidFill>
                  <a:srgbClr val="0073DF"/>
                </a:solidFill>
                <a:effectLst/>
                <a:latin typeface="Arial" panose="020B0604020202020204" pitchFamily="34" charset="0"/>
              </a:rPr>
              <a:t>Key text cleaning steps for improved data quality and model accuracy</a:t>
            </a:r>
            <a:endParaRPr lang="en-US" dirty="0">
              <a:effectLst/>
            </a:endParaRPr>
          </a:p>
          <a:p>
            <a:pPr marL="514350" indent="-514350">
              <a:buFont typeface="+mj-lt"/>
              <a:buAutoNum type="arabicPeriod"/>
            </a:pPr>
            <a:r>
              <a:rPr lang="en-US" dirty="0"/>
              <a:t>Importance of Lowercasing in Text Processing for Consistency Across Datasets: Lowercasing ensures uniformity in text data, reducing discrepancies caused by case sensitivity.</a:t>
            </a:r>
          </a:p>
          <a:p>
            <a:pPr marL="514350" indent="-514350">
              <a:buFont typeface="+mj-lt"/>
              <a:buAutoNum type="arabicPeriod"/>
            </a:pPr>
            <a:r>
              <a:rPr lang="en-US" dirty="0"/>
              <a:t>Significance of Special Character Removal in Data Preparation for NLP: Removing special characters and HTML tags enhances text clarity, crucial for accurate analysis in NLP.</a:t>
            </a:r>
          </a:p>
          <a:p>
            <a:pPr marL="514350" indent="-514350">
              <a:buFont typeface="+mj-lt"/>
              <a:buAutoNum type="arabicPeriod"/>
            </a:pPr>
            <a:r>
              <a:rPr lang="en-US" dirty="0"/>
              <a:t>Effective Tokenization Techniques for Clear Word Separation in Text: Tokenization effectively divides text into distinct words, allowing for granular analysis and processing.</a:t>
            </a:r>
            <a:endParaRPr lang="el-GR" dirty="0"/>
          </a:p>
        </p:txBody>
      </p:sp>
    </p:spTree>
    <p:extLst>
      <p:ext uri="{BB962C8B-B14F-4D97-AF65-F5344CB8AC3E}">
        <p14:creationId xmlns:p14="http://schemas.microsoft.com/office/powerpoint/2010/main" val="3451967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CB6F0-A435-1AD3-49C6-29FEF5F88CBA}"/>
              </a:ext>
            </a:extLst>
          </p:cNvPr>
          <p:cNvSpPr>
            <a:spLocks noGrp="1"/>
          </p:cNvSpPr>
          <p:nvPr>
            <p:ph type="title"/>
          </p:nvPr>
        </p:nvSpPr>
        <p:spPr/>
        <p:txBody>
          <a:bodyPr>
            <a:normAutofit fontScale="90000"/>
          </a:bodyPr>
          <a:lstStyle/>
          <a:p>
            <a:r>
              <a:rPr lang="en-US" sz="4000" b="1" dirty="0">
                <a:effectLst/>
                <a:latin typeface="Arial" panose="020B0604020202020204" pitchFamily="34" charset="0"/>
              </a:rPr>
              <a:t>Implementing effective tokenization strategies for textual analysis</a:t>
            </a:r>
            <a:br>
              <a:rPr lang="en-US" dirty="0"/>
            </a:br>
            <a:endParaRPr lang="el-GR" dirty="0"/>
          </a:p>
        </p:txBody>
      </p:sp>
      <p:sp>
        <p:nvSpPr>
          <p:cNvPr id="3" name="Content Placeholder 2">
            <a:extLst>
              <a:ext uri="{FF2B5EF4-FFF2-40B4-BE49-F238E27FC236}">
                <a16:creationId xmlns:a16="http://schemas.microsoft.com/office/drawing/2014/main" id="{4D55AC96-AE8D-5C6A-D94D-8F39F355E414}"/>
              </a:ext>
            </a:extLst>
          </p:cNvPr>
          <p:cNvSpPr>
            <a:spLocks noGrp="1"/>
          </p:cNvSpPr>
          <p:nvPr>
            <p:ph idx="1"/>
          </p:nvPr>
        </p:nvSpPr>
        <p:spPr/>
        <p:txBody>
          <a:bodyPr/>
          <a:lstStyle/>
          <a:p>
            <a:pPr marL="0" indent="0">
              <a:buNone/>
            </a:pPr>
            <a:r>
              <a:rPr lang="en-US" dirty="0"/>
              <a:t>Tokenization is crucial for breaking down text into manageable components, facilitating further </a:t>
            </a:r>
            <a:r>
              <a:rPr lang="en-US" dirty="0" err="1"/>
              <a:t>analysis.Different</a:t>
            </a:r>
            <a:r>
              <a:rPr lang="en-US" dirty="0"/>
              <a:t> tokenization techniques cater to diverse requirements, enhancing the analysis of complex text structures. .Inconsistent tokenization can hinder model accuracy; careful implementation improves understanding and outcomes.</a:t>
            </a:r>
          </a:p>
          <a:p>
            <a:pPr marL="0" indent="0">
              <a:buNone/>
            </a:pPr>
            <a:endParaRPr lang="el-GR" dirty="0"/>
          </a:p>
        </p:txBody>
      </p:sp>
    </p:spTree>
    <p:extLst>
      <p:ext uri="{BB962C8B-B14F-4D97-AF65-F5344CB8AC3E}">
        <p14:creationId xmlns:p14="http://schemas.microsoft.com/office/powerpoint/2010/main" val="1309835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D3AF0-9E14-B401-A95C-720ED5B409DC}"/>
              </a:ext>
            </a:extLst>
          </p:cNvPr>
          <p:cNvSpPr>
            <a:spLocks noGrp="1"/>
          </p:cNvSpPr>
          <p:nvPr>
            <p:ph type="title"/>
          </p:nvPr>
        </p:nvSpPr>
        <p:spPr/>
        <p:txBody>
          <a:bodyPr>
            <a:normAutofit fontScale="90000"/>
          </a:bodyPr>
          <a:lstStyle/>
          <a:p>
            <a:r>
              <a:rPr lang="en-US" b="1" dirty="0">
                <a:solidFill>
                  <a:srgbClr val="0073DF"/>
                </a:solidFill>
                <a:effectLst/>
                <a:latin typeface="Arial" panose="020B0604020202020204" pitchFamily="34" charset="0"/>
              </a:rPr>
              <a:t>Exploring various vectorization methods for feature extraction</a:t>
            </a:r>
            <a:br>
              <a:rPr lang="en-US" dirty="0"/>
            </a:br>
            <a:endParaRPr lang="el-GR" dirty="0"/>
          </a:p>
        </p:txBody>
      </p:sp>
      <p:sp>
        <p:nvSpPr>
          <p:cNvPr id="3" name="Content Placeholder 2">
            <a:extLst>
              <a:ext uri="{FF2B5EF4-FFF2-40B4-BE49-F238E27FC236}">
                <a16:creationId xmlns:a16="http://schemas.microsoft.com/office/drawing/2014/main" id="{0DCACCA4-1C59-63F6-34FD-4EB629145E40}"/>
              </a:ext>
            </a:extLst>
          </p:cNvPr>
          <p:cNvSpPr>
            <a:spLocks noGrp="1"/>
          </p:cNvSpPr>
          <p:nvPr>
            <p:ph idx="1"/>
          </p:nvPr>
        </p:nvSpPr>
        <p:spPr/>
        <p:txBody>
          <a:bodyPr>
            <a:normAutofit lnSpcReduction="10000"/>
          </a:bodyPr>
          <a:lstStyle/>
          <a:p>
            <a:pPr marL="514350" indent="-514350">
              <a:buFont typeface="+mj-lt"/>
              <a:buAutoNum type="arabicPeriod"/>
            </a:pPr>
            <a:r>
              <a:rPr lang="en-US" dirty="0"/>
              <a:t>Overview of Vectorization Techniques and Their Importance in Text Analysis: Vectorization transforms text into numerical representations, essential for feeding data into machine learning models.</a:t>
            </a:r>
          </a:p>
          <a:p>
            <a:pPr marL="514350" indent="-514350">
              <a:buFont typeface="+mj-lt"/>
              <a:buAutoNum type="arabicPeriod"/>
            </a:pPr>
            <a:r>
              <a:rPr lang="en-US" dirty="0"/>
              <a:t>Comparing Binary Count Vectorizer and TFIDF for Feature Representation: Binary Count Vectorizer tracks word presence, while TFIDF emphasizes word importance, affecting model performance.</a:t>
            </a:r>
          </a:p>
          <a:p>
            <a:pPr marL="514350" indent="-514350">
              <a:buFont typeface="+mj-lt"/>
              <a:buAutoNum type="arabicPeriod"/>
            </a:pPr>
            <a:r>
              <a:rPr lang="en-US" dirty="0"/>
              <a:t>Understanding Word2Vec and Its Role in Capturing Semantic Meaning: Word2Vec captures deeper semantic relationships, enabling models to understand contextual meanings in text.</a:t>
            </a:r>
            <a:endParaRPr lang="el-GR" dirty="0"/>
          </a:p>
        </p:txBody>
      </p:sp>
    </p:spTree>
    <p:extLst>
      <p:ext uri="{BB962C8B-B14F-4D97-AF65-F5344CB8AC3E}">
        <p14:creationId xmlns:p14="http://schemas.microsoft.com/office/powerpoint/2010/main" val="1403448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90F9A-1469-5F48-163A-D2CB3338A601}"/>
              </a:ext>
            </a:extLst>
          </p:cNvPr>
          <p:cNvSpPr>
            <a:spLocks noGrp="1"/>
          </p:cNvSpPr>
          <p:nvPr>
            <p:ph type="title"/>
          </p:nvPr>
        </p:nvSpPr>
        <p:spPr/>
        <p:txBody>
          <a:bodyPr>
            <a:normAutofit fontScale="90000"/>
          </a:bodyPr>
          <a:lstStyle/>
          <a:p>
            <a:r>
              <a:rPr lang="en-US" sz="4000" b="1" dirty="0">
                <a:effectLst/>
                <a:latin typeface="Arial" panose="020B0604020202020204" pitchFamily="34" charset="0"/>
              </a:rPr>
              <a:t>3 Model Training and Evaluation Methodologies</a:t>
            </a:r>
            <a:br>
              <a:rPr lang="en-US" dirty="0"/>
            </a:br>
            <a:endParaRPr lang="el-GR" dirty="0"/>
          </a:p>
        </p:txBody>
      </p:sp>
      <p:sp>
        <p:nvSpPr>
          <p:cNvPr id="3" name="Content Placeholder 2">
            <a:extLst>
              <a:ext uri="{FF2B5EF4-FFF2-40B4-BE49-F238E27FC236}">
                <a16:creationId xmlns:a16="http://schemas.microsoft.com/office/drawing/2014/main" id="{62387967-F244-E51D-C0BB-FACA16A33F9B}"/>
              </a:ext>
            </a:extLst>
          </p:cNvPr>
          <p:cNvSpPr>
            <a:spLocks noGrp="1"/>
          </p:cNvSpPr>
          <p:nvPr>
            <p:ph idx="1"/>
          </p:nvPr>
        </p:nvSpPr>
        <p:spPr/>
        <p:txBody>
          <a:bodyPr>
            <a:normAutofit fontScale="92500" lnSpcReduction="10000"/>
          </a:bodyPr>
          <a:lstStyle/>
          <a:p>
            <a:r>
              <a:rPr lang="en-US" b="1" dirty="0">
                <a:solidFill>
                  <a:srgbClr val="0073DF"/>
                </a:solidFill>
                <a:effectLst/>
                <a:latin typeface="Arial" panose="020B0604020202020204" pitchFamily="34" charset="0"/>
              </a:rPr>
              <a:t>Comparative performance analysis of various classification algorithms</a:t>
            </a:r>
            <a:endParaRPr lang="en-US" dirty="0">
              <a:effectLst/>
            </a:endParaRPr>
          </a:p>
          <a:p>
            <a:pPr marL="514350" indent="-514350">
              <a:buFont typeface="+mj-lt"/>
              <a:buAutoNum type="arabicPeriod"/>
            </a:pPr>
            <a:r>
              <a:rPr lang="en-US" dirty="0"/>
              <a:t>Performance of Logistic Regression in Fake News </a:t>
            </a:r>
            <a:r>
              <a:rPr lang="en-US" dirty="0" err="1"/>
              <a:t>Detection:Logistic</a:t>
            </a:r>
            <a:r>
              <a:rPr lang="en-US" dirty="0"/>
              <a:t> Regression achieved an impressive accuracy of 98.9%, making it a top choice for classification tasks.</a:t>
            </a:r>
          </a:p>
          <a:p>
            <a:pPr marL="514350" indent="-514350">
              <a:buFont typeface="+mj-lt"/>
              <a:buAutoNum type="arabicPeriod"/>
            </a:pPr>
            <a:r>
              <a:rPr lang="en-US" dirty="0"/>
              <a:t>Effectiveness of Naive Bayes in Identifying Fake News:The Naive Bayes classifier offers a robust approach to text classification, utilizing probabilities to assess word significance.</a:t>
            </a:r>
          </a:p>
          <a:p>
            <a:pPr marL="514350" indent="-514350">
              <a:buFont typeface="+mj-lt"/>
              <a:buAutoNum type="arabicPeriod"/>
            </a:pPr>
            <a:r>
              <a:rPr lang="en-US" dirty="0"/>
              <a:t>Support Vector Machines for Enhanced Model </a:t>
            </a:r>
            <a:r>
              <a:rPr lang="en-US" dirty="0" err="1"/>
              <a:t>Performance:Support</a:t>
            </a:r>
            <a:r>
              <a:rPr lang="en-US" dirty="0"/>
              <a:t> Vector Machines demonstrated commendable accuracy at 98.8%, showcasing their ability to handle complex datasets.</a:t>
            </a:r>
            <a:endParaRPr lang="el-GR" dirty="0"/>
          </a:p>
        </p:txBody>
      </p:sp>
    </p:spTree>
    <p:extLst>
      <p:ext uri="{BB962C8B-B14F-4D97-AF65-F5344CB8AC3E}">
        <p14:creationId xmlns:p14="http://schemas.microsoft.com/office/powerpoint/2010/main" val="2155364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2474C-226A-D917-C719-FA432C30FA77}"/>
              </a:ext>
            </a:extLst>
          </p:cNvPr>
          <p:cNvSpPr>
            <a:spLocks noGrp="1"/>
          </p:cNvSpPr>
          <p:nvPr>
            <p:ph type="title"/>
          </p:nvPr>
        </p:nvSpPr>
        <p:spPr/>
        <p:txBody>
          <a:bodyPr>
            <a:normAutofit fontScale="90000"/>
          </a:bodyPr>
          <a:lstStyle/>
          <a:p>
            <a:r>
              <a:rPr lang="da-DK" b="1" dirty="0">
                <a:effectLst/>
                <a:latin typeface="Arial" panose="020B0604020202020204" pitchFamily="34" charset="0"/>
              </a:rPr>
              <a:t>Hyperparameter tuning for optimized logistic regression models</a:t>
            </a:r>
            <a:br>
              <a:rPr lang="da-DK" dirty="0"/>
            </a:br>
            <a:endParaRPr lang="el-GR" dirty="0"/>
          </a:p>
        </p:txBody>
      </p:sp>
      <p:sp>
        <p:nvSpPr>
          <p:cNvPr id="3" name="Content Placeholder 2">
            <a:extLst>
              <a:ext uri="{FF2B5EF4-FFF2-40B4-BE49-F238E27FC236}">
                <a16:creationId xmlns:a16="http://schemas.microsoft.com/office/drawing/2014/main" id="{A271EDA3-024D-7460-5D5B-44278BD20DF9}"/>
              </a:ext>
            </a:extLst>
          </p:cNvPr>
          <p:cNvSpPr>
            <a:spLocks noGrp="1"/>
          </p:cNvSpPr>
          <p:nvPr>
            <p:ph idx="1"/>
          </p:nvPr>
        </p:nvSpPr>
        <p:spPr/>
        <p:txBody>
          <a:bodyPr/>
          <a:lstStyle/>
          <a:p>
            <a:pPr marL="514350" indent="-514350">
              <a:buFont typeface="+mj-lt"/>
              <a:buAutoNum type="arabicPeriod"/>
            </a:pPr>
            <a:r>
              <a:rPr lang="en-US" dirty="0"/>
              <a:t>Importance of Hyperparameter Optimization in Machine </a:t>
            </a:r>
            <a:r>
              <a:rPr lang="en-US" dirty="0" err="1"/>
              <a:t>Learning:Optimizing</a:t>
            </a:r>
            <a:r>
              <a:rPr lang="en-US" dirty="0"/>
              <a:t> hyperparameters, such as regularization strength and solver type, significantly enhances model performance and accuracy.</a:t>
            </a:r>
          </a:p>
          <a:p>
            <a:pPr marL="514350" indent="-514350">
              <a:buFont typeface="+mj-lt"/>
              <a:buAutoNum type="arabicPeriod"/>
            </a:pPr>
            <a:r>
              <a:rPr lang="en-US" dirty="0"/>
              <a:t>Grid Search vs Randomized Search </a:t>
            </a:r>
            <a:r>
              <a:rPr lang="en-US" dirty="0" err="1"/>
              <a:t>Techniques:Randomized</a:t>
            </a:r>
            <a:r>
              <a:rPr lang="en-US" dirty="0"/>
              <a:t> Search offers a computationally efficient alternative to Grid Search, exploring a wider range of hyperparameter configurations.</a:t>
            </a:r>
            <a:endParaRPr lang="el-GR" dirty="0"/>
          </a:p>
        </p:txBody>
      </p:sp>
    </p:spTree>
    <p:extLst>
      <p:ext uri="{BB962C8B-B14F-4D97-AF65-F5344CB8AC3E}">
        <p14:creationId xmlns:p14="http://schemas.microsoft.com/office/powerpoint/2010/main" val="3700992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698ED-4BC8-3509-070D-0832323E9AE0}"/>
              </a:ext>
            </a:extLst>
          </p:cNvPr>
          <p:cNvSpPr>
            <a:spLocks noGrp="1"/>
          </p:cNvSpPr>
          <p:nvPr>
            <p:ph type="title"/>
          </p:nvPr>
        </p:nvSpPr>
        <p:spPr/>
        <p:txBody>
          <a:bodyPr>
            <a:normAutofit fontScale="90000"/>
          </a:bodyPr>
          <a:lstStyle/>
          <a:p>
            <a:r>
              <a:rPr lang="en-US" b="1" dirty="0">
                <a:effectLst/>
                <a:latin typeface="Arial" panose="020B0604020202020204" pitchFamily="34" charset="0"/>
              </a:rPr>
              <a:t>Performance metrics to evaluate model effectiveness and reliability</a:t>
            </a:r>
            <a:br>
              <a:rPr lang="en-US" dirty="0"/>
            </a:br>
            <a:endParaRPr lang="el-GR" dirty="0"/>
          </a:p>
        </p:txBody>
      </p:sp>
      <p:sp>
        <p:nvSpPr>
          <p:cNvPr id="3" name="Content Placeholder 2">
            <a:extLst>
              <a:ext uri="{FF2B5EF4-FFF2-40B4-BE49-F238E27FC236}">
                <a16:creationId xmlns:a16="http://schemas.microsoft.com/office/drawing/2014/main" id="{D98F36BA-86C0-08D2-B478-58D9CAD2AD10}"/>
              </a:ext>
            </a:extLst>
          </p:cNvPr>
          <p:cNvSpPr>
            <a:spLocks noGrp="1"/>
          </p:cNvSpPr>
          <p:nvPr>
            <p:ph idx="1"/>
          </p:nvPr>
        </p:nvSpPr>
        <p:spPr/>
        <p:txBody>
          <a:bodyPr/>
          <a:lstStyle/>
          <a:p>
            <a:pPr marL="514350" indent="-514350">
              <a:buFont typeface="+mj-lt"/>
              <a:buAutoNum type="arabicPeriod"/>
            </a:pPr>
            <a:r>
              <a:rPr lang="en-US" dirty="0"/>
              <a:t>Accuracy as a Primary Metric for Classification Models: Achieving 98.9% accuracy reflects the model's strong performance in distinguishing between fake and real news.</a:t>
            </a:r>
          </a:p>
          <a:p>
            <a:pPr marL="514350" indent="-514350">
              <a:buFont typeface="+mj-lt"/>
              <a:buAutoNum type="arabicPeriod"/>
            </a:pPr>
            <a:r>
              <a:rPr lang="en-US" dirty="0"/>
              <a:t> Understanding Precision and Recall in Context: Balancing precision and recall is crucial, particularly in tasks where false positives can lead to significant consequences.</a:t>
            </a:r>
          </a:p>
          <a:p>
            <a:pPr marL="514350" indent="-514350">
              <a:buFont typeface="+mj-lt"/>
              <a:buAutoNum type="arabicPeriod"/>
            </a:pPr>
            <a:r>
              <a:rPr lang="en-US" dirty="0"/>
              <a:t> F1 Score A Comprehensive Evaluation </a:t>
            </a:r>
            <a:r>
              <a:rPr lang="en-US" dirty="0" err="1"/>
              <a:t>Metric:The</a:t>
            </a:r>
            <a:r>
              <a:rPr lang="en-US" dirty="0"/>
              <a:t> F1 Score provides a balanced measure of a model's accuracy, considering both precision and recall.</a:t>
            </a:r>
          </a:p>
        </p:txBody>
      </p:sp>
    </p:spTree>
    <p:extLst>
      <p:ext uri="{BB962C8B-B14F-4D97-AF65-F5344CB8AC3E}">
        <p14:creationId xmlns:p14="http://schemas.microsoft.com/office/powerpoint/2010/main" val="1908735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5A1D5-9593-24A4-EE48-250F90A3A457}"/>
              </a:ext>
            </a:extLst>
          </p:cNvPr>
          <p:cNvSpPr>
            <a:spLocks noGrp="1"/>
          </p:cNvSpPr>
          <p:nvPr>
            <p:ph type="title"/>
          </p:nvPr>
        </p:nvSpPr>
        <p:spPr>
          <a:xfrm>
            <a:off x="106326" y="148857"/>
            <a:ext cx="11247474" cy="1541832"/>
          </a:xfrm>
        </p:spPr>
        <p:txBody>
          <a:bodyPr>
            <a:normAutofit/>
          </a:bodyPr>
          <a:lstStyle/>
          <a:p>
            <a:r>
              <a:rPr lang="en-US" b="0" i="0" dirty="0">
                <a:solidFill>
                  <a:srgbClr val="404040"/>
                </a:solidFill>
                <a:effectLst/>
                <a:latin typeface="Menlo"/>
              </a:rPr>
              <a:t>Fake news impacts public opinion and can alter democratic processes.</a:t>
            </a:r>
            <a:endParaRPr lang="el-GR" dirty="0"/>
          </a:p>
        </p:txBody>
      </p:sp>
      <p:sp>
        <p:nvSpPr>
          <p:cNvPr id="3" name="Content Placeholder 2">
            <a:extLst>
              <a:ext uri="{FF2B5EF4-FFF2-40B4-BE49-F238E27FC236}">
                <a16:creationId xmlns:a16="http://schemas.microsoft.com/office/drawing/2014/main" id="{27C50356-2082-DF96-1FDA-090C0EF25968}"/>
              </a:ext>
            </a:extLst>
          </p:cNvPr>
          <p:cNvSpPr>
            <a:spLocks noGrp="1"/>
          </p:cNvSpPr>
          <p:nvPr>
            <p:ph idx="1"/>
          </p:nvPr>
        </p:nvSpPr>
        <p:spPr>
          <a:xfrm>
            <a:off x="838200" y="1935125"/>
            <a:ext cx="10515600" cy="4518837"/>
          </a:xfrm>
        </p:spPr>
        <p:txBody>
          <a:bodyPr>
            <a:normAutofit fontScale="85000" lnSpcReduction="20000"/>
          </a:bodyPr>
          <a:lstStyle/>
          <a:p>
            <a:pPr algn="l">
              <a:spcBef>
                <a:spcPts val="300"/>
              </a:spcBef>
              <a:buFont typeface="Arial" panose="020B0604020202020204" pitchFamily="34" charset="0"/>
              <a:buChar char="•"/>
            </a:pPr>
            <a:r>
              <a:rPr lang="en-US" b="0" i="0" dirty="0">
                <a:solidFill>
                  <a:srgbClr val="404040"/>
                </a:solidFill>
                <a:effectLst/>
                <a:latin typeface="Inter"/>
              </a:rPr>
              <a:t>Influence of Fake News on Voter </a:t>
            </a:r>
            <a:r>
              <a:rPr lang="en-US" b="0" i="0" dirty="0" err="1">
                <a:solidFill>
                  <a:srgbClr val="404040"/>
                </a:solidFill>
                <a:effectLst/>
                <a:latin typeface="Inter"/>
              </a:rPr>
              <a:t>Behaviour</a:t>
            </a:r>
            <a:r>
              <a:rPr lang="en-US" b="0" i="0" dirty="0">
                <a:solidFill>
                  <a:srgbClr val="404040"/>
                </a:solidFill>
                <a:effectLst/>
                <a:latin typeface="Inter"/>
              </a:rPr>
              <a:t>: The dissemination of fake news can sway voter opinions, thereby impacting election outcomes and undermining democratic processes.</a:t>
            </a:r>
          </a:p>
          <a:p>
            <a:pPr algn="l">
              <a:spcBef>
                <a:spcPts val="300"/>
              </a:spcBef>
              <a:buFont typeface="Arial" panose="020B0604020202020204" pitchFamily="34" charset="0"/>
              <a:buChar char="•"/>
            </a:pPr>
            <a:endParaRPr lang="en-US" b="0" i="0" dirty="0">
              <a:solidFill>
                <a:srgbClr val="404040"/>
              </a:solidFill>
              <a:effectLst/>
              <a:latin typeface="Inter"/>
            </a:endParaRPr>
          </a:p>
          <a:p>
            <a:pPr algn="l">
              <a:spcBef>
                <a:spcPts val="300"/>
              </a:spcBef>
              <a:buFont typeface="Arial" panose="020B0604020202020204" pitchFamily="34" charset="0"/>
              <a:buChar char="•"/>
            </a:pPr>
            <a:r>
              <a:rPr lang="en-US" b="0" i="0" dirty="0">
                <a:solidFill>
                  <a:srgbClr val="404040"/>
                </a:solidFill>
                <a:effectLst/>
                <a:latin typeface="Inter"/>
              </a:rPr>
              <a:t>Long-term Consequences of Misinformation on Democracy: Persistent exposure to fake news can erode public trust in legitimate news sources, ultimately threatening democratic institutions.</a:t>
            </a:r>
          </a:p>
          <a:p>
            <a:pPr algn="l">
              <a:spcBef>
                <a:spcPts val="300"/>
              </a:spcBef>
              <a:buFont typeface="Arial" panose="020B0604020202020204" pitchFamily="34" charset="0"/>
              <a:buChar char="•"/>
            </a:pPr>
            <a:endParaRPr lang="en-US" b="0" i="0" dirty="0">
              <a:solidFill>
                <a:srgbClr val="404040"/>
              </a:solidFill>
              <a:effectLst/>
              <a:latin typeface="Inter"/>
            </a:endParaRPr>
          </a:p>
          <a:p>
            <a:pPr algn="l">
              <a:spcBef>
                <a:spcPts val="300"/>
              </a:spcBef>
              <a:buFont typeface="Arial" panose="020B0604020202020204" pitchFamily="34" charset="0"/>
              <a:buChar char="•"/>
            </a:pPr>
            <a:r>
              <a:rPr lang="en-US" b="0" i="0" dirty="0">
                <a:solidFill>
                  <a:srgbClr val="404040"/>
                </a:solidFill>
                <a:effectLst/>
                <a:latin typeface="Inter"/>
              </a:rPr>
              <a:t>The Role of Social Media in Fake News Propagation: Social media platforms are often breeding grounds for fake news, amplifying its reach and making it difficult for users to discern credible information.</a:t>
            </a:r>
          </a:p>
          <a:p>
            <a:pPr algn="l">
              <a:spcBef>
                <a:spcPts val="300"/>
              </a:spcBef>
              <a:buFont typeface="Arial" panose="020B0604020202020204" pitchFamily="34" charset="0"/>
              <a:buChar char="•"/>
            </a:pPr>
            <a:endParaRPr lang="en-US" b="0" i="0" dirty="0">
              <a:solidFill>
                <a:srgbClr val="404040"/>
              </a:solidFill>
              <a:effectLst/>
              <a:latin typeface="Inter"/>
            </a:endParaRPr>
          </a:p>
          <a:p>
            <a:pPr algn="l">
              <a:spcBef>
                <a:spcPts val="300"/>
              </a:spcBef>
              <a:buFont typeface="Arial" panose="020B0604020202020204" pitchFamily="34" charset="0"/>
              <a:buChar char="•"/>
            </a:pPr>
            <a:r>
              <a:rPr lang="en-US" b="0" i="0" dirty="0">
                <a:solidFill>
                  <a:srgbClr val="404040"/>
                </a:solidFill>
                <a:effectLst/>
                <a:latin typeface="Inter"/>
              </a:rPr>
              <a:t>Countermeasures Against Misinformation in Political Arenas: Developing robust strategies to identify and counter misinformation is critical to safeguarding democratic integrity and informed citizenry.</a:t>
            </a:r>
          </a:p>
          <a:p>
            <a:pPr marL="0" indent="0" algn="l">
              <a:spcBef>
                <a:spcPts val="300"/>
              </a:spcBef>
              <a:buNone/>
            </a:pPr>
            <a:endParaRPr lang="en-US" b="0" i="0" dirty="0">
              <a:solidFill>
                <a:srgbClr val="404040"/>
              </a:solidFill>
              <a:effectLst/>
              <a:latin typeface="Inter"/>
            </a:endParaRPr>
          </a:p>
          <a:p>
            <a:endParaRPr lang="el-GR" dirty="0"/>
          </a:p>
        </p:txBody>
      </p:sp>
    </p:spTree>
    <p:extLst>
      <p:ext uri="{BB962C8B-B14F-4D97-AF65-F5344CB8AC3E}">
        <p14:creationId xmlns:p14="http://schemas.microsoft.com/office/powerpoint/2010/main" val="587126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6065E-4007-54B7-7A4D-CACBFDCCE681}"/>
              </a:ext>
            </a:extLst>
          </p:cNvPr>
          <p:cNvSpPr>
            <a:spLocks noGrp="1"/>
          </p:cNvSpPr>
          <p:nvPr>
            <p:ph type="title"/>
          </p:nvPr>
        </p:nvSpPr>
        <p:spPr/>
        <p:txBody>
          <a:bodyPr>
            <a:normAutofit/>
          </a:bodyPr>
          <a:lstStyle/>
          <a:p>
            <a:r>
              <a:rPr lang="en-US" sz="4000" b="1" dirty="0">
                <a:latin typeface="Arial" panose="020B0604020202020204" pitchFamily="34" charset="0"/>
                <a:cs typeface="Arial" panose="020B0604020202020204" pitchFamily="34" charset="0"/>
              </a:rPr>
              <a:t>Analysis of Key Predictive Features for Fake News</a:t>
            </a:r>
            <a:endParaRPr lang="el-GR" sz="40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60BC354-B96E-A23B-E778-4BF6FA03F329}"/>
              </a:ext>
            </a:extLst>
          </p:cNvPr>
          <p:cNvSpPr>
            <a:spLocks noGrp="1"/>
          </p:cNvSpPr>
          <p:nvPr>
            <p:ph idx="1"/>
          </p:nvPr>
        </p:nvSpPr>
        <p:spPr/>
        <p:txBody>
          <a:bodyPr>
            <a:normAutofit fontScale="92500" lnSpcReduction="10000"/>
          </a:bodyPr>
          <a:lstStyle/>
          <a:p>
            <a:pPr marL="0" indent="0">
              <a:buNone/>
            </a:pPr>
            <a:r>
              <a:rPr lang="en-US" dirty="0"/>
              <a:t>Identifying strong indicators of fake news through feature analysis</a:t>
            </a:r>
          </a:p>
          <a:p>
            <a:pPr marL="514350" indent="-514350">
              <a:buFont typeface="+mj-lt"/>
              <a:buAutoNum type="arabicPeriod"/>
            </a:pPr>
            <a:r>
              <a:rPr lang="en-US" dirty="0"/>
              <a:t>Feature Analysis Overview for Fake News Detection: This section elaborates on the crucial features that serve as strong indicators of fake news.</a:t>
            </a:r>
          </a:p>
          <a:p>
            <a:pPr marL="514350" indent="-514350">
              <a:buFont typeface="+mj-lt"/>
              <a:buAutoNum type="arabicPeriod"/>
            </a:pPr>
            <a:r>
              <a:rPr lang="en-US" dirty="0"/>
              <a:t>Statistical Evaluation of Fake News Markers: Analyzing the frequency and significance of features that commonly appear in fake news articles.</a:t>
            </a:r>
          </a:p>
          <a:p>
            <a:pPr marL="514350" indent="-514350">
              <a:buFont typeface="+mj-lt"/>
              <a:buAutoNum type="arabicPeriod"/>
            </a:pPr>
            <a:r>
              <a:rPr lang="en-US" dirty="0"/>
              <a:t>Correlation Between Features and Fake News: Exploring how specific features correlate with the classification of news as fake or real.</a:t>
            </a:r>
          </a:p>
          <a:p>
            <a:pPr marL="514350" indent="-514350">
              <a:buFont typeface="+mj-lt"/>
              <a:buAutoNum type="arabicPeriod"/>
            </a:pPr>
            <a:r>
              <a:rPr lang="en-US" dirty="0"/>
              <a:t>Enhancing Detection Accuracy via Feature Selection: Implementing feature selection techniques to improve the accuracy of fake news detection models.</a:t>
            </a:r>
          </a:p>
          <a:p>
            <a:pPr marL="514350" indent="-514350">
              <a:buFont typeface="+mj-lt"/>
              <a:buAutoNum type="arabicPeriod"/>
            </a:pPr>
            <a:endParaRPr lang="el-GR" dirty="0"/>
          </a:p>
        </p:txBody>
      </p:sp>
    </p:spTree>
    <p:extLst>
      <p:ext uri="{BB962C8B-B14F-4D97-AF65-F5344CB8AC3E}">
        <p14:creationId xmlns:p14="http://schemas.microsoft.com/office/powerpoint/2010/main" val="2658761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42351-3F3D-75BA-376E-77522DB3841B}"/>
              </a:ext>
            </a:extLst>
          </p:cNvPr>
          <p:cNvSpPr>
            <a:spLocks noGrp="1"/>
          </p:cNvSpPr>
          <p:nvPr>
            <p:ph type="title"/>
          </p:nvPr>
        </p:nvSpPr>
        <p:spPr/>
        <p:txBody>
          <a:bodyPr/>
          <a:lstStyle/>
          <a:p>
            <a:endParaRPr lang="el-GR"/>
          </a:p>
        </p:txBody>
      </p:sp>
      <p:sp>
        <p:nvSpPr>
          <p:cNvPr id="3" name="Content Placeholder 2">
            <a:extLst>
              <a:ext uri="{FF2B5EF4-FFF2-40B4-BE49-F238E27FC236}">
                <a16:creationId xmlns:a16="http://schemas.microsoft.com/office/drawing/2014/main" id="{7E8DA41E-BD59-3324-EC06-FA4C0BFA573C}"/>
              </a:ext>
            </a:extLst>
          </p:cNvPr>
          <p:cNvSpPr>
            <a:spLocks noGrp="1"/>
          </p:cNvSpPr>
          <p:nvPr>
            <p:ph idx="1"/>
          </p:nvPr>
        </p:nvSpPr>
        <p:spPr/>
        <p:txBody>
          <a:bodyPr>
            <a:normAutofit lnSpcReduction="10000"/>
          </a:bodyPr>
          <a:lstStyle/>
          <a:p>
            <a:r>
              <a:rPr lang="en-US" b="0" i="1" dirty="0">
                <a:solidFill>
                  <a:srgbClr val="404040"/>
                </a:solidFill>
                <a:effectLst/>
                <a:latin typeface="Inter"/>
              </a:rPr>
              <a:t>In an era where AI-generated content spreads faster than ever, we built a model that detects fake news with 98.9% accuracy using simple but powerful NLP techniques.</a:t>
            </a:r>
            <a:r>
              <a:rPr lang="en-US" b="0" i="0" dirty="0">
                <a:solidFill>
                  <a:srgbClr val="404040"/>
                </a:solidFill>
                <a:effectLst/>
                <a:latin typeface="Inter"/>
              </a:rPr>
              <a:t> Lightweight model outperforms complex deep learning approaches</a:t>
            </a:r>
          </a:p>
          <a:p>
            <a:pPr algn="l">
              <a:spcAft>
                <a:spcPts val="300"/>
              </a:spcAft>
              <a:buFont typeface="+mj-lt"/>
              <a:buAutoNum type="arabicPeriod"/>
            </a:pPr>
            <a:r>
              <a:rPr lang="en-US" b="1" i="0" dirty="0">
                <a:solidFill>
                  <a:srgbClr val="404040"/>
                </a:solidFill>
                <a:effectLst/>
                <a:latin typeface="Inter"/>
              </a:rPr>
              <a:t>Sources</a:t>
            </a:r>
            <a:r>
              <a:rPr lang="en-US" b="0" i="0" dirty="0">
                <a:solidFill>
                  <a:srgbClr val="404040"/>
                </a:solidFill>
                <a:effectLst/>
                <a:latin typeface="Inter"/>
              </a:rPr>
              <a:t>:</a:t>
            </a:r>
          </a:p>
          <a:p>
            <a:pPr marL="742950" lvl="1" indent="-285750" algn="l">
              <a:spcBef>
                <a:spcPts val="300"/>
              </a:spcBef>
              <a:buFont typeface="+mj-lt"/>
              <a:buAutoNum type="arabicPeriod"/>
            </a:pPr>
            <a:r>
              <a:rPr lang="en-US" b="0" i="0" dirty="0">
                <a:solidFill>
                  <a:srgbClr val="404040"/>
                </a:solidFill>
                <a:effectLst/>
                <a:latin typeface="Inter"/>
              </a:rPr>
              <a:t>22K fake news articles (e.g., "Trump Galactic Mars City")</a:t>
            </a:r>
          </a:p>
          <a:p>
            <a:pPr marL="742950" lvl="1" indent="-285750" algn="l">
              <a:spcBef>
                <a:spcPts val="300"/>
              </a:spcBef>
              <a:buFont typeface="+mj-lt"/>
              <a:buAutoNum type="arabicPeriod"/>
            </a:pPr>
            <a:r>
              <a:rPr lang="en-US" b="0" i="0" dirty="0">
                <a:solidFill>
                  <a:srgbClr val="404040"/>
                </a:solidFill>
                <a:effectLst/>
                <a:latin typeface="Inter"/>
              </a:rPr>
              <a:t>21K real news from Reuters/Politico</a:t>
            </a:r>
          </a:p>
          <a:p>
            <a:pPr algn="l">
              <a:spcBef>
                <a:spcPts val="300"/>
              </a:spcBef>
              <a:spcAft>
                <a:spcPts val="300"/>
              </a:spcAft>
              <a:buFont typeface="+mj-lt"/>
              <a:buAutoNum type="arabicPeriod"/>
            </a:pPr>
            <a:r>
              <a:rPr lang="en-US" b="1" i="0" dirty="0">
                <a:solidFill>
                  <a:srgbClr val="404040"/>
                </a:solidFill>
                <a:effectLst/>
                <a:latin typeface="Inter"/>
              </a:rPr>
              <a:t>Key Cleansing Steps</a:t>
            </a:r>
            <a:r>
              <a:rPr lang="en-US" b="0" i="0" dirty="0">
                <a:solidFill>
                  <a:srgbClr val="404040"/>
                </a:solidFill>
                <a:effectLst/>
                <a:latin typeface="Inter"/>
              </a:rPr>
              <a:t>:</a:t>
            </a:r>
          </a:p>
          <a:p>
            <a:pPr marL="742950" lvl="1" indent="-285750" algn="l">
              <a:spcBef>
                <a:spcPts val="300"/>
              </a:spcBef>
              <a:buFont typeface="+mj-lt"/>
              <a:buAutoNum type="arabicPeriod"/>
            </a:pPr>
            <a:r>
              <a:rPr lang="en-US" b="0" i="0" dirty="0">
                <a:solidFill>
                  <a:srgbClr val="404040"/>
                </a:solidFill>
                <a:effectLst/>
                <a:latin typeface="Inter"/>
              </a:rPr>
              <a:t>Removed journalist bylines/sources</a:t>
            </a:r>
          </a:p>
          <a:p>
            <a:pPr marL="742950" lvl="1" indent="-285750" algn="l">
              <a:spcBef>
                <a:spcPts val="300"/>
              </a:spcBef>
              <a:buFont typeface="+mj-lt"/>
              <a:buAutoNum type="arabicPeriod"/>
            </a:pPr>
            <a:r>
              <a:rPr lang="en-US" b="0" i="0" dirty="0">
                <a:solidFill>
                  <a:srgbClr val="404040"/>
                </a:solidFill>
                <a:effectLst/>
                <a:latin typeface="Inter"/>
              </a:rPr>
              <a:t>Stemmed "running" → "run", "troubled" → "trouble"</a:t>
            </a:r>
          </a:p>
          <a:p>
            <a:pPr marL="742950" lvl="1" indent="-285750" algn="l">
              <a:spcBef>
                <a:spcPts val="300"/>
              </a:spcBef>
              <a:buFont typeface="+mj-lt"/>
              <a:buAutoNum type="arabicPeriod"/>
            </a:pPr>
            <a:r>
              <a:rPr lang="en-US" b="0" i="0" dirty="0">
                <a:solidFill>
                  <a:srgbClr val="404040"/>
                </a:solidFill>
                <a:effectLst/>
                <a:latin typeface="Inter"/>
              </a:rPr>
              <a:t>Filtered 179 </a:t>
            </a:r>
            <a:r>
              <a:rPr lang="en-US" b="0" i="0" dirty="0" err="1">
                <a:solidFill>
                  <a:srgbClr val="404040"/>
                </a:solidFill>
                <a:effectLst/>
                <a:latin typeface="Inter"/>
              </a:rPr>
              <a:t>stopwords</a:t>
            </a:r>
            <a:r>
              <a:rPr lang="en-US" b="0" i="0" dirty="0">
                <a:solidFill>
                  <a:srgbClr val="404040"/>
                </a:solidFill>
                <a:effectLst/>
                <a:latin typeface="Inter"/>
              </a:rPr>
              <a:t> ("the", "and", etc.)</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l-GR" dirty="0"/>
          </a:p>
        </p:txBody>
      </p:sp>
    </p:spTree>
    <p:extLst>
      <p:ext uri="{BB962C8B-B14F-4D97-AF65-F5344CB8AC3E}">
        <p14:creationId xmlns:p14="http://schemas.microsoft.com/office/powerpoint/2010/main" val="956772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B75B4-D234-D3EF-CD26-F9FB64BCB63D}"/>
              </a:ext>
            </a:extLst>
          </p:cNvPr>
          <p:cNvSpPr>
            <a:spLocks noGrp="1"/>
          </p:cNvSpPr>
          <p:nvPr>
            <p:ph type="title"/>
          </p:nvPr>
        </p:nvSpPr>
        <p:spPr/>
        <p:txBody>
          <a:bodyPr/>
          <a:lstStyle/>
          <a:p>
            <a:endParaRPr lang="el-GR"/>
          </a:p>
        </p:txBody>
      </p:sp>
      <p:sp>
        <p:nvSpPr>
          <p:cNvPr id="3" name="Content Placeholder 2">
            <a:extLst>
              <a:ext uri="{FF2B5EF4-FFF2-40B4-BE49-F238E27FC236}">
                <a16:creationId xmlns:a16="http://schemas.microsoft.com/office/drawing/2014/main" id="{97472785-9923-2885-D94B-2CC573972BD0}"/>
              </a:ext>
            </a:extLst>
          </p:cNvPr>
          <p:cNvSpPr>
            <a:spLocks noGrp="1"/>
          </p:cNvSpPr>
          <p:nvPr>
            <p:ph idx="1"/>
          </p:nvPr>
        </p:nvSpPr>
        <p:spPr/>
        <p:txBody>
          <a:bodyPr/>
          <a:lstStyle/>
          <a:p>
            <a:pPr algn="l"/>
            <a:r>
              <a:rPr lang="en-US" b="1" i="0" dirty="0">
                <a:solidFill>
                  <a:srgbClr val="404040"/>
                </a:solidFill>
                <a:effectLst/>
                <a:latin typeface="Inter"/>
              </a:rPr>
              <a:t>Why Logistic Regression Won</a:t>
            </a:r>
            <a:r>
              <a:rPr lang="en-US" b="0" i="0" dirty="0">
                <a:solidFill>
                  <a:srgbClr val="404040"/>
                </a:solidFill>
                <a:effectLst/>
                <a:latin typeface="Inter"/>
              </a:rPr>
              <a:t>:</a:t>
            </a:r>
          </a:p>
          <a:p>
            <a:pPr algn="l">
              <a:buFont typeface="Arial" panose="020B0604020202020204" pitchFamily="34" charset="0"/>
              <a:buChar char="•"/>
            </a:pPr>
            <a:r>
              <a:rPr lang="en-US" b="0" i="0" dirty="0">
                <a:solidFill>
                  <a:srgbClr val="404040"/>
                </a:solidFill>
                <a:effectLst/>
                <a:latin typeface="Inter"/>
              </a:rPr>
              <a:t>Handled high dimensionality (20K+ features) efficiently</a:t>
            </a:r>
          </a:p>
          <a:p>
            <a:pPr algn="l">
              <a:spcBef>
                <a:spcPts val="300"/>
              </a:spcBef>
              <a:buFont typeface="Arial" panose="020B0604020202020204" pitchFamily="34" charset="0"/>
              <a:buChar char="•"/>
            </a:pPr>
            <a:r>
              <a:rPr lang="en-US" b="0" i="0" dirty="0">
                <a:solidFill>
                  <a:srgbClr val="404040"/>
                </a:solidFill>
                <a:effectLst/>
                <a:latin typeface="Inter"/>
              </a:rPr>
              <a:t>L2 regularization prevented overfitting</a:t>
            </a:r>
          </a:p>
          <a:p>
            <a:r>
              <a:rPr lang="en-US" b="1" i="0" dirty="0">
                <a:solidFill>
                  <a:srgbClr val="404040"/>
                </a:solidFill>
                <a:effectLst/>
                <a:latin typeface="Inter"/>
              </a:rPr>
              <a:t>Key Insight</a:t>
            </a:r>
            <a:r>
              <a:rPr lang="en-US" b="0" i="0" dirty="0">
                <a:solidFill>
                  <a:srgbClr val="404040"/>
                </a:solidFill>
                <a:effectLst/>
                <a:latin typeface="Inter"/>
              </a:rPr>
              <a:t>: Political proper nouns ("</a:t>
            </a:r>
            <a:r>
              <a:rPr lang="en-US" b="0" i="0" dirty="0" err="1">
                <a:solidFill>
                  <a:srgbClr val="404040"/>
                </a:solidFill>
                <a:effectLst/>
                <a:latin typeface="Inter"/>
              </a:rPr>
              <a:t>gop</a:t>
            </a:r>
            <a:r>
              <a:rPr lang="en-US" b="0" i="0" dirty="0">
                <a:solidFill>
                  <a:srgbClr val="404040"/>
                </a:solidFill>
                <a:effectLst/>
                <a:latin typeface="Inter"/>
              </a:rPr>
              <a:t>", "</a:t>
            </a:r>
            <a:r>
              <a:rPr lang="en-US" b="0" i="0" dirty="0" err="1">
                <a:solidFill>
                  <a:srgbClr val="404040"/>
                </a:solidFill>
                <a:effectLst/>
                <a:latin typeface="Inter"/>
              </a:rPr>
              <a:t>obama</a:t>
            </a:r>
            <a:r>
              <a:rPr lang="en-US" b="0" i="0" dirty="0">
                <a:solidFill>
                  <a:srgbClr val="404040"/>
                </a:solidFill>
                <a:effectLst/>
                <a:latin typeface="Inter"/>
              </a:rPr>
              <a:t>") were strongest fake indicators</a:t>
            </a:r>
          </a:p>
          <a:p>
            <a:endParaRPr lang="el-GR" dirty="0"/>
          </a:p>
        </p:txBody>
      </p:sp>
    </p:spTree>
    <p:extLst>
      <p:ext uri="{BB962C8B-B14F-4D97-AF65-F5344CB8AC3E}">
        <p14:creationId xmlns:p14="http://schemas.microsoft.com/office/powerpoint/2010/main" val="1530436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EB90D-7F1F-3376-9F72-488B72FF0E60}"/>
              </a:ext>
            </a:extLst>
          </p:cNvPr>
          <p:cNvSpPr>
            <a:spLocks noGrp="1"/>
          </p:cNvSpPr>
          <p:nvPr>
            <p:ph type="title"/>
          </p:nvPr>
        </p:nvSpPr>
        <p:spPr/>
        <p:txBody>
          <a:bodyPr/>
          <a:lstStyle/>
          <a:p>
            <a:r>
              <a:rPr lang="en-US" dirty="0"/>
              <a:t>Protecting society from misinformation is crucial in today's digital age.</a:t>
            </a:r>
            <a:endParaRPr lang="el-GR" dirty="0"/>
          </a:p>
        </p:txBody>
      </p:sp>
      <p:sp>
        <p:nvSpPr>
          <p:cNvPr id="3" name="Content Placeholder 2">
            <a:extLst>
              <a:ext uri="{FF2B5EF4-FFF2-40B4-BE49-F238E27FC236}">
                <a16:creationId xmlns:a16="http://schemas.microsoft.com/office/drawing/2014/main" id="{155EE8FF-0630-D9A2-83F3-026465FC981B}"/>
              </a:ext>
            </a:extLst>
          </p:cNvPr>
          <p:cNvSpPr>
            <a:spLocks noGrp="1"/>
          </p:cNvSpPr>
          <p:nvPr>
            <p:ph idx="1"/>
          </p:nvPr>
        </p:nvSpPr>
        <p:spPr/>
        <p:txBody>
          <a:bodyPr>
            <a:normAutofit fontScale="92500" lnSpcReduction="20000"/>
          </a:bodyPr>
          <a:lstStyle/>
          <a:p>
            <a:r>
              <a:rPr lang="en-US" dirty="0"/>
              <a:t>Importance of Accurate Information for Society's Stability : Ensuring that the information consumed by the public is accurate is vital for societal stability, as misinformation can lead to misguided beliefs and actions.</a:t>
            </a:r>
          </a:p>
          <a:p>
            <a:r>
              <a:rPr lang="en-US" dirty="0"/>
              <a:t>Role of Education in Combatting Misinformation: Educating individuals about the nuances of information and media literacy is essential to protect against the influence of misleading narratives.</a:t>
            </a:r>
          </a:p>
          <a:p>
            <a:r>
              <a:rPr lang="en-US" dirty="0"/>
              <a:t>Impact of Digital Platforms on Information Spread: Digital platforms significantly amplify the spread of misinformation, necessitating proactive measures from both companies and users to mitigate its effects.</a:t>
            </a:r>
          </a:p>
          <a:p>
            <a:r>
              <a:rPr lang="en-US" dirty="0"/>
              <a:t>Strategies for Raising Public Awareness on Misinformation: Implementing public awareness campaigns can effectively inform individuals about the dangers of fake news, enabling them to critically evaluate the information they encounter.</a:t>
            </a:r>
            <a:endParaRPr lang="el-GR" dirty="0"/>
          </a:p>
        </p:txBody>
      </p:sp>
    </p:spTree>
    <p:extLst>
      <p:ext uri="{BB962C8B-B14F-4D97-AF65-F5344CB8AC3E}">
        <p14:creationId xmlns:p14="http://schemas.microsoft.com/office/powerpoint/2010/main" val="3747273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3D07A-5376-B943-47D3-DD30D6CB29DF}"/>
              </a:ext>
            </a:extLst>
          </p:cNvPr>
          <p:cNvSpPr>
            <a:spLocks noGrp="1"/>
          </p:cNvSpPr>
          <p:nvPr>
            <p:ph type="title"/>
          </p:nvPr>
        </p:nvSpPr>
        <p:spPr/>
        <p:txBody>
          <a:bodyPr>
            <a:normAutofit fontScale="90000"/>
          </a:bodyPr>
          <a:lstStyle/>
          <a:p>
            <a:r>
              <a:rPr lang="en-US" b="1" dirty="0">
                <a:solidFill>
                  <a:srgbClr val="3B3B3B"/>
                </a:solidFill>
                <a:effectLst/>
                <a:latin typeface="Arial" panose="020B0604020202020204" pitchFamily="34" charset="0"/>
              </a:rPr>
              <a:t>Detection mechanisms are vital to safeguard less educated individuals.</a:t>
            </a:r>
            <a:br>
              <a:rPr lang="en-US" dirty="0"/>
            </a:br>
            <a:endParaRPr lang="el-GR" dirty="0"/>
          </a:p>
        </p:txBody>
      </p:sp>
      <p:sp>
        <p:nvSpPr>
          <p:cNvPr id="3" name="Content Placeholder 2">
            <a:extLst>
              <a:ext uri="{FF2B5EF4-FFF2-40B4-BE49-F238E27FC236}">
                <a16:creationId xmlns:a16="http://schemas.microsoft.com/office/drawing/2014/main" id="{FECC403C-07CD-9A02-EA32-8DD7F93F2A02}"/>
              </a:ext>
            </a:extLst>
          </p:cNvPr>
          <p:cNvSpPr>
            <a:spLocks noGrp="1"/>
          </p:cNvSpPr>
          <p:nvPr>
            <p:ph idx="1"/>
          </p:nvPr>
        </p:nvSpPr>
        <p:spPr/>
        <p:txBody>
          <a:bodyPr/>
          <a:lstStyle/>
          <a:p>
            <a:r>
              <a:rPr lang="en-US" dirty="0">
                <a:solidFill>
                  <a:srgbClr val="3B3B3B"/>
                </a:solidFill>
                <a:effectLst/>
                <a:latin typeface="Arial" panose="020B0604020202020204" pitchFamily="34" charset="0"/>
              </a:rPr>
              <a:t>Creating detection systems that are accessible to less educated individuals can help protect them from being misled by false information. Advanced algorithms and AI can enhance detection mechanisms, making them more effective in identifying and flagging fake news. Community programs aimed at improving information literacy can help empower less educated individuals to critically evaluate news sources. Effective detection mechanisms can rebuild public trust in media by ensuring that individuals receive accurate and reliable information.</a:t>
            </a:r>
            <a:endParaRPr lang="en-US" dirty="0"/>
          </a:p>
          <a:p>
            <a:endParaRPr lang="en-US" dirty="0"/>
          </a:p>
          <a:p>
            <a:endParaRPr lang="en-US" dirty="0"/>
          </a:p>
          <a:p>
            <a:endParaRPr lang="en-US" dirty="0"/>
          </a:p>
          <a:p>
            <a:endParaRPr lang="el-GR" dirty="0"/>
          </a:p>
        </p:txBody>
      </p:sp>
    </p:spTree>
    <p:extLst>
      <p:ext uri="{BB962C8B-B14F-4D97-AF65-F5344CB8AC3E}">
        <p14:creationId xmlns:p14="http://schemas.microsoft.com/office/powerpoint/2010/main" val="4094550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DA5D-752C-A03C-7DA5-991299C6F2B1}"/>
              </a:ext>
            </a:extLst>
          </p:cNvPr>
          <p:cNvSpPr>
            <a:spLocks noGrp="1"/>
          </p:cNvSpPr>
          <p:nvPr>
            <p:ph type="title"/>
          </p:nvPr>
        </p:nvSpPr>
        <p:spPr>
          <a:xfrm>
            <a:off x="838200" y="1509823"/>
            <a:ext cx="10515600" cy="180865"/>
          </a:xfrm>
        </p:spPr>
        <p:txBody>
          <a:bodyPr>
            <a:normAutofit fontScale="90000"/>
          </a:bodyPr>
          <a:lstStyle/>
          <a:p>
            <a:r>
              <a:rPr lang="en-US" b="0" i="0" dirty="0">
                <a:solidFill>
                  <a:srgbClr val="404040"/>
                </a:solidFill>
                <a:effectLst/>
                <a:latin typeface="Inter"/>
              </a:rPr>
              <a:t>Why Fake News Detection Matters →Fake news spreads </a:t>
            </a:r>
            <a:r>
              <a:rPr lang="en-US" b="1" i="0" dirty="0">
                <a:solidFill>
                  <a:srgbClr val="404040"/>
                </a:solidFill>
                <a:effectLst/>
                <a:latin typeface="Inter"/>
              </a:rPr>
              <a:t>6x faster</a:t>
            </a:r>
            <a:r>
              <a:rPr lang="en-US" b="0" i="0" dirty="0">
                <a:solidFill>
                  <a:srgbClr val="404040"/>
                </a:solidFill>
                <a:effectLst/>
                <a:latin typeface="Inter"/>
              </a:rPr>
              <a:t> than real news ( https://www.science.org/doi/10.1126/science.aap955).</a:t>
            </a:r>
            <a:br>
              <a:rPr lang="en-US" b="0" i="0" dirty="0">
                <a:solidFill>
                  <a:srgbClr val="404040"/>
                </a:solidFill>
                <a:effectLst/>
                <a:latin typeface="Inter"/>
              </a:rPr>
            </a:br>
            <a:br>
              <a:rPr lang="en-US" b="0" i="0" dirty="0">
                <a:solidFill>
                  <a:srgbClr val="404040"/>
                </a:solidFill>
                <a:effectLst/>
                <a:latin typeface="Inter"/>
              </a:rPr>
            </a:br>
            <a:endParaRPr lang="el-GR" dirty="0"/>
          </a:p>
        </p:txBody>
      </p:sp>
      <p:sp>
        <p:nvSpPr>
          <p:cNvPr id="3" name="Content Placeholder 2">
            <a:extLst>
              <a:ext uri="{FF2B5EF4-FFF2-40B4-BE49-F238E27FC236}">
                <a16:creationId xmlns:a16="http://schemas.microsoft.com/office/drawing/2014/main" id="{5F41EF36-7F83-903C-DF97-7BF8BD30AC63}"/>
              </a:ext>
            </a:extLst>
          </p:cNvPr>
          <p:cNvSpPr>
            <a:spLocks noGrp="1"/>
          </p:cNvSpPr>
          <p:nvPr>
            <p:ph idx="1"/>
          </p:nvPr>
        </p:nvSpPr>
        <p:spPr/>
        <p:txBody>
          <a:bodyPr/>
          <a:lstStyle/>
          <a:p>
            <a:pPr marL="0" indent="0" algn="l">
              <a:buNone/>
            </a:pPr>
            <a:endParaRPr lang="en-US" b="0" i="0" dirty="0">
              <a:solidFill>
                <a:srgbClr val="404040"/>
              </a:solidFill>
              <a:effectLst/>
              <a:latin typeface="Inter"/>
            </a:endParaRPr>
          </a:p>
          <a:p>
            <a:pPr algn="l">
              <a:spcBef>
                <a:spcPts val="300"/>
              </a:spcBef>
              <a:buFont typeface="Arial" panose="020B0604020202020204" pitchFamily="34" charset="0"/>
              <a:buChar char="•"/>
            </a:pPr>
            <a:r>
              <a:rPr lang="en-US" b="1" i="0" dirty="0">
                <a:solidFill>
                  <a:srgbClr val="404040"/>
                </a:solidFill>
                <a:effectLst/>
                <a:latin typeface="Inter"/>
              </a:rPr>
              <a:t>Goal</a:t>
            </a:r>
            <a:r>
              <a:rPr lang="en-US" b="0" i="0" dirty="0">
                <a:solidFill>
                  <a:srgbClr val="404040"/>
                </a:solidFill>
                <a:effectLst/>
                <a:latin typeface="Inter"/>
              </a:rPr>
              <a:t>: Automatically classify news using ML.</a:t>
            </a:r>
            <a:br>
              <a:rPr lang="en-US" b="0" i="0" dirty="0">
                <a:solidFill>
                  <a:srgbClr val="404040"/>
                </a:solidFill>
                <a:effectLst/>
                <a:latin typeface="Inter"/>
              </a:rPr>
            </a:br>
            <a:r>
              <a:rPr lang="en-US" b="1" i="0" dirty="0">
                <a:solidFill>
                  <a:srgbClr val="404040"/>
                </a:solidFill>
                <a:effectLst/>
                <a:latin typeface="Inter"/>
              </a:rPr>
              <a:t>Approach</a:t>
            </a:r>
            <a:r>
              <a:rPr lang="en-US" b="0" i="0" dirty="0">
                <a:solidFill>
                  <a:srgbClr val="404040"/>
                </a:solidFill>
                <a:effectLst/>
                <a:latin typeface="Inter"/>
              </a:rPr>
              <a:t>:</a:t>
            </a:r>
          </a:p>
          <a:p>
            <a:pPr algn="l">
              <a:buFont typeface="+mj-lt"/>
              <a:buAutoNum type="arabicPeriod"/>
            </a:pPr>
            <a:r>
              <a:rPr lang="en-US" b="1" i="0" dirty="0">
                <a:solidFill>
                  <a:srgbClr val="404040"/>
                </a:solidFill>
                <a:effectLst/>
                <a:latin typeface="Inter"/>
              </a:rPr>
              <a:t>Datasets</a:t>
            </a:r>
            <a:r>
              <a:rPr lang="en-US" b="0" i="0" dirty="0">
                <a:solidFill>
                  <a:srgbClr val="404040"/>
                </a:solidFill>
                <a:effectLst/>
                <a:latin typeface="Inter"/>
              </a:rPr>
              <a:t>: 22k fake + 21k real news articles (Kaggle).</a:t>
            </a:r>
          </a:p>
          <a:p>
            <a:pPr algn="l">
              <a:spcBef>
                <a:spcPts val="300"/>
              </a:spcBef>
              <a:buFont typeface="+mj-lt"/>
              <a:buAutoNum type="arabicPeriod"/>
            </a:pPr>
            <a:r>
              <a:rPr lang="en-US" b="1" i="0" dirty="0">
                <a:solidFill>
                  <a:srgbClr val="404040"/>
                </a:solidFill>
                <a:effectLst/>
                <a:latin typeface="Inter"/>
              </a:rPr>
              <a:t>Preprocessing</a:t>
            </a:r>
            <a:r>
              <a:rPr lang="en-US" b="0" i="0" dirty="0">
                <a:solidFill>
                  <a:srgbClr val="404040"/>
                </a:solidFill>
                <a:effectLst/>
                <a:latin typeface="Inter"/>
              </a:rPr>
              <a:t>: Clean text, remove </a:t>
            </a:r>
            <a:r>
              <a:rPr lang="en-US" b="0" i="0" dirty="0" err="1">
                <a:solidFill>
                  <a:srgbClr val="404040"/>
                </a:solidFill>
                <a:effectLst/>
                <a:latin typeface="Inter"/>
              </a:rPr>
              <a:t>stopwords</a:t>
            </a:r>
            <a:r>
              <a:rPr lang="en-US" b="0" i="0" dirty="0">
                <a:solidFill>
                  <a:srgbClr val="404040"/>
                </a:solidFill>
                <a:effectLst/>
                <a:latin typeface="Inter"/>
              </a:rPr>
              <a:t>, stemming.</a:t>
            </a:r>
          </a:p>
          <a:p>
            <a:pPr algn="l">
              <a:spcBef>
                <a:spcPts val="300"/>
              </a:spcBef>
              <a:buFont typeface="+mj-lt"/>
              <a:buAutoNum type="arabicPeriod"/>
            </a:pPr>
            <a:r>
              <a:rPr lang="en-US" b="1" i="0" dirty="0">
                <a:solidFill>
                  <a:srgbClr val="404040"/>
                </a:solidFill>
                <a:effectLst/>
                <a:latin typeface="Inter"/>
              </a:rPr>
              <a:t>Models</a:t>
            </a:r>
            <a:r>
              <a:rPr lang="en-US" b="0" i="0" dirty="0">
                <a:solidFill>
                  <a:srgbClr val="404040"/>
                </a:solidFill>
                <a:effectLst/>
                <a:latin typeface="Inter"/>
              </a:rPr>
              <a:t>: Logistic Regression, SVM, Naive Bayes, Decision Trees.</a:t>
            </a:r>
          </a:p>
          <a:p>
            <a:pPr algn="l">
              <a:spcBef>
                <a:spcPts val="300"/>
              </a:spcBef>
              <a:buFont typeface="+mj-lt"/>
              <a:buAutoNum type="arabicPeriod"/>
            </a:pPr>
            <a:r>
              <a:rPr lang="en-US" b="1" i="0" dirty="0">
                <a:solidFill>
                  <a:srgbClr val="404040"/>
                </a:solidFill>
                <a:effectLst/>
                <a:latin typeface="Inter"/>
              </a:rPr>
              <a:t>Vectorizers</a:t>
            </a:r>
            <a:r>
              <a:rPr lang="en-US" b="0" i="0" dirty="0">
                <a:solidFill>
                  <a:srgbClr val="404040"/>
                </a:solidFill>
                <a:effectLst/>
                <a:latin typeface="Inter"/>
              </a:rPr>
              <a:t>: Binary, TF-IDF, Word2Vec.</a:t>
            </a:r>
          </a:p>
          <a:p>
            <a:endParaRPr lang="el-GR" dirty="0"/>
          </a:p>
        </p:txBody>
      </p:sp>
    </p:spTree>
    <p:extLst>
      <p:ext uri="{BB962C8B-B14F-4D97-AF65-F5344CB8AC3E}">
        <p14:creationId xmlns:p14="http://schemas.microsoft.com/office/powerpoint/2010/main" val="4273123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9536D-B628-381F-6515-0743ACB9757B}"/>
              </a:ext>
            </a:extLst>
          </p:cNvPr>
          <p:cNvSpPr>
            <a:spLocks noGrp="1"/>
          </p:cNvSpPr>
          <p:nvPr>
            <p:ph type="title"/>
          </p:nvPr>
        </p:nvSpPr>
        <p:spPr/>
        <p:txBody>
          <a:bodyPr/>
          <a:lstStyle/>
          <a:p>
            <a:r>
              <a:rPr lang="en-US" b="0" i="0" dirty="0">
                <a:solidFill>
                  <a:srgbClr val="404040"/>
                </a:solidFill>
                <a:effectLst/>
                <a:latin typeface="Inter"/>
              </a:rPr>
              <a:t>Model Accuracy Comparison</a:t>
            </a:r>
            <a:endParaRPr lang="el-GR" dirty="0"/>
          </a:p>
        </p:txBody>
      </p:sp>
      <p:graphicFrame>
        <p:nvGraphicFramePr>
          <p:cNvPr id="4" name="Content Placeholder 3">
            <a:extLst>
              <a:ext uri="{FF2B5EF4-FFF2-40B4-BE49-F238E27FC236}">
                <a16:creationId xmlns:a16="http://schemas.microsoft.com/office/drawing/2014/main" id="{AA3E32DD-054C-2B4D-2B00-1F816178EAC2}"/>
              </a:ext>
            </a:extLst>
          </p:cNvPr>
          <p:cNvGraphicFramePr>
            <a:graphicFrameLocks noGrp="1"/>
          </p:cNvGraphicFramePr>
          <p:nvPr>
            <p:ph idx="1"/>
            <p:extLst>
              <p:ext uri="{D42A27DB-BD31-4B8C-83A1-F6EECF244321}">
                <p14:modId xmlns:p14="http://schemas.microsoft.com/office/powerpoint/2010/main" val="1492367501"/>
              </p:ext>
            </p:extLst>
          </p:nvPr>
        </p:nvGraphicFramePr>
        <p:xfrm>
          <a:off x="680484" y="2796361"/>
          <a:ext cx="5996763" cy="3083444"/>
        </p:xfrm>
        <a:graphic>
          <a:graphicData uri="http://schemas.openxmlformats.org/drawingml/2006/table">
            <a:tbl>
              <a:tblPr>
                <a:effectLst>
                  <a:outerShdw blurRad="50800" dist="38100" dir="13500000" algn="br" rotWithShape="0">
                    <a:prstClr val="black">
                      <a:alpha val="40000"/>
                    </a:prstClr>
                  </a:outerShdw>
                </a:effectLst>
              </a:tblPr>
              <a:tblGrid>
                <a:gridCol w="1998921">
                  <a:extLst>
                    <a:ext uri="{9D8B030D-6E8A-4147-A177-3AD203B41FA5}">
                      <a16:colId xmlns:a16="http://schemas.microsoft.com/office/drawing/2014/main" val="572995947"/>
                    </a:ext>
                  </a:extLst>
                </a:gridCol>
                <a:gridCol w="1998921">
                  <a:extLst>
                    <a:ext uri="{9D8B030D-6E8A-4147-A177-3AD203B41FA5}">
                      <a16:colId xmlns:a16="http://schemas.microsoft.com/office/drawing/2014/main" val="1717202185"/>
                    </a:ext>
                  </a:extLst>
                </a:gridCol>
                <a:gridCol w="1998921">
                  <a:extLst>
                    <a:ext uri="{9D8B030D-6E8A-4147-A177-3AD203B41FA5}">
                      <a16:colId xmlns:a16="http://schemas.microsoft.com/office/drawing/2014/main" val="1783868495"/>
                    </a:ext>
                  </a:extLst>
                </a:gridCol>
              </a:tblGrid>
              <a:tr h="770861">
                <a:tc>
                  <a:txBody>
                    <a:bodyPr/>
                    <a:lstStyle/>
                    <a:p>
                      <a:pPr algn="l"/>
                      <a:r>
                        <a:rPr lang="en-US" b="1">
                          <a:effectLst/>
                        </a:rPr>
                        <a:t>Vectorizer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b="1">
                          <a:effectLst/>
                        </a:rPr>
                        <a:t>Logistic Reg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b="1">
                          <a:effectLst/>
                        </a:rPr>
                        <a:t>SVM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28878816"/>
                  </a:ext>
                </a:extLst>
              </a:tr>
              <a:tr h="770861">
                <a:tc>
                  <a:txBody>
                    <a:bodyPr/>
                    <a:lstStyle/>
                    <a:p>
                      <a:r>
                        <a:rPr lang="en-US">
                          <a:effectLst/>
                        </a:rPr>
                        <a:t>Binary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l-GR" dirty="0">
                          <a:effectLst/>
                        </a:rPr>
                        <a:t>98.9%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l-GR">
                          <a:effectLst/>
                        </a:rPr>
                        <a:t>98.9%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9322203"/>
                  </a:ext>
                </a:extLst>
              </a:tr>
              <a:tr h="770861">
                <a:tc>
                  <a:txBody>
                    <a:bodyPr/>
                    <a:lstStyle/>
                    <a:p>
                      <a:r>
                        <a:rPr lang="en-US">
                          <a:effectLst/>
                        </a:rPr>
                        <a:t>TF-IDF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l-GR" dirty="0">
                          <a:effectLst/>
                        </a:rPr>
                        <a:t>98.6%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l-GR">
                          <a:effectLst/>
                        </a:rPr>
                        <a:t>98.8%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5436287"/>
                  </a:ext>
                </a:extLst>
              </a:tr>
              <a:tr h="770861">
                <a:tc>
                  <a:txBody>
                    <a:bodyPr/>
                    <a:lstStyle/>
                    <a:p>
                      <a:r>
                        <a:rPr lang="en-US">
                          <a:effectLst/>
                        </a:rPr>
                        <a:t>Word2Vec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l-GR" dirty="0">
                          <a:effectLst/>
                        </a:rPr>
                        <a:t>97.0%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l-GR" dirty="0">
                          <a:effectLst/>
                        </a:rPr>
                        <a:t>97.5%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71713969"/>
                  </a:ext>
                </a:extLst>
              </a:tr>
            </a:tbl>
          </a:graphicData>
        </a:graphic>
      </p:graphicFrame>
      <p:sp>
        <p:nvSpPr>
          <p:cNvPr id="5" name="TextBox 4">
            <a:extLst>
              <a:ext uri="{FF2B5EF4-FFF2-40B4-BE49-F238E27FC236}">
                <a16:creationId xmlns:a16="http://schemas.microsoft.com/office/drawing/2014/main" id="{AF6A746B-1BB2-3943-077E-A4B9561A8464}"/>
              </a:ext>
            </a:extLst>
          </p:cNvPr>
          <p:cNvSpPr txBox="1"/>
          <p:nvPr/>
        </p:nvSpPr>
        <p:spPr>
          <a:xfrm>
            <a:off x="838200" y="1690689"/>
            <a:ext cx="7114953" cy="1000274"/>
          </a:xfrm>
          <a:prstGeom prst="rect">
            <a:avLst/>
          </a:prstGeom>
          <a:noFill/>
        </p:spPr>
        <p:txBody>
          <a:bodyPr wrap="square" rtlCol="0">
            <a:spAutoFit/>
          </a:bodyPr>
          <a:lstStyle/>
          <a:p>
            <a:pPr algn="l">
              <a:buFont typeface="Arial" panose="020B0604020202020204" pitchFamily="34" charset="0"/>
              <a:buChar char="•"/>
            </a:pPr>
            <a:r>
              <a:rPr lang="en-US" b="1" i="0" dirty="0">
                <a:solidFill>
                  <a:srgbClr val="404040"/>
                </a:solidFill>
                <a:effectLst/>
                <a:latin typeface="Inter"/>
              </a:rPr>
              <a:t>Top Model</a:t>
            </a:r>
            <a:r>
              <a:rPr lang="en-US" b="0" i="0" dirty="0">
                <a:solidFill>
                  <a:srgbClr val="404040"/>
                </a:solidFill>
                <a:effectLst/>
                <a:latin typeface="Inter"/>
              </a:rPr>
              <a:t>: Logistic Regression (L2) – </a:t>
            </a:r>
            <a:r>
              <a:rPr lang="en-US" b="1" i="0" dirty="0">
                <a:solidFill>
                  <a:srgbClr val="404040"/>
                </a:solidFill>
                <a:effectLst/>
                <a:latin typeface="Inter"/>
              </a:rPr>
              <a:t>98.9% accuracy</a:t>
            </a:r>
            <a:r>
              <a:rPr lang="en-US" b="0" i="0" dirty="0">
                <a:solidFill>
                  <a:srgbClr val="404040"/>
                </a:solidFill>
                <a:effectLst/>
                <a:latin typeface="Inter"/>
              </a:rPr>
              <a:t> (Binary Vectorizer).</a:t>
            </a:r>
          </a:p>
          <a:p>
            <a:pPr algn="l">
              <a:spcBef>
                <a:spcPts val="300"/>
              </a:spcBef>
              <a:spcAft>
                <a:spcPts val="300"/>
              </a:spcAft>
              <a:buFont typeface="Arial" panose="020B0604020202020204" pitchFamily="34" charset="0"/>
              <a:buChar char="•"/>
            </a:pPr>
            <a:r>
              <a:rPr lang="en-US" b="1" i="0" dirty="0">
                <a:solidFill>
                  <a:srgbClr val="404040"/>
                </a:solidFill>
                <a:effectLst/>
                <a:latin typeface="Inter"/>
              </a:rPr>
              <a:t>Worst Performer</a:t>
            </a:r>
            <a:r>
              <a:rPr lang="en-US" b="0" i="0" dirty="0">
                <a:solidFill>
                  <a:srgbClr val="404040"/>
                </a:solidFill>
                <a:effectLst/>
                <a:latin typeface="Inter"/>
              </a:rPr>
              <a:t>: Decision Trees (~92% accuracy).</a:t>
            </a:r>
          </a:p>
          <a:p>
            <a:endParaRPr lang="el-GR" dirty="0"/>
          </a:p>
        </p:txBody>
      </p:sp>
      <p:graphicFrame>
        <p:nvGraphicFramePr>
          <p:cNvPr id="9" name="Chart 8">
            <a:extLst>
              <a:ext uri="{FF2B5EF4-FFF2-40B4-BE49-F238E27FC236}">
                <a16:creationId xmlns:a16="http://schemas.microsoft.com/office/drawing/2014/main" id="{1C1319C6-8B3C-DB0E-E2E1-980EDBF50F38}"/>
              </a:ext>
            </a:extLst>
          </p:cNvPr>
          <p:cNvGraphicFramePr/>
          <p:nvPr>
            <p:extLst>
              <p:ext uri="{D42A27DB-BD31-4B8C-83A1-F6EECF244321}">
                <p14:modId xmlns:p14="http://schemas.microsoft.com/office/powerpoint/2010/main" val="553758587"/>
              </p:ext>
            </p:extLst>
          </p:nvPr>
        </p:nvGraphicFramePr>
        <p:xfrm>
          <a:off x="7049386" y="2551813"/>
          <a:ext cx="4848447" cy="33279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41087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84BC8-3102-1FBC-49FC-7786179CEC25}"/>
              </a:ext>
            </a:extLst>
          </p:cNvPr>
          <p:cNvSpPr>
            <a:spLocks noGrp="1"/>
          </p:cNvSpPr>
          <p:nvPr>
            <p:ph type="title"/>
          </p:nvPr>
        </p:nvSpPr>
        <p:spPr/>
        <p:txBody>
          <a:bodyPr>
            <a:normAutofit fontScale="90000"/>
          </a:bodyPr>
          <a:lstStyle/>
          <a:p>
            <a:r>
              <a:rPr lang="en-US" b="1" dirty="0">
                <a:solidFill>
                  <a:srgbClr val="525252"/>
                </a:solidFill>
                <a:effectLst/>
                <a:latin typeface="Arial" panose="020B0604020202020204" pitchFamily="34" charset="0"/>
              </a:rPr>
              <a:t>Regression techniques effectively classify fake news with precision.</a:t>
            </a:r>
            <a:br>
              <a:rPr lang="en-US" dirty="0"/>
            </a:br>
            <a:endParaRPr lang="el-GR" dirty="0"/>
          </a:p>
        </p:txBody>
      </p:sp>
      <p:sp>
        <p:nvSpPr>
          <p:cNvPr id="3" name="Content Placeholder 2">
            <a:extLst>
              <a:ext uri="{FF2B5EF4-FFF2-40B4-BE49-F238E27FC236}">
                <a16:creationId xmlns:a16="http://schemas.microsoft.com/office/drawing/2014/main" id="{1E042163-BE85-EF62-C780-889F3D5FE28D}"/>
              </a:ext>
            </a:extLst>
          </p:cNvPr>
          <p:cNvSpPr>
            <a:spLocks noGrp="1"/>
          </p:cNvSpPr>
          <p:nvPr>
            <p:ph idx="1"/>
          </p:nvPr>
        </p:nvSpPr>
        <p:spPr/>
        <p:txBody>
          <a:bodyPr/>
          <a:lstStyle/>
          <a:p>
            <a:r>
              <a:rPr lang="en-US" b="1" dirty="0">
                <a:solidFill>
                  <a:srgbClr val="525252"/>
                </a:solidFill>
                <a:effectLst/>
                <a:latin typeface="Arial" panose="020B0604020202020204" pitchFamily="34" charset="0"/>
              </a:rPr>
              <a:t>Logistic Regression Application</a:t>
            </a:r>
            <a:endParaRPr lang="en-US" dirty="0"/>
          </a:p>
          <a:p>
            <a:pPr marL="0" indent="0">
              <a:buNone/>
            </a:pPr>
            <a:r>
              <a:rPr lang="en-US" dirty="0">
                <a:solidFill>
                  <a:srgbClr val="525252"/>
                </a:solidFill>
                <a:latin typeface="Arial" panose="020B0604020202020204" pitchFamily="34" charset="0"/>
              </a:rPr>
              <a:t>R</a:t>
            </a:r>
            <a:r>
              <a:rPr lang="en-US" dirty="0">
                <a:solidFill>
                  <a:srgbClr val="525252"/>
                </a:solidFill>
                <a:effectLst/>
                <a:latin typeface="Arial" panose="020B0604020202020204" pitchFamily="34" charset="0"/>
              </a:rPr>
              <a:t>egularized logistic regression is employed for binary classification to distinguish between true and fake news effectively. The overall performance of logistic regression models shows high accuracy on various datasets, enhancing fake news detection. Feature selection and preprocessing significantly impact the performance of logistic regression in news classification. The use of Lasso and Ridge as well.</a:t>
            </a:r>
            <a:endParaRPr lang="en-US" dirty="0"/>
          </a:p>
          <a:p>
            <a:endParaRPr lang="en-US" dirty="0"/>
          </a:p>
          <a:p>
            <a:endParaRPr lang="en-US" dirty="0"/>
          </a:p>
          <a:p>
            <a:endParaRPr lang="el-GR" dirty="0"/>
          </a:p>
        </p:txBody>
      </p:sp>
    </p:spTree>
    <p:extLst>
      <p:ext uri="{BB962C8B-B14F-4D97-AF65-F5344CB8AC3E}">
        <p14:creationId xmlns:p14="http://schemas.microsoft.com/office/powerpoint/2010/main" val="452977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D4775-F339-DD78-85EC-DC3F2CDF9D02}"/>
              </a:ext>
            </a:extLst>
          </p:cNvPr>
          <p:cNvSpPr>
            <a:spLocks noGrp="1"/>
          </p:cNvSpPr>
          <p:nvPr>
            <p:ph type="title"/>
          </p:nvPr>
        </p:nvSpPr>
        <p:spPr/>
        <p:txBody>
          <a:bodyPr>
            <a:normAutofit fontScale="90000"/>
          </a:bodyPr>
          <a:lstStyle/>
          <a:p>
            <a:r>
              <a:rPr lang="en-US" b="1" dirty="0">
                <a:solidFill>
                  <a:srgbClr val="525252"/>
                </a:solidFill>
                <a:effectLst/>
                <a:latin typeface="Arial" panose="020B0604020202020204" pitchFamily="34" charset="0"/>
              </a:rPr>
              <a:t>Support Vector Machines offer robust classification for diverse datasets.</a:t>
            </a:r>
            <a:br>
              <a:rPr lang="en-US" dirty="0"/>
            </a:br>
            <a:endParaRPr lang="el-GR" dirty="0"/>
          </a:p>
        </p:txBody>
      </p:sp>
      <p:sp>
        <p:nvSpPr>
          <p:cNvPr id="3" name="Content Placeholder 2">
            <a:extLst>
              <a:ext uri="{FF2B5EF4-FFF2-40B4-BE49-F238E27FC236}">
                <a16:creationId xmlns:a16="http://schemas.microsoft.com/office/drawing/2014/main" id="{2C52B651-5FD6-2EA1-DBDB-B15D936F2C87}"/>
              </a:ext>
            </a:extLst>
          </p:cNvPr>
          <p:cNvSpPr>
            <a:spLocks noGrp="1"/>
          </p:cNvSpPr>
          <p:nvPr>
            <p:ph idx="1"/>
          </p:nvPr>
        </p:nvSpPr>
        <p:spPr/>
        <p:txBody>
          <a:bodyPr/>
          <a:lstStyle/>
          <a:p>
            <a:r>
              <a:rPr lang="en-US" dirty="0">
                <a:solidFill>
                  <a:srgbClr val="525252"/>
                </a:solidFill>
                <a:effectLst/>
                <a:latin typeface="Arial" panose="020B0604020202020204" pitchFamily="34" charset="0"/>
              </a:rPr>
              <a:t>Support Vector Machines excel in handling complex datasets and are effective in classifying fake news. SVM models require careful hyperparameter tuning to achieve optimal performance in fake news classification tasks. The use of kernel functions enhances SVM's ability to classify data points in higher-dimensional spaces.</a:t>
            </a:r>
            <a:endParaRPr lang="en-US" dirty="0"/>
          </a:p>
          <a:p>
            <a:endParaRPr lang="en-US" dirty="0"/>
          </a:p>
          <a:p>
            <a:endParaRPr lang="en-US" dirty="0"/>
          </a:p>
          <a:p>
            <a:endParaRPr lang="el-GR" dirty="0"/>
          </a:p>
        </p:txBody>
      </p:sp>
    </p:spTree>
    <p:extLst>
      <p:ext uri="{BB962C8B-B14F-4D97-AF65-F5344CB8AC3E}">
        <p14:creationId xmlns:p14="http://schemas.microsoft.com/office/powerpoint/2010/main" val="2021686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66582-9671-7E18-1257-589343562B1F}"/>
              </a:ext>
            </a:extLst>
          </p:cNvPr>
          <p:cNvSpPr>
            <a:spLocks noGrp="1"/>
          </p:cNvSpPr>
          <p:nvPr>
            <p:ph type="title"/>
          </p:nvPr>
        </p:nvSpPr>
        <p:spPr/>
        <p:txBody>
          <a:bodyPr/>
          <a:lstStyle/>
          <a:p>
            <a:r>
              <a:rPr lang="en-US" dirty="0"/>
              <a:t>Speed and accuracy metrics are crucial for algorithm comparison.</a:t>
            </a:r>
            <a:endParaRPr lang="el-GR" dirty="0"/>
          </a:p>
        </p:txBody>
      </p:sp>
      <p:sp>
        <p:nvSpPr>
          <p:cNvPr id="3" name="Content Placeholder 2">
            <a:extLst>
              <a:ext uri="{FF2B5EF4-FFF2-40B4-BE49-F238E27FC236}">
                <a16:creationId xmlns:a16="http://schemas.microsoft.com/office/drawing/2014/main" id="{5F65A17A-ED83-58A8-8B53-387927266F7C}"/>
              </a:ext>
            </a:extLst>
          </p:cNvPr>
          <p:cNvSpPr>
            <a:spLocks noGrp="1"/>
          </p:cNvSpPr>
          <p:nvPr>
            <p:ph idx="1"/>
          </p:nvPr>
        </p:nvSpPr>
        <p:spPr/>
        <p:txBody>
          <a:bodyPr/>
          <a:lstStyle/>
          <a:p>
            <a:r>
              <a:rPr lang="en-US" dirty="0"/>
              <a:t>Speed Metrics in Algorithm Evaluation: Speed metrics help gauge how quickly an algorithm processes data, influencing real-time applications where immediate results are necessary.</a:t>
            </a:r>
          </a:p>
          <a:p>
            <a:r>
              <a:rPr lang="en-US" dirty="0"/>
              <a:t>Accuracy Metrics for Reliable Outcomes: Accuracy metrics are vital for ensuring that algorithms produce reliable outcomes, particularly in critical applications like fake news detection.</a:t>
            </a:r>
          </a:p>
          <a:p>
            <a:r>
              <a:rPr lang="en-US" dirty="0"/>
              <a:t>Balancing Speed and Accuracy: Finding the right balance between speed and accuracy is key, as algorithms must perform efficiently without sacrificing the quality of results.</a:t>
            </a:r>
            <a:endParaRPr lang="el-GR" dirty="0"/>
          </a:p>
        </p:txBody>
      </p:sp>
    </p:spTree>
    <p:extLst>
      <p:ext uri="{BB962C8B-B14F-4D97-AF65-F5344CB8AC3E}">
        <p14:creationId xmlns:p14="http://schemas.microsoft.com/office/powerpoint/2010/main" val="288916582"/>
      </p:ext>
    </p:extLst>
  </p:cSld>
  <p:clrMapOvr>
    <a:masterClrMapping/>
  </p:clrMapOvr>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330</TotalTime>
  <Words>1839</Words>
  <Application>Microsoft Office PowerPoint</Application>
  <PresentationFormat>Widescreen</PresentationFormat>
  <Paragraphs>117</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Inter</vt:lpstr>
      <vt:lpstr>Menlo</vt:lpstr>
      <vt:lpstr>Office Theme</vt:lpstr>
      <vt:lpstr>Fake News Detection with Machine Learning</vt:lpstr>
      <vt:lpstr>Fake news impacts public opinion and can alter democratic processes.</vt:lpstr>
      <vt:lpstr>Protecting society from misinformation is crucial in today's digital age.</vt:lpstr>
      <vt:lpstr>Detection mechanisms are vital to safeguard less educated individuals. </vt:lpstr>
      <vt:lpstr>Why Fake News Detection Matters →Fake news spreads 6x faster than real news ( https://www.science.org/doi/10.1126/science.aap955).  </vt:lpstr>
      <vt:lpstr>Model Accuracy Comparison</vt:lpstr>
      <vt:lpstr>Regression techniques effectively classify fake news with precision. </vt:lpstr>
      <vt:lpstr>Support Vector Machines offer robust classification for diverse datasets. </vt:lpstr>
      <vt:lpstr>Speed and accuracy metrics are crucial for algorithm comparison.</vt:lpstr>
      <vt:lpstr>Diverse datasets enable comprehensive performance evaluations.</vt:lpstr>
      <vt:lpstr> Import Packages and Data Preparation Steps </vt:lpstr>
      <vt:lpstr>Utilizing pandas for efficient data handling and processing </vt:lpstr>
      <vt:lpstr>PowerPoint Presentation</vt:lpstr>
      <vt:lpstr>Text Preprocessing and Feature Extraction Techniques </vt:lpstr>
      <vt:lpstr>Implementing effective tokenization strategies for textual analysis </vt:lpstr>
      <vt:lpstr>Exploring various vectorization methods for feature extraction </vt:lpstr>
      <vt:lpstr>3 Model Training and Evaluation Methodologies </vt:lpstr>
      <vt:lpstr>Hyperparameter tuning for optimized logistic regression models </vt:lpstr>
      <vt:lpstr>Performance metrics to evaluate model effectiveness and reliability </vt:lpstr>
      <vt:lpstr>Analysis of Key Predictive Features for Fake News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Alexandros Dimakos</dc:creator>
  <cp:lastModifiedBy>Alexandros Dimakos</cp:lastModifiedBy>
  <cp:revision>42</cp:revision>
  <dcterms:created xsi:type="dcterms:W3CDTF">2025-01-25T17:57:45Z</dcterms:created>
  <dcterms:modified xsi:type="dcterms:W3CDTF">2025-01-25T23:28:25Z</dcterms:modified>
</cp:coreProperties>
</file>