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7" r:id="rId1"/>
  </p:sldMasterIdLst>
  <p:notesMasterIdLst>
    <p:notesMasterId r:id="rId32"/>
  </p:notesMasterIdLst>
  <p:sldIdLst>
    <p:sldId id="256" r:id="rId2"/>
    <p:sldId id="258" r:id="rId3"/>
    <p:sldId id="259" r:id="rId4"/>
    <p:sldId id="296" r:id="rId5"/>
    <p:sldId id="313" r:id="rId6"/>
    <p:sldId id="261" r:id="rId7"/>
    <p:sldId id="298" r:id="rId8"/>
    <p:sldId id="299" r:id="rId9"/>
    <p:sldId id="297" r:id="rId10"/>
    <p:sldId id="314" r:id="rId11"/>
    <p:sldId id="300" r:id="rId12"/>
    <p:sldId id="312" r:id="rId13"/>
    <p:sldId id="315" r:id="rId14"/>
    <p:sldId id="302" r:id="rId15"/>
    <p:sldId id="305" r:id="rId16"/>
    <p:sldId id="319" r:id="rId17"/>
    <p:sldId id="320" r:id="rId18"/>
    <p:sldId id="316" r:id="rId19"/>
    <p:sldId id="306" r:id="rId20"/>
    <p:sldId id="307" r:id="rId21"/>
    <p:sldId id="321" r:id="rId22"/>
    <p:sldId id="322" r:id="rId23"/>
    <p:sldId id="317" r:id="rId24"/>
    <p:sldId id="308" r:id="rId25"/>
    <p:sldId id="325" r:id="rId26"/>
    <p:sldId id="323" r:id="rId27"/>
    <p:sldId id="324" r:id="rId28"/>
    <p:sldId id="318" r:id="rId29"/>
    <p:sldId id="262" r:id="rId30"/>
    <p:sldId id="265" r:id="rId31"/>
  </p:sldIdLst>
  <p:sldSz cx="9144000" cy="5143500" type="screen16x9"/>
  <p:notesSz cx="6858000" cy="9144000"/>
  <p:embeddedFontLst>
    <p:embeddedFont>
      <p:font typeface="Albert Sans" panose="020B0604020202020204" charset="0"/>
      <p:regular r:id="rId33"/>
      <p:bold r:id="rId34"/>
      <p:italic r:id="rId35"/>
      <p:boldItalic r:id="rId36"/>
    </p:embeddedFont>
    <p:embeddedFont>
      <p:font typeface="DM Serif Display" pitchFamily="2" charset="0"/>
      <p:regular r:id="rId37"/>
      <p:italic r:id="rId38"/>
    </p:embeddedFont>
    <p:embeddedFont>
      <p:font typeface="Fredoka One" panose="02000000000000000000" pitchFamily="2" charset="0"/>
      <p:regular r:id="rId39"/>
    </p:embeddedFont>
    <p:embeddedFont>
      <p:font typeface="Nunito Light" pitchFamily="2" charset="0"/>
      <p:regular r:id="rId40"/>
      <p:italic r:id="rId41"/>
    </p:embeddedFont>
    <p:embeddedFont>
      <p:font typeface="Red Hat Display" panose="020B0604020202020204" charset="0"/>
      <p:regular r:id="rId42"/>
      <p:bold r:id="rId43"/>
      <p:italic r:id="rId44"/>
      <p:boldItalic r:id="rId45"/>
    </p:embeddedFont>
    <p:embeddedFont>
      <p:font typeface="Red Hat Display Black" panose="020B0604020202020204" charset="0"/>
      <p:bold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ED7431-CB70-492D-A9FE-9711C9C24E4D}">
  <a:tblStyle styleId="{72ED7431-CB70-492D-A9FE-9711C9C24E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929C7F5-A3BA-4D37-B2A4-5B97ED2E38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15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88c014ad7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88c014ad7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4D66943C-D56D-55FC-C3C6-E25DA9D0D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9910ddec55_0_0:notes">
            <a:extLst>
              <a:ext uri="{FF2B5EF4-FFF2-40B4-BE49-F238E27FC236}">
                <a16:creationId xmlns:a16="http://schemas.microsoft.com/office/drawing/2014/main" id="{4CE70503-7DE4-49D7-AAB2-6FF0C1C783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9910ddec55_0_0:notes">
            <a:extLst>
              <a:ext uri="{FF2B5EF4-FFF2-40B4-BE49-F238E27FC236}">
                <a16:creationId xmlns:a16="http://schemas.microsoft.com/office/drawing/2014/main" id="{46978767-259F-31E4-DA7F-A473590C29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29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>
          <a:extLst>
            <a:ext uri="{FF2B5EF4-FFF2-40B4-BE49-F238E27FC236}">
              <a16:creationId xmlns:a16="http://schemas.microsoft.com/office/drawing/2014/main" id="{E6FE2FFC-5009-E03A-88E1-29C2AC0E4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52a7caf94b_1_413:notes">
            <a:extLst>
              <a:ext uri="{FF2B5EF4-FFF2-40B4-BE49-F238E27FC236}">
                <a16:creationId xmlns:a16="http://schemas.microsoft.com/office/drawing/2014/main" id="{499A7DA8-D3DC-EDA3-383A-452F016E20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52a7caf94b_1_413:notes">
            <a:extLst>
              <a:ext uri="{FF2B5EF4-FFF2-40B4-BE49-F238E27FC236}">
                <a16:creationId xmlns:a16="http://schemas.microsoft.com/office/drawing/2014/main" id="{7BD5DDF9-69F0-C41C-0C74-D5C00D4496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6378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>
          <a:extLst>
            <a:ext uri="{FF2B5EF4-FFF2-40B4-BE49-F238E27FC236}">
              <a16:creationId xmlns:a16="http://schemas.microsoft.com/office/drawing/2014/main" id="{77DEE3FC-61BD-4F4C-F5E6-49ABAAB28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52a7caf94b_1_413:notes">
            <a:extLst>
              <a:ext uri="{FF2B5EF4-FFF2-40B4-BE49-F238E27FC236}">
                <a16:creationId xmlns:a16="http://schemas.microsoft.com/office/drawing/2014/main" id="{D29550AE-5F00-0B59-0A4D-56488087A4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52a7caf94b_1_413:notes">
            <a:extLst>
              <a:ext uri="{FF2B5EF4-FFF2-40B4-BE49-F238E27FC236}">
                <a16:creationId xmlns:a16="http://schemas.microsoft.com/office/drawing/2014/main" id="{BEC3D861-1F19-863F-1D09-AB2CA5B342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448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47846F92-6586-6A71-F9CB-571A183FA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9910ddec55_0_0:notes">
            <a:extLst>
              <a:ext uri="{FF2B5EF4-FFF2-40B4-BE49-F238E27FC236}">
                <a16:creationId xmlns:a16="http://schemas.microsoft.com/office/drawing/2014/main" id="{600BB5F5-0E45-15A6-0669-9F6AB6FC00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9910ddec55_0_0:notes">
            <a:extLst>
              <a:ext uri="{FF2B5EF4-FFF2-40B4-BE49-F238E27FC236}">
                <a16:creationId xmlns:a16="http://schemas.microsoft.com/office/drawing/2014/main" id="{74D5F443-730B-15F2-AEA4-7FE047ABD4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84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95F4E9E2-C710-E5C4-1742-298A31CA3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839E76EB-B409-D71A-6296-25C2A0572D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97100CD6-F13A-6328-00AB-C044A3D536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240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760653F1-B1B0-DE67-0743-031F66BD0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4DA0D44F-CF79-DBE7-416B-F6B0B7C77D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8AA4B6CC-4902-2D3D-A9BB-E50E9C296A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982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A55BC701-7F17-AC46-7DB7-CEE82F09A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9AFDB145-49A7-43FE-76E4-2B23DE4AA4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D180C624-B381-FD0E-1ABB-D64D1776E3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340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5E31194F-651A-26B2-9774-3F449B06B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BD75B911-3B7C-12F3-49D3-0EEE2741A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80D42B56-3998-C795-15AA-294FF77476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449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24F06A5A-A3D8-4AB8-A886-41B967B3A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9910ddec55_0_0:notes">
            <a:extLst>
              <a:ext uri="{FF2B5EF4-FFF2-40B4-BE49-F238E27FC236}">
                <a16:creationId xmlns:a16="http://schemas.microsoft.com/office/drawing/2014/main" id="{F19DE062-4B09-4F4B-1858-4A1B76C353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9910ddec55_0_0:notes">
            <a:extLst>
              <a:ext uri="{FF2B5EF4-FFF2-40B4-BE49-F238E27FC236}">
                <a16:creationId xmlns:a16="http://schemas.microsoft.com/office/drawing/2014/main" id="{BF5B11CD-154C-EC58-E315-A4246E30B3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043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8831F590-05E6-5A9F-415F-1C5E48294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850E6471-6725-DE43-41B5-2DB0BD0F6B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EBE38DF3-E112-09E1-CE67-4C37360481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955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03224ccf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03224ccf2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5E1EF8AE-16F8-E838-4D80-1A9B15CFF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E792B990-488D-10F4-FC54-6D5A87AA32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F27B3A20-EFB8-0BBE-5207-EE26976C8E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216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A0AE5BB7-7B45-0492-9B31-3E7FA9DF9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B1FC40C6-E31D-0D81-FE43-5037CA94ED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AA600FA4-7FF3-6AC8-99D5-7C7009D3FE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231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1BDCC78E-83E9-E0ED-712C-537F29B40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6A53055B-9602-6725-60A7-A53F2D7E07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E2B2EC57-C849-B4A0-4B6E-FA7B8BA1DA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376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BEC84809-D259-596F-9913-73492CD4C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9910ddec55_0_0:notes">
            <a:extLst>
              <a:ext uri="{FF2B5EF4-FFF2-40B4-BE49-F238E27FC236}">
                <a16:creationId xmlns:a16="http://schemas.microsoft.com/office/drawing/2014/main" id="{1E9F8FB8-8E45-9219-5297-53FF447F82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9910ddec55_0_0:notes">
            <a:extLst>
              <a:ext uri="{FF2B5EF4-FFF2-40B4-BE49-F238E27FC236}">
                <a16:creationId xmlns:a16="http://schemas.microsoft.com/office/drawing/2014/main" id="{D9330E81-79D2-55FC-AB58-94EAEB220F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10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E99CB10F-0C62-E992-CCED-F776D1A27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BDBF3DA1-530A-719E-4F62-90C5F58919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58E5D374-15F9-BD65-51F7-1C5DBDEDBA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1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D40F90B4-430E-C2A3-8E77-F473C0F96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45760171-F823-2FF4-3BB4-831ACD269E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21A69304-6E96-B067-FA5B-27E061D447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522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CFA18345-B86A-DFAC-D97A-F0CE295A3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A7803DC9-843A-484D-C5DB-07DD350D62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06A2A043-40A1-A666-F883-D5F19667A5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640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C645586F-1B18-8CD3-F655-8F9D35310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85686356-778F-523B-9CD9-9690D36E06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E16FECA5-EC7C-14DF-6159-553829AA03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740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ECBBF65C-8F21-5651-B846-A8853F6BF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9910ddec55_0_0:notes">
            <a:extLst>
              <a:ext uri="{FF2B5EF4-FFF2-40B4-BE49-F238E27FC236}">
                <a16:creationId xmlns:a16="http://schemas.microsoft.com/office/drawing/2014/main" id="{7744CD96-62FE-EB1C-2824-C9B0954395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9910ddec55_0_0:notes">
            <a:extLst>
              <a:ext uri="{FF2B5EF4-FFF2-40B4-BE49-F238E27FC236}">
                <a16:creationId xmlns:a16="http://schemas.microsoft.com/office/drawing/2014/main" id="{515CB2E4-18A5-8CD0-715B-9D1CDE0536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8782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52a7caf94b_1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52a7caf94b_1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52a7caf94b_1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52a7caf94b_1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52a7caf94b_1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52a7caf94b_1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>
          <a:extLst>
            <a:ext uri="{FF2B5EF4-FFF2-40B4-BE49-F238E27FC236}">
              <a16:creationId xmlns:a16="http://schemas.microsoft.com/office/drawing/2014/main" id="{F47573F7-D88A-07B2-B2A6-5DAA58330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52a7caf94b_1_413:notes">
            <a:extLst>
              <a:ext uri="{FF2B5EF4-FFF2-40B4-BE49-F238E27FC236}">
                <a16:creationId xmlns:a16="http://schemas.microsoft.com/office/drawing/2014/main" id="{1CDCB329-4AC2-59D9-AA9B-8AAF560F9C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52a7caf94b_1_413:notes">
            <a:extLst>
              <a:ext uri="{FF2B5EF4-FFF2-40B4-BE49-F238E27FC236}">
                <a16:creationId xmlns:a16="http://schemas.microsoft.com/office/drawing/2014/main" id="{AEB0923E-0896-BC03-FA28-7B6D805763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572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441CF088-6A72-CBD1-A9E3-B9EB20AE5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9910ddec55_0_0:notes">
            <a:extLst>
              <a:ext uri="{FF2B5EF4-FFF2-40B4-BE49-F238E27FC236}">
                <a16:creationId xmlns:a16="http://schemas.microsoft.com/office/drawing/2014/main" id="{4EFDB10B-3168-D9E3-AE9A-D52CA3DB5D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9910ddec55_0_0:notes">
            <a:extLst>
              <a:ext uri="{FF2B5EF4-FFF2-40B4-BE49-F238E27FC236}">
                <a16:creationId xmlns:a16="http://schemas.microsoft.com/office/drawing/2014/main" id="{459AB63C-B62E-F76C-2A7F-8EADFC7959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63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E222C558-CD47-B510-0BE0-E9487D8D4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5C27274E-AC94-CFEB-5334-A7B67B69D8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D95BB22E-2C28-7E3A-DF67-5E9D8E126F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05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A159E2A1-39CC-874B-B072-1DD60CC4C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658F8C15-CBD7-4EC0-BFB5-49F4856061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C34AC2AA-C5B5-7DF8-CB41-80FBE07193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366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541B8261-92F1-3A65-FFA1-7D12294AF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C7C663B8-1DFC-4B15-FBAF-5580628EDC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58FCB09B-5009-C1F9-F742-9A84E76DC9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73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41872" y="1170975"/>
            <a:ext cx="3943800" cy="215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7000" b="0"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41850" y="3325600"/>
            <a:ext cx="39438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4616213" y="2683837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2" name="Google Shape;12;p2"/>
          <p:cNvSpPr>
            <a:spLocks noGrp="1"/>
          </p:cNvSpPr>
          <p:nvPr>
            <p:ph type="pic" idx="3"/>
          </p:nvPr>
        </p:nvSpPr>
        <p:spPr>
          <a:xfrm>
            <a:off x="6138913" y="1170987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3" name="Google Shape;13;p2"/>
          <p:cNvSpPr>
            <a:spLocks noGrp="1"/>
          </p:cNvSpPr>
          <p:nvPr>
            <p:ph type="pic" idx="4"/>
          </p:nvPr>
        </p:nvSpPr>
        <p:spPr>
          <a:xfrm>
            <a:off x="4616213" y="-351038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505400" y="-101600"/>
            <a:ext cx="3639350" cy="5288275"/>
          </a:xfrm>
          <a:custGeom>
            <a:avLst/>
            <a:gdLst/>
            <a:ahLst/>
            <a:cxnLst/>
            <a:rect l="l" t="t" r="r" b="b"/>
            <a:pathLst>
              <a:path w="145574" h="211531" extrusionOk="0">
                <a:moveTo>
                  <a:pt x="106049" y="106598"/>
                </a:moveTo>
                <a:lnTo>
                  <a:pt x="0" y="549"/>
                </a:lnTo>
                <a:lnTo>
                  <a:pt x="145270" y="0"/>
                </a:lnTo>
                <a:lnTo>
                  <a:pt x="145574" y="211531"/>
                </a:lnTo>
                <a:lnTo>
                  <a:pt x="1996" y="21079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15" name="Google Shape;15;p2"/>
          <p:cNvGrpSpPr/>
          <p:nvPr/>
        </p:nvGrpSpPr>
        <p:grpSpPr>
          <a:xfrm>
            <a:off x="5238749" y="-368726"/>
            <a:ext cx="4359803" cy="5880940"/>
            <a:chOff x="209549" y="-368726"/>
            <a:chExt cx="4359803" cy="5880940"/>
          </a:xfrm>
        </p:grpSpPr>
        <p:sp>
          <p:nvSpPr>
            <p:cNvPr id="16" name="Google Shape;16;p2"/>
            <p:cNvSpPr/>
            <p:nvPr/>
          </p:nvSpPr>
          <p:spPr>
            <a:xfrm>
              <a:off x="209549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5"/>
          <p:cNvGrpSpPr/>
          <p:nvPr/>
        </p:nvGrpSpPr>
        <p:grpSpPr>
          <a:xfrm>
            <a:off x="5467349" y="-368726"/>
            <a:ext cx="4359803" cy="5880940"/>
            <a:chOff x="209549" y="-368726"/>
            <a:chExt cx="4359803" cy="5880940"/>
          </a:xfrm>
        </p:grpSpPr>
        <p:sp>
          <p:nvSpPr>
            <p:cNvPr id="229" name="Google Shape;229;p25"/>
            <p:cNvSpPr/>
            <p:nvPr/>
          </p:nvSpPr>
          <p:spPr>
            <a:xfrm>
              <a:off x="209549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232" name="Google Shape;232;p25"/>
          <p:cNvSpPr/>
          <p:nvPr/>
        </p:nvSpPr>
        <p:spPr>
          <a:xfrm>
            <a:off x="7800800" y="-101600"/>
            <a:ext cx="3639350" cy="5288275"/>
          </a:xfrm>
          <a:custGeom>
            <a:avLst/>
            <a:gdLst/>
            <a:ahLst/>
            <a:cxnLst/>
            <a:rect l="l" t="t" r="r" b="b"/>
            <a:pathLst>
              <a:path w="145574" h="211531" extrusionOk="0">
                <a:moveTo>
                  <a:pt x="106049" y="106598"/>
                </a:moveTo>
                <a:lnTo>
                  <a:pt x="0" y="549"/>
                </a:lnTo>
                <a:lnTo>
                  <a:pt x="145270" y="0"/>
                </a:lnTo>
                <a:lnTo>
                  <a:pt x="145574" y="211531"/>
                </a:lnTo>
                <a:lnTo>
                  <a:pt x="1996" y="21079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33" name="Google Shape;233;p25"/>
          <p:cNvSpPr>
            <a:spLocks noGrp="1"/>
          </p:cNvSpPr>
          <p:nvPr>
            <p:ph type="pic" idx="2"/>
          </p:nvPr>
        </p:nvSpPr>
        <p:spPr>
          <a:xfrm>
            <a:off x="5887613" y="2683850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34" name="Google Shape;234;p25"/>
          <p:cNvSpPr>
            <a:spLocks noGrp="1"/>
          </p:cNvSpPr>
          <p:nvPr>
            <p:ph type="pic" idx="3"/>
          </p:nvPr>
        </p:nvSpPr>
        <p:spPr>
          <a:xfrm>
            <a:off x="5887613" y="-351025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35" name="Google Shape;235;p25"/>
          <p:cNvSpPr/>
          <p:nvPr/>
        </p:nvSpPr>
        <p:spPr>
          <a:xfrm>
            <a:off x="7410324" y="1162449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26"/>
          <p:cNvGrpSpPr/>
          <p:nvPr/>
        </p:nvGrpSpPr>
        <p:grpSpPr>
          <a:xfrm>
            <a:off x="-436976" y="-368726"/>
            <a:ext cx="4359803" cy="5880940"/>
            <a:chOff x="4592224" y="-368726"/>
            <a:chExt cx="4359803" cy="5880940"/>
          </a:xfrm>
        </p:grpSpPr>
        <p:sp>
          <p:nvSpPr>
            <p:cNvPr id="238" name="Google Shape;238;p26"/>
            <p:cNvSpPr/>
            <p:nvPr/>
          </p:nvSpPr>
          <p:spPr>
            <a:xfrm>
              <a:off x="4592224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6124227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592224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2028975" y="-36200"/>
            <a:ext cx="8000475" cy="5303950"/>
          </a:xfrm>
          <a:custGeom>
            <a:avLst/>
            <a:gdLst/>
            <a:ahLst/>
            <a:cxnLst/>
            <a:rect l="l" t="t" r="r" b="b"/>
            <a:pathLst>
              <a:path w="320019" h="212158" extrusionOk="0">
                <a:moveTo>
                  <a:pt x="237112" y="104393"/>
                </a:moveTo>
                <a:lnTo>
                  <a:pt x="131063" y="-1656"/>
                </a:lnTo>
                <a:lnTo>
                  <a:pt x="451082" y="-1197"/>
                </a:lnTo>
                <a:lnTo>
                  <a:pt x="449650" y="210502"/>
                </a:lnTo>
                <a:lnTo>
                  <a:pt x="133059" y="2085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323200" y="2497750"/>
            <a:ext cx="41076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323200" y="1163638"/>
            <a:ext cx="1835100" cy="13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-19051" y="-368726"/>
            <a:ext cx="4359803" cy="5880940"/>
            <a:chOff x="209549" y="-368726"/>
            <a:chExt cx="4359803" cy="5880940"/>
          </a:xfrm>
        </p:grpSpPr>
        <p:sp>
          <p:nvSpPr>
            <p:cNvPr id="24" name="Google Shape;24;p3"/>
            <p:cNvSpPr/>
            <p:nvPr/>
          </p:nvSpPr>
          <p:spPr>
            <a:xfrm>
              <a:off x="209549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27" name="Google Shape;27;p3"/>
          <p:cNvSpPr/>
          <p:nvPr/>
        </p:nvSpPr>
        <p:spPr>
          <a:xfrm>
            <a:off x="866427" y="1162309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" name="Google Shape;28;p3"/>
          <p:cNvSpPr>
            <a:spLocks noGrp="1"/>
          </p:cNvSpPr>
          <p:nvPr>
            <p:ph type="pic" idx="3"/>
          </p:nvPr>
        </p:nvSpPr>
        <p:spPr>
          <a:xfrm>
            <a:off x="-657337" y="-360163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9" name="Google Shape;29;p3"/>
          <p:cNvSpPr>
            <a:spLocks noGrp="1"/>
          </p:cNvSpPr>
          <p:nvPr>
            <p:ph type="pic" idx="4"/>
          </p:nvPr>
        </p:nvSpPr>
        <p:spPr>
          <a:xfrm>
            <a:off x="-657337" y="2692987"/>
            <a:ext cx="2811300" cy="2810700"/>
          </a:xfrm>
          <a:prstGeom prst="diamond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5"/>
          <p:cNvGrpSpPr/>
          <p:nvPr/>
        </p:nvGrpSpPr>
        <p:grpSpPr>
          <a:xfrm>
            <a:off x="5162549" y="-368726"/>
            <a:ext cx="4359803" cy="5880940"/>
            <a:chOff x="209549" y="-368726"/>
            <a:chExt cx="4359803" cy="5880940"/>
          </a:xfrm>
        </p:grpSpPr>
        <p:sp>
          <p:nvSpPr>
            <p:cNvPr id="40" name="Google Shape;40;p5"/>
            <p:cNvSpPr/>
            <p:nvPr/>
          </p:nvSpPr>
          <p:spPr>
            <a:xfrm>
              <a:off x="209549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713225" y="1601800"/>
            <a:ext cx="3296700" cy="12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714975" y="3384875"/>
            <a:ext cx="3295800" cy="12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14968" y="1181400"/>
            <a:ext cx="3295800" cy="45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 idx="3"/>
          </p:nvPr>
        </p:nvSpPr>
        <p:spPr>
          <a:xfrm>
            <a:off x="716719" y="2964475"/>
            <a:ext cx="3294900" cy="45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385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>
            <a:spLocks noGrp="1"/>
          </p:cNvSpPr>
          <p:nvPr>
            <p:ph type="pic" idx="5"/>
          </p:nvPr>
        </p:nvSpPr>
        <p:spPr>
          <a:xfrm>
            <a:off x="4849825" y="33700"/>
            <a:ext cx="5092800" cy="5091600"/>
          </a:xfrm>
          <a:prstGeom prst="diamond">
            <a:avLst/>
          </a:prstGeom>
          <a:noFill/>
          <a:ln>
            <a:noFill/>
          </a:ln>
        </p:spPr>
      </p:sp>
      <p:sp>
        <p:nvSpPr>
          <p:cNvPr id="49" name="Google Shape;49;p5"/>
          <p:cNvSpPr/>
          <p:nvPr/>
        </p:nvSpPr>
        <p:spPr>
          <a:xfrm>
            <a:off x="7496000" y="-101600"/>
            <a:ext cx="3639350" cy="5288275"/>
          </a:xfrm>
          <a:custGeom>
            <a:avLst/>
            <a:gdLst/>
            <a:ahLst/>
            <a:cxnLst/>
            <a:rect l="l" t="t" r="r" b="b"/>
            <a:pathLst>
              <a:path w="145574" h="211531" extrusionOk="0">
                <a:moveTo>
                  <a:pt x="106049" y="106598"/>
                </a:moveTo>
                <a:lnTo>
                  <a:pt x="0" y="549"/>
                </a:lnTo>
                <a:lnTo>
                  <a:pt x="145270" y="0"/>
                </a:lnTo>
                <a:lnTo>
                  <a:pt x="145574" y="211531"/>
                </a:lnTo>
                <a:lnTo>
                  <a:pt x="1996" y="21079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328550" y="744050"/>
            <a:ext cx="6486900" cy="23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6505400" y="-101600"/>
            <a:ext cx="3639350" cy="5288275"/>
          </a:xfrm>
          <a:custGeom>
            <a:avLst/>
            <a:gdLst/>
            <a:ahLst/>
            <a:cxnLst/>
            <a:rect l="l" t="t" r="r" b="b"/>
            <a:pathLst>
              <a:path w="145574" h="211531" extrusionOk="0">
                <a:moveTo>
                  <a:pt x="106049" y="106598"/>
                </a:moveTo>
                <a:lnTo>
                  <a:pt x="0" y="549"/>
                </a:lnTo>
                <a:lnTo>
                  <a:pt x="145270" y="0"/>
                </a:lnTo>
                <a:lnTo>
                  <a:pt x="145574" y="211531"/>
                </a:lnTo>
                <a:lnTo>
                  <a:pt x="1996" y="21079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75" name="Google Shape;75;p9"/>
          <p:cNvGrpSpPr/>
          <p:nvPr/>
        </p:nvGrpSpPr>
        <p:grpSpPr>
          <a:xfrm>
            <a:off x="4171949" y="-368726"/>
            <a:ext cx="4359803" cy="5880940"/>
            <a:chOff x="209549" y="-368726"/>
            <a:chExt cx="4359803" cy="5880940"/>
          </a:xfrm>
        </p:grpSpPr>
        <p:sp>
          <p:nvSpPr>
            <p:cNvPr id="76" name="Google Shape;76;p9"/>
            <p:cNvSpPr/>
            <p:nvPr/>
          </p:nvSpPr>
          <p:spPr>
            <a:xfrm>
              <a:off x="209549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713225" y="1230038"/>
            <a:ext cx="41397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713225" y="2045373"/>
            <a:ext cx="4139700" cy="18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■"/>
              <a:defRPr sz="2100"/>
            </a:lvl9pPr>
          </a:lstStyle>
          <a:p>
            <a:endParaRPr/>
          </a:p>
        </p:txBody>
      </p:sp>
      <p:sp>
        <p:nvSpPr>
          <p:cNvPr id="81" name="Google Shape;81;p9"/>
          <p:cNvSpPr>
            <a:spLocks noGrp="1"/>
          </p:cNvSpPr>
          <p:nvPr>
            <p:ph type="pic" idx="2"/>
          </p:nvPr>
        </p:nvSpPr>
        <p:spPr>
          <a:xfrm>
            <a:off x="6138913" y="1170987"/>
            <a:ext cx="2811300" cy="2810700"/>
          </a:xfrm>
          <a:prstGeom prst="diamond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-1335675" y="-1680300"/>
            <a:ext cx="8504100" cy="8504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87" name="Google Shape;87;p11"/>
          <p:cNvGrpSpPr/>
          <p:nvPr/>
        </p:nvGrpSpPr>
        <p:grpSpPr>
          <a:xfrm>
            <a:off x="5467349" y="-368726"/>
            <a:ext cx="4359803" cy="5880940"/>
            <a:chOff x="209549" y="-368726"/>
            <a:chExt cx="4359803" cy="5880940"/>
          </a:xfrm>
        </p:grpSpPr>
        <p:sp>
          <p:nvSpPr>
            <p:cNvPr id="88" name="Google Shape;88;p11"/>
            <p:cNvSpPr/>
            <p:nvPr/>
          </p:nvSpPr>
          <p:spPr>
            <a:xfrm>
              <a:off x="209549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91" name="Google Shape;91;p11"/>
          <p:cNvSpPr/>
          <p:nvPr/>
        </p:nvSpPr>
        <p:spPr>
          <a:xfrm>
            <a:off x="7800800" y="-101600"/>
            <a:ext cx="3639350" cy="5288275"/>
          </a:xfrm>
          <a:custGeom>
            <a:avLst/>
            <a:gdLst/>
            <a:ahLst/>
            <a:cxnLst/>
            <a:rect l="l" t="t" r="r" b="b"/>
            <a:pathLst>
              <a:path w="145574" h="211531" extrusionOk="0">
                <a:moveTo>
                  <a:pt x="106049" y="106598"/>
                </a:moveTo>
                <a:lnTo>
                  <a:pt x="0" y="549"/>
                </a:lnTo>
                <a:lnTo>
                  <a:pt x="145270" y="0"/>
                </a:lnTo>
                <a:lnTo>
                  <a:pt x="145574" y="211531"/>
                </a:lnTo>
                <a:lnTo>
                  <a:pt x="1996" y="21079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35950"/>
            <a:ext cx="4592700" cy="158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713225" y="3019050"/>
            <a:ext cx="45927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>
            <a:spLocks noGrp="1"/>
          </p:cNvSpPr>
          <p:nvPr>
            <p:ph type="pic" idx="2"/>
          </p:nvPr>
        </p:nvSpPr>
        <p:spPr>
          <a:xfrm>
            <a:off x="5887613" y="2683850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95" name="Google Shape;95;p11"/>
          <p:cNvSpPr>
            <a:spLocks noGrp="1"/>
          </p:cNvSpPr>
          <p:nvPr>
            <p:ph type="pic" idx="3"/>
          </p:nvPr>
        </p:nvSpPr>
        <p:spPr>
          <a:xfrm>
            <a:off x="5887613" y="-351025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96" name="Google Shape;96;p11"/>
          <p:cNvSpPr/>
          <p:nvPr/>
        </p:nvSpPr>
        <p:spPr>
          <a:xfrm>
            <a:off x="7410324" y="1162449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3"/>
          <p:cNvGrpSpPr/>
          <p:nvPr/>
        </p:nvGrpSpPr>
        <p:grpSpPr>
          <a:xfrm>
            <a:off x="6542724" y="-1814701"/>
            <a:ext cx="4349375" cy="4354375"/>
            <a:chOff x="6504849" y="-1751976"/>
            <a:chExt cx="4349375" cy="4354375"/>
          </a:xfrm>
        </p:grpSpPr>
        <p:sp>
          <p:nvSpPr>
            <p:cNvPr id="100" name="Google Shape;100;p13"/>
            <p:cNvSpPr/>
            <p:nvPr/>
          </p:nvSpPr>
          <p:spPr>
            <a:xfrm>
              <a:off x="8026424" y="-225401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6504849" y="-175197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102" name="Google Shape;102;p13"/>
          <p:cNvSpPr/>
          <p:nvPr/>
        </p:nvSpPr>
        <p:spPr>
          <a:xfrm>
            <a:off x="7082550" y="-266925"/>
            <a:ext cx="2126369" cy="2153348"/>
          </a:xfrm>
          <a:custGeom>
            <a:avLst/>
            <a:gdLst/>
            <a:ahLst/>
            <a:cxnLst/>
            <a:rect l="l" t="t" r="r" b="b"/>
            <a:pathLst>
              <a:path w="118263" h="118871" extrusionOk="0">
                <a:moveTo>
                  <a:pt x="0" y="609"/>
                </a:moveTo>
                <a:lnTo>
                  <a:pt x="118263" y="118871"/>
                </a:lnTo>
                <a:lnTo>
                  <a:pt x="118263" y="7315"/>
                </a:lnTo>
                <a:lnTo>
                  <a:pt x="7620" y="7315"/>
                </a:lnTo>
                <a:lnTo>
                  <a:pt x="762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None/>
              <a:defRPr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653188" y="1560313"/>
            <a:ext cx="7608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 i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 flipH="1">
            <a:off x="5476575" y="1560313"/>
            <a:ext cx="2954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4653188" y="2703431"/>
            <a:ext cx="7608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 i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4"/>
          </p:nvPr>
        </p:nvSpPr>
        <p:spPr>
          <a:xfrm flipH="1">
            <a:off x="5476600" y="2703431"/>
            <a:ext cx="2954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5" hasCustomPrompt="1"/>
          </p:nvPr>
        </p:nvSpPr>
        <p:spPr>
          <a:xfrm>
            <a:off x="4653163" y="3846550"/>
            <a:ext cx="7608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 i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6"/>
          </p:nvPr>
        </p:nvSpPr>
        <p:spPr>
          <a:xfrm>
            <a:off x="5476625" y="3846550"/>
            <a:ext cx="2954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3238" y="1560313"/>
            <a:ext cx="7608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 i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 flipH="1">
            <a:off x="1536625" y="1560313"/>
            <a:ext cx="2954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713238" y="2703431"/>
            <a:ext cx="7608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 i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3"/>
          </p:nvPr>
        </p:nvSpPr>
        <p:spPr>
          <a:xfrm flipH="1">
            <a:off x="1536650" y="2703431"/>
            <a:ext cx="2954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14" hasCustomPrompt="1"/>
          </p:nvPr>
        </p:nvSpPr>
        <p:spPr>
          <a:xfrm>
            <a:off x="713238" y="3846550"/>
            <a:ext cx="7608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 i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5"/>
          </p:nvPr>
        </p:nvSpPr>
        <p:spPr>
          <a:xfrm>
            <a:off x="1536675" y="3846550"/>
            <a:ext cx="2954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_2_1_1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-147000" y="-207025"/>
            <a:ext cx="5459725" cy="5474975"/>
          </a:xfrm>
          <a:custGeom>
            <a:avLst/>
            <a:gdLst/>
            <a:ahLst/>
            <a:cxnLst/>
            <a:rect l="l" t="t" r="r" b="b"/>
            <a:pathLst>
              <a:path w="218389" h="218999" extrusionOk="0">
                <a:moveTo>
                  <a:pt x="215036" y="215037"/>
                </a:moveTo>
                <a:lnTo>
                  <a:pt x="5028" y="5030"/>
                </a:lnTo>
                <a:lnTo>
                  <a:pt x="2743" y="2744"/>
                </a:lnTo>
                <a:lnTo>
                  <a:pt x="0" y="0"/>
                </a:lnTo>
                <a:lnTo>
                  <a:pt x="0" y="218999"/>
                </a:lnTo>
                <a:lnTo>
                  <a:pt x="218389" y="21899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164" name="Google Shape;164;p21"/>
          <p:cNvGrpSpPr/>
          <p:nvPr/>
        </p:nvGrpSpPr>
        <p:grpSpPr>
          <a:xfrm>
            <a:off x="-2105373" y="-1086841"/>
            <a:ext cx="7467900" cy="7429650"/>
            <a:chOff x="-2045998" y="-1086841"/>
            <a:chExt cx="7467900" cy="7429650"/>
          </a:xfrm>
        </p:grpSpPr>
        <p:grpSp>
          <p:nvGrpSpPr>
            <p:cNvPr id="165" name="Google Shape;165;p21"/>
            <p:cNvGrpSpPr/>
            <p:nvPr/>
          </p:nvGrpSpPr>
          <p:grpSpPr>
            <a:xfrm>
              <a:off x="-492376" y="461849"/>
              <a:ext cx="4359803" cy="5880940"/>
              <a:chOff x="209549" y="-368726"/>
              <a:chExt cx="4359803" cy="5880940"/>
            </a:xfrm>
          </p:grpSpPr>
          <p:sp>
            <p:nvSpPr>
              <p:cNvPr id="166" name="Google Shape;166;p21"/>
              <p:cNvSpPr/>
              <p:nvPr/>
            </p:nvSpPr>
            <p:spPr>
              <a:xfrm>
                <a:off x="209549" y="-368726"/>
                <a:ext cx="2827800" cy="2827800"/>
              </a:xfrm>
              <a:prstGeom prst="diamond">
                <a:avLst/>
              </a:prstGeom>
              <a:solidFill>
                <a:srgbClr val="999999">
                  <a:alpha val="6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67" name="Google Shape;167;p21"/>
              <p:cNvSpPr/>
              <p:nvPr/>
            </p:nvSpPr>
            <p:spPr>
              <a:xfrm>
                <a:off x="1741552" y="1162309"/>
                <a:ext cx="2827800" cy="2827800"/>
              </a:xfrm>
              <a:prstGeom prst="diamond">
                <a:avLst/>
              </a:prstGeom>
              <a:solidFill>
                <a:srgbClr val="999999">
                  <a:alpha val="6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209549" y="2684414"/>
                <a:ext cx="2827800" cy="2827800"/>
              </a:xfrm>
              <a:prstGeom prst="diamond">
                <a:avLst/>
              </a:prstGeom>
              <a:solidFill>
                <a:srgbClr val="999999">
                  <a:alpha val="6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  <p:sp>
          <p:nvSpPr>
            <p:cNvPr id="169" name="Google Shape;169;p21"/>
            <p:cNvSpPr/>
            <p:nvPr/>
          </p:nvSpPr>
          <p:spPr>
            <a:xfrm>
              <a:off x="2594102" y="35150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-2045998" y="-1086841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3410475" y="523200"/>
            <a:ext cx="502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subTitle" idx="1"/>
          </p:nvPr>
        </p:nvSpPr>
        <p:spPr>
          <a:xfrm>
            <a:off x="3410475" y="1406625"/>
            <a:ext cx="24393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ubTitle" idx="2"/>
          </p:nvPr>
        </p:nvSpPr>
        <p:spPr>
          <a:xfrm>
            <a:off x="3410475" y="1740951"/>
            <a:ext cx="2439300" cy="10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subTitle" idx="3"/>
          </p:nvPr>
        </p:nvSpPr>
        <p:spPr>
          <a:xfrm>
            <a:off x="5991475" y="1406625"/>
            <a:ext cx="24393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ubTitle" idx="4"/>
          </p:nvPr>
        </p:nvSpPr>
        <p:spPr>
          <a:xfrm>
            <a:off x="5991475" y="1740950"/>
            <a:ext cx="2439300" cy="10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subTitle" idx="5"/>
          </p:nvPr>
        </p:nvSpPr>
        <p:spPr>
          <a:xfrm>
            <a:off x="4759125" y="3098675"/>
            <a:ext cx="24189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6"/>
          </p:nvPr>
        </p:nvSpPr>
        <p:spPr>
          <a:xfrm>
            <a:off x="4759125" y="3433000"/>
            <a:ext cx="2418900" cy="10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1"/>
          <p:cNvSpPr>
            <a:spLocks noGrp="1"/>
          </p:cNvSpPr>
          <p:nvPr>
            <p:ph type="pic" idx="7"/>
          </p:nvPr>
        </p:nvSpPr>
        <p:spPr>
          <a:xfrm>
            <a:off x="1939563" y="3523550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79" name="Google Shape;179;p21"/>
          <p:cNvSpPr>
            <a:spLocks noGrp="1"/>
          </p:cNvSpPr>
          <p:nvPr>
            <p:ph type="pic" idx="8"/>
          </p:nvPr>
        </p:nvSpPr>
        <p:spPr>
          <a:xfrm>
            <a:off x="-1138912" y="461850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80" name="Google Shape;180;p21"/>
          <p:cNvSpPr>
            <a:spLocks noGrp="1"/>
          </p:cNvSpPr>
          <p:nvPr>
            <p:ph type="pic" idx="9"/>
          </p:nvPr>
        </p:nvSpPr>
        <p:spPr>
          <a:xfrm>
            <a:off x="393088" y="1996975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81" name="Google Shape;181;p21"/>
          <p:cNvSpPr/>
          <p:nvPr/>
        </p:nvSpPr>
        <p:spPr>
          <a:xfrm>
            <a:off x="-1138898" y="3515009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7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5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>
            <a:spLocks noGrp="1"/>
          </p:cNvSpPr>
          <p:nvPr>
            <p:ph type="subTitle" idx="1"/>
          </p:nvPr>
        </p:nvSpPr>
        <p:spPr>
          <a:xfrm>
            <a:off x="193580" y="4159213"/>
            <a:ext cx="3943800" cy="750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MSc in Data Science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NCSR Demokritos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University of Peloponnese</a:t>
            </a:r>
          </a:p>
        </p:txBody>
      </p:sp>
      <p:sp>
        <p:nvSpPr>
          <p:cNvPr id="258" name="Google Shape;258;p33"/>
          <p:cNvSpPr txBox="1">
            <a:spLocks noGrp="1"/>
          </p:cNvSpPr>
          <p:nvPr>
            <p:ph type="ctrTitle"/>
          </p:nvPr>
        </p:nvSpPr>
        <p:spPr>
          <a:xfrm>
            <a:off x="193787" y="842433"/>
            <a:ext cx="4491885" cy="2483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>
                <a:solidFill>
                  <a:schemeClr val="dk2"/>
                </a:solidFill>
              </a:rPr>
              <a:t>METAL SURFACE DEFECTS </a:t>
            </a:r>
            <a:br>
              <a:rPr lang="en" sz="2900" dirty="0">
                <a:solidFill>
                  <a:schemeClr val="lt2"/>
                </a:solidFill>
              </a:rPr>
            </a:br>
            <a:r>
              <a:rPr lang="en" sz="2900" dirty="0">
                <a:solidFill>
                  <a:schemeClr val="lt2"/>
                </a:solidFill>
              </a:rPr>
              <a:t>DEEP LEARNING</a:t>
            </a:r>
            <a:endParaRPr sz="1300" dirty="0">
              <a:solidFill>
                <a:schemeClr val="lt2"/>
              </a:solidFill>
            </a:endParaRPr>
          </a:p>
        </p:txBody>
      </p:sp>
      <p:pic>
        <p:nvPicPr>
          <p:cNvPr id="259" name="Google Shape;259;p33"/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t="11" b="11"/>
          <a:stretch/>
        </p:blipFill>
        <p:spPr>
          <a:xfrm>
            <a:off x="6138913" y="1170987"/>
            <a:ext cx="2811300" cy="2810700"/>
          </a:xfrm>
          <a:prstGeom prst="diamond">
            <a:avLst/>
          </a:prstGeom>
        </p:spPr>
      </p:pic>
      <p:pic>
        <p:nvPicPr>
          <p:cNvPr id="260" name="Google Shape;260;p33"/>
          <p:cNvPicPr preferRelativeResize="0">
            <a:picLocks noGrp="1"/>
          </p:cNvPicPr>
          <p:nvPr>
            <p:ph type="pic" idx="4"/>
          </p:nvPr>
        </p:nvPicPr>
        <p:blipFill>
          <a:blip r:embed="rId4"/>
          <a:srcRect t="11" b="11"/>
          <a:stretch/>
        </p:blipFill>
        <p:spPr>
          <a:xfrm>
            <a:off x="4616213" y="-351038"/>
            <a:ext cx="2811300" cy="2810700"/>
          </a:xfrm>
          <a:prstGeom prst="diamond">
            <a:avLst/>
          </a:prstGeom>
        </p:spPr>
      </p:pic>
      <p:pic>
        <p:nvPicPr>
          <p:cNvPr id="261" name="Google Shape;261;p33"/>
          <p:cNvPicPr preferRelativeResize="0">
            <a:picLocks noGrp="1"/>
          </p:cNvPicPr>
          <p:nvPr>
            <p:ph type="pic" idx="2"/>
          </p:nvPr>
        </p:nvPicPr>
        <p:blipFill>
          <a:blip r:embed="rId5"/>
          <a:srcRect t="11" b="11"/>
          <a:stretch/>
        </p:blipFill>
        <p:spPr>
          <a:xfrm>
            <a:off x="4616213" y="2683837"/>
            <a:ext cx="2811300" cy="2810700"/>
          </a:xfrm>
          <a:prstGeom prst="diamond">
            <a:avLst/>
          </a:prstGeom>
        </p:spPr>
      </p:pic>
      <p:sp>
        <p:nvSpPr>
          <p:cNvPr id="2" name="Google Shape;257;p33">
            <a:extLst>
              <a:ext uri="{FF2B5EF4-FFF2-40B4-BE49-F238E27FC236}">
                <a16:creationId xmlns:a16="http://schemas.microsoft.com/office/drawing/2014/main" id="{FA0A9DB1-D507-B061-19BC-C41E0E0861DC}"/>
              </a:ext>
            </a:extLst>
          </p:cNvPr>
          <p:cNvSpPr txBox="1">
            <a:spLocks/>
          </p:cNvSpPr>
          <p:nvPr/>
        </p:nvSpPr>
        <p:spPr>
          <a:xfrm>
            <a:off x="7251593" y="4346522"/>
            <a:ext cx="1698620" cy="78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endParaRPr lang="e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F1656644-39C9-C54B-F9B6-4B4E411FC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>
            <a:extLst>
              <a:ext uri="{FF2B5EF4-FFF2-40B4-BE49-F238E27FC236}">
                <a16:creationId xmlns:a16="http://schemas.microsoft.com/office/drawing/2014/main" id="{C717AA55-06DB-5B07-7F29-43F8F523A9F6}"/>
              </a:ext>
            </a:extLst>
          </p:cNvPr>
          <p:cNvSpPr/>
          <p:nvPr/>
        </p:nvSpPr>
        <p:spPr>
          <a:xfrm>
            <a:off x="-665576" y="-368726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9" name="Google Shape;309;p37">
            <a:extLst>
              <a:ext uri="{FF2B5EF4-FFF2-40B4-BE49-F238E27FC236}">
                <a16:creationId xmlns:a16="http://schemas.microsoft.com/office/drawing/2014/main" id="{E88AEDA5-87B4-E15D-0027-AB3493E77257}"/>
              </a:ext>
            </a:extLst>
          </p:cNvPr>
          <p:cNvSpPr/>
          <p:nvPr/>
        </p:nvSpPr>
        <p:spPr>
          <a:xfrm>
            <a:off x="-665576" y="2684414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10" name="Google Shape;310;p37">
            <a:extLst>
              <a:ext uri="{FF2B5EF4-FFF2-40B4-BE49-F238E27FC236}">
                <a16:creationId xmlns:a16="http://schemas.microsoft.com/office/drawing/2014/main" id="{C522B7F9-EC68-A9A1-5ED3-0A4BF1B2E1C0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t="11" b="11"/>
          <a:stretch/>
        </p:blipFill>
        <p:spPr>
          <a:xfrm>
            <a:off x="-657337" y="-360163"/>
            <a:ext cx="2811300" cy="2810700"/>
          </a:xfrm>
          <a:prstGeom prst="diamond">
            <a:avLst/>
          </a:prstGeom>
        </p:spPr>
      </p:pic>
      <p:pic>
        <p:nvPicPr>
          <p:cNvPr id="311" name="Google Shape;311;p37">
            <a:extLst>
              <a:ext uri="{FF2B5EF4-FFF2-40B4-BE49-F238E27FC236}">
                <a16:creationId xmlns:a16="http://schemas.microsoft.com/office/drawing/2014/main" id="{530D8CAA-1583-3CF3-2A70-DCCD0D3E650B}"/>
              </a:ext>
            </a:extLst>
          </p:cNvPr>
          <p:cNvPicPr preferRelativeResize="0">
            <a:picLocks noGrp="1"/>
          </p:cNvPicPr>
          <p:nvPr>
            <p:ph type="pic" idx="4"/>
          </p:nvPr>
        </p:nvPicPr>
        <p:blipFill>
          <a:blip r:embed="rId4"/>
          <a:srcRect t="11" b="11"/>
          <a:stretch/>
        </p:blipFill>
        <p:spPr>
          <a:xfrm>
            <a:off x="-657337" y="2692987"/>
            <a:ext cx="2811300" cy="2810700"/>
          </a:xfrm>
          <a:prstGeom prst="diamond">
            <a:avLst/>
          </a:prstGeom>
        </p:spPr>
      </p:pic>
      <p:sp>
        <p:nvSpPr>
          <p:cNvPr id="312" name="Google Shape;312;p37">
            <a:extLst>
              <a:ext uri="{FF2B5EF4-FFF2-40B4-BE49-F238E27FC236}">
                <a16:creationId xmlns:a16="http://schemas.microsoft.com/office/drawing/2014/main" id="{E54303F6-350F-4FB5-BDCA-3A3576B42A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3200" y="2497750"/>
            <a:ext cx="41076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baseline="30000" dirty="0"/>
              <a:t>nd</a:t>
            </a:r>
            <a:r>
              <a:rPr lang="en" dirty="0"/>
              <a:t> dataset</a:t>
            </a:r>
            <a:endParaRPr dirty="0"/>
          </a:p>
        </p:txBody>
      </p:sp>
      <p:sp>
        <p:nvSpPr>
          <p:cNvPr id="313" name="Google Shape;313;p37">
            <a:extLst>
              <a:ext uri="{FF2B5EF4-FFF2-40B4-BE49-F238E27FC236}">
                <a16:creationId xmlns:a16="http://schemas.microsoft.com/office/drawing/2014/main" id="{20C804F7-02C5-F91C-7BE0-CEBBC111550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23200" y="1163638"/>
            <a:ext cx="18351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080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>
          <a:extLst>
            <a:ext uri="{FF2B5EF4-FFF2-40B4-BE49-F238E27FC236}">
              <a16:creationId xmlns:a16="http://schemas.microsoft.com/office/drawing/2014/main" id="{F0FEDCEF-0D6F-E3AF-D9BE-14720FE11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>
            <a:extLst>
              <a:ext uri="{FF2B5EF4-FFF2-40B4-BE49-F238E27FC236}">
                <a16:creationId xmlns:a16="http://schemas.microsoft.com/office/drawing/2014/main" id="{C0E4CC06-0080-566B-9695-A1F21C772E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25" y="1"/>
            <a:ext cx="4139700" cy="590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2</a:t>
            </a:r>
            <a:r>
              <a:rPr lang="en" sz="2800" baseline="30000" dirty="0">
                <a:solidFill>
                  <a:schemeClr val="accent6"/>
                </a:solidFill>
              </a:rPr>
              <a:t>nd </a:t>
            </a:r>
            <a:r>
              <a:rPr lang="en" sz="2800" dirty="0">
                <a:solidFill>
                  <a:schemeClr val="accent6"/>
                </a:solidFill>
              </a:rPr>
              <a:t>dataset </a:t>
            </a:r>
            <a:r>
              <a:rPr lang="en" sz="2800" dirty="0"/>
              <a:t> X-SDD</a:t>
            </a:r>
            <a:br>
              <a:rPr lang="en" sz="2800" dirty="0"/>
            </a:br>
            <a:endParaRPr sz="2800" b="1" dirty="0"/>
          </a:p>
        </p:txBody>
      </p:sp>
      <p:sp>
        <p:nvSpPr>
          <p:cNvPr id="299" name="Google Shape;299;p36">
            <a:extLst>
              <a:ext uri="{FF2B5EF4-FFF2-40B4-BE49-F238E27FC236}">
                <a16:creationId xmlns:a16="http://schemas.microsoft.com/office/drawing/2014/main" id="{C6D10DAE-CAB4-723F-A7E8-20CE75CCDF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9101" y="480275"/>
            <a:ext cx="4139700" cy="4366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Albert Sans"/>
              <a:buChar char="●"/>
            </a:pPr>
            <a:r>
              <a:rPr lang="en" sz="1400">
                <a:solidFill>
                  <a:srgbClr val="191919"/>
                </a:solidFill>
              </a:rPr>
              <a:t>Kaggle</a:t>
            </a:r>
            <a:endParaRPr lang="en" sz="1400" dirty="0">
              <a:solidFill>
                <a:srgbClr val="191919"/>
              </a:solidFill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Albert Sans"/>
              <a:buChar char="●"/>
            </a:pPr>
            <a:r>
              <a:rPr lang="en-US" sz="1400" dirty="0">
                <a:solidFill>
                  <a:srgbClr val="191919"/>
                </a:solidFill>
              </a:rPr>
              <a:t>Uno</a:t>
            </a:r>
            <a:r>
              <a:rPr lang="en" sz="1400" dirty="0">
                <a:solidFill>
                  <a:srgbClr val="191919"/>
                </a:solidFill>
              </a:rPr>
              <a:t>rganized folders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Albert Sans"/>
              <a:buChar char="●"/>
            </a:pPr>
            <a:r>
              <a:rPr lang="en" sz="1400" dirty="0">
                <a:solidFill>
                  <a:srgbClr val="191919"/>
                </a:solidFill>
              </a:rPr>
              <a:t>7 imbalanced classes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-US" sz="1400" dirty="0">
                <a:solidFill>
                  <a:schemeClr val="bg2"/>
                </a:solidFill>
              </a:rPr>
              <a:t>Finishing roll printing</a:t>
            </a:r>
            <a:endParaRPr lang="en" sz="1400" dirty="0">
              <a:solidFill>
                <a:schemeClr val="bg2"/>
              </a:solidFill>
            </a:endParaRP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-US" sz="1400" dirty="0">
                <a:solidFill>
                  <a:schemeClr val="bg2"/>
                </a:solidFill>
              </a:rPr>
              <a:t>Iron sheet ash</a:t>
            </a:r>
            <a:endParaRPr lang="en" sz="1400" dirty="0">
              <a:solidFill>
                <a:schemeClr val="bg2"/>
              </a:solidFill>
            </a:endParaRP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" sz="1400" dirty="0">
                <a:solidFill>
                  <a:schemeClr val="bg2"/>
                </a:solidFill>
              </a:rPr>
              <a:t>Oxide scale of plate system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" sz="1400" dirty="0">
                <a:solidFill>
                  <a:schemeClr val="bg2"/>
                </a:solidFill>
              </a:rPr>
              <a:t>Oxide scale of temperature system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" sz="1400" dirty="0">
                <a:solidFill>
                  <a:schemeClr val="bg2"/>
                </a:solidFill>
              </a:rPr>
              <a:t>Red Iron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" sz="1400" dirty="0">
                <a:solidFill>
                  <a:schemeClr val="bg2"/>
                </a:solidFill>
              </a:rPr>
              <a:t>Slag inclusion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" sz="1400" dirty="0">
                <a:solidFill>
                  <a:schemeClr val="bg2"/>
                </a:solidFill>
              </a:rPr>
              <a:t>Surface scratch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Albert Sans"/>
              <a:buChar char="●"/>
            </a:pPr>
            <a:r>
              <a:rPr lang="en-US" sz="1400" dirty="0">
                <a:solidFill>
                  <a:srgbClr val="191919"/>
                </a:solidFill>
              </a:rPr>
              <a:t>70% train – 15% validation – 15% test</a:t>
            </a:r>
          </a:p>
          <a:p>
            <a:pPr lvl="0">
              <a:spcBef>
                <a:spcPts val="1000"/>
              </a:spcBef>
              <a:buFont typeface="Albert Sans"/>
              <a:buChar char="●"/>
            </a:pPr>
            <a:r>
              <a:rPr lang="el-GR" sz="1400" dirty="0">
                <a:solidFill>
                  <a:srgbClr val="191919"/>
                </a:solidFill>
              </a:rPr>
              <a:t>1360 </a:t>
            </a:r>
            <a:r>
              <a:rPr lang="en-US" sz="1400" dirty="0">
                <a:solidFill>
                  <a:srgbClr val="191919"/>
                </a:solidFill>
              </a:rPr>
              <a:t>images, </a:t>
            </a:r>
            <a:r>
              <a:rPr lang="el-GR" sz="1400" dirty="0">
                <a:solidFill>
                  <a:srgbClr val="191919"/>
                </a:solidFill>
              </a:rPr>
              <a:t>200</a:t>
            </a:r>
            <a:r>
              <a:rPr lang="en-US" sz="1400" dirty="0">
                <a:solidFill>
                  <a:srgbClr val="191919"/>
                </a:solidFill>
              </a:rPr>
              <a:t> x </a:t>
            </a:r>
            <a:r>
              <a:rPr lang="el-GR" sz="1400" dirty="0">
                <a:solidFill>
                  <a:srgbClr val="191919"/>
                </a:solidFill>
              </a:rPr>
              <a:t>200</a:t>
            </a:r>
            <a:r>
              <a:rPr lang="en-US" sz="1400" dirty="0">
                <a:solidFill>
                  <a:srgbClr val="191919"/>
                </a:solidFill>
              </a:rPr>
              <a:t> pixels</a:t>
            </a:r>
            <a:endParaRPr sz="1400" dirty="0">
              <a:solidFill>
                <a:srgbClr val="191919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  <p:sp>
        <p:nvSpPr>
          <p:cNvPr id="300" name="Google Shape;300;p36">
            <a:extLst>
              <a:ext uri="{FF2B5EF4-FFF2-40B4-BE49-F238E27FC236}">
                <a16:creationId xmlns:a16="http://schemas.microsoft.com/office/drawing/2014/main" id="{05207F7A-29ED-D671-97A7-8F145A613EEB}"/>
              </a:ext>
            </a:extLst>
          </p:cNvPr>
          <p:cNvSpPr/>
          <p:nvPr/>
        </p:nvSpPr>
        <p:spPr>
          <a:xfrm>
            <a:off x="4592224" y="-368726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1" name="Google Shape;301;p36">
            <a:extLst>
              <a:ext uri="{FF2B5EF4-FFF2-40B4-BE49-F238E27FC236}">
                <a16:creationId xmlns:a16="http://schemas.microsoft.com/office/drawing/2014/main" id="{749B2632-7749-9ACC-1AE6-E1352B79D8C7}"/>
              </a:ext>
            </a:extLst>
          </p:cNvPr>
          <p:cNvSpPr/>
          <p:nvPr/>
        </p:nvSpPr>
        <p:spPr>
          <a:xfrm>
            <a:off x="61242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2" name="Google Shape;302;p36">
            <a:extLst>
              <a:ext uri="{FF2B5EF4-FFF2-40B4-BE49-F238E27FC236}">
                <a16:creationId xmlns:a16="http://schemas.microsoft.com/office/drawing/2014/main" id="{CEF38DBE-8F99-6643-37E9-0C362B781037}"/>
              </a:ext>
            </a:extLst>
          </p:cNvPr>
          <p:cNvSpPr/>
          <p:nvPr/>
        </p:nvSpPr>
        <p:spPr>
          <a:xfrm>
            <a:off x="4592224" y="2684414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03" name="Google Shape;303;p36">
            <a:extLst>
              <a:ext uri="{FF2B5EF4-FFF2-40B4-BE49-F238E27FC236}">
                <a16:creationId xmlns:a16="http://schemas.microsoft.com/office/drawing/2014/main" id="{D07EF320-B1E6-A2A3-0E54-5C0AFE1EF666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t="11" b="11"/>
          <a:stretch/>
        </p:blipFill>
        <p:spPr>
          <a:xfrm>
            <a:off x="6138913" y="1170987"/>
            <a:ext cx="2811300" cy="2810700"/>
          </a:xfrm>
          <a:prstGeom prst="diamond">
            <a:avLst/>
          </a:prstGeom>
        </p:spPr>
      </p:pic>
    </p:spTree>
    <p:extLst>
      <p:ext uri="{BB962C8B-B14F-4D97-AF65-F5344CB8AC3E}">
        <p14:creationId xmlns:p14="http://schemas.microsoft.com/office/powerpoint/2010/main" val="272953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>
          <a:extLst>
            <a:ext uri="{FF2B5EF4-FFF2-40B4-BE49-F238E27FC236}">
              <a16:creationId xmlns:a16="http://schemas.microsoft.com/office/drawing/2014/main" id="{266D3735-9C69-BBF8-B4DC-09AB58377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C22C498A-5B19-DDEA-8536-B2E022B1254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28" b="28"/>
          <a:stretch/>
        </p:blipFill>
        <p:spPr>
          <a:xfrm>
            <a:off x="279068" y="1059489"/>
            <a:ext cx="1353789" cy="1353024"/>
          </a:xfrm>
          <a:prstGeom prst="rect">
            <a:avLst/>
          </a:prstGeom>
        </p:spPr>
      </p:pic>
      <p:pic>
        <p:nvPicPr>
          <p:cNvPr id="17" name="Picture Placeholder 15">
            <a:extLst>
              <a:ext uri="{FF2B5EF4-FFF2-40B4-BE49-F238E27FC236}">
                <a16:creationId xmlns:a16="http://schemas.microsoft.com/office/drawing/2014/main" id="{990506E2-6E29-A697-F8B3-C9F78C763C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" b="28"/>
          <a:stretch/>
        </p:blipFill>
        <p:spPr>
          <a:xfrm>
            <a:off x="2148075" y="1059489"/>
            <a:ext cx="1353789" cy="13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Placeholder 15">
            <a:extLst>
              <a:ext uri="{FF2B5EF4-FFF2-40B4-BE49-F238E27FC236}">
                <a16:creationId xmlns:a16="http://schemas.microsoft.com/office/drawing/2014/main" id="{2D2ED42A-6B93-A3DB-510C-49430838CC7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8" b="28"/>
          <a:stretch/>
        </p:blipFill>
        <p:spPr>
          <a:xfrm>
            <a:off x="3995021" y="1059489"/>
            <a:ext cx="1353789" cy="13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Placeholder 15">
            <a:extLst>
              <a:ext uri="{FF2B5EF4-FFF2-40B4-BE49-F238E27FC236}">
                <a16:creationId xmlns:a16="http://schemas.microsoft.com/office/drawing/2014/main" id="{925BDB18-2195-906F-8326-499F84CADD1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8" b="28"/>
          <a:stretch/>
        </p:blipFill>
        <p:spPr>
          <a:xfrm>
            <a:off x="279068" y="3160321"/>
            <a:ext cx="1353789" cy="13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15">
            <a:extLst>
              <a:ext uri="{FF2B5EF4-FFF2-40B4-BE49-F238E27FC236}">
                <a16:creationId xmlns:a16="http://schemas.microsoft.com/office/drawing/2014/main" id="{678573ED-BF1F-982C-A2A6-04906BD1D59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8" b="28"/>
          <a:stretch/>
        </p:blipFill>
        <p:spPr>
          <a:xfrm>
            <a:off x="2102486" y="3181328"/>
            <a:ext cx="1353789" cy="13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5">
            <a:extLst>
              <a:ext uri="{FF2B5EF4-FFF2-40B4-BE49-F238E27FC236}">
                <a16:creationId xmlns:a16="http://schemas.microsoft.com/office/drawing/2014/main" id="{C4D00299-BB9A-A8F4-4B38-65D46FDD998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8" b="28"/>
          <a:stretch/>
        </p:blipFill>
        <p:spPr>
          <a:xfrm>
            <a:off x="3963050" y="3181328"/>
            <a:ext cx="1353789" cy="135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98;p36">
            <a:extLst>
              <a:ext uri="{FF2B5EF4-FFF2-40B4-BE49-F238E27FC236}">
                <a16:creationId xmlns:a16="http://schemas.microsoft.com/office/drawing/2014/main" id="{BDD86A37-77D8-89DE-E773-E434B0095906}"/>
              </a:ext>
            </a:extLst>
          </p:cNvPr>
          <p:cNvSpPr txBox="1">
            <a:spLocks/>
          </p:cNvSpPr>
          <p:nvPr/>
        </p:nvSpPr>
        <p:spPr>
          <a:xfrm>
            <a:off x="92864" y="2361458"/>
            <a:ext cx="1788675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</a:rPr>
              <a:t>Finishing roll printing</a:t>
            </a:r>
          </a:p>
        </p:txBody>
      </p:sp>
      <p:sp>
        <p:nvSpPr>
          <p:cNvPr id="23" name="Google Shape;298;p36">
            <a:extLst>
              <a:ext uri="{FF2B5EF4-FFF2-40B4-BE49-F238E27FC236}">
                <a16:creationId xmlns:a16="http://schemas.microsoft.com/office/drawing/2014/main" id="{0223F755-2376-4192-A2F3-589447F4D371}"/>
              </a:ext>
            </a:extLst>
          </p:cNvPr>
          <p:cNvSpPr txBox="1">
            <a:spLocks/>
          </p:cNvSpPr>
          <p:nvPr/>
        </p:nvSpPr>
        <p:spPr>
          <a:xfrm>
            <a:off x="2203046" y="2376337"/>
            <a:ext cx="1298818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</a:rPr>
              <a:t>Iron sheet ash</a:t>
            </a:r>
          </a:p>
        </p:txBody>
      </p:sp>
      <p:sp>
        <p:nvSpPr>
          <p:cNvPr id="24" name="Google Shape;298;p36">
            <a:extLst>
              <a:ext uri="{FF2B5EF4-FFF2-40B4-BE49-F238E27FC236}">
                <a16:creationId xmlns:a16="http://schemas.microsoft.com/office/drawing/2014/main" id="{C6AB4042-8B42-FA91-4F05-0CCC0D3D874D}"/>
              </a:ext>
            </a:extLst>
          </p:cNvPr>
          <p:cNvSpPr txBox="1">
            <a:spLocks/>
          </p:cNvSpPr>
          <p:nvPr/>
        </p:nvSpPr>
        <p:spPr>
          <a:xfrm>
            <a:off x="3652464" y="2412513"/>
            <a:ext cx="1974959" cy="54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</a:rPr>
              <a:t>Oxide scale of plate system</a:t>
            </a:r>
          </a:p>
        </p:txBody>
      </p:sp>
      <p:sp>
        <p:nvSpPr>
          <p:cNvPr id="25" name="Google Shape;298;p36">
            <a:extLst>
              <a:ext uri="{FF2B5EF4-FFF2-40B4-BE49-F238E27FC236}">
                <a16:creationId xmlns:a16="http://schemas.microsoft.com/office/drawing/2014/main" id="{319709A5-77C7-C71F-9575-569ED886356F}"/>
              </a:ext>
            </a:extLst>
          </p:cNvPr>
          <p:cNvSpPr txBox="1">
            <a:spLocks/>
          </p:cNvSpPr>
          <p:nvPr/>
        </p:nvSpPr>
        <p:spPr>
          <a:xfrm>
            <a:off x="-217039" y="4473109"/>
            <a:ext cx="2432957" cy="54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</a:rPr>
              <a:t>Oxide scale of temperature system</a:t>
            </a:r>
          </a:p>
        </p:txBody>
      </p:sp>
      <p:sp>
        <p:nvSpPr>
          <p:cNvPr id="26" name="Google Shape;298;p36">
            <a:extLst>
              <a:ext uri="{FF2B5EF4-FFF2-40B4-BE49-F238E27FC236}">
                <a16:creationId xmlns:a16="http://schemas.microsoft.com/office/drawing/2014/main" id="{CA37AAAD-0E6B-BD0C-0D9F-A2783B7268D5}"/>
              </a:ext>
            </a:extLst>
          </p:cNvPr>
          <p:cNvSpPr txBox="1">
            <a:spLocks/>
          </p:cNvSpPr>
          <p:nvPr/>
        </p:nvSpPr>
        <p:spPr>
          <a:xfrm>
            <a:off x="2150241" y="4534352"/>
            <a:ext cx="1258277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</a:rPr>
              <a:t>Red iron</a:t>
            </a:r>
          </a:p>
        </p:txBody>
      </p:sp>
      <p:sp>
        <p:nvSpPr>
          <p:cNvPr id="27" name="Google Shape;298;p36">
            <a:extLst>
              <a:ext uri="{FF2B5EF4-FFF2-40B4-BE49-F238E27FC236}">
                <a16:creationId xmlns:a16="http://schemas.microsoft.com/office/drawing/2014/main" id="{154C2F50-681B-9504-A82C-79CDD8466DD5}"/>
              </a:ext>
            </a:extLst>
          </p:cNvPr>
          <p:cNvSpPr txBox="1">
            <a:spLocks/>
          </p:cNvSpPr>
          <p:nvPr/>
        </p:nvSpPr>
        <p:spPr>
          <a:xfrm>
            <a:off x="3959928" y="4534352"/>
            <a:ext cx="1356911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</a:rPr>
              <a:t>Slag inclusion</a:t>
            </a:r>
          </a:p>
        </p:txBody>
      </p:sp>
      <p:sp>
        <p:nvSpPr>
          <p:cNvPr id="30" name="Google Shape;298;p36">
            <a:extLst>
              <a:ext uri="{FF2B5EF4-FFF2-40B4-BE49-F238E27FC236}">
                <a16:creationId xmlns:a16="http://schemas.microsoft.com/office/drawing/2014/main" id="{9BFF3502-8EED-25A0-54EB-CE98F5C3A7A6}"/>
              </a:ext>
            </a:extLst>
          </p:cNvPr>
          <p:cNvSpPr txBox="1">
            <a:spLocks/>
          </p:cNvSpPr>
          <p:nvPr/>
        </p:nvSpPr>
        <p:spPr>
          <a:xfrm>
            <a:off x="78225" y="0"/>
            <a:ext cx="4139700" cy="132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2800" dirty="0">
                <a:solidFill>
                  <a:schemeClr val="accent6"/>
                </a:solidFill>
              </a:rPr>
              <a:t>2</a:t>
            </a:r>
            <a:r>
              <a:rPr lang="en-US" sz="2800" baseline="30000" dirty="0">
                <a:solidFill>
                  <a:schemeClr val="accent6"/>
                </a:solidFill>
              </a:rPr>
              <a:t>nd </a:t>
            </a:r>
            <a:r>
              <a:rPr lang="en-US" sz="2800" dirty="0">
                <a:solidFill>
                  <a:schemeClr val="accent6"/>
                </a:solidFill>
              </a:rPr>
              <a:t>dataset  </a:t>
            </a:r>
            <a:r>
              <a:rPr lang="en-US" sz="2800" dirty="0"/>
              <a:t>X-SDD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" name="Picture Placeholder 15">
            <a:extLst>
              <a:ext uri="{FF2B5EF4-FFF2-40B4-BE49-F238E27FC236}">
                <a16:creationId xmlns:a16="http://schemas.microsoft.com/office/drawing/2014/main" id="{AB637622-F1C0-B1C6-12CC-CDCDF13CF02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28" b="28"/>
          <a:stretch/>
        </p:blipFill>
        <p:spPr>
          <a:xfrm>
            <a:off x="5778023" y="2168797"/>
            <a:ext cx="1353789" cy="135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98;p36">
            <a:extLst>
              <a:ext uri="{FF2B5EF4-FFF2-40B4-BE49-F238E27FC236}">
                <a16:creationId xmlns:a16="http://schemas.microsoft.com/office/drawing/2014/main" id="{F45133D2-B4B3-EB94-AE5C-F77221C11C9F}"/>
              </a:ext>
            </a:extLst>
          </p:cNvPr>
          <p:cNvSpPr txBox="1">
            <a:spLocks/>
          </p:cNvSpPr>
          <p:nvPr/>
        </p:nvSpPr>
        <p:spPr>
          <a:xfrm>
            <a:off x="5467437" y="3512206"/>
            <a:ext cx="1974959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</a:rPr>
              <a:t>Surface scratch</a:t>
            </a:r>
          </a:p>
        </p:txBody>
      </p:sp>
    </p:spTree>
    <p:extLst>
      <p:ext uri="{BB962C8B-B14F-4D97-AF65-F5344CB8AC3E}">
        <p14:creationId xmlns:p14="http://schemas.microsoft.com/office/powerpoint/2010/main" val="715779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824844D8-F4F3-83E8-CC3F-A99C75DB2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>
            <a:extLst>
              <a:ext uri="{FF2B5EF4-FFF2-40B4-BE49-F238E27FC236}">
                <a16:creationId xmlns:a16="http://schemas.microsoft.com/office/drawing/2014/main" id="{B5144868-59BF-A728-CBDF-E374AD8465EB}"/>
              </a:ext>
            </a:extLst>
          </p:cNvPr>
          <p:cNvSpPr/>
          <p:nvPr/>
        </p:nvSpPr>
        <p:spPr>
          <a:xfrm>
            <a:off x="-665576" y="-368726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9" name="Google Shape;309;p37">
            <a:extLst>
              <a:ext uri="{FF2B5EF4-FFF2-40B4-BE49-F238E27FC236}">
                <a16:creationId xmlns:a16="http://schemas.microsoft.com/office/drawing/2014/main" id="{FCFA17E0-7FD3-8AA7-F988-D7D0AC34AF9C}"/>
              </a:ext>
            </a:extLst>
          </p:cNvPr>
          <p:cNvSpPr/>
          <p:nvPr/>
        </p:nvSpPr>
        <p:spPr>
          <a:xfrm>
            <a:off x="-665576" y="2684414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10" name="Google Shape;310;p37">
            <a:extLst>
              <a:ext uri="{FF2B5EF4-FFF2-40B4-BE49-F238E27FC236}">
                <a16:creationId xmlns:a16="http://schemas.microsoft.com/office/drawing/2014/main" id="{3DFF4E98-71E8-646E-3A73-54457BEEA1D8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t="11" b="11"/>
          <a:stretch/>
        </p:blipFill>
        <p:spPr>
          <a:xfrm>
            <a:off x="-657337" y="-360163"/>
            <a:ext cx="2811300" cy="2810700"/>
          </a:xfrm>
          <a:prstGeom prst="diamond">
            <a:avLst/>
          </a:prstGeom>
        </p:spPr>
      </p:pic>
      <p:pic>
        <p:nvPicPr>
          <p:cNvPr id="311" name="Google Shape;311;p37">
            <a:extLst>
              <a:ext uri="{FF2B5EF4-FFF2-40B4-BE49-F238E27FC236}">
                <a16:creationId xmlns:a16="http://schemas.microsoft.com/office/drawing/2014/main" id="{07248289-BB67-4ED7-43EA-89EE5E47738B}"/>
              </a:ext>
            </a:extLst>
          </p:cNvPr>
          <p:cNvPicPr preferRelativeResize="0">
            <a:picLocks noGrp="1"/>
          </p:cNvPicPr>
          <p:nvPr>
            <p:ph type="pic" idx="4"/>
          </p:nvPr>
        </p:nvPicPr>
        <p:blipFill>
          <a:blip r:embed="rId4"/>
          <a:srcRect t="11" b="11"/>
          <a:stretch/>
        </p:blipFill>
        <p:spPr>
          <a:xfrm>
            <a:off x="-657337" y="2692987"/>
            <a:ext cx="2811300" cy="2810700"/>
          </a:xfrm>
          <a:prstGeom prst="diamond">
            <a:avLst/>
          </a:prstGeom>
        </p:spPr>
      </p:pic>
      <p:sp>
        <p:nvSpPr>
          <p:cNvPr id="312" name="Google Shape;312;p37">
            <a:extLst>
              <a:ext uri="{FF2B5EF4-FFF2-40B4-BE49-F238E27FC236}">
                <a16:creationId xmlns:a16="http://schemas.microsoft.com/office/drawing/2014/main" id="{93E6469D-5100-BBD5-24A3-107FB6A1A5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3200" y="2497750"/>
            <a:ext cx="48208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learning – 1</a:t>
            </a:r>
            <a:r>
              <a:rPr lang="en" baseline="30000" dirty="0"/>
              <a:t>st</a:t>
            </a:r>
            <a:r>
              <a:rPr lang="en" dirty="0"/>
              <a:t> attempt</a:t>
            </a:r>
            <a:endParaRPr dirty="0"/>
          </a:p>
        </p:txBody>
      </p:sp>
      <p:sp>
        <p:nvSpPr>
          <p:cNvPr id="313" name="Google Shape;313;p37">
            <a:extLst>
              <a:ext uri="{FF2B5EF4-FFF2-40B4-BE49-F238E27FC236}">
                <a16:creationId xmlns:a16="http://schemas.microsoft.com/office/drawing/2014/main" id="{8D2D86DC-F1C7-E7CB-BD01-70AA570D918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23200" y="1163638"/>
            <a:ext cx="18351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19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3F7A3B44-132F-9996-CE53-DF94B2626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114C9CF6-B74F-140F-E3D6-CB000C35E700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8">
            <a:extLst>
              <a:ext uri="{FF2B5EF4-FFF2-40B4-BE49-F238E27FC236}">
                <a16:creationId xmlns:a16="http://schemas.microsoft.com/office/drawing/2014/main" id="{AAC0547C-45E1-A674-DEDB-997C98A0B3B3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-1" y="0"/>
            <a:ext cx="586087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learning – unfreeze 2</a:t>
            </a:r>
            <a:r>
              <a:rPr lang="en" baseline="30000" dirty="0"/>
              <a:t>nd</a:t>
            </a:r>
            <a:r>
              <a:rPr lang="en" dirty="0"/>
              <a:t> fc layer</a:t>
            </a:r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B0A504-8B0D-98E7-5BD8-A44020908BB7}"/>
              </a:ext>
            </a:extLst>
          </p:cNvPr>
          <p:cNvSpPr/>
          <p:nvPr/>
        </p:nvSpPr>
        <p:spPr>
          <a:xfrm>
            <a:off x="123252" y="1173384"/>
            <a:ext cx="1115182" cy="9600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E4EAD-5AA6-7C76-D7E9-4FCABDDE2077}"/>
              </a:ext>
            </a:extLst>
          </p:cNvPr>
          <p:cNvSpPr/>
          <p:nvPr/>
        </p:nvSpPr>
        <p:spPr>
          <a:xfrm>
            <a:off x="1515065" y="1467130"/>
            <a:ext cx="579507" cy="4511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3CA19D13-908C-A2B4-4367-A163A9C5ACD5}"/>
              </a:ext>
            </a:extLst>
          </p:cNvPr>
          <p:cNvSpPr/>
          <p:nvPr/>
        </p:nvSpPr>
        <p:spPr>
          <a:xfrm>
            <a:off x="3275920" y="1408887"/>
            <a:ext cx="912231" cy="5727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7D6165C-FE83-615B-0981-D3891BEF60A6}"/>
              </a:ext>
            </a:extLst>
          </p:cNvPr>
          <p:cNvSpPr/>
          <p:nvPr/>
        </p:nvSpPr>
        <p:spPr>
          <a:xfrm>
            <a:off x="1313326" y="1619127"/>
            <a:ext cx="155414" cy="1103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0833655-2D95-AC42-17DD-DAF844E31C5E}"/>
              </a:ext>
            </a:extLst>
          </p:cNvPr>
          <p:cNvSpPr/>
          <p:nvPr/>
        </p:nvSpPr>
        <p:spPr>
          <a:xfrm>
            <a:off x="2422540" y="1629046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533996-4558-522C-092D-94B4153E2637}"/>
              </a:ext>
            </a:extLst>
          </p:cNvPr>
          <p:cNvSpPr/>
          <p:nvPr/>
        </p:nvSpPr>
        <p:spPr>
          <a:xfrm>
            <a:off x="38871" y="80372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24;p38">
            <a:extLst>
              <a:ext uri="{FF2B5EF4-FFF2-40B4-BE49-F238E27FC236}">
                <a16:creationId xmlns:a16="http://schemas.microsoft.com/office/drawing/2014/main" id="{AA965395-775A-C541-8A0B-E279690F0109}"/>
              </a:ext>
            </a:extLst>
          </p:cNvPr>
          <p:cNvSpPr txBox="1">
            <a:spLocks/>
          </p:cNvSpPr>
          <p:nvPr/>
        </p:nvSpPr>
        <p:spPr>
          <a:xfrm>
            <a:off x="154149" y="474885"/>
            <a:ext cx="90388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Resize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81B6E0AE-B171-0425-955D-8D31AA655466}"/>
              </a:ext>
            </a:extLst>
          </p:cNvPr>
          <p:cNvSpPr/>
          <p:nvPr/>
        </p:nvSpPr>
        <p:spPr>
          <a:xfrm>
            <a:off x="4553095" y="1386387"/>
            <a:ext cx="663006" cy="5727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8C169-4617-C6D6-4E21-AE91EA7DB55B}"/>
              </a:ext>
            </a:extLst>
          </p:cNvPr>
          <p:cNvSpPr/>
          <p:nvPr/>
        </p:nvSpPr>
        <p:spPr>
          <a:xfrm rot="10098318" flipV="1">
            <a:off x="833825" y="2317369"/>
            <a:ext cx="3544615" cy="924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6814E-04C0-29DE-0D13-5F001BE8CAE3}"/>
              </a:ext>
            </a:extLst>
          </p:cNvPr>
          <p:cNvSpPr/>
          <p:nvPr/>
        </p:nvSpPr>
        <p:spPr>
          <a:xfrm>
            <a:off x="3219189" y="89067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324;p38">
            <a:extLst>
              <a:ext uri="{FF2B5EF4-FFF2-40B4-BE49-F238E27FC236}">
                <a16:creationId xmlns:a16="http://schemas.microsoft.com/office/drawing/2014/main" id="{53623DF5-6D30-DFB7-DF3E-B2A072EE984E}"/>
              </a:ext>
            </a:extLst>
          </p:cNvPr>
          <p:cNvSpPr txBox="1">
            <a:spLocks/>
          </p:cNvSpPr>
          <p:nvPr/>
        </p:nvSpPr>
        <p:spPr>
          <a:xfrm>
            <a:off x="3311557" y="531485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</a:t>
            </a:r>
            <a:r>
              <a:rPr lang="en-US" sz="1800" baseline="30000" dirty="0">
                <a:solidFill>
                  <a:schemeClr val="accent2"/>
                </a:solidFill>
              </a:rPr>
              <a:t>st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04E6268B-C992-1A8D-96B1-12E15DDA8017}"/>
              </a:ext>
            </a:extLst>
          </p:cNvPr>
          <p:cNvSpPr/>
          <p:nvPr/>
        </p:nvSpPr>
        <p:spPr>
          <a:xfrm>
            <a:off x="65802" y="2692529"/>
            <a:ext cx="727885" cy="654224"/>
          </a:xfrm>
          <a:prstGeom prst="cube">
            <a:avLst>
              <a:gd name="adj" fmla="val 33485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EA92388-01EF-7D97-73CF-06EBDE60237E}"/>
              </a:ext>
            </a:extLst>
          </p:cNvPr>
          <p:cNvSpPr/>
          <p:nvPr/>
        </p:nvSpPr>
        <p:spPr>
          <a:xfrm>
            <a:off x="4233076" y="1639566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93519D25-09D1-302F-A2E5-441DCC8C6F92}"/>
              </a:ext>
            </a:extLst>
          </p:cNvPr>
          <p:cNvSpPr/>
          <p:nvPr/>
        </p:nvSpPr>
        <p:spPr>
          <a:xfrm>
            <a:off x="948738" y="2763215"/>
            <a:ext cx="623652" cy="589932"/>
          </a:xfrm>
          <a:prstGeom prst="cube">
            <a:avLst>
              <a:gd name="adj" fmla="val 47074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9F6DCFCB-C9C3-54A0-0CA1-FE6667A5AFF2}"/>
              </a:ext>
            </a:extLst>
          </p:cNvPr>
          <p:cNvSpPr/>
          <p:nvPr/>
        </p:nvSpPr>
        <p:spPr>
          <a:xfrm>
            <a:off x="2694899" y="2533905"/>
            <a:ext cx="860374" cy="838787"/>
          </a:xfrm>
          <a:prstGeom prst="cube">
            <a:avLst>
              <a:gd name="adj" fmla="val 58177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ABC6D362-7646-FF4B-3F2F-8D384750CF1A}"/>
              </a:ext>
            </a:extLst>
          </p:cNvPr>
          <p:cNvSpPr/>
          <p:nvPr/>
        </p:nvSpPr>
        <p:spPr>
          <a:xfrm>
            <a:off x="3514618" y="2507966"/>
            <a:ext cx="860374" cy="838787"/>
          </a:xfrm>
          <a:prstGeom prst="cube">
            <a:avLst>
              <a:gd name="adj" fmla="val 67766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D6EF9E65-159F-E247-258E-2674D71CB1F0}"/>
              </a:ext>
            </a:extLst>
          </p:cNvPr>
          <p:cNvSpPr/>
          <p:nvPr/>
        </p:nvSpPr>
        <p:spPr>
          <a:xfrm>
            <a:off x="4806715" y="2305417"/>
            <a:ext cx="1085751" cy="1074469"/>
          </a:xfrm>
          <a:prstGeom prst="cube">
            <a:avLst>
              <a:gd name="adj" fmla="val 71348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8E0B045C-5D86-DC6F-42E5-4554D23F6348}"/>
              </a:ext>
            </a:extLst>
          </p:cNvPr>
          <p:cNvSpPr/>
          <p:nvPr/>
        </p:nvSpPr>
        <p:spPr>
          <a:xfrm>
            <a:off x="5512081" y="2289963"/>
            <a:ext cx="1118629" cy="1091658"/>
          </a:xfrm>
          <a:prstGeom prst="cube">
            <a:avLst>
              <a:gd name="adj" fmla="val 79374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5F85AE6-A6E2-BBB4-6E4A-2190E06375E4}"/>
              </a:ext>
            </a:extLst>
          </p:cNvPr>
          <p:cNvSpPr/>
          <p:nvPr/>
        </p:nvSpPr>
        <p:spPr>
          <a:xfrm>
            <a:off x="680843" y="3019382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A3AC3F8B-25CD-EB96-4BEF-A36CEDF905EC}"/>
              </a:ext>
            </a:extLst>
          </p:cNvPr>
          <p:cNvSpPr/>
          <p:nvPr/>
        </p:nvSpPr>
        <p:spPr>
          <a:xfrm>
            <a:off x="1876411" y="3008670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B36713F-44EF-8DAD-BE72-62F106A6FB8F}"/>
              </a:ext>
            </a:extLst>
          </p:cNvPr>
          <p:cNvSpPr/>
          <p:nvPr/>
        </p:nvSpPr>
        <p:spPr>
          <a:xfrm>
            <a:off x="3236011" y="301938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75CD379-D22F-478D-3924-7564A9499F5D}"/>
              </a:ext>
            </a:extLst>
          </p:cNvPr>
          <p:cNvSpPr/>
          <p:nvPr/>
        </p:nvSpPr>
        <p:spPr>
          <a:xfrm>
            <a:off x="4006966" y="3019380"/>
            <a:ext cx="796631" cy="95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9B4E648-C67E-AA38-582B-C2585CFAFBE2}"/>
              </a:ext>
            </a:extLst>
          </p:cNvPr>
          <p:cNvSpPr/>
          <p:nvPr/>
        </p:nvSpPr>
        <p:spPr>
          <a:xfrm>
            <a:off x="5262287" y="3019380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94FEF2-676C-31D9-CA1B-B327E688BF76}"/>
              </a:ext>
            </a:extLst>
          </p:cNvPr>
          <p:cNvSpPr/>
          <p:nvPr/>
        </p:nvSpPr>
        <p:spPr>
          <a:xfrm>
            <a:off x="38870" y="2504847"/>
            <a:ext cx="1837541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324;p38">
            <a:extLst>
              <a:ext uri="{FF2B5EF4-FFF2-40B4-BE49-F238E27FC236}">
                <a16:creationId xmlns:a16="http://schemas.microsoft.com/office/drawing/2014/main" id="{6D29104D-A239-A0DB-219E-A59649B648AE}"/>
              </a:ext>
            </a:extLst>
          </p:cNvPr>
          <p:cNvSpPr txBox="1">
            <a:spLocks/>
          </p:cNvSpPr>
          <p:nvPr/>
        </p:nvSpPr>
        <p:spPr>
          <a:xfrm>
            <a:off x="98820" y="3673606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</a:t>
            </a:r>
            <a:r>
              <a:rPr lang="en-US" sz="1800" baseline="30000" dirty="0">
                <a:solidFill>
                  <a:schemeClr val="accent2"/>
                </a:solidFill>
              </a:rPr>
              <a:t>nd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04CDFC-CEAD-3A36-ABE1-53728D65C0CC}"/>
              </a:ext>
            </a:extLst>
          </p:cNvPr>
          <p:cNvSpPr/>
          <p:nvPr/>
        </p:nvSpPr>
        <p:spPr>
          <a:xfrm>
            <a:off x="2350797" y="2500698"/>
            <a:ext cx="2185929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324;p38">
            <a:extLst>
              <a:ext uri="{FF2B5EF4-FFF2-40B4-BE49-F238E27FC236}">
                <a16:creationId xmlns:a16="http://schemas.microsoft.com/office/drawing/2014/main" id="{50164A5B-2168-F576-FB2C-DC215B4ED88A}"/>
              </a:ext>
            </a:extLst>
          </p:cNvPr>
          <p:cNvSpPr txBox="1">
            <a:spLocks/>
          </p:cNvSpPr>
          <p:nvPr/>
        </p:nvSpPr>
        <p:spPr>
          <a:xfrm>
            <a:off x="2884093" y="3641039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3</a:t>
            </a:r>
            <a:r>
              <a:rPr lang="en-US" sz="1800" baseline="30000" dirty="0">
                <a:solidFill>
                  <a:schemeClr val="accent2"/>
                </a:solidFill>
              </a:rPr>
              <a:t>rd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6" name="Google Shape;324;p38">
            <a:extLst>
              <a:ext uri="{FF2B5EF4-FFF2-40B4-BE49-F238E27FC236}">
                <a16:creationId xmlns:a16="http://schemas.microsoft.com/office/drawing/2014/main" id="{BB6308B6-A5EF-39AC-F536-801E14C35777}"/>
              </a:ext>
            </a:extLst>
          </p:cNvPr>
          <p:cNvSpPr txBox="1">
            <a:spLocks/>
          </p:cNvSpPr>
          <p:nvPr/>
        </p:nvSpPr>
        <p:spPr>
          <a:xfrm>
            <a:off x="4918247" y="3645644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4</a:t>
            </a:r>
            <a:r>
              <a:rPr lang="en-US" sz="1800" baseline="30000" dirty="0">
                <a:solidFill>
                  <a:schemeClr val="accent2"/>
                </a:solidFill>
              </a:rPr>
              <a:t>th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E75E13-93EF-7F3E-CEC4-CF45C19D1BD3}"/>
              </a:ext>
            </a:extLst>
          </p:cNvPr>
          <p:cNvSpPr/>
          <p:nvPr/>
        </p:nvSpPr>
        <p:spPr>
          <a:xfrm>
            <a:off x="4607271" y="2133459"/>
            <a:ext cx="2185929" cy="14323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B3A730-AC67-FEE5-A9B5-DEF3319C595D}"/>
              </a:ext>
            </a:extLst>
          </p:cNvPr>
          <p:cNvSpPr txBox="1"/>
          <p:nvPr/>
        </p:nvSpPr>
        <p:spPr>
          <a:xfrm>
            <a:off x="123252" y="87313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200x200x1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28213E-1017-4621-0DBA-374D3B75788C}"/>
              </a:ext>
            </a:extLst>
          </p:cNvPr>
          <p:cNvSpPr txBox="1"/>
          <p:nvPr/>
        </p:nvSpPr>
        <p:spPr>
          <a:xfrm>
            <a:off x="1330731" y="107145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45914-68B7-5D22-5523-14881512A5A8}"/>
              </a:ext>
            </a:extLst>
          </p:cNvPr>
          <p:cNvSpPr txBox="1"/>
          <p:nvPr/>
        </p:nvSpPr>
        <p:spPr>
          <a:xfrm>
            <a:off x="3227676" y="1067384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7AC476-25F8-3FD5-9D88-5172FEFD1370}"/>
              </a:ext>
            </a:extLst>
          </p:cNvPr>
          <p:cNvSpPr txBox="1"/>
          <p:nvPr/>
        </p:nvSpPr>
        <p:spPr>
          <a:xfrm>
            <a:off x="4385675" y="106113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C6636-FEE4-B431-5018-520D286A899D}"/>
              </a:ext>
            </a:extLst>
          </p:cNvPr>
          <p:cNvSpPr txBox="1"/>
          <p:nvPr/>
        </p:nvSpPr>
        <p:spPr>
          <a:xfrm>
            <a:off x="-141176" y="333803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7E6DA7-6422-55E5-0953-2A564F9189CE}"/>
              </a:ext>
            </a:extLst>
          </p:cNvPr>
          <p:cNvSpPr txBox="1"/>
          <p:nvPr/>
        </p:nvSpPr>
        <p:spPr>
          <a:xfrm>
            <a:off x="626600" y="33735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D55815-8EAD-C3AA-F522-AC749F4F7688}"/>
              </a:ext>
            </a:extLst>
          </p:cNvPr>
          <p:cNvSpPr txBox="1"/>
          <p:nvPr/>
        </p:nvSpPr>
        <p:spPr>
          <a:xfrm>
            <a:off x="2369591" y="3366776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16x16x32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5F405C-4DCF-17D6-6617-12588021419A}"/>
              </a:ext>
            </a:extLst>
          </p:cNvPr>
          <p:cNvSpPr txBox="1"/>
          <p:nvPr/>
        </p:nvSpPr>
        <p:spPr>
          <a:xfrm>
            <a:off x="3183985" y="336570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18F5FE-E4ED-FD7F-C7F9-118F5F88463C}"/>
              </a:ext>
            </a:extLst>
          </p:cNvPr>
          <p:cNvSpPr txBox="1"/>
          <p:nvPr/>
        </p:nvSpPr>
        <p:spPr>
          <a:xfrm>
            <a:off x="4415547" y="34031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8x8x64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64D912-1CC6-AB7A-6574-B0EA33A0C5B4}"/>
              </a:ext>
            </a:extLst>
          </p:cNvPr>
          <p:cNvSpPr txBox="1"/>
          <p:nvPr/>
        </p:nvSpPr>
        <p:spPr>
          <a:xfrm>
            <a:off x="5296512" y="3391528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4x4x64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0E25EED8-F298-0DD0-34CE-DCD425BC5FD9}"/>
              </a:ext>
            </a:extLst>
          </p:cNvPr>
          <p:cNvSpPr/>
          <p:nvPr/>
        </p:nvSpPr>
        <p:spPr>
          <a:xfrm>
            <a:off x="6962228" y="1042649"/>
            <a:ext cx="305197" cy="305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1024x1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617DA5EC-A9EE-0EC7-0278-3F8BCF2D3E3A}"/>
              </a:ext>
            </a:extLst>
          </p:cNvPr>
          <p:cNvSpPr/>
          <p:nvPr/>
        </p:nvSpPr>
        <p:spPr>
          <a:xfrm>
            <a:off x="8419703" y="2333608"/>
            <a:ext cx="305197" cy="7606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7x1</a:t>
            </a:r>
          </a:p>
        </p:txBody>
      </p:sp>
      <p:sp>
        <p:nvSpPr>
          <p:cNvPr id="260" name="Google Shape;324;p38">
            <a:extLst>
              <a:ext uri="{FF2B5EF4-FFF2-40B4-BE49-F238E27FC236}">
                <a16:creationId xmlns:a16="http://schemas.microsoft.com/office/drawing/2014/main" id="{819A6974-7063-D0C1-03C2-8B399F4D3F9B}"/>
              </a:ext>
            </a:extLst>
          </p:cNvPr>
          <p:cNvSpPr txBox="1">
            <a:spLocks/>
          </p:cNvSpPr>
          <p:nvPr/>
        </p:nvSpPr>
        <p:spPr>
          <a:xfrm>
            <a:off x="6398808" y="4215709"/>
            <a:ext cx="1282637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flattening</a:t>
            </a:r>
          </a:p>
        </p:txBody>
      </p:sp>
      <p:sp>
        <p:nvSpPr>
          <p:cNvPr id="261" name="Google Shape;324;p38">
            <a:extLst>
              <a:ext uri="{FF2B5EF4-FFF2-40B4-BE49-F238E27FC236}">
                <a16:creationId xmlns:a16="http://schemas.microsoft.com/office/drawing/2014/main" id="{83AAFD43-4A48-F05D-ADA4-3864DBC2173E}"/>
              </a:ext>
            </a:extLst>
          </p:cNvPr>
          <p:cNvSpPr txBox="1">
            <a:spLocks/>
          </p:cNvSpPr>
          <p:nvPr/>
        </p:nvSpPr>
        <p:spPr>
          <a:xfrm>
            <a:off x="7172332" y="78093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1st fc layer</a:t>
            </a:r>
          </a:p>
        </p:txBody>
      </p:sp>
      <p:sp>
        <p:nvSpPr>
          <p:cNvPr id="262" name="Arrow: Right 261">
            <a:extLst>
              <a:ext uri="{FF2B5EF4-FFF2-40B4-BE49-F238E27FC236}">
                <a16:creationId xmlns:a16="http://schemas.microsoft.com/office/drawing/2014/main" id="{DCFF0F27-5DB1-B7AA-9221-610BF68237DB}"/>
              </a:ext>
            </a:extLst>
          </p:cNvPr>
          <p:cNvSpPr/>
          <p:nvPr/>
        </p:nvSpPr>
        <p:spPr>
          <a:xfrm>
            <a:off x="6600267" y="2719348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AA4BF1C7-D50F-528E-6271-A8F7D2F9D7FF}"/>
              </a:ext>
            </a:extLst>
          </p:cNvPr>
          <p:cNvSpPr/>
          <p:nvPr/>
        </p:nvSpPr>
        <p:spPr>
          <a:xfrm>
            <a:off x="7596063" y="1061130"/>
            <a:ext cx="305197" cy="305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64x1</a:t>
            </a:r>
          </a:p>
        </p:txBody>
      </p:sp>
      <p:sp>
        <p:nvSpPr>
          <p:cNvPr id="264" name="Arrow: Right 263">
            <a:extLst>
              <a:ext uri="{FF2B5EF4-FFF2-40B4-BE49-F238E27FC236}">
                <a16:creationId xmlns:a16="http://schemas.microsoft.com/office/drawing/2014/main" id="{477B4E3C-F8F0-A50C-94B0-EBFB0EFC3E98}"/>
              </a:ext>
            </a:extLst>
          </p:cNvPr>
          <p:cNvSpPr/>
          <p:nvPr/>
        </p:nvSpPr>
        <p:spPr>
          <a:xfrm>
            <a:off x="7277193" y="271393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Arrow: Right 264">
            <a:extLst>
              <a:ext uri="{FF2B5EF4-FFF2-40B4-BE49-F238E27FC236}">
                <a16:creationId xmlns:a16="http://schemas.microsoft.com/office/drawing/2014/main" id="{BD7D16F4-E61E-E5F3-0919-861D547FD94A}"/>
              </a:ext>
            </a:extLst>
          </p:cNvPr>
          <p:cNvSpPr/>
          <p:nvPr/>
        </p:nvSpPr>
        <p:spPr>
          <a:xfrm>
            <a:off x="7995972" y="2692529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Google Shape;324;p38">
            <a:extLst>
              <a:ext uri="{FF2B5EF4-FFF2-40B4-BE49-F238E27FC236}">
                <a16:creationId xmlns:a16="http://schemas.microsoft.com/office/drawing/2014/main" id="{BBD5D4EE-4CAF-356E-6B62-547B78395483}"/>
              </a:ext>
            </a:extLst>
          </p:cNvPr>
          <p:cNvSpPr txBox="1">
            <a:spLocks/>
          </p:cNvSpPr>
          <p:nvPr/>
        </p:nvSpPr>
        <p:spPr>
          <a:xfrm>
            <a:off x="7843193" y="325881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2nd fc layer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E1E961D-38E8-03BF-018D-1383324EDB99}"/>
              </a:ext>
            </a:extLst>
          </p:cNvPr>
          <p:cNvSpPr txBox="1"/>
          <p:nvPr/>
        </p:nvSpPr>
        <p:spPr>
          <a:xfrm>
            <a:off x="2224800" y="4224818"/>
            <a:ext cx="3369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Dropout: 0.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Learning rate: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0.002</a:t>
            </a:r>
            <a:endParaRPr lang="en-US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CrossEntropy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Loss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  </a:t>
            </a:r>
            <a:r>
              <a:rPr lang="en-US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weights</a:t>
            </a:r>
            <a:endParaRPr lang="en-US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Adam Optimizer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2A54406-DCB8-3E32-B038-B3AF3764342D}"/>
              </a:ext>
            </a:extLst>
          </p:cNvPr>
          <p:cNvSpPr txBox="1"/>
          <p:nvPr/>
        </p:nvSpPr>
        <p:spPr>
          <a:xfrm>
            <a:off x="98820" y="4224818"/>
            <a:ext cx="2058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size: 32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Normalization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: 2x2</a:t>
            </a:r>
          </a:p>
        </p:txBody>
      </p:sp>
    </p:spTree>
    <p:extLst>
      <p:ext uri="{BB962C8B-B14F-4D97-AF65-F5344CB8AC3E}">
        <p14:creationId xmlns:p14="http://schemas.microsoft.com/office/powerpoint/2010/main" val="3001335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59D28571-9638-D677-BA64-56B49CE6C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8E0425F7-7A3B-64B4-B097-EF0C9AAA3AE1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8">
            <a:extLst>
              <a:ext uri="{FF2B5EF4-FFF2-40B4-BE49-F238E27FC236}">
                <a16:creationId xmlns:a16="http://schemas.microsoft.com/office/drawing/2014/main" id="{7E0E0FF4-63F2-9186-07D5-51B590D40B30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-1" y="0"/>
            <a:ext cx="586087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learning – unfreeze 2</a:t>
            </a:r>
            <a:r>
              <a:rPr lang="en" baseline="30000" dirty="0"/>
              <a:t>nd</a:t>
            </a:r>
            <a:r>
              <a:rPr lang="en" dirty="0"/>
              <a:t> fc layer</a:t>
            </a:r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C9E594-2DF5-F49B-5811-70CF1FFD96FF}"/>
              </a:ext>
            </a:extLst>
          </p:cNvPr>
          <p:cNvSpPr/>
          <p:nvPr/>
        </p:nvSpPr>
        <p:spPr>
          <a:xfrm>
            <a:off x="123252" y="1173384"/>
            <a:ext cx="1115182" cy="960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D0EA5-3B57-4B1A-01BD-3827A12E5A5F}"/>
              </a:ext>
            </a:extLst>
          </p:cNvPr>
          <p:cNvSpPr/>
          <p:nvPr/>
        </p:nvSpPr>
        <p:spPr>
          <a:xfrm>
            <a:off x="1515065" y="1467130"/>
            <a:ext cx="579507" cy="4511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D677F37D-0B44-4476-5C00-AAF6A64BD960}"/>
              </a:ext>
            </a:extLst>
          </p:cNvPr>
          <p:cNvSpPr/>
          <p:nvPr/>
        </p:nvSpPr>
        <p:spPr>
          <a:xfrm>
            <a:off x="3275920" y="1408887"/>
            <a:ext cx="912231" cy="572700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35FA3B1-2D77-034D-B474-D9EA49659F89}"/>
              </a:ext>
            </a:extLst>
          </p:cNvPr>
          <p:cNvSpPr/>
          <p:nvPr/>
        </p:nvSpPr>
        <p:spPr>
          <a:xfrm>
            <a:off x="1313326" y="1619127"/>
            <a:ext cx="155414" cy="1103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A9764D7-0C56-EF73-AD5A-F5CB75C8F996}"/>
              </a:ext>
            </a:extLst>
          </p:cNvPr>
          <p:cNvSpPr/>
          <p:nvPr/>
        </p:nvSpPr>
        <p:spPr>
          <a:xfrm>
            <a:off x="2422540" y="1629046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65ECF3-5581-D3F5-D1BF-A387D457EB7E}"/>
              </a:ext>
            </a:extLst>
          </p:cNvPr>
          <p:cNvSpPr/>
          <p:nvPr/>
        </p:nvSpPr>
        <p:spPr>
          <a:xfrm>
            <a:off x="38871" y="80372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24;p38">
            <a:extLst>
              <a:ext uri="{FF2B5EF4-FFF2-40B4-BE49-F238E27FC236}">
                <a16:creationId xmlns:a16="http://schemas.microsoft.com/office/drawing/2014/main" id="{0694440B-6C51-7F8E-F5DE-CEECD7020755}"/>
              </a:ext>
            </a:extLst>
          </p:cNvPr>
          <p:cNvSpPr txBox="1">
            <a:spLocks/>
          </p:cNvSpPr>
          <p:nvPr/>
        </p:nvSpPr>
        <p:spPr>
          <a:xfrm>
            <a:off x="154149" y="474885"/>
            <a:ext cx="90388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Resize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6BFD3E57-08A1-C0D5-FC97-DD298B9C97BE}"/>
              </a:ext>
            </a:extLst>
          </p:cNvPr>
          <p:cNvSpPr/>
          <p:nvPr/>
        </p:nvSpPr>
        <p:spPr>
          <a:xfrm>
            <a:off x="4553095" y="1386387"/>
            <a:ext cx="663006" cy="572700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E92C771-9F20-0A55-E130-F975D1A7497A}"/>
              </a:ext>
            </a:extLst>
          </p:cNvPr>
          <p:cNvSpPr/>
          <p:nvPr/>
        </p:nvSpPr>
        <p:spPr>
          <a:xfrm rot="10098318" flipV="1">
            <a:off x="833825" y="2317369"/>
            <a:ext cx="3544615" cy="924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C3A428-F7EB-F180-84AC-487AE1FAC722}"/>
              </a:ext>
            </a:extLst>
          </p:cNvPr>
          <p:cNvSpPr/>
          <p:nvPr/>
        </p:nvSpPr>
        <p:spPr>
          <a:xfrm>
            <a:off x="3219189" y="89067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324;p38">
            <a:extLst>
              <a:ext uri="{FF2B5EF4-FFF2-40B4-BE49-F238E27FC236}">
                <a16:creationId xmlns:a16="http://schemas.microsoft.com/office/drawing/2014/main" id="{8D94A9E3-6FCB-3B6B-3ED6-22354C6DAE15}"/>
              </a:ext>
            </a:extLst>
          </p:cNvPr>
          <p:cNvSpPr txBox="1">
            <a:spLocks/>
          </p:cNvSpPr>
          <p:nvPr/>
        </p:nvSpPr>
        <p:spPr>
          <a:xfrm>
            <a:off x="3311557" y="531485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</a:t>
            </a:r>
            <a:r>
              <a:rPr lang="en-US" sz="1800" baseline="30000" dirty="0">
                <a:solidFill>
                  <a:schemeClr val="accent2"/>
                </a:solidFill>
              </a:rPr>
              <a:t>st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AA790D3C-323C-79FC-B5D3-FCC1B128AA71}"/>
              </a:ext>
            </a:extLst>
          </p:cNvPr>
          <p:cNvSpPr/>
          <p:nvPr/>
        </p:nvSpPr>
        <p:spPr>
          <a:xfrm>
            <a:off x="65802" y="2692529"/>
            <a:ext cx="727885" cy="654224"/>
          </a:xfrm>
          <a:prstGeom prst="cube">
            <a:avLst>
              <a:gd name="adj" fmla="val 3348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6F9BDE2-C148-7F24-E49F-F410CA2F3309}"/>
              </a:ext>
            </a:extLst>
          </p:cNvPr>
          <p:cNvSpPr/>
          <p:nvPr/>
        </p:nvSpPr>
        <p:spPr>
          <a:xfrm>
            <a:off x="4233076" y="1639566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2464EDE2-276A-B84C-3C41-8F2769316918}"/>
              </a:ext>
            </a:extLst>
          </p:cNvPr>
          <p:cNvSpPr/>
          <p:nvPr/>
        </p:nvSpPr>
        <p:spPr>
          <a:xfrm>
            <a:off x="948738" y="2763215"/>
            <a:ext cx="623652" cy="589932"/>
          </a:xfrm>
          <a:prstGeom prst="cube">
            <a:avLst>
              <a:gd name="adj" fmla="val 4707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38FEF6AF-3113-398C-411D-AF9CE31B8721}"/>
              </a:ext>
            </a:extLst>
          </p:cNvPr>
          <p:cNvSpPr/>
          <p:nvPr/>
        </p:nvSpPr>
        <p:spPr>
          <a:xfrm>
            <a:off x="2694899" y="2533905"/>
            <a:ext cx="860374" cy="838787"/>
          </a:xfrm>
          <a:prstGeom prst="cube">
            <a:avLst>
              <a:gd name="adj" fmla="val 5817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E58892E6-3596-AF57-3FD9-40EDD463280E}"/>
              </a:ext>
            </a:extLst>
          </p:cNvPr>
          <p:cNvSpPr/>
          <p:nvPr/>
        </p:nvSpPr>
        <p:spPr>
          <a:xfrm>
            <a:off x="3514618" y="2507966"/>
            <a:ext cx="860374" cy="838787"/>
          </a:xfrm>
          <a:prstGeom prst="cube">
            <a:avLst>
              <a:gd name="adj" fmla="val 6776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FB5CFBAD-5C4D-10A4-E410-8FC6BB2F475D}"/>
              </a:ext>
            </a:extLst>
          </p:cNvPr>
          <p:cNvSpPr/>
          <p:nvPr/>
        </p:nvSpPr>
        <p:spPr>
          <a:xfrm>
            <a:off x="4806715" y="2305417"/>
            <a:ext cx="1085751" cy="1074469"/>
          </a:xfrm>
          <a:prstGeom prst="cube">
            <a:avLst>
              <a:gd name="adj" fmla="val 71348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D3AB16EF-DA32-4890-8DD2-F062B85BC79D}"/>
              </a:ext>
            </a:extLst>
          </p:cNvPr>
          <p:cNvSpPr/>
          <p:nvPr/>
        </p:nvSpPr>
        <p:spPr>
          <a:xfrm>
            <a:off x="5512081" y="2289963"/>
            <a:ext cx="1118629" cy="1091658"/>
          </a:xfrm>
          <a:prstGeom prst="cube">
            <a:avLst>
              <a:gd name="adj" fmla="val 7937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68BCD58-DBA8-41DC-4FE2-3143043A1F0A}"/>
              </a:ext>
            </a:extLst>
          </p:cNvPr>
          <p:cNvSpPr/>
          <p:nvPr/>
        </p:nvSpPr>
        <p:spPr>
          <a:xfrm>
            <a:off x="680843" y="3019382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BA01AC0-0653-9619-1CA0-B3EC37B10F33}"/>
              </a:ext>
            </a:extLst>
          </p:cNvPr>
          <p:cNvSpPr/>
          <p:nvPr/>
        </p:nvSpPr>
        <p:spPr>
          <a:xfrm>
            <a:off x="1876411" y="3008670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37B9139-FBCE-AE8E-8E65-6D80162B375D}"/>
              </a:ext>
            </a:extLst>
          </p:cNvPr>
          <p:cNvSpPr/>
          <p:nvPr/>
        </p:nvSpPr>
        <p:spPr>
          <a:xfrm>
            <a:off x="3236011" y="301938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92B1FEC-1BC6-ECDE-3FAD-536BBA0FDBE5}"/>
              </a:ext>
            </a:extLst>
          </p:cNvPr>
          <p:cNvSpPr/>
          <p:nvPr/>
        </p:nvSpPr>
        <p:spPr>
          <a:xfrm>
            <a:off x="4006966" y="3019380"/>
            <a:ext cx="796631" cy="95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2EF4915-9359-17F8-AC84-A1C414ADA322}"/>
              </a:ext>
            </a:extLst>
          </p:cNvPr>
          <p:cNvSpPr/>
          <p:nvPr/>
        </p:nvSpPr>
        <p:spPr>
          <a:xfrm>
            <a:off x="5262287" y="3019380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F27911-D125-3D1D-2B89-CAADA0B3A0F5}"/>
              </a:ext>
            </a:extLst>
          </p:cNvPr>
          <p:cNvSpPr/>
          <p:nvPr/>
        </p:nvSpPr>
        <p:spPr>
          <a:xfrm>
            <a:off x="38870" y="2504847"/>
            <a:ext cx="1837541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324;p38">
            <a:extLst>
              <a:ext uri="{FF2B5EF4-FFF2-40B4-BE49-F238E27FC236}">
                <a16:creationId xmlns:a16="http://schemas.microsoft.com/office/drawing/2014/main" id="{1CA752A3-7405-FACB-D763-4723EBE722CB}"/>
              </a:ext>
            </a:extLst>
          </p:cNvPr>
          <p:cNvSpPr txBox="1">
            <a:spLocks/>
          </p:cNvSpPr>
          <p:nvPr/>
        </p:nvSpPr>
        <p:spPr>
          <a:xfrm>
            <a:off x="98820" y="3673606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</a:t>
            </a:r>
            <a:r>
              <a:rPr lang="en-US" sz="1800" baseline="30000" dirty="0">
                <a:solidFill>
                  <a:schemeClr val="accent2"/>
                </a:solidFill>
              </a:rPr>
              <a:t>nd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0AA3CBF-6ECD-4320-E916-AEC4269E5D1A}"/>
              </a:ext>
            </a:extLst>
          </p:cNvPr>
          <p:cNvSpPr/>
          <p:nvPr/>
        </p:nvSpPr>
        <p:spPr>
          <a:xfrm>
            <a:off x="2350797" y="2500698"/>
            <a:ext cx="2185929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324;p38">
            <a:extLst>
              <a:ext uri="{FF2B5EF4-FFF2-40B4-BE49-F238E27FC236}">
                <a16:creationId xmlns:a16="http://schemas.microsoft.com/office/drawing/2014/main" id="{76CEEB01-0212-B1AD-900B-7806BCBECFD5}"/>
              </a:ext>
            </a:extLst>
          </p:cNvPr>
          <p:cNvSpPr txBox="1">
            <a:spLocks/>
          </p:cNvSpPr>
          <p:nvPr/>
        </p:nvSpPr>
        <p:spPr>
          <a:xfrm>
            <a:off x="2884093" y="3641039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3</a:t>
            </a:r>
            <a:r>
              <a:rPr lang="en-US" sz="1800" baseline="30000" dirty="0">
                <a:solidFill>
                  <a:schemeClr val="accent2"/>
                </a:solidFill>
              </a:rPr>
              <a:t>rd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6" name="Google Shape;324;p38">
            <a:extLst>
              <a:ext uri="{FF2B5EF4-FFF2-40B4-BE49-F238E27FC236}">
                <a16:creationId xmlns:a16="http://schemas.microsoft.com/office/drawing/2014/main" id="{EBFF9240-62CA-8306-FE56-35E53E563479}"/>
              </a:ext>
            </a:extLst>
          </p:cNvPr>
          <p:cNvSpPr txBox="1">
            <a:spLocks/>
          </p:cNvSpPr>
          <p:nvPr/>
        </p:nvSpPr>
        <p:spPr>
          <a:xfrm>
            <a:off x="4918247" y="3645644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4</a:t>
            </a:r>
            <a:r>
              <a:rPr lang="en-US" sz="1800" baseline="30000" dirty="0">
                <a:solidFill>
                  <a:schemeClr val="accent2"/>
                </a:solidFill>
              </a:rPr>
              <a:t>th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14E087-9863-689E-2857-D733456583C6}"/>
              </a:ext>
            </a:extLst>
          </p:cNvPr>
          <p:cNvSpPr/>
          <p:nvPr/>
        </p:nvSpPr>
        <p:spPr>
          <a:xfrm>
            <a:off x="4607271" y="2133459"/>
            <a:ext cx="2185929" cy="14323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3262EF-FE94-0ECB-5D5C-106379944822}"/>
              </a:ext>
            </a:extLst>
          </p:cNvPr>
          <p:cNvSpPr txBox="1"/>
          <p:nvPr/>
        </p:nvSpPr>
        <p:spPr>
          <a:xfrm>
            <a:off x="123252" y="87313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200x200x1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4F6C66-1379-468E-B8DB-412ACAE4E196}"/>
              </a:ext>
            </a:extLst>
          </p:cNvPr>
          <p:cNvSpPr txBox="1"/>
          <p:nvPr/>
        </p:nvSpPr>
        <p:spPr>
          <a:xfrm>
            <a:off x="1330731" y="107145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A1F097-5E2A-FC55-90B0-BFB3D818C31F}"/>
              </a:ext>
            </a:extLst>
          </p:cNvPr>
          <p:cNvSpPr txBox="1"/>
          <p:nvPr/>
        </p:nvSpPr>
        <p:spPr>
          <a:xfrm>
            <a:off x="3227676" y="1067384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CB73B6-791E-6BE6-2222-0474A807EF9F}"/>
              </a:ext>
            </a:extLst>
          </p:cNvPr>
          <p:cNvSpPr txBox="1"/>
          <p:nvPr/>
        </p:nvSpPr>
        <p:spPr>
          <a:xfrm>
            <a:off x="4385675" y="106113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7B9959-AC49-F1BE-6C72-5752EF79D614}"/>
              </a:ext>
            </a:extLst>
          </p:cNvPr>
          <p:cNvSpPr txBox="1"/>
          <p:nvPr/>
        </p:nvSpPr>
        <p:spPr>
          <a:xfrm>
            <a:off x="-141176" y="333803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80BA82-5D21-C65A-23F3-065A8829FB6E}"/>
              </a:ext>
            </a:extLst>
          </p:cNvPr>
          <p:cNvSpPr txBox="1"/>
          <p:nvPr/>
        </p:nvSpPr>
        <p:spPr>
          <a:xfrm>
            <a:off x="626600" y="33735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AB3B4C-01A1-5581-08C8-A6E5959CC251}"/>
              </a:ext>
            </a:extLst>
          </p:cNvPr>
          <p:cNvSpPr txBox="1"/>
          <p:nvPr/>
        </p:nvSpPr>
        <p:spPr>
          <a:xfrm>
            <a:off x="2369591" y="3366776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16x16x32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B2DB1B-39D8-9AA9-E0DE-4BA600492DC3}"/>
              </a:ext>
            </a:extLst>
          </p:cNvPr>
          <p:cNvSpPr txBox="1"/>
          <p:nvPr/>
        </p:nvSpPr>
        <p:spPr>
          <a:xfrm>
            <a:off x="3183985" y="336570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4A7AB9-FC65-3812-C769-E57683103EBE}"/>
              </a:ext>
            </a:extLst>
          </p:cNvPr>
          <p:cNvSpPr txBox="1"/>
          <p:nvPr/>
        </p:nvSpPr>
        <p:spPr>
          <a:xfrm>
            <a:off x="4415547" y="34031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8x8x64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75E6A0-52D8-6AD4-0537-E58DA8939F3F}"/>
              </a:ext>
            </a:extLst>
          </p:cNvPr>
          <p:cNvSpPr txBox="1"/>
          <p:nvPr/>
        </p:nvSpPr>
        <p:spPr>
          <a:xfrm>
            <a:off x="5296512" y="3391528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4x4x64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62B50-30A3-7C41-0CD6-B39A15C005F4}"/>
              </a:ext>
            </a:extLst>
          </p:cNvPr>
          <p:cNvSpPr txBox="1"/>
          <p:nvPr/>
        </p:nvSpPr>
        <p:spPr>
          <a:xfrm>
            <a:off x="2224800" y="4224818"/>
            <a:ext cx="3369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Dropout: 0.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Learning rate: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0.002</a:t>
            </a:r>
            <a:endParaRPr lang="en-US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CrossEntropy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Loss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  </a:t>
            </a:r>
            <a:r>
              <a:rPr lang="en-US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weights</a:t>
            </a:r>
            <a:endParaRPr lang="en-US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Adam Optimizer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A2DA2-B99A-4289-32D8-1705B9F6DA31}"/>
              </a:ext>
            </a:extLst>
          </p:cNvPr>
          <p:cNvSpPr txBox="1"/>
          <p:nvPr/>
        </p:nvSpPr>
        <p:spPr>
          <a:xfrm>
            <a:off x="98820" y="4224818"/>
            <a:ext cx="2058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size: 32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Normalization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: 2x2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0DF8DE-F27C-D6F3-D4DD-3BC50E6E6ACA}"/>
              </a:ext>
            </a:extLst>
          </p:cNvPr>
          <p:cNvSpPr txBox="1"/>
          <p:nvPr/>
        </p:nvSpPr>
        <p:spPr>
          <a:xfrm>
            <a:off x="5349590" y="4487067"/>
            <a:ext cx="2438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455 Trainable Params</a:t>
            </a:r>
            <a:endParaRPr lang="el-GR" sz="1800" b="1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5815AE-C70A-3ED7-36B2-C28A46AF60E1}"/>
              </a:ext>
            </a:extLst>
          </p:cNvPr>
          <p:cNvSpPr/>
          <p:nvPr/>
        </p:nvSpPr>
        <p:spPr>
          <a:xfrm>
            <a:off x="6962228" y="1042649"/>
            <a:ext cx="305197" cy="3058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1024x1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BF6695B-5ABB-E4F3-BA8E-4A851EC8B0FC}"/>
              </a:ext>
            </a:extLst>
          </p:cNvPr>
          <p:cNvSpPr/>
          <p:nvPr/>
        </p:nvSpPr>
        <p:spPr>
          <a:xfrm>
            <a:off x="8419703" y="2333608"/>
            <a:ext cx="305197" cy="760645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7x1</a:t>
            </a:r>
          </a:p>
        </p:txBody>
      </p:sp>
      <p:sp>
        <p:nvSpPr>
          <p:cNvPr id="57" name="Google Shape;324;p38">
            <a:extLst>
              <a:ext uri="{FF2B5EF4-FFF2-40B4-BE49-F238E27FC236}">
                <a16:creationId xmlns:a16="http://schemas.microsoft.com/office/drawing/2014/main" id="{865CDAE1-234A-82C3-F78E-95178EACD588}"/>
              </a:ext>
            </a:extLst>
          </p:cNvPr>
          <p:cNvSpPr txBox="1">
            <a:spLocks/>
          </p:cNvSpPr>
          <p:nvPr/>
        </p:nvSpPr>
        <p:spPr>
          <a:xfrm>
            <a:off x="6398808" y="4215709"/>
            <a:ext cx="1282637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flattening</a:t>
            </a:r>
          </a:p>
        </p:txBody>
      </p:sp>
      <p:sp>
        <p:nvSpPr>
          <p:cNvPr id="58" name="Google Shape;324;p38">
            <a:extLst>
              <a:ext uri="{FF2B5EF4-FFF2-40B4-BE49-F238E27FC236}">
                <a16:creationId xmlns:a16="http://schemas.microsoft.com/office/drawing/2014/main" id="{E448616A-41D0-160F-8CEA-4F3423E43C80}"/>
              </a:ext>
            </a:extLst>
          </p:cNvPr>
          <p:cNvSpPr txBox="1">
            <a:spLocks/>
          </p:cNvSpPr>
          <p:nvPr/>
        </p:nvSpPr>
        <p:spPr>
          <a:xfrm>
            <a:off x="7172332" y="78093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1st fc layer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F590E75D-7138-12A1-1493-E162B5A60710}"/>
              </a:ext>
            </a:extLst>
          </p:cNvPr>
          <p:cNvSpPr/>
          <p:nvPr/>
        </p:nvSpPr>
        <p:spPr>
          <a:xfrm>
            <a:off x="6600267" y="2719348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856746B-43BC-5800-1487-63ADE84B8F28}"/>
              </a:ext>
            </a:extLst>
          </p:cNvPr>
          <p:cNvSpPr/>
          <p:nvPr/>
        </p:nvSpPr>
        <p:spPr>
          <a:xfrm>
            <a:off x="7596063" y="1061130"/>
            <a:ext cx="305197" cy="3058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64x1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DCB44B1E-46D2-8D9E-92A0-FF9561D7A73D}"/>
              </a:ext>
            </a:extLst>
          </p:cNvPr>
          <p:cNvSpPr/>
          <p:nvPr/>
        </p:nvSpPr>
        <p:spPr>
          <a:xfrm>
            <a:off x="7277193" y="271393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FA8C1203-63FA-7AA0-3112-9638FD6FFE83}"/>
              </a:ext>
            </a:extLst>
          </p:cNvPr>
          <p:cNvSpPr/>
          <p:nvPr/>
        </p:nvSpPr>
        <p:spPr>
          <a:xfrm>
            <a:off x="7995972" y="2692529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Google Shape;324;p38">
            <a:extLst>
              <a:ext uri="{FF2B5EF4-FFF2-40B4-BE49-F238E27FC236}">
                <a16:creationId xmlns:a16="http://schemas.microsoft.com/office/drawing/2014/main" id="{C9917FD7-492E-F6B1-EC26-C9BA6CF29AFF}"/>
              </a:ext>
            </a:extLst>
          </p:cNvPr>
          <p:cNvSpPr txBox="1">
            <a:spLocks/>
          </p:cNvSpPr>
          <p:nvPr/>
        </p:nvSpPr>
        <p:spPr>
          <a:xfrm>
            <a:off x="7843193" y="325881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2nd fc layer</a:t>
            </a:r>
          </a:p>
        </p:txBody>
      </p:sp>
    </p:spTree>
    <p:extLst>
      <p:ext uri="{BB962C8B-B14F-4D97-AF65-F5344CB8AC3E}">
        <p14:creationId xmlns:p14="http://schemas.microsoft.com/office/powerpoint/2010/main" val="62035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17">
          <a:extLst>
            <a:ext uri="{FF2B5EF4-FFF2-40B4-BE49-F238E27FC236}">
              <a16:creationId xmlns:a16="http://schemas.microsoft.com/office/drawing/2014/main" id="{5AD9BEAD-8782-48E4-C119-C20B0F63B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CE244EDB-EE45-9DE9-7B6A-34055439CA81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8">
            <a:extLst>
              <a:ext uri="{FF2B5EF4-FFF2-40B4-BE49-F238E27FC236}">
                <a16:creationId xmlns:a16="http://schemas.microsoft.com/office/drawing/2014/main" id="{88340C95-78E0-62CC-0DEA-BF284810EB0F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-1" y="0"/>
            <a:ext cx="604157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Transfer learning – unfreeze 2</a:t>
            </a:r>
            <a:r>
              <a:rPr lang="en" baseline="30000" dirty="0"/>
              <a:t>nd</a:t>
            </a:r>
            <a:r>
              <a:rPr lang="en" dirty="0"/>
              <a:t> fc layer</a:t>
            </a:r>
            <a:endParaRPr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49B11BD-F6CD-29D9-FC17-B2E9428B7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429431" y="744756"/>
            <a:ext cx="6041570" cy="414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1BF6A-032C-5EC8-E7FB-83B881633287}"/>
              </a:ext>
            </a:extLst>
          </p:cNvPr>
          <p:cNvSpPr/>
          <p:nvPr/>
        </p:nvSpPr>
        <p:spPr>
          <a:xfrm>
            <a:off x="5982789" y="1463312"/>
            <a:ext cx="265029" cy="3328851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4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17">
          <a:extLst>
            <a:ext uri="{FF2B5EF4-FFF2-40B4-BE49-F238E27FC236}">
              <a16:creationId xmlns:a16="http://schemas.microsoft.com/office/drawing/2014/main" id="{EE04DF4C-650A-7B84-F940-F5910AECF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8E8DDE19-299B-3732-BAF7-1080664330B6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8">
            <a:extLst>
              <a:ext uri="{FF2B5EF4-FFF2-40B4-BE49-F238E27FC236}">
                <a16:creationId xmlns:a16="http://schemas.microsoft.com/office/drawing/2014/main" id="{2C6F3729-D50A-AE23-6192-E60C79208ADE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-1" y="0"/>
            <a:ext cx="604157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Transfer learning – unfreeze 2</a:t>
            </a:r>
            <a:r>
              <a:rPr lang="en" baseline="30000" dirty="0"/>
              <a:t>nd</a:t>
            </a:r>
            <a:r>
              <a:rPr lang="en" dirty="0"/>
              <a:t> fc layer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A9A55ED-A00C-E729-4757-55A40B7C8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8262" y="862693"/>
            <a:ext cx="4555440" cy="425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99;p36">
            <a:extLst>
              <a:ext uri="{FF2B5EF4-FFF2-40B4-BE49-F238E27FC236}">
                <a16:creationId xmlns:a16="http://schemas.microsoft.com/office/drawing/2014/main" id="{BF51F070-F650-851A-A0FC-0D0E14DF03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4441" y="1519678"/>
            <a:ext cx="3657599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ctr" rtl="0">
              <a:spcBef>
                <a:spcPts val="1000"/>
              </a:spcBef>
              <a:spcAft>
                <a:spcPts val="0"/>
              </a:spcAft>
              <a:buSzPts val="1200"/>
            </a:pPr>
            <a:r>
              <a:rPr lang="en-US" sz="1800" dirty="0">
                <a:solidFill>
                  <a:srgbClr val="191919"/>
                </a:solidFill>
              </a:rPr>
              <a:t>Accuracy </a:t>
            </a:r>
            <a:r>
              <a:rPr lang="en-US" sz="1800" dirty="0">
                <a:solidFill>
                  <a:srgbClr val="191919"/>
                </a:solidFill>
                <a:sym typeface="Wingdings" panose="05000000000000000000" pitchFamily="2" charset="2"/>
              </a:rPr>
              <a:t> 78,05%</a:t>
            </a:r>
          </a:p>
          <a:p>
            <a:pPr marL="285750" lvl="0" indent="-28575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2C25C-7677-2BB0-00AA-A3F17F7D1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226" y="3197899"/>
            <a:ext cx="4179781" cy="15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80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D0439CF9-6426-5DB0-BA63-0D0E9F3C9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>
            <a:extLst>
              <a:ext uri="{FF2B5EF4-FFF2-40B4-BE49-F238E27FC236}">
                <a16:creationId xmlns:a16="http://schemas.microsoft.com/office/drawing/2014/main" id="{7C02930E-899A-7B53-F58B-D9B8107A2C92}"/>
              </a:ext>
            </a:extLst>
          </p:cNvPr>
          <p:cNvSpPr/>
          <p:nvPr/>
        </p:nvSpPr>
        <p:spPr>
          <a:xfrm>
            <a:off x="-665576" y="-368726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9" name="Google Shape;309;p37">
            <a:extLst>
              <a:ext uri="{FF2B5EF4-FFF2-40B4-BE49-F238E27FC236}">
                <a16:creationId xmlns:a16="http://schemas.microsoft.com/office/drawing/2014/main" id="{1094DD8A-82CF-1243-003D-DEE0F329162F}"/>
              </a:ext>
            </a:extLst>
          </p:cNvPr>
          <p:cNvSpPr/>
          <p:nvPr/>
        </p:nvSpPr>
        <p:spPr>
          <a:xfrm>
            <a:off x="-665576" y="2684414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10" name="Google Shape;310;p37">
            <a:extLst>
              <a:ext uri="{FF2B5EF4-FFF2-40B4-BE49-F238E27FC236}">
                <a16:creationId xmlns:a16="http://schemas.microsoft.com/office/drawing/2014/main" id="{02793DC3-B798-ABD4-934E-E579E29431EF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t="11" b="11"/>
          <a:stretch/>
        </p:blipFill>
        <p:spPr>
          <a:xfrm>
            <a:off x="-657337" y="-360163"/>
            <a:ext cx="2811300" cy="2810700"/>
          </a:xfrm>
          <a:prstGeom prst="diamond">
            <a:avLst/>
          </a:prstGeom>
        </p:spPr>
      </p:pic>
      <p:pic>
        <p:nvPicPr>
          <p:cNvPr id="311" name="Google Shape;311;p37">
            <a:extLst>
              <a:ext uri="{FF2B5EF4-FFF2-40B4-BE49-F238E27FC236}">
                <a16:creationId xmlns:a16="http://schemas.microsoft.com/office/drawing/2014/main" id="{2F3F8131-9049-6A04-923D-EAA77DAE12E9}"/>
              </a:ext>
            </a:extLst>
          </p:cNvPr>
          <p:cNvPicPr preferRelativeResize="0">
            <a:picLocks noGrp="1"/>
          </p:cNvPicPr>
          <p:nvPr>
            <p:ph type="pic" idx="4"/>
          </p:nvPr>
        </p:nvPicPr>
        <p:blipFill>
          <a:blip r:embed="rId4"/>
          <a:srcRect t="11" b="11"/>
          <a:stretch/>
        </p:blipFill>
        <p:spPr>
          <a:xfrm>
            <a:off x="-657337" y="2692987"/>
            <a:ext cx="2811300" cy="2810700"/>
          </a:xfrm>
          <a:prstGeom prst="diamond">
            <a:avLst/>
          </a:prstGeom>
        </p:spPr>
      </p:pic>
      <p:sp>
        <p:nvSpPr>
          <p:cNvPr id="312" name="Google Shape;312;p37">
            <a:extLst>
              <a:ext uri="{FF2B5EF4-FFF2-40B4-BE49-F238E27FC236}">
                <a16:creationId xmlns:a16="http://schemas.microsoft.com/office/drawing/2014/main" id="{4EABD019-017D-F5AB-2B0B-03ED8F4524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3200" y="2497750"/>
            <a:ext cx="48208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learning – 2</a:t>
            </a:r>
            <a:r>
              <a:rPr lang="en" baseline="30000" dirty="0"/>
              <a:t>nd</a:t>
            </a:r>
            <a:r>
              <a:rPr lang="en" dirty="0"/>
              <a:t> attempt</a:t>
            </a:r>
            <a:endParaRPr dirty="0"/>
          </a:p>
        </p:txBody>
      </p:sp>
      <p:sp>
        <p:nvSpPr>
          <p:cNvPr id="313" name="Google Shape;313;p37">
            <a:extLst>
              <a:ext uri="{FF2B5EF4-FFF2-40B4-BE49-F238E27FC236}">
                <a16:creationId xmlns:a16="http://schemas.microsoft.com/office/drawing/2014/main" id="{81A1F518-6E12-75F5-BB85-3A36CA6BE7C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23200" y="1163638"/>
            <a:ext cx="18351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8798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CB13BF9E-04C9-E0C5-FD4C-A5CB8794B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CA190BF1-1687-9467-9777-1555AAD479AF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07757B-4D62-6A60-60DD-D4C5EA772E18}"/>
              </a:ext>
            </a:extLst>
          </p:cNvPr>
          <p:cNvSpPr/>
          <p:nvPr/>
        </p:nvSpPr>
        <p:spPr>
          <a:xfrm>
            <a:off x="123252" y="1173384"/>
            <a:ext cx="1115182" cy="9600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ABBF8F-C545-E867-963B-73F6DD0BC1F3}"/>
              </a:ext>
            </a:extLst>
          </p:cNvPr>
          <p:cNvSpPr/>
          <p:nvPr/>
        </p:nvSpPr>
        <p:spPr>
          <a:xfrm>
            <a:off x="1515065" y="1467130"/>
            <a:ext cx="579507" cy="4511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A84297E7-73D4-5CCD-0946-B0BCEE37FC2F}"/>
              </a:ext>
            </a:extLst>
          </p:cNvPr>
          <p:cNvSpPr/>
          <p:nvPr/>
        </p:nvSpPr>
        <p:spPr>
          <a:xfrm>
            <a:off x="3275920" y="1408887"/>
            <a:ext cx="912231" cy="5727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4C7C1ED-7353-2FC6-E392-2B1EEAFCD749}"/>
              </a:ext>
            </a:extLst>
          </p:cNvPr>
          <p:cNvSpPr/>
          <p:nvPr/>
        </p:nvSpPr>
        <p:spPr>
          <a:xfrm>
            <a:off x="1313326" y="1619127"/>
            <a:ext cx="155414" cy="1103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04C5679-2C4A-28C5-6B79-52CD20C58141}"/>
              </a:ext>
            </a:extLst>
          </p:cNvPr>
          <p:cNvSpPr/>
          <p:nvPr/>
        </p:nvSpPr>
        <p:spPr>
          <a:xfrm>
            <a:off x="2422540" y="1629046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30AF76-EA70-5485-0945-E85FA66D68AE}"/>
              </a:ext>
            </a:extLst>
          </p:cNvPr>
          <p:cNvSpPr/>
          <p:nvPr/>
        </p:nvSpPr>
        <p:spPr>
          <a:xfrm>
            <a:off x="38871" y="80372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24;p38">
            <a:extLst>
              <a:ext uri="{FF2B5EF4-FFF2-40B4-BE49-F238E27FC236}">
                <a16:creationId xmlns:a16="http://schemas.microsoft.com/office/drawing/2014/main" id="{A074A6D2-5C0A-C572-E8F8-991400524690}"/>
              </a:ext>
            </a:extLst>
          </p:cNvPr>
          <p:cNvSpPr txBox="1">
            <a:spLocks/>
          </p:cNvSpPr>
          <p:nvPr/>
        </p:nvSpPr>
        <p:spPr>
          <a:xfrm>
            <a:off x="154149" y="474885"/>
            <a:ext cx="90388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Resize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386F5449-F800-062E-D67F-785A881EAD14}"/>
              </a:ext>
            </a:extLst>
          </p:cNvPr>
          <p:cNvSpPr/>
          <p:nvPr/>
        </p:nvSpPr>
        <p:spPr>
          <a:xfrm>
            <a:off x="4553095" y="1386387"/>
            <a:ext cx="663006" cy="5727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829E417-A5CB-B938-9A6A-93EC285CE56D}"/>
              </a:ext>
            </a:extLst>
          </p:cNvPr>
          <p:cNvSpPr/>
          <p:nvPr/>
        </p:nvSpPr>
        <p:spPr>
          <a:xfrm rot="10098318" flipV="1">
            <a:off x="833825" y="2317369"/>
            <a:ext cx="3544615" cy="924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92769E-EB94-5136-BCD4-D7B1E460F4C5}"/>
              </a:ext>
            </a:extLst>
          </p:cNvPr>
          <p:cNvSpPr/>
          <p:nvPr/>
        </p:nvSpPr>
        <p:spPr>
          <a:xfrm>
            <a:off x="3219189" y="89067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324;p38">
            <a:extLst>
              <a:ext uri="{FF2B5EF4-FFF2-40B4-BE49-F238E27FC236}">
                <a16:creationId xmlns:a16="http://schemas.microsoft.com/office/drawing/2014/main" id="{8E5F8AE1-7241-4F7F-2B77-628B034EC2E4}"/>
              </a:ext>
            </a:extLst>
          </p:cNvPr>
          <p:cNvSpPr txBox="1">
            <a:spLocks/>
          </p:cNvSpPr>
          <p:nvPr/>
        </p:nvSpPr>
        <p:spPr>
          <a:xfrm>
            <a:off x="3311557" y="531485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</a:t>
            </a:r>
            <a:r>
              <a:rPr lang="en-US" sz="1800" baseline="30000" dirty="0">
                <a:solidFill>
                  <a:schemeClr val="accent2"/>
                </a:solidFill>
              </a:rPr>
              <a:t>st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16D6EE61-F117-353B-DB99-91AC06CCEC9A}"/>
              </a:ext>
            </a:extLst>
          </p:cNvPr>
          <p:cNvSpPr/>
          <p:nvPr/>
        </p:nvSpPr>
        <p:spPr>
          <a:xfrm>
            <a:off x="65802" y="2692529"/>
            <a:ext cx="727885" cy="654224"/>
          </a:xfrm>
          <a:prstGeom prst="cube">
            <a:avLst>
              <a:gd name="adj" fmla="val 33485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258FE99-C022-D1F9-CC65-F445FD54A395}"/>
              </a:ext>
            </a:extLst>
          </p:cNvPr>
          <p:cNvSpPr/>
          <p:nvPr/>
        </p:nvSpPr>
        <p:spPr>
          <a:xfrm>
            <a:off x="4233076" y="1639566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17CE8A0D-3176-A72A-E853-39F62E0930D0}"/>
              </a:ext>
            </a:extLst>
          </p:cNvPr>
          <p:cNvSpPr/>
          <p:nvPr/>
        </p:nvSpPr>
        <p:spPr>
          <a:xfrm>
            <a:off x="948738" y="2763215"/>
            <a:ext cx="623652" cy="589932"/>
          </a:xfrm>
          <a:prstGeom prst="cube">
            <a:avLst>
              <a:gd name="adj" fmla="val 47074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D750A046-0DB0-6A74-1F1D-462900F59A2B}"/>
              </a:ext>
            </a:extLst>
          </p:cNvPr>
          <p:cNvSpPr/>
          <p:nvPr/>
        </p:nvSpPr>
        <p:spPr>
          <a:xfrm>
            <a:off x="2694899" y="2533905"/>
            <a:ext cx="860374" cy="838787"/>
          </a:xfrm>
          <a:prstGeom prst="cube">
            <a:avLst>
              <a:gd name="adj" fmla="val 58177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D3F20956-2C6A-0AC3-EBB0-9D5AAFB2048D}"/>
              </a:ext>
            </a:extLst>
          </p:cNvPr>
          <p:cNvSpPr/>
          <p:nvPr/>
        </p:nvSpPr>
        <p:spPr>
          <a:xfrm>
            <a:off x="3514618" y="2507966"/>
            <a:ext cx="860374" cy="838787"/>
          </a:xfrm>
          <a:prstGeom prst="cube">
            <a:avLst>
              <a:gd name="adj" fmla="val 67766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E61AEB83-E53F-83C7-D714-A4213AB1BDD6}"/>
              </a:ext>
            </a:extLst>
          </p:cNvPr>
          <p:cNvSpPr/>
          <p:nvPr/>
        </p:nvSpPr>
        <p:spPr>
          <a:xfrm>
            <a:off x="4806715" y="2305417"/>
            <a:ext cx="1085751" cy="1074469"/>
          </a:xfrm>
          <a:prstGeom prst="cube">
            <a:avLst>
              <a:gd name="adj" fmla="val 71348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6181A820-E016-68AB-A8DC-991C7BCD6C3F}"/>
              </a:ext>
            </a:extLst>
          </p:cNvPr>
          <p:cNvSpPr/>
          <p:nvPr/>
        </p:nvSpPr>
        <p:spPr>
          <a:xfrm>
            <a:off x="5512081" y="2289963"/>
            <a:ext cx="1118629" cy="1091658"/>
          </a:xfrm>
          <a:prstGeom prst="cube">
            <a:avLst>
              <a:gd name="adj" fmla="val 79374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41AE33C-E9C3-F7EE-4D24-57768FDBC2F0}"/>
              </a:ext>
            </a:extLst>
          </p:cNvPr>
          <p:cNvSpPr/>
          <p:nvPr/>
        </p:nvSpPr>
        <p:spPr>
          <a:xfrm>
            <a:off x="680843" y="3019382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BA0C0EE-4CB8-90AB-1CE9-D2D61E723E16}"/>
              </a:ext>
            </a:extLst>
          </p:cNvPr>
          <p:cNvSpPr/>
          <p:nvPr/>
        </p:nvSpPr>
        <p:spPr>
          <a:xfrm>
            <a:off x="1876411" y="3008670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4D0CDFA-140A-7851-CC29-1E27EFD05945}"/>
              </a:ext>
            </a:extLst>
          </p:cNvPr>
          <p:cNvSpPr/>
          <p:nvPr/>
        </p:nvSpPr>
        <p:spPr>
          <a:xfrm>
            <a:off x="3236011" y="301938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FAEB30F-381D-4A7C-FE00-BE0AE9CF6BB0}"/>
              </a:ext>
            </a:extLst>
          </p:cNvPr>
          <p:cNvSpPr/>
          <p:nvPr/>
        </p:nvSpPr>
        <p:spPr>
          <a:xfrm>
            <a:off x="4006966" y="3019380"/>
            <a:ext cx="796631" cy="95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B7041AA-3EC0-2EC6-646C-2BD8B04448DE}"/>
              </a:ext>
            </a:extLst>
          </p:cNvPr>
          <p:cNvSpPr/>
          <p:nvPr/>
        </p:nvSpPr>
        <p:spPr>
          <a:xfrm>
            <a:off x="5262287" y="3019380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AC2510-C9AD-0941-6E44-1DFB0A4AD587}"/>
              </a:ext>
            </a:extLst>
          </p:cNvPr>
          <p:cNvSpPr/>
          <p:nvPr/>
        </p:nvSpPr>
        <p:spPr>
          <a:xfrm>
            <a:off x="38870" y="2504847"/>
            <a:ext cx="1837541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324;p38">
            <a:extLst>
              <a:ext uri="{FF2B5EF4-FFF2-40B4-BE49-F238E27FC236}">
                <a16:creationId xmlns:a16="http://schemas.microsoft.com/office/drawing/2014/main" id="{490011DD-9569-8D58-4866-B881723E210A}"/>
              </a:ext>
            </a:extLst>
          </p:cNvPr>
          <p:cNvSpPr txBox="1">
            <a:spLocks/>
          </p:cNvSpPr>
          <p:nvPr/>
        </p:nvSpPr>
        <p:spPr>
          <a:xfrm>
            <a:off x="98820" y="3673606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</a:t>
            </a:r>
            <a:r>
              <a:rPr lang="en-US" sz="1800" baseline="30000" dirty="0">
                <a:solidFill>
                  <a:schemeClr val="accent2"/>
                </a:solidFill>
              </a:rPr>
              <a:t>nd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617A1C-A169-9BEE-EB50-5B67B16F1DD3}"/>
              </a:ext>
            </a:extLst>
          </p:cNvPr>
          <p:cNvSpPr/>
          <p:nvPr/>
        </p:nvSpPr>
        <p:spPr>
          <a:xfrm>
            <a:off x="2350797" y="2500698"/>
            <a:ext cx="2185929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324;p38">
            <a:extLst>
              <a:ext uri="{FF2B5EF4-FFF2-40B4-BE49-F238E27FC236}">
                <a16:creationId xmlns:a16="http://schemas.microsoft.com/office/drawing/2014/main" id="{96192930-1995-BB0F-C62F-02522E180999}"/>
              </a:ext>
            </a:extLst>
          </p:cNvPr>
          <p:cNvSpPr txBox="1">
            <a:spLocks/>
          </p:cNvSpPr>
          <p:nvPr/>
        </p:nvSpPr>
        <p:spPr>
          <a:xfrm>
            <a:off x="2884093" y="3641039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3</a:t>
            </a:r>
            <a:r>
              <a:rPr lang="en-US" sz="1800" baseline="30000" dirty="0">
                <a:solidFill>
                  <a:schemeClr val="accent2"/>
                </a:solidFill>
              </a:rPr>
              <a:t>rd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6" name="Google Shape;324;p38">
            <a:extLst>
              <a:ext uri="{FF2B5EF4-FFF2-40B4-BE49-F238E27FC236}">
                <a16:creationId xmlns:a16="http://schemas.microsoft.com/office/drawing/2014/main" id="{7730572C-B002-0BA9-2D02-1B2A5C7CDBD3}"/>
              </a:ext>
            </a:extLst>
          </p:cNvPr>
          <p:cNvSpPr txBox="1">
            <a:spLocks/>
          </p:cNvSpPr>
          <p:nvPr/>
        </p:nvSpPr>
        <p:spPr>
          <a:xfrm>
            <a:off x="4918247" y="3645644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4</a:t>
            </a:r>
            <a:r>
              <a:rPr lang="en-US" sz="1800" baseline="30000" dirty="0">
                <a:solidFill>
                  <a:schemeClr val="accent2"/>
                </a:solidFill>
              </a:rPr>
              <a:t>th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894D66-7A03-CB26-AB5D-8BF6E559F218}"/>
              </a:ext>
            </a:extLst>
          </p:cNvPr>
          <p:cNvSpPr/>
          <p:nvPr/>
        </p:nvSpPr>
        <p:spPr>
          <a:xfrm>
            <a:off x="4607271" y="2133459"/>
            <a:ext cx="2185929" cy="14323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22B5D-2FE0-1FA6-E703-2089509C0A1F}"/>
              </a:ext>
            </a:extLst>
          </p:cNvPr>
          <p:cNvSpPr txBox="1"/>
          <p:nvPr/>
        </p:nvSpPr>
        <p:spPr>
          <a:xfrm>
            <a:off x="123252" y="87313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200x200x1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FCBA42-D4B4-6477-6F99-365CBFD602A8}"/>
              </a:ext>
            </a:extLst>
          </p:cNvPr>
          <p:cNvSpPr txBox="1"/>
          <p:nvPr/>
        </p:nvSpPr>
        <p:spPr>
          <a:xfrm>
            <a:off x="1330731" y="107145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0FCAB9-0680-D3E9-CA38-0545BA809657}"/>
              </a:ext>
            </a:extLst>
          </p:cNvPr>
          <p:cNvSpPr txBox="1"/>
          <p:nvPr/>
        </p:nvSpPr>
        <p:spPr>
          <a:xfrm>
            <a:off x="3227676" y="1067384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F08DC7-7C0B-ECFF-4A5B-B62410109EC8}"/>
              </a:ext>
            </a:extLst>
          </p:cNvPr>
          <p:cNvSpPr txBox="1"/>
          <p:nvPr/>
        </p:nvSpPr>
        <p:spPr>
          <a:xfrm>
            <a:off x="4385675" y="106113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C6C7D9-668B-33B8-234F-69A857B69A07}"/>
              </a:ext>
            </a:extLst>
          </p:cNvPr>
          <p:cNvSpPr txBox="1"/>
          <p:nvPr/>
        </p:nvSpPr>
        <p:spPr>
          <a:xfrm>
            <a:off x="-141176" y="333803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212CB-5938-1D73-11FD-F306FCDD08AB}"/>
              </a:ext>
            </a:extLst>
          </p:cNvPr>
          <p:cNvSpPr txBox="1"/>
          <p:nvPr/>
        </p:nvSpPr>
        <p:spPr>
          <a:xfrm>
            <a:off x="626600" y="33735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517644-BF73-B5D1-7613-396E64494249}"/>
              </a:ext>
            </a:extLst>
          </p:cNvPr>
          <p:cNvSpPr txBox="1"/>
          <p:nvPr/>
        </p:nvSpPr>
        <p:spPr>
          <a:xfrm>
            <a:off x="2369591" y="3366776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16x16x32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7450FA-E043-7455-31C4-6C14456BE231}"/>
              </a:ext>
            </a:extLst>
          </p:cNvPr>
          <p:cNvSpPr txBox="1"/>
          <p:nvPr/>
        </p:nvSpPr>
        <p:spPr>
          <a:xfrm>
            <a:off x="3183985" y="336570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F481B6-0EFD-800F-965C-597A832A2AA5}"/>
              </a:ext>
            </a:extLst>
          </p:cNvPr>
          <p:cNvSpPr txBox="1"/>
          <p:nvPr/>
        </p:nvSpPr>
        <p:spPr>
          <a:xfrm>
            <a:off x="4415547" y="34031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8x8x64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8BFB19-C617-84EA-BC02-A1F59E0D14CC}"/>
              </a:ext>
            </a:extLst>
          </p:cNvPr>
          <p:cNvSpPr txBox="1"/>
          <p:nvPr/>
        </p:nvSpPr>
        <p:spPr>
          <a:xfrm>
            <a:off x="5296512" y="3391528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4x4x64</a:t>
            </a:r>
          </a:p>
        </p:txBody>
      </p:sp>
      <p:sp>
        <p:nvSpPr>
          <p:cNvPr id="11" name="Google Shape;324;p38">
            <a:extLst>
              <a:ext uri="{FF2B5EF4-FFF2-40B4-BE49-F238E27FC236}">
                <a16:creationId xmlns:a16="http://schemas.microsoft.com/office/drawing/2014/main" id="{9F0E287D-52B7-CDCA-C5CA-A8C6DC639657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74153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Transfer learning – unfreeze 1</a:t>
            </a:r>
            <a:r>
              <a:rPr lang="en-US" baseline="30000"/>
              <a:t>st</a:t>
            </a:r>
            <a:r>
              <a:rPr lang="en-US"/>
              <a:t> and 2</a:t>
            </a:r>
            <a:r>
              <a:rPr lang="en-US" baseline="30000"/>
              <a:t>nd</a:t>
            </a:r>
            <a:r>
              <a:rPr lang="en-US"/>
              <a:t> fc layers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B983AF-1D51-CE9C-9033-838486012082}"/>
              </a:ext>
            </a:extLst>
          </p:cNvPr>
          <p:cNvSpPr txBox="1"/>
          <p:nvPr/>
        </p:nvSpPr>
        <p:spPr>
          <a:xfrm>
            <a:off x="2224800" y="4224818"/>
            <a:ext cx="3369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Dropout: 0.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Learning rate: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0.00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CrossEntropy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Loss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  </a:t>
            </a:r>
            <a:r>
              <a:rPr lang="en-US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weights</a:t>
            </a:r>
            <a:endParaRPr lang="en-US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Adam Optimizer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4629D1-5519-172B-870D-7AC57636F39D}"/>
              </a:ext>
            </a:extLst>
          </p:cNvPr>
          <p:cNvSpPr txBox="1"/>
          <p:nvPr/>
        </p:nvSpPr>
        <p:spPr>
          <a:xfrm>
            <a:off x="98820" y="4224818"/>
            <a:ext cx="2058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size: 32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Normalization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: 2x2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3DD2C4F-5A48-3051-DD32-3505C2A428DE}"/>
              </a:ext>
            </a:extLst>
          </p:cNvPr>
          <p:cNvSpPr/>
          <p:nvPr/>
        </p:nvSpPr>
        <p:spPr>
          <a:xfrm>
            <a:off x="6962228" y="1042649"/>
            <a:ext cx="305197" cy="305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1024x1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90EFE5-1F16-9C88-5751-52005A2C3E46}"/>
              </a:ext>
            </a:extLst>
          </p:cNvPr>
          <p:cNvSpPr/>
          <p:nvPr/>
        </p:nvSpPr>
        <p:spPr>
          <a:xfrm>
            <a:off x="8419703" y="2333608"/>
            <a:ext cx="305197" cy="7606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7x1</a:t>
            </a:r>
          </a:p>
        </p:txBody>
      </p:sp>
      <p:sp>
        <p:nvSpPr>
          <p:cNvPr id="62" name="Google Shape;324;p38">
            <a:extLst>
              <a:ext uri="{FF2B5EF4-FFF2-40B4-BE49-F238E27FC236}">
                <a16:creationId xmlns:a16="http://schemas.microsoft.com/office/drawing/2014/main" id="{83CE35B2-AC39-45D3-A55E-80BF6509543C}"/>
              </a:ext>
            </a:extLst>
          </p:cNvPr>
          <p:cNvSpPr txBox="1">
            <a:spLocks/>
          </p:cNvSpPr>
          <p:nvPr/>
        </p:nvSpPr>
        <p:spPr>
          <a:xfrm>
            <a:off x="6398808" y="4215709"/>
            <a:ext cx="1282637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flattening</a:t>
            </a:r>
          </a:p>
        </p:txBody>
      </p:sp>
      <p:sp>
        <p:nvSpPr>
          <p:cNvPr id="63" name="Google Shape;324;p38">
            <a:extLst>
              <a:ext uri="{FF2B5EF4-FFF2-40B4-BE49-F238E27FC236}">
                <a16:creationId xmlns:a16="http://schemas.microsoft.com/office/drawing/2014/main" id="{6C6BFF94-7995-29AF-F453-34561F9DEDC2}"/>
              </a:ext>
            </a:extLst>
          </p:cNvPr>
          <p:cNvSpPr txBox="1">
            <a:spLocks/>
          </p:cNvSpPr>
          <p:nvPr/>
        </p:nvSpPr>
        <p:spPr>
          <a:xfrm>
            <a:off x="7172332" y="78093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1st fc layer</a:t>
            </a:r>
          </a:p>
        </p:txBody>
      </p:sp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8D99DD64-B902-F8A4-9BE6-0FE13C5EE370}"/>
              </a:ext>
            </a:extLst>
          </p:cNvPr>
          <p:cNvSpPr/>
          <p:nvPr/>
        </p:nvSpPr>
        <p:spPr>
          <a:xfrm>
            <a:off x="6600267" y="2719348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F7CD7A36-2D7A-82DD-2279-DA917D275616}"/>
              </a:ext>
            </a:extLst>
          </p:cNvPr>
          <p:cNvSpPr/>
          <p:nvPr/>
        </p:nvSpPr>
        <p:spPr>
          <a:xfrm>
            <a:off x="7596063" y="1061130"/>
            <a:ext cx="305197" cy="305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64x1</a:t>
            </a:r>
          </a:p>
        </p:txBody>
      </p:sp>
      <p:sp>
        <p:nvSpPr>
          <p:cNvPr id="258" name="Arrow: Right 257">
            <a:extLst>
              <a:ext uri="{FF2B5EF4-FFF2-40B4-BE49-F238E27FC236}">
                <a16:creationId xmlns:a16="http://schemas.microsoft.com/office/drawing/2014/main" id="{7C30A272-E533-6493-63D2-8602D72DE3B3}"/>
              </a:ext>
            </a:extLst>
          </p:cNvPr>
          <p:cNvSpPr/>
          <p:nvPr/>
        </p:nvSpPr>
        <p:spPr>
          <a:xfrm>
            <a:off x="7277193" y="271393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Arrow: Right 258">
            <a:extLst>
              <a:ext uri="{FF2B5EF4-FFF2-40B4-BE49-F238E27FC236}">
                <a16:creationId xmlns:a16="http://schemas.microsoft.com/office/drawing/2014/main" id="{F96CFC99-785C-2F58-BA28-51239B52C189}"/>
              </a:ext>
            </a:extLst>
          </p:cNvPr>
          <p:cNvSpPr/>
          <p:nvPr/>
        </p:nvSpPr>
        <p:spPr>
          <a:xfrm>
            <a:off x="7995972" y="2692529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Google Shape;324;p38">
            <a:extLst>
              <a:ext uri="{FF2B5EF4-FFF2-40B4-BE49-F238E27FC236}">
                <a16:creationId xmlns:a16="http://schemas.microsoft.com/office/drawing/2014/main" id="{8221545A-512A-59CF-BF1B-3B57756CC384}"/>
              </a:ext>
            </a:extLst>
          </p:cNvPr>
          <p:cNvSpPr txBox="1">
            <a:spLocks/>
          </p:cNvSpPr>
          <p:nvPr/>
        </p:nvSpPr>
        <p:spPr>
          <a:xfrm>
            <a:off x="7843193" y="325881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2nd fc layer</a:t>
            </a:r>
          </a:p>
        </p:txBody>
      </p:sp>
    </p:spTree>
    <p:extLst>
      <p:ext uri="{BB962C8B-B14F-4D97-AF65-F5344CB8AC3E}">
        <p14:creationId xmlns:p14="http://schemas.microsoft.com/office/powerpoint/2010/main" val="257934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/>
          <p:nvPr/>
        </p:nvSpPr>
        <p:spPr>
          <a:xfrm>
            <a:off x="4553600" y="2055597"/>
            <a:ext cx="951000" cy="9510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4553625" y="3198716"/>
            <a:ext cx="951000" cy="9510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4553475" y="912479"/>
            <a:ext cx="951000" cy="9510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8" name="Google Shape;278;p35"/>
          <p:cNvSpPr/>
          <p:nvPr/>
        </p:nvSpPr>
        <p:spPr>
          <a:xfrm>
            <a:off x="618013" y="2055597"/>
            <a:ext cx="951000" cy="9510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9" name="Google Shape;279;p35"/>
          <p:cNvSpPr/>
          <p:nvPr/>
        </p:nvSpPr>
        <p:spPr>
          <a:xfrm>
            <a:off x="618013" y="3198716"/>
            <a:ext cx="951000" cy="9510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0" name="Google Shape;280;p35"/>
          <p:cNvSpPr/>
          <p:nvPr/>
        </p:nvSpPr>
        <p:spPr>
          <a:xfrm>
            <a:off x="618013" y="912479"/>
            <a:ext cx="951000" cy="9510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1" name="Google Shape;281;p35"/>
          <p:cNvSpPr txBox="1">
            <a:spLocks noGrp="1"/>
          </p:cNvSpPr>
          <p:nvPr>
            <p:ph type="title" idx="2"/>
          </p:nvPr>
        </p:nvSpPr>
        <p:spPr>
          <a:xfrm flipH="1">
            <a:off x="4653063" y="1162379"/>
            <a:ext cx="760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2" name="Google Shape;282;p35"/>
          <p:cNvSpPr txBox="1">
            <a:spLocks noGrp="1"/>
          </p:cNvSpPr>
          <p:nvPr>
            <p:ph type="subTitle" idx="1"/>
          </p:nvPr>
        </p:nvSpPr>
        <p:spPr>
          <a:xfrm flipH="1">
            <a:off x="5476475" y="1058333"/>
            <a:ext cx="2954400" cy="677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DEEP LEARNING from scratch – 1</a:t>
            </a:r>
            <a:r>
              <a:rPr lang="en" baseline="30000" dirty="0"/>
              <a:t>st</a:t>
            </a:r>
            <a:r>
              <a:rPr lang="en" dirty="0"/>
              <a:t> dataset</a:t>
            </a:r>
            <a:endParaRPr dirty="0"/>
          </a:p>
        </p:txBody>
      </p:sp>
      <p:sp>
        <p:nvSpPr>
          <p:cNvPr id="283" name="Google Shape;283;p35"/>
          <p:cNvSpPr txBox="1">
            <a:spLocks noGrp="1"/>
          </p:cNvSpPr>
          <p:nvPr>
            <p:ph type="title" idx="3"/>
          </p:nvPr>
        </p:nvSpPr>
        <p:spPr>
          <a:xfrm flipH="1">
            <a:off x="4653063" y="2305497"/>
            <a:ext cx="760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4" name="Google Shape;284;p35"/>
          <p:cNvSpPr txBox="1">
            <a:spLocks noGrp="1"/>
          </p:cNvSpPr>
          <p:nvPr>
            <p:ph type="subTitle" idx="4"/>
          </p:nvPr>
        </p:nvSpPr>
        <p:spPr>
          <a:xfrm flipH="1">
            <a:off x="5476475" y="2207546"/>
            <a:ext cx="2954400" cy="705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TRANSFER LEARNING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</a:t>
            </a:r>
            <a:r>
              <a:rPr lang="en" baseline="30000" dirty="0"/>
              <a:t>st</a:t>
            </a:r>
            <a:r>
              <a:rPr lang="en" dirty="0"/>
              <a:t> attempt</a:t>
            </a:r>
            <a:endParaRPr dirty="0"/>
          </a:p>
        </p:txBody>
      </p:sp>
      <p:sp>
        <p:nvSpPr>
          <p:cNvPr id="285" name="Google Shape;285;p35"/>
          <p:cNvSpPr txBox="1">
            <a:spLocks noGrp="1"/>
          </p:cNvSpPr>
          <p:nvPr>
            <p:ph type="subTitle" idx="8"/>
          </p:nvPr>
        </p:nvSpPr>
        <p:spPr>
          <a:xfrm flipH="1">
            <a:off x="1536500" y="1162379"/>
            <a:ext cx="2954400" cy="4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r>
              <a:rPr lang="en" baseline="30000" dirty="0"/>
              <a:t>st</a:t>
            </a:r>
            <a:r>
              <a:rPr lang="en" dirty="0"/>
              <a:t> DATASET</a:t>
            </a:r>
            <a:endParaRPr dirty="0"/>
          </a:p>
        </p:txBody>
      </p:sp>
      <p:sp>
        <p:nvSpPr>
          <p:cNvPr id="286" name="Google Shape;286;p35"/>
          <p:cNvSpPr txBox="1">
            <a:spLocks noGrp="1"/>
          </p:cNvSpPr>
          <p:nvPr>
            <p:ph type="title" idx="5"/>
          </p:nvPr>
        </p:nvSpPr>
        <p:spPr>
          <a:xfrm>
            <a:off x="4653038" y="3448616"/>
            <a:ext cx="760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87" name="Google Shape;287;p35"/>
          <p:cNvSpPr txBox="1">
            <a:spLocks noGrp="1"/>
          </p:cNvSpPr>
          <p:nvPr>
            <p:ph type="subTitle" idx="6"/>
          </p:nvPr>
        </p:nvSpPr>
        <p:spPr>
          <a:xfrm>
            <a:off x="5476475" y="3384810"/>
            <a:ext cx="2954400" cy="677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DEEP LEARNING from scratch – 2</a:t>
            </a:r>
            <a:r>
              <a:rPr lang="en" baseline="30000" dirty="0"/>
              <a:t>nd</a:t>
            </a:r>
            <a:r>
              <a:rPr lang="en" dirty="0"/>
              <a:t> dataset</a:t>
            </a:r>
            <a:endParaRPr dirty="0"/>
          </a:p>
        </p:txBody>
      </p:sp>
      <p:sp>
        <p:nvSpPr>
          <p:cNvPr id="288" name="Google Shape;288;p35"/>
          <p:cNvSpPr txBox="1">
            <a:spLocks noGrp="1"/>
          </p:cNvSpPr>
          <p:nvPr>
            <p:ph type="title"/>
          </p:nvPr>
        </p:nvSpPr>
        <p:spPr>
          <a:xfrm>
            <a:off x="713100" y="14156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7"/>
          </p:nvPr>
        </p:nvSpPr>
        <p:spPr>
          <a:xfrm flipH="1">
            <a:off x="713113" y="1162379"/>
            <a:ext cx="760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0" name="Google Shape;290;p35"/>
          <p:cNvSpPr txBox="1">
            <a:spLocks noGrp="1"/>
          </p:cNvSpPr>
          <p:nvPr>
            <p:ph type="title" idx="9"/>
          </p:nvPr>
        </p:nvSpPr>
        <p:spPr>
          <a:xfrm flipH="1">
            <a:off x="713113" y="2305497"/>
            <a:ext cx="760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1" name="Google Shape;291;p35"/>
          <p:cNvSpPr txBox="1">
            <a:spLocks noGrp="1"/>
          </p:cNvSpPr>
          <p:nvPr>
            <p:ph type="subTitle" idx="13"/>
          </p:nvPr>
        </p:nvSpPr>
        <p:spPr>
          <a:xfrm flipH="1">
            <a:off x="1536525" y="2305497"/>
            <a:ext cx="1693383" cy="4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2</a:t>
            </a:r>
            <a:r>
              <a:rPr lang="en" baseline="30000" dirty="0"/>
              <a:t>nd</a:t>
            </a:r>
            <a:r>
              <a:rPr lang="en" dirty="0"/>
              <a:t> DATASET</a:t>
            </a:r>
            <a:endParaRPr dirty="0"/>
          </a:p>
        </p:txBody>
      </p:sp>
      <p:sp>
        <p:nvSpPr>
          <p:cNvPr id="292" name="Google Shape;292;p35"/>
          <p:cNvSpPr txBox="1">
            <a:spLocks noGrp="1"/>
          </p:cNvSpPr>
          <p:nvPr>
            <p:ph type="title" idx="14"/>
          </p:nvPr>
        </p:nvSpPr>
        <p:spPr>
          <a:xfrm>
            <a:off x="713113" y="3448616"/>
            <a:ext cx="760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93" name="Google Shape;293;p35"/>
          <p:cNvSpPr txBox="1">
            <a:spLocks noGrp="1"/>
          </p:cNvSpPr>
          <p:nvPr>
            <p:ph type="subTitle" idx="15"/>
          </p:nvPr>
        </p:nvSpPr>
        <p:spPr>
          <a:xfrm>
            <a:off x="1536500" y="3323665"/>
            <a:ext cx="2954400" cy="701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TRANSFER LEARNING 2</a:t>
            </a:r>
            <a:r>
              <a:rPr lang="en-US" baseline="30000" dirty="0"/>
              <a:t>nd</a:t>
            </a:r>
            <a:r>
              <a:rPr lang="en-US" dirty="0"/>
              <a:t> attempt</a:t>
            </a:r>
          </a:p>
        </p:txBody>
      </p:sp>
      <p:sp>
        <p:nvSpPr>
          <p:cNvPr id="2" name="Google Shape;276;p35">
            <a:extLst>
              <a:ext uri="{FF2B5EF4-FFF2-40B4-BE49-F238E27FC236}">
                <a16:creationId xmlns:a16="http://schemas.microsoft.com/office/drawing/2014/main" id="{DC5B7ED2-8056-F350-DEFB-7F7D476A57B7}"/>
              </a:ext>
            </a:extLst>
          </p:cNvPr>
          <p:cNvSpPr/>
          <p:nvPr/>
        </p:nvSpPr>
        <p:spPr>
          <a:xfrm>
            <a:off x="3283625" y="4050934"/>
            <a:ext cx="951000" cy="9510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" name="Google Shape;287;p35">
            <a:extLst>
              <a:ext uri="{FF2B5EF4-FFF2-40B4-BE49-F238E27FC236}">
                <a16:creationId xmlns:a16="http://schemas.microsoft.com/office/drawing/2014/main" id="{13F8C999-66EA-395E-CD4D-620506C9E4B5}"/>
              </a:ext>
            </a:extLst>
          </p:cNvPr>
          <p:cNvSpPr txBox="1">
            <a:spLocks/>
          </p:cNvSpPr>
          <p:nvPr/>
        </p:nvSpPr>
        <p:spPr>
          <a:xfrm>
            <a:off x="4220731" y="4273545"/>
            <a:ext cx="1377292" cy="47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REMARKS</a:t>
            </a:r>
          </a:p>
        </p:txBody>
      </p:sp>
      <p:sp>
        <p:nvSpPr>
          <p:cNvPr id="4" name="Google Shape;292;p35">
            <a:extLst>
              <a:ext uri="{FF2B5EF4-FFF2-40B4-BE49-F238E27FC236}">
                <a16:creationId xmlns:a16="http://schemas.microsoft.com/office/drawing/2014/main" id="{94E4DF0C-D640-54E4-3E9D-18F7A9B452DF}"/>
              </a:ext>
            </a:extLst>
          </p:cNvPr>
          <p:cNvSpPr txBox="1">
            <a:spLocks/>
          </p:cNvSpPr>
          <p:nvPr/>
        </p:nvSpPr>
        <p:spPr>
          <a:xfrm>
            <a:off x="3378725" y="4300834"/>
            <a:ext cx="760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30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" dirty="0"/>
              <a:t>07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95B66404-DD42-F9D6-90BE-CFE101BD8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23C6CF94-698C-B025-A744-3E6FDCFD4187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8">
            <a:extLst>
              <a:ext uri="{FF2B5EF4-FFF2-40B4-BE49-F238E27FC236}">
                <a16:creationId xmlns:a16="http://schemas.microsoft.com/office/drawing/2014/main" id="{4E856F2D-FDB1-4E2C-C604-ADA5894DD1FE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-1" y="0"/>
            <a:ext cx="741535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Transfer learning – unfreeze 1</a:t>
            </a:r>
            <a:r>
              <a:rPr lang="en" baseline="30000" dirty="0"/>
              <a:t>st</a:t>
            </a:r>
            <a:r>
              <a:rPr lang="en" dirty="0"/>
              <a:t> and 2</a:t>
            </a:r>
            <a:r>
              <a:rPr lang="en" baseline="30000" dirty="0"/>
              <a:t>nd</a:t>
            </a:r>
            <a:r>
              <a:rPr lang="en" dirty="0"/>
              <a:t> fc layers</a:t>
            </a:r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64C848-4E37-86FF-9AC2-A09A65C6E979}"/>
              </a:ext>
            </a:extLst>
          </p:cNvPr>
          <p:cNvSpPr/>
          <p:nvPr/>
        </p:nvSpPr>
        <p:spPr>
          <a:xfrm>
            <a:off x="123252" y="1173384"/>
            <a:ext cx="1115182" cy="960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425C80-CC24-FB74-375E-6E0E969C1FD5}"/>
              </a:ext>
            </a:extLst>
          </p:cNvPr>
          <p:cNvSpPr/>
          <p:nvPr/>
        </p:nvSpPr>
        <p:spPr>
          <a:xfrm>
            <a:off x="1515065" y="1467130"/>
            <a:ext cx="579507" cy="4511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265833D3-B6DB-2584-DD7B-CFF62218F633}"/>
              </a:ext>
            </a:extLst>
          </p:cNvPr>
          <p:cNvSpPr/>
          <p:nvPr/>
        </p:nvSpPr>
        <p:spPr>
          <a:xfrm>
            <a:off x="3275920" y="1408887"/>
            <a:ext cx="912231" cy="572700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31A0E45-8713-FF93-284E-FFD7A3983120}"/>
              </a:ext>
            </a:extLst>
          </p:cNvPr>
          <p:cNvSpPr/>
          <p:nvPr/>
        </p:nvSpPr>
        <p:spPr>
          <a:xfrm>
            <a:off x="1313326" y="1619127"/>
            <a:ext cx="155414" cy="1103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5642039-5CFA-D351-46CA-A025CF21B7B7}"/>
              </a:ext>
            </a:extLst>
          </p:cNvPr>
          <p:cNvSpPr/>
          <p:nvPr/>
        </p:nvSpPr>
        <p:spPr>
          <a:xfrm>
            <a:off x="2422540" y="1629046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07A151-1B19-4291-09AC-106F4A71BDB1}"/>
              </a:ext>
            </a:extLst>
          </p:cNvPr>
          <p:cNvSpPr/>
          <p:nvPr/>
        </p:nvSpPr>
        <p:spPr>
          <a:xfrm>
            <a:off x="38871" y="80372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24;p38">
            <a:extLst>
              <a:ext uri="{FF2B5EF4-FFF2-40B4-BE49-F238E27FC236}">
                <a16:creationId xmlns:a16="http://schemas.microsoft.com/office/drawing/2014/main" id="{262DEF98-1DE2-DF20-BB13-7F2547F212DE}"/>
              </a:ext>
            </a:extLst>
          </p:cNvPr>
          <p:cNvSpPr txBox="1">
            <a:spLocks/>
          </p:cNvSpPr>
          <p:nvPr/>
        </p:nvSpPr>
        <p:spPr>
          <a:xfrm>
            <a:off x="154149" y="474885"/>
            <a:ext cx="90388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Resize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A90F66C-6F1E-6C98-6137-32E492754CD5}"/>
              </a:ext>
            </a:extLst>
          </p:cNvPr>
          <p:cNvSpPr/>
          <p:nvPr/>
        </p:nvSpPr>
        <p:spPr>
          <a:xfrm>
            <a:off x="4553095" y="1386387"/>
            <a:ext cx="663006" cy="572700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CA8D454-F7B9-45B9-69F4-63D0A440AD3F}"/>
              </a:ext>
            </a:extLst>
          </p:cNvPr>
          <p:cNvSpPr/>
          <p:nvPr/>
        </p:nvSpPr>
        <p:spPr>
          <a:xfrm rot="10098318" flipV="1">
            <a:off x="833825" y="2317369"/>
            <a:ext cx="3544615" cy="924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3CCEF5-48F5-D1AC-D500-2AA4DDDC7A7C}"/>
              </a:ext>
            </a:extLst>
          </p:cNvPr>
          <p:cNvSpPr/>
          <p:nvPr/>
        </p:nvSpPr>
        <p:spPr>
          <a:xfrm>
            <a:off x="3219189" y="89067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324;p38">
            <a:extLst>
              <a:ext uri="{FF2B5EF4-FFF2-40B4-BE49-F238E27FC236}">
                <a16:creationId xmlns:a16="http://schemas.microsoft.com/office/drawing/2014/main" id="{B69169E6-90E7-1290-EB83-8DA706FBC058}"/>
              </a:ext>
            </a:extLst>
          </p:cNvPr>
          <p:cNvSpPr txBox="1">
            <a:spLocks/>
          </p:cNvSpPr>
          <p:nvPr/>
        </p:nvSpPr>
        <p:spPr>
          <a:xfrm>
            <a:off x="3311557" y="531485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</a:t>
            </a:r>
            <a:r>
              <a:rPr lang="en-US" sz="1800" baseline="30000" dirty="0">
                <a:solidFill>
                  <a:schemeClr val="accent2"/>
                </a:solidFill>
              </a:rPr>
              <a:t>st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4A7F57C8-B7D5-406E-F4B2-D5D5BE5483D1}"/>
              </a:ext>
            </a:extLst>
          </p:cNvPr>
          <p:cNvSpPr/>
          <p:nvPr/>
        </p:nvSpPr>
        <p:spPr>
          <a:xfrm>
            <a:off x="65802" y="2692529"/>
            <a:ext cx="727885" cy="654224"/>
          </a:xfrm>
          <a:prstGeom prst="cube">
            <a:avLst>
              <a:gd name="adj" fmla="val 3348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389E52A-05BA-0EF2-2D1D-6A3550B72E05}"/>
              </a:ext>
            </a:extLst>
          </p:cNvPr>
          <p:cNvSpPr/>
          <p:nvPr/>
        </p:nvSpPr>
        <p:spPr>
          <a:xfrm>
            <a:off x="4233076" y="1639566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3E585744-53E3-70BD-9B82-720BC13057E3}"/>
              </a:ext>
            </a:extLst>
          </p:cNvPr>
          <p:cNvSpPr/>
          <p:nvPr/>
        </p:nvSpPr>
        <p:spPr>
          <a:xfrm>
            <a:off x="948738" y="2763215"/>
            <a:ext cx="623652" cy="589932"/>
          </a:xfrm>
          <a:prstGeom prst="cube">
            <a:avLst>
              <a:gd name="adj" fmla="val 4707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9D5239F4-0D72-F343-774E-402055DD1935}"/>
              </a:ext>
            </a:extLst>
          </p:cNvPr>
          <p:cNvSpPr/>
          <p:nvPr/>
        </p:nvSpPr>
        <p:spPr>
          <a:xfrm>
            <a:off x="2694899" y="2533905"/>
            <a:ext cx="860374" cy="838787"/>
          </a:xfrm>
          <a:prstGeom prst="cube">
            <a:avLst>
              <a:gd name="adj" fmla="val 5817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8B911D98-9F57-B35D-7D71-6D4D95B3BE57}"/>
              </a:ext>
            </a:extLst>
          </p:cNvPr>
          <p:cNvSpPr/>
          <p:nvPr/>
        </p:nvSpPr>
        <p:spPr>
          <a:xfrm>
            <a:off x="3514618" y="2507966"/>
            <a:ext cx="860374" cy="838787"/>
          </a:xfrm>
          <a:prstGeom prst="cube">
            <a:avLst>
              <a:gd name="adj" fmla="val 6776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647DB5C9-B24C-1BBD-F4A9-D1EDDEFB3A0B}"/>
              </a:ext>
            </a:extLst>
          </p:cNvPr>
          <p:cNvSpPr/>
          <p:nvPr/>
        </p:nvSpPr>
        <p:spPr>
          <a:xfrm>
            <a:off x="4806715" y="2305417"/>
            <a:ext cx="1085751" cy="1074469"/>
          </a:xfrm>
          <a:prstGeom prst="cube">
            <a:avLst>
              <a:gd name="adj" fmla="val 71348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C7C039F0-B85E-9E27-D487-27F0CC5B6BF1}"/>
              </a:ext>
            </a:extLst>
          </p:cNvPr>
          <p:cNvSpPr/>
          <p:nvPr/>
        </p:nvSpPr>
        <p:spPr>
          <a:xfrm>
            <a:off x="5512081" y="2289963"/>
            <a:ext cx="1118629" cy="1091658"/>
          </a:xfrm>
          <a:prstGeom prst="cube">
            <a:avLst>
              <a:gd name="adj" fmla="val 7937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9FEE6D8-0714-7B64-0041-C3FAE66D13C0}"/>
              </a:ext>
            </a:extLst>
          </p:cNvPr>
          <p:cNvSpPr/>
          <p:nvPr/>
        </p:nvSpPr>
        <p:spPr>
          <a:xfrm>
            <a:off x="680843" y="3019382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95FBD482-2465-AF59-73E5-F9A08AAFB29F}"/>
              </a:ext>
            </a:extLst>
          </p:cNvPr>
          <p:cNvSpPr/>
          <p:nvPr/>
        </p:nvSpPr>
        <p:spPr>
          <a:xfrm>
            <a:off x="1876411" y="3008670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3202A9D-3CAE-2D49-4922-B326B7337962}"/>
              </a:ext>
            </a:extLst>
          </p:cNvPr>
          <p:cNvSpPr/>
          <p:nvPr/>
        </p:nvSpPr>
        <p:spPr>
          <a:xfrm>
            <a:off x="3236011" y="301938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4E357FF-75CC-A7D7-098F-6854553EB995}"/>
              </a:ext>
            </a:extLst>
          </p:cNvPr>
          <p:cNvSpPr/>
          <p:nvPr/>
        </p:nvSpPr>
        <p:spPr>
          <a:xfrm>
            <a:off x="4006966" y="3019380"/>
            <a:ext cx="796631" cy="95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1A02BDC-5C8D-41DD-F0F3-EABE23C85CB4}"/>
              </a:ext>
            </a:extLst>
          </p:cNvPr>
          <p:cNvSpPr/>
          <p:nvPr/>
        </p:nvSpPr>
        <p:spPr>
          <a:xfrm>
            <a:off x="5262287" y="3019380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1C9676-E936-4E6A-D6CB-8FF49E417D08}"/>
              </a:ext>
            </a:extLst>
          </p:cNvPr>
          <p:cNvSpPr/>
          <p:nvPr/>
        </p:nvSpPr>
        <p:spPr>
          <a:xfrm>
            <a:off x="38870" y="2504847"/>
            <a:ext cx="1837541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324;p38">
            <a:extLst>
              <a:ext uri="{FF2B5EF4-FFF2-40B4-BE49-F238E27FC236}">
                <a16:creationId xmlns:a16="http://schemas.microsoft.com/office/drawing/2014/main" id="{BF2B1A08-4091-F78F-E455-B8731A7070FC}"/>
              </a:ext>
            </a:extLst>
          </p:cNvPr>
          <p:cNvSpPr txBox="1">
            <a:spLocks/>
          </p:cNvSpPr>
          <p:nvPr/>
        </p:nvSpPr>
        <p:spPr>
          <a:xfrm>
            <a:off x="98820" y="3673606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</a:t>
            </a:r>
            <a:r>
              <a:rPr lang="en-US" sz="1800" baseline="30000" dirty="0">
                <a:solidFill>
                  <a:schemeClr val="accent2"/>
                </a:solidFill>
              </a:rPr>
              <a:t>nd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6929E5-653B-DDC6-71CA-14F9AEE2CF82}"/>
              </a:ext>
            </a:extLst>
          </p:cNvPr>
          <p:cNvSpPr/>
          <p:nvPr/>
        </p:nvSpPr>
        <p:spPr>
          <a:xfrm>
            <a:off x="2350797" y="2500698"/>
            <a:ext cx="2185929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324;p38">
            <a:extLst>
              <a:ext uri="{FF2B5EF4-FFF2-40B4-BE49-F238E27FC236}">
                <a16:creationId xmlns:a16="http://schemas.microsoft.com/office/drawing/2014/main" id="{72AFB514-995D-D382-62B3-A6FA798A9909}"/>
              </a:ext>
            </a:extLst>
          </p:cNvPr>
          <p:cNvSpPr txBox="1">
            <a:spLocks/>
          </p:cNvSpPr>
          <p:nvPr/>
        </p:nvSpPr>
        <p:spPr>
          <a:xfrm>
            <a:off x="2884093" y="3641039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3</a:t>
            </a:r>
            <a:r>
              <a:rPr lang="en-US" sz="1800" baseline="30000" dirty="0">
                <a:solidFill>
                  <a:schemeClr val="accent2"/>
                </a:solidFill>
              </a:rPr>
              <a:t>rd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6" name="Google Shape;324;p38">
            <a:extLst>
              <a:ext uri="{FF2B5EF4-FFF2-40B4-BE49-F238E27FC236}">
                <a16:creationId xmlns:a16="http://schemas.microsoft.com/office/drawing/2014/main" id="{4900B33C-4D64-B7DB-2DA0-474E378E92C7}"/>
              </a:ext>
            </a:extLst>
          </p:cNvPr>
          <p:cNvSpPr txBox="1">
            <a:spLocks/>
          </p:cNvSpPr>
          <p:nvPr/>
        </p:nvSpPr>
        <p:spPr>
          <a:xfrm>
            <a:off x="4918247" y="3645644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4</a:t>
            </a:r>
            <a:r>
              <a:rPr lang="en-US" sz="1800" baseline="30000" dirty="0">
                <a:solidFill>
                  <a:schemeClr val="accent2"/>
                </a:solidFill>
              </a:rPr>
              <a:t>th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5522E8-009B-4899-5599-0AA9DD90E81A}"/>
              </a:ext>
            </a:extLst>
          </p:cNvPr>
          <p:cNvSpPr/>
          <p:nvPr/>
        </p:nvSpPr>
        <p:spPr>
          <a:xfrm>
            <a:off x="4607271" y="2133459"/>
            <a:ext cx="2185929" cy="14323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32C44B-215A-F291-93E5-E4FB4EB003C3}"/>
              </a:ext>
            </a:extLst>
          </p:cNvPr>
          <p:cNvSpPr txBox="1"/>
          <p:nvPr/>
        </p:nvSpPr>
        <p:spPr>
          <a:xfrm>
            <a:off x="123252" y="87313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200x200x1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E109AF-B433-CD06-D61D-50E83E3259B0}"/>
              </a:ext>
            </a:extLst>
          </p:cNvPr>
          <p:cNvSpPr txBox="1"/>
          <p:nvPr/>
        </p:nvSpPr>
        <p:spPr>
          <a:xfrm>
            <a:off x="1330731" y="107145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24BB64-EFF5-FF16-1746-3F2567B03AAE}"/>
              </a:ext>
            </a:extLst>
          </p:cNvPr>
          <p:cNvSpPr txBox="1"/>
          <p:nvPr/>
        </p:nvSpPr>
        <p:spPr>
          <a:xfrm>
            <a:off x="3227676" y="1067384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5B49BB-21D0-A787-E51D-9F3274DC6F65}"/>
              </a:ext>
            </a:extLst>
          </p:cNvPr>
          <p:cNvSpPr txBox="1"/>
          <p:nvPr/>
        </p:nvSpPr>
        <p:spPr>
          <a:xfrm>
            <a:off x="4385675" y="106113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0A374A-443A-D316-223B-6627C8FE47FF}"/>
              </a:ext>
            </a:extLst>
          </p:cNvPr>
          <p:cNvSpPr txBox="1"/>
          <p:nvPr/>
        </p:nvSpPr>
        <p:spPr>
          <a:xfrm>
            <a:off x="-141176" y="333803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648EB2-CECB-CF95-B381-6A3ACA0FF2E9}"/>
              </a:ext>
            </a:extLst>
          </p:cNvPr>
          <p:cNvSpPr txBox="1"/>
          <p:nvPr/>
        </p:nvSpPr>
        <p:spPr>
          <a:xfrm>
            <a:off x="626600" y="33735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B5B8BC-49ED-96D7-AB22-16F30DE03A1F}"/>
              </a:ext>
            </a:extLst>
          </p:cNvPr>
          <p:cNvSpPr txBox="1"/>
          <p:nvPr/>
        </p:nvSpPr>
        <p:spPr>
          <a:xfrm>
            <a:off x="2369591" y="3366776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16x16x32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884EE-5103-0A50-F13F-44859017DBCC}"/>
              </a:ext>
            </a:extLst>
          </p:cNvPr>
          <p:cNvSpPr txBox="1"/>
          <p:nvPr/>
        </p:nvSpPr>
        <p:spPr>
          <a:xfrm>
            <a:off x="3183985" y="336570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708D7D-F332-E0AA-33D7-26105D65E846}"/>
              </a:ext>
            </a:extLst>
          </p:cNvPr>
          <p:cNvSpPr txBox="1"/>
          <p:nvPr/>
        </p:nvSpPr>
        <p:spPr>
          <a:xfrm>
            <a:off x="4415547" y="34031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8x8x64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B14FBB-0A73-B71A-E866-2E2687BCFA74}"/>
              </a:ext>
            </a:extLst>
          </p:cNvPr>
          <p:cNvSpPr txBox="1"/>
          <p:nvPr/>
        </p:nvSpPr>
        <p:spPr>
          <a:xfrm>
            <a:off x="5296512" y="3391528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4x4x64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F17CD0-CCC4-0F7A-28AB-7885DD9FC115}"/>
              </a:ext>
            </a:extLst>
          </p:cNvPr>
          <p:cNvSpPr txBox="1"/>
          <p:nvPr/>
        </p:nvSpPr>
        <p:spPr>
          <a:xfrm>
            <a:off x="2224800" y="4224818"/>
            <a:ext cx="3369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Dropout: 0.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Learning rate: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0.00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CrossEntropy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Loss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  </a:t>
            </a:r>
            <a:r>
              <a:rPr lang="en-US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weights</a:t>
            </a:r>
            <a:endParaRPr lang="en-US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Adam Optimizer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846927-A564-D15C-ACF1-DEFD08876381}"/>
              </a:ext>
            </a:extLst>
          </p:cNvPr>
          <p:cNvSpPr txBox="1"/>
          <p:nvPr/>
        </p:nvSpPr>
        <p:spPr>
          <a:xfrm>
            <a:off x="98820" y="4224818"/>
            <a:ext cx="2058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size: 32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Normalization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: 2x2</a:t>
            </a:r>
          </a:p>
        </p:txBody>
      </p:sp>
      <p:sp>
        <p:nvSpPr>
          <p:cNvPr id="57" name="Google Shape;324;p38">
            <a:extLst>
              <a:ext uri="{FF2B5EF4-FFF2-40B4-BE49-F238E27FC236}">
                <a16:creationId xmlns:a16="http://schemas.microsoft.com/office/drawing/2014/main" id="{87E9F7DF-B615-4343-6230-B7BF524954E2}"/>
              </a:ext>
            </a:extLst>
          </p:cNvPr>
          <p:cNvSpPr txBox="1">
            <a:spLocks/>
          </p:cNvSpPr>
          <p:nvPr/>
        </p:nvSpPr>
        <p:spPr>
          <a:xfrm>
            <a:off x="6398808" y="4215709"/>
            <a:ext cx="1282637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flattening</a:t>
            </a:r>
          </a:p>
        </p:txBody>
      </p:sp>
      <p:sp>
        <p:nvSpPr>
          <p:cNvPr id="58" name="Google Shape;324;p38">
            <a:extLst>
              <a:ext uri="{FF2B5EF4-FFF2-40B4-BE49-F238E27FC236}">
                <a16:creationId xmlns:a16="http://schemas.microsoft.com/office/drawing/2014/main" id="{C1C1AE24-14EF-EFD3-5687-F78CC83A4D52}"/>
              </a:ext>
            </a:extLst>
          </p:cNvPr>
          <p:cNvSpPr txBox="1">
            <a:spLocks/>
          </p:cNvSpPr>
          <p:nvPr/>
        </p:nvSpPr>
        <p:spPr>
          <a:xfrm>
            <a:off x="7172332" y="78093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1st fc layer</a:t>
            </a:r>
          </a:p>
        </p:txBody>
      </p:sp>
      <p:sp>
        <p:nvSpPr>
          <p:cNvPr id="59" name="Google Shape;324;p38">
            <a:extLst>
              <a:ext uri="{FF2B5EF4-FFF2-40B4-BE49-F238E27FC236}">
                <a16:creationId xmlns:a16="http://schemas.microsoft.com/office/drawing/2014/main" id="{44E10017-9490-55F0-999D-49B0FDCED5BF}"/>
              </a:ext>
            </a:extLst>
          </p:cNvPr>
          <p:cNvSpPr txBox="1">
            <a:spLocks/>
          </p:cNvSpPr>
          <p:nvPr/>
        </p:nvSpPr>
        <p:spPr>
          <a:xfrm>
            <a:off x="7843193" y="325881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2nd fc layer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107EAA-92C3-3E5E-94B6-96C45E2DB30C}"/>
              </a:ext>
            </a:extLst>
          </p:cNvPr>
          <p:cNvSpPr/>
          <p:nvPr/>
        </p:nvSpPr>
        <p:spPr>
          <a:xfrm>
            <a:off x="6962228" y="1042649"/>
            <a:ext cx="305197" cy="3058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1024x1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EA747C6-4FAA-8A6A-C7BB-545E2BF7965F}"/>
              </a:ext>
            </a:extLst>
          </p:cNvPr>
          <p:cNvSpPr/>
          <p:nvPr/>
        </p:nvSpPr>
        <p:spPr>
          <a:xfrm>
            <a:off x="8419703" y="2333608"/>
            <a:ext cx="305197" cy="7606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7x1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D00A1CCB-A9B1-2AF7-0834-117C7D7EE78A}"/>
              </a:ext>
            </a:extLst>
          </p:cNvPr>
          <p:cNvSpPr/>
          <p:nvPr/>
        </p:nvSpPr>
        <p:spPr>
          <a:xfrm>
            <a:off x="6600267" y="2719348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2AC1C3D-1EBE-C2CD-274C-7ADB6013C6BA}"/>
              </a:ext>
            </a:extLst>
          </p:cNvPr>
          <p:cNvSpPr/>
          <p:nvPr/>
        </p:nvSpPr>
        <p:spPr>
          <a:xfrm>
            <a:off x="7596063" y="1061130"/>
            <a:ext cx="305197" cy="3058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64x1</a:t>
            </a:r>
          </a:p>
        </p:txBody>
      </p:sp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99BABE74-5488-51FF-C677-A805C00726E6}"/>
              </a:ext>
            </a:extLst>
          </p:cNvPr>
          <p:cNvSpPr/>
          <p:nvPr/>
        </p:nvSpPr>
        <p:spPr>
          <a:xfrm>
            <a:off x="7277193" y="271393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Arrow: Right 256">
            <a:extLst>
              <a:ext uri="{FF2B5EF4-FFF2-40B4-BE49-F238E27FC236}">
                <a16:creationId xmlns:a16="http://schemas.microsoft.com/office/drawing/2014/main" id="{C76F756C-2EAE-9F84-2565-0BC2225C32C4}"/>
              </a:ext>
            </a:extLst>
          </p:cNvPr>
          <p:cNvSpPr/>
          <p:nvPr/>
        </p:nvSpPr>
        <p:spPr>
          <a:xfrm>
            <a:off x="7995972" y="2692529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DA79E2A-EFA5-8F56-2E29-846CDF41AC9C}"/>
              </a:ext>
            </a:extLst>
          </p:cNvPr>
          <p:cNvSpPr txBox="1"/>
          <p:nvPr/>
        </p:nvSpPr>
        <p:spPr>
          <a:xfrm>
            <a:off x="5391076" y="4588038"/>
            <a:ext cx="2446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66,055 Trainable Params</a:t>
            </a:r>
            <a:endParaRPr lang="el-GR" sz="1800" b="1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17">
          <a:extLst>
            <a:ext uri="{FF2B5EF4-FFF2-40B4-BE49-F238E27FC236}">
              <a16:creationId xmlns:a16="http://schemas.microsoft.com/office/drawing/2014/main" id="{BFDF4E69-9106-DD13-00D4-FFA295365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8523A729-EEA7-90A9-2815-2F611BBBE719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8">
            <a:extLst>
              <a:ext uri="{FF2B5EF4-FFF2-40B4-BE49-F238E27FC236}">
                <a16:creationId xmlns:a16="http://schemas.microsoft.com/office/drawing/2014/main" id="{22CEB1C8-7426-DD2E-A314-EFF012739298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-1" y="0"/>
            <a:ext cx="7053944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Transfer learning – unfreeze 1</a:t>
            </a:r>
            <a:r>
              <a:rPr lang="en" baseline="30000" dirty="0"/>
              <a:t>st</a:t>
            </a:r>
            <a:r>
              <a:rPr lang="en" dirty="0"/>
              <a:t> and 2</a:t>
            </a:r>
            <a:r>
              <a:rPr lang="en" baseline="30000" dirty="0"/>
              <a:t>nd</a:t>
            </a:r>
            <a:r>
              <a:rPr lang="en" dirty="0"/>
              <a:t> fc layers</a:t>
            </a: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E84CAE9-6131-1737-9212-F7D9D98A4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88584" y="504825"/>
            <a:ext cx="6581774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1FB2AC-E0E8-B14B-136B-C94B0583D2CA}"/>
              </a:ext>
            </a:extLst>
          </p:cNvPr>
          <p:cNvSpPr/>
          <p:nvPr/>
        </p:nvSpPr>
        <p:spPr>
          <a:xfrm>
            <a:off x="5517356" y="1690824"/>
            <a:ext cx="265029" cy="3328851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9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17">
          <a:extLst>
            <a:ext uri="{FF2B5EF4-FFF2-40B4-BE49-F238E27FC236}">
              <a16:creationId xmlns:a16="http://schemas.microsoft.com/office/drawing/2014/main" id="{44D6CCFC-81DB-0CB7-59EE-C1C3F5E10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D1117EAB-D01A-E95E-6E34-463F0A974474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" name="Google Shape;299;p36">
            <a:extLst>
              <a:ext uri="{FF2B5EF4-FFF2-40B4-BE49-F238E27FC236}">
                <a16:creationId xmlns:a16="http://schemas.microsoft.com/office/drawing/2014/main" id="{5A2BD9BC-73D6-DBB4-2DD6-F3C7659499D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4441" y="1519678"/>
            <a:ext cx="3657599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ctr" rtl="0">
              <a:spcBef>
                <a:spcPts val="1000"/>
              </a:spcBef>
              <a:spcAft>
                <a:spcPts val="0"/>
              </a:spcAft>
              <a:buSzPts val="1200"/>
            </a:pPr>
            <a:r>
              <a:rPr lang="en-US" sz="1800" dirty="0">
                <a:solidFill>
                  <a:srgbClr val="191919"/>
                </a:solidFill>
              </a:rPr>
              <a:t>Accuracy </a:t>
            </a:r>
            <a:r>
              <a:rPr lang="en-US" sz="1800" dirty="0">
                <a:solidFill>
                  <a:srgbClr val="191919"/>
                </a:solidFill>
                <a:sym typeface="Wingdings" panose="05000000000000000000" pitchFamily="2" charset="2"/>
              </a:rPr>
              <a:t> </a:t>
            </a:r>
            <a:r>
              <a:rPr lang="el-GR" sz="1800" dirty="0">
                <a:solidFill>
                  <a:srgbClr val="191919"/>
                </a:solidFill>
                <a:sym typeface="Wingdings" panose="05000000000000000000" pitchFamily="2" charset="2"/>
              </a:rPr>
              <a:t>90</a:t>
            </a:r>
            <a:r>
              <a:rPr lang="en-US" sz="1800" dirty="0">
                <a:solidFill>
                  <a:srgbClr val="191919"/>
                </a:solidFill>
                <a:sym typeface="Wingdings" panose="05000000000000000000" pitchFamily="2" charset="2"/>
              </a:rPr>
              <a:t>,7</a:t>
            </a:r>
            <a:r>
              <a:rPr lang="el-GR" sz="1800" dirty="0">
                <a:solidFill>
                  <a:srgbClr val="191919"/>
                </a:solidFill>
                <a:sym typeface="Wingdings" panose="05000000000000000000" pitchFamily="2" charset="2"/>
              </a:rPr>
              <a:t>3</a:t>
            </a:r>
            <a:r>
              <a:rPr lang="en-US" sz="1800" dirty="0">
                <a:solidFill>
                  <a:srgbClr val="191919"/>
                </a:solidFill>
                <a:sym typeface="Wingdings" panose="05000000000000000000" pitchFamily="2" charset="2"/>
              </a:rPr>
              <a:t>%</a:t>
            </a:r>
          </a:p>
          <a:p>
            <a:pPr marL="285750" lvl="0" indent="-28575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800" dirty="0"/>
          </a:p>
        </p:txBody>
      </p:sp>
      <p:sp>
        <p:nvSpPr>
          <p:cNvPr id="6" name="Google Shape;324;p38">
            <a:extLst>
              <a:ext uri="{FF2B5EF4-FFF2-40B4-BE49-F238E27FC236}">
                <a16:creationId xmlns:a16="http://schemas.microsoft.com/office/drawing/2014/main" id="{4B05D3B8-AE11-87AF-813B-E627E1B0F509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70539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Transfer learning – unfreeze 1</a:t>
            </a:r>
            <a:r>
              <a:rPr lang="en-US" baseline="30000"/>
              <a:t>st</a:t>
            </a:r>
            <a:r>
              <a:rPr lang="en-US"/>
              <a:t> and 2</a:t>
            </a:r>
            <a:r>
              <a:rPr lang="en-US" baseline="30000"/>
              <a:t>nd</a:t>
            </a:r>
            <a:r>
              <a:rPr lang="en-US"/>
              <a:t> fc layers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28BBB74-35E5-26B9-3916-F0ED0A848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6113" y="572700"/>
            <a:ext cx="4895186" cy="457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920A9E-70B8-4A53-D00B-82B8D4BAE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296" y="3229288"/>
            <a:ext cx="3857293" cy="150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19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E3DBAE5F-BC2E-71B1-86A8-2107A60D8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>
            <a:extLst>
              <a:ext uri="{FF2B5EF4-FFF2-40B4-BE49-F238E27FC236}">
                <a16:creationId xmlns:a16="http://schemas.microsoft.com/office/drawing/2014/main" id="{48E9AB86-D196-2BD8-2585-E1EB469420CB}"/>
              </a:ext>
            </a:extLst>
          </p:cNvPr>
          <p:cNvSpPr/>
          <p:nvPr/>
        </p:nvSpPr>
        <p:spPr>
          <a:xfrm>
            <a:off x="-665576" y="-368726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9" name="Google Shape;309;p37">
            <a:extLst>
              <a:ext uri="{FF2B5EF4-FFF2-40B4-BE49-F238E27FC236}">
                <a16:creationId xmlns:a16="http://schemas.microsoft.com/office/drawing/2014/main" id="{55FEB30E-A849-DF03-C8BF-64823932D38B}"/>
              </a:ext>
            </a:extLst>
          </p:cNvPr>
          <p:cNvSpPr/>
          <p:nvPr/>
        </p:nvSpPr>
        <p:spPr>
          <a:xfrm>
            <a:off x="-665576" y="2684414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10" name="Google Shape;310;p37">
            <a:extLst>
              <a:ext uri="{FF2B5EF4-FFF2-40B4-BE49-F238E27FC236}">
                <a16:creationId xmlns:a16="http://schemas.microsoft.com/office/drawing/2014/main" id="{DCCC5792-C272-BAB4-2F05-704354863CC2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t="11" b="11"/>
          <a:stretch/>
        </p:blipFill>
        <p:spPr>
          <a:xfrm>
            <a:off x="-657337" y="-360163"/>
            <a:ext cx="2811300" cy="2810700"/>
          </a:xfrm>
          <a:prstGeom prst="diamond">
            <a:avLst/>
          </a:prstGeom>
        </p:spPr>
      </p:pic>
      <p:pic>
        <p:nvPicPr>
          <p:cNvPr id="311" name="Google Shape;311;p37">
            <a:extLst>
              <a:ext uri="{FF2B5EF4-FFF2-40B4-BE49-F238E27FC236}">
                <a16:creationId xmlns:a16="http://schemas.microsoft.com/office/drawing/2014/main" id="{B0CC6675-1F82-9DDA-1433-D4AADF29FE1A}"/>
              </a:ext>
            </a:extLst>
          </p:cNvPr>
          <p:cNvPicPr preferRelativeResize="0">
            <a:picLocks noGrp="1"/>
          </p:cNvPicPr>
          <p:nvPr>
            <p:ph type="pic" idx="4"/>
          </p:nvPr>
        </p:nvPicPr>
        <p:blipFill>
          <a:blip r:embed="rId4"/>
          <a:srcRect t="11" b="11"/>
          <a:stretch/>
        </p:blipFill>
        <p:spPr>
          <a:xfrm>
            <a:off x="-657337" y="2692987"/>
            <a:ext cx="2811300" cy="2810700"/>
          </a:xfrm>
          <a:prstGeom prst="diamond">
            <a:avLst/>
          </a:prstGeom>
        </p:spPr>
      </p:pic>
      <p:sp>
        <p:nvSpPr>
          <p:cNvPr id="312" name="Google Shape;312;p37">
            <a:extLst>
              <a:ext uri="{FF2B5EF4-FFF2-40B4-BE49-F238E27FC236}">
                <a16:creationId xmlns:a16="http://schemas.microsoft.com/office/drawing/2014/main" id="{CEEF8C27-88B0-5317-BDAA-3E67A69C3D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3200" y="2497750"/>
            <a:ext cx="41076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Learning from scratch</a:t>
            </a:r>
            <a:br>
              <a:rPr lang="en" dirty="0"/>
            </a:br>
            <a:r>
              <a:rPr lang="en" sz="2400" dirty="0"/>
              <a:t>2</a:t>
            </a:r>
            <a:r>
              <a:rPr lang="en" sz="2400" baseline="30000" dirty="0"/>
              <a:t>nd</a:t>
            </a:r>
            <a:r>
              <a:rPr lang="en" sz="2400" dirty="0"/>
              <a:t> dataset</a:t>
            </a:r>
            <a:endParaRPr dirty="0"/>
          </a:p>
        </p:txBody>
      </p:sp>
      <p:sp>
        <p:nvSpPr>
          <p:cNvPr id="313" name="Google Shape;313;p37">
            <a:extLst>
              <a:ext uri="{FF2B5EF4-FFF2-40B4-BE49-F238E27FC236}">
                <a16:creationId xmlns:a16="http://schemas.microsoft.com/office/drawing/2014/main" id="{DBF5EAAA-BB27-5875-BF44-71A18430CD4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23200" y="1163638"/>
            <a:ext cx="18351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04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00E0A47D-F1DC-B599-0D62-92F0C22F2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2558EEC4-D84C-683C-C0D3-4ED232D7FAEB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8">
            <a:extLst>
              <a:ext uri="{FF2B5EF4-FFF2-40B4-BE49-F238E27FC236}">
                <a16:creationId xmlns:a16="http://schemas.microsoft.com/office/drawing/2014/main" id="{F7A21F1B-6D97-7F53-C02A-D6026CD1BD4B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-2" y="0"/>
            <a:ext cx="663071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Deep Learning from scratch – X SDD dataset</a:t>
            </a:r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F77A6-27FC-4C71-ACA9-508203FA1748}"/>
              </a:ext>
            </a:extLst>
          </p:cNvPr>
          <p:cNvSpPr/>
          <p:nvPr/>
        </p:nvSpPr>
        <p:spPr>
          <a:xfrm>
            <a:off x="123252" y="1173384"/>
            <a:ext cx="1115182" cy="9600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56081-4BCA-4CC6-E9FA-6946161F27F1}"/>
              </a:ext>
            </a:extLst>
          </p:cNvPr>
          <p:cNvSpPr/>
          <p:nvPr/>
        </p:nvSpPr>
        <p:spPr>
          <a:xfrm>
            <a:off x="1515065" y="1467130"/>
            <a:ext cx="579507" cy="4511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35588707-A08B-6AA5-5407-CE19026CDE4A}"/>
              </a:ext>
            </a:extLst>
          </p:cNvPr>
          <p:cNvSpPr/>
          <p:nvPr/>
        </p:nvSpPr>
        <p:spPr>
          <a:xfrm>
            <a:off x="3275920" y="1408887"/>
            <a:ext cx="912231" cy="5727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2F8BF9F-A2C7-1566-BC07-E51B6ED01F4D}"/>
              </a:ext>
            </a:extLst>
          </p:cNvPr>
          <p:cNvSpPr/>
          <p:nvPr/>
        </p:nvSpPr>
        <p:spPr>
          <a:xfrm>
            <a:off x="1313326" y="1619127"/>
            <a:ext cx="155414" cy="1103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8D45AEE-C087-BC9E-91A5-D833739F1CAF}"/>
              </a:ext>
            </a:extLst>
          </p:cNvPr>
          <p:cNvSpPr/>
          <p:nvPr/>
        </p:nvSpPr>
        <p:spPr>
          <a:xfrm>
            <a:off x="2422540" y="1629046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EE060-E0B8-D224-A358-513ACFF96219}"/>
              </a:ext>
            </a:extLst>
          </p:cNvPr>
          <p:cNvSpPr/>
          <p:nvPr/>
        </p:nvSpPr>
        <p:spPr>
          <a:xfrm>
            <a:off x="38871" y="80372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24;p38">
            <a:extLst>
              <a:ext uri="{FF2B5EF4-FFF2-40B4-BE49-F238E27FC236}">
                <a16:creationId xmlns:a16="http://schemas.microsoft.com/office/drawing/2014/main" id="{2263D535-C8CB-CD77-1FAE-5376206C8EB5}"/>
              </a:ext>
            </a:extLst>
          </p:cNvPr>
          <p:cNvSpPr txBox="1">
            <a:spLocks/>
          </p:cNvSpPr>
          <p:nvPr/>
        </p:nvSpPr>
        <p:spPr>
          <a:xfrm>
            <a:off x="154149" y="474885"/>
            <a:ext cx="90388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Resize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9081E70B-32CB-BD5A-4D2D-B865D04A783E}"/>
              </a:ext>
            </a:extLst>
          </p:cNvPr>
          <p:cNvSpPr/>
          <p:nvPr/>
        </p:nvSpPr>
        <p:spPr>
          <a:xfrm>
            <a:off x="4553095" y="1386387"/>
            <a:ext cx="663006" cy="5727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6A8EBAA-FAB7-1ABE-B778-07C2CED85888}"/>
              </a:ext>
            </a:extLst>
          </p:cNvPr>
          <p:cNvSpPr/>
          <p:nvPr/>
        </p:nvSpPr>
        <p:spPr>
          <a:xfrm rot="10098318" flipV="1">
            <a:off x="833825" y="2317369"/>
            <a:ext cx="3544615" cy="924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EEC875-7C52-0446-DE94-CF286CE086E3}"/>
              </a:ext>
            </a:extLst>
          </p:cNvPr>
          <p:cNvSpPr/>
          <p:nvPr/>
        </p:nvSpPr>
        <p:spPr>
          <a:xfrm>
            <a:off x="3219189" y="89067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324;p38">
            <a:extLst>
              <a:ext uri="{FF2B5EF4-FFF2-40B4-BE49-F238E27FC236}">
                <a16:creationId xmlns:a16="http://schemas.microsoft.com/office/drawing/2014/main" id="{76974B9F-D317-9BAC-B6CD-124527C28FB3}"/>
              </a:ext>
            </a:extLst>
          </p:cNvPr>
          <p:cNvSpPr txBox="1">
            <a:spLocks/>
          </p:cNvSpPr>
          <p:nvPr/>
        </p:nvSpPr>
        <p:spPr>
          <a:xfrm>
            <a:off x="3311557" y="531485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</a:t>
            </a:r>
            <a:r>
              <a:rPr lang="en-US" sz="1800" baseline="30000" dirty="0">
                <a:solidFill>
                  <a:schemeClr val="accent2"/>
                </a:solidFill>
              </a:rPr>
              <a:t>st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A9D5E9AD-2350-B424-3DB4-2E1901F57E79}"/>
              </a:ext>
            </a:extLst>
          </p:cNvPr>
          <p:cNvSpPr/>
          <p:nvPr/>
        </p:nvSpPr>
        <p:spPr>
          <a:xfrm>
            <a:off x="65802" y="2692529"/>
            <a:ext cx="727885" cy="654224"/>
          </a:xfrm>
          <a:prstGeom prst="cube">
            <a:avLst>
              <a:gd name="adj" fmla="val 33485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1783792-7FFD-09EA-6181-4CF8DCBBCB3B}"/>
              </a:ext>
            </a:extLst>
          </p:cNvPr>
          <p:cNvSpPr/>
          <p:nvPr/>
        </p:nvSpPr>
        <p:spPr>
          <a:xfrm>
            <a:off x="4233076" y="1639566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9C65B7DC-9D2C-4576-92CC-587579AE51AE}"/>
              </a:ext>
            </a:extLst>
          </p:cNvPr>
          <p:cNvSpPr/>
          <p:nvPr/>
        </p:nvSpPr>
        <p:spPr>
          <a:xfrm>
            <a:off x="948738" y="2763215"/>
            <a:ext cx="623652" cy="589932"/>
          </a:xfrm>
          <a:prstGeom prst="cube">
            <a:avLst>
              <a:gd name="adj" fmla="val 47074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1D0ED3D1-CE01-8B94-A893-2A4C2171011E}"/>
              </a:ext>
            </a:extLst>
          </p:cNvPr>
          <p:cNvSpPr/>
          <p:nvPr/>
        </p:nvSpPr>
        <p:spPr>
          <a:xfrm>
            <a:off x="2694899" y="2533905"/>
            <a:ext cx="860374" cy="838787"/>
          </a:xfrm>
          <a:prstGeom prst="cube">
            <a:avLst>
              <a:gd name="adj" fmla="val 58177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F356264E-2748-B531-6B83-36B635F1F446}"/>
              </a:ext>
            </a:extLst>
          </p:cNvPr>
          <p:cNvSpPr/>
          <p:nvPr/>
        </p:nvSpPr>
        <p:spPr>
          <a:xfrm>
            <a:off x="3514618" y="2507966"/>
            <a:ext cx="860374" cy="838787"/>
          </a:xfrm>
          <a:prstGeom prst="cube">
            <a:avLst>
              <a:gd name="adj" fmla="val 67766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3E59A711-4B01-605A-C2BC-355C60258069}"/>
              </a:ext>
            </a:extLst>
          </p:cNvPr>
          <p:cNvSpPr/>
          <p:nvPr/>
        </p:nvSpPr>
        <p:spPr>
          <a:xfrm>
            <a:off x="4806715" y="2305417"/>
            <a:ext cx="1085751" cy="1074469"/>
          </a:xfrm>
          <a:prstGeom prst="cube">
            <a:avLst>
              <a:gd name="adj" fmla="val 71348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48CBDB42-CEAC-901B-8759-1DFD429623E2}"/>
              </a:ext>
            </a:extLst>
          </p:cNvPr>
          <p:cNvSpPr/>
          <p:nvPr/>
        </p:nvSpPr>
        <p:spPr>
          <a:xfrm>
            <a:off x="5512081" y="2289963"/>
            <a:ext cx="1118629" cy="1091658"/>
          </a:xfrm>
          <a:prstGeom prst="cube">
            <a:avLst>
              <a:gd name="adj" fmla="val 79374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3A08411-C117-569A-9219-CC12649811F3}"/>
              </a:ext>
            </a:extLst>
          </p:cNvPr>
          <p:cNvSpPr/>
          <p:nvPr/>
        </p:nvSpPr>
        <p:spPr>
          <a:xfrm>
            <a:off x="680843" y="3019382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3BA58A6-9046-2F11-82CF-5518A7EA8BEB}"/>
              </a:ext>
            </a:extLst>
          </p:cNvPr>
          <p:cNvSpPr/>
          <p:nvPr/>
        </p:nvSpPr>
        <p:spPr>
          <a:xfrm>
            <a:off x="1876411" y="3008670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2645C21-A07D-0D95-46FC-400CADD3057A}"/>
              </a:ext>
            </a:extLst>
          </p:cNvPr>
          <p:cNvSpPr/>
          <p:nvPr/>
        </p:nvSpPr>
        <p:spPr>
          <a:xfrm>
            <a:off x="3236011" y="301938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F4EC99C7-B17F-C3F5-3878-CFDF0F815535}"/>
              </a:ext>
            </a:extLst>
          </p:cNvPr>
          <p:cNvSpPr/>
          <p:nvPr/>
        </p:nvSpPr>
        <p:spPr>
          <a:xfrm>
            <a:off x="4006966" y="3019380"/>
            <a:ext cx="796631" cy="95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E0B3799B-B016-C2C7-E4B6-3B29603A3748}"/>
              </a:ext>
            </a:extLst>
          </p:cNvPr>
          <p:cNvSpPr/>
          <p:nvPr/>
        </p:nvSpPr>
        <p:spPr>
          <a:xfrm>
            <a:off x="5262287" y="3019380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41CA0A-AD48-BA90-3EB5-E2D6E9406FFC}"/>
              </a:ext>
            </a:extLst>
          </p:cNvPr>
          <p:cNvSpPr/>
          <p:nvPr/>
        </p:nvSpPr>
        <p:spPr>
          <a:xfrm>
            <a:off x="38870" y="2504847"/>
            <a:ext cx="1837541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324;p38">
            <a:extLst>
              <a:ext uri="{FF2B5EF4-FFF2-40B4-BE49-F238E27FC236}">
                <a16:creationId xmlns:a16="http://schemas.microsoft.com/office/drawing/2014/main" id="{01E0723B-3C6A-A965-CB6B-0C6AF9FE1A1D}"/>
              </a:ext>
            </a:extLst>
          </p:cNvPr>
          <p:cNvSpPr txBox="1">
            <a:spLocks/>
          </p:cNvSpPr>
          <p:nvPr/>
        </p:nvSpPr>
        <p:spPr>
          <a:xfrm>
            <a:off x="98820" y="3673606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</a:t>
            </a:r>
            <a:r>
              <a:rPr lang="en-US" sz="1800" baseline="30000" dirty="0">
                <a:solidFill>
                  <a:schemeClr val="accent2"/>
                </a:solidFill>
              </a:rPr>
              <a:t>nd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25C0AA-2E03-7302-1491-195C3CDD4939}"/>
              </a:ext>
            </a:extLst>
          </p:cNvPr>
          <p:cNvSpPr/>
          <p:nvPr/>
        </p:nvSpPr>
        <p:spPr>
          <a:xfrm>
            <a:off x="2350797" y="2500698"/>
            <a:ext cx="2185929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324;p38">
            <a:extLst>
              <a:ext uri="{FF2B5EF4-FFF2-40B4-BE49-F238E27FC236}">
                <a16:creationId xmlns:a16="http://schemas.microsoft.com/office/drawing/2014/main" id="{674EA714-D32A-B86F-D953-470F3CA760B8}"/>
              </a:ext>
            </a:extLst>
          </p:cNvPr>
          <p:cNvSpPr txBox="1">
            <a:spLocks/>
          </p:cNvSpPr>
          <p:nvPr/>
        </p:nvSpPr>
        <p:spPr>
          <a:xfrm>
            <a:off x="2884093" y="3641039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3</a:t>
            </a:r>
            <a:r>
              <a:rPr lang="en-US" sz="1800" baseline="30000" dirty="0">
                <a:solidFill>
                  <a:schemeClr val="accent2"/>
                </a:solidFill>
              </a:rPr>
              <a:t>rd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6" name="Google Shape;324;p38">
            <a:extLst>
              <a:ext uri="{FF2B5EF4-FFF2-40B4-BE49-F238E27FC236}">
                <a16:creationId xmlns:a16="http://schemas.microsoft.com/office/drawing/2014/main" id="{9D7330AD-B43F-1136-90E1-46337FE04C85}"/>
              </a:ext>
            </a:extLst>
          </p:cNvPr>
          <p:cNvSpPr txBox="1">
            <a:spLocks/>
          </p:cNvSpPr>
          <p:nvPr/>
        </p:nvSpPr>
        <p:spPr>
          <a:xfrm>
            <a:off x="4918247" y="3645644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4</a:t>
            </a:r>
            <a:r>
              <a:rPr lang="en-US" sz="1800" baseline="30000" dirty="0">
                <a:solidFill>
                  <a:schemeClr val="accent2"/>
                </a:solidFill>
              </a:rPr>
              <a:t>th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3DA558E-9014-210D-E038-50559BE53DFD}"/>
              </a:ext>
            </a:extLst>
          </p:cNvPr>
          <p:cNvSpPr/>
          <p:nvPr/>
        </p:nvSpPr>
        <p:spPr>
          <a:xfrm>
            <a:off x="4607271" y="2133459"/>
            <a:ext cx="2185929" cy="14323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B1C93FF8-FBF4-1D4B-5CD7-FA483E4B7A44}"/>
              </a:ext>
            </a:extLst>
          </p:cNvPr>
          <p:cNvSpPr/>
          <p:nvPr/>
        </p:nvSpPr>
        <p:spPr>
          <a:xfrm>
            <a:off x="6600267" y="2719348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63B8DE-8D1E-508F-CBF6-6AD6A3B715BC}"/>
              </a:ext>
            </a:extLst>
          </p:cNvPr>
          <p:cNvSpPr txBox="1"/>
          <p:nvPr/>
        </p:nvSpPr>
        <p:spPr>
          <a:xfrm>
            <a:off x="123252" y="87313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200x200x1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EAD2C-AD02-D7F2-1577-445232C5D4ED}"/>
              </a:ext>
            </a:extLst>
          </p:cNvPr>
          <p:cNvSpPr txBox="1"/>
          <p:nvPr/>
        </p:nvSpPr>
        <p:spPr>
          <a:xfrm>
            <a:off x="1330731" y="107145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56D48B-9B5F-8646-10EF-A13923C45515}"/>
              </a:ext>
            </a:extLst>
          </p:cNvPr>
          <p:cNvSpPr txBox="1"/>
          <p:nvPr/>
        </p:nvSpPr>
        <p:spPr>
          <a:xfrm>
            <a:off x="3227676" y="1067384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F5592F-BC57-12E4-74BD-26470ACB1ACE}"/>
              </a:ext>
            </a:extLst>
          </p:cNvPr>
          <p:cNvSpPr txBox="1"/>
          <p:nvPr/>
        </p:nvSpPr>
        <p:spPr>
          <a:xfrm>
            <a:off x="4385675" y="106113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FBCC6-FFF3-23D6-2A46-0FA92054DB55}"/>
              </a:ext>
            </a:extLst>
          </p:cNvPr>
          <p:cNvSpPr txBox="1"/>
          <p:nvPr/>
        </p:nvSpPr>
        <p:spPr>
          <a:xfrm>
            <a:off x="-141176" y="333803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84C357-328B-3D05-99C3-D930C4F12C75}"/>
              </a:ext>
            </a:extLst>
          </p:cNvPr>
          <p:cNvSpPr txBox="1"/>
          <p:nvPr/>
        </p:nvSpPr>
        <p:spPr>
          <a:xfrm>
            <a:off x="626600" y="33735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E3ABC9-2E34-900D-BC73-B76943CD73C7}"/>
              </a:ext>
            </a:extLst>
          </p:cNvPr>
          <p:cNvSpPr txBox="1"/>
          <p:nvPr/>
        </p:nvSpPr>
        <p:spPr>
          <a:xfrm>
            <a:off x="2369591" y="3366776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16x16x32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56247E-F903-B365-3025-CD6251E08460}"/>
              </a:ext>
            </a:extLst>
          </p:cNvPr>
          <p:cNvSpPr txBox="1"/>
          <p:nvPr/>
        </p:nvSpPr>
        <p:spPr>
          <a:xfrm>
            <a:off x="3183985" y="336570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BB5D81-DA0B-6C6A-051E-480FF2446C0C}"/>
              </a:ext>
            </a:extLst>
          </p:cNvPr>
          <p:cNvSpPr txBox="1"/>
          <p:nvPr/>
        </p:nvSpPr>
        <p:spPr>
          <a:xfrm>
            <a:off x="4415547" y="34031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8x8x64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9E3B32-7BCB-6F2E-91A0-D494576CD420}"/>
              </a:ext>
            </a:extLst>
          </p:cNvPr>
          <p:cNvSpPr txBox="1"/>
          <p:nvPr/>
        </p:nvSpPr>
        <p:spPr>
          <a:xfrm>
            <a:off x="5296512" y="3391528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4x4x64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D814DF-FFB0-42C3-DBAE-954DFD2225DB}"/>
              </a:ext>
            </a:extLst>
          </p:cNvPr>
          <p:cNvSpPr txBox="1"/>
          <p:nvPr/>
        </p:nvSpPr>
        <p:spPr>
          <a:xfrm>
            <a:off x="2224800" y="4224818"/>
            <a:ext cx="3369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Dropout: 0.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Learning rate: 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0.00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CrossEntropy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Loss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  </a:t>
            </a:r>
            <a:r>
              <a:rPr lang="en-US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weights</a:t>
            </a:r>
            <a:endParaRPr lang="en-US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Adam Optimizer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A1BEDE-7627-40E7-F45A-ED99ED2D9491}"/>
              </a:ext>
            </a:extLst>
          </p:cNvPr>
          <p:cNvSpPr txBox="1"/>
          <p:nvPr/>
        </p:nvSpPr>
        <p:spPr>
          <a:xfrm>
            <a:off x="98820" y="4224818"/>
            <a:ext cx="2058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size: 32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Normalization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: 2x2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37F04FF-4A25-F311-F652-918DFA5C66C2}"/>
              </a:ext>
            </a:extLst>
          </p:cNvPr>
          <p:cNvSpPr/>
          <p:nvPr/>
        </p:nvSpPr>
        <p:spPr>
          <a:xfrm>
            <a:off x="6962228" y="1042649"/>
            <a:ext cx="305197" cy="305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1024x1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6C36CD-058E-40E4-086F-90E91E69850E}"/>
              </a:ext>
            </a:extLst>
          </p:cNvPr>
          <p:cNvSpPr/>
          <p:nvPr/>
        </p:nvSpPr>
        <p:spPr>
          <a:xfrm>
            <a:off x="8419703" y="2333608"/>
            <a:ext cx="305197" cy="7606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7x1</a:t>
            </a:r>
          </a:p>
        </p:txBody>
      </p:sp>
      <p:sp>
        <p:nvSpPr>
          <p:cNvPr id="59" name="Google Shape;324;p38">
            <a:extLst>
              <a:ext uri="{FF2B5EF4-FFF2-40B4-BE49-F238E27FC236}">
                <a16:creationId xmlns:a16="http://schemas.microsoft.com/office/drawing/2014/main" id="{4E667373-9871-1CA0-4C0A-2E2F270EEBE3}"/>
              </a:ext>
            </a:extLst>
          </p:cNvPr>
          <p:cNvSpPr txBox="1">
            <a:spLocks/>
          </p:cNvSpPr>
          <p:nvPr/>
        </p:nvSpPr>
        <p:spPr>
          <a:xfrm>
            <a:off x="6398808" y="4215709"/>
            <a:ext cx="1282637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flattening</a:t>
            </a:r>
          </a:p>
        </p:txBody>
      </p:sp>
      <p:sp>
        <p:nvSpPr>
          <p:cNvPr id="60" name="Google Shape;324;p38">
            <a:extLst>
              <a:ext uri="{FF2B5EF4-FFF2-40B4-BE49-F238E27FC236}">
                <a16:creationId xmlns:a16="http://schemas.microsoft.com/office/drawing/2014/main" id="{57408CFD-3C05-C98E-EF0D-AE2012C205F8}"/>
              </a:ext>
            </a:extLst>
          </p:cNvPr>
          <p:cNvSpPr txBox="1">
            <a:spLocks/>
          </p:cNvSpPr>
          <p:nvPr/>
        </p:nvSpPr>
        <p:spPr>
          <a:xfrm>
            <a:off x="7172332" y="78093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1st fc layer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62C1AD-EC4C-716B-D0AB-36C332AC35B6}"/>
              </a:ext>
            </a:extLst>
          </p:cNvPr>
          <p:cNvSpPr/>
          <p:nvPr/>
        </p:nvSpPr>
        <p:spPr>
          <a:xfrm>
            <a:off x="7596063" y="1061130"/>
            <a:ext cx="305197" cy="305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64x1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9FD65763-5F23-CF79-22FD-58A6CBCD511E}"/>
              </a:ext>
            </a:extLst>
          </p:cNvPr>
          <p:cNvSpPr/>
          <p:nvPr/>
        </p:nvSpPr>
        <p:spPr>
          <a:xfrm>
            <a:off x="7277193" y="271393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492EE57B-D6B9-767C-E9AB-77303CE80BA7}"/>
              </a:ext>
            </a:extLst>
          </p:cNvPr>
          <p:cNvSpPr/>
          <p:nvPr/>
        </p:nvSpPr>
        <p:spPr>
          <a:xfrm>
            <a:off x="7995972" y="2692529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Google Shape;324;p38">
            <a:extLst>
              <a:ext uri="{FF2B5EF4-FFF2-40B4-BE49-F238E27FC236}">
                <a16:creationId xmlns:a16="http://schemas.microsoft.com/office/drawing/2014/main" id="{8FDE4618-149E-74A7-22E7-91FA32EC695A}"/>
              </a:ext>
            </a:extLst>
          </p:cNvPr>
          <p:cNvSpPr txBox="1">
            <a:spLocks/>
          </p:cNvSpPr>
          <p:nvPr/>
        </p:nvSpPr>
        <p:spPr>
          <a:xfrm>
            <a:off x="7843193" y="325881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2nd fc layer</a:t>
            </a:r>
          </a:p>
        </p:txBody>
      </p:sp>
    </p:spTree>
    <p:extLst>
      <p:ext uri="{BB962C8B-B14F-4D97-AF65-F5344CB8AC3E}">
        <p14:creationId xmlns:p14="http://schemas.microsoft.com/office/powerpoint/2010/main" val="913362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8C07DB63-8707-0B2A-5F2C-C318F1B2E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2BA45E18-516F-79A5-E531-8F3FA5BD1BF3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8">
            <a:extLst>
              <a:ext uri="{FF2B5EF4-FFF2-40B4-BE49-F238E27FC236}">
                <a16:creationId xmlns:a16="http://schemas.microsoft.com/office/drawing/2014/main" id="{F6E89D68-3513-D772-DAC0-262816A9E17F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-1" y="0"/>
            <a:ext cx="741535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Deep Learning from scratch – X SDD dataset</a:t>
            </a:r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967B9A-C126-1692-035A-5B8DD76D9336}"/>
              </a:ext>
            </a:extLst>
          </p:cNvPr>
          <p:cNvSpPr/>
          <p:nvPr/>
        </p:nvSpPr>
        <p:spPr>
          <a:xfrm>
            <a:off x="123252" y="1173384"/>
            <a:ext cx="1115182" cy="9600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6FE8A-3DD6-175E-022E-E1312F36220E}"/>
              </a:ext>
            </a:extLst>
          </p:cNvPr>
          <p:cNvSpPr/>
          <p:nvPr/>
        </p:nvSpPr>
        <p:spPr>
          <a:xfrm>
            <a:off x="1515065" y="1467130"/>
            <a:ext cx="579507" cy="4511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5637C082-5F63-5010-757C-8BE791EE03D4}"/>
              </a:ext>
            </a:extLst>
          </p:cNvPr>
          <p:cNvSpPr/>
          <p:nvPr/>
        </p:nvSpPr>
        <p:spPr>
          <a:xfrm>
            <a:off x="3275920" y="1408887"/>
            <a:ext cx="912231" cy="5727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3442996-B44E-F0CD-14D0-BFCDF4281EDE}"/>
              </a:ext>
            </a:extLst>
          </p:cNvPr>
          <p:cNvSpPr/>
          <p:nvPr/>
        </p:nvSpPr>
        <p:spPr>
          <a:xfrm>
            <a:off x="1313326" y="1619127"/>
            <a:ext cx="155414" cy="1103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F45B540-215A-6477-3BE0-B270D6A138D8}"/>
              </a:ext>
            </a:extLst>
          </p:cNvPr>
          <p:cNvSpPr/>
          <p:nvPr/>
        </p:nvSpPr>
        <p:spPr>
          <a:xfrm>
            <a:off x="2422540" y="1629046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159AE5-8275-8817-1B12-7AB848A66740}"/>
              </a:ext>
            </a:extLst>
          </p:cNvPr>
          <p:cNvSpPr/>
          <p:nvPr/>
        </p:nvSpPr>
        <p:spPr>
          <a:xfrm>
            <a:off x="38871" y="80372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24;p38">
            <a:extLst>
              <a:ext uri="{FF2B5EF4-FFF2-40B4-BE49-F238E27FC236}">
                <a16:creationId xmlns:a16="http://schemas.microsoft.com/office/drawing/2014/main" id="{E74E7D25-528F-41E3-0081-038C253A90C3}"/>
              </a:ext>
            </a:extLst>
          </p:cNvPr>
          <p:cNvSpPr txBox="1">
            <a:spLocks/>
          </p:cNvSpPr>
          <p:nvPr/>
        </p:nvSpPr>
        <p:spPr>
          <a:xfrm>
            <a:off x="154149" y="474885"/>
            <a:ext cx="90388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Resize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4AD1450E-EF05-3E4C-E1C4-8D6791BF040C}"/>
              </a:ext>
            </a:extLst>
          </p:cNvPr>
          <p:cNvSpPr/>
          <p:nvPr/>
        </p:nvSpPr>
        <p:spPr>
          <a:xfrm>
            <a:off x="4553095" y="1386387"/>
            <a:ext cx="663006" cy="5727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D4D935-ADBD-BA4A-751C-D6C7A073ECAB}"/>
              </a:ext>
            </a:extLst>
          </p:cNvPr>
          <p:cNvSpPr/>
          <p:nvPr/>
        </p:nvSpPr>
        <p:spPr>
          <a:xfrm rot="10098318" flipV="1">
            <a:off x="833825" y="2317369"/>
            <a:ext cx="3544615" cy="924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3C5B1A-A57B-7D5F-F974-04469F4DC97F}"/>
              </a:ext>
            </a:extLst>
          </p:cNvPr>
          <p:cNvSpPr/>
          <p:nvPr/>
        </p:nvSpPr>
        <p:spPr>
          <a:xfrm>
            <a:off x="3219189" y="89067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324;p38">
            <a:extLst>
              <a:ext uri="{FF2B5EF4-FFF2-40B4-BE49-F238E27FC236}">
                <a16:creationId xmlns:a16="http://schemas.microsoft.com/office/drawing/2014/main" id="{B704BAD2-CC46-8A1B-BFF4-EDB32DCA3178}"/>
              </a:ext>
            </a:extLst>
          </p:cNvPr>
          <p:cNvSpPr txBox="1">
            <a:spLocks/>
          </p:cNvSpPr>
          <p:nvPr/>
        </p:nvSpPr>
        <p:spPr>
          <a:xfrm>
            <a:off x="3311557" y="531485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</a:t>
            </a:r>
            <a:r>
              <a:rPr lang="en-US" sz="1800" baseline="30000" dirty="0">
                <a:solidFill>
                  <a:schemeClr val="accent2"/>
                </a:solidFill>
              </a:rPr>
              <a:t>st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2595C87D-E713-E613-EBD2-4FD9C642590C}"/>
              </a:ext>
            </a:extLst>
          </p:cNvPr>
          <p:cNvSpPr/>
          <p:nvPr/>
        </p:nvSpPr>
        <p:spPr>
          <a:xfrm>
            <a:off x="65802" y="2692529"/>
            <a:ext cx="727885" cy="654224"/>
          </a:xfrm>
          <a:prstGeom prst="cube">
            <a:avLst>
              <a:gd name="adj" fmla="val 33485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7F98FB2-FFA7-4CF2-0BAA-86E9CC8AFE95}"/>
              </a:ext>
            </a:extLst>
          </p:cNvPr>
          <p:cNvSpPr/>
          <p:nvPr/>
        </p:nvSpPr>
        <p:spPr>
          <a:xfrm>
            <a:off x="4233076" y="1639566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4B46185A-6B6D-B5F8-268B-E1CF48CF79C6}"/>
              </a:ext>
            </a:extLst>
          </p:cNvPr>
          <p:cNvSpPr/>
          <p:nvPr/>
        </p:nvSpPr>
        <p:spPr>
          <a:xfrm>
            <a:off x="948738" y="2763215"/>
            <a:ext cx="623652" cy="589932"/>
          </a:xfrm>
          <a:prstGeom prst="cube">
            <a:avLst>
              <a:gd name="adj" fmla="val 47074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4A62DEC3-4C4D-D8DD-18A9-39081882E44A}"/>
              </a:ext>
            </a:extLst>
          </p:cNvPr>
          <p:cNvSpPr/>
          <p:nvPr/>
        </p:nvSpPr>
        <p:spPr>
          <a:xfrm>
            <a:off x="2694899" y="2533905"/>
            <a:ext cx="860374" cy="838787"/>
          </a:xfrm>
          <a:prstGeom prst="cube">
            <a:avLst>
              <a:gd name="adj" fmla="val 58177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2F49A98E-F7CF-DE2E-A9C3-9490BAD2E502}"/>
              </a:ext>
            </a:extLst>
          </p:cNvPr>
          <p:cNvSpPr/>
          <p:nvPr/>
        </p:nvSpPr>
        <p:spPr>
          <a:xfrm>
            <a:off x="3514618" y="2507966"/>
            <a:ext cx="860374" cy="838787"/>
          </a:xfrm>
          <a:prstGeom prst="cube">
            <a:avLst>
              <a:gd name="adj" fmla="val 67766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204C2B52-31FF-28BF-3164-38F334EE8F97}"/>
              </a:ext>
            </a:extLst>
          </p:cNvPr>
          <p:cNvSpPr/>
          <p:nvPr/>
        </p:nvSpPr>
        <p:spPr>
          <a:xfrm>
            <a:off x="4806715" y="2305417"/>
            <a:ext cx="1085751" cy="1074469"/>
          </a:xfrm>
          <a:prstGeom prst="cube">
            <a:avLst>
              <a:gd name="adj" fmla="val 71348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41877734-F940-A5D0-287C-F5C64405E43C}"/>
              </a:ext>
            </a:extLst>
          </p:cNvPr>
          <p:cNvSpPr/>
          <p:nvPr/>
        </p:nvSpPr>
        <p:spPr>
          <a:xfrm>
            <a:off x="5512081" y="2289963"/>
            <a:ext cx="1118629" cy="1091658"/>
          </a:xfrm>
          <a:prstGeom prst="cube">
            <a:avLst>
              <a:gd name="adj" fmla="val 79374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0D6FFD6-7E39-F0C9-7BB5-6042359EDD35}"/>
              </a:ext>
            </a:extLst>
          </p:cNvPr>
          <p:cNvSpPr/>
          <p:nvPr/>
        </p:nvSpPr>
        <p:spPr>
          <a:xfrm>
            <a:off x="680843" y="3019382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F57066A-58C7-7468-FD54-72094EBAEACE}"/>
              </a:ext>
            </a:extLst>
          </p:cNvPr>
          <p:cNvSpPr/>
          <p:nvPr/>
        </p:nvSpPr>
        <p:spPr>
          <a:xfrm>
            <a:off x="1876411" y="3008670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B8310763-2A7E-DA75-00CA-FA85EDF15F14}"/>
              </a:ext>
            </a:extLst>
          </p:cNvPr>
          <p:cNvSpPr/>
          <p:nvPr/>
        </p:nvSpPr>
        <p:spPr>
          <a:xfrm>
            <a:off x="3236011" y="301938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67EF4EC-9FB4-0A0D-6121-F4F21AA4FE6A}"/>
              </a:ext>
            </a:extLst>
          </p:cNvPr>
          <p:cNvSpPr/>
          <p:nvPr/>
        </p:nvSpPr>
        <p:spPr>
          <a:xfrm>
            <a:off x="4006966" y="3019380"/>
            <a:ext cx="796631" cy="95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7DB02B32-3DE2-7F8E-6C62-5E7FE1ABD6E8}"/>
              </a:ext>
            </a:extLst>
          </p:cNvPr>
          <p:cNvSpPr/>
          <p:nvPr/>
        </p:nvSpPr>
        <p:spPr>
          <a:xfrm>
            <a:off x="5262287" y="3019380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AC4973-E6F8-7BBA-01AC-702C78BEDCB3}"/>
              </a:ext>
            </a:extLst>
          </p:cNvPr>
          <p:cNvSpPr/>
          <p:nvPr/>
        </p:nvSpPr>
        <p:spPr>
          <a:xfrm>
            <a:off x="38870" y="2504847"/>
            <a:ext cx="1837541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324;p38">
            <a:extLst>
              <a:ext uri="{FF2B5EF4-FFF2-40B4-BE49-F238E27FC236}">
                <a16:creationId xmlns:a16="http://schemas.microsoft.com/office/drawing/2014/main" id="{32ADF73E-B42A-817C-869F-1158B5C02166}"/>
              </a:ext>
            </a:extLst>
          </p:cNvPr>
          <p:cNvSpPr txBox="1">
            <a:spLocks/>
          </p:cNvSpPr>
          <p:nvPr/>
        </p:nvSpPr>
        <p:spPr>
          <a:xfrm>
            <a:off x="98820" y="3673606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</a:t>
            </a:r>
            <a:r>
              <a:rPr lang="en-US" sz="1800" baseline="30000" dirty="0">
                <a:solidFill>
                  <a:schemeClr val="accent2"/>
                </a:solidFill>
              </a:rPr>
              <a:t>nd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F2B916-8145-4899-91C9-901415578B2D}"/>
              </a:ext>
            </a:extLst>
          </p:cNvPr>
          <p:cNvSpPr/>
          <p:nvPr/>
        </p:nvSpPr>
        <p:spPr>
          <a:xfrm>
            <a:off x="2350797" y="2500698"/>
            <a:ext cx="2185929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324;p38">
            <a:extLst>
              <a:ext uri="{FF2B5EF4-FFF2-40B4-BE49-F238E27FC236}">
                <a16:creationId xmlns:a16="http://schemas.microsoft.com/office/drawing/2014/main" id="{C7AA51C5-6D03-9EE8-CAB5-B435FC5C77C5}"/>
              </a:ext>
            </a:extLst>
          </p:cNvPr>
          <p:cNvSpPr txBox="1">
            <a:spLocks/>
          </p:cNvSpPr>
          <p:nvPr/>
        </p:nvSpPr>
        <p:spPr>
          <a:xfrm>
            <a:off x="2884093" y="3641039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3</a:t>
            </a:r>
            <a:r>
              <a:rPr lang="en-US" sz="1800" baseline="30000" dirty="0">
                <a:solidFill>
                  <a:schemeClr val="accent2"/>
                </a:solidFill>
              </a:rPr>
              <a:t>rd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6" name="Google Shape;324;p38">
            <a:extLst>
              <a:ext uri="{FF2B5EF4-FFF2-40B4-BE49-F238E27FC236}">
                <a16:creationId xmlns:a16="http://schemas.microsoft.com/office/drawing/2014/main" id="{EE301EE6-53F6-0AF2-8267-7E246BEAAEE5}"/>
              </a:ext>
            </a:extLst>
          </p:cNvPr>
          <p:cNvSpPr txBox="1">
            <a:spLocks/>
          </p:cNvSpPr>
          <p:nvPr/>
        </p:nvSpPr>
        <p:spPr>
          <a:xfrm>
            <a:off x="4918247" y="3645644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4</a:t>
            </a:r>
            <a:r>
              <a:rPr lang="en-US" sz="1800" baseline="30000" dirty="0">
                <a:solidFill>
                  <a:schemeClr val="accent2"/>
                </a:solidFill>
              </a:rPr>
              <a:t>th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7F77E4-A8B1-9417-E115-3D7AFD57CE52}"/>
              </a:ext>
            </a:extLst>
          </p:cNvPr>
          <p:cNvSpPr/>
          <p:nvPr/>
        </p:nvSpPr>
        <p:spPr>
          <a:xfrm>
            <a:off x="4607271" y="2133459"/>
            <a:ext cx="2185929" cy="14323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66B56A-1D80-1033-A19F-811EC40F6188}"/>
              </a:ext>
            </a:extLst>
          </p:cNvPr>
          <p:cNvSpPr txBox="1"/>
          <p:nvPr/>
        </p:nvSpPr>
        <p:spPr>
          <a:xfrm>
            <a:off x="123252" y="87313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200x200x1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8FF81A-AC1E-E40E-F263-31B171B81D87}"/>
              </a:ext>
            </a:extLst>
          </p:cNvPr>
          <p:cNvSpPr txBox="1"/>
          <p:nvPr/>
        </p:nvSpPr>
        <p:spPr>
          <a:xfrm>
            <a:off x="1330731" y="107145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2CA026-7563-1D46-2DA6-2867D239C9DD}"/>
              </a:ext>
            </a:extLst>
          </p:cNvPr>
          <p:cNvSpPr txBox="1"/>
          <p:nvPr/>
        </p:nvSpPr>
        <p:spPr>
          <a:xfrm>
            <a:off x="3227676" y="1067384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86D20C-9BB6-76D6-32CA-A603A3A97E87}"/>
              </a:ext>
            </a:extLst>
          </p:cNvPr>
          <p:cNvSpPr txBox="1"/>
          <p:nvPr/>
        </p:nvSpPr>
        <p:spPr>
          <a:xfrm>
            <a:off x="4385675" y="106113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CAF3F5-6F0C-B932-FABB-808003C668DC}"/>
              </a:ext>
            </a:extLst>
          </p:cNvPr>
          <p:cNvSpPr txBox="1"/>
          <p:nvPr/>
        </p:nvSpPr>
        <p:spPr>
          <a:xfrm>
            <a:off x="-141176" y="333803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7FFCA6-9509-00CD-A9CC-8D20CFC75B41}"/>
              </a:ext>
            </a:extLst>
          </p:cNvPr>
          <p:cNvSpPr txBox="1"/>
          <p:nvPr/>
        </p:nvSpPr>
        <p:spPr>
          <a:xfrm>
            <a:off x="626600" y="33735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EF4C41-222D-F707-0175-9B20996BC64A}"/>
              </a:ext>
            </a:extLst>
          </p:cNvPr>
          <p:cNvSpPr txBox="1"/>
          <p:nvPr/>
        </p:nvSpPr>
        <p:spPr>
          <a:xfrm>
            <a:off x="2369591" y="3366776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16x16x32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E0320A-F76A-787C-91AC-7DD2F9DD6FEE}"/>
              </a:ext>
            </a:extLst>
          </p:cNvPr>
          <p:cNvSpPr txBox="1"/>
          <p:nvPr/>
        </p:nvSpPr>
        <p:spPr>
          <a:xfrm>
            <a:off x="3183985" y="336570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2F8F71-8994-DA49-D99D-62C98C45247E}"/>
              </a:ext>
            </a:extLst>
          </p:cNvPr>
          <p:cNvSpPr txBox="1"/>
          <p:nvPr/>
        </p:nvSpPr>
        <p:spPr>
          <a:xfrm>
            <a:off x="4415547" y="34031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8x8x64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A18D18-E20B-60E8-9656-CFDDD6C9B458}"/>
              </a:ext>
            </a:extLst>
          </p:cNvPr>
          <p:cNvSpPr txBox="1"/>
          <p:nvPr/>
        </p:nvSpPr>
        <p:spPr>
          <a:xfrm>
            <a:off x="5296512" y="3391528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4x4x64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326FA5-CF19-F615-07F8-27FBBB1F2EBA}"/>
              </a:ext>
            </a:extLst>
          </p:cNvPr>
          <p:cNvSpPr txBox="1"/>
          <p:nvPr/>
        </p:nvSpPr>
        <p:spPr>
          <a:xfrm>
            <a:off x="2224800" y="4224818"/>
            <a:ext cx="3369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Dropout: 0.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Learning rate: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0.00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CrossEntropy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Loss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  </a:t>
            </a:r>
            <a:r>
              <a:rPr lang="en-US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weights</a:t>
            </a:r>
            <a:endParaRPr lang="en-US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Adam Optimizer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E3EAED-229F-B069-E479-AFEC049D3D75}"/>
              </a:ext>
            </a:extLst>
          </p:cNvPr>
          <p:cNvSpPr txBox="1"/>
          <p:nvPr/>
        </p:nvSpPr>
        <p:spPr>
          <a:xfrm>
            <a:off x="98820" y="4224818"/>
            <a:ext cx="2058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size: 32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Normalization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: 2x2</a:t>
            </a:r>
          </a:p>
        </p:txBody>
      </p:sp>
      <p:sp>
        <p:nvSpPr>
          <p:cNvPr id="57" name="Google Shape;324;p38">
            <a:extLst>
              <a:ext uri="{FF2B5EF4-FFF2-40B4-BE49-F238E27FC236}">
                <a16:creationId xmlns:a16="http://schemas.microsoft.com/office/drawing/2014/main" id="{C70E48F5-DF6B-7574-399A-BB3C171F2C3E}"/>
              </a:ext>
            </a:extLst>
          </p:cNvPr>
          <p:cNvSpPr txBox="1">
            <a:spLocks/>
          </p:cNvSpPr>
          <p:nvPr/>
        </p:nvSpPr>
        <p:spPr>
          <a:xfrm>
            <a:off x="6398808" y="4215709"/>
            <a:ext cx="1282637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flattening</a:t>
            </a:r>
          </a:p>
        </p:txBody>
      </p:sp>
      <p:sp>
        <p:nvSpPr>
          <p:cNvPr id="58" name="Google Shape;324;p38">
            <a:extLst>
              <a:ext uri="{FF2B5EF4-FFF2-40B4-BE49-F238E27FC236}">
                <a16:creationId xmlns:a16="http://schemas.microsoft.com/office/drawing/2014/main" id="{208FA2FC-8D86-9E1F-D960-CDB9BCF9E69D}"/>
              </a:ext>
            </a:extLst>
          </p:cNvPr>
          <p:cNvSpPr txBox="1">
            <a:spLocks/>
          </p:cNvSpPr>
          <p:nvPr/>
        </p:nvSpPr>
        <p:spPr>
          <a:xfrm>
            <a:off x="7172332" y="78093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1st fc layer</a:t>
            </a:r>
          </a:p>
        </p:txBody>
      </p:sp>
      <p:sp>
        <p:nvSpPr>
          <p:cNvPr id="59" name="Google Shape;324;p38">
            <a:extLst>
              <a:ext uri="{FF2B5EF4-FFF2-40B4-BE49-F238E27FC236}">
                <a16:creationId xmlns:a16="http://schemas.microsoft.com/office/drawing/2014/main" id="{75ACCA98-F4F5-B600-9484-4242A9ADC282}"/>
              </a:ext>
            </a:extLst>
          </p:cNvPr>
          <p:cNvSpPr txBox="1">
            <a:spLocks/>
          </p:cNvSpPr>
          <p:nvPr/>
        </p:nvSpPr>
        <p:spPr>
          <a:xfrm>
            <a:off x="7843193" y="325881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2nd fc layer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752ADB1-955B-E2B5-F0CB-D129A0718788}"/>
              </a:ext>
            </a:extLst>
          </p:cNvPr>
          <p:cNvSpPr/>
          <p:nvPr/>
        </p:nvSpPr>
        <p:spPr>
          <a:xfrm>
            <a:off x="6962228" y="1042649"/>
            <a:ext cx="305197" cy="3058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1024x1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0A5F135-9D13-D5F9-A4C1-64C8F264F903}"/>
              </a:ext>
            </a:extLst>
          </p:cNvPr>
          <p:cNvSpPr/>
          <p:nvPr/>
        </p:nvSpPr>
        <p:spPr>
          <a:xfrm>
            <a:off x="8419703" y="2333608"/>
            <a:ext cx="305197" cy="7606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7x1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7143F87E-F707-2202-F094-8616798307F8}"/>
              </a:ext>
            </a:extLst>
          </p:cNvPr>
          <p:cNvSpPr/>
          <p:nvPr/>
        </p:nvSpPr>
        <p:spPr>
          <a:xfrm>
            <a:off x="6600267" y="2719348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1913D03-B7DA-D795-3953-67086106253F}"/>
              </a:ext>
            </a:extLst>
          </p:cNvPr>
          <p:cNvSpPr/>
          <p:nvPr/>
        </p:nvSpPr>
        <p:spPr>
          <a:xfrm>
            <a:off x="7596063" y="1061130"/>
            <a:ext cx="305197" cy="3058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64x1</a:t>
            </a:r>
          </a:p>
        </p:txBody>
      </p:sp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FD05A826-A109-6468-6442-388561A10D24}"/>
              </a:ext>
            </a:extLst>
          </p:cNvPr>
          <p:cNvSpPr/>
          <p:nvPr/>
        </p:nvSpPr>
        <p:spPr>
          <a:xfrm>
            <a:off x="7277193" y="271393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Arrow: Right 256">
            <a:extLst>
              <a:ext uri="{FF2B5EF4-FFF2-40B4-BE49-F238E27FC236}">
                <a16:creationId xmlns:a16="http://schemas.microsoft.com/office/drawing/2014/main" id="{3452FB41-F148-9022-DFB5-976A234A4019}"/>
              </a:ext>
            </a:extLst>
          </p:cNvPr>
          <p:cNvSpPr/>
          <p:nvPr/>
        </p:nvSpPr>
        <p:spPr>
          <a:xfrm>
            <a:off x="7995972" y="2692529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108BDD8-CCB9-9E85-8743-3ED0965914EC}"/>
              </a:ext>
            </a:extLst>
          </p:cNvPr>
          <p:cNvSpPr txBox="1"/>
          <p:nvPr/>
        </p:nvSpPr>
        <p:spPr>
          <a:xfrm>
            <a:off x="6111240" y="4588038"/>
            <a:ext cx="17265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90,679 Trainable Params</a:t>
            </a:r>
            <a:endParaRPr lang="el-GR" b="1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27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17">
          <a:extLst>
            <a:ext uri="{FF2B5EF4-FFF2-40B4-BE49-F238E27FC236}">
              <a16:creationId xmlns:a16="http://schemas.microsoft.com/office/drawing/2014/main" id="{7148464F-BB18-1544-F9A5-FAF10C1BA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7B394F02-203B-B339-04FA-94ACF96562A9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" name="Google Shape;324;p38">
            <a:extLst>
              <a:ext uri="{FF2B5EF4-FFF2-40B4-BE49-F238E27FC236}">
                <a16:creationId xmlns:a16="http://schemas.microsoft.com/office/drawing/2014/main" id="{5FC3942A-CB7F-1D9F-577B-4BE32A0697D5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663071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Deep Learning from scratch – X SDD dataset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2F1A29E-C257-D21D-A716-97ABF0384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556658" y="769088"/>
            <a:ext cx="5947681" cy="402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20E125-5F15-604F-1004-6F2A19AB636B}"/>
              </a:ext>
            </a:extLst>
          </p:cNvPr>
          <p:cNvSpPr/>
          <p:nvPr/>
        </p:nvSpPr>
        <p:spPr>
          <a:xfrm>
            <a:off x="6365680" y="1591219"/>
            <a:ext cx="265029" cy="3328851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17">
          <a:extLst>
            <a:ext uri="{FF2B5EF4-FFF2-40B4-BE49-F238E27FC236}">
              <a16:creationId xmlns:a16="http://schemas.microsoft.com/office/drawing/2014/main" id="{E4AE1E94-B59F-4968-44BB-784B7AE50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C0A8403D-9BA3-8E25-24D3-B401D847DFCA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" name="Google Shape;299;p36">
            <a:extLst>
              <a:ext uri="{FF2B5EF4-FFF2-40B4-BE49-F238E27FC236}">
                <a16:creationId xmlns:a16="http://schemas.microsoft.com/office/drawing/2014/main" id="{791D4730-D758-E1DB-9965-B58D54474E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4441" y="1519678"/>
            <a:ext cx="3657599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ctr" rtl="0">
              <a:spcBef>
                <a:spcPts val="1000"/>
              </a:spcBef>
              <a:spcAft>
                <a:spcPts val="0"/>
              </a:spcAft>
              <a:buSzPts val="1200"/>
            </a:pPr>
            <a:r>
              <a:rPr lang="en-US" sz="1800" dirty="0">
                <a:solidFill>
                  <a:srgbClr val="191919"/>
                </a:solidFill>
              </a:rPr>
              <a:t>Accuracy </a:t>
            </a:r>
            <a:r>
              <a:rPr lang="en-US" sz="1800" dirty="0">
                <a:solidFill>
                  <a:srgbClr val="191919"/>
                </a:solidFill>
                <a:sym typeface="Wingdings" panose="05000000000000000000" pitchFamily="2" charset="2"/>
              </a:rPr>
              <a:t> 91,71%</a:t>
            </a:r>
          </a:p>
          <a:p>
            <a:pPr marL="285750" lvl="0" indent="-28575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800" dirty="0"/>
          </a:p>
        </p:txBody>
      </p:sp>
      <p:sp>
        <p:nvSpPr>
          <p:cNvPr id="2" name="Google Shape;324;p38">
            <a:extLst>
              <a:ext uri="{FF2B5EF4-FFF2-40B4-BE49-F238E27FC236}">
                <a16:creationId xmlns:a16="http://schemas.microsoft.com/office/drawing/2014/main" id="{70CF800E-BFF9-3BC3-7D08-FC11DA640F8B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663071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Deep Learning from scratch – X SDD dataset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6874B59-B07B-7B89-89B6-71863C8C5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74367" y="750746"/>
            <a:ext cx="4526706" cy="422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3912DB-046D-320D-CB82-23D005BB2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441" y="3206837"/>
            <a:ext cx="4258563" cy="15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47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1DC5EA0D-49DB-EFDA-F6B5-B5B647D1A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>
            <a:extLst>
              <a:ext uri="{FF2B5EF4-FFF2-40B4-BE49-F238E27FC236}">
                <a16:creationId xmlns:a16="http://schemas.microsoft.com/office/drawing/2014/main" id="{3BDC9667-70C2-A575-1FEC-310C9AC12492}"/>
              </a:ext>
            </a:extLst>
          </p:cNvPr>
          <p:cNvSpPr/>
          <p:nvPr/>
        </p:nvSpPr>
        <p:spPr>
          <a:xfrm>
            <a:off x="-665576" y="-368726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9" name="Google Shape;309;p37">
            <a:extLst>
              <a:ext uri="{FF2B5EF4-FFF2-40B4-BE49-F238E27FC236}">
                <a16:creationId xmlns:a16="http://schemas.microsoft.com/office/drawing/2014/main" id="{5F0A2406-5C80-AD28-672A-390F0CDF81EE}"/>
              </a:ext>
            </a:extLst>
          </p:cNvPr>
          <p:cNvSpPr/>
          <p:nvPr/>
        </p:nvSpPr>
        <p:spPr>
          <a:xfrm>
            <a:off x="-665576" y="2684414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10" name="Google Shape;310;p37">
            <a:extLst>
              <a:ext uri="{FF2B5EF4-FFF2-40B4-BE49-F238E27FC236}">
                <a16:creationId xmlns:a16="http://schemas.microsoft.com/office/drawing/2014/main" id="{C73BA030-097D-7816-7ACE-216BB9553EF5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t="11" b="11"/>
          <a:stretch/>
        </p:blipFill>
        <p:spPr>
          <a:xfrm>
            <a:off x="-657337" y="-360163"/>
            <a:ext cx="2811300" cy="2810700"/>
          </a:xfrm>
          <a:prstGeom prst="diamond">
            <a:avLst/>
          </a:prstGeom>
        </p:spPr>
      </p:pic>
      <p:pic>
        <p:nvPicPr>
          <p:cNvPr id="311" name="Google Shape;311;p37">
            <a:extLst>
              <a:ext uri="{FF2B5EF4-FFF2-40B4-BE49-F238E27FC236}">
                <a16:creationId xmlns:a16="http://schemas.microsoft.com/office/drawing/2014/main" id="{CD3E4283-3C1A-CE82-BB79-0D26C6B2EA85}"/>
              </a:ext>
            </a:extLst>
          </p:cNvPr>
          <p:cNvPicPr preferRelativeResize="0">
            <a:picLocks noGrp="1"/>
          </p:cNvPicPr>
          <p:nvPr>
            <p:ph type="pic" idx="4"/>
          </p:nvPr>
        </p:nvPicPr>
        <p:blipFill>
          <a:blip r:embed="rId4"/>
          <a:srcRect t="11" b="11"/>
          <a:stretch/>
        </p:blipFill>
        <p:spPr>
          <a:xfrm>
            <a:off x="-657337" y="2692987"/>
            <a:ext cx="2811300" cy="2810700"/>
          </a:xfrm>
          <a:prstGeom prst="diamond">
            <a:avLst/>
          </a:prstGeom>
        </p:spPr>
      </p:pic>
      <p:sp>
        <p:nvSpPr>
          <p:cNvPr id="312" name="Google Shape;312;p37">
            <a:extLst>
              <a:ext uri="{FF2B5EF4-FFF2-40B4-BE49-F238E27FC236}">
                <a16:creationId xmlns:a16="http://schemas.microsoft.com/office/drawing/2014/main" id="{04022EB0-BE70-81CC-AA3B-555B037AB4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3200" y="2497750"/>
            <a:ext cx="41076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Remarks</a:t>
            </a:r>
            <a:endParaRPr dirty="0"/>
          </a:p>
        </p:txBody>
      </p:sp>
      <p:sp>
        <p:nvSpPr>
          <p:cNvPr id="313" name="Google Shape;313;p37">
            <a:extLst>
              <a:ext uri="{FF2B5EF4-FFF2-40B4-BE49-F238E27FC236}">
                <a16:creationId xmlns:a16="http://schemas.microsoft.com/office/drawing/2014/main" id="{546AF6B3-F90E-FC94-D458-3DD7E726566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23200" y="1163638"/>
            <a:ext cx="18351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429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39"/>
          <p:cNvPicPr preferRelativeResize="0">
            <a:picLocks noGrp="1"/>
          </p:cNvPicPr>
          <p:nvPr>
            <p:ph type="pic" idx="9"/>
          </p:nvPr>
        </p:nvPicPr>
        <p:blipFill>
          <a:blip r:embed="rId3"/>
          <a:srcRect t="11" b="11"/>
          <a:stretch/>
        </p:blipFill>
        <p:spPr>
          <a:xfrm>
            <a:off x="393088" y="1996975"/>
            <a:ext cx="2811300" cy="2810700"/>
          </a:xfrm>
          <a:prstGeom prst="diamond">
            <a:avLst/>
          </a:prstGeom>
        </p:spPr>
      </p:pic>
      <p:pic>
        <p:nvPicPr>
          <p:cNvPr id="330" name="Google Shape;330;p39"/>
          <p:cNvPicPr preferRelativeResize="0">
            <a:picLocks noGrp="1"/>
          </p:cNvPicPr>
          <p:nvPr>
            <p:ph type="pic" idx="7"/>
          </p:nvPr>
        </p:nvPicPr>
        <p:blipFill>
          <a:blip r:embed="rId4"/>
          <a:srcRect t="11" b="11"/>
          <a:stretch/>
        </p:blipFill>
        <p:spPr>
          <a:xfrm>
            <a:off x="1939563" y="3523550"/>
            <a:ext cx="2811300" cy="2810700"/>
          </a:xfrm>
          <a:prstGeom prst="diamond">
            <a:avLst/>
          </a:prstGeom>
        </p:spPr>
      </p:pic>
      <p:pic>
        <p:nvPicPr>
          <p:cNvPr id="331" name="Google Shape;331;p39"/>
          <p:cNvPicPr preferRelativeResize="0">
            <a:picLocks noGrp="1"/>
          </p:cNvPicPr>
          <p:nvPr>
            <p:ph type="pic" idx="8"/>
          </p:nvPr>
        </p:nvPicPr>
        <p:blipFill>
          <a:blip r:embed="rId5"/>
          <a:srcRect t="11" b="11"/>
          <a:stretch/>
        </p:blipFill>
        <p:spPr>
          <a:xfrm>
            <a:off x="-1138912" y="461850"/>
            <a:ext cx="2811300" cy="2810700"/>
          </a:xfrm>
          <a:prstGeom prst="diamond">
            <a:avLst/>
          </a:prstGeom>
        </p:spPr>
      </p:pic>
      <p:sp>
        <p:nvSpPr>
          <p:cNvPr id="332" name="Google Shape;332;p39"/>
          <p:cNvSpPr txBox="1">
            <a:spLocks noGrp="1"/>
          </p:cNvSpPr>
          <p:nvPr>
            <p:ph type="title"/>
          </p:nvPr>
        </p:nvSpPr>
        <p:spPr>
          <a:xfrm>
            <a:off x="2125974" y="70638"/>
            <a:ext cx="271178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Remarks</a:t>
            </a:r>
            <a:endParaRPr dirty="0"/>
          </a:p>
        </p:txBody>
      </p:sp>
      <p:sp>
        <p:nvSpPr>
          <p:cNvPr id="336" name="Google Shape;336;p39"/>
          <p:cNvSpPr txBox="1">
            <a:spLocks noGrp="1"/>
          </p:cNvSpPr>
          <p:nvPr>
            <p:ph type="subTitle" idx="4"/>
          </p:nvPr>
        </p:nvSpPr>
        <p:spPr>
          <a:xfrm>
            <a:off x="2525063" y="546356"/>
            <a:ext cx="5128775" cy="1868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Our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first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from-scratch model achieved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100% accuracy 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in detecting surface defects on the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NEU Dataset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The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second from-scratch 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model achieved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9</a:t>
            </a:r>
            <a:r>
              <a:rPr lang="el-GR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.</a:t>
            </a:r>
            <a:r>
              <a:rPr lang="el-GR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71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%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accuracy on the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X-SDD Dataset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The initial attempt using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one unfrozen fully connected 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(fc) layer did not perform well (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78.05% accuracy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).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By unfreezing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an additional fc layer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, the accuracy increased to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9</a:t>
            </a:r>
            <a:r>
              <a:rPr lang="el-GR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0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.7</a:t>
            </a:r>
            <a:r>
              <a:rPr lang="el-GR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%.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" sz="1400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00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6" name="Google Shape;336;p39">
            <a:extLst>
              <a:ext uri="{FF2B5EF4-FFF2-40B4-BE49-F238E27FC236}">
                <a16:creationId xmlns:a16="http://schemas.microsoft.com/office/drawing/2014/main" id="{38CCBC1B-28CE-C8E0-9CEB-C87A7DBD7237}"/>
              </a:ext>
            </a:extLst>
          </p:cNvPr>
          <p:cNvSpPr txBox="1">
            <a:spLocks/>
          </p:cNvSpPr>
          <p:nvPr/>
        </p:nvSpPr>
        <p:spPr>
          <a:xfrm>
            <a:off x="5259010" y="2890129"/>
            <a:ext cx="3890853" cy="186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Train a model from scratch using a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larger dataset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(&gt;10,000 images).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Use this model as a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base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for transfer learning on the second dataset.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Compare the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performance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of this transfer learning approach with the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previous from-scratch model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7" name="Google Shape;332;p39">
            <a:extLst>
              <a:ext uri="{FF2B5EF4-FFF2-40B4-BE49-F238E27FC236}">
                <a16:creationId xmlns:a16="http://schemas.microsoft.com/office/drawing/2014/main" id="{939203EB-70BF-A37E-42FA-860FB4141C32}"/>
              </a:ext>
            </a:extLst>
          </p:cNvPr>
          <p:cNvSpPr txBox="1">
            <a:spLocks/>
          </p:cNvSpPr>
          <p:nvPr/>
        </p:nvSpPr>
        <p:spPr>
          <a:xfrm>
            <a:off x="7121237" y="2414411"/>
            <a:ext cx="23193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dirty="0"/>
              <a:t>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title"/>
          </p:nvPr>
        </p:nvSpPr>
        <p:spPr>
          <a:xfrm>
            <a:off x="78225" y="0"/>
            <a:ext cx="4139700" cy="1328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1</a:t>
            </a:r>
            <a:r>
              <a:rPr lang="en" sz="2800" baseline="30000" dirty="0">
                <a:solidFill>
                  <a:schemeClr val="accent6"/>
                </a:solidFill>
              </a:rPr>
              <a:t>st</a:t>
            </a:r>
            <a:r>
              <a:rPr lang="en" sz="2800" dirty="0">
                <a:solidFill>
                  <a:schemeClr val="accent6"/>
                </a:solidFill>
              </a:rPr>
              <a:t> dataset </a:t>
            </a:r>
            <a:r>
              <a:rPr lang="en" sz="2800" dirty="0"/>
              <a:t>– NEU Metal Surface Defects</a:t>
            </a:r>
            <a:br>
              <a:rPr lang="en" sz="2800" dirty="0"/>
            </a:br>
            <a:endParaRPr sz="2800" b="1" dirty="0"/>
          </a:p>
        </p:txBody>
      </p:sp>
      <p:sp>
        <p:nvSpPr>
          <p:cNvPr id="299" name="Google Shape;299;p36"/>
          <p:cNvSpPr txBox="1">
            <a:spLocks noGrp="1"/>
          </p:cNvSpPr>
          <p:nvPr>
            <p:ph type="subTitle" idx="1"/>
          </p:nvPr>
        </p:nvSpPr>
        <p:spPr>
          <a:xfrm>
            <a:off x="368534" y="1170987"/>
            <a:ext cx="4139700" cy="3381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Albert Sans"/>
              <a:buChar char="●"/>
            </a:pPr>
            <a:r>
              <a:rPr lang="en" sz="1400" dirty="0">
                <a:solidFill>
                  <a:srgbClr val="191919"/>
                </a:solidFill>
              </a:rPr>
              <a:t>Kaggle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Albert Sans"/>
              <a:buChar char="●"/>
            </a:pPr>
            <a:r>
              <a:rPr lang="en-US" sz="1400" dirty="0">
                <a:solidFill>
                  <a:srgbClr val="191919"/>
                </a:solidFill>
              </a:rPr>
              <a:t>O</a:t>
            </a:r>
            <a:r>
              <a:rPr lang="en" sz="1400" dirty="0">
                <a:solidFill>
                  <a:srgbClr val="191919"/>
                </a:solidFill>
              </a:rPr>
              <a:t>rganized in folders (train, valid, test)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Albert Sans"/>
              <a:buChar char="●"/>
            </a:pPr>
            <a:r>
              <a:rPr lang="en" sz="1400" dirty="0">
                <a:solidFill>
                  <a:srgbClr val="191919"/>
                </a:solidFill>
              </a:rPr>
              <a:t>6 balanced classes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-US" sz="1400" dirty="0">
                <a:solidFill>
                  <a:schemeClr val="bg2"/>
                </a:solidFill>
              </a:rPr>
              <a:t>C</a:t>
            </a:r>
            <a:r>
              <a:rPr lang="en" sz="1400" dirty="0">
                <a:solidFill>
                  <a:schemeClr val="bg2"/>
                </a:solidFill>
              </a:rPr>
              <a:t>razing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-US" sz="1400" dirty="0">
                <a:solidFill>
                  <a:schemeClr val="bg2"/>
                </a:solidFill>
              </a:rPr>
              <a:t>I</a:t>
            </a:r>
            <a:r>
              <a:rPr lang="en" sz="1400" dirty="0">
                <a:solidFill>
                  <a:schemeClr val="bg2"/>
                </a:solidFill>
              </a:rPr>
              <a:t>nclusion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" sz="1400" dirty="0">
                <a:solidFill>
                  <a:schemeClr val="bg2"/>
                </a:solidFill>
              </a:rPr>
              <a:t>Patches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" sz="1400" dirty="0">
                <a:solidFill>
                  <a:schemeClr val="bg2"/>
                </a:solidFill>
              </a:rPr>
              <a:t>Pitted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" sz="1400" dirty="0">
                <a:solidFill>
                  <a:schemeClr val="bg2"/>
                </a:solidFill>
              </a:rPr>
              <a:t>Rolled Scratches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Albert Sans"/>
              <a:buChar char="●"/>
            </a:pPr>
            <a:r>
              <a:rPr lang="en-US" sz="1400" dirty="0">
                <a:solidFill>
                  <a:srgbClr val="191919"/>
                </a:solidFill>
              </a:rPr>
              <a:t>1600 train images, 72 validation, 72 test images</a:t>
            </a:r>
          </a:p>
          <a:p>
            <a:pPr lvl="0">
              <a:spcBef>
                <a:spcPts val="1000"/>
              </a:spcBef>
              <a:buFont typeface="Albert Sans"/>
              <a:buChar char="●"/>
            </a:pPr>
            <a:r>
              <a:rPr lang="en-US" sz="1400" dirty="0">
                <a:solidFill>
                  <a:srgbClr val="191919"/>
                </a:solidFill>
              </a:rPr>
              <a:t>200x 200 pixels</a:t>
            </a:r>
            <a:endParaRPr sz="1400" dirty="0">
              <a:solidFill>
                <a:srgbClr val="191919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  <p:sp>
        <p:nvSpPr>
          <p:cNvPr id="300" name="Google Shape;300;p36"/>
          <p:cNvSpPr/>
          <p:nvPr/>
        </p:nvSpPr>
        <p:spPr>
          <a:xfrm>
            <a:off x="4592224" y="-368726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61242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4592224" y="2684414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03" name="Google Shape;303;p36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t="11" b="11"/>
          <a:stretch/>
        </p:blipFill>
        <p:spPr>
          <a:xfrm>
            <a:off x="6138913" y="1170987"/>
            <a:ext cx="2811300" cy="2810700"/>
          </a:xfrm>
          <a:prstGeom prst="diamond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5887613" y="2683850"/>
            <a:ext cx="2811300" cy="2810700"/>
          </a:xfrm>
          <a:prstGeom prst="diamond">
            <a:avLst/>
          </a:prstGeom>
        </p:spPr>
      </p:pic>
      <p:pic>
        <p:nvPicPr>
          <p:cNvPr id="375" name="Google Shape;375;p4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406" r="32926"/>
          <a:stretch/>
        </p:blipFill>
        <p:spPr>
          <a:xfrm>
            <a:off x="5887613" y="-351025"/>
            <a:ext cx="2811300" cy="2810700"/>
          </a:xfrm>
          <a:prstGeom prst="diamond">
            <a:avLst/>
          </a:prstGeom>
        </p:spPr>
      </p:pic>
      <p:sp>
        <p:nvSpPr>
          <p:cNvPr id="376" name="Google Shape;376;p42"/>
          <p:cNvSpPr txBox="1">
            <a:spLocks noGrp="1"/>
          </p:cNvSpPr>
          <p:nvPr>
            <p:ph type="title"/>
          </p:nvPr>
        </p:nvSpPr>
        <p:spPr>
          <a:xfrm>
            <a:off x="713225" y="1435950"/>
            <a:ext cx="4592700" cy="15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lt1"/>
                </a:solidFill>
              </a:rPr>
              <a:t>Thanks!</a:t>
            </a:r>
            <a:r>
              <a:rPr lang="en" dirty="0">
                <a:solidFill>
                  <a:schemeClr val="lt1"/>
                </a:solidFill>
              </a:rPr>
              <a:t> </a:t>
            </a:r>
            <a:endParaRPr sz="9300" dirty="0">
              <a:solidFill>
                <a:schemeClr val="lt1"/>
              </a:solidFill>
            </a:endParaRPr>
          </a:p>
        </p:txBody>
      </p:sp>
      <p:sp>
        <p:nvSpPr>
          <p:cNvPr id="377" name="Google Shape;377;p42"/>
          <p:cNvSpPr txBox="1">
            <a:spLocks noGrp="1"/>
          </p:cNvSpPr>
          <p:nvPr>
            <p:ph type="body" idx="1"/>
          </p:nvPr>
        </p:nvSpPr>
        <p:spPr>
          <a:xfrm>
            <a:off x="713225" y="3019050"/>
            <a:ext cx="45927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>
          <a:extLst>
            <a:ext uri="{FF2B5EF4-FFF2-40B4-BE49-F238E27FC236}">
              <a16:creationId xmlns:a16="http://schemas.microsoft.com/office/drawing/2014/main" id="{DC8F0A3C-F625-714C-2877-C4726F2E9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986C90D-5CAC-66C5-5A45-138BD11E4F3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28" b="28"/>
          <a:stretch/>
        </p:blipFill>
        <p:spPr>
          <a:xfrm>
            <a:off x="279068" y="1059489"/>
            <a:ext cx="1353789" cy="1353024"/>
          </a:xfrm>
          <a:prstGeom prst="rect">
            <a:avLst/>
          </a:prstGeom>
        </p:spPr>
      </p:pic>
      <p:pic>
        <p:nvPicPr>
          <p:cNvPr id="17" name="Picture Placeholder 15" descr="A close-up of a black and white photo&#10;&#10;AI-generated content may be incorrect.">
            <a:extLst>
              <a:ext uri="{FF2B5EF4-FFF2-40B4-BE49-F238E27FC236}">
                <a16:creationId xmlns:a16="http://schemas.microsoft.com/office/drawing/2014/main" id="{67E67749-7766-FEE9-7709-053326F372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" b="28"/>
          <a:stretch>
            <a:fillRect/>
          </a:stretch>
        </p:blipFill>
        <p:spPr>
          <a:xfrm>
            <a:off x="2875372" y="1059489"/>
            <a:ext cx="1353789" cy="13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Placeholder 15">
            <a:extLst>
              <a:ext uri="{FF2B5EF4-FFF2-40B4-BE49-F238E27FC236}">
                <a16:creationId xmlns:a16="http://schemas.microsoft.com/office/drawing/2014/main" id="{3779B2E5-286E-6E73-0F37-8462069ABD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8" b="28"/>
          <a:stretch/>
        </p:blipFill>
        <p:spPr>
          <a:xfrm>
            <a:off x="5481607" y="1059489"/>
            <a:ext cx="1353789" cy="13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Placeholder 15">
            <a:extLst>
              <a:ext uri="{FF2B5EF4-FFF2-40B4-BE49-F238E27FC236}">
                <a16:creationId xmlns:a16="http://schemas.microsoft.com/office/drawing/2014/main" id="{4B56DAD1-C269-62ED-5200-0F95A3F39B2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8" b="28"/>
          <a:stretch/>
        </p:blipFill>
        <p:spPr>
          <a:xfrm>
            <a:off x="279068" y="3160321"/>
            <a:ext cx="1353789" cy="13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15">
            <a:extLst>
              <a:ext uri="{FF2B5EF4-FFF2-40B4-BE49-F238E27FC236}">
                <a16:creationId xmlns:a16="http://schemas.microsoft.com/office/drawing/2014/main" id="{B059A954-4C29-B5A1-97BE-7820F36A3F5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8" b="28"/>
          <a:stretch/>
        </p:blipFill>
        <p:spPr>
          <a:xfrm>
            <a:off x="2875371" y="3160321"/>
            <a:ext cx="1353789" cy="13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5">
            <a:extLst>
              <a:ext uri="{FF2B5EF4-FFF2-40B4-BE49-F238E27FC236}">
                <a16:creationId xmlns:a16="http://schemas.microsoft.com/office/drawing/2014/main" id="{38844649-A006-9E28-69B8-C5E1163E5EC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8" b="28"/>
          <a:stretch/>
        </p:blipFill>
        <p:spPr>
          <a:xfrm>
            <a:off x="5481608" y="3160321"/>
            <a:ext cx="1353789" cy="135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98;p36">
            <a:extLst>
              <a:ext uri="{FF2B5EF4-FFF2-40B4-BE49-F238E27FC236}">
                <a16:creationId xmlns:a16="http://schemas.microsoft.com/office/drawing/2014/main" id="{6C008704-914D-37AF-434E-1224E90B07E5}"/>
              </a:ext>
            </a:extLst>
          </p:cNvPr>
          <p:cNvSpPr txBox="1">
            <a:spLocks/>
          </p:cNvSpPr>
          <p:nvPr/>
        </p:nvSpPr>
        <p:spPr>
          <a:xfrm>
            <a:off x="279068" y="2424726"/>
            <a:ext cx="1353789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800" dirty="0">
                <a:solidFill>
                  <a:schemeClr val="bg2"/>
                </a:solidFill>
              </a:rPr>
              <a:t>Crazing</a:t>
            </a:r>
          </a:p>
        </p:txBody>
      </p:sp>
      <p:sp>
        <p:nvSpPr>
          <p:cNvPr id="23" name="Google Shape;298;p36">
            <a:extLst>
              <a:ext uri="{FF2B5EF4-FFF2-40B4-BE49-F238E27FC236}">
                <a16:creationId xmlns:a16="http://schemas.microsoft.com/office/drawing/2014/main" id="{EB035F7F-BBCC-19A7-1261-503A93C38FCA}"/>
              </a:ext>
            </a:extLst>
          </p:cNvPr>
          <p:cNvSpPr txBox="1">
            <a:spLocks/>
          </p:cNvSpPr>
          <p:nvPr/>
        </p:nvSpPr>
        <p:spPr>
          <a:xfrm>
            <a:off x="2899733" y="2412513"/>
            <a:ext cx="1298818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800" dirty="0">
                <a:solidFill>
                  <a:schemeClr val="bg2"/>
                </a:solidFill>
              </a:rPr>
              <a:t>Patches</a:t>
            </a:r>
          </a:p>
        </p:txBody>
      </p:sp>
      <p:sp>
        <p:nvSpPr>
          <p:cNvPr id="24" name="Google Shape;298;p36">
            <a:extLst>
              <a:ext uri="{FF2B5EF4-FFF2-40B4-BE49-F238E27FC236}">
                <a16:creationId xmlns:a16="http://schemas.microsoft.com/office/drawing/2014/main" id="{518C82F4-D84F-D23B-61F9-B5DBD38E6649}"/>
              </a:ext>
            </a:extLst>
          </p:cNvPr>
          <p:cNvSpPr txBox="1">
            <a:spLocks/>
          </p:cNvSpPr>
          <p:nvPr/>
        </p:nvSpPr>
        <p:spPr>
          <a:xfrm>
            <a:off x="5481607" y="2424726"/>
            <a:ext cx="1298818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800" dirty="0">
                <a:solidFill>
                  <a:schemeClr val="bg2"/>
                </a:solidFill>
              </a:rPr>
              <a:t>Rolled</a:t>
            </a:r>
          </a:p>
        </p:txBody>
      </p:sp>
      <p:sp>
        <p:nvSpPr>
          <p:cNvPr id="25" name="Google Shape;298;p36">
            <a:extLst>
              <a:ext uri="{FF2B5EF4-FFF2-40B4-BE49-F238E27FC236}">
                <a16:creationId xmlns:a16="http://schemas.microsoft.com/office/drawing/2014/main" id="{F21E1514-65D9-9C88-7057-B483F9ABEE74}"/>
              </a:ext>
            </a:extLst>
          </p:cNvPr>
          <p:cNvSpPr txBox="1">
            <a:spLocks/>
          </p:cNvSpPr>
          <p:nvPr/>
        </p:nvSpPr>
        <p:spPr>
          <a:xfrm>
            <a:off x="279068" y="4513345"/>
            <a:ext cx="1298818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800" dirty="0">
                <a:solidFill>
                  <a:schemeClr val="bg2"/>
                </a:solidFill>
              </a:rPr>
              <a:t>Inclusion</a:t>
            </a:r>
          </a:p>
        </p:txBody>
      </p:sp>
      <p:sp>
        <p:nvSpPr>
          <p:cNvPr id="26" name="Google Shape;298;p36">
            <a:extLst>
              <a:ext uri="{FF2B5EF4-FFF2-40B4-BE49-F238E27FC236}">
                <a16:creationId xmlns:a16="http://schemas.microsoft.com/office/drawing/2014/main" id="{03C1CC28-899B-B555-6C2E-D9866BD570EE}"/>
              </a:ext>
            </a:extLst>
          </p:cNvPr>
          <p:cNvSpPr txBox="1">
            <a:spLocks/>
          </p:cNvSpPr>
          <p:nvPr/>
        </p:nvSpPr>
        <p:spPr>
          <a:xfrm>
            <a:off x="2940274" y="4534352"/>
            <a:ext cx="1258277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800" dirty="0">
                <a:solidFill>
                  <a:schemeClr val="bg2"/>
                </a:solidFill>
              </a:rPr>
              <a:t>Scratches</a:t>
            </a:r>
          </a:p>
        </p:txBody>
      </p:sp>
      <p:sp>
        <p:nvSpPr>
          <p:cNvPr id="27" name="Google Shape;298;p36">
            <a:extLst>
              <a:ext uri="{FF2B5EF4-FFF2-40B4-BE49-F238E27FC236}">
                <a16:creationId xmlns:a16="http://schemas.microsoft.com/office/drawing/2014/main" id="{2DB5939C-39F7-9CBE-C0D8-84F8816709C9}"/>
              </a:ext>
            </a:extLst>
          </p:cNvPr>
          <p:cNvSpPr txBox="1">
            <a:spLocks/>
          </p:cNvSpPr>
          <p:nvPr/>
        </p:nvSpPr>
        <p:spPr>
          <a:xfrm>
            <a:off x="5509092" y="4513345"/>
            <a:ext cx="1298818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800" dirty="0">
                <a:solidFill>
                  <a:schemeClr val="bg2"/>
                </a:solidFill>
              </a:rPr>
              <a:t>Pitted</a:t>
            </a:r>
          </a:p>
        </p:txBody>
      </p:sp>
      <p:sp>
        <p:nvSpPr>
          <p:cNvPr id="30" name="Google Shape;298;p36">
            <a:extLst>
              <a:ext uri="{FF2B5EF4-FFF2-40B4-BE49-F238E27FC236}">
                <a16:creationId xmlns:a16="http://schemas.microsoft.com/office/drawing/2014/main" id="{C543772F-33F6-C05E-D6A4-3AC50D5811B9}"/>
              </a:ext>
            </a:extLst>
          </p:cNvPr>
          <p:cNvSpPr txBox="1">
            <a:spLocks/>
          </p:cNvSpPr>
          <p:nvPr/>
        </p:nvSpPr>
        <p:spPr>
          <a:xfrm>
            <a:off x="78225" y="0"/>
            <a:ext cx="4139700" cy="132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2800">
                <a:solidFill>
                  <a:schemeClr val="accent6"/>
                </a:solidFill>
              </a:rPr>
              <a:t>1</a:t>
            </a:r>
            <a:r>
              <a:rPr lang="en-US" sz="2800" baseline="30000">
                <a:solidFill>
                  <a:schemeClr val="accent6"/>
                </a:solidFill>
              </a:rPr>
              <a:t>st</a:t>
            </a:r>
            <a:r>
              <a:rPr lang="en-US" sz="2800">
                <a:solidFill>
                  <a:schemeClr val="accent6"/>
                </a:solidFill>
              </a:rPr>
              <a:t> dataset </a:t>
            </a:r>
            <a:r>
              <a:rPr lang="en-US" sz="2800"/>
              <a:t>– NEU Metal Surface Defects</a:t>
            </a:r>
            <a:br>
              <a:rPr lang="en-US" sz="280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955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9308ED92-6EC6-FB01-FA5D-333243C14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>
            <a:extLst>
              <a:ext uri="{FF2B5EF4-FFF2-40B4-BE49-F238E27FC236}">
                <a16:creationId xmlns:a16="http://schemas.microsoft.com/office/drawing/2014/main" id="{4E3F1644-AA44-BAB1-8C8A-96CC77D10EBE}"/>
              </a:ext>
            </a:extLst>
          </p:cNvPr>
          <p:cNvSpPr/>
          <p:nvPr/>
        </p:nvSpPr>
        <p:spPr>
          <a:xfrm>
            <a:off x="-665576" y="-368726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9" name="Google Shape;309;p37">
            <a:extLst>
              <a:ext uri="{FF2B5EF4-FFF2-40B4-BE49-F238E27FC236}">
                <a16:creationId xmlns:a16="http://schemas.microsoft.com/office/drawing/2014/main" id="{F63C89F6-E717-BBC4-8F10-8E8E80C9B5B6}"/>
              </a:ext>
            </a:extLst>
          </p:cNvPr>
          <p:cNvSpPr/>
          <p:nvPr/>
        </p:nvSpPr>
        <p:spPr>
          <a:xfrm>
            <a:off x="-665576" y="2684414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10" name="Google Shape;310;p37">
            <a:extLst>
              <a:ext uri="{FF2B5EF4-FFF2-40B4-BE49-F238E27FC236}">
                <a16:creationId xmlns:a16="http://schemas.microsoft.com/office/drawing/2014/main" id="{077FDEAD-61C2-FC78-0FFE-365919514BD9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t="11" b="11"/>
          <a:stretch/>
        </p:blipFill>
        <p:spPr>
          <a:xfrm>
            <a:off x="-657337" y="-360163"/>
            <a:ext cx="2811300" cy="2810700"/>
          </a:xfrm>
          <a:prstGeom prst="diamond">
            <a:avLst/>
          </a:prstGeom>
        </p:spPr>
      </p:pic>
      <p:pic>
        <p:nvPicPr>
          <p:cNvPr id="311" name="Google Shape;311;p37">
            <a:extLst>
              <a:ext uri="{FF2B5EF4-FFF2-40B4-BE49-F238E27FC236}">
                <a16:creationId xmlns:a16="http://schemas.microsoft.com/office/drawing/2014/main" id="{4A7217EF-3D5D-0A9C-7DA3-A4E9EDA3A7CD}"/>
              </a:ext>
            </a:extLst>
          </p:cNvPr>
          <p:cNvPicPr preferRelativeResize="0">
            <a:picLocks noGrp="1"/>
          </p:cNvPicPr>
          <p:nvPr>
            <p:ph type="pic" idx="4"/>
          </p:nvPr>
        </p:nvPicPr>
        <p:blipFill>
          <a:blip r:embed="rId4"/>
          <a:srcRect t="11" b="11"/>
          <a:stretch/>
        </p:blipFill>
        <p:spPr>
          <a:xfrm>
            <a:off x="-657337" y="2692987"/>
            <a:ext cx="2811300" cy="2810700"/>
          </a:xfrm>
          <a:prstGeom prst="diamond">
            <a:avLst/>
          </a:prstGeom>
        </p:spPr>
      </p:pic>
      <p:sp>
        <p:nvSpPr>
          <p:cNvPr id="312" name="Google Shape;312;p37">
            <a:extLst>
              <a:ext uri="{FF2B5EF4-FFF2-40B4-BE49-F238E27FC236}">
                <a16:creationId xmlns:a16="http://schemas.microsoft.com/office/drawing/2014/main" id="{882AD8E8-F704-A257-7EE3-00EE65575B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3200" y="2497750"/>
            <a:ext cx="41076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Learning from scratch</a:t>
            </a:r>
            <a:br>
              <a:rPr lang="en" dirty="0"/>
            </a:br>
            <a:r>
              <a:rPr lang="en" sz="2400" dirty="0"/>
              <a:t>1</a:t>
            </a:r>
            <a:r>
              <a:rPr lang="en" sz="2400" baseline="30000" dirty="0"/>
              <a:t>st</a:t>
            </a:r>
            <a:r>
              <a:rPr lang="en" sz="2400" dirty="0"/>
              <a:t> dataset</a:t>
            </a:r>
            <a:endParaRPr dirty="0"/>
          </a:p>
        </p:txBody>
      </p:sp>
      <p:sp>
        <p:nvSpPr>
          <p:cNvPr id="313" name="Google Shape;313;p37">
            <a:extLst>
              <a:ext uri="{FF2B5EF4-FFF2-40B4-BE49-F238E27FC236}">
                <a16:creationId xmlns:a16="http://schemas.microsoft.com/office/drawing/2014/main" id="{885CB516-6479-9968-2F2E-025E3062833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23200" y="1163638"/>
            <a:ext cx="18351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48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8"/>
          <p:cNvSpPr txBox="1">
            <a:spLocks noGrp="1"/>
          </p:cNvSpPr>
          <p:nvPr>
            <p:ph type="title" idx="4"/>
          </p:nvPr>
        </p:nvSpPr>
        <p:spPr>
          <a:xfrm>
            <a:off x="-1" y="0"/>
            <a:ext cx="7338066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Deep Learning from scratch - NEU dataset</a:t>
            </a:r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DDE851-C2D5-054F-0D0A-87FF172C878B}"/>
              </a:ext>
            </a:extLst>
          </p:cNvPr>
          <p:cNvSpPr/>
          <p:nvPr/>
        </p:nvSpPr>
        <p:spPr>
          <a:xfrm>
            <a:off x="123252" y="1173384"/>
            <a:ext cx="1115182" cy="9600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5DBE6-003D-6DD3-ECF4-829E00072BFD}"/>
              </a:ext>
            </a:extLst>
          </p:cNvPr>
          <p:cNvSpPr/>
          <p:nvPr/>
        </p:nvSpPr>
        <p:spPr>
          <a:xfrm>
            <a:off x="1515065" y="1467130"/>
            <a:ext cx="579507" cy="451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C78B4776-C156-8223-2CDF-FAC6BDF0E6F3}"/>
              </a:ext>
            </a:extLst>
          </p:cNvPr>
          <p:cNvSpPr/>
          <p:nvPr/>
        </p:nvSpPr>
        <p:spPr>
          <a:xfrm>
            <a:off x="3275920" y="1408887"/>
            <a:ext cx="912231" cy="57270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F01D6B-1A04-DA31-AB2F-916ED86B74D9}"/>
              </a:ext>
            </a:extLst>
          </p:cNvPr>
          <p:cNvSpPr/>
          <p:nvPr/>
        </p:nvSpPr>
        <p:spPr>
          <a:xfrm>
            <a:off x="6962228" y="1042649"/>
            <a:ext cx="305197" cy="305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1024x1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8A3A6C-08BF-5F2F-E612-CFF0397487E1}"/>
              </a:ext>
            </a:extLst>
          </p:cNvPr>
          <p:cNvSpPr/>
          <p:nvPr/>
        </p:nvSpPr>
        <p:spPr>
          <a:xfrm>
            <a:off x="8419703" y="2333608"/>
            <a:ext cx="305197" cy="7606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6x1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C0E8FC0-FAAE-E0AE-3B7A-74B188F8EC1E}"/>
              </a:ext>
            </a:extLst>
          </p:cNvPr>
          <p:cNvSpPr/>
          <p:nvPr/>
        </p:nvSpPr>
        <p:spPr>
          <a:xfrm>
            <a:off x="1313326" y="1619127"/>
            <a:ext cx="155414" cy="1103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DE5E23B-F4AC-5773-4DB2-51A47CFEE486}"/>
              </a:ext>
            </a:extLst>
          </p:cNvPr>
          <p:cNvSpPr/>
          <p:nvPr/>
        </p:nvSpPr>
        <p:spPr>
          <a:xfrm>
            <a:off x="2422540" y="1629046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8E9601-0CAA-5F0F-1BFC-FD6270A5D9A0}"/>
              </a:ext>
            </a:extLst>
          </p:cNvPr>
          <p:cNvSpPr/>
          <p:nvPr/>
        </p:nvSpPr>
        <p:spPr>
          <a:xfrm>
            <a:off x="38871" y="80372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24;p38">
            <a:extLst>
              <a:ext uri="{FF2B5EF4-FFF2-40B4-BE49-F238E27FC236}">
                <a16:creationId xmlns:a16="http://schemas.microsoft.com/office/drawing/2014/main" id="{5DDF0944-7AD5-AE69-5098-A95A585C843A}"/>
              </a:ext>
            </a:extLst>
          </p:cNvPr>
          <p:cNvSpPr txBox="1">
            <a:spLocks/>
          </p:cNvSpPr>
          <p:nvPr/>
        </p:nvSpPr>
        <p:spPr>
          <a:xfrm>
            <a:off x="154149" y="474885"/>
            <a:ext cx="90388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Resize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93D989CF-9A02-4F40-68FD-2D2680D71262}"/>
              </a:ext>
            </a:extLst>
          </p:cNvPr>
          <p:cNvSpPr/>
          <p:nvPr/>
        </p:nvSpPr>
        <p:spPr>
          <a:xfrm>
            <a:off x="4553095" y="1386387"/>
            <a:ext cx="663006" cy="57270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6999487-B257-61A9-0835-40B12A1CD3F5}"/>
              </a:ext>
            </a:extLst>
          </p:cNvPr>
          <p:cNvSpPr/>
          <p:nvPr/>
        </p:nvSpPr>
        <p:spPr>
          <a:xfrm rot="10098318" flipV="1">
            <a:off x="833825" y="2317369"/>
            <a:ext cx="3544615" cy="924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E9162-2BB1-BC1E-816D-265DBFDCE107}"/>
              </a:ext>
            </a:extLst>
          </p:cNvPr>
          <p:cNvSpPr/>
          <p:nvPr/>
        </p:nvSpPr>
        <p:spPr>
          <a:xfrm>
            <a:off x="3219189" y="89067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324;p38">
            <a:extLst>
              <a:ext uri="{FF2B5EF4-FFF2-40B4-BE49-F238E27FC236}">
                <a16:creationId xmlns:a16="http://schemas.microsoft.com/office/drawing/2014/main" id="{2AA9A9B1-79FF-EC1B-D328-7B3CC2A8B2B5}"/>
              </a:ext>
            </a:extLst>
          </p:cNvPr>
          <p:cNvSpPr txBox="1">
            <a:spLocks/>
          </p:cNvSpPr>
          <p:nvPr/>
        </p:nvSpPr>
        <p:spPr>
          <a:xfrm>
            <a:off x="3311557" y="531485"/>
            <a:ext cx="2236392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</a:t>
            </a:r>
            <a:r>
              <a:rPr lang="en-US" sz="1800" baseline="30000" dirty="0">
                <a:solidFill>
                  <a:schemeClr val="accent2"/>
                </a:solidFill>
              </a:rPr>
              <a:t>st</a:t>
            </a:r>
            <a:r>
              <a:rPr lang="en-US" sz="1800" dirty="0">
                <a:solidFill>
                  <a:schemeClr val="accent2"/>
                </a:solidFill>
              </a:rPr>
              <a:t> conv layer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180B3A29-1B94-4DBD-DEA1-290EF349E32F}"/>
              </a:ext>
            </a:extLst>
          </p:cNvPr>
          <p:cNvSpPr/>
          <p:nvPr/>
        </p:nvSpPr>
        <p:spPr>
          <a:xfrm>
            <a:off x="65802" y="2692529"/>
            <a:ext cx="727885" cy="654224"/>
          </a:xfrm>
          <a:prstGeom prst="cube">
            <a:avLst>
              <a:gd name="adj" fmla="val 334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3B27869-DF7F-5111-17A2-4D6F36FC148B}"/>
              </a:ext>
            </a:extLst>
          </p:cNvPr>
          <p:cNvSpPr/>
          <p:nvPr/>
        </p:nvSpPr>
        <p:spPr>
          <a:xfrm>
            <a:off x="4233076" y="1639566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93B29532-16C5-012B-34A4-2138C1C126CE}"/>
              </a:ext>
            </a:extLst>
          </p:cNvPr>
          <p:cNvSpPr/>
          <p:nvPr/>
        </p:nvSpPr>
        <p:spPr>
          <a:xfrm>
            <a:off x="948738" y="2763215"/>
            <a:ext cx="623652" cy="589932"/>
          </a:xfrm>
          <a:prstGeom prst="cube">
            <a:avLst>
              <a:gd name="adj" fmla="val 470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EB1FC0F2-B3B0-35FE-6786-3BADCEA904E5}"/>
              </a:ext>
            </a:extLst>
          </p:cNvPr>
          <p:cNvSpPr/>
          <p:nvPr/>
        </p:nvSpPr>
        <p:spPr>
          <a:xfrm>
            <a:off x="2694899" y="2533905"/>
            <a:ext cx="860374" cy="838787"/>
          </a:xfrm>
          <a:prstGeom prst="cube">
            <a:avLst>
              <a:gd name="adj" fmla="val 581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2F012360-138F-886F-E1F6-818F50284294}"/>
              </a:ext>
            </a:extLst>
          </p:cNvPr>
          <p:cNvSpPr/>
          <p:nvPr/>
        </p:nvSpPr>
        <p:spPr>
          <a:xfrm>
            <a:off x="3514618" y="2507966"/>
            <a:ext cx="860374" cy="838787"/>
          </a:xfrm>
          <a:prstGeom prst="cube">
            <a:avLst>
              <a:gd name="adj" fmla="val 677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84485F58-64C3-8FA7-027D-C1F9931ACC0D}"/>
              </a:ext>
            </a:extLst>
          </p:cNvPr>
          <p:cNvSpPr/>
          <p:nvPr/>
        </p:nvSpPr>
        <p:spPr>
          <a:xfrm>
            <a:off x="4806715" y="2305417"/>
            <a:ext cx="1085751" cy="1074469"/>
          </a:xfrm>
          <a:prstGeom prst="cube">
            <a:avLst>
              <a:gd name="adj" fmla="val 7134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EBF493AD-4AB5-929C-6EEB-C980826AB2F3}"/>
              </a:ext>
            </a:extLst>
          </p:cNvPr>
          <p:cNvSpPr/>
          <p:nvPr/>
        </p:nvSpPr>
        <p:spPr>
          <a:xfrm>
            <a:off x="5512081" y="2289963"/>
            <a:ext cx="1118629" cy="1091658"/>
          </a:xfrm>
          <a:prstGeom prst="cube">
            <a:avLst>
              <a:gd name="adj" fmla="val 793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63CC5FD-F50D-BFA9-741F-9DD612C82BE9}"/>
              </a:ext>
            </a:extLst>
          </p:cNvPr>
          <p:cNvSpPr/>
          <p:nvPr/>
        </p:nvSpPr>
        <p:spPr>
          <a:xfrm>
            <a:off x="680843" y="3019382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256CC6F-E612-4539-7D67-651CF5923CA9}"/>
              </a:ext>
            </a:extLst>
          </p:cNvPr>
          <p:cNvSpPr/>
          <p:nvPr/>
        </p:nvSpPr>
        <p:spPr>
          <a:xfrm>
            <a:off x="1876411" y="3008670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1C834F7-A5B0-FBAC-FD55-CEA3CA16D094}"/>
              </a:ext>
            </a:extLst>
          </p:cNvPr>
          <p:cNvSpPr/>
          <p:nvPr/>
        </p:nvSpPr>
        <p:spPr>
          <a:xfrm>
            <a:off x="3236011" y="301938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5D64B33-75FC-8AD7-7615-362D43066D17}"/>
              </a:ext>
            </a:extLst>
          </p:cNvPr>
          <p:cNvSpPr/>
          <p:nvPr/>
        </p:nvSpPr>
        <p:spPr>
          <a:xfrm>
            <a:off x="4006966" y="3019380"/>
            <a:ext cx="796631" cy="95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A112A00D-4F66-AC94-6649-995F9B4F4CA7}"/>
              </a:ext>
            </a:extLst>
          </p:cNvPr>
          <p:cNvSpPr/>
          <p:nvPr/>
        </p:nvSpPr>
        <p:spPr>
          <a:xfrm>
            <a:off x="5262287" y="3019380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38694F-27D7-C4D2-4CF9-34D67A0ECFE0}"/>
              </a:ext>
            </a:extLst>
          </p:cNvPr>
          <p:cNvSpPr/>
          <p:nvPr/>
        </p:nvSpPr>
        <p:spPr>
          <a:xfrm>
            <a:off x="38870" y="2504847"/>
            <a:ext cx="1837541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324;p38">
            <a:extLst>
              <a:ext uri="{FF2B5EF4-FFF2-40B4-BE49-F238E27FC236}">
                <a16:creationId xmlns:a16="http://schemas.microsoft.com/office/drawing/2014/main" id="{5A6A4281-8AD0-FE9F-6625-7019CF0C8BDB}"/>
              </a:ext>
            </a:extLst>
          </p:cNvPr>
          <p:cNvSpPr txBox="1">
            <a:spLocks/>
          </p:cNvSpPr>
          <p:nvPr/>
        </p:nvSpPr>
        <p:spPr>
          <a:xfrm>
            <a:off x="98819" y="3673606"/>
            <a:ext cx="1708209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</a:t>
            </a:r>
            <a:r>
              <a:rPr lang="en-US" sz="1800" baseline="30000" dirty="0">
                <a:solidFill>
                  <a:schemeClr val="accent2"/>
                </a:solidFill>
              </a:rPr>
              <a:t>nd</a:t>
            </a:r>
            <a:r>
              <a:rPr lang="en-US" sz="1800" dirty="0">
                <a:solidFill>
                  <a:schemeClr val="accent2"/>
                </a:solidFill>
              </a:rPr>
              <a:t> conv layer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2E0C63-1A53-7998-BE7C-7FB202B0E0B6}"/>
              </a:ext>
            </a:extLst>
          </p:cNvPr>
          <p:cNvSpPr/>
          <p:nvPr/>
        </p:nvSpPr>
        <p:spPr>
          <a:xfrm>
            <a:off x="2350797" y="2500698"/>
            <a:ext cx="2185929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324;p38">
            <a:extLst>
              <a:ext uri="{FF2B5EF4-FFF2-40B4-BE49-F238E27FC236}">
                <a16:creationId xmlns:a16="http://schemas.microsoft.com/office/drawing/2014/main" id="{DC6BC530-F963-BA8F-C251-CB7EAAAEB6AE}"/>
              </a:ext>
            </a:extLst>
          </p:cNvPr>
          <p:cNvSpPr txBox="1">
            <a:spLocks/>
          </p:cNvSpPr>
          <p:nvPr/>
        </p:nvSpPr>
        <p:spPr>
          <a:xfrm>
            <a:off x="2884093" y="3641039"/>
            <a:ext cx="1723178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3</a:t>
            </a:r>
            <a:r>
              <a:rPr lang="en-US" sz="1800" baseline="30000" dirty="0">
                <a:solidFill>
                  <a:schemeClr val="accent2"/>
                </a:solidFill>
              </a:rPr>
              <a:t>rd</a:t>
            </a:r>
            <a:r>
              <a:rPr lang="en-US" sz="1800" dirty="0">
                <a:solidFill>
                  <a:schemeClr val="accent2"/>
                </a:solidFill>
              </a:rPr>
              <a:t> conv layer</a:t>
            </a:r>
          </a:p>
        </p:txBody>
      </p:sp>
      <p:sp>
        <p:nvSpPr>
          <p:cNvPr id="46" name="Google Shape;324;p38">
            <a:extLst>
              <a:ext uri="{FF2B5EF4-FFF2-40B4-BE49-F238E27FC236}">
                <a16:creationId xmlns:a16="http://schemas.microsoft.com/office/drawing/2014/main" id="{2A255725-5859-7FCF-57AB-2F6CD6EF9BD9}"/>
              </a:ext>
            </a:extLst>
          </p:cNvPr>
          <p:cNvSpPr txBox="1">
            <a:spLocks/>
          </p:cNvSpPr>
          <p:nvPr/>
        </p:nvSpPr>
        <p:spPr>
          <a:xfrm>
            <a:off x="4918247" y="3645644"/>
            <a:ext cx="1708208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4</a:t>
            </a:r>
            <a:r>
              <a:rPr lang="en-US" sz="1800" baseline="30000" dirty="0">
                <a:solidFill>
                  <a:schemeClr val="accent2"/>
                </a:solidFill>
              </a:rPr>
              <a:t>th</a:t>
            </a:r>
            <a:r>
              <a:rPr lang="en-US" sz="1800" dirty="0">
                <a:solidFill>
                  <a:schemeClr val="accent2"/>
                </a:solidFill>
              </a:rPr>
              <a:t> conv layer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2EFC97-B0BF-C417-9511-55656603DE2A}"/>
              </a:ext>
            </a:extLst>
          </p:cNvPr>
          <p:cNvSpPr/>
          <p:nvPr/>
        </p:nvSpPr>
        <p:spPr>
          <a:xfrm>
            <a:off x="4607271" y="2133459"/>
            <a:ext cx="2185929" cy="14323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Google Shape;324;p38">
            <a:extLst>
              <a:ext uri="{FF2B5EF4-FFF2-40B4-BE49-F238E27FC236}">
                <a16:creationId xmlns:a16="http://schemas.microsoft.com/office/drawing/2014/main" id="{E2DAD457-789F-4FB6-7223-B6EA6509D417}"/>
              </a:ext>
            </a:extLst>
          </p:cNvPr>
          <p:cNvSpPr txBox="1">
            <a:spLocks/>
          </p:cNvSpPr>
          <p:nvPr/>
        </p:nvSpPr>
        <p:spPr>
          <a:xfrm>
            <a:off x="6398808" y="4215709"/>
            <a:ext cx="1282637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flattening</a:t>
            </a:r>
          </a:p>
        </p:txBody>
      </p:sp>
      <p:sp>
        <p:nvSpPr>
          <p:cNvPr id="49" name="Google Shape;324;p38">
            <a:extLst>
              <a:ext uri="{FF2B5EF4-FFF2-40B4-BE49-F238E27FC236}">
                <a16:creationId xmlns:a16="http://schemas.microsoft.com/office/drawing/2014/main" id="{10B00E76-F286-6A4F-3514-C7E4C058761C}"/>
              </a:ext>
            </a:extLst>
          </p:cNvPr>
          <p:cNvSpPr txBox="1">
            <a:spLocks/>
          </p:cNvSpPr>
          <p:nvPr/>
        </p:nvSpPr>
        <p:spPr>
          <a:xfrm>
            <a:off x="7172332" y="78093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1st fc layer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6997D20C-A44A-B6D2-5F75-41426A138636}"/>
              </a:ext>
            </a:extLst>
          </p:cNvPr>
          <p:cNvSpPr/>
          <p:nvPr/>
        </p:nvSpPr>
        <p:spPr>
          <a:xfrm>
            <a:off x="6600267" y="2719348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AA07FF-92DF-A3DE-C2E5-998FFC388725}"/>
              </a:ext>
            </a:extLst>
          </p:cNvPr>
          <p:cNvSpPr/>
          <p:nvPr/>
        </p:nvSpPr>
        <p:spPr>
          <a:xfrm>
            <a:off x="7596063" y="1061130"/>
            <a:ext cx="305197" cy="305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64x1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4BEDAA5F-2C76-40A1-1FEA-113FD8EA2AB9}"/>
              </a:ext>
            </a:extLst>
          </p:cNvPr>
          <p:cNvSpPr/>
          <p:nvPr/>
        </p:nvSpPr>
        <p:spPr>
          <a:xfrm>
            <a:off x="7277193" y="271393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FB1D9845-3519-A3DD-0405-99DAD7832A31}"/>
              </a:ext>
            </a:extLst>
          </p:cNvPr>
          <p:cNvSpPr/>
          <p:nvPr/>
        </p:nvSpPr>
        <p:spPr>
          <a:xfrm>
            <a:off x="7995972" y="2692529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9A4A9-4420-ED34-272E-6427F7D6A426}"/>
              </a:ext>
            </a:extLst>
          </p:cNvPr>
          <p:cNvSpPr txBox="1"/>
          <p:nvPr/>
        </p:nvSpPr>
        <p:spPr>
          <a:xfrm>
            <a:off x="2232823" y="1376443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</a:t>
            </a:r>
            <a:r>
              <a:rPr lang="en-US" sz="9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kernels 3x3x1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33663-6917-3757-217B-5556993EBFFB}"/>
              </a:ext>
            </a:extLst>
          </p:cNvPr>
          <p:cNvSpPr txBox="1"/>
          <p:nvPr/>
        </p:nvSpPr>
        <p:spPr>
          <a:xfrm>
            <a:off x="2206562" y="1764550"/>
            <a:ext cx="100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sz="9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2x2x1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783FC-3160-C548-1FBF-001B524ECDBD}"/>
              </a:ext>
            </a:extLst>
          </p:cNvPr>
          <p:cNvSpPr txBox="1"/>
          <p:nvPr/>
        </p:nvSpPr>
        <p:spPr>
          <a:xfrm rot="20905856">
            <a:off x="1567571" y="2213639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</a:t>
            </a:r>
            <a:r>
              <a:rPr lang="en-US" sz="9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kernels 3x3x1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19C1F8-84AF-050B-5872-97D2C63E0E8D}"/>
              </a:ext>
            </a:extLst>
          </p:cNvPr>
          <p:cNvSpPr txBox="1"/>
          <p:nvPr/>
        </p:nvSpPr>
        <p:spPr>
          <a:xfrm rot="20939005">
            <a:off x="1646355" y="2474183"/>
            <a:ext cx="100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sz="9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2x2x1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BD5D1-3077-E0E2-8512-ED2E226F6E78}"/>
              </a:ext>
            </a:extLst>
          </p:cNvPr>
          <p:cNvSpPr txBox="1"/>
          <p:nvPr/>
        </p:nvSpPr>
        <p:spPr>
          <a:xfrm>
            <a:off x="123252" y="87313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200x200x1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A2EEDB-BD40-3659-67F8-E1F33CBD92D7}"/>
              </a:ext>
            </a:extLst>
          </p:cNvPr>
          <p:cNvSpPr txBox="1"/>
          <p:nvPr/>
        </p:nvSpPr>
        <p:spPr>
          <a:xfrm>
            <a:off x="1330731" y="107145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A6A2CC-E560-53AA-7D98-FA0EB9D1B493}"/>
              </a:ext>
            </a:extLst>
          </p:cNvPr>
          <p:cNvSpPr txBox="1"/>
          <p:nvPr/>
        </p:nvSpPr>
        <p:spPr>
          <a:xfrm>
            <a:off x="3227676" y="1067384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80DE67-87E1-55A0-8815-0C2E14E8E8F4}"/>
              </a:ext>
            </a:extLst>
          </p:cNvPr>
          <p:cNvSpPr txBox="1"/>
          <p:nvPr/>
        </p:nvSpPr>
        <p:spPr>
          <a:xfrm>
            <a:off x="4385675" y="106113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F566FC-9740-0D07-66F1-8C3C091783E9}"/>
              </a:ext>
            </a:extLst>
          </p:cNvPr>
          <p:cNvSpPr txBox="1"/>
          <p:nvPr/>
        </p:nvSpPr>
        <p:spPr>
          <a:xfrm>
            <a:off x="-141176" y="333803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D89F79-1209-E9A6-F000-D1EA30338037}"/>
              </a:ext>
            </a:extLst>
          </p:cNvPr>
          <p:cNvSpPr txBox="1"/>
          <p:nvPr/>
        </p:nvSpPr>
        <p:spPr>
          <a:xfrm>
            <a:off x="626600" y="33735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9A8250-01A6-236D-ADEC-791B7614E62E}"/>
              </a:ext>
            </a:extLst>
          </p:cNvPr>
          <p:cNvSpPr txBox="1"/>
          <p:nvPr/>
        </p:nvSpPr>
        <p:spPr>
          <a:xfrm>
            <a:off x="2369591" y="3366776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16x16x32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7FE993-9824-3F4C-7A87-E1CE9FDCADCA}"/>
              </a:ext>
            </a:extLst>
          </p:cNvPr>
          <p:cNvSpPr txBox="1"/>
          <p:nvPr/>
        </p:nvSpPr>
        <p:spPr>
          <a:xfrm>
            <a:off x="3183985" y="336570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971C0B-CE48-2ADE-A01A-0C8A9F952D6C}"/>
              </a:ext>
            </a:extLst>
          </p:cNvPr>
          <p:cNvSpPr txBox="1"/>
          <p:nvPr/>
        </p:nvSpPr>
        <p:spPr>
          <a:xfrm>
            <a:off x="4415547" y="34031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8x8x64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EDC712-2F35-76B4-761A-5498F05821D7}"/>
              </a:ext>
            </a:extLst>
          </p:cNvPr>
          <p:cNvSpPr txBox="1"/>
          <p:nvPr/>
        </p:nvSpPr>
        <p:spPr>
          <a:xfrm>
            <a:off x="5296512" y="3391528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4x4x64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E12FA3-3326-F896-D56D-C7FC7DEA125F}"/>
              </a:ext>
            </a:extLst>
          </p:cNvPr>
          <p:cNvSpPr txBox="1"/>
          <p:nvPr/>
        </p:nvSpPr>
        <p:spPr>
          <a:xfrm>
            <a:off x="1584441" y="2836314"/>
            <a:ext cx="108501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</a:t>
            </a:r>
            <a:r>
              <a:rPr lang="en-US" sz="9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kernels 3x3x1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BF5EB7-3CA3-0039-EEE1-7D0A18F36D8D}"/>
              </a:ext>
            </a:extLst>
          </p:cNvPr>
          <p:cNvSpPr txBox="1"/>
          <p:nvPr/>
        </p:nvSpPr>
        <p:spPr>
          <a:xfrm>
            <a:off x="1625039" y="3119700"/>
            <a:ext cx="100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sz="9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2x2x1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3ECB6E-CDED-9455-CEAA-09582A4D352F}"/>
              </a:ext>
            </a:extLst>
          </p:cNvPr>
          <p:cNvSpPr txBox="1"/>
          <p:nvPr/>
        </p:nvSpPr>
        <p:spPr>
          <a:xfrm>
            <a:off x="3803762" y="3164508"/>
            <a:ext cx="108501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</a:t>
            </a:r>
            <a:r>
              <a:rPr lang="en-US" sz="9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kernels 3x3x1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797D14-EDB9-1E30-DE28-E0EDEF196E1C}"/>
              </a:ext>
            </a:extLst>
          </p:cNvPr>
          <p:cNvSpPr txBox="1"/>
          <p:nvPr/>
        </p:nvSpPr>
        <p:spPr>
          <a:xfrm>
            <a:off x="4154143" y="2697914"/>
            <a:ext cx="100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sz="9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2x2x1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811EA0-98AF-E36C-743C-C9774095CBF5}"/>
              </a:ext>
            </a:extLst>
          </p:cNvPr>
          <p:cNvSpPr txBox="1"/>
          <p:nvPr/>
        </p:nvSpPr>
        <p:spPr>
          <a:xfrm>
            <a:off x="4888376" y="4547981"/>
            <a:ext cx="2152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90,614 Trainable Params</a:t>
            </a:r>
            <a:endParaRPr lang="el-GR" sz="2000" b="1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55" name="Google Shape;324;p38">
            <a:extLst>
              <a:ext uri="{FF2B5EF4-FFF2-40B4-BE49-F238E27FC236}">
                <a16:creationId xmlns:a16="http://schemas.microsoft.com/office/drawing/2014/main" id="{AF3D2BD8-CF7D-3D3D-76BF-876A3CCC43FE}"/>
              </a:ext>
            </a:extLst>
          </p:cNvPr>
          <p:cNvSpPr txBox="1">
            <a:spLocks/>
          </p:cNvSpPr>
          <p:nvPr/>
        </p:nvSpPr>
        <p:spPr>
          <a:xfrm>
            <a:off x="7843193" y="325881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2nd fc layer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799EDB-CB11-2ADD-44BF-8FF361BAF1E8}"/>
              </a:ext>
            </a:extLst>
          </p:cNvPr>
          <p:cNvSpPr txBox="1"/>
          <p:nvPr/>
        </p:nvSpPr>
        <p:spPr>
          <a:xfrm>
            <a:off x="2224800" y="4224818"/>
            <a:ext cx="3369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Dropout: 0.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Learning rate: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0.002</a:t>
            </a:r>
            <a:endParaRPr lang="en-US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CrossEntropy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Loss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Adam Optimizer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D4B7F9-F448-6CBE-73BE-06F5E21E18FF}"/>
              </a:ext>
            </a:extLst>
          </p:cNvPr>
          <p:cNvSpPr txBox="1"/>
          <p:nvPr/>
        </p:nvSpPr>
        <p:spPr>
          <a:xfrm>
            <a:off x="98820" y="4224818"/>
            <a:ext cx="2058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size: 32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Normalization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: 2x2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23" grpId="0" animBg="1"/>
      <p:bldP spid="26" grpId="0" animBg="1"/>
      <p:bldP spid="27" grpId="0" animBg="1"/>
      <p:bldP spid="2" grpId="0" animBg="1"/>
      <p:bldP spid="3" grpId="0"/>
      <p:bldP spid="4" grpId="0" animBg="1"/>
      <p:bldP spid="5" grpId="0" animBg="1"/>
      <p:bldP spid="6" grpId="0" animBg="1"/>
      <p:bldP spid="9" grpId="0"/>
      <p:bldP spid="10" grpId="0" animBg="1"/>
      <p:bldP spid="22" grpId="0" animBg="1"/>
      <p:bldP spid="24" grpId="0" animBg="1"/>
      <p:bldP spid="25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/>
      <p:bldP spid="46" grpId="0"/>
      <p:bldP spid="47" grpId="0" animBg="1"/>
      <p:bldP spid="48" grpId="0"/>
      <p:bldP spid="49" grpId="0"/>
      <p:bldP spid="51" grpId="0" animBg="1"/>
      <p:bldP spid="52" grpId="0" animBg="1"/>
      <p:bldP spid="53" grpId="0" animBg="1"/>
      <p:bldP spid="54" grpId="0" animBg="1"/>
      <p:bldP spid="7" grpId="0"/>
      <p:bldP spid="8" grpId="0"/>
      <p:bldP spid="11" grpId="0"/>
      <p:bldP spid="15" grpId="0"/>
      <p:bldP spid="16" grpId="0"/>
      <p:bldP spid="18" grpId="0"/>
      <p:bldP spid="19" grpId="0"/>
      <p:bldP spid="20" grpId="0"/>
      <p:bldP spid="21" grpId="0"/>
      <p:bldP spid="28" grpId="0"/>
      <p:bldP spid="29" grpId="0"/>
      <p:bldP spid="30" grpId="0"/>
      <p:bldP spid="31" grpId="0"/>
      <p:bldP spid="32" grpId="0"/>
      <p:bldP spid="56" grpId="0"/>
      <p:bldP spid="57" grpId="0"/>
      <p:bldP spid="58" grpId="0"/>
      <p:bldP spid="59" grpId="0"/>
      <p:bldP spid="50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17">
          <a:extLst>
            <a:ext uri="{FF2B5EF4-FFF2-40B4-BE49-F238E27FC236}">
              <a16:creationId xmlns:a16="http://schemas.microsoft.com/office/drawing/2014/main" id="{A7A732A1-2283-F832-8BE7-4DA0E21C3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ED1D3A93-9D28-77DA-A079-2801336BD924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" name="Google Shape;299;p36">
            <a:extLst>
              <a:ext uri="{FF2B5EF4-FFF2-40B4-BE49-F238E27FC236}">
                <a16:creationId xmlns:a16="http://schemas.microsoft.com/office/drawing/2014/main" id="{F2E0CC8D-A41C-E661-282E-137D20ADF8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06136" y="373211"/>
            <a:ext cx="1115772" cy="641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SzPts val="1200"/>
            </a:pP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1</a:t>
            </a:r>
            <a:r>
              <a:rPr lang="en-US" sz="1400" baseline="30000" dirty="0">
                <a:solidFill>
                  <a:srgbClr val="191919"/>
                </a:solidFill>
                <a:sym typeface="Wingdings" panose="05000000000000000000" pitchFamily="2" charset="2"/>
              </a:rPr>
              <a:t>st</a:t>
            </a: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 filter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D746FE-67F5-B54E-6A76-7F692988A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925099" y="910173"/>
            <a:ext cx="5477845" cy="66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E599C97-AAE5-CBCD-A685-D83403F9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1224174" y="2025952"/>
            <a:ext cx="7027101" cy="48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C4C3F23-091A-28A4-23A0-1A82043C2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2021" y="2960770"/>
            <a:ext cx="9144000" cy="38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C5D6EF6-6262-FD4A-5FD8-321A840A1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0" y="3980645"/>
            <a:ext cx="9144000" cy="27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99;p36">
            <a:extLst>
              <a:ext uri="{FF2B5EF4-FFF2-40B4-BE49-F238E27FC236}">
                <a16:creationId xmlns:a16="http://schemas.microsoft.com/office/drawing/2014/main" id="{D296BD12-A017-46EF-C7C4-1AD1D21F2D7B}"/>
              </a:ext>
            </a:extLst>
          </p:cNvPr>
          <p:cNvSpPr txBox="1">
            <a:spLocks/>
          </p:cNvSpPr>
          <p:nvPr/>
        </p:nvSpPr>
        <p:spPr>
          <a:xfrm>
            <a:off x="4106135" y="1572960"/>
            <a:ext cx="1115772" cy="64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>
              <a:spcBef>
                <a:spcPts val="1000"/>
              </a:spcBef>
            </a:pP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2</a:t>
            </a:r>
            <a:r>
              <a:rPr lang="en-US" sz="1400" baseline="30000" dirty="0">
                <a:solidFill>
                  <a:srgbClr val="191919"/>
                </a:solidFill>
                <a:sym typeface="Wingdings" panose="05000000000000000000" pitchFamily="2" charset="2"/>
              </a:rPr>
              <a:t>nd</a:t>
            </a: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 filter</a:t>
            </a:r>
          </a:p>
          <a:p>
            <a:pPr marL="0" indent="0">
              <a:spcBef>
                <a:spcPts val="1000"/>
              </a:spcBef>
              <a:buSzPts val="1100"/>
              <a:buFont typeface="Arial"/>
              <a:buNone/>
            </a:pPr>
            <a:endParaRPr lang="en-US" sz="1400" dirty="0"/>
          </a:p>
        </p:txBody>
      </p:sp>
      <p:sp>
        <p:nvSpPr>
          <p:cNvPr id="4" name="Google Shape;299;p36">
            <a:extLst>
              <a:ext uri="{FF2B5EF4-FFF2-40B4-BE49-F238E27FC236}">
                <a16:creationId xmlns:a16="http://schemas.microsoft.com/office/drawing/2014/main" id="{76270DBB-5136-8DCA-7893-63C0A80F34DA}"/>
              </a:ext>
            </a:extLst>
          </p:cNvPr>
          <p:cNvSpPr txBox="1">
            <a:spLocks/>
          </p:cNvSpPr>
          <p:nvPr/>
        </p:nvSpPr>
        <p:spPr>
          <a:xfrm>
            <a:off x="4106135" y="2517942"/>
            <a:ext cx="1115772" cy="64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>
              <a:spcBef>
                <a:spcPts val="1000"/>
              </a:spcBef>
            </a:pP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3d filter</a:t>
            </a:r>
          </a:p>
          <a:p>
            <a:pPr marL="0" indent="0">
              <a:spcBef>
                <a:spcPts val="1000"/>
              </a:spcBef>
              <a:buSzPts val="1100"/>
              <a:buFont typeface="Arial"/>
              <a:buNone/>
            </a:pPr>
            <a:endParaRPr lang="en-US" sz="1400" dirty="0"/>
          </a:p>
        </p:txBody>
      </p:sp>
      <p:sp>
        <p:nvSpPr>
          <p:cNvPr id="5" name="Google Shape;299;p36">
            <a:extLst>
              <a:ext uri="{FF2B5EF4-FFF2-40B4-BE49-F238E27FC236}">
                <a16:creationId xmlns:a16="http://schemas.microsoft.com/office/drawing/2014/main" id="{6F5448E6-A4E0-9E36-E555-9F3752055925}"/>
              </a:ext>
            </a:extLst>
          </p:cNvPr>
          <p:cNvSpPr txBox="1">
            <a:spLocks/>
          </p:cNvSpPr>
          <p:nvPr/>
        </p:nvSpPr>
        <p:spPr>
          <a:xfrm>
            <a:off x="4179838" y="3450972"/>
            <a:ext cx="1115772" cy="64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>
              <a:spcBef>
                <a:spcPts val="1000"/>
              </a:spcBef>
            </a:pP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4th filter</a:t>
            </a:r>
          </a:p>
          <a:p>
            <a:pPr marL="0" indent="0">
              <a:spcBef>
                <a:spcPts val="1000"/>
              </a:spcBef>
              <a:buSzPts val="1100"/>
              <a:buFont typeface="Arial"/>
              <a:buNone/>
            </a:pPr>
            <a:endParaRPr lang="en-US" sz="1400" dirty="0"/>
          </a:p>
        </p:txBody>
      </p:sp>
      <p:sp>
        <p:nvSpPr>
          <p:cNvPr id="9" name="Google Shape;324;p38">
            <a:extLst>
              <a:ext uri="{FF2B5EF4-FFF2-40B4-BE49-F238E27FC236}">
                <a16:creationId xmlns:a16="http://schemas.microsoft.com/office/drawing/2014/main" id="{7C5F1076-F780-29C6-7584-E9C44A03DC8E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73380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Deep Learning from scratch - NEU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2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17">
          <a:extLst>
            <a:ext uri="{FF2B5EF4-FFF2-40B4-BE49-F238E27FC236}">
              <a16:creationId xmlns:a16="http://schemas.microsoft.com/office/drawing/2014/main" id="{EF5DCC17-D072-C654-D36C-1A32084C4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A0D83679-EF87-F205-0B59-1923EC1021A7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" name="Google Shape;299;p36">
            <a:extLst>
              <a:ext uri="{FF2B5EF4-FFF2-40B4-BE49-F238E27FC236}">
                <a16:creationId xmlns:a16="http://schemas.microsoft.com/office/drawing/2014/main" id="{4A3AA160-1DD6-1FE3-AF1A-EF1A2C79D8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06136" y="373211"/>
            <a:ext cx="1115772" cy="641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SzPts val="1200"/>
            </a:pP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1</a:t>
            </a:r>
            <a:r>
              <a:rPr lang="en-US" sz="1400" baseline="30000" dirty="0">
                <a:solidFill>
                  <a:srgbClr val="191919"/>
                </a:solidFill>
                <a:sym typeface="Wingdings" panose="05000000000000000000" pitchFamily="2" charset="2"/>
              </a:rPr>
              <a:t>st</a:t>
            </a: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 filter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  <p:sp>
        <p:nvSpPr>
          <p:cNvPr id="3" name="Google Shape;299;p36">
            <a:extLst>
              <a:ext uri="{FF2B5EF4-FFF2-40B4-BE49-F238E27FC236}">
                <a16:creationId xmlns:a16="http://schemas.microsoft.com/office/drawing/2014/main" id="{AADA25B8-AEAB-BD59-9404-350919F69D4F}"/>
              </a:ext>
            </a:extLst>
          </p:cNvPr>
          <p:cNvSpPr txBox="1">
            <a:spLocks/>
          </p:cNvSpPr>
          <p:nvPr/>
        </p:nvSpPr>
        <p:spPr>
          <a:xfrm>
            <a:off x="4106135" y="1509554"/>
            <a:ext cx="1115772" cy="64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>
              <a:spcBef>
                <a:spcPts val="1000"/>
              </a:spcBef>
            </a:pP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2</a:t>
            </a:r>
            <a:r>
              <a:rPr lang="en-US" sz="1400" baseline="30000" dirty="0">
                <a:solidFill>
                  <a:srgbClr val="191919"/>
                </a:solidFill>
                <a:sym typeface="Wingdings" panose="05000000000000000000" pitchFamily="2" charset="2"/>
              </a:rPr>
              <a:t>nd</a:t>
            </a: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 filter</a:t>
            </a:r>
          </a:p>
          <a:p>
            <a:pPr marL="0" indent="0">
              <a:spcBef>
                <a:spcPts val="1000"/>
              </a:spcBef>
              <a:buSzPts val="1100"/>
              <a:buFont typeface="Arial"/>
              <a:buNone/>
            </a:pPr>
            <a:endParaRPr lang="en-US" sz="1400" dirty="0"/>
          </a:p>
        </p:txBody>
      </p:sp>
      <p:sp>
        <p:nvSpPr>
          <p:cNvPr id="4" name="Google Shape;299;p36">
            <a:extLst>
              <a:ext uri="{FF2B5EF4-FFF2-40B4-BE49-F238E27FC236}">
                <a16:creationId xmlns:a16="http://schemas.microsoft.com/office/drawing/2014/main" id="{557DD167-DC4D-5480-D841-190E40AE268A}"/>
              </a:ext>
            </a:extLst>
          </p:cNvPr>
          <p:cNvSpPr txBox="1">
            <a:spLocks/>
          </p:cNvSpPr>
          <p:nvPr/>
        </p:nvSpPr>
        <p:spPr>
          <a:xfrm>
            <a:off x="4106135" y="2554329"/>
            <a:ext cx="1115772" cy="64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>
              <a:spcBef>
                <a:spcPts val="1000"/>
              </a:spcBef>
            </a:pP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3</a:t>
            </a:r>
            <a:r>
              <a:rPr lang="en-US" sz="1400" baseline="30000" dirty="0">
                <a:solidFill>
                  <a:srgbClr val="191919"/>
                </a:solidFill>
                <a:sym typeface="Wingdings" panose="05000000000000000000" pitchFamily="2" charset="2"/>
              </a:rPr>
              <a:t>rd</a:t>
            </a: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 filter</a:t>
            </a:r>
          </a:p>
          <a:p>
            <a:pPr marL="0" indent="0">
              <a:spcBef>
                <a:spcPts val="1000"/>
              </a:spcBef>
              <a:buSzPts val="1100"/>
              <a:buFont typeface="Arial"/>
              <a:buNone/>
            </a:pPr>
            <a:endParaRPr lang="en-US" sz="1400" dirty="0"/>
          </a:p>
        </p:txBody>
      </p:sp>
      <p:sp>
        <p:nvSpPr>
          <p:cNvPr id="5" name="Google Shape;299;p36">
            <a:extLst>
              <a:ext uri="{FF2B5EF4-FFF2-40B4-BE49-F238E27FC236}">
                <a16:creationId xmlns:a16="http://schemas.microsoft.com/office/drawing/2014/main" id="{EC04D5E7-EAA6-CDF9-F20A-9282C621AD1D}"/>
              </a:ext>
            </a:extLst>
          </p:cNvPr>
          <p:cNvSpPr txBox="1">
            <a:spLocks/>
          </p:cNvSpPr>
          <p:nvPr/>
        </p:nvSpPr>
        <p:spPr>
          <a:xfrm>
            <a:off x="4106135" y="3689997"/>
            <a:ext cx="1115772" cy="60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>
              <a:spcBef>
                <a:spcPts val="1000"/>
              </a:spcBef>
            </a:pP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4</a:t>
            </a:r>
            <a:r>
              <a:rPr lang="en-US" sz="1400" baseline="30000" dirty="0">
                <a:solidFill>
                  <a:srgbClr val="191919"/>
                </a:solidFill>
                <a:sym typeface="Wingdings" panose="05000000000000000000" pitchFamily="2" charset="2"/>
              </a:rPr>
              <a:t>th</a:t>
            </a: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 filter</a:t>
            </a:r>
          </a:p>
          <a:p>
            <a:pPr marL="0" indent="0">
              <a:spcBef>
                <a:spcPts val="1000"/>
              </a:spcBef>
              <a:buSzPts val="1100"/>
              <a:buFont typeface="Arial"/>
              <a:buNone/>
            </a:pPr>
            <a:endParaRPr lang="en-US" sz="1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7B6209-0D27-10EC-EBE0-218270431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308570" y="874207"/>
            <a:ext cx="6710901" cy="81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1F48D95-8152-B216-662C-C7B39130B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1308570" y="1933720"/>
            <a:ext cx="6710901" cy="81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337254B-AFB1-619D-F72B-FF7FB2ADE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308570" y="2985645"/>
            <a:ext cx="6710901" cy="81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C1A49FE-BB5C-ECA5-0D3C-FC99E1CB8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1308569" y="4077920"/>
            <a:ext cx="6710901" cy="81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24;p38">
            <a:extLst>
              <a:ext uri="{FF2B5EF4-FFF2-40B4-BE49-F238E27FC236}">
                <a16:creationId xmlns:a16="http://schemas.microsoft.com/office/drawing/2014/main" id="{B54A4815-C326-51AE-57EA-ED4B0F22708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73380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Deep Learning from scratch - NEU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6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17">
          <a:extLst>
            <a:ext uri="{FF2B5EF4-FFF2-40B4-BE49-F238E27FC236}">
              <a16:creationId xmlns:a16="http://schemas.microsoft.com/office/drawing/2014/main" id="{05AB01E9-3C6C-EE96-9854-1F2ECA0EE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A6B0AEF2-C517-1C36-A5FF-52A880D6D614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" name="Google Shape;299;p36">
            <a:extLst>
              <a:ext uri="{FF2B5EF4-FFF2-40B4-BE49-F238E27FC236}">
                <a16:creationId xmlns:a16="http://schemas.microsoft.com/office/drawing/2014/main" id="{295950BE-9492-45B4-CD93-36F0004688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30600" y="354907"/>
            <a:ext cx="3657599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ctr" rtl="0">
              <a:spcBef>
                <a:spcPts val="1000"/>
              </a:spcBef>
              <a:spcAft>
                <a:spcPts val="0"/>
              </a:spcAft>
              <a:buSzPts val="1200"/>
            </a:pPr>
            <a:r>
              <a:rPr lang="en-US" sz="1800" dirty="0">
                <a:solidFill>
                  <a:srgbClr val="191919"/>
                </a:solidFill>
              </a:rPr>
              <a:t>Accuracy </a:t>
            </a:r>
            <a:r>
              <a:rPr lang="en-US" sz="1800" dirty="0">
                <a:solidFill>
                  <a:srgbClr val="191919"/>
                </a:solidFill>
                <a:sym typeface="Wingdings" panose="05000000000000000000" pitchFamily="2" charset="2"/>
              </a:rPr>
              <a:t> 100%</a:t>
            </a:r>
          </a:p>
          <a:p>
            <a:pPr marL="285750" lvl="0" indent="-28575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C72921-EC6E-6428-6362-085522B4B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93" y="1111721"/>
            <a:ext cx="3997906" cy="358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97C0D7E-5546-D48C-25EE-CD4B686A2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170770" y="1259205"/>
            <a:ext cx="4283508" cy="293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02CF0D-C21C-AB75-8392-86A08E6B8B84}"/>
              </a:ext>
            </a:extLst>
          </p:cNvPr>
          <p:cNvSpPr/>
          <p:nvPr/>
        </p:nvSpPr>
        <p:spPr>
          <a:xfrm>
            <a:off x="3719459" y="1485925"/>
            <a:ext cx="156754" cy="262128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324;p38">
            <a:extLst>
              <a:ext uri="{FF2B5EF4-FFF2-40B4-BE49-F238E27FC236}">
                <a16:creationId xmlns:a16="http://schemas.microsoft.com/office/drawing/2014/main" id="{2697D3B4-3666-D432-23F2-00C3873CA739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73380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Deep Learning from scratch - NEU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4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</p:bldLst>
  </p:timing>
</p:sld>
</file>

<file path=ppt/theme/theme1.xml><?xml version="1.0" encoding="utf-8"?>
<a:theme xmlns:a="http://schemas.openxmlformats.org/drawingml/2006/main" name="Metal Materials Company Profile by Slidesgo">
  <a:themeElements>
    <a:clrScheme name="Simple Light">
      <a:dk1>
        <a:srgbClr val="000000"/>
      </a:dk1>
      <a:lt1>
        <a:srgbClr val="DAD5D5"/>
      </a:lt1>
      <a:dk2>
        <a:srgbClr val="434343"/>
      </a:dk2>
      <a:lt2>
        <a:srgbClr val="666666"/>
      </a:lt2>
      <a:accent1>
        <a:srgbClr val="99999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903</Words>
  <Application>Microsoft Office PowerPoint</Application>
  <PresentationFormat>On-screen Show (16:9)</PresentationFormat>
  <Paragraphs>326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Red Hat Display Black</vt:lpstr>
      <vt:lpstr>Fredoka One</vt:lpstr>
      <vt:lpstr>Nunito Light</vt:lpstr>
      <vt:lpstr>Wingdings</vt:lpstr>
      <vt:lpstr>Albert Sans</vt:lpstr>
      <vt:lpstr>DM Serif Display</vt:lpstr>
      <vt:lpstr>Red Hat Display</vt:lpstr>
      <vt:lpstr>Metal Materials Company Profile by Slidesgo</vt:lpstr>
      <vt:lpstr>METAL SURFACE DEFECTS  DEEP LEARNING</vt:lpstr>
      <vt:lpstr>02</vt:lpstr>
      <vt:lpstr>1st dataset – NEU Metal Surface Defects </vt:lpstr>
      <vt:lpstr>PowerPoint Presentation</vt:lpstr>
      <vt:lpstr>Deep Learning from scratch 1st dataset</vt:lpstr>
      <vt:lpstr>Deep Learning from scratch - NEU dataset</vt:lpstr>
      <vt:lpstr>PowerPoint Presentation</vt:lpstr>
      <vt:lpstr>PowerPoint Presentation</vt:lpstr>
      <vt:lpstr>PowerPoint Presentation</vt:lpstr>
      <vt:lpstr>2nd dataset</vt:lpstr>
      <vt:lpstr>2nd dataset  X-SDD </vt:lpstr>
      <vt:lpstr>PowerPoint Presentation</vt:lpstr>
      <vt:lpstr>Transfer learning – 1st attempt</vt:lpstr>
      <vt:lpstr>Transfer learning – unfreeze 2nd fc layer</vt:lpstr>
      <vt:lpstr>Transfer learning – unfreeze 2nd fc layer</vt:lpstr>
      <vt:lpstr>Transfer learning – unfreeze 2nd fc layer</vt:lpstr>
      <vt:lpstr>Transfer learning – unfreeze 2nd fc layer</vt:lpstr>
      <vt:lpstr>Transfer learning – 2nd attempt</vt:lpstr>
      <vt:lpstr>PowerPoint Presentation</vt:lpstr>
      <vt:lpstr>Transfer learning – unfreeze 1st and 2nd fc layers</vt:lpstr>
      <vt:lpstr>Transfer learning – unfreeze 1st and 2nd fc layers</vt:lpstr>
      <vt:lpstr>PowerPoint Presentation</vt:lpstr>
      <vt:lpstr>Deep Learning from scratch 2nd dataset</vt:lpstr>
      <vt:lpstr>Deep Learning from scratch – X SDD dataset</vt:lpstr>
      <vt:lpstr>Deep Learning from scratch – X SDD dataset</vt:lpstr>
      <vt:lpstr>PowerPoint Presentation</vt:lpstr>
      <vt:lpstr>PowerPoint Presentation</vt:lpstr>
      <vt:lpstr>Remarks</vt:lpstr>
      <vt:lpstr>Remarks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Νικόλαος Ντέιτς</cp:lastModifiedBy>
  <cp:revision>12</cp:revision>
  <dcterms:modified xsi:type="dcterms:W3CDTF">2025-07-30T10:03:59Z</dcterms:modified>
</cp:coreProperties>
</file>