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0" r:id="rId4"/>
    <p:sldId id="261" r:id="rId5"/>
    <p:sldId id="271" r:id="rId6"/>
    <p:sldId id="258" r:id="rId7"/>
    <p:sldId id="262" r:id="rId8"/>
    <p:sldId id="263" r:id="rId9"/>
    <p:sldId id="269" r:id="rId10"/>
    <p:sldId id="265" r:id="rId11"/>
    <p:sldId id="266" r:id="rId12"/>
    <p:sldId id="27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6412BF-1020-4E55-B825-F5FBA44359C5}" v="423" dt="2024-01-03T18:01:50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972B90-55F0-4D96-8ECC-70C5C813F9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A078BA1-B789-46E0-BB5A-0AD9E4B4A09A}">
      <dgm:prSet/>
      <dgm:spPr/>
      <dgm:t>
        <a:bodyPr/>
        <a:lstStyle/>
        <a:p>
          <a:r>
            <a:rPr lang="en-US" dirty="0"/>
            <a:t>Random Forest is an ensemble learning method that combines the predictions of multiple individual models, known as decision trees, to improve overall predictive accuracy and control overfitting.</a:t>
          </a:r>
        </a:p>
      </dgm:t>
    </dgm:pt>
    <dgm:pt modelId="{EFAB6C2E-92C2-4462-B9C6-D175119D452F}" type="parTrans" cxnId="{7E9BC3CE-B5E9-4CD7-B9E8-50DC1F4AF059}">
      <dgm:prSet/>
      <dgm:spPr/>
      <dgm:t>
        <a:bodyPr/>
        <a:lstStyle/>
        <a:p>
          <a:endParaRPr lang="en-US"/>
        </a:p>
      </dgm:t>
    </dgm:pt>
    <dgm:pt modelId="{F9B80C8D-7FA1-48F3-B0C3-E4705411CECB}" type="sibTrans" cxnId="{7E9BC3CE-B5E9-4CD7-B9E8-50DC1F4AF059}">
      <dgm:prSet/>
      <dgm:spPr/>
      <dgm:t>
        <a:bodyPr/>
        <a:lstStyle/>
        <a:p>
          <a:endParaRPr lang="en-US"/>
        </a:p>
      </dgm:t>
    </dgm:pt>
    <dgm:pt modelId="{6E0A2449-A69F-47F5-A3C7-83BE0F02745F}">
      <dgm:prSet/>
      <dgm:spPr/>
      <dgm:t>
        <a:bodyPr/>
        <a:lstStyle/>
        <a:p>
          <a:r>
            <a:rPr lang="en-US"/>
            <a:t>It is capable of handling large datasets with high dimensionality.</a:t>
          </a:r>
        </a:p>
      </dgm:t>
    </dgm:pt>
    <dgm:pt modelId="{2288CA8C-577D-4A88-A3E8-AE8EA5FB47F1}" type="parTrans" cxnId="{21B67549-09D3-4324-98D2-60DF50450075}">
      <dgm:prSet/>
      <dgm:spPr/>
      <dgm:t>
        <a:bodyPr/>
        <a:lstStyle/>
        <a:p>
          <a:endParaRPr lang="en-US"/>
        </a:p>
      </dgm:t>
    </dgm:pt>
    <dgm:pt modelId="{7FECAC5F-60DB-40BD-80F3-14F18FA91CED}" type="sibTrans" cxnId="{21B67549-09D3-4324-98D2-60DF50450075}">
      <dgm:prSet/>
      <dgm:spPr/>
      <dgm:t>
        <a:bodyPr/>
        <a:lstStyle/>
        <a:p>
          <a:endParaRPr lang="en-US"/>
        </a:p>
      </dgm:t>
    </dgm:pt>
    <dgm:pt modelId="{4A3C97D3-7B55-4C5A-8014-9F46720DD526}">
      <dgm:prSet/>
      <dgm:spPr/>
      <dgm:t>
        <a:bodyPr/>
        <a:lstStyle/>
        <a:p>
          <a:r>
            <a:rPr lang="en-US"/>
            <a:t>It enhances the accuracy of the model and prevents the overfitting issue.</a:t>
          </a:r>
        </a:p>
      </dgm:t>
    </dgm:pt>
    <dgm:pt modelId="{8F629F4D-297B-4035-945B-F59C276F4029}" type="parTrans" cxnId="{AB3A14CF-F1F7-4EFE-B01F-3CE5F768537E}">
      <dgm:prSet/>
      <dgm:spPr/>
      <dgm:t>
        <a:bodyPr/>
        <a:lstStyle/>
        <a:p>
          <a:endParaRPr lang="en-US"/>
        </a:p>
      </dgm:t>
    </dgm:pt>
    <dgm:pt modelId="{473A6D23-C5CE-42E9-AC11-0150895F2DB4}" type="sibTrans" cxnId="{AB3A14CF-F1F7-4EFE-B01F-3CE5F768537E}">
      <dgm:prSet/>
      <dgm:spPr/>
      <dgm:t>
        <a:bodyPr/>
        <a:lstStyle/>
        <a:p>
          <a:endParaRPr lang="en-US"/>
        </a:p>
      </dgm:t>
    </dgm:pt>
    <dgm:pt modelId="{152368D1-2D13-47F2-B370-084861979F08}" type="pres">
      <dgm:prSet presAssocID="{2F972B90-55F0-4D96-8ECC-70C5C813F900}" presName="linear" presStyleCnt="0">
        <dgm:presLayoutVars>
          <dgm:animLvl val="lvl"/>
          <dgm:resizeHandles val="exact"/>
        </dgm:presLayoutVars>
      </dgm:prSet>
      <dgm:spPr/>
    </dgm:pt>
    <dgm:pt modelId="{A0BBBB6F-698B-4B9F-B50A-F3CA47D3B520}" type="pres">
      <dgm:prSet presAssocID="{7A078BA1-B789-46E0-BB5A-0AD9E4B4A09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166C167-F510-41EB-BA6F-A5909C76FD1D}" type="pres">
      <dgm:prSet presAssocID="{F9B80C8D-7FA1-48F3-B0C3-E4705411CECB}" presName="spacer" presStyleCnt="0"/>
      <dgm:spPr/>
    </dgm:pt>
    <dgm:pt modelId="{EAC21218-DE5E-46A9-9563-097906319754}" type="pres">
      <dgm:prSet presAssocID="{6E0A2449-A69F-47F5-A3C7-83BE0F0274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96DA072-D5F7-4C20-8D8B-F5EB5CFE2C7A}" type="pres">
      <dgm:prSet presAssocID="{7FECAC5F-60DB-40BD-80F3-14F18FA91CED}" presName="spacer" presStyleCnt="0"/>
      <dgm:spPr/>
    </dgm:pt>
    <dgm:pt modelId="{319EF653-4031-4571-971F-75405A204615}" type="pres">
      <dgm:prSet presAssocID="{4A3C97D3-7B55-4C5A-8014-9F46720DD52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9342768-40B3-4FED-85AF-C4DCB88E1B2C}" type="presOf" srcId="{7A078BA1-B789-46E0-BB5A-0AD9E4B4A09A}" destId="{A0BBBB6F-698B-4B9F-B50A-F3CA47D3B520}" srcOrd="0" destOrd="0" presId="urn:microsoft.com/office/officeart/2005/8/layout/vList2"/>
    <dgm:cxn modelId="{21B67549-09D3-4324-98D2-60DF50450075}" srcId="{2F972B90-55F0-4D96-8ECC-70C5C813F900}" destId="{6E0A2449-A69F-47F5-A3C7-83BE0F02745F}" srcOrd="1" destOrd="0" parTransId="{2288CA8C-577D-4A88-A3E8-AE8EA5FB47F1}" sibTransId="{7FECAC5F-60DB-40BD-80F3-14F18FA91CED}"/>
    <dgm:cxn modelId="{8ADA2790-AFA5-4B2B-B2B3-140C36BDA9F9}" type="presOf" srcId="{2F972B90-55F0-4D96-8ECC-70C5C813F900}" destId="{152368D1-2D13-47F2-B370-084861979F08}" srcOrd="0" destOrd="0" presId="urn:microsoft.com/office/officeart/2005/8/layout/vList2"/>
    <dgm:cxn modelId="{7E9BC3CE-B5E9-4CD7-B9E8-50DC1F4AF059}" srcId="{2F972B90-55F0-4D96-8ECC-70C5C813F900}" destId="{7A078BA1-B789-46E0-BB5A-0AD9E4B4A09A}" srcOrd="0" destOrd="0" parTransId="{EFAB6C2E-92C2-4462-B9C6-D175119D452F}" sibTransId="{F9B80C8D-7FA1-48F3-B0C3-E4705411CECB}"/>
    <dgm:cxn modelId="{AB3A14CF-F1F7-4EFE-B01F-3CE5F768537E}" srcId="{2F972B90-55F0-4D96-8ECC-70C5C813F900}" destId="{4A3C97D3-7B55-4C5A-8014-9F46720DD526}" srcOrd="2" destOrd="0" parTransId="{8F629F4D-297B-4035-945B-F59C276F4029}" sibTransId="{473A6D23-C5CE-42E9-AC11-0150895F2DB4}"/>
    <dgm:cxn modelId="{C550FBE4-7166-4DDD-8085-20D170DBB26D}" type="presOf" srcId="{4A3C97D3-7B55-4C5A-8014-9F46720DD526}" destId="{319EF653-4031-4571-971F-75405A204615}" srcOrd="0" destOrd="0" presId="urn:microsoft.com/office/officeart/2005/8/layout/vList2"/>
    <dgm:cxn modelId="{B13CCEF3-4E3F-4F14-A74A-313D7D627EFD}" type="presOf" srcId="{6E0A2449-A69F-47F5-A3C7-83BE0F02745F}" destId="{EAC21218-DE5E-46A9-9563-097906319754}" srcOrd="0" destOrd="0" presId="urn:microsoft.com/office/officeart/2005/8/layout/vList2"/>
    <dgm:cxn modelId="{F23A83CC-1F5B-4D81-828E-940D2EC0A36A}" type="presParOf" srcId="{152368D1-2D13-47F2-B370-084861979F08}" destId="{A0BBBB6F-698B-4B9F-B50A-F3CA47D3B520}" srcOrd="0" destOrd="0" presId="urn:microsoft.com/office/officeart/2005/8/layout/vList2"/>
    <dgm:cxn modelId="{419415CD-8206-4AA3-841F-6AE82F92C2A6}" type="presParOf" srcId="{152368D1-2D13-47F2-B370-084861979F08}" destId="{2166C167-F510-41EB-BA6F-A5909C76FD1D}" srcOrd="1" destOrd="0" presId="urn:microsoft.com/office/officeart/2005/8/layout/vList2"/>
    <dgm:cxn modelId="{07ED1642-FF1C-45E7-AA8C-F6877C102023}" type="presParOf" srcId="{152368D1-2D13-47F2-B370-084861979F08}" destId="{EAC21218-DE5E-46A9-9563-097906319754}" srcOrd="2" destOrd="0" presId="urn:microsoft.com/office/officeart/2005/8/layout/vList2"/>
    <dgm:cxn modelId="{926FFAD8-858C-4579-95BA-DA875E0FA37A}" type="presParOf" srcId="{152368D1-2D13-47F2-B370-084861979F08}" destId="{D96DA072-D5F7-4C20-8D8B-F5EB5CFE2C7A}" srcOrd="3" destOrd="0" presId="urn:microsoft.com/office/officeart/2005/8/layout/vList2"/>
    <dgm:cxn modelId="{EC41C490-54F7-44C2-87C7-982D124FE6D2}" type="presParOf" srcId="{152368D1-2D13-47F2-B370-084861979F08}" destId="{319EF653-4031-4571-971F-75405A20461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BBBB6F-698B-4B9F-B50A-F3CA47D3B520}">
      <dsp:nvSpPr>
        <dsp:cNvPr id="0" name=""/>
        <dsp:cNvSpPr/>
      </dsp:nvSpPr>
      <dsp:spPr>
        <a:xfrm>
          <a:off x="0" y="5721"/>
          <a:ext cx="6572461" cy="1570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Random Forest is an ensemble learning method that combines the predictions of multiple individual models, known as decision trees, to improve overall predictive accuracy and control overfitting.</a:t>
          </a:r>
        </a:p>
      </dsp:txBody>
      <dsp:txXfrm>
        <a:off x="76648" y="82369"/>
        <a:ext cx="6419165" cy="1416844"/>
      </dsp:txXfrm>
    </dsp:sp>
    <dsp:sp modelId="{EAC21218-DE5E-46A9-9563-097906319754}">
      <dsp:nvSpPr>
        <dsp:cNvPr id="0" name=""/>
        <dsp:cNvSpPr/>
      </dsp:nvSpPr>
      <dsp:spPr>
        <a:xfrm>
          <a:off x="0" y="1639222"/>
          <a:ext cx="6572461" cy="1570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is capable of handling large datasets with high dimensionality.</a:t>
          </a:r>
        </a:p>
      </dsp:txBody>
      <dsp:txXfrm>
        <a:off x="76648" y="1715870"/>
        <a:ext cx="6419165" cy="1416844"/>
      </dsp:txXfrm>
    </dsp:sp>
    <dsp:sp modelId="{319EF653-4031-4571-971F-75405A204615}">
      <dsp:nvSpPr>
        <dsp:cNvPr id="0" name=""/>
        <dsp:cNvSpPr/>
      </dsp:nvSpPr>
      <dsp:spPr>
        <a:xfrm>
          <a:off x="0" y="3272722"/>
          <a:ext cx="6572461" cy="1570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enhances the accuracy of the model and prevents the overfitting issue.</a:t>
          </a:r>
        </a:p>
      </dsp:txBody>
      <dsp:txXfrm>
        <a:off x="76648" y="3349370"/>
        <a:ext cx="6419165" cy="1416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okerfuse.com/news/live-and-online/28196-new-world-series-poker-online-registration-allows-player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credit cards&#10;&#10;Description automatically generated">
            <a:extLst>
              <a:ext uri="{FF2B5EF4-FFF2-40B4-BE49-F238E27FC236}">
                <a16:creationId xmlns:a16="http://schemas.microsoft.com/office/drawing/2014/main" id="{BD31BAC3-1606-2219-6163-FDA4BE5DDC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018" y="3286540"/>
            <a:ext cx="10261600" cy="1401416"/>
          </a:xfrm>
        </p:spPr>
        <p:txBody>
          <a:bodyPr>
            <a:normAutofit fontScale="90000"/>
          </a:bodyPr>
          <a:lstStyle/>
          <a:p>
            <a:pPr algn="l"/>
            <a:r>
              <a:rPr lang="en-US" sz="73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FangSong"/>
                <a:ea typeface="Batang"/>
                <a:cs typeface="Calibri Light"/>
              </a:rPr>
              <a:t>INSURANCE CLAIM STATUS </a:t>
            </a:r>
            <a:br>
              <a:rPr lang="en-US" sz="80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FangSong"/>
                <a:ea typeface="Batang"/>
                <a:cs typeface="Calibri Light"/>
              </a:rPr>
            </a:br>
            <a:endParaRPr lang="en-US" sz="8000" dirty="0">
              <a:ln w="22225">
                <a:solidFill>
                  <a:schemeClr val="tx1"/>
                </a:solidFill>
                <a:miter lim="800000"/>
              </a:ln>
              <a:noFill/>
              <a:latin typeface="FangSong"/>
              <a:ea typeface="Batang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4AF53-80D2-8ED1-1808-94B3A776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43" y="107033"/>
            <a:ext cx="7922533" cy="808102"/>
          </a:xfrm>
        </p:spPr>
        <p:txBody>
          <a:bodyPr anchor="b">
            <a:normAutofit/>
          </a:bodyPr>
          <a:lstStyle/>
          <a:p>
            <a:r>
              <a:rPr lang="en-US" sz="4800" b="1" dirty="0"/>
              <a:t>Random Forest Classification:</a:t>
            </a:r>
          </a:p>
        </p:txBody>
      </p:sp>
      <p:graphicFrame>
        <p:nvGraphicFramePr>
          <p:cNvPr id="1035" name="Content Placeholder 2">
            <a:extLst>
              <a:ext uri="{FF2B5EF4-FFF2-40B4-BE49-F238E27FC236}">
                <a16:creationId xmlns:a16="http://schemas.microsoft.com/office/drawing/2014/main" id="{AE334224-B080-595A-0323-B22B895C94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8043" y="1094282"/>
          <a:ext cx="6572462" cy="4848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50" name="Rectangle 103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Rectangle 103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Understanding Random Forest. How the Algorithm Works and Why it Is… | by  Tony Yiu | Towards Data Science">
            <a:extLst>
              <a:ext uri="{FF2B5EF4-FFF2-40B4-BE49-F238E27FC236}">
                <a16:creationId xmlns:a16="http://schemas.microsoft.com/office/drawing/2014/main" id="{CA599B54-EA62-41A2-9568-E3DB8075B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982" y="1549492"/>
            <a:ext cx="4557010" cy="374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533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51A800A5-0804-4867-986E-BDCC8322C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17" y="643467"/>
            <a:ext cx="8229599" cy="5571065"/>
          </a:xfrm>
          <a:prstGeom prst="rect">
            <a:avLst/>
          </a:prstGeom>
          <a:ln>
            <a:noFill/>
          </a:ln>
        </p:spPr>
      </p:pic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36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7F1503-EAF0-4FD8-B94F-15EF4D17F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128" y="643468"/>
            <a:ext cx="677298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4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834EA-267E-2C07-6FCA-31942466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41" y="699924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1305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BAC88-2CEE-8448-16A1-5776CE28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E81A66-617E-381B-A46A-3A991C74CEF6}"/>
              </a:ext>
            </a:extLst>
          </p:cNvPr>
          <p:cNvSpPr txBox="1"/>
          <p:nvPr/>
        </p:nvSpPr>
        <p:spPr>
          <a:xfrm>
            <a:off x="4267200" y="410816"/>
            <a:ext cx="7458078" cy="61755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Title</a:t>
            </a:r>
            <a:r>
              <a:rPr lang="en-US" sz="2000" dirty="0"/>
              <a:t>: </a:t>
            </a:r>
            <a:r>
              <a:rPr lang="en-US" dirty="0"/>
              <a:t>Predicting Insurance Claim Status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r>
              <a:rPr lang="en-US" b="1" dirty="0"/>
              <a:t>Problem Descriptive</a:t>
            </a:r>
            <a:r>
              <a:rPr lang="en-US" dirty="0"/>
              <a:t>: </a:t>
            </a:r>
          </a:p>
          <a:p>
            <a:r>
              <a:rPr lang="en-US" dirty="0"/>
              <a:t>The current manual process of evaluating insurance claims is time-consuming, prone to errors, and may result in delays in claim processing. There is a need for an automated system that can predict the status of insurance claims based on relevant features and historical data.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Goal/Objective: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The primary goal of this project is to develop a predictive model that can accurately determine the status of insurance claims.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461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79A00-F8CC-4A28-3C9D-30E968F25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ea typeface="Calibri Light"/>
                <a:cs typeface="Calibri Light"/>
              </a:rPr>
              <a:t>DATASET CONTAINS 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48BC00-CDDD-4FC6-B884-6D559C6F9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4087" y="97336"/>
            <a:ext cx="4417061" cy="66347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Columns contains the values of :</a:t>
            </a:r>
          </a:p>
          <a:p>
            <a:pPr marL="0" indent="0">
              <a:buNone/>
            </a:pPr>
            <a:r>
              <a:rPr lang="en-US" sz="1800" dirty="0"/>
              <a:t>Insurance Type</a:t>
            </a:r>
          </a:p>
          <a:p>
            <a:pPr marL="0" indent="0">
              <a:buNone/>
            </a:pPr>
            <a:r>
              <a:rPr lang="en-US" sz="1800" dirty="0"/>
              <a:t>Premium Amount</a:t>
            </a:r>
          </a:p>
          <a:p>
            <a:pPr marL="0" indent="0">
              <a:buNone/>
            </a:pPr>
            <a:r>
              <a:rPr lang="en-US" sz="1800" dirty="0"/>
              <a:t>Claim Amount</a:t>
            </a:r>
          </a:p>
          <a:p>
            <a:pPr marL="0" indent="0">
              <a:buNone/>
            </a:pPr>
            <a:r>
              <a:rPr lang="en-US" sz="1800" dirty="0"/>
              <a:t>State</a:t>
            </a:r>
          </a:p>
          <a:p>
            <a:pPr marL="0" indent="0">
              <a:buNone/>
            </a:pPr>
            <a:r>
              <a:rPr lang="en-US" sz="1800" dirty="0"/>
              <a:t>Age</a:t>
            </a:r>
          </a:p>
          <a:p>
            <a:pPr marL="0" indent="0">
              <a:buNone/>
            </a:pPr>
            <a:r>
              <a:rPr lang="en-US" sz="1800" dirty="0"/>
              <a:t>Tenure</a:t>
            </a:r>
          </a:p>
          <a:p>
            <a:pPr marL="0" indent="0">
              <a:buNone/>
            </a:pPr>
            <a:r>
              <a:rPr lang="en-US" sz="1800" dirty="0"/>
              <a:t>Employment Status</a:t>
            </a:r>
          </a:p>
          <a:p>
            <a:pPr marL="0" indent="0">
              <a:buNone/>
            </a:pPr>
            <a:r>
              <a:rPr lang="en-US" sz="1800" dirty="0"/>
              <a:t>No. of Family Members</a:t>
            </a:r>
          </a:p>
          <a:p>
            <a:pPr marL="0" indent="0">
              <a:buNone/>
            </a:pPr>
            <a:r>
              <a:rPr lang="en-US" sz="1800" dirty="0"/>
              <a:t>Risk Segmentation</a:t>
            </a:r>
          </a:p>
          <a:p>
            <a:pPr marL="0" indent="0">
              <a:buNone/>
            </a:pPr>
            <a:r>
              <a:rPr lang="en-US" sz="1800" dirty="0"/>
              <a:t>House Type</a:t>
            </a:r>
          </a:p>
          <a:p>
            <a:pPr marL="0" indent="0">
              <a:buNone/>
            </a:pPr>
            <a:r>
              <a:rPr lang="en-US" sz="1800" dirty="0"/>
              <a:t>Customer Education Level</a:t>
            </a:r>
          </a:p>
          <a:p>
            <a:pPr marL="0" indent="0">
              <a:buNone/>
            </a:pPr>
            <a:r>
              <a:rPr lang="en-US" sz="1800" dirty="0"/>
              <a:t>Claim Status</a:t>
            </a:r>
          </a:p>
          <a:p>
            <a:pPr marL="0" indent="0">
              <a:buNone/>
            </a:pPr>
            <a:r>
              <a:rPr lang="en-US" sz="1800" dirty="0"/>
              <a:t>Incident Severity</a:t>
            </a:r>
          </a:p>
          <a:p>
            <a:pPr marL="0" indent="0">
              <a:buNone/>
            </a:pPr>
            <a:r>
              <a:rPr lang="en-US" sz="1800" dirty="0"/>
              <a:t>Authority Contacted</a:t>
            </a:r>
          </a:p>
          <a:p>
            <a:pPr marL="0" indent="0">
              <a:buNone/>
            </a:pPr>
            <a:r>
              <a:rPr lang="en-US" sz="1800" dirty="0"/>
              <a:t>Any Injury</a:t>
            </a:r>
          </a:p>
          <a:p>
            <a:pPr marL="0" indent="0">
              <a:buNone/>
            </a:pPr>
            <a:r>
              <a:rPr lang="en-US" sz="1800" dirty="0"/>
              <a:t>Police Report Available</a:t>
            </a:r>
          </a:p>
          <a:p>
            <a:pPr marL="0" indent="0">
              <a:buNone/>
            </a:pPr>
            <a:r>
              <a:rPr lang="en-US" sz="1800" dirty="0"/>
              <a:t>Incident state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10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9C0F5-B6BF-3A0D-AE20-BC9A2E50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41" y="817812"/>
            <a:ext cx="5781766" cy="768799"/>
          </a:xfrm>
        </p:spPr>
        <p:txBody>
          <a:bodyPr anchor="b">
            <a:normAutofit fontScale="90000"/>
          </a:bodyPr>
          <a:lstStyle/>
          <a:p>
            <a:r>
              <a:rPr lang="en-US" sz="5200" b="1" dirty="0">
                <a:ea typeface="Calibri Light"/>
                <a:cs typeface="Calibri Light"/>
              </a:rPr>
              <a:t>DATA PREPROCESSING:</a:t>
            </a:r>
            <a:endParaRPr lang="en-US" sz="52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B3E89-9428-AB49-F9E9-865647171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241" y="1597952"/>
            <a:ext cx="6190412" cy="441346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endParaRPr lang="en-US" sz="1900" dirty="0">
              <a:solidFill>
                <a:schemeClr val="tx1">
                  <a:alpha val="80000"/>
                </a:schemeClr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It refers to the cleaning, transforming, and integrating of data to make it ready for analysis.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Why preprocessing is done:</a:t>
            </a:r>
          </a:p>
          <a:p>
            <a:r>
              <a:rPr lang="en-US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The goal of data preprocessing is to improve the quality of the data and to make it more suitable for the specific data mining task.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alpha val="80000"/>
                </a:schemeClr>
              </a:solidFill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We have done </a:t>
            </a:r>
            <a:r>
              <a:rPr lang="en-US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Data Cleaning, Data Transformation 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and </a:t>
            </a:r>
            <a:r>
              <a:rPr lang="en-US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Data Reduction 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in this model.</a:t>
            </a:r>
          </a:p>
          <a:p>
            <a:pPr marL="0" indent="0">
              <a:buNone/>
            </a:pPr>
            <a:endParaRPr lang="en-US" sz="1900" dirty="0">
              <a:solidFill>
                <a:schemeClr val="tx1">
                  <a:alpha val="80000"/>
                </a:schemeClr>
              </a:solidFill>
              <a:ea typeface="Calibri"/>
              <a:cs typeface="Calibri"/>
            </a:endParaRP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5A7816CE-4D90-4B54-ECC0-31B1D5310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4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1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69DB2B8D-0671-76B0-8879-EEFAB33CB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43" r="17357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1B50-ED5F-41D3-A9D1-9C0B12FC5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889" y="179881"/>
            <a:ext cx="5786203" cy="653571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dirty="0"/>
              <a:t>DATA CLEANING:</a:t>
            </a:r>
          </a:p>
          <a:p>
            <a:pPr marL="0" indent="0">
              <a:buNone/>
            </a:pPr>
            <a:r>
              <a:rPr lang="en-US" sz="2400" dirty="0"/>
              <a:t>It is the process of fixing or removing incorrect, corrupted, incorrectly formatted, duplicate, or incomplete data within a dataset.</a:t>
            </a:r>
          </a:p>
          <a:p>
            <a:r>
              <a:rPr lang="en-US" sz="2400" dirty="0"/>
              <a:t>Ignoring tuples (Removing </a:t>
            </a:r>
            <a:r>
              <a:rPr lang="en-US" sz="2400"/>
              <a:t>the missing data)</a:t>
            </a:r>
            <a:endParaRPr lang="en-US" sz="2400" dirty="0"/>
          </a:p>
          <a:p>
            <a:r>
              <a:rPr lang="en-US" sz="2400" dirty="0"/>
              <a:t>Handlings the missing values</a:t>
            </a:r>
          </a:p>
          <a:p>
            <a:r>
              <a:rPr lang="en-US" sz="2400" dirty="0"/>
              <a:t>Dealing with duplicates</a:t>
            </a:r>
          </a:p>
          <a:p>
            <a:r>
              <a:rPr lang="en-US" sz="2400" dirty="0"/>
              <a:t>Removing Unwanted Data</a:t>
            </a:r>
          </a:p>
          <a:p>
            <a:pPr marL="0" indent="0">
              <a:buNone/>
            </a:pPr>
            <a:r>
              <a:rPr lang="en-US" sz="2600" b="1" dirty="0"/>
              <a:t>DATA TRANSFORMATION:</a:t>
            </a:r>
          </a:p>
          <a:p>
            <a:pPr marL="0" indent="0">
              <a:buNone/>
            </a:pPr>
            <a:r>
              <a:rPr lang="en-US" sz="2400" dirty="0"/>
              <a:t>It is the process of converting, cleansing, and structuring data into a usable format that can be analyzed to support decision making processes.</a:t>
            </a:r>
          </a:p>
          <a:p>
            <a:r>
              <a:rPr lang="en-US" sz="2400" dirty="0"/>
              <a:t>Performed Encoding</a:t>
            </a:r>
          </a:p>
          <a:p>
            <a:r>
              <a:rPr lang="en-US" sz="2400" dirty="0"/>
              <a:t>Changed the datatypes</a:t>
            </a:r>
          </a:p>
          <a:p>
            <a:r>
              <a:rPr lang="en-US" sz="2400" dirty="0"/>
              <a:t>Removing Outliers</a:t>
            </a:r>
          </a:p>
          <a:p>
            <a:pPr marL="0" indent="0">
              <a:buNone/>
            </a:pPr>
            <a:r>
              <a:rPr lang="en-US" sz="2600" b="1" dirty="0"/>
              <a:t>DATA REDUCTION:</a:t>
            </a:r>
          </a:p>
          <a:p>
            <a:pPr marL="0" indent="0">
              <a:buNone/>
            </a:pPr>
            <a:r>
              <a:rPr lang="en-US" sz="2400" dirty="0"/>
              <a:t>It is a capacity optimization technique in which data is reduced to its simplest possible form to free up capacity on a storage device</a:t>
            </a:r>
          </a:p>
          <a:p>
            <a:r>
              <a:rPr lang="en-US" sz="2400" dirty="0"/>
              <a:t>Random over samplings</a:t>
            </a:r>
          </a:p>
          <a:p>
            <a:pPr marL="0" indent="0">
              <a:buNone/>
            </a:pPr>
            <a:endParaRPr lang="en-US" sz="700" dirty="0"/>
          </a:p>
          <a:p>
            <a:endParaRPr lang="en-US" sz="700" dirty="0"/>
          </a:p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59378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D28927E4-A9D0-290B-54E5-36009CF068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8" b="538"/>
          <a:stretch/>
        </p:blipFill>
        <p:spPr>
          <a:xfrm>
            <a:off x="643467" y="664646"/>
            <a:ext cx="10905066" cy="5528707"/>
          </a:xfrm>
          <a:prstGeom prst="rect">
            <a:avLst/>
          </a:prstGeom>
          <a:ln>
            <a:noFill/>
          </a:ln>
        </p:spPr>
      </p:pic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72A6AC3-A5EB-4E50-B460-8B0A428F3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39C51-E14D-C0DF-9EAE-EB575D304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2057044"/>
            <a:ext cx="9792469" cy="1293788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ea typeface="Calibri Light"/>
                <a:cs typeface="Calibri Light"/>
              </a:rPr>
              <a:t>MODEL SELECTION </a:t>
            </a:r>
            <a:endParaRPr lang="en-US" sz="4800" b="1" dirty="0"/>
          </a:p>
        </p:txBody>
      </p:sp>
      <p:pic>
        <p:nvPicPr>
          <p:cNvPr id="19" name="Graphic 18" descr="Programmer">
            <a:extLst>
              <a:ext uri="{FF2B5EF4-FFF2-40B4-BE49-F238E27FC236}">
                <a16:creationId xmlns:a16="http://schemas.microsoft.com/office/drawing/2014/main" id="{78080A62-A5E4-60A2-EF00-D4EE7D13D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933" y="561617"/>
            <a:ext cx="1286928" cy="12869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2AD7A-81D1-4C86-F001-9EADAEAE2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3514855"/>
            <a:ext cx="9792469" cy="26065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ea typeface="+mn-lt"/>
                <a:cs typeface="+mn-lt"/>
              </a:rPr>
              <a:t>The process of selecting the best algorithm and model architecture for a specific job or dataset. It entails assessing and contrasting various models to identify the one that best fits the data &amp; produces the best results.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669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27973" y="723281"/>
            <a:ext cx="683726" cy="5677519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27340" y="457200"/>
            <a:ext cx="406973" cy="5489078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0300" y="457200"/>
            <a:ext cx="10586648" cy="522089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A1CED9-D9E0-4FAA-ABD6-D9DDC5C29F5E}"/>
              </a:ext>
            </a:extLst>
          </p:cNvPr>
          <p:cNvSpPr txBox="1"/>
          <p:nvPr/>
        </p:nvSpPr>
        <p:spPr>
          <a:xfrm>
            <a:off x="901148" y="723281"/>
            <a:ext cx="100981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Different types of Classification Models are: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Logistic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Decision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Support Vector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Gaussian Naïve Bayes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Random Forest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Extra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KNN</a:t>
            </a:r>
          </a:p>
          <a:p>
            <a:r>
              <a:rPr lang="en-US" sz="3200" dirty="0"/>
              <a:t>In this Case, Random Forest is better algorithm.</a:t>
            </a:r>
          </a:p>
        </p:txBody>
      </p:sp>
    </p:spTree>
    <p:extLst>
      <p:ext uri="{BB962C8B-B14F-4D97-AF65-F5344CB8AC3E}">
        <p14:creationId xmlns:p14="http://schemas.microsoft.com/office/powerpoint/2010/main" val="33623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396FFE-D921-4D4F-BF6D-6BBCA9AF8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74" y="1201175"/>
            <a:ext cx="11632367" cy="4914326"/>
          </a:xfrm>
          <a:prstGeom prst="rect">
            <a:avLst/>
          </a:prstGeom>
          <a:ln>
            <a:noFill/>
          </a:ln>
        </p:spPr>
      </p:pic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13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444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FangSong</vt:lpstr>
      <vt:lpstr>Arial</vt:lpstr>
      <vt:lpstr>Calibri</vt:lpstr>
      <vt:lpstr>Calibri Light</vt:lpstr>
      <vt:lpstr>Wingdings</vt:lpstr>
      <vt:lpstr>office theme</vt:lpstr>
      <vt:lpstr>INSURANCE CLAIM STATUS  </vt:lpstr>
      <vt:lpstr>Problem Statement</vt:lpstr>
      <vt:lpstr>DATASET CONTAINS </vt:lpstr>
      <vt:lpstr>DATA PREPROCESSING:</vt:lpstr>
      <vt:lpstr>PowerPoint Presentation</vt:lpstr>
      <vt:lpstr>PowerPoint Presentation</vt:lpstr>
      <vt:lpstr>MODEL SELECTION </vt:lpstr>
      <vt:lpstr>PowerPoint Presentation</vt:lpstr>
      <vt:lpstr>PowerPoint Presentation</vt:lpstr>
      <vt:lpstr>Random Forest Classification: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CLAIM STATUS  </dc:title>
  <dc:creator>Tejaswi Nadimpalli</dc:creator>
  <cp:lastModifiedBy>Tejaswi Nadimpalli</cp:lastModifiedBy>
  <cp:revision>2</cp:revision>
  <dcterms:created xsi:type="dcterms:W3CDTF">2024-01-10T06:28:43Z</dcterms:created>
  <dcterms:modified xsi:type="dcterms:W3CDTF">2024-01-11T06:09:51Z</dcterms:modified>
</cp:coreProperties>
</file>