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8a3c0af5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8a3c0af5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9899910b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9899910b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899910b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9899910b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8a3c0af5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8a3c0af5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755056d1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755056d1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755056d1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755056d1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55056d1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755056d1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 for the project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755056d1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755056d1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8a3c0af5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8a3c0af5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8a3c0af5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8a3c0af5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8a3c0af5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8a3c0af5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8a3c0af53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8a3c0af5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9899910b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9899910b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9899910b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9899910b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muonneutrino/us-census-demographic-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40301" y="1354175"/>
            <a:ext cx="80070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of Change in Poverty Rate through American Community Survey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213" y="1557338"/>
            <a:ext cx="360997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>
            <p:ph type="title"/>
          </p:nvPr>
        </p:nvSpPr>
        <p:spPr>
          <a:xfrm>
            <a:off x="707875" y="588025"/>
            <a:ext cx="658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with Oversampling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07875" y="588025"/>
            <a:ext cx="8298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Classification</a:t>
            </a:r>
            <a:r>
              <a:rPr lang="en"/>
              <a:t> with Oversampling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475" y="1530725"/>
            <a:ext cx="3944425" cy="28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07875" y="588025"/>
            <a:ext cx="8388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Classification</a:t>
            </a:r>
            <a:r>
              <a:rPr lang="en"/>
              <a:t> with Oversampling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575" y="1540400"/>
            <a:ext cx="3863925" cy="29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Impactful Variables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881850" y="1697875"/>
            <a:ext cx="3435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Decreasing Poverty Rate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Poverty rate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Percentage professionals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Percentage white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Median household income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Percentage employed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4724400" y="1697875"/>
            <a:ext cx="3435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Increasing Poverty Rate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Income per capita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Percentage walking to work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Percentage US citizens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775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775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Can demographic information available through the American Community Survey predict change in the poverty rate?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Census data from the American Community Survey from 2015 and 2017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Includes racial and economic factors for each US Census tract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Raw data available here</a:t>
            </a:r>
            <a:endParaRPr sz="1800"/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850" y="845450"/>
            <a:ext cx="5846300" cy="39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25" y="1315100"/>
            <a:ext cx="4902026" cy="32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5569100" y="1595850"/>
            <a:ext cx="2971200" cy="29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+1: &gt;1.5% increase in poverty level from 2015 to 2017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0: no significant change in poverty level from 2015 to 2017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-1: &gt;1.5% decrease in poverty level from 2015 to 2017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038" y="1467500"/>
            <a:ext cx="397192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>
            <p:ph type="title"/>
          </p:nvPr>
        </p:nvSpPr>
        <p:spPr>
          <a:xfrm>
            <a:off x="707875" y="588025"/>
            <a:ext cx="5101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038" y="1467500"/>
            <a:ext cx="397192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/>
          <p:nvPr/>
        </p:nvSpPr>
        <p:spPr>
          <a:xfrm>
            <a:off x="5640525" y="3265125"/>
            <a:ext cx="1529400" cy="496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3262625" y="3140550"/>
            <a:ext cx="2304300" cy="787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707875" y="588025"/>
            <a:ext cx="5101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700" y="1489775"/>
            <a:ext cx="3818225" cy="28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/>
          <p:nvPr/>
        </p:nvSpPr>
        <p:spPr>
          <a:xfrm>
            <a:off x="5640525" y="3265125"/>
            <a:ext cx="1529400" cy="496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3262625" y="3140550"/>
            <a:ext cx="2304300" cy="787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707875" y="588025"/>
            <a:ext cx="5101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650" y="1429125"/>
            <a:ext cx="403860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/>
          <p:nvPr/>
        </p:nvSpPr>
        <p:spPr>
          <a:xfrm>
            <a:off x="5640525" y="3265125"/>
            <a:ext cx="1529400" cy="496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3262625" y="3140550"/>
            <a:ext cx="2304300" cy="787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707875" y="588025"/>
            <a:ext cx="5364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Classification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