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79" r:id="rId10"/>
    <p:sldId id="264" r:id="rId11"/>
    <p:sldId id="265" r:id="rId12"/>
    <p:sldId id="266" r:id="rId13"/>
    <p:sldId id="267" r:id="rId14"/>
    <p:sldId id="269" r:id="rId15"/>
    <p:sldId id="270" r:id="rId16"/>
    <p:sldId id="271" r:id="rId17"/>
    <p:sldId id="272" r:id="rId18"/>
    <p:sldId id="275" r:id="rId19"/>
    <p:sldId id="268" r:id="rId20"/>
    <p:sldId id="278" r:id="rId21"/>
    <p:sldId id="276" r:id="rId22"/>
    <p:sldId id="277"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jpg"/><Relationship Id="rId7" Type="http://schemas.openxmlformats.org/officeDocument/2006/relationships/image" Target="../media/image22.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0.t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ath.cuhk.edu.hk/~lmlui/dc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63E0-8FF9-4718-A429-3AF1EBBE4D3F}"/>
              </a:ext>
            </a:extLst>
          </p:cNvPr>
          <p:cNvSpPr>
            <a:spLocks noGrp="1"/>
          </p:cNvSpPr>
          <p:nvPr>
            <p:ph type="ctrTitle"/>
          </p:nvPr>
        </p:nvSpPr>
        <p:spPr>
          <a:xfrm>
            <a:off x="1915128" y="1788454"/>
            <a:ext cx="9079443" cy="2098226"/>
          </a:xfrm>
        </p:spPr>
        <p:txBody>
          <a:bodyPr/>
          <a:lstStyle/>
          <a:p>
            <a:pPr algn="l"/>
            <a:r>
              <a:rPr lang="en-US" sz="4800" dirty="0"/>
              <a:t>Image lossy compression/decompression method using DCT.</a:t>
            </a:r>
          </a:p>
        </p:txBody>
      </p:sp>
      <p:sp>
        <p:nvSpPr>
          <p:cNvPr id="3" name="Subtitle 2">
            <a:extLst>
              <a:ext uri="{FF2B5EF4-FFF2-40B4-BE49-F238E27FC236}">
                <a16:creationId xmlns:a16="http://schemas.microsoft.com/office/drawing/2014/main" id="{961D6945-9C2C-4616-AAFA-1AF62DD90E0E}"/>
              </a:ext>
            </a:extLst>
          </p:cNvPr>
          <p:cNvSpPr>
            <a:spLocks noGrp="1"/>
          </p:cNvSpPr>
          <p:nvPr>
            <p:ph type="subTitle" idx="1"/>
          </p:nvPr>
        </p:nvSpPr>
        <p:spPr/>
        <p:txBody>
          <a:bodyPr/>
          <a:lstStyle/>
          <a:p>
            <a:pPr algn="r"/>
            <a:r>
              <a:rPr lang="en-US" u="sng" dirty="0">
                <a:latin typeface="Arial" panose="020B0604020202020204" pitchFamily="34" charset="0"/>
                <a:cs typeface="Arial" panose="020B0604020202020204" pitchFamily="34" charset="0"/>
              </a:rPr>
              <a:t>Student: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Giang – 1551034.</a:t>
            </a:r>
          </a:p>
          <a:p>
            <a:pPr algn="r"/>
            <a:r>
              <a:rPr lang="en-US" sz="2400" u="sng" dirty="0">
                <a:latin typeface="Arial" panose="020B0604020202020204" pitchFamily="34" charset="0"/>
                <a:cs typeface="Arial" panose="020B0604020202020204" pitchFamily="34" charset="0"/>
              </a:rPr>
              <a:t>Instructor:</a:t>
            </a:r>
            <a:r>
              <a:rPr lang="en-US" sz="2400" dirty="0">
                <a:latin typeface="Arial" panose="020B0604020202020204" pitchFamily="34" charset="0"/>
                <a:cs typeface="Arial" panose="020B0604020202020204" pitchFamily="34" charset="0"/>
              </a:rPr>
              <a:t> Associate Prof. PhD </a:t>
            </a:r>
            <a:r>
              <a:rPr lang="en-US" sz="2400" dirty="0" err="1">
                <a:latin typeface="Arial" panose="020B0604020202020204" pitchFamily="34" charset="0"/>
                <a:cs typeface="Arial" panose="020B0604020202020204" pitchFamily="34" charset="0"/>
              </a:rPr>
              <a:t>Đỗ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Tuấn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611043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4A3E-5CD0-4D22-B8E1-16018B60E000}"/>
              </a:ext>
            </a:extLst>
          </p:cNvPr>
          <p:cNvSpPr>
            <a:spLocks noGrp="1"/>
          </p:cNvSpPr>
          <p:nvPr>
            <p:ph type="title"/>
          </p:nvPr>
        </p:nvSpPr>
        <p:spPr/>
        <p:txBody>
          <a:bodyPr/>
          <a:lstStyle/>
          <a:p>
            <a:r>
              <a:rPr lang="en-US" dirty="0"/>
              <a:t>Quantization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CD20FCE-EA49-4802-90CF-AAB5951431B0}"/>
                  </a:ext>
                </a:extLst>
              </p:cNvPr>
              <p:cNvSpPr>
                <a:spLocks noGrp="1"/>
              </p:cNvSpPr>
              <p:nvPr>
                <p:ph idx="1"/>
              </p:nvPr>
            </p:nvSpPr>
            <p:spPr/>
            <p:txBody>
              <a:bodyPr/>
              <a:lstStyle/>
              <a:p>
                <a:r>
                  <a:rPr lang="en-US" dirty="0"/>
                  <a:t>Now our 8x8 block of DCT is ready for compression by quantization.</a:t>
                </a:r>
              </a:p>
              <a:p>
                <a:r>
                  <a:rPr lang="en-US" dirty="0"/>
                  <a:t>With the level of n, the 8x8 quantization table is calculated by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50∗</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r>
                            <a:rPr lang="en-US" b="0" i="1" smtClean="0">
                              <a:latin typeface="Cambria Math" panose="02040503050406030204" pitchFamily="18" charset="0"/>
                            </a:rPr>
                            <m:t>𝑛</m:t>
                          </m:r>
                        </m:num>
                        <m:den>
                          <m:r>
                            <a:rPr lang="en-US" b="0" i="1" smtClean="0">
                              <a:latin typeface="Cambria Math" panose="02040503050406030204" pitchFamily="18" charset="0"/>
                            </a:rPr>
                            <m:t>50</m:t>
                          </m:r>
                        </m:den>
                      </m:f>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≥50</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50 ∗</m:t>
                      </m:r>
                      <m:f>
                        <m:fPr>
                          <m:ctrlPr>
                            <a:rPr lang="en-US" b="0"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𝑛</m:t>
                          </m:r>
                        </m:den>
                      </m:f>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&lt;50 </m:t>
                      </m:r>
                    </m:oMath>
                  </m:oMathPara>
                </a14:m>
                <a:endParaRPr lang="en-US" dirty="0"/>
              </a:p>
              <a:p>
                <a:pPr marL="0" indent="0">
                  <a:buNone/>
                </a:pPr>
                <a:r>
                  <a:rPr lang="en-US" dirty="0"/>
                  <a:t>Q50 is basic matrix defined in [1].</a:t>
                </a:r>
              </a:p>
            </p:txBody>
          </p:sp>
        </mc:Choice>
        <mc:Fallback>
          <p:sp>
            <p:nvSpPr>
              <p:cNvPr id="5" name="Content Placeholder 4">
                <a:extLst>
                  <a:ext uri="{FF2B5EF4-FFF2-40B4-BE49-F238E27FC236}">
                    <a16:creationId xmlns:a16="http://schemas.microsoft.com/office/drawing/2014/main" id="{1CD20FCE-EA49-4802-90CF-AAB5951431B0}"/>
                  </a:ext>
                </a:extLst>
              </p:cNvPr>
              <p:cNvSpPr>
                <a:spLocks noGrp="1" noRot="1" noChangeAspect="1" noMove="1" noResize="1" noEditPoints="1" noAdjustHandles="1" noChangeArrowheads="1" noChangeShapeType="1" noTextEdit="1"/>
              </p:cNvSpPr>
              <p:nvPr>
                <p:ph idx="1"/>
              </p:nvPr>
            </p:nvSpPr>
            <p:spPr>
              <a:blipFill>
                <a:blip r:embed="rId2"/>
                <a:stretch>
                  <a:fillRect l="-635" t="-13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05CBBBD-9D15-444F-A358-6AC64D3E99A6}"/>
              </a:ext>
            </a:extLst>
          </p:cNvPr>
          <p:cNvPicPr>
            <a:picLocks noChangeAspect="1"/>
          </p:cNvPicPr>
          <p:nvPr/>
        </p:nvPicPr>
        <p:blipFill>
          <a:blip r:embed="rId3"/>
          <a:stretch>
            <a:fillRect/>
          </a:stretch>
        </p:blipFill>
        <p:spPr>
          <a:xfrm>
            <a:off x="5834062" y="3200400"/>
            <a:ext cx="4957060" cy="2971800"/>
          </a:xfrm>
          <a:prstGeom prst="rect">
            <a:avLst/>
          </a:prstGeom>
        </p:spPr>
      </p:pic>
    </p:spTree>
    <p:extLst>
      <p:ext uri="{BB962C8B-B14F-4D97-AF65-F5344CB8AC3E}">
        <p14:creationId xmlns:p14="http://schemas.microsoft.com/office/powerpoint/2010/main" val="3165500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9078-AB64-44C3-B203-A15268BE4BD6}"/>
              </a:ext>
            </a:extLst>
          </p:cNvPr>
          <p:cNvSpPr>
            <a:spLocks noGrp="1"/>
          </p:cNvSpPr>
          <p:nvPr>
            <p:ph type="title"/>
          </p:nvPr>
        </p:nvSpPr>
        <p:spPr/>
        <p:txBody>
          <a:bodyPr/>
          <a:lstStyle/>
          <a:p>
            <a:r>
              <a:rPr lang="en-US" dirty="0"/>
              <a:t>Quantization</a:t>
            </a:r>
          </a:p>
        </p:txBody>
      </p:sp>
      <p:pic>
        <p:nvPicPr>
          <p:cNvPr id="4" name="Content Placeholder 3">
            <a:extLst>
              <a:ext uri="{FF2B5EF4-FFF2-40B4-BE49-F238E27FC236}">
                <a16:creationId xmlns:a16="http://schemas.microsoft.com/office/drawing/2014/main" id="{665F1CEA-F8EC-4B84-8C4C-56AD734E1E82}"/>
              </a:ext>
            </a:extLst>
          </p:cNvPr>
          <p:cNvPicPr>
            <a:picLocks noGrp="1" noChangeAspect="1"/>
          </p:cNvPicPr>
          <p:nvPr>
            <p:ph idx="1"/>
          </p:nvPr>
        </p:nvPicPr>
        <p:blipFill>
          <a:blip r:embed="rId2"/>
          <a:stretch>
            <a:fillRect/>
          </a:stretch>
        </p:blipFill>
        <p:spPr>
          <a:xfrm>
            <a:off x="1771649" y="1428750"/>
            <a:ext cx="4505759" cy="2500994"/>
          </a:xfrm>
          <a:prstGeom prst="rect">
            <a:avLst/>
          </a:prstGeom>
        </p:spPr>
      </p:pic>
      <p:pic>
        <p:nvPicPr>
          <p:cNvPr id="5" name="Picture 4">
            <a:extLst>
              <a:ext uri="{FF2B5EF4-FFF2-40B4-BE49-F238E27FC236}">
                <a16:creationId xmlns:a16="http://schemas.microsoft.com/office/drawing/2014/main" id="{3B3A7E4A-92C1-4988-BF93-A1840D636DC7}"/>
              </a:ext>
            </a:extLst>
          </p:cNvPr>
          <p:cNvPicPr>
            <a:picLocks noChangeAspect="1"/>
          </p:cNvPicPr>
          <p:nvPr/>
        </p:nvPicPr>
        <p:blipFill>
          <a:blip r:embed="rId3"/>
          <a:stretch>
            <a:fillRect/>
          </a:stretch>
        </p:blipFill>
        <p:spPr>
          <a:xfrm>
            <a:off x="6509657" y="2875191"/>
            <a:ext cx="4930497" cy="3295648"/>
          </a:xfrm>
          <a:prstGeom prst="rect">
            <a:avLst/>
          </a:prstGeom>
        </p:spPr>
      </p:pic>
    </p:spTree>
    <p:extLst>
      <p:ext uri="{BB962C8B-B14F-4D97-AF65-F5344CB8AC3E}">
        <p14:creationId xmlns:p14="http://schemas.microsoft.com/office/powerpoint/2010/main" val="308655577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0947-5286-420C-A3AC-7998875E9D33}"/>
              </a:ext>
            </a:extLst>
          </p:cNvPr>
          <p:cNvSpPr>
            <a:spLocks noGrp="1"/>
          </p:cNvSpPr>
          <p:nvPr>
            <p:ph type="title"/>
          </p:nvPr>
        </p:nvSpPr>
        <p:spPr/>
        <p:txBody>
          <a:bodyPr/>
          <a:lstStyle/>
          <a:p>
            <a:r>
              <a:rPr lang="en-US" dirty="0"/>
              <a:t>Quantization</a:t>
            </a:r>
          </a:p>
        </p:txBody>
      </p:sp>
      <p:pic>
        <p:nvPicPr>
          <p:cNvPr id="4" name="Content Placeholder 3">
            <a:extLst>
              <a:ext uri="{FF2B5EF4-FFF2-40B4-BE49-F238E27FC236}">
                <a16:creationId xmlns:a16="http://schemas.microsoft.com/office/drawing/2014/main" id="{43630A8E-8CFC-4DC4-B196-B65D74DC0F32}"/>
              </a:ext>
            </a:extLst>
          </p:cNvPr>
          <p:cNvPicPr>
            <a:picLocks noGrp="1" noChangeAspect="1"/>
          </p:cNvPicPr>
          <p:nvPr>
            <p:ph idx="1"/>
          </p:nvPr>
        </p:nvPicPr>
        <p:blipFill>
          <a:blip r:embed="rId2"/>
          <a:stretch>
            <a:fillRect/>
          </a:stretch>
        </p:blipFill>
        <p:spPr>
          <a:xfrm>
            <a:off x="3448050" y="1407191"/>
            <a:ext cx="5591174" cy="5020969"/>
          </a:xfrm>
          <a:prstGeom prst="rect">
            <a:avLst/>
          </a:prstGeom>
        </p:spPr>
      </p:pic>
    </p:spTree>
    <p:extLst>
      <p:ext uri="{BB962C8B-B14F-4D97-AF65-F5344CB8AC3E}">
        <p14:creationId xmlns:p14="http://schemas.microsoft.com/office/powerpoint/2010/main" val="36595112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BB4C-B91D-4C54-84CD-1166455FD316}"/>
              </a:ext>
            </a:extLst>
          </p:cNvPr>
          <p:cNvSpPr>
            <a:spLocks noGrp="1"/>
          </p:cNvSpPr>
          <p:nvPr>
            <p:ph type="title"/>
          </p:nvPr>
        </p:nvSpPr>
        <p:spPr/>
        <p:txBody>
          <a:bodyPr/>
          <a:lstStyle/>
          <a:p>
            <a:r>
              <a:rPr lang="en-US" dirty="0"/>
              <a:t>Decompression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999FC2-BBB2-45CB-B24F-E5DB649EF1AF}"/>
                  </a:ext>
                </a:extLst>
              </p:cNvPr>
              <p:cNvSpPr>
                <a:spLocks noGrp="1"/>
              </p:cNvSpPr>
              <p:nvPr>
                <p:ph idx="1"/>
              </p:nvPr>
            </p:nvSpPr>
            <p:spPr/>
            <p:txBody>
              <a:bodyPr/>
              <a:lstStyle/>
              <a:p>
                <a:r>
                  <a:rPr lang="en-US" dirty="0"/>
                  <a:t>Reconstruction of our image begin by multiply the matrix C to the quantization matrix originally used.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0999FC2-BBB2-45CB-B24F-E5DB649EF1AF}"/>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CAC287D-3232-4E9A-9788-C31DC3D32A65}"/>
              </a:ext>
            </a:extLst>
          </p:cNvPr>
          <p:cNvPicPr>
            <a:picLocks noChangeAspect="1"/>
          </p:cNvPicPr>
          <p:nvPr/>
        </p:nvPicPr>
        <p:blipFill>
          <a:blip r:embed="rId3"/>
          <a:stretch>
            <a:fillRect/>
          </a:stretch>
        </p:blipFill>
        <p:spPr>
          <a:xfrm>
            <a:off x="3883818" y="3429000"/>
            <a:ext cx="4424363" cy="3170213"/>
          </a:xfrm>
          <a:prstGeom prst="rect">
            <a:avLst/>
          </a:prstGeom>
        </p:spPr>
      </p:pic>
    </p:spTree>
    <p:extLst>
      <p:ext uri="{BB962C8B-B14F-4D97-AF65-F5344CB8AC3E}">
        <p14:creationId xmlns:p14="http://schemas.microsoft.com/office/powerpoint/2010/main" val="39715106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DE8-BF8E-4DE4-95FB-DFD749256C1E}"/>
              </a:ext>
            </a:extLst>
          </p:cNvPr>
          <p:cNvSpPr>
            <a:spLocks noGrp="1"/>
          </p:cNvSpPr>
          <p:nvPr>
            <p:ph type="title"/>
          </p:nvPr>
        </p:nvSpPr>
        <p:spPr/>
        <p:txBody>
          <a:bodyPr/>
          <a:lstStyle/>
          <a:p>
            <a:r>
              <a:rPr lang="en-US" dirty="0"/>
              <a:t>Inverse DCT</a:t>
            </a:r>
          </a:p>
        </p:txBody>
      </p:sp>
      <p:sp>
        <p:nvSpPr>
          <p:cNvPr id="3" name="Content Placeholder 2">
            <a:extLst>
              <a:ext uri="{FF2B5EF4-FFF2-40B4-BE49-F238E27FC236}">
                <a16:creationId xmlns:a16="http://schemas.microsoft.com/office/drawing/2014/main" id="{3390358E-8C76-4A41-B835-1EB2A3D44CAE}"/>
              </a:ext>
            </a:extLst>
          </p:cNvPr>
          <p:cNvSpPr>
            <a:spLocks noGrp="1"/>
          </p:cNvSpPr>
          <p:nvPr>
            <p:ph idx="1"/>
          </p:nvPr>
        </p:nvSpPr>
        <p:spPr/>
        <p:txBody>
          <a:bodyPr/>
          <a:lstStyle/>
          <a:p>
            <a:r>
              <a:rPr lang="en-US" dirty="0"/>
              <a:t>The IDCT is next applied to matrix R, which is rounded to the nearest integer. Finally, 128 is added to each element of that result, giving us the decompressed JPEG version N of our original 8x8 image block M</a:t>
            </a:r>
          </a:p>
          <a:p>
            <a:pPr marL="0" indent="0">
              <a:buNone/>
            </a:pPr>
            <a:r>
              <a:rPr lang="en-US" dirty="0"/>
              <a:t>								</a:t>
            </a:r>
          </a:p>
          <a:p>
            <a:pPr marL="0" indent="0">
              <a:buNone/>
            </a:pPr>
            <a:r>
              <a:rPr lang="en-US" dirty="0"/>
              <a:t>								[1]</a:t>
            </a:r>
          </a:p>
        </p:txBody>
      </p:sp>
      <p:pic>
        <p:nvPicPr>
          <p:cNvPr id="4" name="Picture 3">
            <a:extLst>
              <a:ext uri="{FF2B5EF4-FFF2-40B4-BE49-F238E27FC236}">
                <a16:creationId xmlns:a16="http://schemas.microsoft.com/office/drawing/2014/main" id="{3C0571EC-6242-4FD7-B343-B1D39F2FF3C2}"/>
              </a:ext>
            </a:extLst>
          </p:cNvPr>
          <p:cNvPicPr>
            <a:picLocks noChangeAspect="1"/>
          </p:cNvPicPr>
          <p:nvPr/>
        </p:nvPicPr>
        <p:blipFill>
          <a:blip r:embed="rId2"/>
          <a:stretch>
            <a:fillRect/>
          </a:stretch>
        </p:blipFill>
        <p:spPr>
          <a:xfrm>
            <a:off x="4075159" y="3641651"/>
            <a:ext cx="4041682" cy="600075"/>
          </a:xfrm>
          <a:prstGeom prst="rect">
            <a:avLst/>
          </a:prstGeom>
        </p:spPr>
      </p:pic>
    </p:spTree>
    <p:extLst>
      <p:ext uri="{BB962C8B-B14F-4D97-AF65-F5344CB8AC3E}">
        <p14:creationId xmlns:p14="http://schemas.microsoft.com/office/powerpoint/2010/main" val="242626843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1CC5-1A7D-4187-947B-BD21F36A4829}"/>
              </a:ext>
            </a:extLst>
          </p:cNvPr>
          <p:cNvSpPr>
            <a:spLocks noGrp="1"/>
          </p:cNvSpPr>
          <p:nvPr>
            <p:ph type="title"/>
          </p:nvPr>
        </p:nvSpPr>
        <p:spPr/>
        <p:txBody>
          <a:bodyPr/>
          <a:lstStyle/>
          <a:p>
            <a:r>
              <a:rPr lang="en-US" dirty="0"/>
              <a:t>Comparison of Matrices</a:t>
            </a:r>
          </a:p>
        </p:txBody>
      </p:sp>
      <p:pic>
        <p:nvPicPr>
          <p:cNvPr id="4" name="Content Placeholder 3">
            <a:extLst>
              <a:ext uri="{FF2B5EF4-FFF2-40B4-BE49-F238E27FC236}">
                <a16:creationId xmlns:a16="http://schemas.microsoft.com/office/drawing/2014/main" id="{CA925A18-6A1C-4D42-B8CA-8FBD92DDA86C}"/>
              </a:ext>
            </a:extLst>
          </p:cNvPr>
          <p:cNvPicPr>
            <a:picLocks noGrp="1" noChangeAspect="1"/>
          </p:cNvPicPr>
          <p:nvPr>
            <p:ph idx="1"/>
          </p:nvPr>
        </p:nvPicPr>
        <p:blipFill>
          <a:blip r:embed="rId2"/>
          <a:stretch>
            <a:fillRect/>
          </a:stretch>
        </p:blipFill>
        <p:spPr>
          <a:xfrm>
            <a:off x="3448050" y="1591557"/>
            <a:ext cx="5098857" cy="4580643"/>
          </a:xfrm>
          <a:prstGeom prst="rect">
            <a:avLst/>
          </a:prstGeom>
        </p:spPr>
      </p:pic>
    </p:spTree>
    <p:extLst>
      <p:ext uri="{BB962C8B-B14F-4D97-AF65-F5344CB8AC3E}">
        <p14:creationId xmlns:p14="http://schemas.microsoft.com/office/powerpoint/2010/main" val="98878627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B311-8F8D-4F24-8D66-9474370A0A6C}"/>
              </a:ext>
            </a:extLst>
          </p:cNvPr>
          <p:cNvSpPr>
            <a:spLocks noGrp="1"/>
          </p:cNvSpPr>
          <p:nvPr>
            <p:ph type="title"/>
          </p:nvPr>
        </p:nvSpPr>
        <p:spPr/>
        <p:txBody>
          <a:bodyPr/>
          <a:lstStyle/>
          <a:p>
            <a:r>
              <a:rPr lang="en-US" dirty="0"/>
              <a:t>Evaluation</a:t>
            </a:r>
          </a:p>
        </p:txBody>
      </p:sp>
      <p:pic>
        <p:nvPicPr>
          <p:cNvPr id="4" name="Content Placeholder 3">
            <a:extLst>
              <a:ext uri="{FF2B5EF4-FFF2-40B4-BE49-F238E27FC236}">
                <a16:creationId xmlns:a16="http://schemas.microsoft.com/office/drawing/2014/main" id="{0F77510C-DA04-4366-8ECC-29921A3DC852}"/>
              </a:ext>
            </a:extLst>
          </p:cNvPr>
          <p:cNvPicPr>
            <a:picLocks noGrp="1" noChangeAspect="1"/>
          </p:cNvPicPr>
          <p:nvPr>
            <p:ph idx="1"/>
          </p:nvPr>
        </p:nvPicPr>
        <p:blipFill>
          <a:blip r:embed="rId2"/>
          <a:stretch>
            <a:fillRect/>
          </a:stretch>
        </p:blipFill>
        <p:spPr>
          <a:xfrm>
            <a:off x="3053441" y="1428750"/>
            <a:ext cx="6085115" cy="2655444"/>
          </a:xfrm>
          <a:prstGeom prst="rect">
            <a:avLst/>
          </a:prstGeom>
        </p:spPr>
      </p:pic>
      <p:pic>
        <p:nvPicPr>
          <p:cNvPr id="5" name="Picture 4">
            <a:extLst>
              <a:ext uri="{FF2B5EF4-FFF2-40B4-BE49-F238E27FC236}">
                <a16:creationId xmlns:a16="http://schemas.microsoft.com/office/drawing/2014/main" id="{2866E891-D9AC-42F8-B5D3-1B8DBF7159D6}"/>
              </a:ext>
            </a:extLst>
          </p:cNvPr>
          <p:cNvPicPr>
            <a:picLocks noChangeAspect="1"/>
          </p:cNvPicPr>
          <p:nvPr/>
        </p:nvPicPr>
        <p:blipFill>
          <a:blip r:embed="rId3"/>
          <a:stretch>
            <a:fillRect/>
          </a:stretch>
        </p:blipFill>
        <p:spPr>
          <a:xfrm>
            <a:off x="3320142" y="4303902"/>
            <a:ext cx="5551715" cy="2250695"/>
          </a:xfrm>
          <a:prstGeom prst="rect">
            <a:avLst/>
          </a:prstGeom>
        </p:spPr>
      </p:pic>
    </p:spTree>
    <p:extLst>
      <p:ext uri="{BB962C8B-B14F-4D97-AF65-F5344CB8AC3E}">
        <p14:creationId xmlns:p14="http://schemas.microsoft.com/office/powerpoint/2010/main" val="84548934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4DFF-07F7-4CF6-8507-8A028F9F9FAF}"/>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7AF7A6F1-48D9-4AE1-A96D-98EC59165C66}"/>
              </a:ext>
            </a:extLst>
          </p:cNvPr>
          <p:cNvPicPr>
            <a:picLocks noGrp="1" noChangeAspect="1"/>
          </p:cNvPicPr>
          <p:nvPr>
            <p:ph idx="1"/>
          </p:nvPr>
        </p:nvPicPr>
        <p:blipFill>
          <a:blip r:embed="rId2"/>
          <a:stretch>
            <a:fillRect/>
          </a:stretch>
        </p:blipFill>
        <p:spPr>
          <a:xfrm>
            <a:off x="1371600" y="4360244"/>
            <a:ext cx="3062167" cy="2296626"/>
          </a:xfrm>
        </p:spPr>
      </p:pic>
      <p:pic>
        <p:nvPicPr>
          <p:cNvPr id="7" name="Picture 6">
            <a:extLst>
              <a:ext uri="{FF2B5EF4-FFF2-40B4-BE49-F238E27FC236}">
                <a16:creationId xmlns:a16="http://schemas.microsoft.com/office/drawing/2014/main" id="{65C4A033-F594-4CAD-85D2-16FD2F42D2D2}"/>
              </a:ext>
            </a:extLst>
          </p:cNvPr>
          <p:cNvPicPr>
            <a:picLocks noChangeAspect="1"/>
          </p:cNvPicPr>
          <p:nvPr/>
        </p:nvPicPr>
        <p:blipFill>
          <a:blip r:embed="rId3"/>
          <a:stretch>
            <a:fillRect/>
          </a:stretch>
        </p:blipFill>
        <p:spPr>
          <a:xfrm>
            <a:off x="1371600" y="1594892"/>
            <a:ext cx="3062167" cy="2296625"/>
          </a:xfrm>
          <a:prstGeom prst="rect">
            <a:avLst/>
          </a:prstGeom>
        </p:spPr>
      </p:pic>
      <p:pic>
        <p:nvPicPr>
          <p:cNvPr id="9" name="Picture 8">
            <a:extLst>
              <a:ext uri="{FF2B5EF4-FFF2-40B4-BE49-F238E27FC236}">
                <a16:creationId xmlns:a16="http://schemas.microsoft.com/office/drawing/2014/main" id="{346EDA82-7D3B-4817-873F-7FDB555A818A}"/>
              </a:ext>
            </a:extLst>
          </p:cNvPr>
          <p:cNvPicPr>
            <a:picLocks noChangeAspect="1"/>
          </p:cNvPicPr>
          <p:nvPr/>
        </p:nvPicPr>
        <p:blipFill>
          <a:blip r:embed="rId4"/>
          <a:stretch>
            <a:fillRect/>
          </a:stretch>
        </p:blipFill>
        <p:spPr>
          <a:xfrm>
            <a:off x="5641150" y="1594891"/>
            <a:ext cx="3062167" cy="2296626"/>
          </a:xfrm>
          <a:prstGeom prst="rect">
            <a:avLst/>
          </a:prstGeom>
        </p:spPr>
      </p:pic>
      <p:pic>
        <p:nvPicPr>
          <p:cNvPr id="11" name="Picture 10">
            <a:extLst>
              <a:ext uri="{FF2B5EF4-FFF2-40B4-BE49-F238E27FC236}">
                <a16:creationId xmlns:a16="http://schemas.microsoft.com/office/drawing/2014/main" id="{54BA3B4B-C769-4FAB-A704-2D2DE80791C1}"/>
              </a:ext>
            </a:extLst>
          </p:cNvPr>
          <p:cNvPicPr>
            <a:picLocks noChangeAspect="1"/>
          </p:cNvPicPr>
          <p:nvPr/>
        </p:nvPicPr>
        <p:blipFill>
          <a:blip r:embed="rId5"/>
          <a:stretch>
            <a:fillRect/>
          </a:stretch>
        </p:blipFill>
        <p:spPr>
          <a:xfrm>
            <a:off x="5641149" y="4360244"/>
            <a:ext cx="3062167" cy="2296625"/>
          </a:xfrm>
          <a:prstGeom prst="rect">
            <a:avLst/>
          </a:prstGeom>
        </p:spPr>
      </p:pic>
      <p:pic>
        <p:nvPicPr>
          <p:cNvPr id="12" name="Picture 11">
            <a:extLst>
              <a:ext uri="{FF2B5EF4-FFF2-40B4-BE49-F238E27FC236}">
                <a16:creationId xmlns:a16="http://schemas.microsoft.com/office/drawing/2014/main" id="{23220A68-9140-40EB-B767-48E21892880D}"/>
              </a:ext>
            </a:extLst>
          </p:cNvPr>
          <p:cNvPicPr>
            <a:picLocks noChangeAspect="1"/>
          </p:cNvPicPr>
          <p:nvPr/>
        </p:nvPicPr>
        <p:blipFill rotWithShape="1">
          <a:blip r:embed="rId6"/>
          <a:srcRect l="1130"/>
          <a:stretch/>
        </p:blipFill>
        <p:spPr>
          <a:xfrm>
            <a:off x="8973879" y="2941897"/>
            <a:ext cx="2674532" cy="1685925"/>
          </a:xfrm>
          <a:prstGeom prst="rect">
            <a:avLst/>
          </a:prstGeom>
        </p:spPr>
      </p:pic>
    </p:spTree>
    <p:extLst>
      <p:ext uri="{BB962C8B-B14F-4D97-AF65-F5344CB8AC3E}">
        <p14:creationId xmlns:p14="http://schemas.microsoft.com/office/powerpoint/2010/main" val="37178928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113C-3113-41CB-BE06-F28ADA3DE03A}"/>
              </a:ext>
            </a:extLst>
          </p:cNvPr>
          <p:cNvSpPr>
            <a:spLocks noGrp="1"/>
          </p:cNvSpPr>
          <p:nvPr>
            <p:ph type="title"/>
          </p:nvPr>
        </p:nvSpPr>
        <p:spPr/>
        <p:txBody>
          <a:bodyPr/>
          <a:lstStyle/>
          <a:p>
            <a:r>
              <a:rPr lang="en-US" dirty="0"/>
              <a:t>Example:</a:t>
            </a:r>
          </a:p>
        </p:txBody>
      </p:sp>
      <p:pic>
        <p:nvPicPr>
          <p:cNvPr id="15" name="Content Placeholder 14">
            <a:extLst>
              <a:ext uri="{FF2B5EF4-FFF2-40B4-BE49-F238E27FC236}">
                <a16:creationId xmlns:a16="http://schemas.microsoft.com/office/drawing/2014/main" id="{100C4B97-B0B3-46FF-9E5A-70C624F0B1E3}"/>
              </a:ext>
            </a:extLst>
          </p:cNvPr>
          <p:cNvPicPr>
            <a:picLocks noGrp="1" noChangeAspect="1"/>
          </p:cNvPicPr>
          <p:nvPr>
            <p:ph idx="1"/>
          </p:nvPr>
        </p:nvPicPr>
        <p:blipFill>
          <a:blip r:embed="rId2"/>
          <a:stretch>
            <a:fillRect/>
          </a:stretch>
        </p:blipFill>
        <p:spPr>
          <a:xfrm>
            <a:off x="1487968" y="1679944"/>
            <a:ext cx="2750288" cy="2062716"/>
          </a:xfrm>
        </p:spPr>
      </p:pic>
      <p:pic>
        <p:nvPicPr>
          <p:cNvPr id="19" name="Picture 18">
            <a:extLst>
              <a:ext uri="{FF2B5EF4-FFF2-40B4-BE49-F238E27FC236}">
                <a16:creationId xmlns:a16="http://schemas.microsoft.com/office/drawing/2014/main" id="{2E0DBC57-937D-48FC-B59B-88BA44F0DF3B}"/>
              </a:ext>
            </a:extLst>
          </p:cNvPr>
          <p:cNvPicPr>
            <a:picLocks noChangeAspect="1"/>
          </p:cNvPicPr>
          <p:nvPr/>
        </p:nvPicPr>
        <p:blipFill>
          <a:blip r:embed="rId3"/>
          <a:stretch>
            <a:fillRect/>
          </a:stretch>
        </p:blipFill>
        <p:spPr>
          <a:xfrm>
            <a:off x="6794481" y="1679944"/>
            <a:ext cx="2750288" cy="2062716"/>
          </a:xfrm>
          <a:prstGeom prst="rect">
            <a:avLst/>
          </a:prstGeom>
        </p:spPr>
      </p:pic>
      <p:pic>
        <p:nvPicPr>
          <p:cNvPr id="20" name="Picture 19">
            <a:extLst>
              <a:ext uri="{FF2B5EF4-FFF2-40B4-BE49-F238E27FC236}">
                <a16:creationId xmlns:a16="http://schemas.microsoft.com/office/drawing/2014/main" id="{8421A15A-93B6-4CFE-AAD3-D1E2B45E72B7}"/>
              </a:ext>
            </a:extLst>
          </p:cNvPr>
          <p:cNvPicPr>
            <a:picLocks noChangeAspect="1"/>
          </p:cNvPicPr>
          <p:nvPr/>
        </p:nvPicPr>
        <p:blipFill>
          <a:blip r:embed="rId4"/>
          <a:stretch>
            <a:fillRect/>
          </a:stretch>
        </p:blipFill>
        <p:spPr>
          <a:xfrm>
            <a:off x="9674445" y="1920727"/>
            <a:ext cx="2352675" cy="1581150"/>
          </a:xfrm>
          <a:prstGeom prst="rect">
            <a:avLst/>
          </a:prstGeom>
        </p:spPr>
      </p:pic>
      <p:pic>
        <p:nvPicPr>
          <p:cNvPr id="22" name="Picture 21">
            <a:extLst>
              <a:ext uri="{FF2B5EF4-FFF2-40B4-BE49-F238E27FC236}">
                <a16:creationId xmlns:a16="http://schemas.microsoft.com/office/drawing/2014/main" id="{89E547F9-01A3-4DAB-B191-B63E673727BD}"/>
              </a:ext>
            </a:extLst>
          </p:cNvPr>
          <p:cNvPicPr>
            <a:picLocks noChangeAspect="1"/>
          </p:cNvPicPr>
          <p:nvPr/>
        </p:nvPicPr>
        <p:blipFill>
          <a:blip r:embed="rId5"/>
          <a:stretch>
            <a:fillRect/>
          </a:stretch>
        </p:blipFill>
        <p:spPr>
          <a:xfrm>
            <a:off x="1487968" y="4284921"/>
            <a:ext cx="2750288" cy="2062716"/>
          </a:xfrm>
          <a:prstGeom prst="rect">
            <a:avLst/>
          </a:prstGeom>
        </p:spPr>
      </p:pic>
      <p:pic>
        <p:nvPicPr>
          <p:cNvPr id="23" name="Picture 22">
            <a:extLst>
              <a:ext uri="{FF2B5EF4-FFF2-40B4-BE49-F238E27FC236}">
                <a16:creationId xmlns:a16="http://schemas.microsoft.com/office/drawing/2014/main" id="{70B34FA4-6BD7-4701-B397-B36ED6B3C70F}"/>
              </a:ext>
            </a:extLst>
          </p:cNvPr>
          <p:cNvPicPr>
            <a:picLocks noChangeAspect="1"/>
          </p:cNvPicPr>
          <p:nvPr/>
        </p:nvPicPr>
        <p:blipFill>
          <a:blip r:embed="rId6"/>
          <a:stretch>
            <a:fillRect/>
          </a:stretch>
        </p:blipFill>
        <p:spPr>
          <a:xfrm>
            <a:off x="4328669" y="4572000"/>
            <a:ext cx="2428875" cy="1600200"/>
          </a:xfrm>
          <a:prstGeom prst="rect">
            <a:avLst/>
          </a:prstGeom>
        </p:spPr>
      </p:pic>
      <p:pic>
        <p:nvPicPr>
          <p:cNvPr id="25" name="Picture 24">
            <a:extLst>
              <a:ext uri="{FF2B5EF4-FFF2-40B4-BE49-F238E27FC236}">
                <a16:creationId xmlns:a16="http://schemas.microsoft.com/office/drawing/2014/main" id="{21FA2D49-1E34-402E-BE48-62FD0DBB034A}"/>
              </a:ext>
            </a:extLst>
          </p:cNvPr>
          <p:cNvPicPr>
            <a:picLocks noChangeAspect="1"/>
          </p:cNvPicPr>
          <p:nvPr/>
        </p:nvPicPr>
        <p:blipFill>
          <a:blip r:embed="rId7"/>
          <a:stretch>
            <a:fillRect/>
          </a:stretch>
        </p:blipFill>
        <p:spPr>
          <a:xfrm>
            <a:off x="6794481" y="4284921"/>
            <a:ext cx="2750288" cy="2062716"/>
          </a:xfrm>
          <a:prstGeom prst="rect">
            <a:avLst/>
          </a:prstGeom>
        </p:spPr>
      </p:pic>
      <p:pic>
        <p:nvPicPr>
          <p:cNvPr id="26" name="Picture 25">
            <a:extLst>
              <a:ext uri="{FF2B5EF4-FFF2-40B4-BE49-F238E27FC236}">
                <a16:creationId xmlns:a16="http://schemas.microsoft.com/office/drawing/2014/main" id="{C73F827F-08D7-4E51-8846-FFA949BE6EB3}"/>
              </a:ext>
            </a:extLst>
          </p:cNvPr>
          <p:cNvPicPr>
            <a:picLocks noChangeAspect="1"/>
          </p:cNvPicPr>
          <p:nvPr/>
        </p:nvPicPr>
        <p:blipFill rotWithShape="1">
          <a:blip r:embed="rId8"/>
          <a:srcRect/>
          <a:stretch/>
        </p:blipFill>
        <p:spPr>
          <a:xfrm>
            <a:off x="9685078" y="4400882"/>
            <a:ext cx="2438400" cy="1628775"/>
          </a:xfrm>
          <a:prstGeom prst="rect">
            <a:avLst/>
          </a:prstGeom>
        </p:spPr>
      </p:pic>
      <p:sp>
        <p:nvSpPr>
          <p:cNvPr id="27" name="TextBox 26">
            <a:extLst>
              <a:ext uri="{FF2B5EF4-FFF2-40B4-BE49-F238E27FC236}">
                <a16:creationId xmlns:a16="http://schemas.microsoft.com/office/drawing/2014/main" id="{7DC30C6D-0243-4DE0-934C-3659EB10F220}"/>
              </a:ext>
            </a:extLst>
          </p:cNvPr>
          <p:cNvSpPr txBox="1"/>
          <p:nvPr/>
        </p:nvSpPr>
        <p:spPr>
          <a:xfrm>
            <a:off x="4367932" y="1679944"/>
            <a:ext cx="1279261" cy="369332"/>
          </a:xfrm>
          <a:prstGeom prst="rect">
            <a:avLst/>
          </a:prstGeom>
          <a:noFill/>
        </p:spPr>
        <p:txBody>
          <a:bodyPr wrap="none" rtlCol="0">
            <a:spAutoFit/>
          </a:bodyPr>
          <a:lstStyle/>
          <a:p>
            <a:r>
              <a:rPr lang="en-US" dirty="0"/>
              <a:t>Original file</a:t>
            </a:r>
          </a:p>
        </p:txBody>
      </p:sp>
    </p:spTree>
    <p:extLst>
      <p:ext uri="{BB962C8B-B14F-4D97-AF65-F5344CB8AC3E}">
        <p14:creationId xmlns:p14="http://schemas.microsoft.com/office/powerpoint/2010/main" val="237994659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4DE0-7A2F-44B8-B7C3-2A67A9C2AA4E}"/>
              </a:ext>
            </a:extLst>
          </p:cNvPr>
          <p:cNvSpPr>
            <a:spLocks noGrp="1"/>
          </p:cNvSpPr>
          <p:nvPr>
            <p:ph type="title"/>
          </p:nvPr>
        </p:nvSpPr>
        <p:spPr/>
        <p:txBody>
          <a:bodyPr/>
          <a:lstStyle/>
          <a:p>
            <a:r>
              <a:rPr lang="en-US" dirty="0"/>
              <a:t>Example</a:t>
            </a:r>
          </a:p>
        </p:txBody>
      </p:sp>
      <p:sp>
        <p:nvSpPr>
          <p:cNvPr id="16" name="Content Placeholder 15">
            <a:extLst>
              <a:ext uri="{FF2B5EF4-FFF2-40B4-BE49-F238E27FC236}">
                <a16:creationId xmlns:a16="http://schemas.microsoft.com/office/drawing/2014/main" id="{D603D94B-B60A-4BC3-A43A-FA4FBAC8DAD1}"/>
              </a:ext>
            </a:extLst>
          </p:cNvPr>
          <p:cNvSpPr>
            <a:spLocks noGrp="1"/>
          </p:cNvSpPr>
          <p:nvPr>
            <p:ph idx="1"/>
          </p:nvPr>
        </p:nvSpPr>
        <p:spPr/>
        <p:txBody>
          <a:bodyPr/>
          <a:lstStyle/>
          <a:p>
            <a:endParaRPr lang="en-US"/>
          </a:p>
        </p:txBody>
      </p:sp>
      <p:pic>
        <p:nvPicPr>
          <p:cNvPr id="17" name="Picture 16">
            <a:extLst>
              <a:ext uri="{FF2B5EF4-FFF2-40B4-BE49-F238E27FC236}">
                <a16:creationId xmlns:a16="http://schemas.microsoft.com/office/drawing/2014/main" id="{B0949609-B601-4103-82C6-7BE6491770F3}"/>
              </a:ext>
            </a:extLst>
          </p:cNvPr>
          <p:cNvPicPr>
            <a:picLocks noChangeAspect="1"/>
          </p:cNvPicPr>
          <p:nvPr/>
        </p:nvPicPr>
        <p:blipFill rotWithShape="1">
          <a:blip r:embed="rId2"/>
          <a:srcRect b="4341"/>
          <a:stretch/>
        </p:blipFill>
        <p:spPr>
          <a:xfrm>
            <a:off x="1371600" y="1428750"/>
            <a:ext cx="9448800" cy="5084223"/>
          </a:xfrm>
          <a:prstGeom prst="rect">
            <a:avLst/>
          </a:prstGeom>
        </p:spPr>
      </p:pic>
    </p:spTree>
    <p:extLst>
      <p:ext uri="{BB962C8B-B14F-4D97-AF65-F5344CB8AC3E}">
        <p14:creationId xmlns:p14="http://schemas.microsoft.com/office/powerpoint/2010/main" val="16154687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02AE-CB08-4E14-B067-99671FE8AF4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780D754-D39A-4C7C-A0DE-242535F586A8}"/>
              </a:ext>
            </a:extLst>
          </p:cNvPr>
          <p:cNvSpPr>
            <a:spLocks noGrp="1"/>
          </p:cNvSpPr>
          <p:nvPr>
            <p:ph idx="1"/>
          </p:nvPr>
        </p:nvSpPr>
        <p:spPr/>
        <p:txBody>
          <a:bodyPr/>
          <a:lstStyle/>
          <a:p>
            <a:pPr>
              <a:buFont typeface="Arial" panose="020B0604020202020204" pitchFamily="34" charset="0"/>
              <a:buChar char="•"/>
            </a:pPr>
            <a:r>
              <a:rPr lang="en-US" dirty="0"/>
              <a:t>As our use of and reliance on computers continues to grow, so does the need for efficient ways of storing large amounts of data.</a:t>
            </a:r>
          </a:p>
          <a:p>
            <a:pPr>
              <a:buFont typeface="Arial" panose="020B0604020202020204" pitchFamily="34" charset="0"/>
              <a:buChar char="•"/>
            </a:pPr>
            <a:r>
              <a:rPr lang="en-US" dirty="0"/>
              <a:t>Two kind of categories: lossless and lossy image compression.</a:t>
            </a:r>
          </a:p>
          <a:p>
            <a:pPr>
              <a:buFont typeface="Arial" panose="020B0604020202020204" pitchFamily="34" charset="0"/>
              <a:buChar char="•"/>
            </a:pPr>
            <a:r>
              <a:rPr lang="en-US" dirty="0"/>
              <a:t>JPEG is an lossy image compression using Discrete Cosine Transform to separate into parts of different frequencies. Then apply a process called quantization, where the less important information are discarded </a:t>
            </a:r>
            <a:r>
              <a:rPr lang="en-US" dirty="0">
                <a:sym typeface="Wingdings" panose="05000000000000000000" pitchFamily="2" charset="2"/>
              </a:rPr>
              <a:t> reconstructed image contain distortion but size of image are reduced.</a:t>
            </a:r>
            <a:endParaRPr lang="en-US" dirty="0"/>
          </a:p>
        </p:txBody>
      </p:sp>
    </p:spTree>
    <p:extLst>
      <p:ext uri="{BB962C8B-B14F-4D97-AF65-F5344CB8AC3E}">
        <p14:creationId xmlns:p14="http://schemas.microsoft.com/office/powerpoint/2010/main" val="253338926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6E8B-F327-4F8B-9871-4E97D7986A67}"/>
              </a:ext>
            </a:extLst>
          </p:cNvPr>
          <p:cNvSpPr>
            <a:spLocks noGrp="1"/>
          </p:cNvSpPr>
          <p:nvPr>
            <p:ph type="title"/>
          </p:nvPr>
        </p:nvSpPr>
        <p:spPr/>
        <p:txBody>
          <a:bodyPr/>
          <a:lstStyle/>
          <a:p>
            <a:r>
              <a:rPr lang="en-US" dirty="0"/>
              <a:t>Comparison table</a:t>
            </a:r>
            <a:br>
              <a:rPr lang="en-US" dirty="0"/>
            </a:br>
            <a:endParaRPr lang="en-US" dirty="0"/>
          </a:p>
        </p:txBody>
      </p:sp>
      <p:graphicFrame>
        <p:nvGraphicFramePr>
          <p:cNvPr id="5" name="Content Placeholder 4">
            <a:extLst>
              <a:ext uri="{FF2B5EF4-FFF2-40B4-BE49-F238E27FC236}">
                <a16:creationId xmlns:a16="http://schemas.microsoft.com/office/drawing/2014/main" id="{88F3A7CD-40B9-4815-A2C3-E9BCAE006452}"/>
              </a:ext>
            </a:extLst>
          </p:cNvPr>
          <p:cNvGraphicFramePr>
            <a:graphicFrameLocks noGrp="1"/>
          </p:cNvGraphicFramePr>
          <p:nvPr>
            <p:ph idx="1"/>
            <p:extLst>
              <p:ext uri="{D42A27DB-BD31-4B8C-83A1-F6EECF244321}">
                <p14:modId xmlns:p14="http://schemas.microsoft.com/office/powerpoint/2010/main" val="2603807595"/>
              </p:ext>
            </p:extLst>
          </p:nvPr>
        </p:nvGraphicFramePr>
        <p:xfrm>
          <a:off x="1371600" y="2286000"/>
          <a:ext cx="9601200" cy="3971106"/>
        </p:xfrm>
        <a:graphic>
          <a:graphicData uri="http://schemas.openxmlformats.org/drawingml/2006/table">
            <a:tbl>
              <a:tblPr firstRow="1" bandRow="1">
                <a:tableStyleId>{616DA210-FB5B-4158-B5E0-FEB733F419BA}</a:tableStyleId>
              </a:tblPr>
              <a:tblGrid>
                <a:gridCol w="1600200">
                  <a:extLst>
                    <a:ext uri="{9D8B030D-6E8A-4147-A177-3AD203B41FA5}">
                      <a16:colId xmlns:a16="http://schemas.microsoft.com/office/drawing/2014/main" val="1381146567"/>
                    </a:ext>
                  </a:extLst>
                </a:gridCol>
                <a:gridCol w="1600200">
                  <a:extLst>
                    <a:ext uri="{9D8B030D-6E8A-4147-A177-3AD203B41FA5}">
                      <a16:colId xmlns:a16="http://schemas.microsoft.com/office/drawing/2014/main" val="2014089377"/>
                    </a:ext>
                  </a:extLst>
                </a:gridCol>
                <a:gridCol w="1600200">
                  <a:extLst>
                    <a:ext uri="{9D8B030D-6E8A-4147-A177-3AD203B41FA5}">
                      <a16:colId xmlns:a16="http://schemas.microsoft.com/office/drawing/2014/main" val="1422146438"/>
                    </a:ext>
                  </a:extLst>
                </a:gridCol>
                <a:gridCol w="1600200">
                  <a:extLst>
                    <a:ext uri="{9D8B030D-6E8A-4147-A177-3AD203B41FA5}">
                      <a16:colId xmlns:a16="http://schemas.microsoft.com/office/drawing/2014/main" val="1791609062"/>
                    </a:ext>
                  </a:extLst>
                </a:gridCol>
                <a:gridCol w="1600200">
                  <a:extLst>
                    <a:ext uri="{9D8B030D-6E8A-4147-A177-3AD203B41FA5}">
                      <a16:colId xmlns:a16="http://schemas.microsoft.com/office/drawing/2014/main" val="3777687711"/>
                    </a:ext>
                  </a:extLst>
                </a:gridCol>
                <a:gridCol w="1600200">
                  <a:extLst>
                    <a:ext uri="{9D8B030D-6E8A-4147-A177-3AD203B41FA5}">
                      <a16:colId xmlns:a16="http://schemas.microsoft.com/office/drawing/2014/main" val="1364101070"/>
                    </a:ext>
                  </a:extLst>
                </a:gridCol>
              </a:tblGrid>
              <a:tr h="555171">
                <a:tc>
                  <a:txBody>
                    <a:bodyPr/>
                    <a:lstStyle/>
                    <a:p>
                      <a:pPr algn="ctr"/>
                      <a:endParaRPr lang="en-US" dirty="0"/>
                    </a:p>
                  </a:txBody>
                  <a:tcPr/>
                </a:tc>
                <a:tc>
                  <a:txBody>
                    <a:bodyPr/>
                    <a:lstStyle/>
                    <a:p>
                      <a:pPr algn="ctr"/>
                      <a:r>
                        <a:rPr lang="en-US" dirty="0"/>
                        <a:t>Size</a:t>
                      </a:r>
                    </a:p>
                  </a:txBody>
                  <a:tcPr anchor="ctr"/>
                </a:tc>
                <a:tc>
                  <a:txBody>
                    <a:bodyPr/>
                    <a:lstStyle/>
                    <a:p>
                      <a:pPr algn="ctr"/>
                      <a:r>
                        <a:rPr lang="en-US" dirty="0"/>
                        <a:t>Level of Compression</a:t>
                      </a:r>
                    </a:p>
                  </a:txBody>
                  <a:tcPr anchor="ctr"/>
                </a:tc>
                <a:tc>
                  <a:txBody>
                    <a:bodyPr/>
                    <a:lstStyle/>
                    <a:p>
                      <a:pPr algn="ctr"/>
                      <a:r>
                        <a:rPr lang="en-US" dirty="0"/>
                        <a:t>Time (sec)</a:t>
                      </a:r>
                    </a:p>
                  </a:txBody>
                  <a:tcPr anchor="ctr"/>
                </a:tc>
                <a:tc>
                  <a:txBody>
                    <a:bodyPr/>
                    <a:lstStyle/>
                    <a:p>
                      <a:pPr algn="ctr"/>
                      <a:r>
                        <a:rPr lang="en-US" dirty="0"/>
                        <a:t>RMS</a:t>
                      </a:r>
                    </a:p>
                  </a:txBody>
                  <a:tcPr anchor="ctr"/>
                </a:tc>
                <a:tc>
                  <a:txBody>
                    <a:bodyPr/>
                    <a:lstStyle/>
                    <a:p>
                      <a:pPr algn="ctr"/>
                      <a:r>
                        <a:rPr lang="en-US" dirty="0"/>
                        <a:t>SNR</a:t>
                      </a:r>
                    </a:p>
                  </a:txBody>
                  <a:tcPr anchor="ctr"/>
                </a:tc>
                <a:extLst>
                  <a:ext uri="{0D108BD9-81ED-4DB2-BD59-A6C34878D82A}">
                    <a16:rowId xmlns:a16="http://schemas.microsoft.com/office/drawing/2014/main" val="1925822300"/>
                  </a:ext>
                </a:extLst>
              </a:tr>
              <a:tr h="555171">
                <a:tc rowSpan="3">
                  <a:txBody>
                    <a:bodyPr/>
                    <a:lstStyle/>
                    <a:p>
                      <a:pPr algn="ctr"/>
                      <a:endParaRPr lang="en-US" dirty="0"/>
                    </a:p>
                  </a:txBody>
                  <a:tcPr/>
                </a:tc>
                <a:tc rowSpan="3">
                  <a:txBody>
                    <a:bodyPr/>
                    <a:lstStyle/>
                    <a:p>
                      <a:pPr algn="ctr"/>
                      <a:r>
                        <a:rPr lang="en-US" dirty="0"/>
                        <a:t>(256, 256, 3)</a:t>
                      </a:r>
                    </a:p>
                  </a:txBody>
                  <a:tcPr anchor="ctr"/>
                </a:tc>
                <a:tc>
                  <a:txBody>
                    <a:bodyPr/>
                    <a:lstStyle/>
                    <a:p>
                      <a:pPr algn="ctr"/>
                      <a:r>
                        <a:rPr lang="en-US" dirty="0"/>
                        <a:t>30</a:t>
                      </a:r>
                    </a:p>
                  </a:txBody>
                  <a:tcPr anchor="ctr"/>
                </a:tc>
                <a:tc>
                  <a:txBody>
                    <a:bodyPr/>
                    <a:lstStyle/>
                    <a:p>
                      <a:pPr algn="ctr"/>
                      <a:r>
                        <a:rPr lang="en-US" dirty="0"/>
                        <a:t>1.133</a:t>
                      </a:r>
                    </a:p>
                  </a:txBody>
                  <a:tcPr anchor="ctr"/>
                </a:tc>
                <a:tc>
                  <a:txBody>
                    <a:bodyPr/>
                    <a:lstStyle/>
                    <a:p>
                      <a:pPr algn="ctr"/>
                      <a:r>
                        <a:rPr lang="en-US" dirty="0"/>
                        <a:t>0.0376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3.5249</a:t>
                      </a:r>
                    </a:p>
                  </a:txBody>
                  <a:tcPr anchor="ctr"/>
                </a:tc>
                <a:extLst>
                  <a:ext uri="{0D108BD9-81ED-4DB2-BD59-A6C34878D82A}">
                    <a16:rowId xmlns:a16="http://schemas.microsoft.com/office/drawing/2014/main" val="3976081239"/>
                  </a:ext>
                </a:extLst>
              </a:tr>
              <a:tr h="555171">
                <a:tc vMerge="1">
                  <a:txBody>
                    <a:bodyPr/>
                    <a:lstStyle/>
                    <a:p>
                      <a:endParaRPr lang="en-US" dirty="0"/>
                    </a:p>
                  </a:txBody>
                  <a:tcPr/>
                </a:tc>
                <a:tc vMerge="1">
                  <a:txBody>
                    <a:bodyPr/>
                    <a:lstStyle/>
                    <a:p>
                      <a:pPr algn="ctr"/>
                      <a:endParaRPr lang="en-US" dirty="0"/>
                    </a:p>
                  </a:txBody>
                  <a:tcPr anchor="ctr"/>
                </a:tc>
                <a:tc>
                  <a:txBody>
                    <a:bodyPr/>
                    <a:lstStyle/>
                    <a:p>
                      <a:pPr algn="ctr"/>
                      <a:r>
                        <a:rPr lang="en-US" dirty="0"/>
                        <a:t>50</a:t>
                      </a:r>
                    </a:p>
                  </a:txBody>
                  <a:tcPr anchor="ctr"/>
                </a:tc>
                <a:tc>
                  <a:txBody>
                    <a:bodyPr/>
                    <a:lstStyle/>
                    <a:p>
                      <a:pPr algn="ctr"/>
                      <a:r>
                        <a:rPr lang="en-US" dirty="0"/>
                        <a:t>1.201</a:t>
                      </a:r>
                    </a:p>
                  </a:txBody>
                  <a:tcPr anchor="ctr"/>
                </a:tc>
                <a:tc>
                  <a:txBody>
                    <a:bodyPr/>
                    <a:lstStyle/>
                    <a:p>
                      <a:pPr algn="ctr"/>
                      <a:r>
                        <a:rPr lang="en-US" dirty="0"/>
                        <a:t>0.0343</a:t>
                      </a:r>
                    </a:p>
                  </a:txBody>
                  <a:tcPr anchor="ctr"/>
                </a:tc>
                <a:tc>
                  <a:txBody>
                    <a:bodyPr/>
                    <a:lstStyle/>
                    <a:p>
                      <a:pPr algn="ctr"/>
                      <a:r>
                        <a:rPr lang="en-US" dirty="0"/>
                        <a:t>4.1059</a:t>
                      </a:r>
                    </a:p>
                  </a:txBody>
                  <a:tcPr anchor="ctr"/>
                </a:tc>
                <a:extLst>
                  <a:ext uri="{0D108BD9-81ED-4DB2-BD59-A6C34878D82A}">
                    <a16:rowId xmlns:a16="http://schemas.microsoft.com/office/drawing/2014/main" val="3159001853"/>
                  </a:ext>
                </a:extLst>
              </a:tr>
              <a:tr h="555171">
                <a:tc vMerge="1">
                  <a:txBody>
                    <a:bodyPr/>
                    <a:lstStyle/>
                    <a:p>
                      <a:endParaRPr lang="en-US" dirty="0"/>
                    </a:p>
                  </a:txBody>
                  <a:tcPr/>
                </a:tc>
                <a:tc vMerge="1">
                  <a:txBody>
                    <a:bodyPr/>
                    <a:lstStyle/>
                    <a:p>
                      <a:pPr algn="ctr"/>
                      <a:endParaRPr lang="en-US" dirty="0"/>
                    </a:p>
                  </a:txBody>
                  <a:tcPr anchor="ctr"/>
                </a:tc>
                <a:tc>
                  <a:txBody>
                    <a:bodyPr/>
                    <a:lstStyle/>
                    <a:p>
                      <a:pPr algn="ctr"/>
                      <a:r>
                        <a:rPr lang="en-US" dirty="0"/>
                        <a:t>90</a:t>
                      </a:r>
                    </a:p>
                  </a:txBody>
                  <a:tcPr anchor="ctr"/>
                </a:tc>
                <a:tc>
                  <a:txBody>
                    <a:bodyPr/>
                    <a:lstStyle/>
                    <a:p>
                      <a:pPr algn="ctr"/>
                      <a:r>
                        <a:rPr lang="en-US" dirty="0"/>
                        <a:t>1.259</a:t>
                      </a:r>
                    </a:p>
                  </a:txBody>
                  <a:tcPr anchor="ctr"/>
                </a:tc>
                <a:tc>
                  <a:txBody>
                    <a:bodyPr/>
                    <a:lstStyle/>
                    <a:p>
                      <a:pPr algn="ctr"/>
                      <a:r>
                        <a:rPr lang="en-US" dirty="0"/>
                        <a:t>0.0177</a:t>
                      </a:r>
                    </a:p>
                  </a:txBody>
                  <a:tcPr anchor="ctr"/>
                </a:tc>
                <a:tc>
                  <a:txBody>
                    <a:bodyPr/>
                    <a:lstStyle/>
                    <a:p>
                      <a:pPr algn="ctr"/>
                      <a:r>
                        <a:rPr lang="en-US" dirty="0"/>
                        <a:t>16.4038</a:t>
                      </a:r>
                    </a:p>
                  </a:txBody>
                  <a:tcPr anchor="ctr"/>
                </a:tc>
                <a:extLst>
                  <a:ext uri="{0D108BD9-81ED-4DB2-BD59-A6C34878D82A}">
                    <a16:rowId xmlns:a16="http://schemas.microsoft.com/office/drawing/2014/main" val="1184281575"/>
                  </a:ext>
                </a:extLst>
              </a:tr>
              <a:tr h="555171">
                <a:tc rowSpan="3">
                  <a:txBody>
                    <a:bodyPr/>
                    <a:lstStyle/>
                    <a:p>
                      <a:pPr algn="ctr"/>
                      <a:endParaRPr lang="en-US" dirty="0"/>
                    </a:p>
                  </a:txBody>
                  <a:tcPr/>
                </a:tc>
                <a:tc rowSpan="3">
                  <a:txBody>
                    <a:bodyPr/>
                    <a:lstStyle/>
                    <a:p>
                      <a:pPr algn="ctr"/>
                      <a:r>
                        <a:rPr lang="en-US" dirty="0"/>
                        <a:t>(768, 1024, 3)</a:t>
                      </a:r>
                    </a:p>
                  </a:txBody>
                  <a:tcPr anchor="ctr"/>
                </a:tc>
                <a:tc>
                  <a:txBody>
                    <a:bodyPr/>
                    <a:lstStyle/>
                    <a:p>
                      <a:pPr algn="ctr"/>
                      <a:r>
                        <a:rPr lang="en-US" dirty="0"/>
                        <a:t>30</a:t>
                      </a:r>
                    </a:p>
                  </a:txBody>
                  <a:tcPr anchor="ctr"/>
                </a:tc>
                <a:tc>
                  <a:txBody>
                    <a:bodyPr/>
                    <a:lstStyle/>
                    <a:p>
                      <a:pPr algn="ctr"/>
                      <a:r>
                        <a:rPr lang="en-US" dirty="0"/>
                        <a:t>13.187</a:t>
                      </a:r>
                    </a:p>
                  </a:txBody>
                  <a:tcPr anchor="ctr"/>
                </a:tc>
                <a:tc>
                  <a:txBody>
                    <a:bodyPr/>
                    <a:lstStyle/>
                    <a:p>
                      <a:pPr algn="ctr"/>
                      <a:r>
                        <a:rPr lang="en-US" dirty="0"/>
                        <a:t>0.0095</a:t>
                      </a:r>
                    </a:p>
                  </a:txBody>
                  <a:tcPr anchor="ctr"/>
                </a:tc>
                <a:tc>
                  <a:txBody>
                    <a:bodyPr/>
                    <a:lstStyle/>
                    <a:p>
                      <a:pPr algn="ctr"/>
                      <a:r>
                        <a:rPr lang="en-US" dirty="0"/>
                        <a:t>4.0506</a:t>
                      </a:r>
                    </a:p>
                  </a:txBody>
                  <a:tcPr anchor="ctr"/>
                </a:tc>
                <a:extLst>
                  <a:ext uri="{0D108BD9-81ED-4DB2-BD59-A6C34878D82A}">
                    <a16:rowId xmlns:a16="http://schemas.microsoft.com/office/drawing/2014/main" val="2166720017"/>
                  </a:ext>
                </a:extLst>
              </a:tr>
              <a:tr h="555171">
                <a:tc vMerge="1">
                  <a:txBody>
                    <a:bodyPr/>
                    <a:lstStyle/>
                    <a:p>
                      <a:endParaRPr lang="en-US" dirty="0"/>
                    </a:p>
                  </a:txBody>
                  <a:tcPr/>
                </a:tc>
                <a:tc vMerge="1">
                  <a:txBody>
                    <a:bodyPr/>
                    <a:lstStyle/>
                    <a:p>
                      <a:pPr algn="ctr"/>
                      <a:endParaRPr lang="en-US" dirty="0"/>
                    </a:p>
                  </a:txBody>
                  <a:tcPr anchor="ctr"/>
                </a:tc>
                <a:tc>
                  <a:txBody>
                    <a:bodyPr/>
                    <a:lstStyle/>
                    <a:p>
                      <a:pPr algn="ctr"/>
                      <a:r>
                        <a:rPr lang="en-US" dirty="0"/>
                        <a:t>50</a:t>
                      </a:r>
                    </a:p>
                  </a:txBody>
                  <a:tcPr anchor="ctr"/>
                </a:tc>
                <a:tc>
                  <a:txBody>
                    <a:bodyPr/>
                    <a:lstStyle/>
                    <a:p>
                      <a:pPr algn="ctr"/>
                      <a:r>
                        <a:rPr lang="en-US" dirty="0"/>
                        <a:t>13.789 </a:t>
                      </a:r>
                    </a:p>
                  </a:txBody>
                  <a:tcPr anchor="ctr"/>
                </a:tc>
                <a:tc>
                  <a:txBody>
                    <a:bodyPr/>
                    <a:lstStyle/>
                    <a:p>
                      <a:pPr algn="ctr"/>
                      <a:r>
                        <a:rPr lang="en-US" dirty="0"/>
                        <a:t>0.0084</a:t>
                      </a:r>
                    </a:p>
                  </a:txBody>
                  <a:tcPr anchor="ctr"/>
                </a:tc>
                <a:tc>
                  <a:txBody>
                    <a:bodyPr/>
                    <a:lstStyle/>
                    <a:p>
                      <a:pPr algn="ctr"/>
                      <a:r>
                        <a:rPr lang="en-US" dirty="0"/>
                        <a:t>5.0847</a:t>
                      </a:r>
                    </a:p>
                  </a:txBody>
                  <a:tcPr anchor="ctr"/>
                </a:tc>
                <a:extLst>
                  <a:ext uri="{0D108BD9-81ED-4DB2-BD59-A6C34878D82A}">
                    <a16:rowId xmlns:a16="http://schemas.microsoft.com/office/drawing/2014/main" val="3386946954"/>
                  </a:ext>
                </a:extLst>
              </a:tr>
              <a:tr h="555171">
                <a:tc vMerge="1">
                  <a:txBody>
                    <a:bodyPr/>
                    <a:lstStyle/>
                    <a:p>
                      <a:endParaRPr lang="en-US" dirty="0"/>
                    </a:p>
                  </a:txBody>
                  <a:tcPr/>
                </a:tc>
                <a:tc vMerge="1">
                  <a:txBody>
                    <a:bodyPr/>
                    <a:lstStyle/>
                    <a:p>
                      <a:pPr algn="ctr"/>
                      <a:endParaRPr lang="en-US" dirty="0"/>
                    </a:p>
                  </a:txBody>
                  <a:tcPr anchor="ctr"/>
                </a:tc>
                <a:tc>
                  <a:txBody>
                    <a:bodyPr/>
                    <a:lstStyle/>
                    <a:p>
                      <a:pPr algn="ctr"/>
                      <a:r>
                        <a:rPr lang="en-US" dirty="0"/>
                        <a:t>90</a:t>
                      </a:r>
                    </a:p>
                  </a:txBody>
                  <a:tcPr anchor="ctr"/>
                </a:tc>
                <a:tc>
                  <a:txBody>
                    <a:bodyPr/>
                    <a:lstStyle/>
                    <a:p>
                      <a:pPr algn="ctr"/>
                      <a:r>
                        <a:rPr lang="en-US" dirty="0"/>
                        <a:t>13.989 </a:t>
                      </a:r>
                    </a:p>
                  </a:txBody>
                  <a:tcPr anchor="ctr"/>
                </a:tc>
                <a:tc>
                  <a:txBody>
                    <a:bodyPr/>
                    <a:lstStyle/>
                    <a:p>
                      <a:pPr algn="ctr"/>
                      <a:r>
                        <a:rPr lang="en-US" dirty="0"/>
                        <a:t>0.0039</a:t>
                      </a:r>
                    </a:p>
                  </a:txBody>
                  <a:tcPr anchor="ctr"/>
                </a:tc>
                <a:tc>
                  <a:txBody>
                    <a:bodyPr/>
                    <a:lstStyle/>
                    <a:p>
                      <a:pPr algn="ctr"/>
                      <a:r>
                        <a:rPr lang="en-US" dirty="0"/>
                        <a:t>24.2914</a:t>
                      </a:r>
                    </a:p>
                  </a:txBody>
                  <a:tcPr anchor="ctr"/>
                </a:tc>
                <a:extLst>
                  <a:ext uri="{0D108BD9-81ED-4DB2-BD59-A6C34878D82A}">
                    <a16:rowId xmlns:a16="http://schemas.microsoft.com/office/drawing/2014/main" val="4130170814"/>
                  </a:ext>
                </a:extLst>
              </a:tr>
            </a:tbl>
          </a:graphicData>
        </a:graphic>
      </p:graphicFrame>
      <p:pic>
        <p:nvPicPr>
          <p:cNvPr id="7" name="Picture 6">
            <a:extLst>
              <a:ext uri="{FF2B5EF4-FFF2-40B4-BE49-F238E27FC236}">
                <a16:creationId xmlns:a16="http://schemas.microsoft.com/office/drawing/2014/main" id="{09997008-7535-4691-B45B-0B209841A4C5}"/>
              </a:ext>
            </a:extLst>
          </p:cNvPr>
          <p:cNvPicPr>
            <a:picLocks noChangeAspect="1"/>
          </p:cNvPicPr>
          <p:nvPr/>
        </p:nvPicPr>
        <p:blipFill>
          <a:blip r:embed="rId2"/>
          <a:stretch>
            <a:fillRect/>
          </a:stretch>
        </p:blipFill>
        <p:spPr>
          <a:xfrm>
            <a:off x="1414130" y="3026145"/>
            <a:ext cx="1513958" cy="1513958"/>
          </a:xfrm>
          <a:prstGeom prst="rect">
            <a:avLst/>
          </a:prstGeom>
        </p:spPr>
      </p:pic>
      <p:pic>
        <p:nvPicPr>
          <p:cNvPr id="9" name="Picture 8">
            <a:extLst>
              <a:ext uri="{FF2B5EF4-FFF2-40B4-BE49-F238E27FC236}">
                <a16:creationId xmlns:a16="http://schemas.microsoft.com/office/drawing/2014/main" id="{B5908E4D-015C-4F84-BEF4-2FC990831B02}"/>
              </a:ext>
            </a:extLst>
          </p:cNvPr>
          <p:cNvPicPr>
            <a:picLocks noChangeAspect="1"/>
          </p:cNvPicPr>
          <p:nvPr/>
        </p:nvPicPr>
        <p:blipFill>
          <a:blip r:embed="rId3"/>
          <a:stretch>
            <a:fillRect/>
          </a:stretch>
        </p:blipFill>
        <p:spPr>
          <a:xfrm>
            <a:off x="1389425" y="4869713"/>
            <a:ext cx="1559439" cy="1169580"/>
          </a:xfrm>
          <a:prstGeom prst="rect">
            <a:avLst/>
          </a:prstGeom>
        </p:spPr>
      </p:pic>
      <p:sp>
        <p:nvSpPr>
          <p:cNvPr id="10" name="TextBox 9">
            <a:extLst>
              <a:ext uri="{FF2B5EF4-FFF2-40B4-BE49-F238E27FC236}">
                <a16:creationId xmlns:a16="http://schemas.microsoft.com/office/drawing/2014/main" id="{908C3845-0B4A-467B-8B63-5B68101D692B}"/>
              </a:ext>
            </a:extLst>
          </p:cNvPr>
          <p:cNvSpPr txBox="1"/>
          <p:nvPr/>
        </p:nvSpPr>
        <p:spPr>
          <a:xfrm>
            <a:off x="1343347" y="1587058"/>
            <a:ext cx="9448800" cy="646331"/>
          </a:xfrm>
          <a:prstGeom prst="rect">
            <a:avLst/>
          </a:prstGeom>
          <a:noFill/>
        </p:spPr>
        <p:txBody>
          <a:bodyPr wrap="square" rtlCol="0">
            <a:spAutoFit/>
          </a:bodyPr>
          <a:lstStyle/>
          <a:p>
            <a:r>
              <a:rPr lang="en-US" b="1" u="sng" dirty="0">
                <a:solidFill>
                  <a:schemeClr val="accent1">
                    <a:lumMod val="75000"/>
                  </a:schemeClr>
                </a:solidFill>
              </a:rPr>
              <a:t>Device:</a:t>
            </a:r>
            <a:r>
              <a:rPr lang="en-US" dirty="0">
                <a:solidFill>
                  <a:schemeClr val="accent1">
                    <a:lumMod val="75000"/>
                  </a:schemeClr>
                </a:solidFill>
              </a:rPr>
              <a:t> Dell Latitude E6430, Intel Core i7 – 3520M, 8GB RAM, Window 10 64bit.</a:t>
            </a:r>
          </a:p>
          <a:p>
            <a:r>
              <a:rPr lang="en-US" b="1" u="sng" dirty="0">
                <a:solidFill>
                  <a:schemeClr val="accent1">
                    <a:lumMod val="75000"/>
                  </a:schemeClr>
                </a:solidFill>
              </a:rPr>
              <a:t>Software:</a:t>
            </a:r>
            <a:r>
              <a:rPr lang="en-US" dirty="0">
                <a:solidFill>
                  <a:schemeClr val="accent1">
                    <a:lumMod val="75000"/>
                  </a:schemeClr>
                </a:solidFill>
              </a:rPr>
              <a:t> Anaconda 4.6.14 </a:t>
            </a:r>
            <a:r>
              <a:rPr lang="en-US" dirty="0" err="1">
                <a:solidFill>
                  <a:schemeClr val="accent1">
                    <a:lumMod val="75000"/>
                  </a:schemeClr>
                </a:solidFill>
              </a:rPr>
              <a:t>Jupyter</a:t>
            </a:r>
            <a:r>
              <a:rPr lang="en-US" dirty="0">
                <a:solidFill>
                  <a:schemeClr val="accent1">
                    <a:lumMod val="75000"/>
                  </a:schemeClr>
                </a:solidFill>
              </a:rPr>
              <a:t> Notebook, Python 3.6.8</a:t>
            </a:r>
          </a:p>
        </p:txBody>
      </p:sp>
    </p:spTree>
    <p:extLst>
      <p:ext uri="{BB962C8B-B14F-4D97-AF65-F5344CB8AC3E}">
        <p14:creationId xmlns:p14="http://schemas.microsoft.com/office/powerpoint/2010/main" val="113839136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47CD-ADC9-4CAF-92D8-4FC66CA535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D7125AC-EAAB-4E80-853F-3F9225D3442A}"/>
              </a:ext>
            </a:extLst>
          </p:cNvPr>
          <p:cNvSpPr>
            <a:spLocks noGrp="1"/>
          </p:cNvSpPr>
          <p:nvPr>
            <p:ph idx="1"/>
          </p:nvPr>
        </p:nvSpPr>
        <p:spPr/>
        <p:txBody>
          <a:bodyPr>
            <a:normAutofit/>
          </a:bodyPr>
          <a:lstStyle/>
          <a:p>
            <a:pPr>
              <a:buFont typeface="Arial" panose="020B0604020202020204" pitchFamily="34" charset="0"/>
              <a:buChar char="•"/>
            </a:pPr>
            <a:r>
              <a:rPr lang="en-US" sz="2400" dirty="0"/>
              <a:t>Different level of compression give almost the same image for human eyes, but for computer vision, the original and the “after process” image is very different.</a:t>
            </a:r>
          </a:p>
          <a:p>
            <a:pPr>
              <a:buFont typeface="Arial" panose="020B0604020202020204" pitchFamily="34" charset="0"/>
              <a:buChar char="•"/>
            </a:pPr>
            <a:r>
              <a:rPr lang="en-US" sz="2400" dirty="0"/>
              <a:t>As you increase the size of image, the process will take longer to compute.</a:t>
            </a:r>
          </a:p>
          <a:p>
            <a:pPr>
              <a:buFont typeface="Arial" panose="020B0604020202020204" pitchFamily="34" charset="0"/>
              <a:buChar char="•"/>
            </a:pPr>
            <a:r>
              <a:rPr lang="en-US" sz="2400" dirty="0"/>
              <a:t>Bigger level of compression will take longer to process, RMS will decrease, SNR </a:t>
            </a:r>
            <a:r>
              <a:rPr lang="en-US" sz="2400"/>
              <a:t>increase </a:t>
            </a:r>
          </a:p>
          <a:p>
            <a:pPr marL="0" indent="0">
              <a:buNone/>
            </a:pPr>
            <a:r>
              <a:rPr lang="en-US" sz="2400">
                <a:sym typeface="Wingdings" panose="05000000000000000000" pitchFamily="2" charset="2"/>
              </a:rPr>
              <a:t> </a:t>
            </a:r>
            <a:r>
              <a:rPr lang="en-US" sz="2400" dirty="0">
                <a:sym typeface="Wingdings" panose="05000000000000000000" pitchFamily="2" charset="2"/>
              </a:rPr>
              <a:t>the quality is almost the same with </a:t>
            </a:r>
            <a:r>
              <a:rPr lang="en-US" sz="2400">
                <a:sym typeface="Wingdings" panose="05000000000000000000" pitchFamily="2" charset="2"/>
              </a:rPr>
              <a:t>the original.</a:t>
            </a:r>
            <a:endParaRPr lang="en-US" sz="2400" dirty="0"/>
          </a:p>
        </p:txBody>
      </p:sp>
    </p:spTree>
    <p:extLst>
      <p:ext uri="{BB962C8B-B14F-4D97-AF65-F5344CB8AC3E}">
        <p14:creationId xmlns:p14="http://schemas.microsoft.com/office/powerpoint/2010/main" val="86792852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A440-7C94-474B-B0E1-AAF6958DB0D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84E53E9-33B7-4B54-B0EB-5FFD1441CE07}"/>
              </a:ext>
            </a:extLst>
          </p:cNvPr>
          <p:cNvSpPr>
            <a:spLocks noGrp="1"/>
          </p:cNvSpPr>
          <p:nvPr>
            <p:ph idx="1"/>
          </p:nvPr>
        </p:nvSpPr>
        <p:spPr/>
        <p:txBody>
          <a:bodyPr/>
          <a:lstStyle/>
          <a:p>
            <a:pPr marL="0" indent="0">
              <a:buNone/>
            </a:pPr>
            <a:r>
              <a:rPr lang="en-US" dirty="0"/>
              <a:t>[1]  Image Compression and the Discrete Cosine Transform </a:t>
            </a:r>
          </a:p>
          <a:p>
            <a:pPr marL="0" indent="0">
              <a:buNone/>
            </a:pPr>
            <a:r>
              <a:rPr lang="en-US" dirty="0"/>
              <a:t>      by Ken </a:t>
            </a:r>
            <a:r>
              <a:rPr lang="en-US" dirty="0" err="1"/>
              <a:t>Cabeen</a:t>
            </a:r>
            <a:r>
              <a:rPr lang="en-US" dirty="0"/>
              <a:t> and Peter Gent – College of the Redwoods</a:t>
            </a:r>
            <a:br>
              <a:rPr lang="en-US" dirty="0"/>
            </a:br>
            <a:r>
              <a:rPr lang="en-US" dirty="0"/>
              <a:t>      </a:t>
            </a:r>
            <a:r>
              <a:rPr lang="en-US" dirty="0">
                <a:hlinkClick r:id="rId2"/>
              </a:rPr>
              <a:t>https://www.math.cuhk.edu.hk/~lmlui/dct.pdf</a:t>
            </a:r>
            <a:r>
              <a:rPr lang="en-US" dirty="0"/>
              <a:t> </a:t>
            </a:r>
          </a:p>
          <a:p>
            <a:pPr marL="0" indent="0">
              <a:buNone/>
            </a:pPr>
            <a:r>
              <a:rPr lang="en-US" dirty="0"/>
              <a:t>[2] Lecture Note in Digital Image Processing 2018 at HCMUT</a:t>
            </a:r>
          </a:p>
          <a:p>
            <a:pPr marL="0" indent="0">
              <a:buNone/>
            </a:pPr>
            <a:r>
              <a:rPr lang="en-US" dirty="0"/>
              <a:t>      by </a:t>
            </a:r>
            <a:r>
              <a:rPr lang="en-US" dirty="0">
                <a:latin typeface="Arial" panose="020B0604020202020204" pitchFamily="34" charset="0"/>
                <a:cs typeface="Arial" panose="020B0604020202020204" pitchFamily="34" charset="0"/>
              </a:rPr>
              <a:t>Associate Prof. PhD </a:t>
            </a:r>
            <a:r>
              <a:rPr lang="en-US" dirty="0" err="1">
                <a:latin typeface="Arial" panose="020B0604020202020204" pitchFamily="34" charset="0"/>
                <a:cs typeface="Arial" panose="020B0604020202020204" pitchFamily="34" charset="0"/>
              </a:rPr>
              <a:t>Đỗ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Tuấn</a:t>
            </a:r>
            <a:r>
              <a:rPr lang="en-US" dirty="0">
                <a:latin typeface="Arial" panose="020B0604020202020204" pitchFamily="34" charset="0"/>
                <a:cs typeface="Arial" panose="020B0604020202020204" pitchFamily="34" charset="0"/>
              </a:rPr>
              <a:t>.</a:t>
            </a:r>
          </a:p>
          <a:p>
            <a:pPr marL="0" indent="0">
              <a:buNone/>
            </a:pPr>
            <a:endParaRPr lang="en-US" dirty="0"/>
          </a:p>
          <a:p>
            <a:pPr marL="457200" indent="-457200">
              <a:buFont typeface="+mj-lt"/>
              <a:buAutoNum type="arabicParenR"/>
            </a:pPr>
            <a:endParaRPr lang="en-US" dirty="0"/>
          </a:p>
        </p:txBody>
      </p:sp>
    </p:spTree>
    <p:extLst>
      <p:ext uri="{BB962C8B-B14F-4D97-AF65-F5344CB8AC3E}">
        <p14:creationId xmlns:p14="http://schemas.microsoft.com/office/powerpoint/2010/main" val="293077513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6A0089-C380-4805-8220-2F243C74BAA0}"/>
              </a:ext>
            </a:extLst>
          </p:cNvPr>
          <p:cNvSpPr/>
          <p:nvPr/>
        </p:nvSpPr>
        <p:spPr>
          <a:xfrm>
            <a:off x="4508613" y="2967335"/>
            <a:ext cx="317478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8231846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33DC-59B3-46D3-B778-17C49D99BA63}"/>
              </a:ext>
            </a:extLst>
          </p:cNvPr>
          <p:cNvSpPr>
            <a:spLocks noGrp="1"/>
          </p:cNvSpPr>
          <p:nvPr>
            <p:ph type="title"/>
          </p:nvPr>
        </p:nvSpPr>
        <p:spPr/>
        <p:txBody>
          <a:bodyPr/>
          <a:lstStyle/>
          <a:p>
            <a:r>
              <a:rPr lang="en-US" dirty="0"/>
              <a:t>Overview the process</a:t>
            </a:r>
          </a:p>
        </p:txBody>
      </p:sp>
      <p:sp>
        <p:nvSpPr>
          <p:cNvPr id="3" name="Content Placeholder 2">
            <a:extLst>
              <a:ext uri="{FF2B5EF4-FFF2-40B4-BE49-F238E27FC236}">
                <a16:creationId xmlns:a16="http://schemas.microsoft.com/office/drawing/2014/main" id="{B65A925E-8AB1-45D0-98E7-D2605BD0D335}"/>
              </a:ext>
            </a:extLst>
          </p:cNvPr>
          <p:cNvSpPr>
            <a:spLocks noGrp="1"/>
          </p:cNvSpPr>
          <p:nvPr>
            <p:ph idx="1"/>
          </p:nvPr>
        </p:nvSpPr>
        <p:spPr/>
        <p:txBody>
          <a:bodyPr/>
          <a:lstStyle/>
          <a:p>
            <a:pPr marL="514350" indent="-514350">
              <a:buFont typeface="+mj-lt"/>
              <a:buAutoNum type="arabicPeriod"/>
            </a:pPr>
            <a:r>
              <a:rPr lang="en-US" dirty="0"/>
              <a:t>The image broken into 8x8 blocks of pixels.</a:t>
            </a:r>
          </a:p>
          <a:p>
            <a:pPr marL="514350" indent="-514350">
              <a:buFont typeface="+mj-lt"/>
              <a:buAutoNum type="arabicPeriod"/>
            </a:pPr>
            <a:r>
              <a:rPr lang="en-US" dirty="0"/>
              <a:t>Working from left to right, top to bottom, the DCT is applied to each block.</a:t>
            </a:r>
          </a:p>
          <a:p>
            <a:pPr marL="514350" indent="-514350">
              <a:buFont typeface="+mj-lt"/>
              <a:buAutoNum type="arabicPeriod"/>
            </a:pPr>
            <a:r>
              <a:rPr lang="en-US" dirty="0"/>
              <a:t>Each block is compressed through quantization.</a:t>
            </a:r>
          </a:p>
          <a:p>
            <a:pPr marL="514350" indent="-514350">
              <a:buFont typeface="+mj-lt"/>
              <a:buAutoNum type="arabicPeriod"/>
            </a:pPr>
            <a:r>
              <a:rPr lang="en-US" dirty="0"/>
              <a:t>The array of compressed blocks that constitute the image is stored/ transmitted in a less amount of size.</a:t>
            </a:r>
          </a:p>
          <a:p>
            <a:pPr marL="514350" indent="-514350">
              <a:buFont typeface="+mj-lt"/>
              <a:buAutoNum type="arabicPeriod"/>
            </a:pPr>
            <a:r>
              <a:rPr lang="en-US" dirty="0"/>
              <a:t>When desired, the image is reconstructed through decompression, using Inverse Discrete Cosine Transform (IDCT).</a:t>
            </a:r>
          </a:p>
          <a:p>
            <a:endParaRPr lang="en-US" dirty="0"/>
          </a:p>
        </p:txBody>
      </p:sp>
    </p:spTree>
    <p:extLst>
      <p:ext uri="{BB962C8B-B14F-4D97-AF65-F5344CB8AC3E}">
        <p14:creationId xmlns:p14="http://schemas.microsoft.com/office/powerpoint/2010/main" val="21814189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35A8-9910-4AC2-BC52-DD430CCE1B03}"/>
              </a:ext>
            </a:extLst>
          </p:cNvPr>
          <p:cNvSpPr>
            <a:spLocks noGrp="1"/>
          </p:cNvSpPr>
          <p:nvPr>
            <p:ph type="title"/>
          </p:nvPr>
        </p:nvSpPr>
        <p:spPr/>
        <p:txBody>
          <a:bodyPr/>
          <a:lstStyle/>
          <a:p>
            <a:r>
              <a:rPr lang="en-US" dirty="0"/>
              <a:t>DCT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1B7FCD-D488-4C5A-9EC1-75ACCE884ADE}"/>
                  </a:ext>
                </a:extLst>
              </p:cNvPr>
              <p:cNvSpPr>
                <a:spLocks noGrp="1"/>
              </p:cNvSpPr>
              <p:nvPr>
                <p:ph idx="1"/>
              </p:nvPr>
            </p:nvSpPr>
            <p:spPr>
              <a:xfrm>
                <a:off x="1371600" y="2038350"/>
                <a:ext cx="10496550" cy="4438650"/>
              </a:xfrm>
            </p:spPr>
            <p:txBody>
              <a:bodyPr>
                <a:normAutofit/>
              </a:bodyPr>
              <a:lstStyle/>
              <a:p>
                <a:pPr marL="0" indent="0">
                  <a:buNone/>
                </a:pPr>
                <a:r>
                  <a:rPr lang="en-US" sz="2800" dirty="0"/>
                  <a:t>To compute the </a:t>
                </a:r>
                <a:r>
                  <a:rPr lang="en-US" sz="2800" dirty="0" err="1"/>
                  <a:t>i</a:t>
                </a:r>
                <a:r>
                  <a:rPr lang="en-US" sz="2800" dirty="0"/>
                  <a:t>, j </a:t>
                </a:r>
                <a:r>
                  <a:rPr lang="en-US" sz="2800" dirty="0" err="1"/>
                  <a:t>th</a:t>
                </a:r>
                <a:r>
                  <a:rPr lang="en-US" sz="2800" dirty="0"/>
                  <a:t> entry of the DCT of an image N x N [2]:</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r>
                                <a:rPr lang="en-US" sz="2800" b="0" i="1" smtClean="0">
                                  <a:latin typeface="Cambria Math" panose="02040503050406030204" pitchFamily="18" charset="0"/>
                                </a:rPr>
                                <m:t>𝑁</m:t>
                              </m:r>
                            </m:e>
                          </m:rad>
                        </m:den>
                      </m:f>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𝑗</m:t>
                          </m:r>
                        </m:e>
                      </m:d>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𝑥</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r>
                            <a:rPr lang="en-US" sz="2800" b="0" i="1" smtClean="0">
                              <a:latin typeface="Cambria Math" panose="02040503050406030204" pitchFamily="18" charset="0"/>
                            </a:rPr>
                            <m:t>−1</m:t>
                          </m:r>
                        </m:sup>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𝑦</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r>
                                <a:rPr lang="en-US" sz="2800" b="0" i="1" smtClean="0">
                                  <a:latin typeface="Cambria Math" panose="02040503050406030204" pitchFamily="18" charset="0"/>
                                </a:rPr>
                                <m:t>−1</m:t>
                              </m:r>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𝑥</m:t>
                                              </m:r>
                                              <m:r>
                                                <a:rPr lang="en-US" sz="2800" b="0" i="1" smtClean="0">
                                                  <a:latin typeface="Cambria Math" panose="02040503050406030204" pitchFamily="18" charset="0"/>
                                                </a:rPr>
                                                <m:t>+1</m:t>
                                              </m:r>
                                            </m:e>
                                          </m:d>
                                          <m:r>
                                            <a:rPr lang="en-US" sz="2800" b="0" i="1" smtClean="0">
                                              <a:latin typeface="Cambria Math" panose="02040503050406030204" pitchFamily="18" charset="0"/>
                                            </a:rPr>
                                            <m:t>𝑖</m:t>
                                          </m:r>
                                          <m:r>
                                            <a:rPr lang="en-US" sz="2800" b="0" i="1" smtClean="0">
                                              <a:latin typeface="Cambria Math" panose="02040503050406030204" pitchFamily="18" charset="0"/>
                                            </a:rPr>
                                            <m:t>𝜋</m:t>
                                          </m:r>
                                        </m:num>
                                        <m:den>
                                          <m:r>
                                            <a:rPr lang="en-US" sz="2800" b="0" i="1" smtClean="0">
                                              <a:latin typeface="Cambria Math" panose="02040503050406030204" pitchFamily="18" charset="0"/>
                                            </a:rPr>
                                            <m:t>2</m:t>
                                          </m:r>
                                          <m:r>
                                            <a:rPr lang="en-US" sz="2800" b="0" i="1" smtClean="0">
                                              <a:latin typeface="Cambria Math" panose="02040503050406030204" pitchFamily="18" charset="0"/>
                                            </a:rPr>
                                            <m:t>𝑁</m:t>
                                          </m:r>
                                        </m:den>
                                      </m:f>
                                    </m:e>
                                  </m:d>
                                </m:e>
                              </m:func>
                              <m:r>
                                <m:rPr>
                                  <m:sty m:val="p"/>
                                </m:rPr>
                                <a:rPr lang="en-US" sz="2800" b="0" i="0" smtClean="0">
                                  <a:latin typeface="Cambria Math" panose="02040503050406030204" pitchFamily="18" charset="0"/>
                                </a:rPr>
                                <m:t>cos</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US" sz="2800" i="1">
                                              <a:latin typeface="Cambria Math" panose="02040503050406030204" pitchFamily="18" charset="0"/>
                                            </a:rPr>
                                            <m:t>2</m:t>
                                          </m:r>
                                          <m:r>
                                            <a:rPr lang="en-US" sz="2800" b="0" i="1" smtClean="0">
                                              <a:latin typeface="Cambria Math" panose="02040503050406030204" pitchFamily="18" charset="0"/>
                                            </a:rPr>
                                            <m:t>𝑦</m:t>
                                          </m:r>
                                          <m:r>
                                            <a:rPr lang="en-US" sz="2800" i="1">
                                              <a:latin typeface="Cambria Math" panose="02040503050406030204" pitchFamily="18" charset="0"/>
                                            </a:rPr>
                                            <m:t>+1</m:t>
                                          </m:r>
                                        </m:e>
                                      </m:d>
                                      <m:r>
                                        <a:rPr lang="en-US" sz="2800" b="0" i="1" smtClean="0">
                                          <a:latin typeface="Cambria Math" panose="02040503050406030204" pitchFamily="18" charset="0"/>
                                        </a:rPr>
                                        <m:t>𝑗</m:t>
                                      </m:r>
                                      <m:r>
                                        <a:rPr lang="en-US" sz="2800" i="1">
                                          <a:latin typeface="Cambria Math" panose="02040503050406030204" pitchFamily="18" charset="0"/>
                                        </a:rPr>
                                        <m:t>𝜋</m:t>
                                      </m:r>
                                    </m:num>
                                    <m:den>
                                      <m:r>
                                        <a:rPr lang="en-US" sz="2800" i="1">
                                          <a:latin typeface="Cambria Math" panose="02040503050406030204" pitchFamily="18" charset="0"/>
                                        </a:rPr>
                                        <m:t>2</m:t>
                                      </m:r>
                                      <m:r>
                                        <a:rPr lang="en-US" sz="2800" i="1">
                                          <a:latin typeface="Cambria Math" panose="02040503050406030204" pitchFamily="18" charset="0"/>
                                        </a:rPr>
                                        <m:t>𝑁</m:t>
                                      </m:r>
                                    </m:den>
                                  </m:f>
                                </m:e>
                              </m:d>
                            </m:e>
                          </m:nary>
                        </m:e>
                      </m:nary>
                    </m:oMath>
                  </m:oMathPara>
                </a14:m>
                <a:endParaRPr lang="en-US" sz="2800" b="0" dirty="0"/>
              </a:p>
              <a:p>
                <a:pPr marL="0" indent="0">
                  <a:buNone/>
                </a:pPr>
                <a:r>
                  <a:rPr lang="en-US" sz="2800" b="0" dirty="0"/>
                  <a:t>Where: </a:t>
                </a:r>
              </a:p>
              <a:p>
                <a:pPr marL="0" indent="0">
                  <a:buNone/>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𝑢</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e>
                          </m:rad>
                        </m:den>
                      </m:f>
                      <m:r>
                        <a:rPr lang="en-US" sz="2800" b="0" i="1" smtClean="0">
                          <a:latin typeface="Cambria Math" panose="02040503050406030204" pitchFamily="18" charset="0"/>
                        </a:rPr>
                        <m:t>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𝑢</m:t>
                      </m:r>
                      <m:r>
                        <a:rPr lang="en-US" sz="2800" b="0" i="1" smtClean="0">
                          <a:latin typeface="Cambria Math" panose="02040503050406030204" pitchFamily="18" charset="0"/>
                        </a:rPr>
                        <m:t>=0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𝑢</m:t>
                          </m:r>
                        </m:e>
                      </m:d>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𝑢</m:t>
                      </m:r>
                      <m:r>
                        <a:rPr lang="en-US" sz="2800" b="0" i="1" smtClean="0">
                          <a:latin typeface="Cambria Math" panose="02040503050406030204" pitchFamily="18" charset="0"/>
                        </a:rPr>
                        <m:t>&gt;0</m:t>
                      </m:r>
                    </m:oMath>
                  </m:oMathPara>
                </a14:m>
                <a:endParaRPr lang="en-US" sz="2800" b="0" dirty="0"/>
              </a:p>
            </p:txBody>
          </p:sp>
        </mc:Choice>
        <mc:Fallback>
          <p:sp>
            <p:nvSpPr>
              <p:cNvPr id="3" name="Content Placeholder 2">
                <a:extLst>
                  <a:ext uri="{FF2B5EF4-FFF2-40B4-BE49-F238E27FC236}">
                    <a16:creationId xmlns:a16="http://schemas.microsoft.com/office/drawing/2014/main" id="{CF1B7FCD-D488-4C5A-9EC1-75ACCE884ADE}"/>
                  </a:ext>
                </a:extLst>
              </p:cNvPr>
              <p:cNvSpPr>
                <a:spLocks noGrp="1" noRot="1" noChangeAspect="1" noMove="1" noResize="1" noEditPoints="1" noAdjustHandles="1" noChangeArrowheads="1" noChangeShapeType="1" noTextEdit="1"/>
              </p:cNvSpPr>
              <p:nvPr>
                <p:ph idx="1"/>
              </p:nvPr>
            </p:nvSpPr>
            <p:spPr>
              <a:xfrm>
                <a:off x="1371600" y="2038350"/>
                <a:ext cx="10496550" cy="4438650"/>
              </a:xfrm>
              <a:blipFill>
                <a:blip r:embed="rId2"/>
                <a:stretch>
                  <a:fillRect l="-1161" t="-1920"/>
                </a:stretch>
              </a:blipFill>
            </p:spPr>
            <p:txBody>
              <a:bodyPr/>
              <a:lstStyle/>
              <a:p>
                <a:r>
                  <a:rPr lang="en-US">
                    <a:noFill/>
                  </a:rPr>
                  <a:t> </a:t>
                </a:r>
              </a:p>
            </p:txBody>
          </p:sp>
        </mc:Fallback>
      </mc:AlternateContent>
    </p:spTree>
    <p:extLst>
      <p:ext uri="{BB962C8B-B14F-4D97-AF65-F5344CB8AC3E}">
        <p14:creationId xmlns:p14="http://schemas.microsoft.com/office/powerpoint/2010/main" val="337118923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41AB-AD07-4CC4-9DC8-1A67D927BC37}"/>
              </a:ext>
            </a:extLst>
          </p:cNvPr>
          <p:cNvSpPr>
            <a:spLocks noGrp="1"/>
          </p:cNvSpPr>
          <p:nvPr>
            <p:ph type="title"/>
          </p:nvPr>
        </p:nvSpPr>
        <p:spPr/>
        <p:txBody>
          <a:bodyPr/>
          <a:lstStyle/>
          <a:p>
            <a:r>
              <a:rPr lang="en-US" dirty="0"/>
              <a:t>DCT Matrix</a:t>
            </a:r>
          </a:p>
        </p:txBody>
      </p:sp>
      <p:sp>
        <p:nvSpPr>
          <p:cNvPr id="3" name="Content Placeholder 2">
            <a:extLst>
              <a:ext uri="{FF2B5EF4-FFF2-40B4-BE49-F238E27FC236}">
                <a16:creationId xmlns:a16="http://schemas.microsoft.com/office/drawing/2014/main" id="{6A7EC2ED-C158-4F00-9F66-EB42EAC311A3}"/>
              </a:ext>
            </a:extLst>
          </p:cNvPr>
          <p:cNvSpPr>
            <a:spLocks noGrp="1"/>
          </p:cNvSpPr>
          <p:nvPr>
            <p:ph idx="1"/>
          </p:nvPr>
        </p:nvSpPr>
        <p:spPr/>
        <p:txBody>
          <a:bodyPr/>
          <a:lstStyle/>
          <a:p>
            <a:pPr marL="0" indent="0">
              <a:buNone/>
            </a:pPr>
            <a:r>
              <a:rPr lang="en-US" dirty="0"/>
              <a:t>To get the matrix form from above, we will use the following equation [1]:</a:t>
            </a:r>
          </a:p>
          <a:p>
            <a:pPr marL="0" indent="0">
              <a:buNone/>
            </a:pPr>
            <a:endParaRPr lang="en-US" dirty="0"/>
          </a:p>
        </p:txBody>
      </p:sp>
      <p:pic>
        <p:nvPicPr>
          <p:cNvPr id="5" name="Picture 4">
            <a:extLst>
              <a:ext uri="{FF2B5EF4-FFF2-40B4-BE49-F238E27FC236}">
                <a16:creationId xmlns:a16="http://schemas.microsoft.com/office/drawing/2014/main" id="{1AC640B7-C121-428F-9202-D388CC36261F}"/>
              </a:ext>
            </a:extLst>
          </p:cNvPr>
          <p:cNvPicPr>
            <a:picLocks noChangeAspect="1"/>
          </p:cNvPicPr>
          <p:nvPr/>
        </p:nvPicPr>
        <p:blipFill rotWithShape="1">
          <a:blip r:embed="rId2"/>
          <a:srcRect b="71902"/>
          <a:stretch/>
        </p:blipFill>
        <p:spPr>
          <a:xfrm>
            <a:off x="1514040" y="3038222"/>
            <a:ext cx="10041775" cy="1648079"/>
          </a:xfrm>
          <a:prstGeom prst="rect">
            <a:avLst/>
          </a:prstGeom>
        </p:spPr>
      </p:pic>
    </p:spTree>
    <p:extLst>
      <p:ext uri="{BB962C8B-B14F-4D97-AF65-F5344CB8AC3E}">
        <p14:creationId xmlns:p14="http://schemas.microsoft.com/office/powerpoint/2010/main" val="32191364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91E9-DC97-4878-9891-E14D8EE75C74}"/>
              </a:ext>
            </a:extLst>
          </p:cNvPr>
          <p:cNvSpPr>
            <a:spLocks noGrp="1"/>
          </p:cNvSpPr>
          <p:nvPr>
            <p:ph type="title"/>
          </p:nvPr>
        </p:nvSpPr>
        <p:spPr/>
        <p:txBody>
          <a:bodyPr/>
          <a:lstStyle/>
          <a:p>
            <a:r>
              <a:rPr lang="en-US" dirty="0"/>
              <a:t>DCT Matrix</a:t>
            </a:r>
          </a:p>
        </p:txBody>
      </p:sp>
      <p:pic>
        <p:nvPicPr>
          <p:cNvPr id="5" name="Content Placeholder 4">
            <a:extLst>
              <a:ext uri="{FF2B5EF4-FFF2-40B4-BE49-F238E27FC236}">
                <a16:creationId xmlns:a16="http://schemas.microsoft.com/office/drawing/2014/main" id="{1A32D57A-F242-44F4-AF3B-03918998A47A}"/>
              </a:ext>
            </a:extLst>
          </p:cNvPr>
          <p:cNvPicPr>
            <a:picLocks noGrp="1" noChangeAspect="1"/>
          </p:cNvPicPr>
          <p:nvPr>
            <p:ph idx="1"/>
          </p:nvPr>
        </p:nvPicPr>
        <p:blipFill>
          <a:blip r:embed="rId2"/>
          <a:stretch>
            <a:fillRect/>
          </a:stretch>
        </p:blipFill>
        <p:spPr>
          <a:xfrm>
            <a:off x="1636733" y="1924050"/>
            <a:ext cx="9183667" cy="4038600"/>
          </a:xfrm>
        </p:spPr>
      </p:pic>
    </p:spTree>
    <p:extLst>
      <p:ext uri="{BB962C8B-B14F-4D97-AF65-F5344CB8AC3E}">
        <p14:creationId xmlns:p14="http://schemas.microsoft.com/office/powerpoint/2010/main" val="30544609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F730-48A4-4678-9F89-769ACCB70243}"/>
              </a:ext>
            </a:extLst>
          </p:cNvPr>
          <p:cNvSpPr>
            <a:spLocks noGrp="1"/>
          </p:cNvSpPr>
          <p:nvPr>
            <p:ph type="title"/>
          </p:nvPr>
        </p:nvSpPr>
        <p:spPr/>
        <p:txBody>
          <a:bodyPr/>
          <a:lstStyle/>
          <a:p>
            <a:r>
              <a:rPr lang="en-US" dirty="0"/>
              <a:t>Doing the DCT on an 8x8 Block</a:t>
            </a:r>
          </a:p>
        </p:txBody>
      </p:sp>
      <p:sp>
        <p:nvSpPr>
          <p:cNvPr id="3" name="Content Placeholder 2">
            <a:extLst>
              <a:ext uri="{FF2B5EF4-FFF2-40B4-BE49-F238E27FC236}">
                <a16:creationId xmlns:a16="http://schemas.microsoft.com/office/drawing/2014/main" id="{4E54B808-502F-410E-9CD1-764116D1E55A}"/>
              </a:ext>
            </a:extLst>
          </p:cNvPr>
          <p:cNvSpPr>
            <a:spLocks noGrp="1"/>
          </p:cNvSpPr>
          <p:nvPr>
            <p:ph idx="1"/>
          </p:nvPr>
        </p:nvSpPr>
        <p:spPr/>
        <p:txBody>
          <a:bodyPr>
            <a:normAutofit/>
          </a:bodyPr>
          <a:lstStyle/>
          <a:p>
            <a:pPr marL="0" indent="0">
              <a:buNone/>
            </a:pPr>
            <a:r>
              <a:rPr lang="en-US" sz="3200" dirty="0"/>
              <a:t>Since an image comprises hundred or even thousands of 8x8 blocks of pixels, the following description of what happen to one 8x8 block in JPEG process.</a:t>
            </a:r>
          </a:p>
          <a:p>
            <a:pPr marL="0" indent="0">
              <a:buNone/>
            </a:pPr>
            <a:r>
              <a:rPr lang="en-US" sz="3200" dirty="0"/>
              <a:t>After what is done with one block we continues to do with the rest of an image.</a:t>
            </a:r>
          </a:p>
        </p:txBody>
      </p:sp>
    </p:spTree>
    <p:extLst>
      <p:ext uri="{BB962C8B-B14F-4D97-AF65-F5344CB8AC3E}">
        <p14:creationId xmlns:p14="http://schemas.microsoft.com/office/powerpoint/2010/main" val="31573092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4959-E7F5-460F-8C04-343B93D6E803}"/>
              </a:ext>
            </a:extLst>
          </p:cNvPr>
          <p:cNvSpPr>
            <a:spLocks noGrp="1"/>
          </p:cNvSpPr>
          <p:nvPr>
            <p:ph type="title"/>
          </p:nvPr>
        </p:nvSpPr>
        <p:spPr/>
        <p:txBody>
          <a:bodyPr/>
          <a:lstStyle/>
          <a:p>
            <a:r>
              <a:rPr lang="en-US" dirty="0"/>
              <a:t>Doing DCT on an 8x8 Block</a:t>
            </a:r>
          </a:p>
        </p:txBody>
      </p:sp>
      <p:pic>
        <p:nvPicPr>
          <p:cNvPr id="4" name="Content Placeholder 3">
            <a:extLst>
              <a:ext uri="{FF2B5EF4-FFF2-40B4-BE49-F238E27FC236}">
                <a16:creationId xmlns:a16="http://schemas.microsoft.com/office/drawing/2014/main" id="{D9E14DE1-F825-4431-8A22-982B9745977E}"/>
              </a:ext>
            </a:extLst>
          </p:cNvPr>
          <p:cNvPicPr>
            <a:picLocks noGrp="1" noChangeAspect="1"/>
          </p:cNvPicPr>
          <p:nvPr>
            <p:ph idx="1"/>
          </p:nvPr>
        </p:nvPicPr>
        <p:blipFill>
          <a:blip r:embed="rId2"/>
          <a:stretch>
            <a:fillRect/>
          </a:stretch>
        </p:blipFill>
        <p:spPr>
          <a:xfrm>
            <a:off x="1619250" y="1590674"/>
            <a:ext cx="5657370" cy="2714625"/>
          </a:xfrm>
          <a:prstGeom prst="rect">
            <a:avLst/>
          </a:prstGeom>
        </p:spPr>
      </p:pic>
      <p:pic>
        <p:nvPicPr>
          <p:cNvPr id="7" name="Picture 6">
            <a:extLst>
              <a:ext uri="{FF2B5EF4-FFF2-40B4-BE49-F238E27FC236}">
                <a16:creationId xmlns:a16="http://schemas.microsoft.com/office/drawing/2014/main" id="{2511096D-E296-43A9-BD02-729694AB672B}"/>
              </a:ext>
            </a:extLst>
          </p:cNvPr>
          <p:cNvPicPr>
            <a:picLocks noChangeAspect="1"/>
          </p:cNvPicPr>
          <p:nvPr/>
        </p:nvPicPr>
        <p:blipFill>
          <a:blip r:embed="rId3"/>
          <a:stretch>
            <a:fillRect/>
          </a:stretch>
        </p:blipFill>
        <p:spPr>
          <a:xfrm>
            <a:off x="7629525" y="1647826"/>
            <a:ext cx="4314825" cy="2447925"/>
          </a:xfrm>
          <a:prstGeom prst="rect">
            <a:avLst/>
          </a:prstGeom>
        </p:spPr>
      </p:pic>
      <p:pic>
        <p:nvPicPr>
          <p:cNvPr id="8" name="Picture 7">
            <a:extLst>
              <a:ext uri="{FF2B5EF4-FFF2-40B4-BE49-F238E27FC236}">
                <a16:creationId xmlns:a16="http://schemas.microsoft.com/office/drawing/2014/main" id="{758C01F6-A872-4B6A-8B1B-DC74583D8BAC}"/>
              </a:ext>
            </a:extLst>
          </p:cNvPr>
          <p:cNvPicPr>
            <a:picLocks noChangeAspect="1"/>
          </p:cNvPicPr>
          <p:nvPr/>
        </p:nvPicPr>
        <p:blipFill rotWithShape="1">
          <a:blip r:embed="rId4"/>
          <a:srcRect l="11247" t="14035"/>
          <a:stretch/>
        </p:blipFill>
        <p:spPr>
          <a:xfrm>
            <a:off x="5276850" y="4838700"/>
            <a:ext cx="3301654" cy="933450"/>
          </a:xfrm>
          <a:prstGeom prst="rect">
            <a:avLst/>
          </a:prstGeom>
        </p:spPr>
      </p:pic>
    </p:spTree>
    <p:extLst>
      <p:ext uri="{BB962C8B-B14F-4D97-AF65-F5344CB8AC3E}">
        <p14:creationId xmlns:p14="http://schemas.microsoft.com/office/powerpoint/2010/main" val="15315378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95AE-CD63-4E67-A74B-56B944369171}"/>
              </a:ext>
            </a:extLst>
          </p:cNvPr>
          <p:cNvSpPr>
            <a:spLocks noGrp="1"/>
          </p:cNvSpPr>
          <p:nvPr>
            <p:ph type="title"/>
          </p:nvPr>
        </p:nvSpPr>
        <p:spPr/>
        <p:txBody>
          <a:bodyPr/>
          <a:lstStyle/>
          <a:p>
            <a:r>
              <a:rPr lang="en-US" dirty="0"/>
              <a:t>Doing DCT on an 8x8 Block</a:t>
            </a:r>
          </a:p>
        </p:txBody>
      </p:sp>
      <p:pic>
        <p:nvPicPr>
          <p:cNvPr id="4" name="Content Placeholder 3">
            <a:extLst>
              <a:ext uri="{FF2B5EF4-FFF2-40B4-BE49-F238E27FC236}">
                <a16:creationId xmlns:a16="http://schemas.microsoft.com/office/drawing/2014/main" id="{438B9630-021B-4B25-982B-F33B6D43568A}"/>
              </a:ext>
            </a:extLst>
          </p:cNvPr>
          <p:cNvPicPr>
            <a:picLocks noGrp="1" noChangeAspect="1"/>
          </p:cNvPicPr>
          <p:nvPr>
            <p:ph idx="1"/>
          </p:nvPr>
        </p:nvPicPr>
        <p:blipFill>
          <a:blip r:embed="rId2"/>
          <a:stretch>
            <a:fillRect/>
          </a:stretch>
        </p:blipFill>
        <p:spPr>
          <a:xfrm>
            <a:off x="1819335" y="1977655"/>
            <a:ext cx="8705730" cy="3965944"/>
          </a:xfrm>
          <a:prstGeom prst="rect">
            <a:avLst/>
          </a:prstGeom>
        </p:spPr>
      </p:pic>
    </p:spTree>
    <p:extLst>
      <p:ext uri="{BB962C8B-B14F-4D97-AF65-F5344CB8AC3E}">
        <p14:creationId xmlns:p14="http://schemas.microsoft.com/office/powerpoint/2010/main" val="4084523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220</TotalTime>
  <Words>642</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Cambria Math</vt:lpstr>
      <vt:lpstr>Franklin Gothic Book</vt:lpstr>
      <vt:lpstr>Crop</vt:lpstr>
      <vt:lpstr>Image lossy compression/decompression method using DCT.</vt:lpstr>
      <vt:lpstr>Introduction</vt:lpstr>
      <vt:lpstr>Overview the process</vt:lpstr>
      <vt:lpstr>DCT Equation</vt:lpstr>
      <vt:lpstr>DCT Matrix</vt:lpstr>
      <vt:lpstr>DCT Matrix</vt:lpstr>
      <vt:lpstr>Doing the DCT on an 8x8 Block</vt:lpstr>
      <vt:lpstr>Doing DCT on an 8x8 Block</vt:lpstr>
      <vt:lpstr>Doing DCT on an 8x8 Block</vt:lpstr>
      <vt:lpstr>Quantization</vt:lpstr>
      <vt:lpstr>Quantization</vt:lpstr>
      <vt:lpstr>Quantization</vt:lpstr>
      <vt:lpstr>Decompression</vt:lpstr>
      <vt:lpstr>Inverse DCT</vt:lpstr>
      <vt:lpstr>Comparison of Matrices</vt:lpstr>
      <vt:lpstr>Evaluation</vt:lpstr>
      <vt:lpstr>Example:</vt:lpstr>
      <vt:lpstr>Example:</vt:lpstr>
      <vt:lpstr>Example</vt:lpstr>
      <vt:lpstr>Comparison table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lossy compression/decompression method using DCT.</dc:title>
  <dc:creator>Giang Truong</dc:creator>
  <cp:lastModifiedBy>Giang Truong</cp:lastModifiedBy>
  <cp:revision>31</cp:revision>
  <dcterms:created xsi:type="dcterms:W3CDTF">2019-05-08T12:39:05Z</dcterms:created>
  <dcterms:modified xsi:type="dcterms:W3CDTF">2019-05-23T03:30:20Z</dcterms:modified>
</cp:coreProperties>
</file>