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clic per spostare la diapositiva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Fai clic per modificare il formato delle note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F56CAB7-0E67-48AD-AE37-4D03AAED27AA}" type="slidenum"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it-I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2960" cy="40068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4278960" y="10157400"/>
            <a:ext cx="327888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 anchorCtr="1">
            <a:noAutofit/>
          </a:bodyPr>
          <a:p>
            <a:pPr algn="r" defTabSz="914400">
              <a:lnSpc>
                <a:spcPct val="100000"/>
              </a:lnSpc>
            </a:pPr>
            <a:fld id="{86922322-AA80-4298-A81F-90B00E20CB41}" type="slidenum"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&lt;numero&gt;</a:t>
            </a:fld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600" cy="30801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4B5BF10E-A062-42C0-B2DE-12C16C08B1E9}" type="slidenum"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&lt;numero&gt;</a:t>
            </a:fld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6680" cy="308088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9920" cy="35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3884760" y="8685360"/>
            <a:ext cx="296532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 anchorCtr="1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055D60F7-596F-40EB-BA3D-8EF1E2E168CC}" type="slidenum"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&lt;numero&gt;</a:t>
            </a:fld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clic per modificare il formato del testo della struttura</a:t>
            </a:r>
            <a:endParaRPr b="0" lang="it-IT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Secondo livello struttura</a:t>
            </a:r>
            <a:endParaRPr b="0" lang="it-IT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Quinto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Sesto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Settimo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per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modifi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care il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to del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testo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titolo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clic per modificare il formato del testo della struttura</a:t>
            </a:r>
            <a:endParaRPr b="0" lang="it-IT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Secondo livello struttura</a:t>
            </a:r>
            <a:endParaRPr b="0" lang="it-IT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Quinto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Sesto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Settimo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clic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per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modific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are il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 del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testo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titolo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clic per modificare il formato del testo della struttura</a:t>
            </a:r>
            <a:endParaRPr b="0" lang="it-IT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Secondo livello struttura</a:t>
            </a:r>
            <a:endParaRPr b="0" lang="it-IT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Quinto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Sesto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Settimo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per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modifi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care il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 del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testo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del 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titolo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Fai clic per modificare il formato del testo della struttura</a:t>
            </a:r>
            <a:endParaRPr b="0" lang="it-IT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Secondo livello struttura</a:t>
            </a:r>
            <a:endParaRPr b="0" lang="it-IT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Quinto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Sesto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Settimo livello struttura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ntgcor.it/ntjobs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mailto:ntgrobot@outlook.com" TargetMode="External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mailto:ntjobs@ntgcorp.it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file:///K:/ntJobs" TargetMode="External"/><Relationship Id="rId2" Type="http://schemas.openxmlformats.org/officeDocument/2006/relationships/hyperlink" Target="file:///K:/ntRobot" TargetMode="External"/><Relationship Id="rId3" Type="http://schemas.openxmlformats.org/officeDocument/2006/relationships/hyperlink" Target="file:///K:/Tools" TargetMode="External"/><Relationship Id="rId4" Type="http://schemas.openxmlformats.org/officeDocument/2006/relationships/hyperlink" Target="file:///K:/Applic" TargetMode="External"/><Relationship Id="rId5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>
            <a:off x="754200" y="173880"/>
            <a:ext cx="10679760" cy="53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2500" lnSpcReduction="19999"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1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Ecosistema ntJobs e ntJobsOS </a:t>
            </a:r>
            <a:br>
              <a:rPr sz="1800"/>
            </a:br>
            <a:r>
              <a:rPr b="0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ntJobsPy+ntJobsVBa -&gt; ntJobs.OS </a:t>
            </a:r>
            <a:br>
              <a:rPr sz="1800"/>
            </a:br>
            <a:r>
              <a:rPr b="0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+ ntJobs.App -&gt; ntRobot</a:t>
            </a: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br>
              <a:rPr sz="1800"/>
            </a:br>
            <a:br>
              <a:rPr sz="1800"/>
            </a:br>
            <a:r>
              <a:rPr b="1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App</a:t>
            </a:r>
            <a:r>
              <a:rPr b="0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licazioni </a:t>
            </a:r>
            <a:r>
              <a:rPr b="1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Batch (naApp)</a:t>
            </a:r>
            <a:r>
              <a:rPr b="0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 eseguite via </a:t>
            </a:r>
            <a:r>
              <a:rPr b="1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Cloud/WebService</a:t>
            </a: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DejaVu Sans"/>
              </a:rPr>
              <a:t>Framework Python e VBA integrati</a:t>
            </a: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White Paper</a:t>
            </a: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it-IT" sz="1800" strike="noStrike" u="sng">
                <a:solidFill>
                  <a:srgbClr val="0563c1"/>
                </a:solidFill>
                <a:effectLst/>
                <a:highlight>
                  <a:srgbClr val="ffff00"/>
                </a:highlight>
                <a:uFillTx/>
                <a:latin typeface="Calibri"/>
                <a:ea typeface="DejaVu Sans"/>
                <a:hlinkClick r:id="rId1"/>
              </a:rPr>
              <a:t>www.ntgcorp.it/ntjobs</a:t>
            </a: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DejaVu Sans"/>
              </a:rPr>
              <a:t> - www.github.com/ntgcorp/ntjobsOS</a:t>
            </a:r>
            <a:br>
              <a:rPr sz="1800"/>
            </a:br>
            <a:br>
              <a:rPr sz="1800"/>
            </a:br>
            <a:br>
              <a:rPr sz="1800"/>
            </a:br>
            <a:r>
              <a:rPr b="0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Versione </a:t>
            </a:r>
            <a:r>
              <a:rPr b="0" lang="it-IT" sz="4000" strike="noStrike" u="none">
                <a:solidFill>
                  <a:srgbClr val="ff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Marzo</a:t>
            </a:r>
            <a:r>
              <a:rPr b="0" lang="it-IT" sz="4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 2025</a:t>
            </a: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72760" y="221760"/>
            <a:ext cx="10509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NtJobsOS – Ecosistema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860000" y="2340000"/>
            <a:ext cx="2878920" cy="107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ntJobsOS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4769280" y="5218200"/>
            <a:ext cx="2518200" cy="8989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NA*.ACCDB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ntJobs App VBA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4860000" y="900000"/>
            <a:ext cx="2878920" cy="898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NtJobsPy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Python Framework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Line 5"/>
          <p:cNvSpPr/>
          <p:nvPr/>
        </p:nvSpPr>
        <p:spPr>
          <a:xfrm>
            <a:off x="6480000" y="180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1890000" y="5196600"/>
            <a:ext cx="2518200" cy="92052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NA*.Py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ntJobsOS App Python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Line 7"/>
          <p:cNvSpPr/>
          <p:nvPr/>
        </p:nvSpPr>
        <p:spPr>
          <a:xfrm flipH="1">
            <a:off x="3240000" y="3420000"/>
            <a:ext cx="2880000" cy="1763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6300000" y="3780000"/>
            <a:ext cx="2485440" cy="89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ntJobsVBA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VBA Framework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(non distribuito integrale)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8100720" y="5220000"/>
            <a:ext cx="2518200" cy="8989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NTJOBS.Scripts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ntJobs App VBA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Line 10"/>
          <p:cNvSpPr/>
          <p:nvPr/>
        </p:nvSpPr>
        <p:spPr>
          <a:xfrm>
            <a:off x="7020000" y="342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3" name="Line 11"/>
          <p:cNvSpPr/>
          <p:nvPr/>
        </p:nvSpPr>
        <p:spPr>
          <a:xfrm>
            <a:off x="6660000" y="468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4" name="Line 12"/>
          <p:cNvSpPr/>
          <p:nvPr/>
        </p:nvSpPr>
        <p:spPr>
          <a:xfrm>
            <a:off x="7213320" y="5423760"/>
            <a:ext cx="72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5" name="TextShape 13"/>
          <p:cNvSpPr/>
          <p:nvPr/>
        </p:nvSpPr>
        <p:spPr>
          <a:xfrm>
            <a:off x="7920000" y="2340000"/>
            <a:ext cx="25189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Jobs.ini scripts from cloud folders or ntJobs.WS.FrontEnd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2003400" y="57240"/>
            <a:ext cx="76658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Gerarchia Insiemi Ecosistema ntJobs 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1091520" y="1759680"/>
            <a:ext cx="200952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Users (login)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8595360" y="805320"/>
            <a:ext cx="2856600" cy="53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Applicazione ntJobs (na)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4291200" y="790200"/>
            <a:ext cx="3272760" cy="53172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Inbox -&gt; (jobs.ini)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CustomShape 5"/>
          <p:cNvSpPr/>
          <p:nvPr/>
        </p:nvSpPr>
        <p:spPr>
          <a:xfrm>
            <a:off x="1091520" y="3183120"/>
            <a:ext cx="200952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Groups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096200" y="4512960"/>
            <a:ext cx="200952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Commands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CustomShape 7"/>
          <p:cNvSpPr/>
          <p:nvPr/>
        </p:nvSpPr>
        <p:spPr>
          <a:xfrm>
            <a:off x="4291200" y="1471680"/>
            <a:ext cx="3272760" cy="53172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JOB (SECTION)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CustomShape 8"/>
          <p:cNvSpPr/>
          <p:nvPr/>
        </p:nvSpPr>
        <p:spPr>
          <a:xfrm>
            <a:off x="4291200" y="2127240"/>
            <a:ext cx="3272760" cy="53172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Action  (una per Section)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4291200" y="2805120"/>
            <a:ext cx="3272760" cy="53172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File.*(IN)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4291200" y="3464640"/>
            <a:ext cx="3272760" cy="53172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Var.* (IN)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4291200" y="4953600"/>
            <a:ext cx="3272760" cy="53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File.* (Return)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4291200" y="6137640"/>
            <a:ext cx="3272760" cy="53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Var.* (Return)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CustomShape 13"/>
          <p:cNvSpPr/>
          <p:nvPr/>
        </p:nvSpPr>
        <p:spPr>
          <a:xfrm>
            <a:off x="7677000" y="781920"/>
            <a:ext cx="180360" cy="5887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9" name="CustomShape 14"/>
          <p:cNvSpPr/>
          <p:nvPr/>
        </p:nvSpPr>
        <p:spPr>
          <a:xfrm>
            <a:off x="2004120" y="2569680"/>
            <a:ext cx="165600" cy="363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0" name="CustomShape 15"/>
          <p:cNvSpPr/>
          <p:nvPr/>
        </p:nvSpPr>
        <p:spPr>
          <a:xfrm rot="10992600">
            <a:off x="2013480" y="3975480"/>
            <a:ext cx="165600" cy="363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8595360" y="1471680"/>
            <a:ext cx="2856600" cy="53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Setup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>
            <a:off x="8595360" y="2157120"/>
            <a:ext cx="2856600" cy="53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Start &amp; Run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CustomShape 18"/>
          <p:cNvSpPr/>
          <p:nvPr/>
        </p:nvSpPr>
        <p:spPr>
          <a:xfrm>
            <a:off x="8595360" y="2842560"/>
            <a:ext cx="2856600" cy="53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CallBack Azioni (+verifica)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CustomShape 19"/>
          <p:cNvSpPr/>
          <p:nvPr/>
        </p:nvSpPr>
        <p:spPr>
          <a:xfrm>
            <a:off x="8595360" y="3464640"/>
            <a:ext cx="2856600" cy="53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Azioni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CustomShape 20"/>
          <p:cNvSpPr/>
          <p:nvPr/>
        </p:nvSpPr>
        <p:spPr>
          <a:xfrm>
            <a:off x="8595360" y="4140000"/>
            <a:ext cx="2856600" cy="53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Classi e Librerie Interne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CustomShape 21"/>
          <p:cNvSpPr/>
          <p:nvPr/>
        </p:nvSpPr>
        <p:spPr>
          <a:xfrm>
            <a:off x="8595360" y="4783680"/>
            <a:ext cx="2856600" cy="5317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Classi e Librerie Pool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(non per VBA)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CustomShape 22"/>
          <p:cNvSpPr/>
          <p:nvPr/>
        </p:nvSpPr>
        <p:spPr>
          <a:xfrm>
            <a:off x="1120320" y="766080"/>
            <a:ext cx="1971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naJobsOS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Dati Caricati Start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 flipV="1">
            <a:off x="3220920" y="2391120"/>
            <a:ext cx="1068480" cy="2387160"/>
          </a:xfrm>
          <a:custGeom>
            <a:avLst/>
            <a:gdLst>
              <a:gd name="textAreaLeft" fmla="*/ 0 w 1068480"/>
              <a:gd name="textAreaRight" fmla="*/ 1069560 w 1068480"/>
              <a:gd name="textAreaTop" fmla="*/ -720 h 2387160"/>
              <a:gd name="textAreaBottom" fmla="*/ 2387520 h 2387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9" name="CustomShape 24"/>
          <p:cNvSpPr/>
          <p:nvPr/>
        </p:nvSpPr>
        <p:spPr>
          <a:xfrm>
            <a:off x="4291200" y="4358160"/>
            <a:ext cx="3272760" cy="53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Inbox -&gt; (jobs.end)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CustomShape 25"/>
          <p:cNvSpPr/>
          <p:nvPr/>
        </p:nvSpPr>
        <p:spPr>
          <a:xfrm>
            <a:off x="4291200" y="5569560"/>
            <a:ext cx="3272760" cy="531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Return.* (TimeStamp, Result)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04200" y="36360"/>
            <a:ext cx="1133856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2100" strike="noStrike" u="sng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NTJOBS.OS: WorkFlow Operativo</a:t>
            </a:r>
            <a:br>
              <a:rPr sz="1800"/>
            </a:br>
            <a:r>
              <a:rPr b="1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OS che si appoggia sopra un sistema operativo host (Win&gt;=7 / Linux) con Layer Python e Office&gt;=2016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12400" y="682920"/>
            <a:ext cx="1143036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1: Polling Jobs da vari canali, 2: che vengono eseguiti in parallelo o seriale BATCH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3: Monitor fine Job 4: Viene Ritornato un Output via File / Mail all’utente che li ha richiamati –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5: O autogenerati mediante schedulazione automatica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4463640" y="4597920"/>
            <a:ext cx="2370240" cy="20109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Scheduler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1: Get Jobs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2: Exec Jobs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3: End (monitor fine)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4: Return + Archive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5: Auto Generator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486000" y="4988520"/>
            <a:ext cx="2660400" cy="8812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1:Monitoraggio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nuovi jobs.ini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7977240" y="3934440"/>
            <a:ext cx="3738240" cy="10364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5: BGF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Batch Generator jobs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Generatore autonomo jobs.ini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7903800" y="6202440"/>
            <a:ext cx="3738960" cy="4989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3..4: Mailing e File Return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CustomShape 7"/>
          <p:cNvSpPr/>
          <p:nvPr/>
        </p:nvSpPr>
        <p:spPr>
          <a:xfrm>
            <a:off x="3364920" y="3349080"/>
            <a:ext cx="2226960" cy="9680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Archivio JOBS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Inbox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CustomShape 8"/>
          <p:cNvSpPr/>
          <p:nvPr/>
        </p:nvSpPr>
        <p:spPr>
          <a:xfrm flipH="1">
            <a:off x="5128200" y="2589840"/>
            <a:ext cx="1496160" cy="806400"/>
          </a:xfrm>
          <a:custGeom>
            <a:avLst/>
            <a:gdLst>
              <a:gd name="textAreaLeft" fmla="*/ 720 w 1496160"/>
              <a:gd name="textAreaRight" fmla="*/ 1497960 w 1496160"/>
              <a:gd name="textAreaTop" fmla="*/ 0 h 806400"/>
              <a:gd name="textAreaBottom" fmla="*/ 807480 h 806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9" name="CustomShape 9"/>
          <p:cNvSpPr/>
          <p:nvPr/>
        </p:nvSpPr>
        <p:spPr>
          <a:xfrm rot="10800000">
            <a:off x="5602320" y="3839760"/>
            <a:ext cx="2311200" cy="578520"/>
          </a:xfrm>
          <a:custGeom>
            <a:avLst/>
            <a:gdLst>
              <a:gd name="textAreaLeft" fmla="*/ 0 w 2311200"/>
              <a:gd name="textAreaRight" fmla="*/ 2312280 w 2311200"/>
              <a:gd name="textAreaTop" fmla="*/ 0 h 578520"/>
              <a:gd name="textAreaBottom" fmla="*/ 579600 h 578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4285080" y="2563200"/>
            <a:ext cx="249840" cy="755640"/>
          </a:xfrm>
          <a:custGeom>
            <a:avLst/>
            <a:gdLst>
              <a:gd name="textAreaLeft" fmla="*/ 0 w 249840"/>
              <a:gd name="textAreaRight" fmla="*/ 250920 w 249840"/>
              <a:gd name="textAreaTop" fmla="*/ 0 h 755640"/>
              <a:gd name="textAreaBottom" fmla="*/ 756720 h 755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1" name="CustomShape 11"/>
          <p:cNvSpPr/>
          <p:nvPr/>
        </p:nvSpPr>
        <p:spPr>
          <a:xfrm flipH="1" rot="10800000">
            <a:off x="6886800" y="5321520"/>
            <a:ext cx="1016640" cy="583200"/>
          </a:xfrm>
          <a:custGeom>
            <a:avLst/>
            <a:gdLst>
              <a:gd name="textAreaLeft" fmla="*/ 720 w 1016640"/>
              <a:gd name="textAreaRight" fmla="*/ 1018440 w 1016640"/>
              <a:gd name="textAreaTop" fmla="*/ 0 h 583200"/>
              <a:gd name="textAreaBottom" fmla="*/ 584280 h 583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2" name="CustomShape 12"/>
          <p:cNvSpPr/>
          <p:nvPr/>
        </p:nvSpPr>
        <p:spPr>
          <a:xfrm flipH="1" rot="21111600">
            <a:off x="9776880" y="5650920"/>
            <a:ext cx="59040" cy="542160"/>
          </a:xfrm>
          <a:custGeom>
            <a:avLst/>
            <a:gdLst>
              <a:gd name="textAreaLeft" fmla="*/ 720 w 59040"/>
              <a:gd name="textAreaRight" fmla="*/ 60840 w 59040"/>
              <a:gd name="textAreaTop" fmla="*/ 0 h 542160"/>
              <a:gd name="textAreaBottom" fmla="*/ 543240 h 542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1384200" y="2477880"/>
            <a:ext cx="2303640" cy="1009800"/>
          </a:xfrm>
          <a:custGeom>
            <a:avLst/>
            <a:gdLst>
              <a:gd name="textAreaLeft" fmla="*/ 0 w 2303640"/>
              <a:gd name="textAreaRight" fmla="*/ 2304720 w 2303640"/>
              <a:gd name="textAreaTop" fmla="*/ 0 h 1009800"/>
              <a:gd name="textAreaBottom" fmla="*/ 1010880 h 1009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4" name="CustomShape 14"/>
          <p:cNvSpPr/>
          <p:nvPr/>
        </p:nvSpPr>
        <p:spPr>
          <a:xfrm flipH="1" rot="10800000">
            <a:off x="1815840" y="4182120"/>
            <a:ext cx="1869840" cy="806400"/>
          </a:xfrm>
          <a:custGeom>
            <a:avLst/>
            <a:gdLst>
              <a:gd name="textAreaLeft" fmla="*/ 720 w 1869840"/>
              <a:gd name="textAreaRight" fmla="*/ 1871640 w 1869840"/>
              <a:gd name="textAreaTop" fmla="*/ 0 h 806400"/>
              <a:gd name="textAreaBottom" fmla="*/ 807480 h 806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7913520" y="5199120"/>
            <a:ext cx="3738960" cy="5709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2: Esecuzione jobs in coda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Da archivio Jobs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CustomShape 16"/>
          <p:cNvSpPr/>
          <p:nvPr/>
        </p:nvSpPr>
        <p:spPr>
          <a:xfrm rot="10800000">
            <a:off x="3204720" y="5487480"/>
            <a:ext cx="1258920" cy="417240"/>
          </a:xfrm>
          <a:custGeom>
            <a:avLst/>
            <a:gdLst>
              <a:gd name="textAreaLeft" fmla="*/ 0 w 1258920"/>
              <a:gd name="textAreaRight" fmla="*/ 1260000 w 1258920"/>
              <a:gd name="textAreaTop" fmla="*/ 0 h 417240"/>
              <a:gd name="textAreaBottom" fmla="*/ 418320 h 417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7" name="CustomShape 17"/>
          <p:cNvSpPr/>
          <p:nvPr/>
        </p:nvSpPr>
        <p:spPr>
          <a:xfrm>
            <a:off x="6923520" y="5904720"/>
            <a:ext cx="2370240" cy="213120"/>
          </a:xfrm>
          <a:custGeom>
            <a:avLst/>
            <a:gdLst>
              <a:gd name="textAreaLeft" fmla="*/ 0 w 2370240"/>
              <a:gd name="textAreaRight" fmla="*/ 2371320 w 2370240"/>
              <a:gd name="textAreaTop" fmla="*/ 0 h 213120"/>
              <a:gd name="textAreaBottom" fmla="*/ 214200 h 213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8" name="CustomShape 18"/>
          <p:cNvSpPr/>
          <p:nvPr/>
        </p:nvSpPr>
        <p:spPr>
          <a:xfrm flipH="1" rot="10800000">
            <a:off x="6899400" y="4761720"/>
            <a:ext cx="1070640" cy="1130400"/>
          </a:xfrm>
          <a:custGeom>
            <a:avLst/>
            <a:gdLst>
              <a:gd name="textAreaLeft" fmla="*/ 720 w 1070640"/>
              <a:gd name="textAreaRight" fmla="*/ 1072440 w 1070640"/>
              <a:gd name="textAreaTop" fmla="*/ 0 h 1130400"/>
              <a:gd name="textAreaBottom" fmla="*/ 1131480 h 1130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9" name="CustomShape 19"/>
          <p:cNvSpPr/>
          <p:nvPr/>
        </p:nvSpPr>
        <p:spPr>
          <a:xfrm>
            <a:off x="304200" y="1648440"/>
            <a:ext cx="2565360" cy="10908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ff00"/>
                </a:solidFill>
                <a:effectLst/>
                <a:uFillTx/>
                <a:latin typeface="Arial"/>
                <a:ea typeface="Arial"/>
              </a:rPr>
              <a:t>FTP o SHARE</a:t>
            </a:r>
            <a:br>
              <a:rPr sz="1800"/>
            </a:br>
            <a:r>
              <a:rPr b="0" lang="it-IT" sz="1800" strike="noStrike" u="none">
                <a:solidFill>
                  <a:srgbClr val="ffff00"/>
                </a:solidFill>
                <a:effectLst/>
                <a:uFillTx/>
                <a:latin typeface="Arial"/>
                <a:ea typeface="Arial"/>
              </a:rPr>
              <a:t>FrontEnd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jobs.ini e files associati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CustomShape 20"/>
          <p:cNvSpPr/>
          <p:nvPr/>
        </p:nvSpPr>
        <p:spPr>
          <a:xfrm>
            <a:off x="3130920" y="1713960"/>
            <a:ext cx="1997280" cy="10908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WFF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Web Form FronEnd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CustomShape 21"/>
          <p:cNvSpPr/>
          <p:nvPr/>
        </p:nvSpPr>
        <p:spPr>
          <a:xfrm>
            <a:off x="5638680" y="1713960"/>
            <a:ext cx="1769040" cy="10908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WSF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Web Service FrontEnd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CustomShape 22"/>
          <p:cNvSpPr/>
          <p:nvPr/>
        </p:nvSpPr>
        <p:spPr>
          <a:xfrm>
            <a:off x="8308800" y="1780200"/>
            <a:ext cx="3075480" cy="18468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Tabelle di supporto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«standard»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Descritte di seguito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034640" y="1496520"/>
            <a:ext cx="10509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Flusso Canalizattore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41320" y="2182680"/>
            <a:ext cx="11127600" cy="21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Metodologia di Reportistica utilizzata per creare dei report. I dati vengono esportati con un campo ID iniziale composto da varie chiavi alfanumerichie divise da “.”. Esempio PD.202101.XXX.YYY. Possono essere seguiti da altri campi NUMERICI ed ALFANUMERICI con campi numerici e alfanumerici. Il formato Record deve essere lo stesso per tutti i report. Il report viene esportato in formato CSV o XLS e poi nei vari fogli excel richiamati tramite CERCA.VERT. 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841320" y="4675320"/>
            <a:ext cx="10509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TabSchema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>
            <a:off x="725400" y="5293080"/>
            <a:ext cx="111276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Per varie attività viene utilizzata una tabella dove sono salvati tutti gli schemi con un formato record standard e identificato lo schema nei vari comandi dove viene utilizzato. 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04200" y="352080"/>
            <a:ext cx="1133856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2100" strike="noStrike" u="sng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NTJOBS.APP (ntApp): WorkFlow Operativo – In ogni linguaggio (Python, Vba, ecc)</a:t>
            </a:r>
            <a:br>
              <a:rPr sz="2100"/>
            </a:br>
            <a:endParaRPr b="0" lang="it-IT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68480" y="738360"/>
            <a:ext cx="11826720" cy="52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Setup Applicazione (istanza jData) e dati di configurazione in </a:t>
            </a:r>
            <a:r>
              <a:rPr b="1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jData</a:t>
            </a: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. Oggetto di supporto interno all’applicazione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Start</a:t>
            </a: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 Argomenti (di solito il file .ini di test o come parametro)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864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Start: </a:t>
            </a:r>
            <a:r>
              <a:rPr b="1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Read INI </a:t>
            </a: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con CONFIG+AzioniDaEseguire. </a:t>
            </a:r>
            <a:br>
              <a:rPr sz="1800"/>
            </a:b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 specificato file oppure esecuzione normale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864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Start: </a:t>
            </a:r>
            <a:r>
              <a:rPr b="1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Read CSV </a:t>
            </a: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(se richiesto nel file INI), dati di supporto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Run</a:t>
            </a: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 Esecuzione singole azioni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Return</a:t>
            </a: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 Scrittura jobs.end di ritorno nella stessa cartella per dichiare completamento della ntApp oppure stato di errore prima di eseguirla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584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Return: Calcolo dictionary di ritorno (Status, Vars, Files) e jobs.end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584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Archive: Archiviazione jobs concluso e Billing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End</a:t>
            </a: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 Monitor stato processi se live_test, timeout, conclusi(end)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79560" y="1877400"/>
            <a:ext cx="4399200" cy="3224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640000" y="383040"/>
            <a:ext cx="3549240" cy="4622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9560" y="52920"/>
            <a:ext cx="891036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2100" strike="noStrike" u="sng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ntJobs.Py -&gt; ntJobsOs: Classi e Librerie</a:t>
            </a:r>
            <a:br>
              <a:rPr sz="1800"/>
            </a:br>
            <a:r>
              <a:rPr b="1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ntJobsOs è il gestore e FrontEnd di esecuzione Jobs</a:t>
            </a:r>
            <a:br>
              <a:rPr sz="1800"/>
            </a:br>
            <a:r>
              <a:rPr b="1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ntJobsPy è il Framework Python sottostante a nJobsOS </a:t>
            </a:r>
            <a:br>
              <a:rPr sz="1800"/>
            </a:br>
            <a:r>
              <a:rPr b="1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DejaVu Sans"/>
              </a:rPr>
              <a:t>ntJobsVBA è un Framework e LinguaggioScript</a:t>
            </a:r>
            <a:br>
              <a:rPr sz="1800"/>
            </a:br>
            <a:r>
              <a:rPr b="1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DejaVu Sans"/>
              </a:rPr>
              <a:t> che contiene anche i FrontEndVBA unico ACCDB richiamati script NTF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0467360" y="3088440"/>
            <a:ext cx="129276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NC_Sys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10356480" y="1440000"/>
            <a:ext cx="1436760" cy="64296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NC_Table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1394280" y="1980000"/>
            <a:ext cx="1436760" cy="4172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nlDataFiles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CustomShape 7"/>
          <p:cNvSpPr/>
          <p:nvPr/>
        </p:nvSpPr>
        <p:spPr>
          <a:xfrm>
            <a:off x="5115240" y="1850400"/>
            <a:ext cx="2600640" cy="14972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2000" strike="noStrike" u="none">
                <a:solidFill>
                  <a:srgbClr val="ffff00"/>
                </a:solidFill>
                <a:effectLst/>
                <a:uFillTx/>
                <a:latin typeface="Arial"/>
                <a:ea typeface="Arial"/>
              </a:rPr>
              <a:t>nlSys</a:t>
            </a:r>
            <a:br>
              <a:rPr sz="1800"/>
            </a:br>
            <a:r>
              <a:rPr b="0" lang="it-IT" sz="1800" strike="noStrike" u="none">
                <a:solidFill>
                  <a:srgbClr val="ffff00"/>
                </a:solidFill>
                <a:effectLst/>
                <a:uFillTx/>
                <a:latin typeface="Arial"/>
                <a:ea typeface="Arial"/>
              </a:rPr>
              <a:t>Libreria Principale di appoggio ad ogni Libreria e Classe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CustomShape 8"/>
          <p:cNvSpPr/>
          <p:nvPr/>
        </p:nvSpPr>
        <p:spPr>
          <a:xfrm>
            <a:off x="10337760" y="708840"/>
            <a:ext cx="1720080" cy="64296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NC_JobsOS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CustomShape 9"/>
          <p:cNvSpPr/>
          <p:nvPr/>
        </p:nvSpPr>
        <p:spPr>
          <a:xfrm>
            <a:off x="1394280" y="2556000"/>
            <a:ext cx="1436760" cy="4172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nlDataJson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CustomShape 10"/>
          <p:cNvSpPr/>
          <p:nvPr/>
        </p:nvSpPr>
        <p:spPr>
          <a:xfrm>
            <a:off x="9000000" y="4034520"/>
            <a:ext cx="127584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NC_PDF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CustomShape 11"/>
          <p:cNvSpPr/>
          <p:nvPr/>
        </p:nvSpPr>
        <p:spPr>
          <a:xfrm>
            <a:off x="288000" y="5500440"/>
            <a:ext cx="109209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Applicazioni di FrontEnd (Python* e VBA#) eseguite tramite schedulatore e ntJobsOs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CustomShape 12"/>
          <p:cNvSpPr/>
          <p:nvPr/>
        </p:nvSpPr>
        <p:spPr>
          <a:xfrm>
            <a:off x="1394280" y="3652560"/>
            <a:ext cx="1436760" cy="4172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nlWS*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CustomShape 13"/>
          <p:cNvSpPr/>
          <p:nvPr/>
        </p:nvSpPr>
        <p:spPr>
          <a:xfrm>
            <a:off x="1394280" y="3079440"/>
            <a:ext cx="1436760" cy="4172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nlWebF*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CustomShape 14"/>
          <p:cNvSpPr/>
          <p:nvPr/>
        </p:nvSpPr>
        <p:spPr>
          <a:xfrm>
            <a:off x="10439640" y="3969000"/>
            <a:ext cx="149616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NC_Panda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CustomShape 15"/>
          <p:cNvSpPr/>
          <p:nvPr/>
        </p:nvSpPr>
        <p:spPr>
          <a:xfrm>
            <a:off x="9000000" y="3131280"/>
            <a:ext cx="117612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NC_Db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CustomShape 16"/>
          <p:cNvSpPr/>
          <p:nvPr/>
        </p:nvSpPr>
        <p:spPr>
          <a:xfrm>
            <a:off x="8820000" y="2304000"/>
            <a:ext cx="1532520" cy="64296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NC_Events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CustomShape 17"/>
          <p:cNvSpPr/>
          <p:nvPr/>
        </p:nvSpPr>
        <p:spPr>
          <a:xfrm>
            <a:off x="10467360" y="2277720"/>
            <a:ext cx="1292760" cy="64296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NC_Mail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CustomShape 18"/>
          <p:cNvSpPr/>
          <p:nvPr/>
        </p:nvSpPr>
        <p:spPr>
          <a:xfrm flipH="1">
            <a:off x="7715880" y="2600640"/>
            <a:ext cx="1270800" cy="360"/>
          </a:xfrm>
          <a:custGeom>
            <a:avLst/>
            <a:gdLst>
              <a:gd name="textAreaLeft" fmla="*/ 720 w 1270800"/>
              <a:gd name="textAreaRight" fmla="*/ 1272600 w 12708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97" name="CustomShape 19"/>
          <p:cNvSpPr/>
          <p:nvPr/>
        </p:nvSpPr>
        <p:spPr>
          <a:xfrm>
            <a:off x="8799840" y="878400"/>
            <a:ext cx="1641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Classi Python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di appoggio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CustomShape 20"/>
          <p:cNvSpPr/>
          <p:nvPr/>
        </p:nvSpPr>
        <p:spPr>
          <a:xfrm flipH="1" flipV="1">
            <a:off x="4127040" y="5005800"/>
            <a:ext cx="1096200" cy="374760"/>
          </a:xfrm>
          <a:custGeom>
            <a:avLst/>
            <a:gdLst>
              <a:gd name="textAreaLeft" fmla="*/ -720 w 1096200"/>
              <a:gd name="textAreaRight" fmla="*/ 1096560 w 1096200"/>
              <a:gd name="textAreaTop" fmla="*/ -720 h 374760"/>
              <a:gd name="textAreaBottom" fmla="*/ 375120 h 374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99" name="CustomShape 21"/>
          <p:cNvSpPr/>
          <p:nvPr/>
        </p:nvSpPr>
        <p:spPr>
          <a:xfrm flipV="1">
            <a:off x="5285160" y="4840200"/>
            <a:ext cx="3172680" cy="538560"/>
          </a:xfrm>
          <a:custGeom>
            <a:avLst/>
            <a:gdLst>
              <a:gd name="textAreaLeft" fmla="*/ 0 w 3172680"/>
              <a:gd name="textAreaRight" fmla="*/ 3173760 w 3172680"/>
              <a:gd name="textAreaTop" fmla="*/ 720 h 538560"/>
              <a:gd name="textAreaBottom" fmla="*/ 540360 h 538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0" name="CustomShape 22"/>
          <p:cNvSpPr/>
          <p:nvPr/>
        </p:nvSpPr>
        <p:spPr>
          <a:xfrm flipV="1">
            <a:off x="4392000" y="2725920"/>
            <a:ext cx="720360" cy="7200"/>
          </a:xfrm>
          <a:custGeom>
            <a:avLst/>
            <a:gdLst>
              <a:gd name="textAreaLeft" fmla="*/ 0 w 720360"/>
              <a:gd name="textAreaRight" fmla="*/ 721440 w 720360"/>
              <a:gd name="textAreaTop" fmla="*/ 720 h 7200"/>
              <a:gd name="textAreaBottom" fmla="*/ 9000 h 7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6720" bIns="-3672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1" name="CustomShape 23"/>
          <p:cNvSpPr/>
          <p:nvPr/>
        </p:nvSpPr>
        <p:spPr>
          <a:xfrm flipV="1">
            <a:off x="5285160" y="3488040"/>
            <a:ext cx="1074600" cy="1842840"/>
          </a:xfrm>
          <a:custGeom>
            <a:avLst/>
            <a:gdLst>
              <a:gd name="textAreaLeft" fmla="*/ 0 w 1074600"/>
              <a:gd name="textAreaRight" fmla="*/ 1075680 w 1074600"/>
              <a:gd name="textAreaTop" fmla="*/ -720 h 1842840"/>
              <a:gd name="textAreaBottom" fmla="*/ 1843200 h 1842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2" name="CustomShape 24"/>
          <p:cNvSpPr/>
          <p:nvPr/>
        </p:nvSpPr>
        <p:spPr>
          <a:xfrm>
            <a:off x="8391600" y="6021360"/>
            <a:ext cx="980280" cy="61380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naJobs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#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CustomShape 25"/>
          <p:cNvSpPr/>
          <p:nvPr/>
        </p:nvSpPr>
        <p:spPr>
          <a:xfrm>
            <a:off x="1401840" y="6032160"/>
            <a:ext cx="806760" cy="61380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Mail*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CustomShape 26"/>
          <p:cNvSpPr/>
          <p:nvPr/>
        </p:nvSpPr>
        <p:spPr>
          <a:xfrm>
            <a:off x="2314080" y="6046920"/>
            <a:ext cx="1580760" cy="61380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NaJobs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WWW*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CustomShape 27"/>
          <p:cNvSpPr/>
          <p:nvPr/>
        </p:nvSpPr>
        <p:spPr>
          <a:xfrm>
            <a:off x="4008240" y="6044040"/>
            <a:ext cx="824760" cy="613800"/>
          </a:xfrm>
          <a:prstGeom prst="rect">
            <a:avLst/>
          </a:prstGeom>
          <a:solidFill>
            <a:srgbClr val="f10d0c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nlTest *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6" name="CustomShape 28"/>
          <p:cNvSpPr/>
          <p:nvPr/>
        </p:nvSpPr>
        <p:spPr>
          <a:xfrm>
            <a:off x="4918680" y="6039360"/>
            <a:ext cx="1378440" cy="6213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naBalance #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7" name="CustomShape 29"/>
          <p:cNvSpPr/>
          <p:nvPr/>
        </p:nvSpPr>
        <p:spPr>
          <a:xfrm>
            <a:off x="6397920" y="6035040"/>
            <a:ext cx="1008360" cy="6213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naData 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CustomShape 30"/>
          <p:cNvSpPr/>
          <p:nvPr/>
        </p:nvSpPr>
        <p:spPr>
          <a:xfrm>
            <a:off x="7408440" y="6032160"/>
            <a:ext cx="860760" cy="6213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naAuto 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CustomShape 31"/>
          <p:cNvSpPr/>
          <p:nvPr/>
        </p:nvSpPr>
        <p:spPr>
          <a:xfrm>
            <a:off x="79560" y="6037200"/>
            <a:ext cx="1216440" cy="6138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NcJobs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Os*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0" name="CustomShape 32"/>
          <p:cNvSpPr/>
          <p:nvPr/>
        </p:nvSpPr>
        <p:spPr>
          <a:xfrm>
            <a:off x="9496440" y="6024600"/>
            <a:ext cx="1184040" cy="6213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naEvents 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CustomShape 33"/>
          <p:cNvSpPr/>
          <p:nvPr/>
        </p:nvSpPr>
        <p:spPr>
          <a:xfrm>
            <a:off x="10790280" y="6028560"/>
            <a:ext cx="1087560" cy="6213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naStats#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2" name="CustomShape 34"/>
          <p:cNvSpPr/>
          <p:nvPr/>
        </p:nvSpPr>
        <p:spPr>
          <a:xfrm>
            <a:off x="288000" y="4372560"/>
            <a:ext cx="4100760" cy="5731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Scchedulatore ed altri Tools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Librerie Repository Python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3" name="CustomShape 35"/>
          <p:cNvSpPr/>
          <p:nvPr/>
        </p:nvSpPr>
        <p:spPr>
          <a:xfrm>
            <a:off x="2936520" y="2566080"/>
            <a:ext cx="1220760" cy="4172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nlTools*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CustomShape 36"/>
          <p:cNvSpPr/>
          <p:nvPr/>
        </p:nvSpPr>
        <p:spPr>
          <a:xfrm>
            <a:off x="2936520" y="3074760"/>
            <a:ext cx="1220760" cy="4172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nlDate*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CustomShape 37"/>
          <p:cNvSpPr/>
          <p:nvPr/>
        </p:nvSpPr>
        <p:spPr>
          <a:xfrm>
            <a:off x="10790280" y="5307480"/>
            <a:ext cx="1087560" cy="6213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naDb*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6" name="CustomShape 38"/>
          <p:cNvSpPr/>
          <p:nvPr/>
        </p:nvSpPr>
        <p:spPr>
          <a:xfrm>
            <a:off x="2906280" y="3667680"/>
            <a:ext cx="1166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* Working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258480" y="217080"/>
            <a:ext cx="1133856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2100" strike="noStrike" u="sng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NTJOBS.OS – Core + FrontEnd App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Le App (FrontEnd) possono essere scritte in vari linguaggi, ma devono gestire una modalità precisa per essere richiamate dal core ntJobsOS (</a:t>
            </a: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jobs.ini) e ritornare un risultato (jobs.end)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212400" y="682920"/>
            <a:ext cx="1143036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628200" y="2783160"/>
            <a:ext cx="10659960" cy="20109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Arial"/>
              </a:rPr>
              <a:t>FrontEnd App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Lettura file .INI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Inizializzazione istanza jData (NC_Sys) per monitorare entrata e uscita nell’App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Eventuale .CSV dei dati di supporto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Utilizzo delle classi applicative di supporto per l’elaborazione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Per ogni sezione, compresa la config, eseguire una azione che ci deve essere «ACTION»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1640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Generazione jobs.end per comunicare la fine dell’elaborazione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224600" y="1827000"/>
            <a:ext cx="3405960" cy="725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ff00"/>
                </a:solidFill>
                <a:effectLst/>
                <a:uFillTx/>
                <a:latin typeface="Arial"/>
                <a:ea typeface="Arial"/>
              </a:rPr>
              <a:t>ntJobsOS richiama le APP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486000" y="1064520"/>
            <a:ext cx="11338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Le App FrontEnd hanno come parametro un file parmetri.ini con la section [CONFIG] con i parametri di chiamata. </a:t>
            </a:r>
            <a:r>
              <a:rPr b="1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La libreria </a:t>
            </a:r>
            <a:r>
              <a:rPr b="1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ntJobsIO è di aiuto per gestire l’entrata e l’uscita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>
            <a:off x="131400" y="5302080"/>
            <a:ext cx="3441960" cy="9802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JOBS.INI [CONFIG] 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[singoli jobs x1, x2, ecc..]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Eseguiti in sequenza con attesa 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3" name="CustomShape 7"/>
          <p:cNvSpPr/>
          <p:nvPr/>
        </p:nvSpPr>
        <p:spPr>
          <a:xfrm>
            <a:off x="3655080" y="5638320"/>
            <a:ext cx="1197720" cy="360"/>
          </a:xfrm>
          <a:custGeom>
            <a:avLst/>
            <a:gdLst>
              <a:gd name="textAreaLeft" fmla="*/ 0 w 1197720"/>
              <a:gd name="textAreaRight" fmla="*/ 1198800 w 11977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24" name="CustomShape 8"/>
          <p:cNvSpPr/>
          <p:nvPr/>
        </p:nvSpPr>
        <p:spPr>
          <a:xfrm>
            <a:off x="4943160" y="5218200"/>
            <a:ext cx="1539720" cy="379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Jobs_x1.ini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4937040" y="5771520"/>
            <a:ext cx="1539720" cy="379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Jobs_x2.ini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6622200" y="5597640"/>
            <a:ext cx="1483920" cy="360"/>
          </a:xfrm>
          <a:custGeom>
            <a:avLst/>
            <a:gdLst>
              <a:gd name="textAreaLeft" fmla="*/ 0 w 1483920"/>
              <a:gd name="textAreaRight" fmla="*/ 1485000 w 14839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27" name="CustomShape 11"/>
          <p:cNvSpPr/>
          <p:nvPr/>
        </p:nvSpPr>
        <p:spPr>
          <a:xfrm>
            <a:off x="3657600" y="5696280"/>
            <a:ext cx="1180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JobsOs</a:t>
            </a:r>
            <a:br>
              <a:rPr sz="1800"/>
            </a:b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Orchetratore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8" name="CustomShape 12"/>
          <p:cNvSpPr/>
          <p:nvPr/>
        </p:nvSpPr>
        <p:spPr>
          <a:xfrm>
            <a:off x="6773760" y="5010120"/>
            <a:ext cx="1180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JobsOs</a:t>
            </a:r>
            <a:br>
              <a:rPr sz="1800"/>
            </a:b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Orchetratore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8251560" y="5119920"/>
            <a:ext cx="1188720" cy="1117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ntJobs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App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FrontEnd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CustomShape 14"/>
          <p:cNvSpPr/>
          <p:nvPr/>
        </p:nvSpPr>
        <p:spPr>
          <a:xfrm>
            <a:off x="9622800" y="5282640"/>
            <a:ext cx="10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jobs.end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9585720" y="5746680"/>
            <a:ext cx="1118160" cy="360"/>
          </a:xfrm>
          <a:custGeom>
            <a:avLst/>
            <a:gdLst>
              <a:gd name="textAreaLeft" fmla="*/ 0 w 1118160"/>
              <a:gd name="textAreaRight" fmla="*/ 1119240 w 11181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32" name="CustomShape 16"/>
          <p:cNvSpPr/>
          <p:nvPr/>
        </p:nvSpPr>
        <p:spPr>
          <a:xfrm>
            <a:off x="10705320" y="5423400"/>
            <a:ext cx="1462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JobsOs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Orchetratore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09480" y="273600"/>
            <a:ext cx="1033920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90000"/>
              </a:lnSpc>
            </a:pP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ntRobot – Istanza Server Applicativo ntJobsOS </a:t>
            </a:r>
            <a:br>
              <a:rPr sz="1800"/>
            </a:br>
            <a:r>
              <a:rPr b="0" lang="it-I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(automazione batch mediante cloud + email e WebService)</a:t>
            </a:r>
            <a:endParaRPr b="0" lang="it-I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983400" y="1062000"/>
            <a:ext cx="2638440" cy="301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ff00"/>
                </a:solidFill>
                <a:effectLst/>
                <a:uFillTx/>
                <a:latin typeface="Arial"/>
                <a:ea typeface="DejaVu Sans"/>
              </a:rPr>
              <a:t>NTROBOT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457200" y="1080000"/>
            <a:ext cx="3304440" cy="3055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PC Windows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(basta miniPC fanless)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Windows 10 e Office 2019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Windows 7 e Office 2016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Python&gt;3.6 da Python.Org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Gdrive Desktop e OneDrive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WinCron o </a:t>
            </a:r>
            <a:r>
              <a:rPr b="0" lang="it-IT" sz="16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OperazioniPianificate</a:t>
            </a:r>
            <a:endParaRPr b="0" lang="it-IT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AnyDesk o RemotePC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Disco K: su NAS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Possibile LibreOffice Basic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880320" y="1080000"/>
            <a:ext cx="5205960" cy="3055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PC Linux Debian Like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Locale o in Hosting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Non vanno le App basate su VBA Office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(si rimanda l’esecuzione ad un server Windows)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Python&gt;3.6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GoogleDrive FOSS estensione Drive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CronLinux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AnyDesk o RemotePC (locale)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WebMin (per PC in Hosting)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Possibile LibreOffice Basic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7" name="CustomShape 5"/>
          <p:cNvSpPr/>
          <p:nvPr/>
        </p:nvSpPr>
        <p:spPr>
          <a:xfrm>
            <a:off x="5303520" y="1365120"/>
            <a:ext cx="1474560" cy="1465560"/>
          </a:xfrm>
          <a:custGeom>
            <a:avLst/>
            <a:gdLst>
              <a:gd name="textAreaLeft" fmla="*/ 0 w 1474560"/>
              <a:gd name="textAreaRight" fmla="*/ 1475640 w 1474560"/>
              <a:gd name="textAreaTop" fmla="*/ 0 h 1465560"/>
              <a:gd name="textAreaBottom" fmla="*/ 1466640 h 1465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38" name="CustomShape 6"/>
          <p:cNvSpPr/>
          <p:nvPr/>
        </p:nvSpPr>
        <p:spPr>
          <a:xfrm flipH="1">
            <a:off x="3761280" y="1365120"/>
            <a:ext cx="1538280" cy="1554840"/>
          </a:xfrm>
          <a:custGeom>
            <a:avLst/>
            <a:gdLst>
              <a:gd name="textAreaLeft" fmla="*/ -720 w 1538280"/>
              <a:gd name="textAreaRight" fmla="*/ 1538640 w 1538280"/>
              <a:gd name="textAreaTop" fmla="*/ 0 h 1554840"/>
              <a:gd name="textAreaBottom" fmla="*/ 1555920 h 1554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39" name="CustomShape 7"/>
          <p:cNvSpPr/>
          <p:nvPr/>
        </p:nvSpPr>
        <p:spPr>
          <a:xfrm>
            <a:off x="4519440" y="4606200"/>
            <a:ext cx="1994400" cy="3384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ntJobsOS (py)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0" name="CustomShape 8"/>
          <p:cNvSpPr/>
          <p:nvPr/>
        </p:nvSpPr>
        <p:spPr>
          <a:xfrm>
            <a:off x="4273560" y="3160800"/>
            <a:ext cx="2094480" cy="549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ntJobsPy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(Framework)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CustomShape 9"/>
          <p:cNvSpPr/>
          <p:nvPr/>
        </p:nvSpPr>
        <p:spPr>
          <a:xfrm>
            <a:off x="5303520" y="1365120"/>
            <a:ext cx="34560" cy="1554840"/>
          </a:xfrm>
          <a:custGeom>
            <a:avLst/>
            <a:gdLst>
              <a:gd name="textAreaLeft" fmla="*/ 0 w 34560"/>
              <a:gd name="textAreaRight" fmla="*/ 35640 w 34560"/>
              <a:gd name="textAreaTop" fmla="*/ 0 h 1554840"/>
              <a:gd name="textAreaBottom" fmla="*/ 1555920 h 1554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42" name="CustomShape 10"/>
          <p:cNvSpPr/>
          <p:nvPr/>
        </p:nvSpPr>
        <p:spPr>
          <a:xfrm flipH="1">
            <a:off x="5338440" y="3610440"/>
            <a:ext cx="13680" cy="858240"/>
          </a:xfrm>
          <a:custGeom>
            <a:avLst/>
            <a:gdLst>
              <a:gd name="textAreaLeft" fmla="*/ 720 w 13680"/>
              <a:gd name="textAreaRight" fmla="*/ 15480 w 13680"/>
              <a:gd name="textAreaTop" fmla="*/ 0 h 858240"/>
              <a:gd name="textAreaBottom" fmla="*/ 859320 h 858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43" name="CustomShape 11"/>
          <p:cNvSpPr/>
          <p:nvPr/>
        </p:nvSpPr>
        <p:spPr>
          <a:xfrm>
            <a:off x="1469520" y="4631040"/>
            <a:ext cx="2489040" cy="587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WinCron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Operazioni Pianficate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4" name="CustomShape 12"/>
          <p:cNvSpPr/>
          <p:nvPr/>
        </p:nvSpPr>
        <p:spPr>
          <a:xfrm>
            <a:off x="8900280" y="4624920"/>
            <a:ext cx="1213200" cy="3013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CRON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CustomShape 13"/>
          <p:cNvSpPr/>
          <p:nvPr/>
        </p:nvSpPr>
        <p:spPr>
          <a:xfrm>
            <a:off x="2110320" y="4137120"/>
            <a:ext cx="360" cy="427320"/>
          </a:xfrm>
          <a:custGeom>
            <a:avLst/>
            <a:gdLst>
              <a:gd name="textAreaLeft" fmla="*/ 0 w 360"/>
              <a:gd name="textAreaRight" fmla="*/ 2880 w 360"/>
              <a:gd name="textAreaTop" fmla="*/ 0 h 427320"/>
              <a:gd name="textAreaBottom" fmla="*/ 428400 h 427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46" name="CustomShape 14"/>
          <p:cNvSpPr/>
          <p:nvPr/>
        </p:nvSpPr>
        <p:spPr>
          <a:xfrm flipV="1">
            <a:off x="2684160" y="4774320"/>
            <a:ext cx="1616760" cy="4320"/>
          </a:xfrm>
          <a:custGeom>
            <a:avLst/>
            <a:gdLst>
              <a:gd name="textAreaLeft" fmla="*/ 0 w 1616760"/>
              <a:gd name="textAreaRight" fmla="*/ 1617840 w 1616760"/>
              <a:gd name="textAreaTop" fmla="*/ 720 h 4320"/>
              <a:gd name="textAreaBottom" fmla="*/ 6120 h 4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9600" bIns="-396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47" name="CustomShape 15"/>
          <p:cNvSpPr/>
          <p:nvPr/>
        </p:nvSpPr>
        <p:spPr>
          <a:xfrm>
            <a:off x="9523440" y="4137120"/>
            <a:ext cx="360" cy="427320"/>
          </a:xfrm>
          <a:custGeom>
            <a:avLst/>
            <a:gdLst>
              <a:gd name="textAreaLeft" fmla="*/ 0 w 360"/>
              <a:gd name="textAreaRight" fmla="*/ 2880 w 360"/>
              <a:gd name="textAreaTop" fmla="*/ 0 h 427320"/>
              <a:gd name="textAreaBottom" fmla="*/ 428400 h 427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48" name="CustomShape 16"/>
          <p:cNvSpPr/>
          <p:nvPr/>
        </p:nvSpPr>
        <p:spPr>
          <a:xfrm flipH="1">
            <a:off x="6622560" y="4776480"/>
            <a:ext cx="2274480" cy="360"/>
          </a:xfrm>
          <a:custGeom>
            <a:avLst/>
            <a:gdLst>
              <a:gd name="textAreaLeft" fmla="*/ 720 w 2274480"/>
              <a:gd name="textAreaRight" fmla="*/ 2276280 w 22744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49" name="CustomShape 17"/>
          <p:cNvSpPr/>
          <p:nvPr/>
        </p:nvSpPr>
        <p:spPr>
          <a:xfrm>
            <a:off x="1469520" y="5630040"/>
            <a:ext cx="8787960" cy="325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rPr>
              <a:t>ntJobsApps (Python, Vba.Office[soloWin], Altri Linguaggi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0" name="CustomShape 18"/>
          <p:cNvSpPr/>
          <p:nvPr/>
        </p:nvSpPr>
        <p:spPr>
          <a:xfrm>
            <a:off x="2109240" y="4946400"/>
            <a:ext cx="360" cy="681840"/>
          </a:xfrm>
          <a:custGeom>
            <a:avLst/>
            <a:gdLst>
              <a:gd name="textAreaLeft" fmla="*/ 0 w 360"/>
              <a:gd name="textAreaRight" fmla="*/ 2880 w 360"/>
              <a:gd name="textAreaTop" fmla="*/ 0 h 681840"/>
              <a:gd name="textAreaBottom" fmla="*/ 682920 h 681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51" name="CustomShape 19"/>
          <p:cNvSpPr/>
          <p:nvPr/>
        </p:nvSpPr>
        <p:spPr>
          <a:xfrm>
            <a:off x="5355360" y="5022720"/>
            <a:ext cx="360" cy="468360"/>
          </a:xfrm>
          <a:custGeom>
            <a:avLst/>
            <a:gdLst>
              <a:gd name="textAreaLeft" fmla="*/ 0 w 360"/>
              <a:gd name="textAreaRight" fmla="*/ 2880 w 360"/>
              <a:gd name="textAreaTop" fmla="*/ 0 h 468360"/>
              <a:gd name="textAreaBottom" fmla="*/ 469440 h 468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52" name="CustomShape 20"/>
          <p:cNvSpPr/>
          <p:nvPr/>
        </p:nvSpPr>
        <p:spPr>
          <a:xfrm>
            <a:off x="9507600" y="4927680"/>
            <a:ext cx="14040" cy="700560"/>
          </a:xfrm>
          <a:custGeom>
            <a:avLst/>
            <a:gdLst>
              <a:gd name="textAreaLeft" fmla="*/ 0 w 14040"/>
              <a:gd name="textAreaRight" fmla="*/ 15120 w 14040"/>
              <a:gd name="textAreaTop" fmla="*/ 0 h 700560"/>
              <a:gd name="textAreaBottom" fmla="*/ 701640 h 70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609840" y="109440"/>
            <a:ext cx="1096956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90000"/>
              </a:lnSpc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Applicazioni FrontEnd </a:t>
            </a: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</a:t>
            </a: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tJobsOs (compreso Orchestratore). Python e VBA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54" name="Table 2"/>
          <p:cNvGraphicFramePr/>
          <p:nvPr/>
        </p:nvGraphicFramePr>
        <p:xfrm>
          <a:off x="327600" y="722880"/>
          <a:ext cx="10312200" cy="5975280"/>
        </p:xfrm>
        <a:graphic>
          <a:graphicData uri="http://schemas.openxmlformats.org/drawingml/2006/table">
            <a:tbl>
              <a:tblPr/>
              <a:tblGrid>
                <a:gridCol w="1438920"/>
                <a:gridCol w="8873640"/>
              </a:tblGrid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Nome</a:t>
                      </a:r>
                      <a:endParaRPr b="0" lang="it-IT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Descrizione</a:t>
                      </a:r>
                      <a:endParaRPr b="0" lang="it-IT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naJobsOS*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Orchestratore Jobs. Partenza ntJobsOS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naMail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Lancio Mailing List via Parametri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naJobsWWW#</a:t>
                      </a:r>
                      <a:endParaRPr b="0" lang="it-I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Ricezione jobs tramite FormWeb. Jobs instradati su Inbox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naBalance#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Calcoli Finanziari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naEvents#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Gestione Eventi (checking)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naWs#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Gestione WebService per ricezione jobs da instradare su Inbox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naDb#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Attività su Database (Per elaborazioni complesse meglio ntStats VBA)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naTest*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FrontEnd di Testing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naData#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FrontEnd Operazioni su Formati di Dati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naAuto#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Automazioni Varie. WebScraping ed altro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ROADMAP</a:t>
                      </a:r>
                      <a:endParaRPr b="0" lang="it-I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*=Sviluppo, #=Progettazione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54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09840" y="109440"/>
            <a:ext cx="1096956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9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Tabelle «standard» di supporto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56" name="Table 2"/>
          <p:cNvGraphicFramePr/>
          <p:nvPr/>
        </p:nvGraphicFramePr>
        <p:xfrm>
          <a:off x="252720" y="772920"/>
          <a:ext cx="11685600" cy="4667760"/>
        </p:xfrm>
        <a:graphic>
          <a:graphicData uri="http://schemas.openxmlformats.org/drawingml/2006/table">
            <a:tbl>
              <a:tblPr/>
              <a:tblGrid>
                <a:gridCol w="1684080"/>
                <a:gridCol w="10001880"/>
              </a:tblGrid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Nome</a:t>
                      </a:r>
                      <a:endParaRPr b="0" lang="it-IT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it-IT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Descrizione</a:t>
                      </a:r>
                      <a:endParaRPr b="0" lang="it-IT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 Groups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Gruppi Utenti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 Users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Utenti riconosciuti ntJobs e loro dati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 Schema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Schema Dati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 Actions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Jobs eseguibili (per richiamo applicazioni FrontEnd)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 Sql e Log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Sequenze Sql di Elaborazioni e Log di Analisi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 Config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Registro configurazione centralizzato (come Tab o come INI / JSON)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Tab Dati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Output Flusso Canalizzatore per Reportistica (con FrontEnd Excel di solito o similare)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Tab Report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Tabella di Reportistica Centralizzata, di solito formato Testo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TabFasi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Registro centralizzato Fasi Elaborative Batch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TabFile e Folders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it-IT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Registro centralizzato File e Folders quando serve memorizzarli</a:t>
                      </a: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495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stomShape 1"/>
          <p:cNvSpPr/>
          <p:nvPr/>
        </p:nvSpPr>
        <p:spPr>
          <a:xfrm>
            <a:off x="2776680" y="0"/>
            <a:ext cx="8379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Arial"/>
              </a:rPr>
              <a:t>Architettura: ntJobs_OS (Jobs eseguiti su BackEnd da Remoto)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CustomShape 2"/>
          <p:cNvSpPr/>
          <p:nvPr/>
        </p:nvSpPr>
        <p:spPr>
          <a:xfrm>
            <a:off x="4262760" y="1062000"/>
            <a:ext cx="39600" cy="396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" bIns="-432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" name="CustomShape 3"/>
          <p:cNvSpPr/>
          <p:nvPr/>
        </p:nvSpPr>
        <p:spPr>
          <a:xfrm>
            <a:off x="741600" y="376200"/>
            <a:ext cx="3895560" cy="12070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Ricevitore (Azione GET)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Scan caselle di ricezione file JOBS.INI degli utenti, (</a:t>
            </a:r>
            <a:r>
              <a:rPr b="1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proxy in JOBS_IN)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CustomShape 4"/>
          <p:cNvSpPr/>
          <p:nvPr/>
        </p:nvSpPr>
        <p:spPr>
          <a:xfrm>
            <a:off x="741600" y="1915200"/>
            <a:ext cx="3925800" cy="15937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Serializzatore (Azione Serial)</a:t>
            </a:r>
            <a:br>
              <a:rPr sz="1800"/>
            </a:b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Si occupa di memorizzare in ordine di ricezione e priorità, le richieste di azioni in un registro di ricezione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CustomShape 5"/>
          <p:cNvSpPr/>
          <p:nvPr/>
        </p:nvSpPr>
        <p:spPr>
          <a:xfrm>
            <a:off x="6558480" y="588600"/>
            <a:ext cx="3895560" cy="13078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Cloud Share</a:t>
            </a:r>
            <a:br>
              <a:rPr sz="1800"/>
            </a:b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Gdrive/OneDrive/Dropbox/Altri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Ftp/WWW/WebService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Email</a:t>
            </a:r>
            <a:br>
              <a:rPr sz="1800"/>
            </a:b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Forms Google/Microsoft/Altro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O Mini pagina WEB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CustomShape 6"/>
          <p:cNvSpPr/>
          <p:nvPr/>
        </p:nvSpPr>
        <p:spPr>
          <a:xfrm>
            <a:off x="6620040" y="1982520"/>
            <a:ext cx="3895560" cy="5270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Database Access / Scalabile su DbServer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CustomShape 7"/>
          <p:cNvSpPr/>
          <p:nvPr/>
        </p:nvSpPr>
        <p:spPr>
          <a:xfrm>
            <a:off x="6583320" y="3040200"/>
            <a:ext cx="3895560" cy="5270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Spostamento files in Repository cartella codificata</a:t>
            </a:r>
            <a:br>
              <a:rPr sz="1800"/>
            </a:b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sub cartella dell’utente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741600" y="3848040"/>
            <a:ext cx="3889080" cy="15937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Orchestratore (Azione Exec)</a:t>
            </a:r>
            <a:br>
              <a:rPr sz="1800"/>
            </a:b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Legge il registro delle azioni richieste e le esegue in modalità parallela o sequenziale per utente.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CustomShape 9"/>
          <p:cNvSpPr/>
          <p:nvPr/>
        </p:nvSpPr>
        <p:spPr>
          <a:xfrm>
            <a:off x="6620040" y="3848040"/>
            <a:ext cx="3895560" cy="5270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Gateway: Riconoscimento dell’utente, profilo abilitativo e canali di comunicazione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CustomShape 10"/>
          <p:cNvSpPr/>
          <p:nvPr/>
        </p:nvSpPr>
        <p:spPr>
          <a:xfrm>
            <a:off x="6583320" y="4576680"/>
            <a:ext cx="3895560" cy="5270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Billing: LOG Accesso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CustomShape 11"/>
          <p:cNvSpPr/>
          <p:nvPr/>
        </p:nvSpPr>
        <p:spPr>
          <a:xfrm>
            <a:off x="2478960" y="1750320"/>
            <a:ext cx="420480" cy="46476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2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CustomShape 12"/>
          <p:cNvSpPr/>
          <p:nvPr/>
        </p:nvSpPr>
        <p:spPr>
          <a:xfrm>
            <a:off x="6095880" y="3652920"/>
            <a:ext cx="554040" cy="52704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2.1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CustomShape 13"/>
          <p:cNvSpPr/>
          <p:nvPr/>
        </p:nvSpPr>
        <p:spPr>
          <a:xfrm>
            <a:off x="6111720" y="2982240"/>
            <a:ext cx="554040" cy="52704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2.2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CustomShape 14"/>
          <p:cNvSpPr/>
          <p:nvPr/>
        </p:nvSpPr>
        <p:spPr>
          <a:xfrm>
            <a:off x="6108840" y="4430880"/>
            <a:ext cx="554040" cy="52704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2.3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CustomShape 15"/>
          <p:cNvSpPr/>
          <p:nvPr/>
        </p:nvSpPr>
        <p:spPr>
          <a:xfrm>
            <a:off x="2401920" y="3613680"/>
            <a:ext cx="420480" cy="4507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3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CustomShape 16"/>
          <p:cNvSpPr/>
          <p:nvPr/>
        </p:nvSpPr>
        <p:spPr>
          <a:xfrm>
            <a:off x="5257080" y="982800"/>
            <a:ext cx="1112760" cy="360"/>
          </a:xfrm>
          <a:custGeom>
            <a:avLst/>
            <a:gdLst>
              <a:gd name="textAreaLeft" fmla="*/ 0 w 1112760"/>
              <a:gd name="textAreaRight" fmla="*/ 1113840 w 11127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4546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1" name="CustomShape 17"/>
          <p:cNvSpPr/>
          <p:nvPr/>
        </p:nvSpPr>
        <p:spPr>
          <a:xfrm>
            <a:off x="4879440" y="3157200"/>
            <a:ext cx="1112760" cy="360"/>
          </a:xfrm>
          <a:custGeom>
            <a:avLst/>
            <a:gdLst>
              <a:gd name="textAreaLeft" fmla="*/ 0 w 1112760"/>
              <a:gd name="textAreaRight" fmla="*/ 1113840 w 111276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4546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2" name="CustomShape 18"/>
          <p:cNvSpPr/>
          <p:nvPr/>
        </p:nvSpPr>
        <p:spPr>
          <a:xfrm>
            <a:off x="2494080" y="184680"/>
            <a:ext cx="420480" cy="4507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1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CustomShape 19"/>
          <p:cNvSpPr/>
          <p:nvPr/>
        </p:nvSpPr>
        <p:spPr>
          <a:xfrm>
            <a:off x="5158440" y="5171400"/>
            <a:ext cx="6704280" cy="9550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Archiviatore+Risponditore (Azione Return+Archive)</a:t>
            </a:r>
            <a:br>
              <a:rPr sz="1800"/>
            </a:b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Archivia job eseguito, risposta a richiesta elaborazione. Copia file di output all’utente se previsto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CustomShape 20"/>
          <p:cNvSpPr/>
          <p:nvPr/>
        </p:nvSpPr>
        <p:spPr>
          <a:xfrm>
            <a:off x="741600" y="5775480"/>
            <a:ext cx="3889080" cy="10000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Cercatore END:  (Azione End)</a:t>
            </a:r>
            <a:br>
              <a:rPr sz="1800"/>
            </a:b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Verifica Azione Eseguita e la marchia come completata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CustomShape 21"/>
          <p:cNvSpPr/>
          <p:nvPr/>
        </p:nvSpPr>
        <p:spPr>
          <a:xfrm>
            <a:off x="4423680" y="6400800"/>
            <a:ext cx="420480" cy="4507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4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CustomShape 22"/>
          <p:cNvSpPr/>
          <p:nvPr/>
        </p:nvSpPr>
        <p:spPr>
          <a:xfrm>
            <a:off x="11442240" y="5216760"/>
            <a:ext cx="420480" cy="4507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5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CustomShape 19"/>
          <p:cNvSpPr/>
          <p:nvPr/>
        </p:nvSpPr>
        <p:spPr>
          <a:xfrm>
            <a:off x="5154120" y="6318720"/>
            <a:ext cx="6704280" cy="3790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END: Monitoraggio Processi in corso o teminazione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CustomShape 22"/>
          <p:cNvSpPr/>
          <p:nvPr/>
        </p:nvSpPr>
        <p:spPr>
          <a:xfrm>
            <a:off x="11450520" y="6154920"/>
            <a:ext cx="420480" cy="4507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uFillTx/>
                <a:latin typeface="Calibri"/>
                <a:ea typeface="DejaVu Sans"/>
              </a:rPr>
              <a:t>6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52120" y="111240"/>
            <a:ext cx="10679760" cy="14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2500" lnSpcReduction="9999"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it-IT" sz="6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ntJobs(Vba e Py)</a:t>
            </a:r>
            <a:br>
              <a:rPr sz="1800"/>
            </a:br>
            <a:r>
              <a:rPr b="0" lang="it-IT" sz="6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Ambiti e Integrazioni</a:t>
            </a:r>
            <a:endParaRPr b="0" lang="it-IT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752760" y="1421280"/>
            <a:ext cx="10566000" cy="514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1143000" indent="-1137600" defTabSz="9144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Ambito </a:t>
            </a:r>
            <a:r>
              <a:rPr b="1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prevalentemente a elaborazione flussi e dati</a:t>
            </a: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. Meno interesse per i processi a grossa interattività – </a:t>
            </a:r>
            <a:r>
              <a:rPr b="1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Fondamentale la manutenzione remota delle applicazioni con ambiente di test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1137600" defTabSz="9144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Integrazione a livello client con procedure. Preferibile l’interscambio flussi batch e elaborazione dati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1137600" defTabSz="9144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Integrazione con 3270, Browser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1137600" defTabSz="9144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Integrazione con flussi e formati. Excel, CSV, Access, XML(e derivati), JSON, PDF, Word.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1137600" defTabSz="9144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Richiamo API e WebScraping, preferibile via Python, Node.JS, PowerShell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1137600" defTabSz="9144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Mailing List con Outlook (non in VDI) o CDO/SMTP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143000" indent="-1137600" defTabSz="9144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Librerie Python utilizzate</a:t>
            </a: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: SELENIUM, FLASK, SCRAPY, PANDAS, NUMPY, PYODBC, PYPARSING, PYPDF2, PYTEST, REQUEST, URLLIB3, MT103, PYQT5, TRADE, XLWINGS, PYEXCEL, VIRTUALENV, XMLJSON, BEAUTIFULSOAP4, SQLITE3, sqlalchemy-access, EMAILS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38080" y="67680"/>
            <a:ext cx="10509120" cy="7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Modello OFA: Office Frontend Apps - Modello «fast» FrontEnd e BackEnd </a:t>
            </a:r>
            <a:br>
              <a:rPr sz="1800"/>
            </a:b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via share (preferito) o via servizio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28000" y="3179520"/>
            <a:ext cx="2274120" cy="19544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OFA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Access</a:t>
            </a: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 FrontEnd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con MACH0_VBA</a:t>
            </a:r>
            <a:br>
              <a:rPr sz="1800"/>
            </a:b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PowerShell XAML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Senza uso LAN o via HTTP porta 80/8080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61" name="Google Shape;234;p10" descr=""/>
          <p:cNvPicPr/>
          <p:nvPr/>
        </p:nvPicPr>
        <p:blipFill>
          <a:blip r:embed="rId1"/>
          <a:stretch/>
        </p:blipFill>
        <p:spPr>
          <a:xfrm>
            <a:off x="1463400" y="2145240"/>
            <a:ext cx="1080720" cy="92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2" name="CustomShape 3"/>
          <p:cNvSpPr/>
          <p:nvPr/>
        </p:nvSpPr>
        <p:spPr>
          <a:xfrm>
            <a:off x="628920" y="1229400"/>
            <a:ext cx="8816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Comunicazione via Share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Via Cloud Share (OneDrive, GoogleDesktop, Altri) via JOBS.INI e files collegati su P:\JOBS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3" name="CustomShape 4"/>
          <p:cNvSpPr/>
          <p:nvPr/>
        </p:nvSpPr>
        <p:spPr>
          <a:xfrm>
            <a:off x="4717440" y="3354480"/>
            <a:ext cx="1568160" cy="19544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Protocollo Interscambio via SHARE o API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7889400" y="3354480"/>
            <a:ext cx="2880000" cy="19544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VDI.PERSISTENTE</a:t>
            </a:r>
            <a:br>
              <a:rPr sz="1800"/>
            </a:b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OBJ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NTJOBS.Orchestratore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NTJOBS.Servizi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Applicazioni multilinguaggi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65" name="Google Shape;238;p10" descr=""/>
          <p:cNvPicPr/>
          <p:nvPr/>
        </p:nvPicPr>
        <p:blipFill>
          <a:blip r:embed="rId2"/>
          <a:stretch/>
        </p:blipFill>
        <p:spPr>
          <a:xfrm>
            <a:off x="4678200" y="2642760"/>
            <a:ext cx="718920" cy="639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6" name="CustomShape 6"/>
          <p:cNvSpPr/>
          <p:nvPr/>
        </p:nvSpPr>
        <p:spPr>
          <a:xfrm>
            <a:off x="3289680" y="3513600"/>
            <a:ext cx="1190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Polling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Preferito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7" name="CustomShape 7"/>
          <p:cNvSpPr/>
          <p:nvPr/>
        </p:nvSpPr>
        <p:spPr>
          <a:xfrm>
            <a:off x="3491640" y="4501440"/>
            <a:ext cx="71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API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8" name="CustomShape 8"/>
          <p:cNvSpPr/>
          <p:nvPr/>
        </p:nvSpPr>
        <p:spPr>
          <a:xfrm>
            <a:off x="6460560" y="3489480"/>
            <a:ext cx="1190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Polling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Preferito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9" name="Google Shape;242;p10" descr=""/>
          <p:cNvPicPr/>
          <p:nvPr/>
        </p:nvPicPr>
        <p:blipFill>
          <a:blip r:embed="rId3"/>
          <a:stretch/>
        </p:blipFill>
        <p:spPr>
          <a:xfrm>
            <a:off x="1284480" y="6014520"/>
            <a:ext cx="1034640" cy="72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0" name="CustomShape 9"/>
          <p:cNvSpPr/>
          <p:nvPr/>
        </p:nvSpPr>
        <p:spPr>
          <a:xfrm>
            <a:off x="387360" y="5154840"/>
            <a:ext cx="333180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Cache Locale</a:t>
            </a:r>
            <a:br>
              <a:rPr sz="1800"/>
            </a:b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in TEMP</a:t>
            </a:r>
            <a:br>
              <a:rPr sz="1800"/>
            </a:b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TEMP=C:\Users\test\AppData\Local\Temp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1" name="Google Shape;244;p10" descr=""/>
          <p:cNvPicPr/>
          <p:nvPr/>
        </p:nvPicPr>
        <p:blipFill>
          <a:blip r:embed="rId4"/>
          <a:stretch/>
        </p:blipFill>
        <p:spPr>
          <a:xfrm>
            <a:off x="8923680" y="6014520"/>
            <a:ext cx="1034640" cy="72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2" name="CustomShape 10"/>
          <p:cNvSpPr/>
          <p:nvPr/>
        </p:nvSpPr>
        <p:spPr>
          <a:xfrm>
            <a:off x="7971480" y="5315760"/>
            <a:ext cx="2880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DB Su HD Virtuale della VDI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(Mirror periodico in LAN)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3" name="CustomShape 11"/>
          <p:cNvSpPr/>
          <p:nvPr/>
        </p:nvSpPr>
        <p:spPr>
          <a:xfrm>
            <a:off x="6744600" y="4501440"/>
            <a:ext cx="6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API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4" name="Google Shape;247;p10" descr=""/>
          <p:cNvPicPr/>
          <p:nvPr/>
        </p:nvPicPr>
        <p:blipFill>
          <a:blip r:embed="rId5"/>
          <a:stretch/>
        </p:blipFill>
        <p:spPr>
          <a:xfrm>
            <a:off x="4678200" y="2288520"/>
            <a:ext cx="1480320" cy="35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5" name="Google Shape;248;p10" descr=""/>
          <p:cNvPicPr/>
          <p:nvPr/>
        </p:nvPicPr>
        <p:blipFill>
          <a:blip r:embed="rId6"/>
          <a:stretch/>
        </p:blipFill>
        <p:spPr>
          <a:xfrm>
            <a:off x="5514120" y="2694600"/>
            <a:ext cx="699120" cy="61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CustomShape 12"/>
          <p:cNvSpPr/>
          <p:nvPr/>
        </p:nvSpPr>
        <p:spPr>
          <a:xfrm>
            <a:off x="4121640" y="2541240"/>
            <a:ext cx="699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FTP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941400" y="140760"/>
            <a:ext cx="1050912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80000"/>
              </a:lnSpc>
              <a:tabLst>
                <a:tab algn="l" pos="0"/>
              </a:tabLst>
            </a:pPr>
            <a:r>
              <a:rPr b="0" lang="it-IT" sz="1679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Formato NTF.TAG: ntJobs Formato XML/JSON Tabellare– DA REALIZZARE</a:t>
            </a:r>
            <a:br>
              <a:rPr sz="1800"/>
            </a:br>
            <a:r>
              <a:rPr b="0" lang="it-IT" sz="1679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Scopo di NTF è un formato di flusso «tabellare» e «universale» per formati TAG</a:t>
            </a:r>
            <a:br>
              <a:rPr sz="1800"/>
            </a:br>
            <a:r>
              <a:rPr b="0" lang="it-IT" sz="1679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Da usare soprattutto con le WebApi</a:t>
            </a:r>
            <a:endParaRPr b="0" lang="it-IT" sz="167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78" name="Table 2"/>
          <p:cNvGraphicFramePr/>
          <p:nvPr/>
        </p:nvGraphicFramePr>
        <p:xfrm>
          <a:off x="316440" y="1118880"/>
          <a:ext cx="11557440" cy="2981520"/>
        </p:xfrm>
        <a:graphic>
          <a:graphicData uri="http://schemas.openxmlformats.org/drawingml/2006/table">
            <a:tbl>
              <a:tblPr/>
              <a:tblGrid>
                <a:gridCol w="2041200"/>
                <a:gridCol w="1434600"/>
                <a:gridCol w="1216800"/>
                <a:gridCol w="6865200"/>
              </a:tblGrid>
              <a:tr h="2790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TIPO_RECORD</a:t>
                      </a:r>
                      <a:endParaRPr b="0" lang="it-I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CAMPO</a:t>
                      </a:r>
                      <a:endParaRPr b="0" lang="it-I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NOTE[facoltativo]</a:t>
                      </a:r>
                      <a:endParaRPr b="0" lang="it-I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649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ID Univoco (Numero o Testo)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ID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Text o Number ma unico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ID Univoco del TAG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6649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sKey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 del Tag senza Spazi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4150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sValue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Valore del record, con o senza apici in base al tipo flusso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5497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sType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JSON(H=Header D=Double,I=Long,G=Group,B=Boolean,U=URL,), </a:t>
                      </a:r>
                      <a:br>
                        <a:rPr sz="1800"/>
                      </a:b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XML(K.OPEN, ATTR,K.CLOSE,KEY,K.EMPTY,COMMENT,X.REL=Release X.ENC=Encoding)</a:t>
                      </a:r>
                      <a:br>
                        <a:rPr sz="1800"/>
                      </a:b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NTF.JSON, NTF.XML (Identifica il tipo, dove sValue=Versione)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2728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ID Numero o Testo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idFather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Text o Number 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ID Padre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79" name="CustomShape 3"/>
          <p:cNvSpPr/>
          <p:nvPr/>
        </p:nvSpPr>
        <p:spPr>
          <a:xfrm>
            <a:off x="0" y="4488120"/>
            <a:ext cx="1068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Il </a:t>
            </a:r>
            <a:r>
              <a:rPr b="0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Record 1 deve essere Header, che identifica il formato del flusso seguente. JSON.Versione o XML.Versione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952200" y="77400"/>
            <a:ext cx="10509120" cy="7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80000"/>
              </a:lnSpc>
              <a:tabLst>
                <a:tab algn="l" pos="0"/>
              </a:tabLst>
            </a:pPr>
            <a:r>
              <a:rPr b="0" lang="it-IT" sz="1679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Formato NTF.NFP: ntJobs, Flusso Patch (v0 e v1) – DA REALIZZARE</a:t>
            </a:r>
            <a:br>
              <a:rPr sz="1800"/>
            </a:br>
            <a:r>
              <a:rPr b="0" lang="it-IT" sz="1679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Scopo di NPF è un formato di flusso «universale» per inviare flussi di dati su altri DB</a:t>
            </a:r>
            <a:br>
              <a:rPr sz="1800"/>
            </a:br>
            <a:r>
              <a:rPr b="0" lang="it-IT" sz="1679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SOSPESO</a:t>
            </a:r>
            <a:endParaRPr b="0" lang="it-IT" sz="167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281" name="Table 2"/>
          <p:cNvGraphicFramePr/>
          <p:nvPr/>
        </p:nvGraphicFramePr>
        <p:xfrm>
          <a:off x="316440" y="852480"/>
          <a:ext cx="11557440" cy="4519800"/>
        </p:xfrm>
        <a:graphic>
          <a:graphicData uri="http://schemas.openxmlformats.org/drawingml/2006/table">
            <a:tbl>
              <a:tblPr/>
              <a:tblGrid>
                <a:gridCol w="2041200"/>
                <a:gridCol w="1434600"/>
                <a:gridCol w="1216800"/>
                <a:gridCol w="6865200"/>
              </a:tblGrid>
              <a:tr h="316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TIPO_RECORD</a:t>
                      </a:r>
                      <a:endParaRPr b="0" lang="it-I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CAMPO</a:t>
                      </a:r>
                      <a:endParaRPr b="0" lang="it-I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NOTE[facoltativo]</a:t>
                      </a:r>
                      <a:endParaRPr b="0" lang="it-IT" sz="1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7560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$Valore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Stringa HEX. Da usare in tutti i casi in cui la stringa contenga caratteri particolari. Vale anche per casi con $Campo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7560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Stringa delimitata da togliere «». Se all’interno c’è  da considerare come parte della stringa. Vale anche per casi con $Campo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4150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$NEW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0720" marR="90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Nuovo Record. Campo ID da creare a cura ricevente. Campi che seguono sono i campi del nuovo record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16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$FIND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Posiziona su record in base al valore ID. Stato=Modifica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16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endParaRPr b="0" lang="it-I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  <a:ea typeface="DejaVu Sans"/>
                      </a:endParaRPr>
                    </a:p>
                  </a:txBody>
                  <a:tcPr anchor="t" marL="90720" marR="90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Azzera il campo del record corrente. Stato=Modifica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16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$DELETE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Cancella il campo con ID Valore. Reset Campo Corrente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35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Aggiorna campo del record corrente con Valore (caratteri consentiti)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49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NFP.SYSTEM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RELEASE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1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Versione del formato. Prima riga del flusso, v0 non implementa i comandi, v1 anche i comandi $ e NFP.*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5310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NFP.EXEC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NomeParametro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</a:rPr>
                        <a:t>Comandi inviati a ricevente. Il ritorno è un record NFP.RESULT, NomeParametro=RESULT</a:t>
                      </a:r>
                      <a:endParaRPr b="0" lang="it-IT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282" name="CustomShape 3"/>
          <p:cNvSpPr/>
          <p:nvPr/>
        </p:nvSpPr>
        <p:spPr>
          <a:xfrm>
            <a:off x="129960" y="5395680"/>
            <a:ext cx="1068768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Il </a:t>
            </a:r>
            <a:r>
              <a:rPr b="0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mittente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 deve creare il file CSV o .INI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Il </a:t>
            </a:r>
            <a:r>
              <a:rPr b="0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ricevente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 deve attrezzarsi nel distribuire i campi dei record leggendo sequenzialmente i record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Funzioni NFP_ contenute in MACH0_VBA. NFP_ReadLine, NFP_Exec, NFP_Status. NFP_Start, NFP_End, Apertura, chiusura IN/OUT a cura del ricevente.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Ogni tabella nel perimetro NomeTipoRecord deve avere un campo ID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Ritorno di file .CSV  con risultati bloccanti e non bloccanti con aggiunta di STATUS  dove una stringa è un errore. STATUS=ERROR,WARNING e NOTE riporta le indicazioni.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Flusso_IN.csv, Flusso_OUT.CSV è quello di ritorno.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Receiver</a:t>
            </a:r>
            <a:br>
              <a:rPr sz="4400"/>
            </a:b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Zona di Scambio con ntRobot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4" name="Rectangle 4"/>
          <p:cNvSpPr/>
          <p:nvPr/>
        </p:nvSpPr>
        <p:spPr>
          <a:xfrm>
            <a:off x="2438280" y="2600280"/>
            <a:ext cx="24379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OneDrive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5" name="Rectangle 5"/>
          <p:cNvSpPr/>
          <p:nvPr/>
        </p:nvSpPr>
        <p:spPr>
          <a:xfrm>
            <a:off x="5105520" y="2590920"/>
            <a:ext cx="24379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GDrive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6" name="Rectangle 6"/>
          <p:cNvSpPr/>
          <p:nvPr/>
        </p:nvSpPr>
        <p:spPr>
          <a:xfrm>
            <a:off x="4876920" y="4105440"/>
            <a:ext cx="24379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Z:\TEMP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Rettangolo 1"/>
          <p:cNvSpPr/>
          <p:nvPr/>
        </p:nvSpPr>
        <p:spPr>
          <a:xfrm>
            <a:off x="2895480" y="1800360"/>
            <a:ext cx="6095520" cy="3805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Arial"/>
                <a:ea typeface="DejaVu Sans"/>
              </a:rPr>
              <a:t>Solo con utenti Identificati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8" name="Rettangolo 8"/>
          <p:cNvSpPr/>
          <p:nvPr/>
        </p:nvSpPr>
        <p:spPr>
          <a:xfrm>
            <a:off x="2895480" y="3500280"/>
            <a:ext cx="6095520" cy="3805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Arial"/>
                <a:ea typeface="DejaVu Sans"/>
              </a:rPr>
              <a:t>Con altre VM sullo stesso PC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9" name="Rettangolo 9"/>
          <p:cNvSpPr/>
          <p:nvPr/>
        </p:nvSpPr>
        <p:spPr>
          <a:xfrm>
            <a:off x="2819520" y="5000760"/>
            <a:ext cx="6095520" cy="3805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sng">
                <a:solidFill>
                  <a:schemeClr val="lt1"/>
                </a:solidFill>
                <a:effectLst/>
                <a:uFillTx/>
                <a:latin typeface="Arial"/>
                <a:ea typeface="DejaVu Sans"/>
                <a:hlinkClick r:id="rId1"/>
              </a:rPr>
              <a:t>ntgrobot@outlook.com</a:t>
            </a: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Arial"/>
                <a:ea typeface="DejaVu Sans"/>
              </a:rPr>
              <a:t> (in/Out)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0" name="Rectangle 4"/>
          <p:cNvSpPr/>
          <p:nvPr/>
        </p:nvSpPr>
        <p:spPr>
          <a:xfrm>
            <a:off x="4836960" y="5692680"/>
            <a:ext cx="24379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Outlook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1" name="Rectangle 5"/>
          <p:cNvSpPr/>
          <p:nvPr/>
        </p:nvSpPr>
        <p:spPr>
          <a:xfrm>
            <a:off x="7848720" y="2654280"/>
            <a:ext cx="2437920" cy="53316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Altri….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asellaDiTesto 1"/>
          <p:cNvSpPr/>
          <p:nvPr/>
        </p:nvSpPr>
        <p:spPr>
          <a:xfrm>
            <a:off x="5592240" y="380880"/>
            <a:ext cx="100692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Obiettivi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3" name="CasellaDiTesto 2"/>
          <p:cNvSpPr/>
          <p:nvPr/>
        </p:nvSpPr>
        <p:spPr>
          <a:xfrm>
            <a:off x="1752480" y="1122480"/>
            <a:ext cx="8000640" cy="53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Sistema elaborativo scalabile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Sviluppo veloce e facile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Economico nello sviluppo e manutenzione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Permette di utilizzare più linguaggi di sviluppo, anche linguaggi vecchi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Integrazione di programmi di diverse architetture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Distribuibile su più sistemi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Modulare (componenti indipendenti che comunicano tra di loro)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Per motivi storici, la componente principale è basata su Windows, ma strutturato per essere integrato con componenti scritti con altri linguaggi multipiattaforma.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Pensato per elaborazioni di flussi di dati, soprattutto in ambito finanziario, formati di dati, automazione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Per il risparmio di risorse nello sviluppo  e per la sicurezza, parte con il principio di non utilizzare un Browser (*per ora o semplici wrapper form in python) per comunicare con l’utente.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Metodologia batch di elaborazione (anche per un sistema di priorità può diventare online)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Il sistema viene espanso e tarato in base ai ritorni del sistema. Ma parte con poche risorse di base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asellaDiTesto 1"/>
          <p:cNvSpPr/>
          <p:nvPr/>
        </p:nvSpPr>
        <p:spPr>
          <a:xfrm>
            <a:off x="5265000" y="457200"/>
            <a:ext cx="138816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Presupposti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5" name="CasellaDiTesto 2"/>
          <p:cNvSpPr/>
          <p:nvPr/>
        </p:nvSpPr>
        <p:spPr>
          <a:xfrm>
            <a:off x="1752480" y="1066680"/>
            <a:ext cx="8000640" cy="53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Utilizzo di un insieme di file come input.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2888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Un file di comandi e vari file correlati (descritti nel file di comandi)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Output tramite uno o più file (e un log di elaborazione)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Utilizzo di una casella di scambio intestata all’utente (cloud)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Eventuale invio di una mail di elaborazione (inizio, fine, errori)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L’elaborazione è batch ed eventualmente per evoluzione online (ma sempre batch sottostante per permettere la scalabilità, integrazione e distribuzione)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L’interfaccia WEB viene utilizzata solo per scopi di supporto e marketing non per la componente elaborativa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Massimo riciclo e integrazione di programmai e linguaggi di diverse architetture ed ere.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Un pensiero all’hosting VPS (non all’hosting web per linguaggi limitati)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Parte con un sistema «in house» ma con l’idea di dividere l’elaborazione tra più sistemi mediante canali semplici di comunicazione «asincrona» ed eventuale spostamento di parti in cloud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L’elaborazione parte per 2 motivi: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2888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Ricezione di file di comandi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102888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Scheduling pre-impostato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asellaDiTesto 1"/>
          <p:cNvSpPr/>
          <p:nvPr/>
        </p:nvSpPr>
        <p:spPr>
          <a:xfrm>
            <a:off x="4956840" y="380880"/>
            <a:ext cx="227772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Architettura: ntRobot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7" name="Rettangolo 1"/>
          <p:cNvSpPr/>
          <p:nvPr/>
        </p:nvSpPr>
        <p:spPr>
          <a:xfrm>
            <a:off x="4495680" y="1905120"/>
            <a:ext cx="45720" cy="457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080" bIns="10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dk2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98" name="Rettangolo 2"/>
          <p:cNvSpPr/>
          <p:nvPr/>
        </p:nvSpPr>
        <p:spPr>
          <a:xfrm>
            <a:off x="1676520" y="1219320"/>
            <a:ext cx="3200040" cy="10663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Ricevitore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Caselle di ricezione file comandi 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9" name="Rettangolo 5"/>
          <p:cNvSpPr/>
          <p:nvPr/>
        </p:nvSpPr>
        <p:spPr>
          <a:xfrm>
            <a:off x="1706400" y="2666880"/>
            <a:ext cx="3200040" cy="15998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Serializzzatore</a:t>
            </a:r>
            <a:br>
              <a:rPr sz="1800"/>
            </a:b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Si occupa di instradare in ordine di ricezione e priorità le richieste di elaborazione in un registro di ricezione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0" name="Rettangolo 3"/>
          <p:cNvSpPr/>
          <p:nvPr/>
        </p:nvSpPr>
        <p:spPr>
          <a:xfrm>
            <a:off x="6620040" y="1219320"/>
            <a:ext cx="3901680" cy="10663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Cloud Share</a:t>
            </a:r>
            <a:br>
              <a:rPr sz="1400"/>
            </a:b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Gdrive/OneDrive/Dropbox/OwnCloud//Altri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Ftp/WWW/WebService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Email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Mini pagina WEB (Python)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1" name="Rettangolo 7"/>
          <p:cNvSpPr/>
          <p:nvPr/>
        </p:nvSpPr>
        <p:spPr>
          <a:xfrm>
            <a:off x="6583320" y="2666880"/>
            <a:ext cx="3901680" cy="533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Database Access / Scalabile su DbServer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2" name="Rettangolo 8"/>
          <p:cNvSpPr/>
          <p:nvPr/>
        </p:nvSpPr>
        <p:spPr>
          <a:xfrm>
            <a:off x="6583320" y="3421080"/>
            <a:ext cx="3901680" cy="533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Spostamento files in Repository con cartella codificata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3" name="Rettangolo 9"/>
          <p:cNvSpPr/>
          <p:nvPr/>
        </p:nvSpPr>
        <p:spPr>
          <a:xfrm>
            <a:off x="1670040" y="4691160"/>
            <a:ext cx="3200040" cy="15998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Orchestratore</a:t>
            </a:r>
            <a:br>
              <a:rPr sz="1800"/>
            </a:b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Legge il registro elaborazioni e le esegue inviandole al sistema elaborativo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4" name="Rettangolo 10"/>
          <p:cNvSpPr/>
          <p:nvPr/>
        </p:nvSpPr>
        <p:spPr>
          <a:xfrm>
            <a:off x="6620040" y="4229280"/>
            <a:ext cx="3901680" cy="533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Gateway: Riconoscimento dell’utente, profilo abilitativo e canali di comunicazione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5" name="Rettangolo 11"/>
          <p:cNvSpPr/>
          <p:nvPr/>
        </p:nvSpPr>
        <p:spPr>
          <a:xfrm>
            <a:off x="6583320" y="4957920"/>
            <a:ext cx="3901680" cy="5331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Billing: Gestione Finanziaria / Fatturazione attività  del servizio richiesto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6" name="Ovale 4"/>
          <p:cNvSpPr/>
          <p:nvPr/>
        </p:nvSpPr>
        <p:spPr>
          <a:xfrm>
            <a:off x="1706400" y="990720"/>
            <a:ext cx="426600" cy="4568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lt1"/>
                </a:solidFill>
                <a:effectLst/>
                <a:uFillTx/>
                <a:latin typeface="Arial"/>
                <a:ea typeface="DejaVu Sans"/>
              </a:rPr>
              <a:t>1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7" name="Ovale 15"/>
          <p:cNvSpPr/>
          <p:nvPr/>
        </p:nvSpPr>
        <p:spPr>
          <a:xfrm>
            <a:off x="1616040" y="2521080"/>
            <a:ext cx="426600" cy="4568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2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8" name="Ovale 16"/>
          <p:cNvSpPr/>
          <p:nvPr/>
        </p:nvSpPr>
        <p:spPr>
          <a:xfrm>
            <a:off x="6095880" y="4033800"/>
            <a:ext cx="560160" cy="533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2.1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9" name="Ovale 17"/>
          <p:cNvSpPr/>
          <p:nvPr/>
        </p:nvSpPr>
        <p:spPr>
          <a:xfrm>
            <a:off x="6108840" y="3267000"/>
            <a:ext cx="560160" cy="533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2.2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0" name="Ovale 18"/>
          <p:cNvSpPr/>
          <p:nvPr/>
        </p:nvSpPr>
        <p:spPr>
          <a:xfrm>
            <a:off x="6108840" y="4811760"/>
            <a:ext cx="560160" cy="5331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2.3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1" name="Ovale 19"/>
          <p:cNvSpPr/>
          <p:nvPr/>
        </p:nvSpPr>
        <p:spPr>
          <a:xfrm>
            <a:off x="1616040" y="4533840"/>
            <a:ext cx="426600" cy="4568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3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12" name="Connettore 2 12"/>
          <p:cNvCxnSpPr/>
          <p:nvPr/>
        </p:nvCxnSpPr>
        <p:spPr>
          <a:xfrm>
            <a:off x="5257800" y="1828800"/>
            <a:ext cx="1119240" cy="360"/>
          </a:xfrm>
          <a:prstGeom prst="straightConnector1">
            <a:avLst/>
          </a:prstGeom>
          <a:ln w="31750">
            <a:solidFill>
              <a:srgbClr val="44546a"/>
            </a:solidFill>
            <a:tailEnd len="med" type="triangle" w="med"/>
          </a:ln>
        </p:spPr>
      </p:cxnSp>
      <p:cxnSp>
        <p:nvCxnSpPr>
          <p:cNvPr id="313" name="Connettore 2 20"/>
          <p:cNvCxnSpPr/>
          <p:nvPr/>
        </p:nvCxnSpPr>
        <p:spPr>
          <a:xfrm>
            <a:off x="4989240" y="4033800"/>
            <a:ext cx="1119600" cy="360"/>
          </a:xfrm>
          <a:prstGeom prst="straightConnector1">
            <a:avLst/>
          </a:prstGeom>
          <a:ln w="31750">
            <a:solidFill>
              <a:srgbClr val="44546a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asellaDiTesto 1"/>
          <p:cNvSpPr/>
          <p:nvPr/>
        </p:nvSpPr>
        <p:spPr>
          <a:xfrm>
            <a:off x="4956840" y="380880"/>
            <a:ext cx="2277720" cy="37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Architettura: ntRobot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5" name="Rettangolo 1"/>
          <p:cNvSpPr/>
          <p:nvPr/>
        </p:nvSpPr>
        <p:spPr>
          <a:xfrm>
            <a:off x="4495680" y="1905120"/>
            <a:ext cx="45720" cy="457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080" bIns="10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dk2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16" name="Rettangolo 2"/>
          <p:cNvSpPr/>
          <p:nvPr/>
        </p:nvSpPr>
        <p:spPr>
          <a:xfrm>
            <a:off x="1766160" y="892800"/>
            <a:ext cx="3200040" cy="10663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MiddleWare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7" name="Rettangolo 5"/>
          <p:cNvSpPr/>
          <p:nvPr/>
        </p:nvSpPr>
        <p:spPr>
          <a:xfrm>
            <a:off x="1769760" y="4351320"/>
            <a:ext cx="3200040" cy="8755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Services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8" name="Rettangolo 3"/>
          <p:cNvSpPr/>
          <p:nvPr/>
        </p:nvSpPr>
        <p:spPr>
          <a:xfrm>
            <a:off x="5411880" y="892800"/>
            <a:ext cx="5109840" cy="25196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Infrastruttura Monolitica: Windows/Office/SSD_60gb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Core può funzionare anche in VM (VmWare)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Infrastruttura Distribuita: NAS per la parte Dati (Z:)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Servizi distribuiti su PC Diversi mediante VmWare o Docker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Linguaggi: Vba/Vb6 /  Script.MsDos / Python / Node.Js / PowerShell / Altri….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Scheduler</a:t>
            </a: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: Gestisce processi in/out e Maintenance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Database</a:t>
            </a: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 Tier1: Access/SqLite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Database Tier2: MariaDb/SqlServerExpress/MongoDb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Storage:</a:t>
            </a: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 FileSystem in/out/archiviazione/db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9" name="Rettangolo 9"/>
          <p:cNvSpPr/>
          <p:nvPr/>
        </p:nvSpPr>
        <p:spPr>
          <a:xfrm>
            <a:off x="1676520" y="5847480"/>
            <a:ext cx="3289680" cy="8805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Responder</a:t>
            </a: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_</a:t>
            </a: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Archivier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0" name="Ovale 12"/>
          <p:cNvSpPr/>
          <p:nvPr/>
        </p:nvSpPr>
        <p:spPr>
          <a:xfrm>
            <a:off x="1650960" y="5608800"/>
            <a:ext cx="426600" cy="4568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5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1" name="Ovale 13"/>
          <p:cNvSpPr/>
          <p:nvPr/>
        </p:nvSpPr>
        <p:spPr>
          <a:xfrm>
            <a:off x="1701720" y="4103640"/>
            <a:ext cx="426600" cy="4568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4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2" name="Rettangolo 14"/>
          <p:cNvSpPr/>
          <p:nvPr/>
        </p:nvSpPr>
        <p:spPr>
          <a:xfrm>
            <a:off x="5411880" y="3687120"/>
            <a:ext cx="5109840" cy="16466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ntData:</a:t>
            </a: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 Aggregatore/Analisi Dati e : Analisi Dati in modalità sistema esperto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ntBalance:</a:t>
            </a: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 Rendocontazione per controllo gestione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ntMailing</a:t>
            </a: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: Mailing su flusso dati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…Evoluzioni possibili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ntFormats</a:t>
            </a: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: Conversione formati di dati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3" name="Rettangolo 15"/>
          <p:cNvSpPr/>
          <p:nvPr/>
        </p:nvSpPr>
        <p:spPr>
          <a:xfrm>
            <a:off x="5356080" y="5608800"/>
            <a:ext cx="5189040" cy="11188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Archiviazione script di elaborazione (processo separato) ed scalabile su altro PC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LOG dell’operazione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Invio al destinatario per canali possibili dell’ouput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24" name="Connettore 2 16"/>
          <p:cNvCxnSpPr/>
          <p:nvPr/>
        </p:nvCxnSpPr>
        <p:spPr>
          <a:xfrm>
            <a:off x="4292280" y="1676160"/>
            <a:ext cx="1119600" cy="360"/>
          </a:xfrm>
          <a:prstGeom prst="straightConnector1">
            <a:avLst/>
          </a:prstGeom>
          <a:ln w="31750">
            <a:solidFill>
              <a:srgbClr val="44546a"/>
            </a:solidFill>
            <a:tailEnd len="med" type="triangle" w="med"/>
          </a:ln>
        </p:spPr>
      </p:cxnSp>
      <p:cxnSp>
        <p:nvCxnSpPr>
          <p:cNvPr id="325" name="Connettore 2 17"/>
          <p:cNvCxnSpPr/>
          <p:nvPr/>
        </p:nvCxnSpPr>
        <p:spPr>
          <a:xfrm>
            <a:off x="4238280" y="4495680"/>
            <a:ext cx="1118160" cy="360"/>
          </a:xfrm>
          <a:prstGeom prst="straightConnector1">
            <a:avLst/>
          </a:prstGeom>
          <a:ln w="31750">
            <a:solidFill>
              <a:srgbClr val="44546a"/>
            </a:solidFill>
            <a:tailEnd len="med" type="triangle" w="med"/>
          </a:ln>
        </p:spPr>
      </p:cxnSp>
      <p:cxnSp>
        <p:nvCxnSpPr>
          <p:cNvPr id="326" name="Connettore 2 18"/>
          <p:cNvCxnSpPr/>
          <p:nvPr/>
        </p:nvCxnSpPr>
        <p:spPr>
          <a:xfrm>
            <a:off x="4122720" y="6553080"/>
            <a:ext cx="1117800" cy="360"/>
          </a:xfrm>
          <a:prstGeom prst="straightConnector1">
            <a:avLst/>
          </a:prstGeom>
          <a:ln w="31750">
            <a:solidFill>
              <a:srgbClr val="44546a"/>
            </a:solidFill>
            <a:tailEnd len="med" type="triangle" w="med"/>
          </a:ln>
        </p:spPr>
      </p:cxnSp>
      <p:sp>
        <p:nvSpPr>
          <p:cNvPr id="327" name="Rettangolo 20"/>
          <p:cNvSpPr/>
          <p:nvPr/>
        </p:nvSpPr>
        <p:spPr>
          <a:xfrm>
            <a:off x="1740600" y="2101680"/>
            <a:ext cx="3200040" cy="8654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Storage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28" name="Connettore 2 21"/>
          <p:cNvCxnSpPr/>
          <p:nvPr/>
        </p:nvCxnSpPr>
        <p:spPr>
          <a:xfrm>
            <a:off x="4292280" y="2895480"/>
            <a:ext cx="1119600" cy="360"/>
          </a:xfrm>
          <a:prstGeom prst="straightConnector1">
            <a:avLst/>
          </a:prstGeom>
          <a:ln w="31750">
            <a:solidFill>
              <a:srgbClr val="44546a"/>
            </a:solidFill>
            <a:tailEnd len="med" type="triangle" w="med"/>
          </a:ln>
        </p:spPr>
      </p:cxnSp>
      <p:sp>
        <p:nvSpPr>
          <p:cNvPr id="329" name="Rettangolo 22"/>
          <p:cNvSpPr/>
          <p:nvPr/>
        </p:nvSpPr>
        <p:spPr>
          <a:xfrm>
            <a:off x="1740600" y="3142440"/>
            <a:ext cx="3200040" cy="46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Maintenance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ttangolo con angoli arrotondati 9"/>
          <p:cNvSpPr/>
          <p:nvPr/>
        </p:nvSpPr>
        <p:spPr>
          <a:xfrm>
            <a:off x="1720800" y="4443480"/>
            <a:ext cx="4679640" cy="2366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31" name="CasellaDiTesto 1"/>
          <p:cNvSpPr/>
          <p:nvPr/>
        </p:nvSpPr>
        <p:spPr>
          <a:xfrm>
            <a:off x="4963320" y="380880"/>
            <a:ext cx="22647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ntBatch: Ecosistema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2" name="Rettangolo con angoli arrotondati 1"/>
          <p:cNvSpPr/>
          <p:nvPr/>
        </p:nvSpPr>
        <p:spPr>
          <a:xfrm>
            <a:off x="1714680" y="1371600"/>
            <a:ext cx="8762760" cy="28191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it-I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333" name="Rettangolo 3"/>
          <p:cNvSpPr/>
          <p:nvPr/>
        </p:nvSpPr>
        <p:spPr>
          <a:xfrm>
            <a:off x="5128920" y="1740960"/>
            <a:ext cx="2133360" cy="21607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MiddleWare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OS.ntRobot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Cloud Share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Linguaggi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Scheduler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Tools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4" name="Rettangolo 6"/>
          <p:cNvSpPr/>
          <p:nvPr/>
        </p:nvSpPr>
        <p:spPr>
          <a:xfrm>
            <a:off x="2576160" y="1612800"/>
            <a:ext cx="2057040" cy="21009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NTJOBS + Scripts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Receiver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Serializer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Orchestrator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Archivier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Responder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Maintenance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Rettangolo 7"/>
          <p:cNvSpPr/>
          <p:nvPr/>
        </p:nvSpPr>
        <p:spPr>
          <a:xfrm>
            <a:off x="2057400" y="4668480"/>
            <a:ext cx="3200040" cy="191628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Services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(Vari Linguaggi anche su PC diversi)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ntBalance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ntData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ntMailing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* …….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6" name="Rettangolo 8"/>
          <p:cNvSpPr/>
          <p:nvPr/>
        </p:nvSpPr>
        <p:spPr>
          <a:xfrm>
            <a:off x="7757640" y="1731960"/>
            <a:ext cx="2133360" cy="21607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Storage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FileSystem o NAS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Database Tier1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Database Tier2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7" name="Rettangolo 2"/>
          <p:cNvSpPr/>
          <p:nvPr/>
        </p:nvSpPr>
        <p:spPr>
          <a:xfrm>
            <a:off x="5257800" y="1125360"/>
            <a:ext cx="2133360" cy="3693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ntRobot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8" name="Rettangolo 10"/>
          <p:cNvSpPr/>
          <p:nvPr/>
        </p:nvSpPr>
        <p:spPr>
          <a:xfrm>
            <a:off x="3657600" y="4272120"/>
            <a:ext cx="2133360" cy="3679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ntServices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9" name="Rettangolo con angoli arrotondati 11"/>
          <p:cNvSpPr/>
          <p:nvPr/>
        </p:nvSpPr>
        <p:spPr>
          <a:xfrm>
            <a:off x="6737400" y="4437000"/>
            <a:ext cx="3625560" cy="23666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*WWW.NTGCORP.IT/NTJOBS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MAIL: </a:t>
            </a:r>
            <a:r>
              <a:rPr b="0" lang="it-IT" sz="1400" strike="noStrike" u="sng">
                <a:solidFill>
                  <a:schemeClr val="dk2"/>
                </a:solidFill>
                <a:effectLst/>
                <a:uFillTx/>
                <a:latin typeface="Arial"/>
                <a:ea typeface="DejaVu Sans"/>
                <a:hlinkClick r:id="rId1"/>
              </a:rPr>
              <a:t>ntjobs@ntgcorp.it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4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MAIL.DATI: ntgcorp@outlok.com</a:t>
            </a:r>
            <a:endParaRPr b="0" lang="it-IT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0" name="Rettangolo 12"/>
          <p:cNvSpPr/>
          <p:nvPr/>
        </p:nvSpPr>
        <p:spPr>
          <a:xfrm>
            <a:off x="7483320" y="4294080"/>
            <a:ext cx="2133360" cy="3679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ntSupport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572760" y="263160"/>
            <a:ext cx="10509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bsOS 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– 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Com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pone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nti 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Infras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trutt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ura 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sotto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stant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e </a:t>
            </a: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all’OS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45120" y="1037880"/>
            <a:ext cx="11234880" cy="28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3920" defTabSz="9144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Pacchetto PythonX64: Python3_Portable con Pip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3920" defTabSz="9144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Folders:K:\ntJobsOs 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  <a:hlinkClick r:id="rId1"/>
              </a:rPr>
              <a:t>K:\ntJobs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  <a:hlinkClick r:id="rId2"/>
              </a:rPr>
              <a:t>K:\ntRobot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  <a:hlinkClick r:id="rId3"/>
              </a:rPr>
              <a:t>K:\Tools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  <a:hlinkClick r:id="rId4"/>
              </a:rPr>
              <a:t>K:\Applic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_ K:\ntRobotDati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3920" defTabSz="9144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SqLite3 DB (per ora no) e CoachDb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3920" defTabSz="9144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NtRobot:Cron Scheduler Linux e WinCron Windows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3920" defTabSz="9144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Python.Bootle (per WebService) -- Working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3920" defTabSz="9144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Office 2019: Se eseguito ntJobs.VBA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3920" defTabSz="9144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Window 7 o superiori  - Linux (no app VBA)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3920" defTabSz="9144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NtJobsPy→ntJobs.py (+ Classi_Cmd) </a:t>
            </a: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→ntJobsOs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asellaDiTesto 1"/>
          <p:cNvSpPr/>
          <p:nvPr/>
        </p:nvSpPr>
        <p:spPr>
          <a:xfrm>
            <a:off x="3046320" y="685800"/>
            <a:ext cx="6098760" cy="47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it-IT" sz="4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ntBatch/ntJobs</a:t>
            </a:r>
            <a:br>
              <a:rPr sz="4000"/>
            </a:br>
            <a:r>
              <a:rPr b="0" lang="it-IT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Agosto 2020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4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Analisi Funzionale e Tecnica</a:t>
            </a: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4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Per Addetti ai lavori</a:t>
            </a: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it-IT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Serializer</a:t>
            </a:r>
            <a:br>
              <a:rPr sz="4400"/>
            </a:b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Verifica delle richieste ricevute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3" name="CasellaDiTesto 1"/>
          <p:cNvSpPr/>
          <p:nvPr/>
        </p:nvSpPr>
        <p:spPr>
          <a:xfrm>
            <a:off x="1766880" y="1981080"/>
            <a:ext cx="8457840" cy="23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1: Analisi dei canali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	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Canale Interattivo: Pagina WEB semplice per ricevere user, password, azione, parametri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2: Dove arriva un file jobs.ini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	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2.1: NTJOBS: Analisi dello script (formato NTJ). Se autorizzato prosegue,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	</a:t>
            </a: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2.2: Creazione timestamp e memorizzazione JOB in Db.Registro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2.3: Spostamento files in cartella con timestamp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4" name="Rettangolo 3"/>
          <p:cNvSpPr/>
          <p:nvPr/>
        </p:nvSpPr>
        <p:spPr>
          <a:xfrm>
            <a:off x="1828800" y="4897800"/>
            <a:ext cx="2437920" cy="9140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Avviato da Scheduler ogni n.minuti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Serializer</a:t>
            </a:r>
            <a:br>
              <a:rPr sz="4400"/>
            </a:b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Lancio JOBS di Elaborazione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6" name="CasellaDiTesto 1"/>
          <p:cNvSpPr/>
          <p:nvPr/>
        </p:nvSpPr>
        <p:spPr>
          <a:xfrm>
            <a:off x="1752480" y="1604880"/>
            <a:ext cx="8457840" cy="92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1: Analisi dei job da eseguire mediante query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2: Lancio dei servizi richiesti (processo separato)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3: Salvataggio nel DB dell’outout elaborazione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7" name="Rettangolo 3"/>
          <p:cNvSpPr/>
          <p:nvPr/>
        </p:nvSpPr>
        <p:spPr>
          <a:xfrm>
            <a:off x="1752480" y="5918040"/>
            <a:ext cx="2437920" cy="9140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Avviato da Scheduler ogni n.minuti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Orchestrator</a:t>
            </a:r>
            <a:br>
              <a:rPr sz="4400"/>
            </a:b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Esecuzione JOBS e Servizi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9" name="CasellaDiTesto 1"/>
          <p:cNvSpPr/>
          <p:nvPr/>
        </p:nvSpPr>
        <p:spPr>
          <a:xfrm>
            <a:off x="1752480" y="1604880"/>
            <a:ext cx="8457840" cy="12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1: Analisi dei job da eseguire mediante query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2: Lancio dei servizi richiesti (processo separato)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Scalabilità possibile su lancio su sistemi separati anche remoti (webservice)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3: Salvataggio nel DB dell’output elaborazione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0" name="Rettangolo 3"/>
          <p:cNvSpPr/>
          <p:nvPr/>
        </p:nvSpPr>
        <p:spPr>
          <a:xfrm>
            <a:off x="1752480" y="5222880"/>
            <a:ext cx="2437920" cy="9140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Avviato da Scheduler ogni n.minuti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Responder_Archivier</a:t>
            </a:r>
            <a:br>
              <a:rPr sz="4400"/>
            </a:b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Risposta e Archiviazione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2" name="CasellaDiTesto 1"/>
          <p:cNvSpPr/>
          <p:nvPr/>
        </p:nvSpPr>
        <p:spPr>
          <a:xfrm>
            <a:off x="1752480" y="1604880"/>
            <a:ext cx="84578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1: Analisi mediante query dei job arrivati alla fine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2: Spostamento/Archiviazione dei file di input in zona «elaborati»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3: Spostamento dei file di output a canale di output utente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4: Email di risposta all’utente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5: Archiviazione output utente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3" name="Rettangolo 3"/>
          <p:cNvSpPr/>
          <p:nvPr/>
        </p:nvSpPr>
        <p:spPr>
          <a:xfrm>
            <a:off x="1752480" y="5653440"/>
            <a:ext cx="2437920" cy="9140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Avviato da Scheduler ogni n.minuti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523880" y="38160"/>
            <a:ext cx="8991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Formato NTJ: ntJobs. File jobs.ini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5" name="Rettangolo 2"/>
          <p:cNvSpPr/>
          <p:nvPr/>
        </p:nvSpPr>
        <p:spPr>
          <a:xfrm>
            <a:off x="1905120" y="1447920"/>
            <a:ext cx="8229240" cy="35809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; Parametri 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[CONFIG]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USER=ID_UTENTE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PWD=PWD_UTENTE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ACTION=AZIONE_DA_ESEGUIRE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FILE.1=FILE_1_CORRELATO_AL_JOB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FILE.2=FILE_2_CORRELATO_AL_JOB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PAR.1=Parametro_1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PAR.2=Parametro_2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6" name="Rettangolo 4"/>
          <p:cNvSpPr/>
          <p:nvPr/>
        </p:nvSpPr>
        <p:spPr>
          <a:xfrm>
            <a:off x="1752480" y="5653440"/>
            <a:ext cx="8381520" cy="91404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Verrà esteso ntjobs per gestire il riconoscimento e file correlati ai job richiesti. I job sono eseguiti in modo sequenziale. Se vengono inviati vari job.ini, dopo che sparisce alla cartella di ingresso, sono possibili parallelizzazioni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Struttura ntRobot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8" name="Rettangolo 1"/>
          <p:cNvSpPr/>
          <p:nvPr/>
        </p:nvSpPr>
        <p:spPr>
          <a:xfrm>
            <a:off x="1828800" y="1523880"/>
            <a:ext cx="7924320" cy="47239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Disco Z: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\Dati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\Admin\Scripts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\Admin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\Admin\Tools (Tools e Linguaggi vari come Pyhon richiamati)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\Log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\Users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\Temp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\Gdrive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\OneDrive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\Outboox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\InBox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\Archive: Archivio interno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\Media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\NTE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\Docs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Struttura ntJobs.ntRobot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0" name="Rettangolo 1"/>
          <p:cNvSpPr/>
          <p:nvPr/>
        </p:nvSpPr>
        <p:spPr>
          <a:xfrm>
            <a:off x="1828800" y="1523880"/>
            <a:ext cx="7924320" cy="472392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Partenza da cartella di base con cartelle da ENV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NTJ_DATI=\Dati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NTJ_LOG=\Log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NTJ_TEMP=\Temp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NTJ_INBOX=\InBox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NTJ_ARCHIVE=\Archive: Archivio interno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Passaggi </a:t>
            </a:r>
            <a:r>
              <a:rPr b="0" lang="it-IT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ntJobs</a:t>
            </a: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.ntRobot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2" name="Rettangolo 1"/>
          <p:cNvSpPr/>
          <p:nvPr/>
        </p:nvSpPr>
        <p:spPr>
          <a:xfrm>
            <a:off x="1676520" y="1066680"/>
            <a:ext cx="8838720" cy="55623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JOBS_PUT: Sposta un jobs.ini nella cartella inbox per esecuzione rapida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JOBS_PUT_EXEC: Put+Get+Exec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1: JOBS_GET: Prende da lista jobs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2: JOBS_EXEC: Esecuzione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Lancio Access tramite script. </a:t>
            </a:r>
            <a:br>
              <a:rPr sz="1800"/>
            </a:b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Ogni job ritorna un file di output se c’è un errore se no nulla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Formato JOBS.INI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[CONFIG]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USER=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PASSWORD=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ACTION=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FILE.1=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FILE.2=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PARAM.XX=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PARAM.YY=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FILE.OUT=XXXXX (FILE DI OUTPUT ASPETTATO)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TIMEOUT=XX (SECONDI TIMEOUT)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229240" cy="68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Passaggi </a:t>
            </a:r>
            <a:r>
              <a:rPr b="0" lang="it-IT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ntJobs</a:t>
            </a:r>
            <a:r>
              <a:rPr b="0" lang="it-IT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.ntRobot</a:t>
            </a:r>
            <a:endParaRPr b="0" lang="it-IT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4" name="Rettangolo 1"/>
          <p:cNvSpPr/>
          <p:nvPr/>
        </p:nvSpPr>
        <p:spPr>
          <a:xfrm>
            <a:off x="1676520" y="1066680"/>
            <a:ext cx="8838720" cy="579096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Versione multijob in sequenza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Formato JOBS.INI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[CONFIG]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USER=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PASSWORD=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; JOB ESEGUITI IN SEQUENZA O CONTEMPORANEA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MODE=MULTI,SINGLE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; ID JOB 1 – QUALUNQUE MA NON CONFIG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[ID1]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ACTION=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FILE.1=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FILE.2=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PARAM.XX=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PARAM.YY=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FILE.OUT=XXXXX (FILE DI OUTPUT ASPETTATO)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TIMEOUT=XX (SECONDI TIMEOUT)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; ID JOB2 – QUALUNQUE MA NON CONFIG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[ID2]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ACTION=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FILE.1=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FILE.2=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PARAM.XX=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PARAM.YY=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FILE.OUT=XXXXX (FILE DI OUTPUT ASPETTATO)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it-IT" sz="1200" strike="noStrike" u="none">
                <a:solidFill>
                  <a:schemeClr val="dk2"/>
                </a:solidFill>
                <a:effectLst/>
                <a:uFillTx/>
                <a:latin typeface="Arial"/>
                <a:ea typeface="DejaVu Sans"/>
              </a:rPr>
              <a:t>TIMEOUT=XX (SECONDI TIMEOUT)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39"/>
          <p:cNvSpPr/>
          <p:nvPr/>
        </p:nvSpPr>
        <p:spPr>
          <a:xfrm>
            <a:off x="3863160" y="380880"/>
            <a:ext cx="5545800" cy="363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Arial"/>
              </a:rPr>
              <a:t>NaApp : Applicazione ntJobs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CasellaDiTesto 261"/>
          <p:cNvSpPr/>
          <p:nvPr/>
        </p:nvSpPr>
        <p:spPr>
          <a:xfrm>
            <a:off x="360000" y="932040"/>
            <a:ext cx="11159640" cy="571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50000"/>
              </a:lnSpc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Applicazione strutturata per comunicare con l’Orchestratore ntJobs. E’ molto semplifica come input output: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1) Si aspetta un file .ini per i parametri di esecuzione (formato jobs.ini)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2) Facoltativo un file CSV per una tabella dati di supporto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3) Altri file di supporto sono nella cartella del file jobs.ini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4) Esegue l’elaborazione e nella stessa cartella del file .INI inserisce un file jobs.end per dichiare ha finito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5) L’orchestratore alla fine invia jobs.end al destinatario e copia i file di output nella cartella cloud del richiamante e manda una mail di ritorno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it-IT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6) In caso di timeout, l’orchestratore chiude il processo ed invia email di errore elaborazione. Può essere previsto un tempo di “live”. Se non viene creato il file di live ogni x minuti il processo viene chiuso e ritornata fine elaborazione.</a:t>
            </a:r>
            <a:endParaRPr b="0" lang="it-IT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716040" y="4443480"/>
            <a:ext cx="9723240" cy="23605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863160" y="380880"/>
            <a:ext cx="5545800" cy="363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Arial"/>
              </a:rPr>
              <a:t>NtJobs.OS: ntJobs.Py + ntJobs.VBA + ...Altri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1600200" y="1098720"/>
            <a:ext cx="8756640" cy="28130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46" name="CustomShape 4"/>
          <p:cNvSpPr/>
          <p:nvPr/>
        </p:nvSpPr>
        <p:spPr>
          <a:xfrm>
            <a:off x="4296240" y="1468080"/>
            <a:ext cx="3180960" cy="21546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MiddleWare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VDI/PC OS Window 10 o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Addon Software</a:t>
            </a:r>
            <a:br>
              <a:rPr sz="1800"/>
            </a:b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(Chrome, Extra, Python)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DejaVu Sans"/>
              </a:rPr>
              <a:t>Python e Office </a:t>
            </a:r>
            <a:br>
              <a:rPr sz="1800"/>
            </a:b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DejaVu Sans"/>
              </a:rPr>
              <a:t>ntJobsPy e ntJobsVba</a:t>
            </a:r>
            <a:br>
              <a:rPr sz="1800"/>
            </a:b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DejaVu Sans"/>
              </a:rPr>
              <a:t>Linux VPS con ntJobsPy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1720800" y="1339920"/>
            <a:ext cx="2408760" cy="2282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NTJOBS + Scripts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Ricevitore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Serializzatore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Orchestatore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Archiviatore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Risponditore</a:t>
            </a:r>
            <a:br>
              <a:rPr sz="1800"/>
            </a:b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End (monitor proc)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Admn: Script di supporto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CustomShape 6"/>
          <p:cNvSpPr/>
          <p:nvPr/>
        </p:nvSpPr>
        <p:spPr>
          <a:xfrm>
            <a:off x="1002600" y="4746960"/>
            <a:ext cx="8896680" cy="19101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(Applicazioni Pyyhon)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naJobs (Orchestratore)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naMail: *W Mailing List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naAuto: *W Automazioni (web, outlook, 3270)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naData: T* Gestione flussi di informazioni (pdf)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naPdf: T* Attività su PDF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naWS: W* Richiamo WebService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CustomShape 7"/>
          <p:cNvSpPr/>
          <p:nvPr/>
        </p:nvSpPr>
        <p:spPr>
          <a:xfrm>
            <a:off x="7643520" y="1459080"/>
            <a:ext cx="2127240" cy="21546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Storage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FileSystem / NAS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Database su NAS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SERVER SQL*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SERVER NO.SQL*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0440" defTabSz="91440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*=Facoltativo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CustomShape 8"/>
          <p:cNvSpPr/>
          <p:nvPr/>
        </p:nvSpPr>
        <p:spPr>
          <a:xfrm>
            <a:off x="5143680" y="852480"/>
            <a:ext cx="2127240" cy="3632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8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ntJobs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CustomShape 9"/>
          <p:cNvSpPr/>
          <p:nvPr/>
        </p:nvSpPr>
        <p:spPr>
          <a:xfrm>
            <a:off x="2590920" y="4231800"/>
            <a:ext cx="6143760" cy="3618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Applicazioni ntJobsOS (di base) – In costruzione o test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Rettangolo 271"/>
          <p:cNvSpPr/>
          <p:nvPr/>
        </p:nvSpPr>
        <p:spPr>
          <a:xfrm>
            <a:off x="9720000" y="360000"/>
            <a:ext cx="19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*T=Test, *W=Working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6660000" y="2787840"/>
            <a:ext cx="3779640" cy="24580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091160" y="-30240"/>
            <a:ext cx="10509120" cy="6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70000"/>
              </a:lnSpc>
              <a:tabLst>
                <a:tab algn="l" pos="0"/>
              </a:tabLst>
            </a:pPr>
            <a:r>
              <a:rPr b="1" lang="it-IT" sz="2160" strike="noStrike" u="none">
                <a:solidFill>
                  <a:srgbClr val="000000"/>
                </a:solidFill>
                <a:effectLst/>
                <a:uFillTx/>
                <a:latin typeface="Calibri"/>
                <a:ea typeface="DejaVu Sans"/>
              </a:rPr>
              <a:t>MJB.1: Formato file jobs*.ini inviati nel canale di scambio con il server ntJobsOS</a:t>
            </a:r>
            <a:endParaRPr b="0" lang="it-IT" sz="21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CustomShape 3"/>
          <p:cNvSpPr/>
          <p:nvPr/>
        </p:nvSpPr>
        <p:spPr>
          <a:xfrm>
            <a:off x="414000" y="610560"/>
            <a:ext cx="115120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1: Creazione a cura NTJOBS di cartella </a:t>
            </a:r>
            <a:r>
              <a:rPr b="1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JOBS_[ID] 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>
              <a:rPr sz="1800"/>
            </a:b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 parametri sono presi dal JOBS.INI di lancio</a:t>
            </a:r>
            <a:br>
              <a:rPr sz="1800"/>
            </a:b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Viene aggiornato da ntJobs appendendo </a:t>
            </a:r>
            <a:r>
              <a:rPr b="1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JOBS.END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. Da usare la sezione [CONFIG] all’interno di </a:t>
            </a: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JOB.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INI per i parametri di comunicazione. Altre sezioni sono di libero uso 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2: Esecuzione </a:t>
            </a:r>
            <a:r>
              <a:rPr b="1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JOBS.CMD 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3: Creazione </a:t>
            </a:r>
            <a:r>
              <a:rPr b="1" lang="it-IT" sz="1200" strike="noStrike" u="none">
                <a:solidFill>
                  <a:srgbClr val="ff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JOBS.END</a:t>
            </a:r>
            <a:r>
              <a:rPr b="1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 </a:t>
            </a: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SOLO con RETURN.TYPE e RETURN.VALUE</a:t>
            </a: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4</a:t>
            </a:r>
            <a:r>
              <a:rPr b="1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: All’esecuzione del servizio esterno non ci deve essere il file </a:t>
            </a:r>
            <a:r>
              <a:rPr b="0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JOBS.END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5. Il motore JOBS cancella il file </a:t>
            </a:r>
            <a:r>
              <a:rPr b="0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JOB_[ID.]END a fine elaborazione (ma viene mandato nella mail di ritorno al richiedente dell’esecuzione) ed appeso a JOB_[ID].CMD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6: Dopo periodo di timeout, il processo eseguito è considerato abortito e viene cancellato </a:t>
            </a:r>
            <a:r>
              <a:rPr b="0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JOB_[ID].CMD e JOB_[ID].INI</a:t>
            </a:r>
            <a:br>
              <a:rPr sz="1800"/>
            </a:b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* servizio=id_programma_eseguito_istanza. </a:t>
            </a:r>
            <a:r>
              <a:rPr b="1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La fine è decretata dalla presenza di JOB_[ID].END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6" name="Google Shape;112;p4" descr=""/>
          <p:cNvPicPr/>
          <p:nvPr/>
        </p:nvPicPr>
        <p:blipFill>
          <a:blip r:embed="rId1"/>
          <a:stretch/>
        </p:blipFill>
        <p:spPr>
          <a:xfrm>
            <a:off x="7034040" y="3326040"/>
            <a:ext cx="1149840" cy="98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CustomShape 4"/>
          <p:cNvSpPr/>
          <p:nvPr/>
        </p:nvSpPr>
        <p:spPr>
          <a:xfrm>
            <a:off x="7243920" y="2899800"/>
            <a:ext cx="773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</a:t>
            </a:r>
            <a:br>
              <a:rPr sz="1800"/>
            </a:b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VBA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Google Shape;114;p4" descr=""/>
          <p:cNvPicPr/>
          <p:nvPr/>
        </p:nvPicPr>
        <p:blipFill>
          <a:blip r:embed="rId2"/>
          <a:stretch/>
        </p:blipFill>
        <p:spPr>
          <a:xfrm>
            <a:off x="9361440" y="2957040"/>
            <a:ext cx="803520" cy="68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CustomShape 5"/>
          <p:cNvSpPr/>
          <p:nvPr/>
        </p:nvSpPr>
        <p:spPr>
          <a:xfrm>
            <a:off x="8220240" y="3511440"/>
            <a:ext cx="1000800" cy="360"/>
          </a:xfrm>
          <a:custGeom>
            <a:avLst/>
            <a:gdLst>
              <a:gd name="textAreaLeft" fmla="*/ 0 w 1000800"/>
              <a:gd name="textAreaRight" fmla="*/ 1001880 w 10008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8340840" y="2962440"/>
            <a:ext cx="8668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VbaApp</a:t>
            </a:r>
            <a:br>
              <a:rPr sz="1800"/>
            </a:b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(Batch)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1" name="Google Shape;117;p4" descr=""/>
          <p:cNvPicPr/>
          <p:nvPr/>
        </p:nvPicPr>
        <p:blipFill>
          <a:blip r:embed="rId3"/>
          <a:stretch/>
        </p:blipFill>
        <p:spPr>
          <a:xfrm>
            <a:off x="9361440" y="3637080"/>
            <a:ext cx="803520" cy="68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CustomShape 7"/>
          <p:cNvSpPr/>
          <p:nvPr/>
        </p:nvSpPr>
        <p:spPr>
          <a:xfrm>
            <a:off x="8220240" y="4186440"/>
            <a:ext cx="1000800" cy="360"/>
          </a:xfrm>
          <a:custGeom>
            <a:avLst/>
            <a:gdLst>
              <a:gd name="textAreaLeft" fmla="*/ 0 w 1000800"/>
              <a:gd name="textAreaRight" fmla="*/ 1001880 w 10008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3" name="CustomShape 8"/>
          <p:cNvSpPr/>
          <p:nvPr/>
        </p:nvSpPr>
        <p:spPr>
          <a:xfrm>
            <a:off x="8371440" y="3732480"/>
            <a:ext cx="906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VbScript</a:t>
            </a:r>
            <a:br>
              <a:rPr sz="1800"/>
            </a:b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(Batch)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4" name="Google Shape;120;p4" descr=""/>
          <p:cNvPicPr/>
          <p:nvPr/>
        </p:nvPicPr>
        <p:blipFill>
          <a:blip r:embed="rId4"/>
          <a:stretch/>
        </p:blipFill>
        <p:spPr>
          <a:xfrm>
            <a:off x="9361440" y="4359600"/>
            <a:ext cx="803520" cy="68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CustomShape 9"/>
          <p:cNvSpPr/>
          <p:nvPr/>
        </p:nvSpPr>
        <p:spPr>
          <a:xfrm>
            <a:off x="8422200" y="4456440"/>
            <a:ext cx="804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Python</a:t>
            </a:r>
            <a:br>
              <a:rPr sz="1800"/>
            </a:b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(Batch)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CustomShape 10"/>
          <p:cNvSpPr/>
          <p:nvPr/>
        </p:nvSpPr>
        <p:spPr>
          <a:xfrm>
            <a:off x="8219520" y="4917960"/>
            <a:ext cx="1000800" cy="360"/>
          </a:xfrm>
          <a:custGeom>
            <a:avLst/>
            <a:gdLst>
              <a:gd name="textAreaLeft" fmla="*/ 0 w 1000800"/>
              <a:gd name="textAreaRight" fmla="*/ 1001880 w 10008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67" name="Google Shape;123;p4" descr=""/>
          <p:cNvPicPr/>
          <p:nvPr/>
        </p:nvPicPr>
        <p:blipFill>
          <a:blip r:embed="rId5"/>
          <a:stretch/>
        </p:blipFill>
        <p:spPr>
          <a:xfrm>
            <a:off x="1329120" y="3054600"/>
            <a:ext cx="1149840" cy="98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CustomShape 11"/>
          <p:cNvSpPr/>
          <p:nvPr/>
        </p:nvSpPr>
        <p:spPr>
          <a:xfrm>
            <a:off x="4611600" y="3432600"/>
            <a:ext cx="1000800" cy="360"/>
          </a:xfrm>
          <a:custGeom>
            <a:avLst/>
            <a:gdLst>
              <a:gd name="textAreaLeft" fmla="*/ 0 w 1000800"/>
              <a:gd name="textAreaRight" fmla="*/ 1001880 w 10008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69" name="CustomShape 12"/>
          <p:cNvSpPr/>
          <p:nvPr/>
        </p:nvSpPr>
        <p:spPr>
          <a:xfrm flipH="1">
            <a:off x="4621680" y="3976200"/>
            <a:ext cx="938520" cy="360"/>
          </a:xfrm>
          <a:custGeom>
            <a:avLst/>
            <a:gdLst>
              <a:gd name="textAreaLeft" fmla="*/ -720 w 938520"/>
              <a:gd name="textAreaRight" fmla="*/ 938880 w 9385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0" name="CustomShape 13"/>
          <p:cNvSpPr/>
          <p:nvPr/>
        </p:nvSpPr>
        <p:spPr>
          <a:xfrm>
            <a:off x="4599360" y="3432600"/>
            <a:ext cx="11062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File .INI lancio 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CustomShape 14"/>
          <p:cNvSpPr/>
          <p:nvPr/>
        </p:nvSpPr>
        <p:spPr>
          <a:xfrm>
            <a:off x="4617000" y="3652560"/>
            <a:ext cx="8226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File inviati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CustomShape 15"/>
          <p:cNvSpPr/>
          <p:nvPr/>
        </p:nvSpPr>
        <p:spPr>
          <a:xfrm>
            <a:off x="4601520" y="4094640"/>
            <a:ext cx="1034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File di ritorno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CustomShape 16"/>
          <p:cNvSpPr/>
          <p:nvPr/>
        </p:nvSpPr>
        <p:spPr>
          <a:xfrm>
            <a:off x="4602240" y="4284000"/>
            <a:ext cx="10954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Mail di ritorno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CustomShape 17"/>
          <p:cNvSpPr/>
          <p:nvPr/>
        </p:nvSpPr>
        <p:spPr>
          <a:xfrm>
            <a:off x="34920" y="3694680"/>
            <a:ext cx="142020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6596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FrontEnd</a:t>
            </a:r>
            <a:br>
              <a:rPr sz="1800"/>
            </a:b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VbaApp Locale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6596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File XLS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6596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Browser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6596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VbScript FrontEnd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6596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Script di lancio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Google Shape;131;p4" descr=""/>
          <p:cNvPicPr/>
          <p:nvPr/>
        </p:nvPicPr>
        <p:blipFill>
          <a:blip r:embed="rId6"/>
          <a:stretch/>
        </p:blipFill>
        <p:spPr>
          <a:xfrm>
            <a:off x="2428200" y="4261320"/>
            <a:ext cx="1149840" cy="984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CustomShape 18"/>
          <p:cNvSpPr/>
          <p:nvPr/>
        </p:nvSpPr>
        <p:spPr>
          <a:xfrm>
            <a:off x="2065680" y="3626640"/>
            <a:ext cx="2290320" cy="360"/>
          </a:xfrm>
          <a:custGeom>
            <a:avLst/>
            <a:gdLst>
              <a:gd name="textAreaLeft" fmla="*/ 0 w 2290320"/>
              <a:gd name="textAreaRight" fmla="*/ 2291400 w 22903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7" name="CustomShape 19"/>
          <p:cNvSpPr/>
          <p:nvPr/>
        </p:nvSpPr>
        <p:spPr>
          <a:xfrm>
            <a:off x="906480" y="4387320"/>
            <a:ext cx="1514880" cy="363240"/>
          </a:xfrm>
          <a:custGeom>
            <a:avLst/>
            <a:gdLst>
              <a:gd name="textAreaLeft" fmla="*/ 0 w 1514880"/>
              <a:gd name="textAreaRight" fmla="*/ 1515960 w 1514880"/>
              <a:gd name="textAreaTop" fmla="*/ 0 h 363240"/>
              <a:gd name="textAreaBottom" fmla="*/ 364320 h 363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8" name="CustomShape 20"/>
          <p:cNvSpPr/>
          <p:nvPr/>
        </p:nvSpPr>
        <p:spPr>
          <a:xfrm flipH="1" rot="10800000">
            <a:off x="3584880" y="4425480"/>
            <a:ext cx="1005840" cy="327960"/>
          </a:xfrm>
          <a:custGeom>
            <a:avLst/>
            <a:gdLst>
              <a:gd name="textAreaLeft" fmla="*/ 720 w 1005840"/>
              <a:gd name="textAreaRight" fmla="*/ 1007640 w 1005840"/>
              <a:gd name="textAreaTop" fmla="*/ 0 h 327960"/>
              <a:gd name="textAreaBottom" fmla="*/ 329040 h 327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9" name="CustomShape 21"/>
          <p:cNvSpPr/>
          <p:nvPr/>
        </p:nvSpPr>
        <p:spPr>
          <a:xfrm>
            <a:off x="4606200" y="4575600"/>
            <a:ext cx="19274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SHARE (Lan/Cloud)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Condivisa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CustomShape 22"/>
          <p:cNvSpPr/>
          <p:nvPr/>
        </p:nvSpPr>
        <p:spPr>
          <a:xfrm>
            <a:off x="673920" y="3085920"/>
            <a:ext cx="999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PC Client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CustomShape 23"/>
          <p:cNvSpPr/>
          <p:nvPr/>
        </p:nvSpPr>
        <p:spPr>
          <a:xfrm>
            <a:off x="2017080" y="3984480"/>
            <a:ext cx="2582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WebServer Gateway (Python)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CustomShape 24"/>
          <p:cNvSpPr/>
          <p:nvPr/>
        </p:nvSpPr>
        <p:spPr>
          <a:xfrm>
            <a:off x="6741360" y="4448160"/>
            <a:ext cx="1694880" cy="5583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VM/VDI </a:t>
            </a:r>
            <a:r>
              <a:rPr b="0" lang="it-IT" sz="12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W10, Office, Python, NodeJS, Emulatore, Matricola</a:t>
            </a:r>
            <a:endParaRPr b="0" lang="it-IT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CustomShape 25"/>
          <p:cNvSpPr/>
          <p:nvPr/>
        </p:nvSpPr>
        <p:spPr>
          <a:xfrm>
            <a:off x="10590480" y="2792520"/>
            <a:ext cx="1335600" cy="245808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Altre </a:t>
            </a:r>
            <a:br>
              <a:rPr sz="1800"/>
            </a:br>
            <a:r>
              <a:rPr b="0" lang="it-IT" sz="1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Architetture</a:t>
            </a:r>
            <a:endParaRPr b="0" lang="it-IT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CustomShape 26"/>
          <p:cNvSpPr/>
          <p:nvPr/>
        </p:nvSpPr>
        <p:spPr>
          <a:xfrm>
            <a:off x="10361520" y="3732480"/>
            <a:ext cx="403560" cy="3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560">
            <a:solidFill>
              <a:srgbClr val="ba8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091160" y="-30240"/>
            <a:ext cx="10509120" cy="6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70000"/>
              </a:lnSpc>
              <a:tabLst>
                <a:tab algn="l" pos="0"/>
              </a:tabLst>
            </a:pPr>
            <a:r>
              <a:rPr b="1" lang="it-IT" sz="216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NTJ.2: Formato .INI</a:t>
            </a:r>
            <a:endParaRPr b="0" lang="it-IT" sz="21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14000" y="610560"/>
            <a:ext cx="11512080" cy="54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1: Creazione a cura NTJOBSOS di cartella </a:t>
            </a:r>
            <a:r>
              <a:rPr b="1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JOBS_[ID] 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>
              <a:rPr sz="1800"/>
            </a:b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 parametri sono presi dal JOBS.INI di lancio</a:t>
            </a:r>
            <a:br>
              <a:rPr sz="1800"/>
            </a:b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Viene aggiornato da ntJobs appendendo </a:t>
            </a:r>
            <a:r>
              <a:rPr b="1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JOBS.END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. Da usare la sezione [CONFIG] all’interno di </a:t>
            </a:r>
            <a:r>
              <a:rPr b="1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JOB.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INI per i parametri di comunicazione. Altre sezioni sono di libero uso 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2: Esecuzione </a:t>
            </a:r>
            <a:r>
              <a:rPr b="1" lang="it-IT" sz="1200" strike="noStrike" u="none">
                <a:solidFill>
                  <a:srgbClr val="ff0000"/>
                </a:solidFill>
                <a:effectLst/>
                <a:uFillTx/>
                <a:latin typeface="Calibri"/>
                <a:ea typeface="Calibri"/>
              </a:rPr>
              <a:t>JOBS.CMD </a:t>
            </a: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3: Creazione </a:t>
            </a:r>
            <a:r>
              <a:rPr b="1" lang="it-IT" sz="1200" strike="noStrike" u="none">
                <a:solidFill>
                  <a:srgbClr val="ff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JOBS.END</a:t>
            </a:r>
            <a:r>
              <a:rPr b="1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 </a:t>
            </a: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SOLO con RETURN.TYPE e RETURN.VALUE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Arial"/>
                <a:ea typeface="DejaVu Sans"/>
              </a:rPr>
              <a:t>File JOBS.INI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[CONFIG]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TYPE=NTJ.2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USER=USER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DejaVu Sans"/>
              </a:rPr>
              <a:t>PASSWORD=PASSWORD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DejaVu Sans"/>
              </a:rPr>
              <a:t>[JOB1_ID] 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DejaVu Sans"/>
              </a:rPr>
              <a:t>ACTION=NOME_AZIONE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FILE.ID1=PathFile1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FILE.ID2=PathFile1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PARAM.ID1=Valore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PARAM.ID2=Valore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….Ecccc.. JOBS da eseguire in seguenza con ID diversa eccetto CONFIG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File JOBS.END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[END]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RETURN.TYPE=E=Errore/W=Working/Nulla=OK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RETURN.VALUE=Messaggio di ritorno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TS.START==YYYYHHMM.HHSS</a:t>
            </a: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	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TS.END=YYYYHHMM.HHSS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FILE.*=Valore # File di ritorno in sequenza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4</a:t>
            </a:r>
            <a:r>
              <a:rPr b="1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: All’esecuzione del servizio esterno non ci deve essere il file </a:t>
            </a:r>
            <a:r>
              <a:rPr b="0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JOBS.END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5. Il motore JOBS cancella il file  </a:t>
            </a:r>
            <a:r>
              <a:rPr b="0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JOBS.END a fine elaborazione (ma viene mandato nella mail di ritorno al richiedente dell’esecuzione) ed appeso a JOB_[ID].CMD.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Dopo periodo di timeout, il processo eseguito è considerato abortito e viene cancellato </a:t>
            </a:r>
            <a:r>
              <a:rPr b="0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JOB_[ID].CMD e JOB_[ID].INI</a:t>
            </a:r>
            <a:br>
              <a:rPr sz="1800"/>
            </a:b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* servizio=id_programma_eseguito_istanza. </a:t>
            </a:r>
            <a:r>
              <a:rPr b="1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La fine è decretata dalla presenza di JOB_[ID].END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52440" y="38160"/>
            <a:ext cx="10156680" cy="11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it-IT" sz="247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Formato </a:t>
            </a:r>
            <a:r>
              <a:rPr b="1" lang="it-IT" sz="247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MJB: MultiJobs</a:t>
            </a:r>
            <a:r>
              <a:rPr b="0" lang="it-IT" sz="247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. File jobs.ini</a:t>
            </a:r>
            <a:br>
              <a:rPr sz="1800"/>
            </a:br>
            <a:r>
              <a:rPr b="0" lang="it-IT" sz="247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Esecuzione Scripts di più linguaggi «controllato&gt;</a:t>
            </a:r>
            <a:endParaRPr b="0" lang="it-IT" sz="247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56320" y="1181160"/>
            <a:ext cx="9871560" cy="47113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uFillTx/>
                <a:latin typeface="Calibri"/>
                <a:ea typeface="Calibri"/>
              </a:rPr>
              <a:t>; Parametri 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[CONFIG]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; Solo per esecuzione remota e versione del formato di script multijobs</a:t>
            </a:r>
            <a:br>
              <a:rPr sz="1200"/>
            </a:br>
            <a:r>
              <a:rPr b="0" lang="it-IT" sz="1000" strike="noStrike" u="none">
                <a:solidFill>
                  <a:srgbClr val="00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TYPE=NTJ.2</a:t>
            </a:r>
            <a:endParaRPr b="0" lang="it-I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USER=ID_UTENTE_NTJOBS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PWD=PWD_UTENTE_NTJOBS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; Viene aggiunto alla fine a JOB_ID.END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000000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…ecc (VEDI SLIDE DOPO)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[ID_SESSIONE_AZIONE_1</a:t>
            </a: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] - </a:t>
            </a: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Noto Sans"/>
                <a:ea typeface="Noto Sans"/>
              </a:rPr>
              <a:t>🡪</a:t>
            </a: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 QUALUNQUE NOME SENZA SPAZI MA NON CONFIG DEVE ESSERE LA PRIMA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ACTION</a:t>
            </a: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c0c0c0"/>
                </a:highlight>
                <a:uFillTx/>
                <a:latin typeface="Calibri"/>
                <a:ea typeface="Calibri"/>
              </a:rPr>
              <a:t>=AZIONE_DA_ESEGUIRE (ID_JOB)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it-IT" sz="1200" strike="noStrike" u="none">
                <a:solidFill>
                  <a:srgbClr val="44546a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CMDLINE</a:t>
            </a: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=SCRIPT DA ESEGUIRE (in caso di esecuzione locale, non centralizzata) </a:t>
            </a:r>
            <a:r>
              <a:rPr b="0" lang="it-IT" sz="1200" strike="noStrike" u="none">
                <a:solidFill>
                  <a:srgbClr val="ff0000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(FORSE_NON_IMPLEMENTATO)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; FACOLTATIVI (2° IMPLEMENTAZIONE)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FILE.X=FILE_1_CORRELATO_AL_JOB creato per l’esecuzione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00ffff"/>
                </a:highlight>
                <a:uFillTx/>
                <a:latin typeface="Calibri"/>
                <a:ea typeface="Calibri"/>
              </a:rPr>
              <a:t>FILE.Y=FILE_2_CORRELATO_AL_JOB creato per l’esecuzione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PARAM.X=Imposta parametro in ID_JOB.INI creato per l’esecuzione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PARAM.Y=Imposta parametro in ID_JOB.INI creato per l’esecuzione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; Commenti</a:t>
            </a:r>
            <a:br>
              <a:rPr sz="1800"/>
            </a:br>
            <a:r>
              <a:rPr b="1" lang="it-IT" sz="12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[ID_SESSIONE_AZIONE_2]</a:t>
            </a:r>
            <a:r>
              <a:rPr b="0" lang="it-IT" sz="12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…ecc  Univoco</a:t>
            </a:r>
            <a:endParaRPr b="0" lang="it-IT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56320" y="5977080"/>
            <a:ext cx="9871560" cy="5842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1400" strike="noStrike" u="none">
                <a:solidFill>
                  <a:srgbClr val="44546a"/>
                </a:solidFill>
                <a:effectLst/>
                <a:highlight>
                  <a:srgbClr val="ffff00"/>
                </a:highlight>
                <a:uFillTx/>
                <a:latin typeface="Calibri"/>
                <a:ea typeface="Calibri"/>
              </a:rPr>
              <a:t>Verrà esteso ntjobs per gestire il riconoscimento e file correlati ai job richiesti. I job sono eseguiti in modo sequenziale. Se vengono inviati vari job.ini, dopo che sparisce alla cartella di ingresso, sono possibili parallelizzazioni</a:t>
            </a:r>
            <a:endParaRPr b="0" lang="it-I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572760" y="221760"/>
            <a:ext cx="1050912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it-IT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NtJobsOS – Ecosistema</a:t>
            </a:r>
            <a:endParaRPr b="0" lang="it-I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720000" y="2340000"/>
            <a:ext cx="233820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naJobs.py :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Orchestratore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5040000" y="3960000"/>
            <a:ext cx="2518200" cy="12582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nlJobs.py :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Usata da Applicazioni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(ncJobsApp.py)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572760" y="1080000"/>
            <a:ext cx="2485440" cy="53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nlSys - nlDataFiles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5085000" y="2773080"/>
            <a:ext cx="2485440" cy="107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ni/XXX - nlXXX –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Librerie di supporto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Applicativo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Obbligatoria nlSys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Line 6"/>
          <p:cNvSpPr/>
          <p:nvPr/>
        </p:nvSpPr>
        <p:spPr>
          <a:xfrm flipH="1">
            <a:off x="1204200" y="4500000"/>
            <a:ext cx="506520" cy="1097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6" name="Line 7"/>
          <p:cNvSpPr/>
          <p:nvPr/>
        </p:nvSpPr>
        <p:spPr>
          <a:xfrm>
            <a:off x="1800000" y="1440000"/>
            <a:ext cx="36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7" name="CustomShape 8"/>
          <p:cNvSpPr/>
          <p:nvPr/>
        </p:nvSpPr>
        <p:spPr>
          <a:xfrm>
            <a:off x="5072760" y="900000"/>
            <a:ext cx="2485440" cy="89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NcXXX –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Classi di supporto 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 livello OS o Applicative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Line 9"/>
          <p:cNvSpPr/>
          <p:nvPr/>
        </p:nvSpPr>
        <p:spPr>
          <a:xfrm flipV="1">
            <a:off x="3060000" y="1260000"/>
            <a:ext cx="201276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9" name="Line 10"/>
          <p:cNvSpPr/>
          <p:nvPr/>
        </p:nvSpPr>
        <p:spPr>
          <a:xfrm>
            <a:off x="3060000" y="2520000"/>
            <a:ext cx="57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0" name="Line 11"/>
          <p:cNvSpPr/>
          <p:nvPr/>
        </p:nvSpPr>
        <p:spPr>
          <a:xfrm>
            <a:off x="3060000" y="2520000"/>
            <a:ext cx="1980000" cy="21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1" name="CustomShape 12"/>
          <p:cNvSpPr/>
          <p:nvPr/>
        </p:nvSpPr>
        <p:spPr>
          <a:xfrm>
            <a:off x="8820000" y="2340000"/>
            <a:ext cx="2518200" cy="112032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NaXXX: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Applicazioni ntApp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Python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Line 13"/>
          <p:cNvSpPr/>
          <p:nvPr/>
        </p:nvSpPr>
        <p:spPr>
          <a:xfrm flipH="1">
            <a:off x="7740000" y="2700000"/>
            <a:ext cx="108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3" name="Line 14"/>
          <p:cNvSpPr/>
          <p:nvPr/>
        </p:nvSpPr>
        <p:spPr>
          <a:xfrm flipH="1" flipV="1">
            <a:off x="7740000" y="1440000"/>
            <a:ext cx="108000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4" name="Line 15"/>
          <p:cNvSpPr/>
          <p:nvPr/>
        </p:nvSpPr>
        <p:spPr>
          <a:xfrm flipH="1">
            <a:off x="7740000" y="2700000"/>
            <a:ext cx="1080000" cy="19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5" name="CustomShape 16"/>
          <p:cNvSpPr/>
          <p:nvPr/>
        </p:nvSpPr>
        <p:spPr>
          <a:xfrm>
            <a:off x="540000" y="3619440"/>
            <a:ext cx="2518200" cy="92052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ntJobs.VBA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Applicazione Access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ntApp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CustomShape 18"/>
          <p:cNvSpPr/>
          <p:nvPr/>
        </p:nvSpPr>
        <p:spPr>
          <a:xfrm>
            <a:off x="290520" y="5770080"/>
            <a:ext cx="2698200" cy="8982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Classi VBA di supporto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Generiche o Applicazioni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3822480" y="5793120"/>
            <a:ext cx="2133000" cy="8982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Librerie (moduli)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di supporto</a:t>
            </a:r>
            <a:br>
              <a:rPr sz="1800"/>
            </a:b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(meno possibile)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093680" y="726120"/>
            <a:ext cx="898200" cy="358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Py.OS 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10093680" y="186120"/>
            <a:ext cx="1978200" cy="3582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VBA (MACH0)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11173680" y="726120"/>
            <a:ext cx="898200" cy="3582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it-I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Py.App</a:t>
            </a:r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Line 24"/>
          <p:cNvSpPr/>
          <p:nvPr/>
        </p:nvSpPr>
        <p:spPr>
          <a:xfrm>
            <a:off x="1710720" y="4500000"/>
            <a:ext cx="111852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2" name="Line 25"/>
          <p:cNvSpPr/>
          <p:nvPr/>
        </p:nvSpPr>
        <p:spPr>
          <a:xfrm>
            <a:off x="1710720" y="4519800"/>
            <a:ext cx="316836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it-IT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Application>LibreOffice/25.2.0.3$Windows_X86_64 LibreOffice_project/e1cf4a87eb02d755bce1a01209907ea5ddc8f069</Application>
  <AppVersion>15.0000</AppVersion>
  <Words>5240</Words>
  <Paragraphs>671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2021-01-02T22:45:54Z</dcterms:created>
  <dc:creator>Stefano Petrone</dc:creator>
  <dc:description/>
  <dc:language>it-IT</dc:language>
  <cp:lastModifiedBy/>
  <dcterms:modified xsi:type="dcterms:W3CDTF">2025-03-08T19:30:40Z</dcterms:modified>
  <cp:revision>53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0x010100544B0BBDFF98FD4C97F5006602312C72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5f5fe31f-9de1-4167-a753-111c0df8115f_ActionId">
    <vt:lpwstr>535ccc4b-500f-4686-9b72-af8abb555bbb</vt:lpwstr>
  </property>
  <property fmtid="{D5CDD505-2E9C-101B-9397-08002B2CF9AE}" pid="8" name="MSIP_Label_5f5fe31f-9de1-4167-a753-111c0df8115f_Application">
    <vt:lpwstr>Microsoft Azure Information Protection</vt:lpwstr>
  </property>
  <property fmtid="{D5CDD505-2E9C-101B-9397-08002B2CF9AE}" pid="9" name="MSIP_Label_5f5fe31f-9de1-4167-a753-111c0df8115f_Enabled">
    <vt:lpwstr>True</vt:lpwstr>
  </property>
  <property fmtid="{D5CDD505-2E9C-101B-9397-08002B2CF9AE}" pid="10" name="MSIP_Label_5f5fe31f-9de1-4167-a753-111c0df8115f_Extended_MSFT_Method">
    <vt:lpwstr>Automatic</vt:lpwstr>
  </property>
  <property fmtid="{D5CDD505-2E9C-101B-9397-08002B2CF9AE}" pid="11" name="MSIP_Label_5f5fe31f-9de1-4167-a753-111c0df8115f_Name">
    <vt:lpwstr>Public</vt:lpwstr>
  </property>
  <property fmtid="{D5CDD505-2E9C-101B-9397-08002B2CF9AE}" pid="12" name="MSIP_Label_5f5fe31f-9de1-4167-a753-111c0df8115f_Owner">
    <vt:lpwstr>stefano.petrone@intesasanpaolo.com</vt:lpwstr>
  </property>
  <property fmtid="{D5CDD505-2E9C-101B-9397-08002B2CF9AE}" pid="13" name="MSIP_Label_5f5fe31f-9de1-4167-a753-111c0df8115f_SetDate">
    <vt:lpwstr>2021-01-05T14:48:33.1469867Z</vt:lpwstr>
  </property>
  <property fmtid="{D5CDD505-2E9C-101B-9397-08002B2CF9AE}" pid="14" name="MSIP_Label_5f5fe31f-9de1-4167-a753-111c0df8115f_SiteId">
    <vt:lpwstr>cc4baf00-15c9-48dd-9f59-88c98bde2be7</vt:lpwstr>
  </property>
  <property fmtid="{D5CDD505-2E9C-101B-9397-08002B2CF9AE}" pid="15" name="Notes">
    <vt:i4>3</vt:i4>
  </property>
  <property fmtid="{D5CDD505-2E9C-101B-9397-08002B2CF9AE}" pid="16" name="PresentationFormat">
    <vt:lpwstr>Widescreen</vt:lpwstr>
  </property>
  <property fmtid="{D5CDD505-2E9C-101B-9397-08002B2CF9AE}" pid="17" name="ScaleCrop">
    <vt:bool>0</vt:bool>
  </property>
  <property fmtid="{D5CDD505-2E9C-101B-9397-08002B2CF9AE}" pid="18" name="Sensitivity">
    <vt:lpwstr>Public</vt:lpwstr>
  </property>
  <property fmtid="{D5CDD505-2E9C-101B-9397-08002B2CF9AE}" pid="19" name="ShareDoc">
    <vt:bool>0</vt:bool>
  </property>
  <property fmtid="{D5CDD505-2E9C-101B-9397-08002B2CF9AE}" pid="20" name="Slides">
    <vt:i4>39</vt:i4>
  </property>
</Properties>
</file>