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2000" spc="-1" strike="noStrike">
                <a:latin typeface="Arial"/>
              </a:rPr>
              <a:t>Click to edit the notes format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it-IT" sz="1400" spc="-1" strike="noStrike">
                <a:latin typeface="Times New Roman"/>
              </a:rPr>
              <a:t>&lt;header&gt;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it-IT" sz="1400" spc="-1" strike="noStrike">
                <a:latin typeface="Times New Roman"/>
              </a:rPr>
              <a:t>&lt;date/time&gt;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latin typeface="Times New Roman"/>
              </a:rPr>
              <a:t>&lt;footer&gt;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EDDEFB0-B656-44CB-A33C-109878ACA3E8}" type="slidenum">
              <a:rPr b="0" lang="it-IT" sz="1400" spc="-1" strike="noStrike">
                <a:latin typeface="Times New Roman"/>
              </a:rPr>
              <a:t>&lt;number&gt;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FB7D442-09C5-4BA6-9758-BD2CA7E03D2F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it-IT" sz="14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6680" cy="3081240"/>
          </a:xfrm>
          <a:prstGeom prst="rect">
            <a:avLst/>
          </a:prstGeom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D818D4B-BCCC-431C-99DF-C1ED9ECD605E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23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7040" cy="3081600"/>
          </a:xfrm>
          <a:prstGeom prst="rect">
            <a:avLst/>
          </a:prstGeom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000" cy="3594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3884760" y="8685360"/>
            <a:ext cx="2966400" cy="4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53BC64F-A967-4875-A81E-72344C14671B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it-I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ntgcor.it/ntjobs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54200" y="173880"/>
            <a:ext cx="10680840" cy="53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5000"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Ecosistema ntJobs</a:t>
            </a:r>
            <a:br/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ntJobsPy/ntJobsVBa -&gt; ntJobs.OS </a:t>
            </a:r>
            <a:br/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+ ntJobs.App -&gt; ntRobot</a:t>
            </a:r>
            <a:endParaRPr b="0" lang="it-IT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br/>
            <a:br/>
            <a:r>
              <a:rPr b="1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App</a:t>
            </a:r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licazioni </a:t>
            </a:r>
            <a:r>
              <a:rPr b="1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Batch (ntApp)</a:t>
            </a:r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 eseguite via </a:t>
            </a:r>
            <a:r>
              <a:rPr b="1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Cloud/WebService</a:t>
            </a:r>
            <a:endParaRPr b="0" lang="it-IT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Framework Python e VBA integrati</a:t>
            </a:r>
            <a:endParaRPr b="0" lang="it-IT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it-IT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White Paper</a:t>
            </a:r>
            <a:endParaRPr b="0" lang="it-IT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it-IT" sz="4000" spc="-1" strike="noStrike"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it-IT" sz="1800" spc="-1" strike="noStrike" u="sng">
                <a:solidFill>
                  <a:srgbClr val="0563c1"/>
                </a:solidFill>
                <a:highlight>
                  <a:srgbClr val="ffff00"/>
                </a:highlight>
                <a:uFillTx/>
                <a:latin typeface="Calibri"/>
                <a:ea typeface="DejaVu Sans"/>
                <a:hlinkClick r:id="rId1"/>
              </a:rPr>
              <a:t>www.ntgcorp.it/ntjobs</a:t>
            </a: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- www.github.com/ntgcorp/ntjobsOS</a:t>
            </a:r>
            <a:br/>
            <a:br/>
            <a:br/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Versione </a:t>
            </a:r>
            <a:r>
              <a:rPr b="0" lang="it-IT" sz="40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Agosto</a:t>
            </a:r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 2023</a:t>
            </a:r>
            <a:endParaRPr b="0" lang="it-IT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2003400" y="57240"/>
            <a:ext cx="76669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Gerarchia Insiemi Ecosistema ntJobs 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1091520" y="1759680"/>
            <a:ext cx="2010600" cy="53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(login)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8595360" y="805320"/>
            <a:ext cx="2857680" cy="5328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Applicazione ntJobs (na)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4291200" y="790200"/>
            <a:ext cx="3273840" cy="53280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Inbox -&gt; (jobs.ini)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2" name="CustomShape 5"/>
          <p:cNvSpPr/>
          <p:nvPr/>
        </p:nvSpPr>
        <p:spPr>
          <a:xfrm>
            <a:off x="1091520" y="3183120"/>
            <a:ext cx="2010600" cy="53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Groups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3" name="CustomShape 6"/>
          <p:cNvSpPr/>
          <p:nvPr/>
        </p:nvSpPr>
        <p:spPr>
          <a:xfrm>
            <a:off x="1096200" y="4512960"/>
            <a:ext cx="2010600" cy="53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Commands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4" name="CustomShape 7"/>
          <p:cNvSpPr/>
          <p:nvPr/>
        </p:nvSpPr>
        <p:spPr>
          <a:xfrm>
            <a:off x="4291200" y="1471680"/>
            <a:ext cx="3273840" cy="53280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(SECTION)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5" name="CustomShape 8"/>
          <p:cNvSpPr/>
          <p:nvPr/>
        </p:nvSpPr>
        <p:spPr>
          <a:xfrm>
            <a:off x="4291200" y="2127240"/>
            <a:ext cx="3273840" cy="53280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  (una per Section)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6" name="CustomShape 9"/>
          <p:cNvSpPr/>
          <p:nvPr/>
        </p:nvSpPr>
        <p:spPr>
          <a:xfrm>
            <a:off x="4291200" y="2805120"/>
            <a:ext cx="3273840" cy="53280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File.*(IN)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7" name="CustomShape 10"/>
          <p:cNvSpPr/>
          <p:nvPr/>
        </p:nvSpPr>
        <p:spPr>
          <a:xfrm>
            <a:off x="4291200" y="3464640"/>
            <a:ext cx="3273840" cy="53280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Var.* (IN)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8" name="CustomShape 11"/>
          <p:cNvSpPr/>
          <p:nvPr/>
        </p:nvSpPr>
        <p:spPr>
          <a:xfrm>
            <a:off x="4291200" y="4953600"/>
            <a:ext cx="3273840" cy="532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File.* (Return)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79" name="CustomShape 12"/>
          <p:cNvSpPr/>
          <p:nvPr/>
        </p:nvSpPr>
        <p:spPr>
          <a:xfrm>
            <a:off x="4291200" y="6137640"/>
            <a:ext cx="3273840" cy="532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Var.* (Return)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80" name="CustomShape 13"/>
          <p:cNvSpPr/>
          <p:nvPr/>
        </p:nvSpPr>
        <p:spPr>
          <a:xfrm>
            <a:off x="7677000" y="781920"/>
            <a:ext cx="181440" cy="5888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14"/>
          <p:cNvSpPr/>
          <p:nvPr/>
        </p:nvSpPr>
        <p:spPr>
          <a:xfrm>
            <a:off x="2004120" y="2569680"/>
            <a:ext cx="166680" cy="364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CustomShape 15"/>
          <p:cNvSpPr/>
          <p:nvPr/>
        </p:nvSpPr>
        <p:spPr>
          <a:xfrm rot="10992600">
            <a:off x="2013480" y="3975480"/>
            <a:ext cx="166680" cy="3643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CustomShape 16"/>
          <p:cNvSpPr/>
          <p:nvPr/>
        </p:nvSpPr>
        <p:spPr>
          <a:xfrm>
            <a:off x="8595360" y="1471680"/>
            <a:ext cx="2857680" cy="5328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Setup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84" name="CustomShape 17"/>
          <p:cNvSpPr/>
          <p:nvPr/>
        </p:nvSpPr>
        <p:spPr>
          <a:xfrm>
            <a:off x="8595360" y="2157120"/>
            <a:ext cx="2857680" cy="5328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&amp; Run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85" name="CustomShape 18"/>
          <p:cNvSpPr/>
          <p:nvPr/>
        </p:nvSpPr>
        <p:spPr>
          <a:xfrm>
            <a:off x="8595360" y="2842560"/>
            <a:ext cx="2857680" cy="5328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CallBack Azioni (+verifica)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86" name="CustomShape 19"/>
          <p:cNvSpPr/>
          <p:nvPr/>
        </p:nvSpPr>
        <p:spPr>
          <a:xfrm>
            <a:off x="8595360" y="3464640"/>
            <a:ext cx="2857680" cy="5328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87" name="CustomShape 20"/>
          <p:cNvSpPr/>
          <p:nvPr/>
        </p:nvSpPr>
        <p:spPr>
          <a:xfrm>
            <a:off x="8595360" y="4140000"/>
            <a:ext cx="2857680" cy="5328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 e Librerie Interne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88" name="CustomShape 21"/>
          <p:cNvSpPr/>
          <p:nvPr/>
        </p:nvSpPr>
        <p:spPr>
          <a:xfrm>
            <a:off x="8595360" y="4783680"/>
            <a:ext cx="2857680" cy="5328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 e Librerie Pool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(non per VBA)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89" name="CustomShape 22"/>
          <p:cNvSpPr/>
          <p:nvPr/>
        </p:nvSpPr>
        <p:spPr>
          <a:xfrm>
            <a:off x="1121040" y="766080"/>
            <a:ext cx="196992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naJobsOS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Dati Caricati Start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90" name="CustomShape 23"/>
          <p:cNvSpPr/>
          <p:nvPr/>
        </p:nvSpPr>
        <p:spPr>
          <a:xfrm flipV="1">
            <a:off x="3220920" y="2392560"/>
            <a:ext cx="1069560" cy="2388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CustomShape 24"/>
          <p:cNvSpPr/>
          <p:nvPr/>
        </p:nvSpPr>
        <p:spPr>
          <a:xfrm>
            <a:off x="4291200" y="4358160"/>
            <a:ext cx="3273840" cy="532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Inbox -&gt; (jobs.end)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92" name="CustomShape 25"/>
          <p:cNvSpPr/>
          <p:nvPr/>
        </p:nvSpPr>
        <p:spPr>
          <a:xfrm>
            <a:off x="4291200" y="5569560"/>
            <a:ext cx="3273840" cy="532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Return.* (TimeStamp, Result)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572760" y="186840"/>
            <a:ext cx="105102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Flusso Canalizattore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725400" y="712080"/>
            <a:ext cx="11128680" cy="21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Arial"/>
              </a:rPr>
              <a:t>Metodologia di Reportistica utilizzata per creare dei report. I dati vengono esportati con un campo ID iniziale composto da varie chiavi alfanumerichie divise da “.”. Esempio PD.202101.XXX.YYY. Possono essere seguiti da altri campi NUMERICI ed ALFANUMERICI con campi numerici e alfanumerici. Il formato Record deve essere lo stesso per tutti i report. Il report viene esportato in formato CSV o XLS e poi nei vari fogli excel richiamati tramite CERCA.VERT. </a:t>
            </a:r>
            <a:endParaRPr b="0" lang="it-IT" sz="22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725400" y="3306600"/>
            <a:ext cx="105102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TabSchema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878040" y="4320000"/>
            <a:ext cx="1112868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Arial"/>
              </a:rPr>
              <a:t>Per varie attività viene utilizzata una tabella dove sono salvati tutti gli schemi con un formato record standard e identificato lo schema nei vari comandi dove viene utilizzato. </a:t>
            </a:r>
            <a:endParaRPr b="0" lang="it-IT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04200" y="24480"/>
            <a:ext cx="1133964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NTJOBS.OS: WorkFlow Operativo</a:t>
            </a:r>
            <a:br/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OS che si appoggia sopra un sistema operativo host (Win&gt;=7 / Linux) con Layer Python e Office&gt;=2016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212400" y="682920"/>
            <a:ext cx="11431440" cy="9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1: Polling Jobs da vari canali, 2: che vengono eseguiti in parallelo o seriale BATCH 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3: Monitor fine Job 4: Viene Ritornato un Output via File / Mail all’utente che li ha richiamati –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5: O autogenerati mediante schedulazione automatica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4463640" y="4597920"/>
            <a:ext cx="2371320" cy="20120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Scheduler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1: Get Jobs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2: Exec Jobs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3: End (monitor fine)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4: Return + Archive 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5: Auto Generator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00" name="CustomShape 4"/>
          <p:cNvSpPr/>
          <p:nvPr/>
        </p:nvSpPr>
        <p:spPr>
          <a:xfrm>
            <a:off x="486000" y="4988520"/>
            <a:ext cx="2661480" cy="8823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1:Monitoraggio 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nuovi jobs.ini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01" name="CustomShape 5"/>
          <p:cNvSpPr/>
          <p:nvPr/>
        </p:nvSpPr>
        <p:spPr>
          <a:xfrm>
            <a:off x="7977240" y="3934440"/>
            <a:ext cx="3739320" cy="10375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5: BGF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Batch Generator jobs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Generatore autonomo jobs.ini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02" name="CustomShape 6"/>
          <p:cNvSpPr/>
          <p:nvPr/>
        </p:nvSpPr>
        <p:spPr>
          <a:xfrm>
            <a:off x="7903800" y="6202440"/>
            <a:ext cx="3740040" cy="5000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3..4: Mailing e File Return 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03" name="CustomShape 7"/>
          <p:cNvSpPr/>
          <p:nvPr/>
        </p:nvSpPr>
        <p:spPr>
          <a:xfrm>
            <a:off x="3364920" y="3349080"/>
            <a:ext cx="2228040" cy="96912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Archivio JOBS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Inbox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04" name="CustomShape 8"/>
          <p:cNvSpPr/>
          <p:nvPr/>
        </p:nvSpPr>
        <p:spPr>
          <a:xfrm flipH="1">
            <a:off x="5128920" y="2589840"/>
            <a:ext cx="1497240" cy="80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9"/>
          <p:cNvSpPr/>
          <p:nvPr/>
        </p:nvSpPr>
        <p:spPr>
          <a:xfrm rot="10800000">
            <a:off x="5601240" y="3838680"/>
            <a:ext cx="2312280" cy="57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6" name="CustomShape 10"/>
          <p:cNvSpPr/>
          <p:nvPr/>
        </p:nvSpPr>
        <p:spPr>
          <a:xfrm>
            <a:off x="4285080" y="2563200"/>
            <a:ext cx="250920" cy="75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1"/>
          <p:cNvSpPr/>
          <p:nvPr/>
        </p:nvSpPr>
        <p:spPr>
          <a:xfrm flipH="1" rot="10800000">
            <a:off x="6886440" y="5320440"/>
            <a:ext cx="1017720" cy="584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CustomShape 12"/>
          <p:cNvSpPr/>
          <p:nvPr/>
        </p:nvSpPr>
        <p:spPr>
          <a:xfrm flipH="1" rot="21111600">
            <a:off x="9777240" y="5650920"/>
            <a:ext cx="60120" cy="54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CustomShape 13"/>
          <p:cNvSpPr/>
          <p:nvPr/>
        </p:nvSpPr>
        <p:spPr>
          <a:xfrm>
            <a:off x="1384200" y="2477880"/>
            <a:ext cx="2304720" cy="1010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CustomShape 14"/>
          <p:cNvSpPr/>
          <p:nvPr/>
        </p:nvSpPr>
        <p:spPr>
          <a:xfrm flipH="1" rot="10800000">
            <a:off x="1815480" y="4181040"/>
            <a:ext cx="1870920" cy="807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15"/>
          <p:cNvSpPr/>
          <p:nvPr/>
        </p:nvSpPr>
        <p:spPr>
          <a:xfrm>
            <a:off x="7913520" y="5199120"/>
            <a:ext cx="3740040" cy="5720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2: Esecuzione jobs in coda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Da archivio Jobs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12" name="CustomShape 16"/>
          <p:cNvSpPr/>
          <p:nvPr/>
        </p:nvSpPr>
        <p:spPr>
          <a:xfrm rot="10800000">
            <a:off x="3203640" y="5486400"/>
            <a:ext cx="1260000" cy="418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17"/>
          <p:cNvSpPr/>
          <p:nvPr/>
        </p:nvSpPr>
        <p:spPr>
          <a:xfrm>
            <a:off x="6923520" y="5904720"/>
            <a:ext cx="2371320" cy="214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4" name="CustomShape 18"/>
          <p:cNvSpPr/>
          <p:nvPr/>
        </p:nvSpPr>
        <p:spPr>
          <a:xfrm flipH="1" rot="10800000">
            <a:off x="6899040" y="4760640"/>
            <a:ext cx="1071720" cy="1131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CustomShape 19"/>
          <p:cNvSpPr/>
          <p:nvPr/>
        </p:nvSpPr>
        <p:spPr>
          <a:xfrm>
            <a:off x="304200" y="1648440"/>
            <a:ext cx="2566440" cy="10918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00"/>
                </a:solidFill>
                <a:latin typeface="Arial"/>
                <a:ea typeface="Arial"/>
              </a:rPr>
              <a:t>FTP o SHARE</a:t>
            </a:r>
            <a:br/>
            <a:r>
              <a:rPr b="0" lang="it-IT" sz="1800" spc="-1" strike="noStrike">
                <a:solidFill>
                  <a:srgbClr val="ffff00"/>
                </a:solidFill>
                <a:latin typeface="Arial"/>
                <a:ea typeface="Arial"/>
              </a:rPr>
              <a:t>FrontEnd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jobs.ini e files associati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16" name="CustomShape 20"/>
          <p:cNvSpPr/>
          <p:nvPr/>
        </p:nvSpPr>
        <p:spPr>
          <a:xfrm>
            <a:off x="3130920" y="1713960"/>
            <a:ext cx="1998360" cy="10918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WFF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Web Form FronEnd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17" name="CustomShape 21"/>
          <p:cNvSpPr/>
          <p:nvPr/>
        </p:nvSpPr>
        <p:spPr>
          <a:xfrm>
            <a:off x="5638680" y="1713960"/>
            <a:ext cx="1770120" cy="10918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WSF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Web Service FrontEnd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18" name="CustomShape 22"/>
          <p:cNvSpPr/>
          <p:nvPr/>
        </p:nvSpPr>
        <p:spPr>
          <a:xfrm>
            <a:off x="8308800" y="1780200"/>
            <a:ext cx="3076560" cy="184788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Tabelle di supporto</a:t>
            </a:r>
            <a:br/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«standard»</a:t>
            </a:r>
            <a:br/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Descritte di seguito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04200" y="352080"/>
            <a:ext cx="1133964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NTJOBS.APP (ntApp): WorkFlow Operativo – In ogni linguaggio (Python, Vba, ecc)</a:t>
            </a:r>
            <a:br/>
            <a:endParaRPr b="0" lang="it-IT" sz="21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457200" y="1115280"/>
            <a:ext cx="10715040" cy="52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Setup Applicazione (istanza jData) e dati di configurazione in jData. Oggetto di supporto interno all’applicazione</a:t>
            </a:r>
            <a:endParaRPr b="0" lang="it-IT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Start: Argomenti (di solito il file .ini di test o come parametro)</a:t>
            </a:r>
            <a:endParaRPr b="0" lang="it-IT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Start: Read INI con CONFIG+AzioniDaEseguire. </a:t>
            </a:r>
            <a:br/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 specificato file oppure esecuzione normale</a:t>
            </a:r>
            <a:endParaRPr b="0" lang="it-IT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Start: Read CSV (se richiesto nel file INI), dati di supporto</a:t>
            </a:r>
            <a:endParaRPr b="0" lang="it-IT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Run: Esecuzione singole azioni</a:t>
            </a:r>
            <a:endParaRPr b="0" lang="it-IT" sz="2800" spc="-1" strike="noStrike"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Ritorno: Calcolo dictionary di ritorno (Status, Vars, Files)</a:t>
            </a:r>
            <a:endParaRPr b="0" lang="it-IT" sz="2800" spc="-1" strike="noStrike"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Ritorno: Aggiunta a Pool</a:t>
            </a:r>
            <a:endParaRPr b="0" lang="it-IT" sz="2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Scrittura jobs.end di ritorno nella stessa cartella per dichiare completamento della ntApp oppure stato di errore prima di eseguirla</a:t>
            </a:r>
            <a:endParaRPr b="0" lang="it-IT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79560" y="1877400"/>
            <a:ext cx="4400280" cy="3225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2"/>
          <p:cNvSpPr/>
          <p:nvPr/>
        </p:nvSpPr>
        <p:spPr>
          <a:xfrm>
            <a:off x="8640000" y="383040"/>
            <a:ext cx="3550320" cy="462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CustomShape 3"/>
          <p:cNvSpPr/>
          <p:nvPr/>
        </p:nvSpPr>
        <p:spPr>
          <a:xfrm>
            <a:off x="79560" y="52920"/>
            <a:ext cx="8911440" cy="146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ntJobs.Py -&gt; ntJobsOs: Classi e Librerie</a:t>
            </a:r>
            <a:br/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ntJobsOs è il gestore e FrontEnd di esecuzione Jobs</a:t>
            </a:r>
            <a:br/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ntJobsPy è il Framework Python sottostante a nJobsOS </a:t>
            </a:r>
            <a:br/>
            <a:r>
              <a:rPr b="1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ntJobsVBA è un Framework e LinguaggioScript</a:t>
            </a:r>
            <a:br/>
            <a:r>
              <a:rPr b="1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che contiene anche i FrontEndVBA unico ACCDB richiamati script NTF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24" name="CustomShape 4"/>
          <p:cNvSpPr/>
          <p:nvPr/>
        </p:nvSpPr>
        <p:spPr>
          <a:xfrm>
            <a:off x="10467360" y="3088440"/>
            <a:ext cx="1293840" cy="64440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NC_Sys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25" name="CustomShape 5"/>
          <p:cNvSpPr/>
          <p:nvPr/>
        </p:nvSpPr>
        <p:spPr>
          <a:xfrm>
            <a:off x="10356480" y="1440000"/>
            <a:ext cx="1437840" cy="64404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NC_Table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26" name="CustomShape 6"/>
          <p:cNvSpPr/>
          <p:nvPr/>
        </p:nvSpPr>
        <p:spPr>
          <a:xfrm>
            <a:off x="1394280" y="1980000"/>
            <a:ext cx="1437840" cy="418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nlDataFiles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27" name="CustomShape 7"/>
          <p:cNvSpPr/>
          <p:nvPr/>
        </p:nvSpPr>
        <p:spPr>
          <a:xfrm>
            <a:off x="5115240" y="1850400"/>
            <a:ext cx="2601720" cy="1498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ffff00"/>
                </a:solidFill>
                <a:latin typeface="Arial"/>
                <a:ea typeface="Arial"/>
              </a:rPr>
              <a:t>nlSys</a:t>
            </a:r>
            <a:br/>
            <a:r>
              <a:rPr b="0" lang="it-IT" sz="1800" spc="-1" strike="noStrike">
                <a:solidFill>
                  <a:srgbClr val="ffff00"/>
                </a:solidFill>
                <a:latin typeface="Arial"/>
                <a:ea typeface="Arial"/>
              </a:rPr>
              <a:t>Libreria Principale di appoggio ad ogni Libreria e Classe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28" name="CustomShape 8"/>
          <p:cNvSpPr/>
          <p:nvPr/>
        </p:nvSpPr>
        <p:spPr>
          <a:xfrm>
            <a:off x="10337760" y="708840"/>
            <a:ext cx="1721160" cy="64404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NC_JobsOS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29" name="CustomShape 9"/>
          <p:cNvSpPr/>
          <p:nvPr/>
        </p:nvSpPr>
        <p:spPr>
          <a:xfrm>
            <a:off x="1394280" y="2556000"/>
            <a:ext cx="1437840" cy="418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nlDataJson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30" name="CustomShape 10"/>
          <p:cNvSpPr/>
          <p:nvPr/>
        </p:nvSpPr>
        <p:spPr>
          <a:xfrm>
            <a:off x="9000000" y="4034520"/>
            <a:ext cx="1276920" cy="64440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NC_PDF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1" name="CustomShape 11"/>
          <p:cNvSpPr/>
          <p:nvPr/>
        </p:nvSpPr>
        <p:spPr>
          <a:xfrm>
            <a:off x="288000" y="5500440"/>
            <a:ext cx="1092204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Applicazioni di FrontEnd (Python* e VBA#) eseguite tramite schedulatore e ntJobsOs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32" name="CustomShape 12"/>
          <p:cNvSpPr/>
          <p:nvPr/>
        </p:nvSpPr>
        <p:spPr>
          <a:xfrm>
            <a:off x="1394280" y="3652560"/>
            <a:ext cx="1437840" cy="418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nlWS*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33" name="CustomShape 13"/>
          <p:cNvSpPr/>
          <p:nvPr/>
        </p:nvSpPr>
        <p:spPr>
          <a:xfrm>
            <a:off x="1394280" y="3079440"/>
            <a:ext cx="1437840" cy="418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nlWebF*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34" name="CustomShape 14"/>
          <p:cNvSpPr/>
          <p:nvPr/>
        </p:nvSpPr>
        <p:spPr>
          <a:xfrm>
            <a:off x="10499040" y="3969000"/>
            <a:ext cx="1276920" cy="64440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NC_XLS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5" name="CustomShape 15"/>
          <p:cNvSpPr/>
          <p:nvPr/>
        </p:nvSpPr>
        <p:spPr>
          <a:xfrm>
            <a:off x="9000000" y="3131280"/>
            <a:ext cx="1177200" cy="64440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NC_DB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6" name="CustomShape 16"/>
          <p:cNvSpPr/>
          <p:nvPr/>
        </p:nvSpPr>
        <p:spPr>
          <a:xfrm>
            <a:off x="8820000" y="2304000"/>
            <a:ext cx="1533600" cy="64404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NC_Events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7" name="CustomShape 17"/>
          <p:cNvSpPr/>
          <p:nvPr/>
        </p:nvSpPr>
        <p:spPr>
          <a:xfrm>
            <a:off x="10467360" y="2277720"/>
            <a:ext cx="1293840" cy="64404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NC_Mail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38" name="CustomShape 18"/>
          <p:cNvSpPr/>
          <p:nvPr/>
        </p:nvSpPr>
        <p:spPr>
          <a:xfrm flipH="1">
            <a:off x="7716600" y="2600640"/>
            <a:ext cx="127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CustomShape 19"/>
          <p:cNvSpPr/>
          <p:nvPr/>
        </p:nvSpPr>
        <p:spPr>
          <a:xfrm>
            <a:off x="8800920" y="878400"/>
            <a:ext cx="16380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 Python 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 appoggio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40" name="CustomShape 20"/>
          <p:cNvSpPr/>
          <p:nvPr/>
        </p:nvSpPr>
        <p:spPr>
          <a:xfrm flipH="1" flipV="1">
            <a:off x="4128480" y="5007240"/>
            <a:ext cx="1097280" cy="37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21"/>
          <p:cNvSpPr/>
          <p:nvPr/>
        </p:nvSpPr>
        <p:spPr>
          <a:xfrm flipV="1">
            <a:off x="5285160" y="4840920"/>
            <a:ext cx="3173760" cy="53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CustomShape 22"/>
          <p:cNvSpPr/>
          <p:nvPr/>
        </p:nvSpPr>
        <p:spPr>
          <a:xfrm flipV="1">
            <a:off x="4392000" y="2726640"/>
            <a:ext cx="72144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CustomShape 23"/>
          <p:cNvSpPr/>
          <p:nvPr/>
        </p:nvSpPr>
        <p:spPr>
          <a:xfrm flipV="1">
            <a:off x="5285160" y="3489480"/>
            <a:ext cx="1075680" cy="1843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CustomShape 24"/>
          <p:cNvSpPr/>
          <p:nvPr/>
        </p:nvSpPr>
        <p:spPr>
          <a:xfrm>
            <a:off x="8391600" y="6021360"/>
            <a:ext cx="981360" cy="61488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naJobs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#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45" name="CustomShape 25"/>
          <p:cNvSpPr/>
          <p:nvPr/>
        </p:nvSpPr>
        <p:spPr>
          <a:xfrm>
            <a:off x="1401840" y="6032160"/>
            <a:ext cx="807840" cy="61488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Mail*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46" name="CustomShape 26"/>
          <p:cNvSpPr/>
          <p:nvPr/>
        </p:nvSpPr>
        <p:spPr>
          <a:xfrm>
            <a:off x="2314080" y="6046920"/>
            <a:ext cx="1581840" cy="61488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NaJobs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WWW*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47" name="CustomShape 27"/>
          <p:cNvSpPr/>
          <p:nvPr/>
        </p:nvSpPr>
        <p:spPr>
          <a:xfrm>
            <a:off x="4008240" y="6044040"/>
            <a:ext cx="825840" cy="614880"/>
          </a:xfrm>
          <a:prstGeom prst="rect">
            <a:avLst/>
          </a:prstGeom>
          <a:solidFill>
            <a:srgbClr val="f10d0c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nlTest *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48" name="CustomShape 28"/>
          <p:cNvSpPr/>
          <p:nvPr/>
        </p:nvSpPr>
        <p:spPr>
          <a:xfrm>
            <a:off x="4918680" y="6039360"/>
            <a:ext cx="1379520" cy="62244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naBalance #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49" name="CustomShape 29"/>
          <p:cNvSpPr/>
          <p:nvPr/>
        </p:nvSpPr>
        <p:spPr>
          <a:xfrm>
            <a:off x="6397920" y="6035040"/>
            <a:ext cx="1009440" cy="62244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naData *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0" name="CustomShape 30"/>
          <p:cNvSpPr/>
          <p:nvPr/>
        </p:nvSpPr>
        <p:spPr>
          <a:xfrm>
            <a:off x="7408440" y="6032160"/>
            <a:ext cx="861840" cy="62244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naAuto *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1" name="CustomShape 31"/>
          <p:cNvSpPr/>
          <p:nvPr/>
        </p:nvSpPr>
        <p:spPr>
          <a:xfrm>
            <a:off x="79560" y="6037200"/>
            <a:ext cx="1217520" cy="614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NcJobs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Os*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2" name="CustomShape 32"/>
          <p:cNvSpPr/>
          <p:nvPr/>
        </p:nvSpPr>
        <p:spPr>
          <a:xfrm>
            <a:off x="9496440" y="6024600"/>
            <a:ext cx="1185120" cy="62244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naEvents *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3" name="CustomShape 33"/>
          <p:cNvSpPr/>
          <p:nvPr/>
        </p:nvSpPr>
        <p:spPr>
          <a:xfrm>
            <a:off x="10790280" y="6028560"/>
            <a:ext cx="1088640" cy="62244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naStats#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4" name="CustomShape 34"/>
          <p:cNvSpPr/>
          <p:nvPr/>
        </p:nvSpPr>
        <p:spPr>
          <a:xfrm>
            <a:off x="288000" y="4372560"/>
            <a:ext cx="4101840" cy="5742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Scchedulatore ed altri Tools</a:t>
            </a:r>
            <a:br/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Librerie Repository Python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5" name="CustomShape 35"/>
          <p:cNvSpPr/>
          <p:nvPr/>
        </p:nvSpPr>
        <p:spPr>
          <a:xfrm>
            <a:off x="2936520" y="2566080"/>
            <a:ext cx="1221840" cy="418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nlTools*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6" name="CustomShape 36"/>
          <p:cNvSpPr/>
          <p:nvPr/>
        </p:nvSpPr>
        <p:spPr>
          <a:xfrm>
            <a:off x="2936520" y="3074760"/>
            <a:ext cx="1221840" cy="418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nlDate*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7" name="CustomShape 37"/>
          <p:cNvSpPr/>
          <p:nvPr/>
        </p:nvSpPr>
        <p:spPr>
          <a:xfrm>
            <a:off x="10790280" y="5307480"/>
            <a:ext cx="1088640" cy="62244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naDb*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58" name="CustomShape 38"/>
          <p:cNvSpPr/>
          <p:nvPr/>
        </p:nvSpPr>
        <p:spPr>
          <a:xfrm>
            <a:off x="2907000" y="3667680"/>
            <a:ext cx="1164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Working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258480" y="217080"/>
            <a:ext cx="1133964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NTJOBS.OS – Core + FrontEnd App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App (FrontEnd) possono essere scritte in vari linguaggi, ma devono gestire una modalità precisa per essere richiamate dal core ntJobsOS (</a:t>
            </a: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jobs.ini) e ritornare un risultato (jobs.end)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212400" y="682920"/>
            <a:ext cx="11431440" cy="97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3"/>
          <p:cNvSpPr/>
          <p:nvPr/>
        </p:nvSpPr>
        <p:spPr>
          <a:xfrm>
            <a:off x="628200" y="2783160"/>
            <a:ext cx="10661040" cy="20120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FrontEnd App</a:t>
            </a:r>
            <a:endParaRPr b="0" lang="it-IT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Lettura file .INI </a:t>
            </a:r>
            <a:endParaRPr b="0" lang="it-IT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Inizializzazione istanza jData (NC_Sys) per monitorare entrata e uscita nell’App</a:t>
            </a:r>
            <a:endParaRPr b="0" lang="it-IT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Eventuale .CSV dei dati di supporto</a:t>
            </a:r>
            <a:endParaRPr b="0" lang="it-IT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Utilizzo delle classi applicative di supporto per l’elaborazione</a:t>
            </a:r>
            <a:endParaRPr b="0" lang="it-IT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Per ogni sezione, compresa la config, eseguire una azione che ci deve essere «ACTION»</a:t>
            </a:r>
            <a:endParaRPr b="0" lang="it-IT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Generazione jobs.end per comunicare la fine dell’elaborazione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4224600" y="1827000"/>
            <a:ext cx="3407040" cy="7268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00"/>
                </a:solidFill>
                <a:latin typeface="Arial"/>
                <a:ea typeface="Arial"/>
              </a:rPr>
              <a:t>ntJobsOS richiama le APP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63" name="CustomShape 5"/>
          <p:cNvSpPr/>
          <p:nvPr/>
        </p:nvSpPr>
        <p:spPr>
          <a:xfrm>
            <a:off x="486000" y="1064520"/>
            <a:ext cx="11339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App FrontEnd hanno come parametro un file parmetri.ini con la section [CONFIG] con i parametri di chiamata.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 libreria </a:t>
            </a:r>
            <a:r>
              <a:rPr b="1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ntJobsIO è di aiuto per gestire l’entrata e l’uscita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64" name="CustomShape 6"/>
          <p:cNvSpPr/>
          <p:nvPr/>
        </p:nvSpPr>
        <p:spPr>
          <a:xfrm>
            <a:off x="131400" y="5302080"/>
            <a:ext cx="3443040" cy="9813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JOBS.INI [CONFIG] </a:t>
            </a:r>
            <a:br/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[singoli jobs x1, x2, ecc..]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Eseguiti in sequenza con attesa 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65" name="CustomShape 7"/>
          <p:cNvSpPr/>
          <p:nvPr/>
        </p:nvSpPr>
        <p:spPr>
          <a:xfrm>
            <a:off x="3655080" y="5638320"/>
            <a:ext cx="1198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8"/>
          <p:cNvSpPr/>
          <p:nvPr/>
        </p:nvSpPr>
        <p:spPr>
          <a:xfrm>
            <a:off x="4943160" y="5218200"/>
            <a:ext cx="1540800" cy="380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Jobs_x1.ini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67" name="CustomShape 9"/>
          <p:cNvSpPr/>
          <p:nvPr/>
        </p:nvSpPr>
        <p:spPr>
          <a:xfrm>
            <a:off x="4937040" y="5771520"/>
            <a:ext cx="1540800" cy="3801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Jobs_x2.ini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68" name="CustomShape 10"/>
          <p:cNvSpPr/>
          <p:nvPr/>
        </p:nvSpPr>
        <p:spPr>
          <a:xfrm>
            <a:off x="6622200" y="5597640"/>
            <a:ext cx="1485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1"/>
          <p:cNvSpPr/>
          <p:nvPr/>
        </p:nvSpPr>
        <p:spPr>
          <a:xfrm>
            <a:off x="3656880" y="5696280"/>
            <a:ext cx="11829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JobsOs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Orchetratore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70" name="CustomShape 12"/>
          <p:cNvSpPr/>
          <p:nvPr/>
        </p:nvSpPr>
        <p:spPr>
          <a:xfrm>
            <a:off x="6773040" y="5010120"/>
            <a:ext cx="1182960" cy="51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JobsOs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Orchetratore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371" name="CustomShape 13"/>
          <p:cNvSpPr/>
          <p:nvPr/>
        </p:nvSpPr>
        <p:spPr>
          <a:xfrm>
            <a:off x="8251560" y="5119920"/>
            <a:ext cx="1189800" cy="11185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ntJobs</a:t>
            </a:r>
            <a:br/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App</a:t>
            </a:r>
            <a:br/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FrontEnd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2" name="CustomShape 14"/>
          <p:cNvSpPr/>
          <p:nvPr/>
        </p:nvSpPr>
        <p:spPr>
          <a:xfrm>
            <a:off x="9624600" y="5282640"/>
            <a:ext cx="1041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jobs.end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3" name="CustomShape 15"/>
          <p:cNvSpPr/>
          <p:nvPr/>
        </p:nvSpPr>
        <p:spPr>
          <a:xfrm>
            <a:off x="9585720" y="5746680"/>
            <a:ext cx="1119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16"/>
          <p:cNvSpPr/>
          <p:nvPr/>
        </p:nvSpPr>
        <p:spPr>
          <a:xfrm>
            <a:off x="10706040" y="5423400"/>
            <a:ext cx="1461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JobsOs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Orchetratore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609480" y="273600"/>
            <a:ext cx="10340280" cy="57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ntRobot – Istanza Server Applicativo ntJobsOS </a:t>
            </a:r>
            <a:br/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(automazione batch mediante cloud + email e WebService)</a:t>
            </a:r>
            <a:endParaRPr b="0" lang="it-IT" sz="2800" spc="-1" strike="noStrike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3983400" y="1062000"/>
            <a:ext cx="2639520" cy="3024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00"/>
                </a:solidFill>
                <a:latin typeface="Arial"/>
                <a:ea typeface="DejaVu Sans"/>
              </a:rPr>
              <a:t>NTROBOT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457200" y="1080000"/>
            <a:ext cx="3305520" cy="30564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PC Windows </a:t>
            </a:r>
            <a:br/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(basta miniPC fanless)</a:t>
            </a:r>
            <a:br/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Windows 10 e Office 2019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Windows 7 e Office 2016</a:t>
            </a:r>
            <a:br/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Python&gt;3.6 da Python.Org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Gdrive Desktop e OneDrive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WinCron o </a:t>
            </a:r>
            <a:r>
              <a:rPr b="0" lang="it-IT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OperazioniPianificate</a:t>
            </a:r>
            <a:endParaRPr b="0" lang="it-IT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AnyDesk o RemotePC</a:t>
            </a:r>
            <a:br/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Disco K: su NAS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Possibile LibreOffice Basic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6880320" y="1080000"/>
            <a:ext cx="5207040" cy="30564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PC Linux Debian Like</a:t>
            </a:r>
            <a:br/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Locale o in Hosting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Non vanno le App basate su VBA Office</a:t>
            </a:r>
            <a:br/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(si rimanda l’esecuzione ad un server Windows)</a:t>
            </a:r>
            <a:br/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Python&gt;3.6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GoogleDrive FOSS estensione Drive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CronLinux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AnyDesk o RemotePC (locale)</a:t>
            </a:r>
            <a:br/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WebMin (per PC in Hosting)</a:t>
            </a:r>
            <a:br/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Possibile LibreOffice Basic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5303520" y="1365120"/>
            <a:ext cx="1475640" cy="1466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CustomShape 6"/>
          <p:cNvSpPr/>
          <p:nvPr/>
        </p:nvSpPr>
        <p:spPr>
          <a:xfrm flipH="1">
            <a:off x="3762720" y="1365120"/>
            <a:ext cx="1539360" cy="155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7"/>
          <p:cNvSpPr/>
          <p:nvPr/>
        </p:nvSpPr>
        <p:spPr>
          <a:xfrm>
            <a:off x="4519440" y="4606200"/>
            <a:ext cx="1995480" cy="3394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ntJobsOS (py)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82" name="CustomShape 8"/>
          <p:cNvSpPr/>
          <p:nvPr/>
        </p:nvSpPr>
        <p:spPr>
          <a:xfrm>
            <a:off x="4273560" y="3160800"/>
            <a:ext cx="2095560" cy="550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ntJobsPy</a:t>
            </a:r>
            <a:br/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(Framework)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83" name="CustomShape 9"/>
          <p:cNvSpPr/>
          <p:nvPr/>
        </p:nvSpPr>
        <p:spPr>
          <a:xfrm>
            <a:off x="5303520" y="1365120"/>
            <a:ext cx="35640" cy="155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CustomShape 10"/>
          <p:cNvSpPr/>
          <p:nvPr/>
        </p:nvSpPr>
        <p:spPr>
          <a:xfrm flipH="1">
            <a:off x="5339160" y="3610440"/>
            <a:ext cx="14760" cy="85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CustomShape 11"/>
          <p:cNvSpPr/>
          <p:nvPr/>
        </p:nvSpPr>
        <p:spPr>
          <a:xfrm>
            <a:off x="1469520" y="4631040"/>
            <a:ext cx="2490120" cy="5886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WinCron</a:t>
            </a:r>
            <a:br/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Operazioni Pianficate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86" name="CustomShape 12"/>
          <p:cNvSpPr/>
          <p:nvPr/>
        </p:nvSpPr>
        <p:spPr>
          <a:xfrm>
            <a:off x="8900280" y="4624920"/>
            <a:ext cx="1214280" cy="3024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CRON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87" name="CustomShape 13"/>
          <p:cNvSpPr/>
          <p:nvPr/>
        </p:nvSpPr>
        <p:spPr>
          <a:xfrm>
            <a:off x="2110320" y="4137120"/>
            <a:ext cx="36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CustomShape 14"/>
          <p:cNvSpPr/>
          <p:nvPr/>
        </p:nvSpPr>
        <p:spPr>
          <a:xfrm flipV="1">
            <a:off x="2684160" y="4775040"/>
            <a:ext cx="1617840" cy="5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15"/>
          <p:cNvSpPr/>
          <p:nvPr/>
        </p:nvSpPr>
        <p:spPr>
          <a:xfrm>
            <a:off x="9523440" y="4137120"/>
            <a:ext cx="360" cy="42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CustomShape 16"/>
          <p:cNvSpPr/>
          <p:nvPr/>
        </p:nvSpPr>
        <p:spPr>
          <a:xfrm flipH="1">
            <a:off x="6623280" y="4776480"/>
            <a:ext cx="22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CustomShape 17"/>
          <p:cNvSpPr/>
          <p:nvPr/>
        </p:nvSpPr>
        <p:spPr>
          <a:xfrm>
            <a:off x="1469520" y="5630040"/>
            <a:ext cx="8789040" cy="3265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ntJobsApps (Python, Vba.Office[soloWin], Altri Linguaggi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392" name="CustomShape 18"/>
          <p:cNvSpPr/>
          <p:nvPr/>
        </p:nvSpPr>
        <p:spPr>
          <a:xfrm>
            <a:off x="2109240" y="4946400"/>
            <a:ext cx="360" cy="6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CustomShape 19"/>
          <p:cNvSpPr/>
          <p:nvPr/>
        </p:nvSpPr>
        <p:spPr>
          <a:xfrm>
            <a:off x="5355360" y="5022720"/>
            <a:ext cx="360" cy="46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CustomShape 20"/>
          <p:cNvSpPr/>
          <p:nvPr/>
        </p:nvSpPr>
        <p:spPr>
          <a:xfrm>
            <a:off x="9507600" y="4927680"/>
            <a:ext cx="15120" cy="701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ustomShape 1"/>
          <p:cNvSpPr/>
          <p:nvPr/>
        </p:nvSpPr>
        <p:spPr>
          <a:xfrm>
            <a:off x="609840" y="109440"/>
            <a:ext cx="10970640" cy="61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Applicazioni FrontEnd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tJobsOs (compreso Orchestratore). Python e VBA</a:t>
            </a:r>
            <a:endParaRPr b="0" lang="it-IT" sz="1400" spc="-1" strike="noStrike">
              <a:latin typeface="Arial"/>
            </a:endParaRPr>
          </a:p>
        </p:txBody>
      </p:sp>
      <p:graphicFrame>
        <p:nvGraphicFramePr>
          <p:cNvPr id="396" name="Table 2"/>
          <p:cNvGraphicFramePr/>
          <p:nvPr/>
        </p:nvGraphicFramePr>
        <p:xfrm>
          <a:off x="327600" y="722880"/>
          <a:ext cx="10312200" cy="5974920"/>
        </p:xfrm>
        <a:graphic>
          <a:graphicData uri="http://schemas.openxmlformats.org/drawingml/2006/table">
            <a:tbl>
              <a:tblPr/>
              <a:tblGrid>
                <a:gridCol w="1438920"/>
                <a:gridCol w="8873640"/>
              </a:tblGrid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Nome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Descrizione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naJobsOS*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Orchestratore Jobs. Partenza ntJobsOS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naMail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Lancio Mailing List via Parametri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naJobsWWW#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Ricezione jobs tramite FormWeb. Jobs instradati su Inbox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naBalance#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Calcoli Finanziari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naEvents#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Gestione Eventi (checking)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naWs#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Gestione WebService per ricezione jobs da instradare su Inbox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naDb#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Attività su Database (Per elaborazioni complesse meglio ntStats VBA)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naTest*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FrontEnd di Testing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naData#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FrontEnd Operazioni su Formati di Dati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naAuto#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Automazioni Varie. WebScraping ed altro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ROADMAP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*=Sviluppo, #=Progettazione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548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609840" y="109440"/>
            <a:ext cx="10970640" cy="61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 di supporto Python (associati a jobs eseguiti tramite ntJobsOs)</a:t>
            </a:r>
            <a:endParaRPr b="0" lang="it-IT" sz="1800" spc="-1" strike="noStrike">
              <a:latin typeface="Arial"/>
            </a:endParaRPr>
          </a:p>
        </p:txBody>
      </p:sp>
      <p:graphicFrame>
        <p:nvGraphicFramePr>
          <p:cNvPr id="398" name="Table 2"/>
          <p:cNvGraphicFramePr/>
          <p:nvPr/>
        </p:nvGraphicFramePr>
        <p:xfrm>
          <a:off x="252720" y="772920"/>
          <a:ext cx="11685240" cy="5974920"/>
        </p:xfrm>
        <a:graphic>
          <a:graphicData uri="http://schemas.openxmlformats.org/drawingml/2006/table">
            <a:tbl>
              <a:tblPr/>
              <a:tblGrid>
                <a:gridCol w="1888200"/>
                <a:gridCol w="9797400"/>
              </a:tblGrid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Nome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Descrizione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nlSys!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Libreria principale richiamata da tutti. Contiene Classe NC_Sys per setup applicazione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ncJobsApp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 Abbinare alle applicazioni ntJobsApp (infrastruttura di supporto)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nlDataFiles!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Gestione file di dati, soprattutto CSV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nlDataJson!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Gestione file Json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ncWebF#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Classe gestione formati Web, XML e similari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ncWs#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Classe per uso facile WebService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r>
                        <a:rPr b="0" lang="it-IT" sz="1800" spc="-1" strike="noStrike">
                          <a:latin typeface="Arial"/>
                        </a:rPr>
                        <a:t>niWebFlak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r>
                        <a:rPr b="0" lang="it-IT" sz="1800" spc="-1" strike="noStrike">
                          <a:latin typeface="Arial"/>
                        </a:rPr>
                        <a:t>Startup Flask ntJobs Plugin for WebApp/WebServices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ncXls#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Uso facile File XLS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ncPdf#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Uso facile File PDF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ncMail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Uso facile File PDF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ncTable*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Classe Tabella usando Array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ncJobsOS*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Classe Orchestratore ntJobs. In abbinata a ntJobs sono il core di ntJobsOS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ncDb#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FrontEnd verso DB (SqLite, MySql, altri)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ncEvents#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Classe gestione Eventi in Ingresso e Uscita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754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ROADMAP</a:t>
                      </a:r>
                      <a:endParaRPr b="0" lang="it-IT" sz="14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*=Sviluppo, #=Progettazione !=Test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609840" y="109440"/>
            <a:ext cx="10970640" cy="61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Tabelle «standard» di supporto</a:t>
            </a:r>
            <a:endParaRPr b="0" lang="it-IT" sz="1800" spc="-1" strike="noStrike">
              <a:latin typeface="Arial"/>
            </a:endParaRPr>
          </a:p>
        </p:txBody>
      </p:sp>
      <p:graphicFrame>
        <p:nvGraphicFramePr>
          <p:cNvPr id="400" name="Table 2"/>
          <p:cNvGraphicFramePr/>
          <p:nvPr/>
        </p:nvGraphicFramePr>
        <p:xfrm>
          <a:off x="252720" y="772920"/>
          <a:ext cx="11685600" cy="4480920"/>
        </p:xfrm>
        <a:graphic>
          <a:graphicData uri="http://schemas.openxmlformats.org/drawingml/2006/table">
            <a:tbl>
              <a:tblPr/>
              <a:tblGrid>
                <a:gridCol w="1684080"/>
                <a:gridCol w="10001880"/>
              </a:tblGrid>
              <a:tr h="352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Nome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Descrizione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352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Groups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Gruppi Utenti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52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Users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Utenti riconosciuti ntJobs e loro dati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2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Schema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Schema Dati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52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Actions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Jobs eseguibili (per richiamo applicazioni FrontEnd)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2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Sql e Log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Sequenze Sql di Elaborazioni e Log di Analisi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52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Config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Registro configurazione centralizzato (come Tab o come INI / JSON)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2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 Dati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Output Flusso Canalizzatore per Reportistica (con FrontEnd Excel di solito o similare)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52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 Report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Tabella di Reportistica Centralizzata, di solito formato Testo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2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TabFasi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Registro centralizzato Fasi Elaborative Batch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03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TabFile e Folders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Registro centralizzato File e Folders quando serve memorizzarli</a:t>
                      </a:r>
                      <a:endParaRPr b="0" lang="it-IT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495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2776680" y="0"/>
            <a:ext cx="838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Architettura: ntjobs.Jobs (Jobs eseguiti su BackEnd da Remoto)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4262760" y="1062000"/>
            <a:ext cx="40680" cy="406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741600" y="376200"/>
            <a:ext cx="3896640" cy="12081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Ricevitore (Azione GET)</a:t>
            </a:r>
            <a:endParaRPr b="0" lang="it-IT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Scan caselle di ricezione file JOBS.INI degli utenti, (</a:t>
            </a:r>
            <a:r>
              <a:rPr b="1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proxy in JOBS_IN)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741600" y="1915200"/>
            <a:ext cx="3926880" cy="15948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Serializzatore (Azione Get)</a:t>
            </a:r>
            <a:br/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Si occupa di memorizzare in ordine di ricezione e priorità, le richieste di azioni in un registro di ricezione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6558480" y="588600"/>
            <a:ext cx="3896640" cy="13089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Cloud Share</a:t>
            </a:r>
            <a:br/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Gdrive/OneDrive/Dropbox/Altri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Ftp/WWW/WebService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Email</a:t>
            </a:r>
            <a:br/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Forms Google/Microsoft/Altro</a:t>
            </a:r>
            <a:endParaRPr b="0" lang="it-IT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O Mini pagina WEB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64" name="CustomShape 6"/>
          <p:cNvSpPr/>
          <p:nvPr/>
        </p:nvSpPr>
        <p:spPr>
          <a:xfrm>
            <a:off x="6620040" y="1982520"/>
            <a:ext cx="3896640" cy="5281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Database Access / Scalabile su DbServer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65" name="CustomShape 7"/>
          <p:cNvSpPr/>
          <p:nvPr/>
        </p:nvSpPr>
        <p:spPr>
          <a:xfrm>
            <a:off x="6583320" y="3040200"/>
            <a:ext cx="3896640" cy="5281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Spostamento files in Repository cartella codificata</a:t>
            </a:r>
            <a:br/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sub cartella dell’utente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66" name="CustomShape 8"/>
          <p:cNvSpPr/>
          <p:nvPr/>
        </p:nvSpPr>
        <p:spPr>
          <a:xfrm>
            <a:off x="741600" y="3848040"/>
            <a:ext cx="3890160" cy="15948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Orchestratore (Azione Exec)</a:t>
            </a:r>
            <a:br/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Legge il registro delle azioni richieste e le esegue in modalità parallela o sequenziale per utente.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67" name="CustomShape 9"/>
          <p:cNvSpPr/>
          <p:nvPr/>
        </p:nvSpPr>
        <p:spPr>
          <a:xfrm>
            <a:off x="6620040" y="3848040"/>
            <a:ext cx="3896640" cy="5281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Gateway: Riconoscimento dell’utente, profilo abilitativo e canali di comunicazione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68" name="CustomShape 10"/>
          <p:cNvSpPr/>
          <p:nvPr/>
        </p:nvSpPr>
        <p:spPr>
          <a:xfrm>
            <a:off x="6583320" y="4576680"/>
            <a:ext cx="3896640" cy="5281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Billing: LOG Accesso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69" name="CustomShape 11"/>
          <p:cNvSpPr/>
          <p:nvPr/>
        </p:nvSpPr>
        <p:spPr>
          <a:xfrm>
            <a:off x="2478960" y="1750320"/>
            <a:ext cx="421560" cy="46584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2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0" name="CustomShape 12"/>
          <p:cNvSpPr/>
          <p:nvPr/>
        </p:nvSpPr>
        <p:spPr>
          <a:xfrm>
            <a:off x="6095880" y="3652920"/>
            <a:ext cx="555120" cy="52812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latin typeface="Calibri"/>
                <a:ea typeface="Calibri"/>
              </a:rPr>
              <a:t>2.1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71" name="CustomShape 13"/>
          <p:cNvSpPr/>
          <p:nvPr/>
        </p:nvSpPr>
        <p:spPr>
          <a:xfrm>
            <a:off x="6111720" y="2982240"/>
            <a:ext cx="555120" cy="52812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latin typeface="Calibri"/>
                <a:ea typeface="Calibri"/>
              </a:rPr>
              <a:t>2.2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72" name="CustomShape 14"/>
          <p:cNvSpPr/>
          <p:nvPr/>
        </p:nvSpPr>
        <p:spPr>
          <a:xfrm>
            <a:off x="6108840" y="4430880"/>
            <a:ext cx="555120" cy="52812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latin typeface="Calibri"/>
                <a:ea typeface="Calibri"/>
              </a:rPr>
              <a:t>2.3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173" name="CustomShape 15"/>
          <p:cNvSpPr/>
          <p:nvPr/>
        </p:nvSpPr>
        <p:spPr>
          <a:xfrm>
            <a:off x="2401920" y="3613680"/>
            <a:ext cx="421560" cy="45180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3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4" name="CustomShape 16"/>
          <p:cNvSpPr/>
          <p:nvPr/>
        </p:nvSpPr>
        <p:spPr>
          <a:xfrm>
            <a:off x="5257080" y="982800"/>
            <a:ext cx="111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dk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17"/>
          <p:cNvSpPr/>
          <p:nvPr/>
        </p:nvSpPr>
        <p:spPr>
          <a:xfrm>
            <a:off x="4879440" y="3157200"/>
            <a:ext cx="111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chemeClr val="dk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18"/>
          <p:cNvSpPr/>
          <p:nvPr/>
        </p:nvSpPr>
        <p:spPr>
          <a:xfrm>
            <a:off x="2494080" y="184680"/>
            <a:ext cx="421560" cy="45180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1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7" name="CustomShape 19"/>
          <p:cNvSpPr/>
          <p:nvPr/>
        </p:nvSpPr>
        <p:spPr>
          <a:xfrm>
            <a:off x="5220000" y="5400000"/>
            <a:ext cx="4857480" cy="13611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Archiviatore+Risponditore (Azione Return)</a:t>
            </a:r>
            <a:br/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Archivia job eseguito, risposta a richiesta elaborazione. Copia file di output all’utente se previsto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8" name="CustomShape 20"/>
          <p:cNvSpPr/>
          <p:nvPr/>
        </p:nvSpPr>
        <p:spPr>
          <a:xfrm>
            <a:off x="741600" y="5775480"/>
            <a:ext cx="3890160" cy="10011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Cercatore END:  (Azione End)</a:t>
            </a:r>
            <a:br/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Verifica Azione Eseguita e la marchia come completata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79" name="CustomShape 21"/>
          <p:cNvSpPr/>
          <p:nvPr/>
        </p:nvSpPr>
        <p:spPr>
          <a:xfrm>
            <a:off x="4423680" y="6400800"/>
            <a:ext cx="421560" cy="45180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4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0" name="CustomShape 22"/>
          <p:cNvSpPr/>
          <p:nvPr/>
        </p:nvSpPr>
        <p:spPr>
          <a:xfrm>
            <a:off x="9000000" y="6309360"/>
            <a:ext cx="421560" cy="45180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5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852120" y="111240"/>
            <a:ext cx="10680840" cy="145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97000"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it-IT" sz="6000" spc="-1" strike="noStrike">
                <a:solidFill>
                  <a:srgbClr val="000000"/>
                </a:solidFill>
                <a:latin typeface="Calibri"/>
                <a:ea typeface="Calibri"/>
              </a:rPr>
              <a:t>ntJobs(Vba e Py)</a:t>
            </a:r>
            <a:br/>
            <a:r>
              <a:rPr b="0" lang="it-IT" sz="6000" spc="-1" strike="noStrike">
                <a:solidFill>
                  <a:srgbClr val="000000"/>
                </a:solidFill>
                <a:latin typeface="Calibri"/>
                <a:ea typeface="Calibri"/>
              </a:rPr>
              <a:t>Ambiti e Integrazioni</a:t>
            </a:r>
            <a:endParaRPr b="0" lang="it-IT" sz="6000" spc="-1" strike="noStrike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752760" y="1421280"/>
            <a:ext cx="10567080" cy="515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Ambito </a:t>
            </a: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prevalentemente a elaborazione flussi e dati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. Meno interesse per i processi a grossa interattività – </a:t>
            </a: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Fondamentale la manutenzione remota delle applicazioni con ambiente di test</a:t>
            </a:r>
            <a:endParaRPr b="0" lang="it-IT" sz="1800" spc="-1" strike="noStrike"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Integrazione a livello client con procedure. Preferibile l’interscambio flussi batch e elaborazione dati</a:t>
            </a:r>
            <a:endParaRPr b="0" lang="it-IT" sz="1800" spc="-1" strike="noStrike"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Integrazione con 3270, Browser</a:t>
            </a:r>
            <a:endParaRPr b="0" lang="it-IT" sz="1800" spc="-1" strike="noStrike"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Integrazione con flussi e formati. Excel, CSV, Access, XML(e derivati), JSON, PDF, Word.</a:t>
            </a:r>
            <a:endParaRPr b="0" lang="it-IT" sz="1800" spc="-1" strike="noStrike"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Richiamo API e WebScraping, preferibile via Python, Node.JS, PowerShell </a:t>
            </a:r>
            <a:endParaRPr b="0" lang="it-IT" sz="1800" spc="-1" strike="noStrike"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Mailing List con Outlook (non in VDI) o CDO/SMTP</a:t>
            </a:r>
            <a:endParaRPr b="0" lang="it-IT" sz="1800" spc="-1" strike="noStrike"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Librerie Python utilizzate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: SELENIUM, FLASK, SCRAPY, PANDAS, NUMPY, PYODBC, PYPARSING, PYPDF2, PYTEST, REQUEST, URLLIB3, MT103, PYQT5, TRADE, XLWINGS, PYEXCEL, VIRTUALENV, XMLJSON, BEAUTIFULSOAP4, SQLITE3, sqlalchemy-access, EMAILS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38080" y="67680"/>
            <a:ext cx="10510200" cy="75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Modello OFA: Office Frontend Apps - Modello «fast» FrontEnd e BackEnd </a:t>
            </a:r>
            <a:br/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via share (preferito) o via servizio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828000" y="3179520"/>
            <a:ext cx="2275200" cy="195552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0000"/>
                </a:solidFill>
                <a:latin typeface="Calibri"/>
                <a:ea typeface="Calibri"/>
              </a:rPr>
              <a:t>OFA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0000"/>
                </a:solidFill>
                <a:latin typeface="Calibri"/>
                <a:ea typeface="Calibri"/>
              </a:rPr>
              <a:t>Access</a:t>
            </a: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 FrontEnd</a:t>
            </a:r>
            <a:br/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con MACH0_VBA</a:t>
            </a:r>
            <a:br/>
            <a:r>
              <a:rPr b="0" lang="it-IT" sz="1800" spc="-1" strike="noStrike">
                <a:solidFill>
                  <a:srgbClr val="ff0000"/>
                </a:solidFill>
                <a:latin typeface="Calibri"/>
                <a:ea typeface="Calibri"/>
              </a:rPr>
              <a:t>PowerShell XAML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Senza uso LAN o via HTTP porta 80/8080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405" name="Google Shape;234;p10" descr=""/>
          <p:cNvPicPr/>
          <p:nvPr/>
        </p:nvPicPr>
        <p:blipFill>
          <a:blip r:embed="rId1"/>
          <a:stretch/>
        </p:blipFill>
        <p:spPr>
          <a:xfrm>
            <a:off x="1463400" y="2145240"/>
            <a:ext cx="1081800" cy="926280"/>
          </a:xfrm>
          <a:prstGeom prst="rect">
            <a:avLst/>
          </a:prstGeom>
          <a:ln w="0">
            <a:noFill/>
          </a:ln>
        </p:spPr>
      </p:pic>
      <p:sp>
        <p:nvSpPr>
          <p:cNvPr id="406" name="CustomShape 3"/>
          <p:cNvSpPr/>
          <p:nvPr/>
        </p:nvSpPr>
        <p:spPr>
          <a:xfrm>
            <a:off x="628920" y="1229400"/>
            <a:ext cx="8817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Comunicazione via Share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Via Cloud Share (OneDrive, GoogleDesktop, Altri) via JOBS.INI e files collegati su P:\JOBS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4717440" y="3354480"/>
            <a:ext cx="1569240" cy="195552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Protocollo Interscambio via SHARE o API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7889400" y="3354480"/>
            <a:ext cx="2881080" cy="195552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VDI.PERSISTENTE</a:t>
            </a:r>
            <a:br/>
            <a:r>
              <a:rPr b="0" lang="it-IT" sz="1800" spc="-1" strike="noStrike">
                <a:solidFill>
                  <a:srgbClr val="ff0000"/>
                </a:solidFill>
                <a:latin typeface="Calibri"/>
                <a:ea typeface="Calibri"/>
              </a:rPr>
              <a:t>OBJ</a:t>
            </a:r>
            <a:br/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NTJOBS.Orchestratore</a:t>
            </a:r>
            <a:br/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NTJOBS.Servizi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br/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Applicazioni multilinguaggi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409" name="Google Shape;238;p10" descr=""/>
          <p:cNvPicPr/>
          <p:nvPr/>
        </p:nvPicPr>
        <p:blipFill>
          <a:blip r:embed="rId2"/>
          <a:stretch/>
        </p:blipFill>
        <p:spPr>
          <a:xfrm>
            <a:off x="4678200" y="2642760"/>
            <a:ext cx="720000" cy="640800"/>
          </a:xfrm>
          <a:prstGeom prst="rect">
            <a:avLst/>
          </a:prstGeom>
          <a:ln w="0">
            <a:noFill/>
          </a:ln>
        </p:spPr>
      </p:pic>
      <p:sp>
        <p:nvSpPr>
          <p:cNvPr id="410" name="CustomShape 6"/>
          <p:cNvSpPr/>
          <p:nvPr/>
        </p:nvSpPr>
        <p:spPr>
          <a:xfrm>
            <a:off x="3289680" y="3513600"/>
            <a:ext cx="1191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Polling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Preferito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1" name="CustomShape 7"/>
          <p:cNvSpPr/>
          <p:nvPr/>
        </p:nvSpPr>
        <p:spPr>
          <a:xfrm>
            <a:off x="3491640" y="4501440"/>
            <a:ext cx="720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API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2" name="CustomShape 8"/>
          <p:cNvSpPr/>
          <p:nvPr/>
        </p:nvSpPr>
        <p:spPr>
          <a:xfrm>
            <a:off x="6460560" y="3489480"/>
            <a:ext cx="1191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Polling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Preferito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413" name="Google Shape;242;p10" descr=""/>
          <p:cNvPicPr/>
          <p:nvPr/>
        </p:nvPicPr>
        <p:blipFill>
          <a:blip r:embed="rId3"/>
          <a:stretch/>
        </p:blipFill>
        <p:spPr>
          <a:xfrm>
            <a:off x="1284480" y="6014520"/>
            <a:ext cx="1035720" cy="726120"/>
          </a:xfrm>
          <a:prstGeom prst="rect">
            <a:avLst/>
          </a:prstGeom>
          <a:ln w="0">
            <a:noFill/>
          </a:ln>
        </p:spPr>
      </p:pic>
      <p:sp>
        <p:nvSpPr>
          <p:cNvPr id="414" name="CustomShape 9"/>
          <p:cNvSpPr/>
          <p:nvPr/>
        </p:nvSpPr>
        <p:spPr>
          <a:xfrm>
            <a:off x="387360" y="5154840"/>
            <a:ext cx="3332880" cy="7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Cache Locale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in TEMP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TEMP=C:\Users\test\AppData\Local\Temp</a:t>
            </a:r>
            <a:endParaRPr b="0" lang="it-IT" sz="1400" spc="-1" strike="noStrike">
              <a:latin typeface="Arial"/>
            </a:endParaRPr>
          </a:p>
        </p:txBody>
      </p:sp>
      <p:pic>
        <p:nvPicPr>
          <p:cNvPr id="415" name="Google Shape;244;p10" descr=""/>
          <p:cNvPicPr/>
          <p:nvPr/>
        </p:nvPicPr>
        <p:blipFill>
          <a:blip r:embed="rId4"/>
          <a:stretch/>
        </p:blipFill>
        <p:spPr>
          <a:xfrm>
            <a:off x="8923680" y="6014520"/>
            <a:ext cx="1035720" cy="726120"/>
          </a:xfrm>
          <a:prstGeom prst="rect">
            <a:avLst/>
          </a:prstGeom>
          <a:ln w="0">
            <a:noFill/>
          </a:ln>
        </p:spPr>
      </p:pic>
      <p:sp>
        <p:nvSpPr>
          <p:cNvPr id="416" name="CustomShape 10"/>
          <p:cNvSpPr/>
          <p:nvPr/>
        </p:nvSpPr>
        <p:spPr>
          <a:xfrm>
            <a:off x="7971480" y="5315760"/>
            <a:ext cx="2881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DB Su HD Virtuale della VDI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(Mirror periodico in LAN)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417" name="CustomShape 11"/>
          <p:cNvSpPr/>
          <p:nvPr/>
        </p:nvSpPr>
        <p:spPr>
          <a:xfrm>
            <a:off x="6744600" y="4501440"/>
            <a:ext cx="70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API</a:t>
            </a:r>
            <a:endParaRPr b="0" lang="it-IT" sz="1800" spc="-1" strike="noStrike">
              <a:latin typeface="Arial"/>
            </a:endParaRPr>
          </a:p>
        </p:txBody>
      </p:sp>
      <p:pic>
        <p:nvPicPr>
          <p:cNvPr id="418" name="Google Shape;247;p10" descr=""/>
          <p:cNvPicPr/>
          <p:nvPr/>
        </p:nvPicPr>
        <p:blipFill>
          <a:blip r:embed="rId5"/>
          <a:stretch/>
        </p:blipFill>
        <p:spPr>
          <a:xfrm>
            <a:off x="4678200" y="2288520"/>
            <a:ext cx="1481400" cy="360000"/>
          </a:xfrm>
          <a:prstGeom prst="rect">
            <a:avLst/>
          </a:prstGeom>
          <a:ln w="0">
            <a:noFill/>
          </a:ln>
        </p:spPr>
      </p:pic>
      <p:pic>
        <p:nvPicPr>
          <p:cNvPr id="419" name="Google Shape;248;p10" descr=""/>
          <p:cNvPicPr/>
          <p:nvPr/>
        </p:nvPicPr>
        <p:blipFill>
          <a:blip r:embed="rId6"/>
          <a:stretch/>
        </p:blipFill>
        <p:spPr>
          <a:xfrm>
            <a:off x="5514120" y="2694600"/>
            <a:ext cx="700200" cy="613800"/>
          </a:xfrm>
          <a:prstGeom prst="rect">
            <a:avLst/>
          </a:prstGeom>
          <a:ln w="0">
            <a:noFill/>
          </a:ln>
        </p:spPr>
      </p:pic>
      <p:sp>
        <p:nvSpPr>
          <p:cNvPr id="420" name="CustomShape 12"/>
          <p:cNvSpPr/>
          <p:nvPr/>
        </p:nvSpPr>
        <p:spPr>
          <a:xfrm>
            <a:off x="4121640" y="2541240"/>
            <a:ext cx="70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FTP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941400" y="140760"/>
            <a:ext cx="1051020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it-IT" sz="1679" spc="-1" strike="noStrike">
                <a:solidFill>
                  <a:srgbClr val="000000"/>
                </a:solidFill>
                <a:latin typeface="Calibri"/>
                <a:ea typeface="Calibri"/>
              </a:rPr>
              <a:t>Formato NTF.TAG: ntJobs Formato XML/JSON Tabellare– DA REALIZZARE</a:t>
            </a:r>
            <a:br/>
            <a:r>
              <a:rPr b="0" lang="it-IT" sz="1679" spc="-1" strike="noStrike">
                <a:solidFill>
                  <a:srgbClr val="000000"/>
                </a:solidFill>
                <a:latin typeface="Calibri"/>
                <a:ea typeface="Calibri"/>
              </a:rPr>
              <a:t>Scopo di NTF è un formato di flusso «tabellare» e «universale» per formati TAG</a:t>
            </a:r>
            <a:br/>
            <a:r>
              <a:rPr b="0" lang="it-IT" sz="1679" spc="-1" strike="noStrike">
                <a:solidFill>
                  <a:srgbClr val="000000"/>
                </a:solidFill>
                <a:latin typeface="Calibri"/>
                <a:ea typeface="Calibri"/>
              </a:rPr>
              <a:t>Da usare soprattutto con le WebApi</a:t>
            </a:r>
            <a:endParaRPr b="0" lang="it-IT" sz="1679" spc="-1" strike="noStrike">
              <a:latin typeface="Arial"/>
            </a:endParaRPr>
          </a:p>
        </p:txBody>
      </p:sp>
      <p:graphicFrame>
        <p:nvGraphicFramePr>
          <p:cNvPr id="422" name="Table 2"/>
          <p:cNvGraphicFramePr/>
          <p:nvPr/>
        </p:nvGraphicFramePr>
        <p:xfrm>
          <a:off x="316440" y="1118880"/>
          <a:ext cx="11557440" cy="2846160"/>
        </p:xfrm>
        <a:graphic>
          <a:graphicData uri="http://schemas.openxmlformats.org/drawingml/2006/table">
            <a:tbl>
              <a:tblPr/>
              <a:tblGrid>
                <a:gridCol w="2041200"/>
                <a:gridCol w="1434600"/>
                <a:gridCol w="1216800"/>
                <a:gridCol w="6865200"/>
              </a:tblGrid>
              <a:tr h="279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TIPO_RECORD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CAMPO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NOTE[facoltativo]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66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Univoco (Numero o Testo)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Text o Number ma unico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Univoco del TAG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6649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Testo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sKey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 del Tag senza Spazi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15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Testo</a:t>
                      </a:r>
                      <a:endParaRPr b="0" lang="it-IT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sValue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b="0" lang="it-IT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 del record, con o senza apici in base al tipo flusso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5497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Testo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sType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JSON(H=Header D=Double,I=Long,G=Group,B=Boolean,U=URL,), </a:t>
                      </a:r>
                      <a:br/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XML(K.OPEN, ATTR,K.CLOSE,KEY,K.EMPTY,COMMENT,X.REL=Release X.ENC=Encoding)</a:t>
                      </a:r>
                      <a:br/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NTF.JSON, NTF.XML (Identifica il tipo, dove sValue=Versione)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2728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Numero o Testo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idFather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Text o Number 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Padre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423" name="CustomShape 3"/>
          <p:cNvSpPr/>
          <p:nvPr/>
        </p:nvSpPr>
        <p:spPr>
          <a:xfrm>
            <a:off x="0" y="4488120"/>
            <a:ext cx="106887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Il </a:t>
            </a:r>
            <a:r>
              <a:rPr b="0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Record 1 deve essere Header, che identifica il formato del flusso seguente. JSON.Versione o XML.Versione</a:t>
            </a:r>
            <a:endParaRPr b="0" lang="it-I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952200" y="77400"/>
            <a:ext cx="1051020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it-IT" sz="1679" spc="-1" strike="noStrike">
                <a:solidFill>
                  <a:srgbClr val="000000"/>
                </a:solidFill>
                <a:latin typeface="Calibri"/>
                <a:ea typeface="Calibri"/>
              </a:rPr>
              <a:t>Formato NTF.NFP: ntJobs, Flusso Patch (v0 e v1) – DA REALIZZARE</a:t>
            </a:r>
            <a:br/>
            <a:r>
              <a:rPr b="0" lang="it-IT" sz="1679" spc="-1" strike="noStrike">
                <a:solidFill>
                  <a:srgbClr val="000000"/>
                </a:solidFill>
                <a:latin typeface="Calibri"/>
                <a:ea typeface="Calibri"/>
              </a:rPr>
              <a:t>Scopo di NPF è un formato di flusso «universale» per inviare flussi di dati su altri DB</a:t>
            </a:r>
            <a:br/>
            <a:r>
              <a:rPr b="0" lang="it-IT" sz="1679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SOSPESO</a:t>
            </a:r>
            <a:endParaRPr b="0" lang="it-IT" sz="1679" spc="-1" strike="noStrike">
              <a:latin typeface="Arial"/>
            </a:endParaRPr>
          </a:p>
        </p:txBody>
      </p:sp>
      <p:graphicFrame>
        <p:nvGraphicFramePr>
          <p:cNvPr id="425" name="Table 2"/>
          <p:cNvGraphicFramePr/>
          <p:nvPr/>
        </p:nvGraphicFramePr>
        <p:xfrm>
          <a:off x="316440" y="852480"/>
          <a:ext cx="11557440" cy="4427640"/>
        </p:xfrm>
        <a:graphic>
          <a:graphicData uri="http://schemas.openxmlformats.org/drawingml/2006/table">
            <a:tbl>
              <a:tblPr/>
              <a:tblGrid>
                <a:gridCol w="2041200"/>
                <a:gridCol w="1434600"/>
                <a:gridCol w="1216800"/>
                <a:gridCol w="6865200"/>
              </a:tblGrid>
              <a:tr h="316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TIPO_RECORD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CAMPO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NOTE[facoltativo]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</a:tr>
              <a:tr h="756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$Valore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Stringa HEX. Da usare in tutti i casi in cui la stringa contenga caratteri particolari. Vale anche per casi con $Campo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756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Stringa delimitata da togliere «». Se all’interno c’è  da considerare come parte della stringa. Vale anche per casi con $Campo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415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$NEW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0720" marR="90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Nuovo Record. Campo ID da creare a cura ricevente. Campi che seguono sono i campi del nuovo record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16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$FIND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Posiziona su record in base al valore ID. Stato=Modifica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16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cPr marL="90720" marR="9072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Azzera il campo del record corrente. Stato=Modifica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168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$DELETE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Cancella il campo con ID Valore. Reset Campo Corrente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3535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Aggiorna campo del record corrente con Valore (caratteri consentiti)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  <a:tr h="3492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NFP.SYSTEM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RELEASE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Versione del formato. Prima riga del flusso, v0 non implementa i comandi, v1 anche i comandi $ e NFP.*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bf4"/>
                    </a:solidFill>
                  </a:tcPr>
                </a:tc>
              </a:tr>
              <a:tr h="53100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NFP.EXEC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NomeParametro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Comandi inviati a ricevente. Il ritorno è un record NFP.RESULT, NomeParametro=RESULT</a:t>
                      </a:r>
                      <a:endParaRPr b="0" lang="it-IT" sz="12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426" name="CustomShape 3"/>
          <p:cNvSpPr/>
          <p:nvPr/>
        </p:nvSpPr>
        <p:spPr>
          <a:xfrm>
            <a:off x="129960" y="5395680"/>
            <a:ext cx="10688760" cy="13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Il </a:t>
            </a:r>
            <a:r>
              <a:rPr b="0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mittente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 deve creare il file CSV o .INI</a:t>
            </a:r>
            <a:endParaRPr b="0" lang="it-IT" sz="12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Il </a:t>
            </a:r>
            <a:r>
              <a:rPr b="0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ricevente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 deve attrezzarsi nel distribuire i campi dei record leggendo sequenzialmente i record</a:t>
            </a:r>
            <a:endParaRPr b="0" lang="it-IT" sz="12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Funzioni NFP_ contenute in MACH0_VBA. NFP_ReadLine, NFP_Exec, NFP_Status. NFP_Start, NFP_End, Apertura, chiusura IN/OUT a cura del ricevente.</a:t>
            </a:r>
            <a:endParaRPr b="0" lang="it-IT" sz="12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Ogni tabella nel perimetro NomeTipoRecord deve avere un campo ID</a:t>
            </a:r>
            <a:endParaRPr b="0" lang="it-IT" sz="12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Ritorno di file .CSV  con risultati bloccanti e non bloccanti con aggiunta di STATUS  dove una stringa è un errore. STATUS=ERROR,WARNING e NOTE riporta le indicazioni.</a:t>
            </a:r>
            <a:endParaRPr b="0" lang="it-IT" sz="12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Flusso_IN.csv, Flusso_OUT.CSV è quello di ritorno.</a:t>
            </a:r>
            <a:endParaRPr b="0" lang="it-I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716040" y="4443480"/>
            <a:ext cx="5094720" cy="2361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3863160" y="380880"/>
            <a:ext cx="5546880" cy="3639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NtJobs.OS: ntJobs.Py + ntJobs.VBA + ...Altri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600200" y="1098720"/>
            <a:ext cx="8757720" cy="281412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4296240" y="1468080"/>
            <a:ext cx="3182040" cy="21556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MiddleWare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VDI/PC OS Window 10 o 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Addon Software</a:t>
            </a:r>
            <a:br/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(Chrome, Extra, Python)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DejaVu Sans"/>
              </a:rPr>
              <a:t>Python 3.1 e Office 2019</a:t>
            </a:r>
            <a:br/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DejaVu Sans"/>
              </a:rPr>
              <a:t>ntJobsPy e ntJobsVba</a:t>
            </a:r>
            <a:br/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DejaVu Sans"/>
              </a:rPr>
              <a:t>Linux VPS con ntJobsPy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5" name="CustomShape 5"/>
          <p:cNvSpPr/>
          <p:nvPr/>
        </p:nvSpPr>
        <p:spPr>
          <a:xfrm>
            <a:off x="1720800" y="1339920"/>
            <a:ext cx="2409840" cy="22834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NTJOBS + Scripts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Ricevitore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Serializzatore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Orchestatore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Archiviatore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Risponditore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Manutenzione</a:t>
            </a:r>
            <a:br/>
            <a:r>
              <a:rPr b="0" lang="it-IT" sz="14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(Batch come jobs  serializzati)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86" name="CustomShape 6"/>
          <p:cNvSpPr/>
          <p:nvPr/>
        </p:nvSpPr>
        <p:spPr>
          <a:xfrm>
            <a:off x="1002600" y="4746960"/>
            <a:ext cx="4683240" cy="19112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(Vari Linguaggi anche su PC diversi)</a:t>
            </a:r>
            <a:endParaRPr b="0" lang="it-IT" sz="14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NtJobs (Orchestratore)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ntBalance: Rendicontazione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ntMail: Mailing List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ntAuto: Automazioni (web, outlook, 3270)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ntData: Gestione flussi di informazioni (pdf)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7" name="CustomShape 7"/>
          <p:cNvSpPr/>
          <p:nvPr/>
        </p:nvSpPr>
        <p:spPr>
          <a:xfrm>
            <a:off x="7643520" y="1459080"/>
            <a:ext cx="2128320" cy="21556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Storage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FileSystem / NAS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Database su NAS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SERVER SQL*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SERVER NO.SQL*</a:t>
            </a:r>
            <a:endParaRPr b="0" lang="it-IT" sz="1800" spc="-1" strike="noStrike"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*=Facoltativo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8" name="CustomShape 8"/>
          <p:cNvSpPr/>
          <p:nvPr/>
        </p:nvSpPr>
        <p:spPr>
          <a:xfrm>
            <a:off x="5143680" y="852480"/>
            <a:ext cx="2128320" cy="3643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ntJobs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2590920" y="4231800"/>
            <a:ext cx="2128320" cy="3628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Applicazioni ntJobs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6660000" y="2787840"/>
            <a:ext cx="3780720" cy="245916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2"/>
          <p:cNvSpPr/>
          <p:nvPr/>
        </p:nvSpPr>
        <p:spPr>
          <a:xfrm>
            <a:off x="1091160" y="-30240"/>
            <a:ext cx="1051020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70000"/>
              </a:lnSpc>
              <a:tabLst>
                <a:tab algn="l" pos="0"/>
              </a:tabLst>
            </a:pPr>
            <a:r>
              <a:rPr b="1" lang="it-IT" sz="2160" spc="-1" strike="noStrike">
                <a:solidFill>
                  <a:srgbClr val="000000"/>
                </a:solidFill>
                <a:latin typeface="Calibri"/>
                <a:ea typeface="DejaVu Sans"/>
              </a:rPr>
              <a:t>MJB.1: Formato file jobs*.ini inviati nel canale di scambio con il server ntJobsOS</a:t>
            </a:r>
            <a:endParaRPr b="0" lang="it-IT" sz="216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414000" y="610560"/>
            <a:ext cx="11513160" cy="191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1: Creazione a cura NTJOBS di cartella </a:t>
            </a: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JOBS_[ID] 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con i file inviati. A cura dell’applicazione esterna eseguita leggerlo a cui viene mandato il path come parametro. </a:t>
            </a:r>
            <a:br/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 parametri sono presi dal JOBS.INI di lancio</a:t>
            </a:r>
            <a:br/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Viene aggiornato da ntJobs appendendo </a:t>
            </a: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JOBS.END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. Da usare la sezione [CONFIG] all’interno di </a:t>
            </a: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JOB.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INI per i parametri di comunicazione. Altre sezioni sono di libero uso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2: Esecuzione </a:t>
            </a: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JOBS.CMD 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per esecuzione del servizio esterno in modalità «parallela» e passare al monitor per fine esecuzione o timeout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3: Creazione </a:t>
            </a:r>
            <a:r>
              <a:rPr b="1" lang="it-IT" sz="12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JOBS.END</a:t>
            </a:r>
            <a:r>
              <a:rPr b="1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di completamento esecuzione a cura del programma eseguito, con i dati dell’esecuzione (formato .INI) </a:t>
            </a:r>
            <a:r>
              <a:rPr b="0" lang="it-IT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SOLO con RETURN.TYPE e RETURN.VALUE</a:t>
            </a: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4</a:t>
            </a:r>
            <a:r>
              <a:rPr b="1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: All’esecuzione del servizio esterno non ci deve essere il file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JOBS.END</a:t>
            </a:r>
            <a:endParaRPr b="0" lang="it-IT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5. Il motore JOBS cancella il file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JOB_[ID.]END a fine elaborazione (ma viene mandato nella mail di ritorno al richiedente dell’esecuzione) ed appeso a JOB_[ID].CMD</a:t>
            </a:r>
            <a:endParaRPr b="0" lang="it-IT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6: Dopo periodo di timeout, il processo eseguito è considerato abortito e viene cancellato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JOB_[ID].CMD e JOB_[ID].INI</a:t>
            </a:r>
            <a:br/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* servizio=id_programma_eseguito_istanza. </a:t>
            </a:r>
            <a:r>
              <a:rPr b="1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La fine è decretata dalla presenza di JOB_[ID].END</a:t>
            </a:r>
            <a:endParaRPr b="0" lang="it-IT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[ID] è un TIMESTAMP univoco che identifica il JOB nel Registro dei JOB creato al momento in cui viene estratto il JOB da JOB.INI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93" name="Google Shape;112;p4" descr=""/>
          <p:cNvPicPr/>
          <p:nvPr/>
        </p:nvPicPr>
        <p:blipFill>
          <a:blip r:embed="rId1"/>
          <a:stretch/>
        </p:blipFill>
        <p:spPr>
          <a:xfrm>
            <a:off x="7034040" y="3326040"/>
            <a:ext cx="1150920" cy="986040"/>
          </a:xfrm>
          <a:prstGeom prst="rect">
            <a:avLst/>
          </a:prstGeom>
          <a:ln w="0">
            <a:noFill/>
          </a:ln>
        </p:spPr>
      </p:pic>
      <p:sp>
        <p:nvSpPr>
          <p:cNvPr id="194" name="CustomShape 4"/>
          <p:cNvSpPr/>
          <p:nvPr/>
        </p:nvSpPr>
        <p:spPr>
          <a:xfrm>
            <a:off x="7243920" y="2899800"/>
            <a:ext cx="7747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NTJOBS</a:t>
            </a:r>
            <a:br/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VBA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95" name="Google Shape;114;p4" descr=""/>
          <p:cNvPicPr/>
          <p:nvPr/>
        </p:nvPicPr>
        <p:blipFill>
          <a:blip r:embed="rId2"/>
          <a:stretch/>
        </p:blipFill>
        <p:spPr>
          <a:xfrm>
            <a:off x="9361440" y="2957040"/>
            <a:ext cx="804600" cy="688680"/>
          </a:xfrm>
          <a:prstGeom prst="rect">
            <a:avLst/>
          </a:prstGeom>
          <a:ln w="0">
            <a:noFill/>
          </a:ln>
        </p:spPr>
      </p:pic>
      <p:sp>
        <p:nvSpPr>
          <p:cNvPr id="196" name="CustomShape 5"/>
          <p:cNvSpPr/>
          <p:nvPr/>
        </p:nvSpPr>
        <p:spPr>
          <a:xfrm>
            <a:off x="8220240" y="3511440"/>
            <a:ext cx="100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6"/>
          <p:cNvSpPr/>
          <p:nvPr/>
        </p:nvSpPr>
        <p:spPr>
          <a:xfrm>
            <a:off x="8340840" y="2962440"/>
            <a:ext cx="8679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VbaApp</a:t>
            </a:r>
            <a:br/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(Batch)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198" name="Google Shape;117;p4" descr=""/>
          <p:cNvPicPr/>
          <p:nvPr/>
        </p:nvPicPr>
        <p:blipFill>
          <a:blip r:embed="rId3"/>
          <a:stretch/>
        </p:blipFill>
        <p:spPr>
          <a:xfrm>
            <a:off x="9361440" y="3637080"/>
            <a:ext cx="804600" cy="688680"/>
          </a:xfrm>
          <a:prstGeom prst="rect">
            <a:avLst/>
          </a:prstGeom>
          <a:ln w="0">
            <a:noFill/>
          </a:ln>
        </p:spPr>
      </p:pic>
      <p:sp>
        <p:nvSpPr>
          <p:cNvPr id="199" name="CustomShape 7"/>
          <p:cNvSpPr/>
          <p:nvPr/>
        </p:nvSpPr>
        <p:spPr>
          <a:xfrm>
            <a:off x="8220240" y="4186440"/>
            <a:ext cx="100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8"/>
          <p:cNvSpPr/>
          <p:nvPr/>
        </p:nvSpPr>
        <p:spPr>
          <a:xfrm>
            <a:off x="8371440" y="3732480"/>
            <a:ext cx="9072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VbScript</a:t>
            </a:r>
            <a:br/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(Batch)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201" name="Google Shape;120;p4" descr=""/>
          <p:cNvPicPr/>
          <p:nvPr/>
        </p:nvPicPr>
        <p:blipFill>
          <a:blip r:embed="rId4"/>
          <a:stretch/>
        </p:blipFill>
        <p:spPr>
          <a:xfrm>
            <a:off x="9361440" y="4359600"/>
            <a:ext cx="804600" cy="688680"/>
          </a:xfrm>
          <a:prstGeom prst="rect">
            <a:avLst/>
          </a:prstGeom>
          <a:ln w="0">
            <a:noFill/>
          </a:ln>
        </p:spPr>
      </p:pic>
      <p:sp>
        <p:nvSpPr>
          <p:cNvPr id="202" name="CustomShape 9"/>
          <p:cNvSpPr/>
          <p:nvPr/>
        </p:nvSpPr>
        <p:spPr>
          <a:xfrm>
            <a:off x="8422200" y="4456440"/>
            <a:ext cx="8060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br/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(Batch)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03" name="CustomShape 10"/>
          <p:cNvSpPr/>
          <p:nvPr/>
        </p:nvSpPr>
        <p:spPr>
          <a:xfrm>
            <a:off x="8219520" y="4917960"/>
            <a:ext cx="100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04" name="Google Shape;123;p4" descr=""/>
          <p:cNvPicPr/>
          <p:nvPr/>
        </p:nvPicPr>
        <p:blipFill>
          <a:blip r:embed="rId5"/>
          <a:stretch/>
        </p:blipFill>
        <p:spPr>
          <a:xfrm>
            <a:off x="1329120" y="3054600"/>
            <a:ext cx="1150920" cy="986040"/>
          </a:xfrm>
          <a:prstGeom prst="rect">
            <a:avLst/>
          </a:prstGeom>
          <a:ln w="0">
            <a:noFill/>
          </a:ln>
        </p:spPr>
      </p:pic>
      <p:sp>
        <p:nvSpPr>
          <p:cNvPr id="205" name="CustomShape 11"/>
          <p:cNvSpPr/>
          <p:nvPr/>
        </p:nvSpPr>
        <p:spPr>
          <a:xfrm>
            <a:off x="4611600" y="3432600"/>
            <a:ext cx="10018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12"/>
          <p:cNvSpPr/>
          <p:nvPr/>
        </p:nvSpPr>
        <p:spPr>
          <a:xfrm flipH="1">
            <a:off x="4623120" y="3976200"/>
            <a:ext cx="939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13"/>
          <p:cNvSpPr/>
          <p:nvPr/>
        </p:nvSpPr>
        <p:spPr>
          <a:xfrm>
            <a:off x="4599360" y="3432600"/>
            <a:ext cx="1107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File .INI lancio 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08" name="CustomShape 14"/>
          <p:cNvSpPr/>
          <p:nvPr/>
        </p:nvSpPr>
        <p:spPr>
          <a:xfrm>
            <a:off x="4617000" y="3652560"/>
            <a:ext cx="82368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File inviati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4601520" y="4094640"/>
            <a:ext cx="103572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File di ritorno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10" name="CustomShape 16"/>
          <p:cNvSpPr/>
          <p:nvPr/>
        </p:nvSpPr>
        <p:spPr>
          <a:xfrm>
            <a:off x="4602240" y="4284000"/>
            <a:ext cx="109656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Mail di ritorno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11" name="CustomShape 17"/>
          <p:cNvSpPr/>
          <p:nvPr/>
        </p:nvSpPr>
        <p:spPr>
          <a:xfrm>
            <a:off x="34920" y="3694680"/>
            <a:ext cx="1421280" cy="13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17136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FrontEnd</a:t>
            </a:r>
            <a:br/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VbaApp Locale</a:t>
            </a:r>
            <a:endParaRPr b="0" lang="it-IT" sz="1200" spc="-1" strike="noStrike">
              <a:latin typeface="Arial"/>
            </a:endParaRPr>
          </a:p>
          <a:p>
            <a:pPr marL="17136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File XLS</a:t>
            </a:r>
            <a:endParaRPr b="0" lang="it-IT" sz="1200" spc="-1" strike="noStrike">
              <a:latin typeface="Arial"/>
            </a:endParaRPr>
          </a:p>
          <a:p>
            <a:pPr marL="171360" indent="-16596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Browser</a:t>
            </a:r>
            <a:endParaRPr b="0" lang="it-IT" sz="1200" spc="-1" strike="noStrike">
              <a:latin typeface="Arial"/>
            </a:endParaRPr>
          </a:p>
          <a:p>
            <a:pPr marL="17136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VbScript FrontEnd</a:t>
            </a:r>
            <a:endParaRPr b="0" lang="it-IT" sz="1200" spc="-1" strike="noStrike">
              <a:latin typeface="Arial"/>
            </a:endParaRPr>
          </a:p>
          <a:p>
            <a:pPr marL="17136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Script di lancio</a:t>
            </a:r>
            <a:endParaRPr b="0" lang="it-IT" sz="1200" spc="-1" strike="noStrike">
              <a:latin typeface="Arial"/>
            </a:endParaRPr>
          </a:p>
        </p:txBody>
      </p:sp>
      <p:pic>
        <p:nvPicPr>
          <p:cNvPr id="212" name="Google Shape;131;p4" descr=""/>
          <p:cNvPicPr/>
          <p:nvPr/>
        </p:nvPicPr>
        <p:blipFill>
          <a:blip r:embed="rId6"/>
          <a:stretch/>
        </p:blipFill>
        <p:spPr>
          <a:xfrm>
            <a:off x="2428200" y="4261320"/>
            <a:ext cx="1150920" cy="98604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18"/>
          <p:cNvSpPr/>
          <p:nvPr/>
        </p:nvSpPr>
        <p:spPr>
          <a:xfrm>
            <a:off x="2065680" y="3626640"/>
            <a:ext cx="22914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9"/>
          <p:cNvSpPr/>
          <p:nvPr/>
        </p:nvSpPr>
        <p:spPr>
          <a:xfrm>
            <a:off x="906480" y="4387320"/>
            <a:ext cx="151596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0"/>
          <p:cNvSpPr/>
          <p:nvPr/>
        </p:nvSpPr>
        <p:spPr>
          <a:xfrm flipH="1" rot="10800000">
            <a:off x="3584520" y="4424400"/>
            <a:ext cx="1006920" cy="329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21"/>
          <p:cNvSpPr/>
          <p:nvPr/>
        </p:nvSpPr>
        <p:spPr>
          <a:xfrm>
            <a:off x="4606200" y="4575600"/>
            <a:ext cx="1928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SHARE (Lan/Cloud)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Condivisa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17" name="CustomShape 22"/>
          <p:cNvSpPr/>
          <p:nvPr/>
        </p:nvSpPr>
        <p:spPr>
          <a:xfrm>
            <a:off x="673920" y="3085920"/>
            <a:ext cx="1000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PC Client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18" name="CustomShape 23"/>
          <p:cNvSpPr/>
          <p:nvPr/>
        </p:nvSpPr>
        <p:spPr>
          <a:xfrm>
            <a:off x="2017080" y="3984480"/>
            <a:ext cx="25833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WebServer Gateway (Python)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19" name="CustomShape 24"/>
          <p:cNvSpPr/>
          <p:nvPr/>
        </p:nvSpPr>
        <p:spPr>
          <a:xfrm>
            <a:off x="6741360" y="4448160"/>
            <a:ext cx="1695960" cy="5594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VM/VDI </a:t>
            </a:r>
            <a:r>
              <a:rPr b="0" lang="it-IT" sz="1200" spc="-1" strike="noStrike">
                <a:solidFill>
                  <a:srgbClr val="ffffff"/>
                </a:solidFill>
                <a:latin typeface="Calibri"/>
                <a:ea typeface="Calibri"/>
              </a:rPr>
              <a:t>W10, Office, Python, NodeJS, Emulatore, Matricola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20" name="CustomShape 25"/>
          <p:cNvSpPr/>
          <p:nvPr/>
        </p:nvSpPr>
        <p:spPr>
          <a:xfrm>
            <a:off x="10590480" y="2792520"/>
            <a:ext cx="1336680" cy="245916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Altre </a:t>
            </a:r>
            <a:br/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Architetture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21" name="CustomShape 26"/>
          <p:cNvSpPr/>
          <p:nvPr/>
        </p:nvSpPr>
        <p:spPr>
          <a:xfrm>
            <a:off x="10361520" y="3732480"/>
            <a:ext cx="404640" cy="3430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560">
            <a:solidFill>
              <a:srgbClr val="ba8c00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091160" y="-30240"/>
            <a:ext cx="10510200" cy="62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70000"/>
              </a:lnSpc>
              <a:tabLst>
                <a:tab algn="l" pos="0"/>
              </a:tabLst>
            </a:pPr>
            <a:r>
              <a:rPr b="1" lang="it-IT" sz="2160" spc="-1" strike="noStrike">
                <a:solidFill>
                  <a:srgbClr val="000000"/>
                </a:solidFill>
                <a:latin typeface="Calibri"/>
                <a:ea typeface="Calibri"/>
              </a:rPr>
              <a:t>MJB.1: Formato .INI</a:t>
            </a:r>
            <a:endParaRPr b="0" lang="it-IT" sz="2160" spc="-1" strike="noStrike"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414000" y="610560"/>
            <a:ext cx="11513160" cy="544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1: Creazione a cura NTJOBS di cartella </a:t>
            </a: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JOBS_[ID] 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con i file inviati. A cura dell’applicazione esterna eseguita leggerlo a cui viene mandato il path come parametro. </a:t>
            </a:r>
            <a:br/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 parametri sono presi dal JOBS.INI di lancio</a:t>
            </a:r>
            <a:br/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Viene aggiornato da ntJobs appendendo </a:t>
            </a: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JOBS.END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. Da usare la sezione [CONFIG] all’interno di </a:t>
            </a: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JOB.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INI per i parametri di comunicazione. Altre sezioni sono di libero uso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2: Esecuzione </a:t>
            </a: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JOBS.CMD 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per esecuzione del servizio esterno in modalità «parallela» e passare al monitor per fine esecuzione o timeout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3: Creazione </a:t>
            </a:r>
            <a:r>
              <a:rPr b="1" lang="it-IT" sz="12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JOBS.END</a:t>
            </a:r>
            <a:r>
              <a:rPr b="1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di completamento esecuzione a cura del programma eseguito, con i dati dell’esecuzione (formato .INI) </a:t>
            </a:r>
            <a:r>
              <a:rPr b="0" lang="it-IT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SOLO con RETURN.TYPE e RETURN.VALUE</a:t>
            </a:r>
            <a:endParaRPr b="0" lang="it-IT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it-IT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File JOBS.INI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[CONFIG]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TYPE=MJB.1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USER=USER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DejaVu Sans"/>
              </a:rPr>
              <a:t>PASSWORD=PASSWORD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DejaVu Sans"/>
              </a:rPr>
              <a:t>[JOB1_ID] 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DejaVu Sans"/>
              </a:rPr>
              <a:t>ACTION=NOME_AZIONE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FILE.ID1=PathFile1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FILE.ID2=PathFile1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PARAM.ID1=Valore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PARAM.ID2=Valore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…</a:t>
            </a: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.Ecccc.. JOBS da eseguire in seguenza con ID diversa eccetto CONFIG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File JOBS.END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[END]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RETURN.TYPE=E=Errore/W=Working/Nulla=OK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RETURN.VALUE=Messaggio di ritorno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TS.START==YYYYHHMM.HHSS</a:t>
            </a: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	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TS.END=YYYYHHMM.HHSS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FILE.*=Valore # File di ritorno in sequenza</a:t>
            </a: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it-IT" sz="10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4</a:t>
            </a:r>
            <a:r>
              <a:rPr b="1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: All’esecuzione del servizio esterno non ci deve essere il file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JOBS.END</a:t>
            </a:r>
            <a:endParaRPr b="0" lang="it-IT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5. Il motore JOBS cancella il file 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JOBS.END a fine elaborazione (ma viene mandato nella mail di ritorno al richiedente dell’esecuzione) ed appeso a JOB_[ID].CMD.</a:t>
            </a:r>
            <a:endParaRPr b="0" lang="it-IT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Dopo periodo di timeout, il processo eseguito è considerato abortito e viene cancellato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JOB_[ID].CMD e JOB_[ID].INI</a:t>
            </a:r>
            <a:br/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* servizio=id_programma_eseguito_istanza. </a:t>
            </a:r>
            <a:r>
              <a:rPr b="1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La fine è decretata dalla presenza di JOB_[ID].END</a:t>
            </a:r>
            <a:endParaRPr b="0" lang="it-IT" sz="1200" spc="-1" strike="noStrike"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[ID] è un TIMESTAMP univoco che identifica il JOB nel Registro dei JOB creato al momento in cui viene estratto il JOB da JOB.INI</a:t>
            </a:r>
            <a:endParaRPr b="0" lang="it-IT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52440" y="38160"/>
            <a:ext cx="10157760" cy="113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it-IT" sz="2470" spc="-1" strike="noStrike">
                <a:solidFill>
                  <a:srgbClr val="000000"/>
                </a:solidFill>
                <a:latin typeface="Calibri"/>
                <a:ea typeface="Calibri"/>
              </a:rPr>
              <a:t>Formato </a:t>
            </a:r>
            <a:r>
              <a:rPr b="1" lang="it-IT" sz="2470" spc="-1" strike="noStrike">
                <a:solidFill>
                  <a:srgbClr val="000000"/>
                </a:solidFill>
                <a:latin typeface="Calibri"/>
                <a:ea typeface="Calibri"/>
              </a:rPr>
              <a:t>MJB: MultiJobs</a:t>
            </a:r>
            <a:r>
              <a:rPr b="0" lang="it-IT" sz="2470" spc="-1" strike="noStrike">
                <a:solidFill>
                  <a:srgbClr val="000000"/>
                </a:solidFill>
                <a:latin typeface="Calibri"/>
                <a:ea typeface="Calibri"/>
              </a:rPr>
              <a:t>. File jobs.ini</a:t>
            </a:r>
            <a:br/>
            <a:r>
              <a:rPr b="0" lang="it-IT" sz="2470" spc="-1" strike="noStrike">
                <a:solidFill>
                  <a:srgbClr val="000000"/>
                </a:solidFill>
                <a:latin typeface="Calibri"/>
                <a:ea typeface="Calibri"/>
              </a:rPr>
              <a:t>Esecuzione Scripts di più linguaggi «controllato&gt;</a:t>
            </a:r>
            <a:endParaRPr b="0" lang="it-IT" sz="247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256320" y="1181160"/>
            <a:ext cx="9872640" cy="47124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latin typeface="Calibri"/>
                <a:ea typeface="Calibri"/>
              </a:rPr>
              <a:t>; Parametri 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[CONFIG]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; Solo per esecuzione remota e versione del formato di script multijobs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TYPE=MJB.1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USER=ID_UTENTE_NTJOBS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PWD=PWD_UTENTE_NTJOBS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; Viene aggiunto alla fine a JOB_ID.END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</a:rPr>
              <a:t>…</a:t>
            </a:r>
            <a:r>
              <a:rPr b="0" lang="it-IT" sz="12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</a:rPr>
              <a:t>ecc (VEDI SLIDE DOPO)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[ID_SESSIONE_AZIONE_1</a:t>
            </a: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] - </a:t>
            </a: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Noto Sans"/>
                <a:ea typeface="Noto Sans"/>
              </a:rPr>
              <a:t>🡪</a:t>
            </a: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 QUALUNQUE NOME SENZA SPAZI MA NON CONFIG DEVE ESSERE LA PRIMA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ACTION</a:t>
            </a: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=AZIONE_DA_ESEGUIRE (ID_JOB)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CMDLINE</a:t>
            </a:r>
            <a:r>
              <a:rPr b="0" lang="it-IT" sz="1200" spc="-1" strike="noStrike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=SCRIPT DA ESEGUIRE (in caso di esecuzione locale, non centralizzata)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(FORSE_NON_IMPLEMENTATO)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; FACOLTATIVI (2° IMPLEMENTAZIONE)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FILE.X=FILE_1_CORRELATO_AL_JOB creato per l’esecuzione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FILE.Y=FILE_2_CORRELATO_AL_JOB creato per l’esecuzione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PARAM.X=Imposta parametro in ID_JOB.INI creato per l’esecuzione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PARAM.Y=Imposta parametro in ID_JOB.INI creato per l’esecuzione</a:t>
            </a: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; Commenti</a:t>
            </a:r>
            <a:br/>
            <a:r>
              <a:rPr b="1" lang="it-IT" sz="12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[ID_SESSIONE_AZIONE_2]</a:t>
            </a:r>
            <a:r>
              <a:rPr b="0" lang="it-IT" sz="12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…ecc  Univoco</a:t>
            </a:r>
            <a:endParaRPr b="0" lang="it-IT" sz="12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256320" y="5977080"/>
            <a:ext cx="9872640" cy="5853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Verrà esteso ntjobs per gestire il riconoscimento e file correlati ai job richiesti. I job sono eseguiti in modo sequenziale. Se vengono inviati vari job.ini, dopo che sparisce alla cartella di ingresso, sono possibili parallelizzazioni</a:t>
            </a:r>
            <a:endParaRPr b="0" lang="it-I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72760" y="263160"/>
            <a:ext cx="105102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NtJobsOS – Componenti Infrastruttura sottostante all’OS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45120" y="1037880"/>
            <a:ext cx="10154160" cy="408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spAutoFit/>
          </a:bodyPr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Python3 + PIP </a:t>
            </a:r>
            <a:endParaRPr b="0" lang="it-IT" sz="3200" spc="-1" strike="noStrike"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SqLite3 DB (per ora no) o PostGres</a:t>
            </a:r>
            <a:endParaRPr b="0" lang="it-IT" sz="3200" spc="-1" strike="noStrike"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Cron Scheduler</a:t>
            </a:r>
            <a:endParaRPr b="0" lang="it-IT" sz="3200" spc="-1" strike="noStrike"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Cartella \NtJobsPy</a:t>
            </a:r>
            <a:endParaRPr b="0" lang="it-IT" sz="3200" spc="-1" strike="noStrike"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Python.Bootle (per WebService)</a:t>
            </a:r>
            <a:endParaRPr b="0" lang="it-IT" sz="3200" spc="-1" strike="noStrike"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Office 2019: Se eseguito ntJobs.VBA</a:t>
            </a:r>
            <a:endParaRPr b="0" lang="it-IT" sz="3200" spc="-1" strike="noStrike"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Window 7 o superiori  - Linux (no app VBA)</a:t>
            </a:r>
            <a:endParaRPr b="0" lang="it-IT" sz="3200" spc="-1" strike="noStrike"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Librerie varie Python di supporto. </a:t>
            </a:r>
            <a:endParaRPr b="0" lang="it-IT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72760" y="221760"/>
            <a:ext cx="105102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NtJobsOS – Ecosistema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720000" y="2340000"/>
            <a:ext cx="2339280" cy="53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naJobs.py : 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Orchestratore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5040000" y="3960000"/>
            <a:ext cx="2519280" cy="12592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nlJobs.py :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Usata da Applicazioni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(ncJobsApp.py)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572760" y="1080000"/>
            <a:ext cx="2486520" cy="53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nlSys - nlDataFiles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33" name="CustomShape 5"/>
          <p:cNvSpPr/>
          <p:nvPr/>
        </p:nvSpPr>
        <p:spPr>
          <a:xfrm>
            <a:off x="5085000" y="2773080"/>
            <a:ext cx="2486520" cy="107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ni/XXX - nlXXX – 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Librerie di supporto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Applicativo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Obbligatoria nlSys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34" name="Line 6"/>
          <p:cNvSpPr/>
          <p:nvPr/>
        </p:nvSpPr>
        <p:spPr>
          <a:xfrm flipH="1">
            <a:off x="1204200" y="4500000"/>
            <a:ext cx="506520" cy="1097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Line 7"/>
          <p:cNvSpPr/>
          <p:nvPr/>
        </p:nvSpPr>
        <p:spPr>
          <a:xfrm>
            <a:off x="1800000" y="1440000"/>
            <a:ext cx="0" cy="9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8"/>
          <p:cNvSpPr/>
          <p:nvPr/>
        </p:nvSpPr>
        <p:spPr>
          <a:xfrm>
            <a:off x="5072760" y="900000"/>
            <a:ext cx="2486520" cy="89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NcXXX – 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 di supporto 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livello OS o Applicative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37" name="Line 9"/>
          <p:cNvSpPr/>
          <p:nvPr/>
        </p:nvSpPr>
        <p:spPr>
          <a:xfrm flipV="1">
            <a:off x="3060000" y="1260000"/>
            <a:ext cx="201276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Line 10"/>
          <p:cNvSpPr/>
          <p:nvPr/>
        </p:nvSpPr>
        <p:spPr>
          <a:xfrm>
            <a:off x="3060000" y="2520000"/>
            <a:ext cx="576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Line 11"/>
          <p:cNvSpPr/>
          <p:nvPr/>
        </p:nvSpPr>
        <p:spPr>
          <a:xfrm>
            <a:off x="3060000" y="2520000"/>
            <a:ext cx="1980000" cy="21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12"/>
          <p:cNvSpPr/>
          <p:nvPr/>
        </p:nvSpPr>
        <p:spPr>
          <a:xfrm>
            <a:off x="8820000" y="2340000"/>
            <a:ext cx="2519280" cy="11214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NaXXX: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Applicazioni ntApp 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1" name="Line 13"/>
          <p:cNvSpPr/>
          <p:nvPr/>
        </p:nvSpPr>
        <p:spPr>
          <a:xfrm flipH="1">
            <a:off x="7740000" y="2700000"/>
            <a:ext cx="108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Line 14"/>
          <p:cNvSpPr/>
          <p:nvPr/>
        </p:nvSpPr>
        <p:spPr>
          <a:xfrm flipH="1" flipV="1">
            <a:off x="7740000" y="1440000"/>
            <a:ext cx="108000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Line 15"/>
          <p:cNvSpPr/>
          <p:nvPr/>
        </p:nvSpPr>
        <p:spPr>
          <a:xfrm flipH="1">
            <a:off x="7740000" y="2700000"/>
            <a:ext cx="1080000" cy="19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16"/>
          <p:cNvSpPr/>
          <p:nvPr/>
        </p:nvSpPr>
        <p:spPr>
          <a:xfrm>
            <a:off x="540000" y="3619440"/>
            <a:ext cx="2519280" cy="92160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ntJobs.VBA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Applicazione Access</a:t>
            </a:r>
            <a:endParaRPr b="0" lang="it-IT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ntApp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5" name="CustomShape 17"/>
          <p:cNvSpPr/>
          <p:nvPr/>
        </p:nvSpPr>
        <p:spPr>
          <a:xfrm>
            <a:off x="180000" y="5760000"/>
            <a:ext cx="1799280" cy="8992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Librerie di Base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MACH0_*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6" name="CustomShape 18"/>
          <p:cNvSpPr/>
          <p:nvPr/>
        </p:nvSpPr>
        <p:spPr>
          <a:xfrm>
            <a:off x="3600000" y="5760000"/>
            <a:ext cx="2699280" cy="8992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 VBA di supporto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Generiche o Applicazioni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7" name="CustomShape 19"/>
          <p:cNvSpPr/>
          <p:nvPr/>
        </p:nvSpPr>
        <p:spPr>
          <a:xfrm>
            <a:off x="2160000" y="5760000"/>
            <a:ext cx="1259280" cy="8992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Classe </a:t>
            </a:r>
            <a:br/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MACH0_JOBS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248" name="CustomShape 20"/>
          <p:cNvSpPr/>
          <p:nvPr/>
        </p:nvSpPr>
        <p:spPr>
          <a:xfrm>
            <a:off x="6480000" y="5760000"/>
            <a:ext cx="2134080" cy="8992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Librerie (moduli)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 supporto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(meno possibile)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49" name="CustomShape 21"/>
          <p:cNvSpPr/>
          <p:nvPr/>
        </p:nvSpPr>
        <p:spPr>
          <a:xfrm>
            <a:off x="10093680" y="726120"/>
            <a:ext cx="899280" cy="35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Py.OS 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50" name="CustomShape 22"/>
          <p:cNvSpPr/>
          <p:nvPr/>
        </p:nvSpPr>
        <p:spPr>
          <a:xfrm>
            <a:off x="10093680" y="186120"/>
            <a:ext cx="1979280" cy="3592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VBA (MACH0)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51" name="CustomShape 23"/>
          <p:cNvSpPr/>
          <p:nvPr/>
        </p:nvSpPr>
        <p:spPr>
          <a:xfrm>
            <a:off x="11173680" y="726120"/>
            <a:ext cx="899280" cy="3592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Py.App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52" name="Line 24"/>
          <p:cNvSpPr/>
          <p:nvPr/>
        </p:nvSpPr>
        <p:spPr>
          <a:xfrm>
            <a:off x="1710720" y="4500000"/>
            <a:ext cx="111852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Line 25"/>
          <p:cNvSpPr/>
          <p:nvPr/>
        </p:nvSpPr>
        <p:spPr>
          <a:xfrm>
            <a:off x="1710720" y="4519800"/>
            <a:ext cx="316836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Line 26"/>
          <p:cNvSpPr/>
          <p:nvPr/>
        </p:nvSpPr>
        <p:spPr>
          <a:xfrm>
            <a:off x="1710720" y="4541400"/>
            <a:ext cx="5874480" cy="1238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572760" y="221760"/>
            <a:ext cx="105102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NtJobsOS – Ecosistema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860000" y="2340000"/>
            <a:ext cx="2880000" cy="108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ntJobsOS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4769280" y="5218200"/>
            <a:ext cx="2519280" cy="9000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NA*.ACCDB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 App VBA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4860000" y="900000"/>
            <a:ext cx="2880000" cy="90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NtJobsPy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Framework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59" name="Line 5"/>
          <p:cNvSpPr/>
          <p:nvPr/>
        </p:nvSpPr>
        <p:spPr>
          <a:xfrm>
            <a:off x="6480000" y="1800000"/>
            <a:ext cx="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6"/>
          <p:cNvSpPr/>
          <p:nvPr/>
        </p:nvSpPr>
        <p:spPr>
          <a:xfrm>
            <a:off x="1890000" y="5196600"/>
            <a:ext cx="2519280" cy="92160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NA*.Py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ntJobsOS App Python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61" name="Line 7"/>
          <p:cNvSpPr/>
          <p:nvPr/>
        </p:nvSpPr>
        <p:spPr>
          <a:xfrm flipH="1">
            <a:off x="3240000" y="3420000"/>
            <a:ext cx="2880000" cy="1763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8"/>
          <p:cNvSpPr/>
          <p:nvPr/>
        </p:nvSpPr>
        <p:spPr>
          <a:xfrm>
            <a:off x="6300000" y="3780000"/>
            <a:ext cx="2486520" cy="89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MACH0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VBA Framework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63" name="CustomShape 9"/>
          <p:cNvSpPr/>
          <p:nvPr/>
        </p:nvSpPr>
        <p:spPr>
          <a:xfrm>
            <a:off x="8100720" y="5220000"/>
            <a:ext cx="2519280" cy="90000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NTJOBS.Scripts</a:t>
            </a:r>
            <a:br/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 App VBA</a:t>
            </a:r>
            <a:endParaRPr b="0" lang="it-IT" sz="1800" spc="-1" strike="noStrike">
              <a:latin typeface="Arial"/>
            </a:endParaRPr>
          </a:p>
        </p:txBody>
      </p:sp>
      <p:sp>
        <p:nvSpPr>
          <p:cNvPr id="264" name="Line 10"/>
          <p:cNvSpPr/>
          <p:nvPr/>
        </p:nvSpPr>
        <p:spPr>
          <a:xfrm>
            <a:off x="7020000" y="3420000"/>
            <a:ext cx="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Line 11"/>
          <p:cNvSpPr/>
          <p:nvPr/>
        </p:nvSpPr>
        <p:spPr>
          <a:xfrm>
            <a:off x="6660000" y="4680000"/>
            <a:ext cx="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Line 12"/>
          <p:cNvSpPr/>
          <p:nvPr/>
        </p:nvSpPr>
        <p:spPr>
          <a:xfrm>
            <a:off x="7213320" y="5423760"/>
            <a:ext cx="720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TextShape 13"/>
          <p:cNvSpPr txBox="1"/>
          <p:nvPr/>
        </p:nvSpPr>
        <p:spPr>
          <a:xfrm>
            <a:off x="7920000" y="2340000"/>
            <a:ext cx="252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it-IT" sz="1800" spc="-1" strike="noStrike">
                <a:latin typeface="Arial"/>
              </a:rPr>
              <a:t>Jobs.ini scripts from cloud folders or ntJobs.WS.FrontEnd</a:t>
            </a:r>
            <a:endParaRPr b="0" lang="it-IT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Application>LibreOffice/7.0.4.2$Linux_X86_64 LibreOffice_project/00$Build-2</Application>
  <AppVersion>15.0000</AppVersion>
  <Words>3713</Words>
  <Paragraphs>455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2021-01-02T22:45:54Z</dcterms:created>
  <dc:creator>Stefano Petrone</dc:creator>
  <dc:description/>
  <dc:language>it-IT</dc:language>
  <cp:lastModifiedBy/>
  <dcterms:modified xsi:type="dcterms:W3CDTF">2023-08-19T11:22:16Z</dcterms:modified>
  <cp:revision>45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0x010100544B0BBDFF98FD4C97F5006602312C72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5f5fe31f-9de1-4167-a753-111c0df8115f_ActionId">
    <vt:lpwstr>535ccc4b-500f-4686-9b72-af8abb555bbb</vt:lpwstr>
  </property>
  <property fmtid="{D5CDD505-2E9C-101B-9397-08002B2CF9AE}" pid="8" name="MSIP_Label_5f5fe31f-9de1-4167-a753-111c0df8115f_Application">
    <vt:lpwstr>Microsoft Azure Information Protection</vt:lpwstr>
  </property>
  <property fmtid="{D5CDD505-2E9C-101B-9397-08002B2CF9AE}" pid="9" name="MSIP_Label_5f5fe31f-9de1-4167-a753-111c0df8115f_Enabled">
    <vt:lpwstr>True</vt:lpwstr>
  </property>
  <property fmtid="{D5CDD505-2E9C-101B-9397-08002B2CF9AE}" pid="10" name="MSIP_Label_5f5fe31f-9de1-4167-a753-111c0df8115f_Extended_MSFT_Method">
    <vt:lpwstr>Automatic</vt:lpwstr>
  </property>
  <property fmtid="{D5CDD505-2E9C-101B-9397-08002B2CF9AE}" pid="11" name="MSIP_Label_5f5fe31f-9de1-4167-a753-111c0df8115f_Name">
    <vt:lpwstr>Public</vt:lpwstr>
  </property>
  <property fmtid="{D5CDD505-2E9C-101B-9397-08002B2CF9AE}" pid="12" name="MSIP_Label_5f5fe31f-9de1-4167-a753-111c0df8115f_Owner">
    <vt:lpwstr>stefano.petrone@intesasanpaolo.com</vt:lpwstr>
  </property>
  <property fmtid="{D5CDD505-2E9C-101B-9397-08002B2CF9AE}" pid="13" name="MSIP_Label_5f5fe31f-9de1-4167-a753-111c0df8115f_SetDate">
    <vt:lpwstr>2021-01-05T14:48:33.1469867Z</vt:lpwstr>
  </property>
  <property fmtid="{D5CDD505-2E9C-101B-9397-08002B2CF9AE}" pid="14" name="MSIP_Label_5f5fe31f-9de1-4167-a753-111c0df8115f_SiteId">
    <vt:lpwstr>cc4baf00-15c9-48dd-9f59-88c98bde2be7</vt:lpwstr>
  </property>
  <property fmtid="{D5CDD505-2E9C-101B-9397-08002B2CF9AE}" pid="15" name="Notes">
    <vt:i4>3</vt:i4>
  </property>
  <property fmtid="{D5CDD505-2E9C-101B-9397-08002B2CF9AE}" pid="16" name="PresentationFormat">
    <vt:lpwstr>Widescreen</vt:lpwstr>
  </property>
  <property fmtid="{D5CDD505-2E9C-101B-9397-08002B2CF9AE}" pid="17" name="ScaleCrop">
    <vt:bool>0</vt:bool>
  </property>
  <property fmtid="{D5CDD505-2E9C-101B-9397-08002B2CF9AE}" pid="18" name="Sensitivity">
    <vt:lpwstr>Public</vt:lpwstr>
  </property>
  <property fmtid="{D5CDD505-2E9C-101B-9397-08002B2CF9AE}" pid="19" name="ShareDoc">
    <vt:bool>0</vt:bool>
  </property>
  <property fmtid="{D5CDD505-2E9C-101B-9397-08002B2CF9AE}" pid="20" name="Slides">
    <vt:i4>22</vt:i4>
  </property>
</Properties>
</file>