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BC87771-10B1-4B76-874E-153FA451E392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120" cy="308268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C351DD4-578B-43EA-B791-3844216B545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2925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9110679-72F7-4381-A7F8-F7989B014EC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gcor.it/ntjob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54200" y="173880"/>
            <a:ext cx="10682280" cy="538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Ecosistema </a:t>
            </a:r>
            <a:r>
              <a:rPr lang="it-IT" sz="40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</a:t>
            </a:r>
            <a:b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</a:br>
            <a:r>
              <a:rPr lang="it-IT" sz="4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ntJobsPy</a:t>
            </a:r>
            <a:r>
              <a:rPr lang="it-IT" sz="4000" spc="-1" dirty="0">
                <a:solidFill>
                  <a:srgbClr val="000000"/>
                </a:solidFill>
                <a:latin typeface="Calibri"/>
                <a:ea typeface="Calibri"/>
              </a:rPr>
              <a:t>/</a:t>
            </a:r>
            <a:r>
              <a:rPr lang="it-IT" sz="4000" spc="-1" dirty="0" err="1">
                <a:solidFill>
                  <a:srgbClr val="000000"/>
                </a:solidFill>
                <a:latin typeface="Calibri"/>
                <a:ea typeface="Calibri"/>
              </a:rPr>
              <a:t>ntJobsVBa</a:t>
            </a:r>
            <a:r>
              <a:rPr lang="it-IT" sz="4000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-&gt;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ntJobs.OS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b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+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ntJobs.App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-&gt;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ntRobot</a:t>
            </a:r>
            <a:endParaRPr lang="it-IT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br>
              <a:rPr dirty="0"/>
            </a:br>
            <a:br>
              <a:rPr dirty="0"/>
            </a:br>
            <a:r>
              <a:rPr lang="it-IT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App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licazioni </a:t>
            </a:r>
            <a:r>
              <a:rPr lang="it-IT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Batch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eseguite via </a:t>
            </a:r>
            <a:r>
              <a:rPr lang="it-IT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Cloud/</a:t>
            </a:r>
            <a:r>
              <a:rPr lang="it-IT" sz="40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WebService</a:t>
            </a:r>
            <a:endParaRPr lang="it-IT" sz="4000" b="1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Framework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VBA integrati</a:t>
            </a:r>
            <a:endParaRPr lang="it-IT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it-IT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White Paper</a:t>
            </a:r>
            <a:endParaRPr lang="it-IT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it-IT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www.ntgcorp.it/ntjobs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www.github.com/ntgcorp/ntjobs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Versione </a:t>
            </a:r>
            <a:r>
              <a:rPr lang="it-IT" sz="40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Novembre</a:t>
            </a:r>
            <a:r>
              <a:rPr lang="it-IT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202</a:t>
            </a:r>
            <a:endParaRPr lang="it-IT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9560" y="1877400"/>
            <a:ext cx="4401720" cy="322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9048600" y="383040"/>
            <a:ext cx="3143160" cy="462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79560" y="52920"/>
            <a:ext cx="8912880" cy="146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 dirty="0" err="1">
                <a:solidFill>
                  <a:srgbClr val="000000"/>
                </a:solidFill>
                <a:uFillTx/>
                <a:latin typeface="Calibri"/>
                <a:ea typeface="Calibri"/>
              </a:rPr>
              <a:t>ntJobs.Py</a:t>
            </a:r>
            <a:r>
              <a:rPr lang="it-IT" sz="2100" b="1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-&gt; </a:t>
            </a:r>
            <a:r>
              <a:rPr lang="it-IT" sz="2100" b="1" u="sng" strike="noStrike" spc="-1" dirty="0" err="1">
                <a:solidFill>
                  <a:srgbClr val="000000"/>
                </a:solidFill>
                <a:uFillTx/>
                <a:latin typeface="Calibri"/>
                <a:ea typeface="Calibri"/>
              </a:rPr>
              <a:t>ntJobsOs</a:t>
            </a:r>
            <a:r>
              <a:rPr lang="it-IT" sz="2100" b="1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: Classi e Librerie</a:t>
            </a:r>
            <a:br>
              <a:rPr dirty="0"/>
            </a:b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ntJobsOs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è il gestore e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di esecuzione Jobs</a:t>
            </a:r>
            <a:br>
              <a:rPr dirty="0"/>
            </a:b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ntJobsPy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è il Framework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sottostante a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nJobsOS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br>
              <a:rPr dirty="0"/>
            </a:br>
            <a:r>
              <a:rPr lang="it-IT" sz="18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ntJobsVBA</a:t>
            </a:r>
            <a:r>
              <a:rPr lang="it-IT" sz="18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è un Framework e </a:t>
            </a:r>
            <a:r>
              <a:rPr lang="it-IT" sz="18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LinguaggioScript</a:t>
            </a:r>
            <a:br>
              <a:rPr dirty="0"/>
            </a:br>
            <a:r>
              <a:rPr lang="it-IT" sz="18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che contiene anche i </a:t>
            </a:r>
            <a:r>
              <a:rPr lang="it-IT" sz="18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FrontEndVBA</a:t>
            </a:r>
            <a:r>
              <a:rPr lang="it-IT" sz="18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unico ACCDB richiamati script NTF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0467360" y="3088440"/>
            <a:ext cx="1295280" cy="6458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NC_Sys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10296000" y="1424160"/>
            <a:ext cx="1439280" cy="6454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NC_Table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1394280" y="1980000"/>
            <a:ext cx="1439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ntDataFiles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115240" y="1850400"/>
            <a:ext cx="2603160" cy="149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rgbClr val="FFFF00"/>
                </a:solidFill>
                <a:latin typeface="Arial"/>
                <a:ea typeface="Arial"/>
              </a:rPr>
              <a:t>NtSys</a:t>
            </a:r>
            <a:br/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Libreria Principale di appoggio ad ogni Libreria e Classe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10337760" y="708840"/>
            <a:ext cx="1439280" cy="6454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NC_Jobs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1394280" y="2556000"/>
            <a:ext cx="1439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ntDataJson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9405000" y="3991680"/>
            <a:ext cx="1278360" cy="6458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NC_PDF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288000" y="5500440"/>
            <a:ext cx="10923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Applicazioni di FrontEnd (Python* e VBA#) eseguite tramite schedulatore e ntJobsOs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2906280" y="1991520"/>
            <a:ext cx="1223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ntSysExt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1394280" y="3652560"/>
            <a:ext cx="1439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ntWS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1394280" y="3079440"/>
            <a:ext cx="1439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ntWebF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10499040" y="3969000"/>
            <a:ext cx="1278360" cy="6458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NC_XLS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9405000" y="3088440"/>
            <a:ext cx="1178640" cy="6458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NC_DB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9305280" y="2304000"/>
            <a:ext cx="1278360" cy="6454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NC_Events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6" name="CustomShape 18"/>
          <p:cNvSpPr/>
          <p:nvPr/>
        </p:nvSpPr>
        <p:spPr>
          <a:xfrm>
            <a:off x="10467360" y="2277720"/>
            <a:ext cx="1295280" cy="6454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NC_Mail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7" name="CustomShape 19"/>
          <p:cNvSpPr/>
          <p:nvPr/>
        </p:nvSpPr>
        <p:spPr>
          <a:xfrm flipH="1">
            <a:off x="7718040" y="2600640"/>
            <a:ext cx="127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9002160" y="383040"/>
            <a:ext cx="163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Python 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 appoggio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 flipH="1" flipV="1">
            <a:off x="4129920" y="5008680"/>
            <a:ext cx="1098720" cy="3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 flipV="1">
            <a:off x="5285160" y="4843800"/>
            <a:ext cx="3707280" cy="54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 flipV="1">
            <a:off x="4392000" y="2729520"/>
            <a:ext cx="722880" cy="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4"/>
          <p:cNvSpPr/>
          <p:nvPr/>
        </p:nvSpPr>
        <p:spPr>
          <a:xfrm flipV="1">
            <a:off x="5285160" y="3490920"/>
            <a:ext cx="1077120" cy="184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5"/>
          <p:cNvSpPr/>
          <p:nvPr/>
        </p:nvSpPr>
        <p:spPr>
          <a:xfrm>
            <a:off x="8391600" y="6021360"/>
            <a:ext cx="982800" cy="6163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#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1401840" y="6032160"/>
            <a:ext cx="809280" cy="6163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ntMail*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2314080" y="6046920"/>
            <a:ext cx="1583280" cy="6163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ntJobsWWW*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>
            <a:off x="4091760" y="6070320"/>
            <a:ext cx="827280" cy="616320"/>
          </a:xfrm>
          <a:prstGeom prst="rect">
            <a:avLst/>
          </a:prstGeom>
          <a:solidFill>
            <a:srgbClr val="F10D0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ntTest 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>
            <a:off x="5080680" y="6039360"/>
            <a:ext cx="121896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ntBalance #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6397920" y="6035040"/>
            <a:ext cx="86328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ntData 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9" name="CustomShape 31"/>
          <p:cNvSpPr/>
          <p:nvPr/>
        </p:nvSpPr>
        <p:spPr>
          <a:xfrm>
            <a:off x="7408440" y="6032160"/>
            <a:ext cx="86328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ntAuto 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0" name="CustomShape 32"/>
          <p:cNvSpPr/>
          <p:nvPr/>
        </p:nvSpPr>
        <p:spPr>
          <a:xfrm>
            <a:off x="79560" y="6037200"/>
            <a:ext cx="1218960" cy="6163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ntJobsOs*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9496440" y="6024600"/>
            <a:ext cx="118656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ntEvents 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2" name="CustomShape 34"/>
          <p:cNvSpPr/>
          <p:nvPr/>
        </p:nvSpPr>
        <p:spPr>
          <a:xfrm>
            <a:off x="10790280" y="6028560"/>
            <a:ext cx="90720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ntStats#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3" name="CustomShape 35"/>
          <p:cNvSpPr/>
          <p:nvPr/>
        </p:nvSpPr>
        <p:spPr>
          <a:xfrm>
            <a:off x="288000" y="4372560"/>
            <a:ext cx="4103280" cy="575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Scchedulatore ed altri Tools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Librerie Repository Python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2936520" y="2566080"/>
            <a:ext cx="1223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ntTools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2936520" y="3074760"/>
            <a:ext cx="1223280" cy="419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ntDate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6" name="CustomShape 38"/>
          <p:cNvSpPr/>
          <p:nvPr/>
        </p:nvSpPr>
        <p:spPr>
          <a:xfrm>
            <a:off x="10790280" y="5307480"/>
            <a:ext cx="907200" cy="623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ntDb*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58300" y="217198"/>
            <a:ext cx="1134108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NTJOBS.</a:t>
            </a:r>
            <a:r>
              <a:rPr lang="it-IT" sz="2100" b="1" u="sng" spc="-1" dirty="0">
                <a:solidFill>
                  <a:srgbClr val="000000"/>
                </a:solidFill>
                <a:latin typeface="Calibri"/>
                <a:ea typeface="Calibri"/>
              </a:rPr>
              <a:t>OS – Core + </a:t>
            </a:r>
            <a:r>
              <a:rPr lang="it-IT" sz="2100" b="1" u="sng" spc="-1" dirty="0" err="1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r>
              <a:rPr lang="it-IT" sz="2100" b="1" u="sng" spc="-1" dirty="0">
                <a:solidFill>
                  <a:srgbClr val="000000"/>
                </a:solidFill>
                <a:latin typeface="Calibri"/>
                <a:ea typeface="Calibri"/>
              </a:rPr>
              <a:t> App</a:t>
            </a:r>
            <a:br>
              <a:rPr dirty="0"/>
            </a:br>
            <a:r>
              <a:rPr lang="it-IT" dirty="0"/>
              <a:t>Le App (</a:t>
            </a:r>
            <a:r>
              <a:rPr lang="it-IT" dirty="0" err="1"/>
              <a:t>FrontEnd</a:t>
            </a:r>
            <a:r>
              <a:rPr lang="it-IT" dirty="0"/>
              <a:t>) possono essere scritte in vari linguaggi, ma devono gestire una modalità precisa per essere richiamate dal core </a:t>
            </a:r>
            <a:r>
              <a:rPr lang="it-IT" dirty="0" err="1"/>
              <a:t>ntJobsOS</a:t>
            </a:r>
            <a:r>
              <a:rPr lang="it-IT" dirty="0"/>
              <a:t> (</a:t>
            </a:r>
            <a:r>
              <a:rPr lang="it-IT" dirty="0">
                <a:highlight>
                  <a:srgbClr val="FFFF00"/>
                </a:highlight>
              </a:rPr>
              <a:t>jobs.ini</a:t>
            </a:r>
            <a:r>
              <a:rPr lang="it-IT" dirty="0"/>
              <a:t>) e ritornare un risultato (</a:t>
            </a:r>
            <a:r>
              <a:rPr lang="it-IT" dirty="0" err="1">
                <a:highlight>
                  <a:srgbClr val="FFFF00"/>
                </a:highlight>
              </a:rPr>
              <a:t>jobs.end</a:t>
            </a:r>
            <a:r>
              <a:rPr lang="it-IT" dirty="0"/>
              <a:t>)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12400" y="682920"/>
            <a:ext cx="11432880" cy="9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28162" y="2783331"/>
            <a:ext cx="10662641" cy="20134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FrontEnd</a:t>
            </a:r>
            <a:r>
              <a:rPr lang="it-IT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 App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Lettura file .INI (preso da jobs.ini, ma «una copia ristretta» per il job eseguito (senza action)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Inizializzazione istanza </a:t>
            </a:r>
            <a:r>
              <a:rPr lang="it-IT" spc="-1" dirty="0" err="1">
                <a:solidFill>
                  <a:srgbClr val="000000"/>
                </a:solidFill>
                <a:latin typeface="Arial"/>
              </a:rPr>
              <a:t>jData</a:t>
            </a:r>
            <a:r>
              <a:rPr lang="it-IT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it-IT" spc="-1" dirty="0" err="1">
                <a:solidFill>
                  <a:srgbClr val="000000"/>
                </a:solidFill>
                <a:latin typeface="Arial"/>
              </a:rPr>
              <a:t>NC_Sys</a:t>
            </a:r>
            <a:r>
              <a:rPr lang="it-IT" spc="-1" dirty="0">
                <a:solidFill>
                  <a:srgbClr val="000000"/>
                </a:solidFill>
                <a:latin typeface="Arial"/>
              </a:rPr>
              <a:t>) per monitorare entrata e uscita nell’App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</a:rPr>
              <a:t>Eventuale .CSV dei dati di supporto</a:t>
            </a:r>
            <a:endParaRPr lang="it-IT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Utilizzo delle classi applicative di supporto per l’elaborazione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Generazione </a:t>
            </a:r>
            <a:r>
              <a:rPr lang="it-IT" spc="-1" dirty="0" err="1">
                <a:solidFill>
                  <a:srgbClr val="000000"/>
                </a:solidFill>
                <a:latin typeface="Arial"/>
              </a:rPr>
              <a:t>jobs.end</a:t>
            </a:r>
            <a:r>
              <a:rPr lang="it-IT" spc="-1" dirty="0">
                <a:solidFill>
                  <a:srgbClr val="000000"/>
                </a:solidFill>
                <a:latin typeface="Arial"/>
              </a:rPr>
              <a:t> per comunicare la fine dell’elaborazione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4224516" y="1827137"/>
            <a:ext cx="3408648" cy="728109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FFFF00"/>
                </a:solidFill>
                <a:latin typeface="Arial"/>
                <a:ea typeface="Arial"/>
              </a:rPr>
              <a:t>ntJobsOS</a:t>
            </a:r>
            <a:r>
              <a:rPr lang="it-IT" sz="1800" b="0" strike="noStrike" spc="-1" dirty="0">
                <a:solidFill>
                  <a:srgbClr val="FFFF00"/>
                </a:solidFill>
                <a:latin typeface="Arial"/>
                <a:ea typeface="Arial"/>
              </a:rPr>
              <a:t> richiama le APP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28087C-3EC6-48F3-AD69-48FAD1EA6DAC}"/>
              </a:ext>
            </a:extLst>
          </p:cNvPr>
          <p:cNvSpPr txBox="1"/>
          <p:nvPr/>
        </p:nvSpPr>
        <p:spPr>
          <a:xfrm>
            <a:off x="486000" y="1064525"/>
            <a:ext cx="1134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App </a:t>
            </a:r>
            <a:r>
              <a:rPr lang="it-IT" dirty="0" err="1"/>
              <a:t>FrontEnd</a:t>
            </a:r>
            <a:r>
              <a:rPr lang="it-IT" dirty="0"/>
              <a:t> hanno come parametro un file parmetri.ini con la section [CONFIG] con i parametri di chiamata. </a:t>
            </a:r>
            <a:r>
              <a:rPr lang="it-IT" b="1" dirty="0"/>
              <a:t>La libreria </a:t>
            </a:r>
            <a:r>
              <a:rPr lang="it-IT" b="1" dirty="0" err="1">
                <a:highlight>
                  <a:srgbClr val="FFFF00"/>
                </a:highlight>
              </a:rPr>
              <a:t>ntJobsIO</a:t>
            </a:r>
            <a:r>
              <a:rPr lang="it-IT" b="1" dirty="0"/>
              <a:t> è di aiuto per gestire l’entrata e l’uscita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DE09CC-70A2-4070-93F1-1FC9DA60D9B6}"/>
              </a:ext>
            </a:extLst>
          </p:cNvPr>
          <p:cNvSpPr/>
          <p:nvPr/>
        </p:nvSpPr>
        <p:spPr>
          <a:xfrm>
            <a:off x="131523" y="5302156"/>
            <a:ext cx="3444555" cy="98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JOBS.INI [CONFIG] </a:t>
            </a:r>
            <a:br>
              <a:rPr lang="it-IT" dirty="0"/>
            </a:br>
            <a:r>
              <a:rPr lang="it-IT" dirty="0"/>
              <a:t>[singoli </a:t>
            </a:r>
            <a:r>
              <a:rPr lang="it-IT" dirty="0" err="1"/>
              <a:t>jobs</a:t>
            </a:r>
            <a:r>
              <a:rPr lang="it-IT" dirty="0"/>
              <a:t> x1, x2, ecc..]</a:t>
            </a:r>
          </a:p>
          <a:p>
            <a:pPr algn="ctr"/>
            <a:r>
              <a:rPr lang="it-IT" dirty="0"/>
              <a:t>Eseguiti in sequenza con attesa 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9282A71-F940-40ED-B6D9-511B60544BB0}"/>
              </a:ext>
            </a:extLst>
          </p:cNvPr>
          <p:cNvCxnSpPr>
            <a:cxnSpLocks/>
          </p:cNvCxnSpPr>
          <p:nvPr/>
        </p:nvCxnSpPr>
        <p:spPr>
          <a:xfrm>
            <a:off x="3655059" y="5638155"/>
            <a:ext cx="1200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BCAFA028-DC28-40A3-A98D-CA5A03470AFF}"/>
              </a:ext>
            </a:extLst>
          </p:cNvPr>
          <p:cNvSpPr/>
          <p:nvPr/>
        </p:nvSpPr>
        <p:spPr>
          <a:xfrm>
            <a:off x="4943272" y="5218045"/>
            <a:ext cx="1542197" cy="3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Jobs_x1.ini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AAC6C14-096A-4538-9D02-A3A8762BD453}"/>
              </a:ext>
            </a:extLst>
          </p:cNvPr>
          <p:cNvSpPr/>
          <p:nvPr/>
        </p:nvSpPr>
        <p:spPr>
          <a:xfrm>
            <a:off x="4936864" y="5771425"/>
            <a:ext cx="1542197" cy="3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Jobs_x2.ini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4BC9056-D9E8-4202-9D0F-AF319E2BD265}"/>
              </a:ext>
            </a:extLst>
          </p:cNvPr>
          <p:cNvCxnSpPr>
            <a:cxnSpLocks/>
          </p:cNvCxnSpPr>
          <p:nvPr/>
        </p:nvCxnSpPr>
        <p:spPr>
          <a:xfrm>
            <a:off x="6622106" y="5597492"/>
            <a:ext cx="148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4CF343-6C07-47E8-A689-4EE13C163CF6}"/>
              </a:ext>
            </a:extLst>
          </p:cNvPr>
          <p:cNvSpPr txBox="1"/>
          <p:nvPr/>
        </p:nvSpPr>
        <p:spPr>
          <a:xfrm>
            <a:off x="3655059" y="5696211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JobsOs</a:t>
            </a:r>
            <a:br>
              <a:rPr lang="it-IT" sz="1400" dirty="0"/>
            </a:br>
            <a:r>
              <a:rPr lang="it-IT" sz="1400" dirty="0" err="1"/>
              <a:t>Orchetratore</a:t>
            </a:r>
            <a:endParaRPr lang="it-IT" sz="14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F6E2C2-4ECE-4924-A995-4BCF0617960F}"/>
              </a:ext>
            </a:extLst>
          </p:cNvPr>
          <p:cNvSpPr txBox="1"/>
          <p:nvPr/>
        </p:nvSpPr>
        <p:spPr>
          <a:xfrm>
            <a:off x="6771183" y="5010092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JobsOs</a:t>
            </a:r>
            <a:br>
              <a:rPr lang="it-IT" sz="1400" dirty="0"/>
            </a:br>
            <a:r>
              <a:rPr lang="it-IT" sz="1400" dirty="0" err="1"/>
              <a:t>Orchetratore</a:t>
            </a:r>
            <a:endParaRPr lang="it-IT" sz="14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1D97442-B705-4D47-91BA-4D89F49C07B7}"/>
              </a:ext>
            </a:extLst>
          </p:cNvPr>
          <p:cNvSpPr/>
          <p:nvPr/>
        </p:nvSpPr>
        <p:spPr>
          <a:xfrm>
            <a:off x="8251451" y="5119920"/>
            <a:ext cx="1191095" cy="111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ntJobs</a:t>
            </a:r>
            <a:br>
              <a:rPr lang="it-IT" dirty="0"/>
            </a:br>
            <a:r>
              <a:rPr lang="it-IT" dirty="0"/>
              <a:t>App</a:t>
            </a:r>
            <a:br>
              <a:rPr lang="it-IT" dirty="0"/>
            </a:br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AB303B1-C287-4720-B3F4-3BCC8F8E1E7A}"/>
              </a:ext>
            </a:extLst>
          </p:cNvPr>
          <p:cNvSpPr txBox="1"/>
          <p:nvPr/>
        </p:nvSpPr>
        <p:spPr>
          <a:xfrm>
            <a:off x="9585591" y="5282752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Jobs.end</a:t>
            </a:r>
            <a:endParaRPr lang="it-IT" dirty="0"/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C6AA130-FA49-4256-9D92-37ED3F7AE203}"/>
              </a:ext>
            </a:extLst>
          </p:cNvPr>
          <p:cNvCxnSpPr>
            <a:cxnSpLocks/>
          </p:cNvCxnSpPr>
          <p:nvPr/>
        </p:nvCxnSpPr>
        <p:spPr>
          <a:xfrm>
            <a:off x="9585591" y="5746594"/>
            <a:ext cx="112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D2325E4-D81D-4246-98AE-18076C7A8FD4}"/>
              </a:ext>
            </a:extLst>
          </p:cNvPr>
          <p:cNvSpPr txBox="1"/>
          <p:nvPr/>
        </p:nvSpPr>
        <p:spPr>
          <a:xfrm>
            <a:off x="10697832" y="542342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JobsOs</a:t>
            </a:r>
            <a:br>
              <a:rPr lang="it-IT" dirty="0"/>
            </a:br>
            <a:r>
              <a:rPr lang="it-IT" dirty="0" err="1"/>
              <a:t>Orchetratore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98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840" y="109440"/>
            <a:ext cx="10972080" cy="6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Applicazioni FrontEnd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tJobsOs (compreso Orchestratore). Python e VBA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327600" y="722880"/>
          <a:ext cx="10312560" cy="5975280"/>
        </p:xfrm>
        <a:graphic>
          <a:graphicData uri="http://schemas.openxmlformats.org/drawingml/2006/table">
            <a:tbl>
              <a:tblPr/>
              <a:tblGrid>
                <a:gridCol w="14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ntJobsOS*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Orchestratore Jobs. Partenza ntJobsOS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ntMail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Lancio Mailing List via Parametri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ntJobsWWW#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Ricezione jobs tramite FormWeb. Jobs instradati su Inbox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ntBalance#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Calcoli Finanziari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ntEvents#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Eventi (checking)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ntWs#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WebService per ricezione jobs da instradare su Inbox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ntDb#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Attività su Database (Per elaborazioni complesse meglio ntStats VBA)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ntTest*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di Testing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ntData#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Operazioni su Formati di Dati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ntAuto#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Automazioni Varie. WebScraping ed altro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09840" y="109440"/>
            <a:ext cx="10972080" cy="6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di supporto Python (associati a jobs eseguiti tramite ntJobsOs)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0" name="Table 2"/>
          <p:cNvGraphicFramePr/>
          <p:nvPr>
            <p:extLst>
              <p:ext uri="{D42A27DB-BD31-4B8C-83A1-F6EECF244321}">
                <p14:modId xmlns:p14="http://schemas.microsoft.com/office/powerpoint/2010/main" val="168385880"/>
              </p:ext>
            </p:extLst>
          </p:nvPr>
        </p:nvGraphicFramePr>
        <p:xfrm>
          <a:off x="252720" y="772920"/>
          <a:ext cx="11685960" cy="5975280"/>
        </p:xfrm>
        <a:graphic>
          <a:graphicData uri="http://schemas.openxmlformats.org/drawingml/2006/table">
            <a:tbl>
              <a:tblPr/>
              <a:tblGrid>
                <a:gridCol w="168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ntSys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Libreria principale richiamata da tutti. Contiene Classe NC_Sys per setup applicazione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ntSysExt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Librerie e Classi non comprese in ntSys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ntDataFiles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file di dati, soprattutto CSV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ntDataJson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file Json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ntWebFClass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gestione formati Web, XML e similari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ntWsClass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per uso facile 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WebService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r>
                        <a:rPr lang="it-IT" dirty="0" err="1">
                          <a:highlight>
                            <a:srgbClr val="FFFF00"/>
                          </a:highlight>
                        </a:rPr>
                        <a:t>ntJobsIo</a:t>
                      </a:r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!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Libreria da integrare nelle App di </a:t>
                      </a:r>
                      <a:r>
                        <a:rPr lang="it-IT" dirty="0" err="1"/>
                        <a:t>FrontEnd</a:t>
                      </a:r>
                      <a:r>
                        <a:rPr lang="it-IT" dirty="0"/>
                        <a:t> per integrarsi con </a:t>
                      </a:r>
                      <a:r>
                        <a:rPr lang="it-IT" dirty="0" err="1"/>
                        <a:t>ntJobsOs</a:t>
                      </a:r>
                      <a:r>
                        <a:rPr lang="it-IT" dirty="0"/>
                        <a:t> e restituire risultati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ntXlsClass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XLS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ntPdfClass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PDF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ntMailClass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PDF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ntTableClass</a:t>
                      </a:r>
                      <a:r>
                        <a:rPr lang="it-IT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Tabella usando Array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Orchestratore 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 In abbinata a 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sono il core di 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ntJobsOS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ntDbfClass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verso DB (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SqLite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it-IT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MySql</a:t>
                      </a: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altri)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ntEventsClass</a:t>
                      </a:r>
                      <a:r>
                        <a:rPr lang="it-IT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</a:t>
                      </a:r>
                      <a:endParaRPr lang="it-IT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gestione Eventi in Ingresso e Uscita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lang="it-IT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 !=Test</a:t>
                      </a:r>
                      <a:endParaRPr lang="it-IT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09840" y="109440"/>
            <a:ext cx="10972080" cy="6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Tabelle «standard» di supporto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2" name="Table 2"/>
          <p:cNvGraphicFramePr/>
          <p:nvPr/>
        </p:nvGraphicFramePr>
        <p:xfrm>
          <a:off x="252720" y="772920"/>
          <a:ext cx="11685960" cy="4663440"/>
        </p:xfrm>
        <a:graphic>
          <a:graphicData uri="http://schemas.openxmlformats.org/drawingml/2006/table">
            <a:tbl>
              <a:tblPr/>
              <a:tblGrid>
                <a:gridCol w="168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Groups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Gruppi Utenti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Users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Utenti riconosciuti ntJobs e loro dati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Schema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Schema Dati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Actions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Jobs eseguibili (per richiamo applicazioni FrontEnd)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Sql e Log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Sequenze Sql di Elaborazioni e Log di Analisi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Config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configurazione centralizzato (come Tab o come INI / JSON)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Dati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Output Flusso Canalizzatore per Reportistica (con FrontEnd Excel di solito o similare)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Report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Tabella di Reportistica Centralizzata, di solito formato Testo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TabFasi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Fasi Elaborative Batch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TabFile e Folders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File e Folders quando serve memorizzarli</a:t>
                      </a:r>
                      <a:endParaRPr lang="it-IT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56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52120" y="111240"/>
            <a:ext cx="10682280" cy="145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9500"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ntJobs(Vba e Py)</a:t>
            </a:r>
            <a:br/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Ambiti e Integrazioni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52760" y="1421280"/>
            <a:ext cx="10568520" cy="51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Ambito </a:t>
            </a: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prevalentemente a elaborazione flussi e dati</a:t>
            </a: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. Meno interesse per i processi a grossa interattività – </a:t>
            </a: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Fondamentale la manutenzione remota delle applicazioni con ambiente di test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a livello client con procedure. Preferibile l’interscambio flussi batch e elaborazione dati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con 3270, Browser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con flussi e formati. Excel, CSV, Access, XML(e derivati), JSON, PDF, Word.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Richiamo API e WebScraping, preferibile via Python, Node.JS, PowerShell 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Mailing List con Outlook (non in VDI) o CDO/SMTP</a:t>
            </a:r>
            <a:endParaRPr lang="it-IT" sz="1800" b="0" strike="noStrike" spc="-1">
              <a:latin typeface="Arial"/>
            </a:endParaRPr>
          </a:p>
          <a:p>
            <a:pPr marL="1143000" indent="-113904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Librerie Python utilizzate</a:t>
            </a: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: SELENIUM, FLASK, SCRAPY, PANDAS, NUMPY, PYODBC, PYPARSING, PYPDF2, PYTEST, REQUEST, URLLIB3, MT103, PYQT5, TRADE, XLWINGS, PYEXCEL, VIRTUALENV, XMLJSON, BEAUTIFULSOAP4, SQLITE3, sqlalchemy-access, EMAILS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67680"/>
            <a:ext cx="1051164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Modello OFA: Office Frontend Apps - Modello «fast» FrontEnd e BackEnd </a:t>
            </a:r>
            <a:br/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via share (preferito) o via servizio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28000" y="3179520"/>
            <a:ext cx="2276640" cy="19569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OFA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Access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FrontEnd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con MACH0_VBA</a:t>
            </a:r>
            <a:br/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PowerShell XAML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Senza uso LAN o via HTTP porta 80/8080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67" name="Google Shape;234;p10"/>
          <p:cNvPicPr/>
          <p:nvPr/>
        </p:nvPicPr>
        <p:blipFill>
          <a:blip r:embed="rId2"/>
          <a:stretch/>
        </p:blipFill>
        <p:spPr>
          <a:xfrm>
            <a:off x="1463400" y="2145240"/>
            <a:ext cx="1083240" cy="927720"/>
          </a:xfrm>
          <a:prstGeom prst="rect">
            <a:avLst/>
          </a:prstGeom>
          <a:ln>
            <a:noFill/>
          </a:ln>
        </p:spPr>
      </p:pic>
      <p:sp>
        <p:nvSpPr>
          <p:cNvPr id="268" name="CustomShape 3"/>
          <p:cNvSpPr/>
          <p:nvPr/>
        </p:nvSpPr>
        <p:spPr>
          <a:xfrm>
            <a:off x="628920" y="1229400"/>
            <a:ext cx="8819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Comunicazione via Share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Via Cloud Share (OneDrive, GoogleDesktop, Altri) via JOBS.INI e files collegati su P:\JOBS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717440" y="3354480"/>
            <a:ext cx="1570680" cy="19569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Protocollo Interscambio via SHARE o API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7889400" y="3354480"/>
            <a:ext cx="2882520" cy="19569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VDI.PERSISTENTE</a:t>
            </a:r>
            <a:br/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OBJ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NTJOBS.Orchestratore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NTJOBS.Servizi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Applicazioni multilinguaggi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71" name="Google Shape;238;p10"/>
          <p:cNvPicPr/>
          <p:nvPr/>
        </p:nvPicPr>
        <p:blipFill>
          <a:blip r:embed="rId3"/>
          <a:stretch/>
        </p:blipFill>
        <p:spPr>
          <a:xfrm>
            <a:off x="4678200" y="2642760"/>
            <a:ext cx="721440" cy="642240"/>
          </a:xfrm>
          <a:prstGeom prst="rect">
            <a:avLst/>
          </a:prstGeom>
          <a:ln>
            <a:noFill/>
          </a:ln>
        </p:spPr>
      </p:pic>
      <p:sp>
        <p:nvSpPr>
          <p:cNvPr id="272" name="CustomShape 6"/>
          <p:cNvSpPr/>
          <p:nvPr/>
        </p:nvSpPr>
        <p:spPr>
          <a:xfrm>
            <a:off x="3289680" y="3513600"/>
            <a:ext cx="1193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3491640" y="450144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6460560" y="3489480"/>
            <a:ext cx="1193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75" name="Google Shape;242;p10"/>
          <p:cNvPicPr/>
          <p:nvPr/>
        </p:nvPicPr>
        <p:blipFill>
          <a:blip r:embed="rId4"/>
          <a:stretch/>
        </p:blipFill>
        <p:spPr>
          <a:xfrm>
            <a:off x="1284480" y="6014520"/>
            <a:ext cx="1037160" cy="727560"/>
          </a:xfrm>
          <a:prstGeom prst="rect">
            <a:avLst/>
          </a:prstGeom>
          <a:ln>
            <a:noFill/>
          </a:ln>
        </p:spPr>
      </p:pic>
      <p:sp>
        <p:nvSpPr>
          <p:cNvPr id="276" name="CustomShape 9"/>
          <p:cNvSpPr/>
          <p:nvPr/>
        </p:nvSpPr>
        <p:spPr>
          <a:xfrm>
            <a:off x="387360" y="5154840"/>
            <a:ext cx="33343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Cache Locale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TEMP</a:t>
            </a:r>
            <a:br/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TEMP=C:\Users\test\AppData\Local\Temp</a:t>
            </a:r>
            <a:endParaRPr lang="it-IT" sz="1400" b="0" strike="noStrike" spc="-1">
              <a:latin typeface="Arial"/>
            </a:endParaRPr>
          </a:p>
        </p:txBody>
      </p:sp>
      <p:pic>
        <p:nvPicPr>
          <p:cNvPr id="277" name="Google Shape;244;p10"/>
          <p:cNvPicPr/>
          <p:nvPr/>
        </p:nvPicPr>
        <p:blipFill>
          <a:blip r:embed="rId4"/>
          <a:stretch/>
        </p:blipFill>
        <p:spPr>
          <a:xfrm>
            <a:off x="8923680" y="6014520"/>
            <a:ext cx="1037160" cy="727560"/>
          </a:xfrm>
          <a:prstGeom prst="rect">
            <a:avLst/>
          </a:prstGeom>
          <a:ln>
            <a:noFill/>
          </a:ln>
        </p:spPr>
      </p:pic>
      <p:sp>
        <p:nvSpPr>
          <p:cNvPr id="278" name="CustomShape 10"/>
          <p:cNvSpPr/>
          <p:nvPr/>
        </p:nvSpPr>
        <p:spPr>
          <a:xfrm>
            <a:off x="7971480" y="5315760"/>
            <a:ext cx="2882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DB Su HD Virtuale della VDI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(Mirror periodico in LAN)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6744600" y="4501440"/>
            <a:ext cx="701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80" name="Google Shape;247;p10"/>
          <p:cNvPicPr/>
          <p:nvPr/>
        </p:nvPicPr>
        <p:blipFill>
          <a:blip r:embed="rId5"/>
          <a:stretch/>
        </p:blipFill>
        <p:spPr>
          <a:xfrm>
            <a:off x="4678200" y="2288520"/>
            <a:ext cx="1482840" cy="361440"/>
          </a:xfrm>
          <a:prstGeom prst="rect">
            <a:avLst/>
          </a:prstGeom>
          <a:ln>
            <a:noFill/>
          </a:ln>
        </p:spPr>
      </p:pic>
      <p:pic>
        <p:nvPicPr>
          <p:cNvPr id="281" name="Google Shape;248;p10"/>
          <p:cNvPicPr/>
          <p:nvPr/>
        </p:nvPicPr>
        <p:blipFill>
          <a:blip r:embed="rId6"/>
          <a:stretch/>
        </p:blipFill>
        <p:spPr>
          <a:xfrm>
            <a:off x="5514120" y="2694600"/>
            <a:ext cx="701640" cy="615240"/>
          </a:xfrm>
          <a:prstGeom prst="rect">
            <a:avLst/>
          </a:prstGeom>
          <a:ln>
            <a:noFill/>
          </a:ln>
        </p:spPr>
      </p:pic>
      <p:sp>
        <p:nvSpPr>
          <p:cNvPr id="282" name="CustomShape 12"/>
          <p:cNvSpPr/>
          <p:nvPr/>
        </p:nvSpPr>
        <p:spPr>
          <a:xfrm>
            <a:off x="4121640" y="2541240"/>
            <a:ext cx="701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FTP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941400" y="140760"/>
            <a:ext cx="105116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NTF.TAG: ntJobs Formato XML/JSON Tabellare– DA REALIZZARE</a:t>
            </a:r>
            <a:br/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Scopo di NTF è un formato di flusso «tabellare» e «universale» per formati TAG</a:t>
            </a:r>
            <a:br/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Da usare soprattutto con le WebApi</a:t>
            </a:r>
            <a:endParaRPr lang="it-IT" sz="1679" b="0" strike="noStrike" spc="-1">
              <a:latin typeface="Arial"/>
            </a:endParaRPr>
          </a:p>
        </p:txBody>
      </p:sp>
      <p:graphicFrame>
        <p:nvGraphicFramePr>
          <p:cNvPr id="284" name="Table 2"/>
          <p:cNvGraphicFramePr/>
          <p:nvPr/>
        </p:nvGraphicFramePr>
        <p:xfrm>
          <a:off x="316440" y="1118880"/>
          <a:ext cx="11557800" cy="2980440"/>
        </p:xfrm>
        <a:graphic>
          <a:graphicData uri="http://schemas.openxmlformats.org/drawingml/2006/table">
            <a:tbl>
              <a:tblPr/>
              <a:tblGrid>
                <a:gridCol w="20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(Numero o Testo)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ma unico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del TAG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sKey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 del Tag senza Spazi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sValue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 del record, con o senza apici in base al tipo flusso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sType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JSON(H=Header D=Double,I=Long,G=Group,B=Boolean,U=URL,), </a:t>
                      </a:r>
                      <a:br/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XML(K.OPEN, ATTR,K.CLOSE,KEY,K.EMPTY,COMMENT,X.REL=Release X.ENC=Encoding)</a:t>
                      </a:r>
                      <a:br/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NTF.JSON, NTF.XML (Identifica il tipo, dove sValue=Versione)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Numero o Testo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idFather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Padre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5" name="CustomShape 3"/>
          <p:cNvSpPr/>
          <p:nvPr/>
        </p:nvSpPr>
        <p:spPr>
          <a:xfrm>
            <a:off x="0" y="4488120"/>
            <a:ext cx="106902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Record 1 deve essere Header, che identifica il formato del flusso seguente. JSON.Versione o XML.Versione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952200" y="77400"/>
            <a:ext cx="1051164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NTF.NFP: ntJobs, Flusso Patch (v0 e v1) – DA REALIZZARE</a:t>
            </a:r>
            <a:br/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Scopo di NPF è un formato di flusso «universale» per inviare flussi di dati su altri DB</a:t>
            </a:r>
            <a:br/>
            <a:r>
              <a:rPr lang="it-IT" sz="1679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SOSPESO</a:t>
            </a:r>
            <a:endParaRPr lang="it-IT" sz="1679" b="0" strike="noStrike" spc="-1">
              <a:latin typeface="Arial"/>
            </a:endParaRPr>
          </a:p>
        </p:txBody>
      </p:sp>
      <p:graphicFrame>
        <p:nvGraphicFramePr>
          <p:cNvPr id="287" name="Table 2"/>
          <p:cNvGraphicFramePr/>
          <p:nvPr/>
        </p:nvGraphicFramePr>
        <p:xfrm>
          <a:off x="316440" y="852480"/>
          <a:ext cx="11557800" cy="4520160"/>
        </p:xfrm>
        <a:graphic>
          <a:graphicData uri="http://schemas.openxmlformats.org/drawingml/2006/table">
            <a:tbl>
              <a:tblPr/>
              <a:tblGrid>
                <a:gridCol w="20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HEX. Da usare in tutti i casi in cui la stringa contenga caratteri particolari. Vale anche per casi con $Campo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delimitata da togliere «». Se all’interno c’è  da considerare come parte della stringa. Vale anche per casi con $Campo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$NEW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720" marR="90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Nuovo Record. Campo ID da creare a cura ricevente. Campi che seguono sono i campi del nuovo 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$FIND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Posiziona su record in base al valore ID. Stato=Modifica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720" marR="90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Azzera il campo del record corrente. Stato=Modifica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$DELETE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Cancella il campo con ID Valore. Reset Campo Corrente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Aggiorna campo del record corrente con Valore (caratteri consentiti)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NFP.SYSTEM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RELEASE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Versione del formato. Prima riga del flusso, v0 non implementa i comandi, v1 anche i comandi $ e NFP.*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NFP.EXEC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NomeParametro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Comandi inviati a ricevente. Il ritorno è un record NFP.RESULT, NomeParametro=RESULT</a:t>
                      </a:r>
                      <a:endParaRPr lang="it-IT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8" name="CustomShape 3"/>
          <p:cNvSpPr/>
          <p:nvPr/>
        </p:nvSpPr>
        <p:spPr>
          <a:xfrm>
            <a:off x="129960" y="5395680"/>
            <a:ext cx="106902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mittente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deve creare il file CSV o .INI</a:t>
            </a:r>
            <a:endParaRPr lang="it-IT" sz="12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ricevente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deve attrezzarsi nel distribuire i campi dei record leggendo sequenzialmente i record</a:t>
            </a:r>
            <a:endParaRPr lang="it-IT" sz="12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Funzioni NFP_ contenute in MACH0_VBA. NFP_ReadLine, NFP_Exec, NFP_Status. NFP_Start, NFP_End, Apertura, chiusura IN/OUT a cura del ricevente.</a:t>
            </a:r>
            <a:endParaRPr lang="it-IT" sz="12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Ogni tabella nel perimetro NomeTipoRecord deve avere un campo ID</a:t>
            </a:r>
            <a:endParaRPr lang="it-IT" sz="12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Ritorno di file .CSV  con risultati bloccanti e non bloccanti con aggiunta di STATUS  dove una stringa è un errore. STATUS=ERROR,WARNING e NOTE riporta le indicazioni.</a:t>
            </a:r>
            <a:endParaRPr lang="it-IT" sz="12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Flusso_IN.csv, Flusso_OUT.CSV è quello di ritorno.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776680" y="0"/>
            <a:ext cx="8382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Architettura: ntjobs.Jobs (Jobs eseguiti su BackEnd da Remoto)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262760" y="1062000"/>
            <a:ext cx="42120" cy="42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741600" y="376200"/>
            <a:ext cx="3898080" cy="1209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 (Azione GET)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Scan caselle di ricezione file JOBS.INI degli utenti, (</a:t>
            </a:r>
            <a:r>
              <a:rPr lang="it-IT" sz="18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proxy in JOBS_IN)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41600" y="1915200"/>
            <a:ext cx="3928320" cy="1596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 (Azione Get)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Si occupa di memorizzare in ordine di ricezione e priorità, le richieste di azioni in un registro di ricezione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558480" y="588600"/>
            <a:ext cx="3898080" cy="1310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Cloud Share</a:t>
            </a:r>
            <a:br/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Gdrive/OneDrive/Dropbox/Altri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Ftp/WWW/WebService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Email</a:t>
            </a:r>
            <a:br/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Forms Google/Microsoft/Altro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O Mini pagina WEB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6620040" y="1982520"/>
            <a:ext cx="3898080" cy="5295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Database Access / Scalabile su DbServer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6583320" y="3040200"/>
            <a:ext cx="3898080" cy="5295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Spostamento files in Repository cartella codificata</a:t>
            </a:r>
            <a:br/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sub cartella dell’utente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741600" y="3848040"/>
            <a:ext cx="3891600" cy="1596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 (Azione Exec)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Legge il registro delle azioni richieste e le esegue in modalità parallela o sequenziale per utente.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6620040" y="3848040"/>
            <a:ext cx="3898080" cy="5295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Gateway: Riconoscimento dell’utente, profilo abilitativo e canali di comunicazione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6583320" y="4576680"/>
            <a:ext cx="3898080" cy="5295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Billing: LOG Accesso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2478960" y="1750320"/>
            <a:ext cx="423000" cy="4672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6095880" y="3652920"/>
            <a:ext cx="556560" cy="52956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2.1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111720" y="2982240"/>
            <a:ext cx="556560" cy="52956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2.2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6108840" y="4430880"/>
            <a:ext cx="556560" cy="52956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2.3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2401920" y="3613680"/>
            <a:ext cx="423000" cy="4532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5257080" y="982800"/>
            <a:ext cx="111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dk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4879440" y="3157200"/>
            <a:ext cx="111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dk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2494080" y="184680"/>
            <a:ext cx="423000" cy="4532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5220000" y="5400000"/>
            <a:ext cx="4858920" cy="1362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Archiviatore+Risponditore (Azione Return)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 job eseguito, risposta a richiesta elaborazione. Copia file di output all’utente se previsto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741600" y="5775480"/>
            <a:ext cx="3891600" cy="1002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Cercatore END:  (Azione End)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Verifica Azione Eseguita e la marchia come completata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4423680" y="6400800"/>
            <a:ext cx="423000" cy="4532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9000000" y="6309360"/>
            <a:ext cx="423000" cy="4532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16040" y="4443480"/>
            <a:ext cx="5096160" cy="2363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863160" y="380880"/>
            <a:ext cx="5548320" cy="36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NtJobs.OS: NtJobs.VBA + ntJobs.PY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00200" y="1098720"/>
            <a:ext cx="8759160" cy="28155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4296240" y="1468080"/>
            <a:ext cx="3183480" cy="2157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MiddleWare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VDI/PC OS Window 10 o 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Addon Software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(Chrome, Extra, Python)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Python 3.1 e Office 2019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ntJobsPy e ntJobsVba</a:t>
            </a:r>
            <a:br/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Linux VPS con ntJobsPy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720800" y="1339920"/>
            <a:ext cx="2411280" cy="22849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 + Scripts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Orchestatore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Risponditore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Manutenzione</a:t>
            </a:r>
            <a:br/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(Batch come jobs  serializzati)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1002600" y="4746960"/>
            <a:ext cx="4684680" cy="1912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(Vari Linguaggi anche su PC diversi)</a:t>
            </a:r>
            <a:endParaRPr lang="it-IT" sz="14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ntBalance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Rendicontazione</a:t>
            </a:r>
            <a:endParaRPr lang="it-IT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ntMail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Mailing List</a:t>
            </a:r>
            <a:endParaRPr lang="it-IT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ntAuto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Automazioni (web, outlook, 3270)</a:t>
            </a:r>
            <a:endParaRPr lang="it-IT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ntData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Gestione flussi di informazioni (pdf)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7643520" y="1459080"/>
            <a:ext cx="2129760" cy="2157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Storage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FileSystem / NAS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su NAS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SQL*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NO.SQL*</a:t>
            </a:r>
            <a:endParaRPr lang="it-IT" sz="1800" b="0" strike="noStrike" spc="-1">
              <a:latin typeface="Arial"/>
            </a:endParaRPr>
          </a:p>
          <a:p>
            <a:pPr marL="285840" indent="-2818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*=Facoltativo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5143680" y="852480"/>
            <a:ext cx="2129760" cy="3657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590920" y="4231800"/>
            <a:ext cx="2129760" cy="3643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Applicazioni </a:t>
            </a:r>
            <a:r>
              <a:rPr lang="it-IT" sz="18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660000" y="2787840"/>
            <a:ext cx="3782160" cy="24606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091160" y="-30240"/>
            <a:ext cx="1051164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70000"/>
              </a:lnSpc>
              <a:tabLst>
                <a:tab pos="0" algn="l"/>
              </a:tabLst>
            </a:pPr>
            <a:r>
              <a:rPr lang="it-IT" sz="2160" b="1" strike="noStrike" spc="-1">
                <a:solidFill>
                  <a:srgbClr val="000000"/>
                </a:solidFill>
                <a:latin typeface="Calibri"/>
                <a:ea typeface="DejaVu Sans"/>
              </a:rPr>
              <a:t>MJB.1: Formato file jobs*.ini inviati nel canale di scambio con il server ntJobsOS</a:t>
            </a:r>
            <a:endParaRPr lang="it-IT" sz="216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14000" y="610560"/>
            <a:ext cx="11514600" cy="191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/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/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lang="it-IT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JOB_[ID.]END a fine elaborazione (ma viene mandato nella mail di ritorno al richiedente dell’esecuzione) ed appeso a JOB_[ID].CMD</a:t>
            </a:r>
            <a:endParaRPr lang="it-IT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6: Dopo periodo di timeout, il processo eseguito è considerato abortito e viene cancellato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/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lang="it-IT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155" name="Google Shape;112;p4"/>
          <p:cNvPicPr/>
          <p:nvPr/>
        </p:nvPicPr>
        <p:blipFill>
          <a:blip r:embed="rId3"/>
          <a:stretch/>
        </p:blipFill>
        <p:spPr>
          <a:xfrm>
            <a:off x="7034040" y="3326040"/>
            <a:ext cx="1152360" cy="987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7243920" y="2899800"/>
            <a:ext cx="7761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br/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157" name="Google Shape;114;p4"/>
          <p:cNvPicPr/>
          <p:nvPr/>
        </p:nvPicPr>
        <p:blipFill>
          <a:blip r:embed="rId3"/>
          <a:stretch/>
        </p:blipFill>
        <p:spPr>
          <a:xfrm>
            <a:off x="9361440" y="2957040"/>
            <a:ext cx="806040" cy="69012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8220240" y="3511440"/>
            <a:ext cx="100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8340840" y="2962440"/>
            <a:ext cx="8694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VbaApp</a:t>
            </a:r>
            <a:br/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160" name="Google Shape;117;p4"/>
          <p:cNvPicPr/>
          <p:nvPr/>
        </p:nvPicPr>
        <p:blipFill>
          <a:blip r:embed="rId3"/>
          <a:stretch/>
        </p:blipFill>
        <p:spPr>
          <a:xfrm>
            <a:off x="9361440" y="3637080"/>
            <a:ext cx="806040" cy="690120"/>
          </a:xfrm>
          <a:prstGeom prst="rect">
            <a:avLst/>
          </a:prstGeom>
          <a:ln>
            <a:noFill/>
          </a:ln>
        </p:spPr>
      </p:pic>
      <p:sp>
        <p:nvSpPr>
          <p:cNvPr id="161" name="CustomShape 7"/>
          <p:cNvSpPr/>
          <p:nvPr/>
        </p:nvSpPr>
        <p:spPr>
          <a:xfrm>
            <a:off x="8220240" y="4186440"/>
            <a:ext cx="100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8371440" y="3732480"/>
            <a:ext cx="9086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VbScript</a:t>
            </a:r>
            <a:br/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163" name="Google Shape;120;p4"/>
          <p:cNvPicPr/>
          <p:nvPr/>
        </p:nvPicPr>
        <p:blipFill>
          <a:blip r:embed="rId3"/>
          <a:stretch/>
        </p:blipFill>
        <p:spPr>
          <a:xfrm>
            <a:off x="9361440" y="4359600"/>
            <a:ext cx="806040" cy="690120"/>
          </a:xfrm>
          <a:prstGeom prst="rect">
            <a:avLst/>
          </a:prstGeom>
          <a:ln>
            <a:noFill/>
          </a:ln>
        </p:spPr>
      </p:pic>
      <p:sp>
        <p:nvSpPr>
          <p:cNvPr id="164" name="CustomShape 9"/>
          <p:cNvSpPr/>
          <p:nvPr/>
        </p:nvSpPr>
        <p:spPr>
          <a:xfrm>
            <a:off x="8422200" y="4456440"/>
            <a:ext cx="8074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br/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8219520" y="4917960"/>
            <a:ext cx="100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Google Shape;123;p4"/>
          <p:cNvPicPr/>
          <p:nvPr/>
        </p:nvPicPr>
        <p:blipFill>
          <a:blip r:embed="rId3"/>
          <a:stretch/>
        </p:blipFill>
        <p:spPr>
          <a:xfrm>
            <a:off x="1329120" y="3054600"/>
            <a:ext cx="1152360" cy="987480"/>
          </a:xfrm>
          <a:prstGeom prst="rect">
            <a:avLst/>
          </a:prstGeom>
          <a:ln>
            <a:noFill/>
          </a:ln>
        </p:spPr>
      </p:pic>
      <p:sp>
        <p:nvSpPr>
          <p:cNvPr id="167" name="CustomShape 11"/>
          <p:cNvSpPr/>
          <p:nvPr/>
        </p:nvSpPr>
        <p:spPr>
          <a:xfrm>
            <a:off x="4611600" y="3432600"/>
            <a:ext cx="100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2"/>
          <p:cNvSpPr/>
          <p:nvPr/>
        </p:nvSpPr>
        <p:spPr>
          <a:xfrm flipH="1">
            <a:off x="4624560" y="3976200"/>
            <a:ext cx="94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3"/>
          <p:cNvSpPr/>
          <p:nvPr/>
        </p:nvSpPr>
        <p:spPr>
          <a:xfrm>
            <a:off x="4599360" y="3432600"/>
            <a:ext cx="11088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.INI lancio 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0" name="CustomShape 14"/>
          <p:cNvSpPr/>
          <p:nvPr/>
        </p:nvSpPr>
        <p:spPr>
          <a:xfrm>
            <a:off x="4617000" y="3652560"/>
            <a:ext cx="8251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inviati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1" name="CustomShape 15"/>
          <p:cNvSpPr/>
          <p:nvPr/>
        </p:nvSpPr>
        <p:spPr>
          <a:xfrm>
            <a:off x="4601520" y="4094640"/>
            <a:ext cx="10371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di ritorno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2" name="CustomShape 16"/>
          <p:cNvSpPr/>
          <p:nvPr/>
        </p:nvSpPr>
        <p:spPr>
          <a:xfrm>
            <a:off x="4602240" y="4284000"/>
            <a:ext cx="10980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Mail di ritorno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73" name="CustomShape 17"/>
          <p:cNvSpPr/>
          <p:nvPr/>
        </p:nvSpPr>
        <p:spPr>
          <a:xfrm>
            <a:off x="34920" y="3694680"/>
            <a:ext cx="142272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br/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VbaApp Locale</a:t>
            </a:r>
            <a:endParaRPr lang="it-IT" sz="1200" b="0" strike="noStrike" spc="-1">
              <a:latin typeface="Arial"/>
            </a:endParaRPr>
          </a:p>
          <a:p>
            <a:pPr marL="17136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XLS</a:t>
            </a:r>
            <a:endParaRPr lang="it-IT" sz="1200" b="0" strike="noStrike" spc="-1">
              <a:latin typeface="Arial"/>
            </a:endParaRPr>
          </a:p>
          <a:p>
            <a:pPr marL="171360" indent="-167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Browser</a:t>
            </a:r>
            <a:endParaRPr lang="it-IT" sz="1200" b="0" strike="noStrike" spc="-1">
              <a:latin typeface="Arial"/>
            </a:endParaRPr>
          </a:p>
          <a:p>
            <a:pPr marL="17136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VbScript FrontEnd</a:t>
            </a:r>
            <a:endParaRPr lang="it-IT" sz="1200" b="0" strike="noStrike" spc="-1">
              <a:latin typeface="Arial"/>
            </a:endParaRPr>
          </a:p>
          <a:p>
            <a:pPr marL="171360" indent="-167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Script di lancio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174" name="Google Shape;131;p4"/>
          <p:cNvPicPr/>
          <p:nvPr/>
        </p:nvPicPr>
        <p:blipFill>
          <a:blip r:embed="rId3"/>
          <a:stretch/>
        </p:blipFill>
        <p:spPr>
          <a:xfrm>
            <a:off x="2428200" y="4261320"/>
            <a:ext cx="1152360" cy="987480"/>
          </a:xfrm>
          <a:prstGeom prst="rect">
            <a:avLst/>
          </a:prstGeom>
          <a:ln>
            <a:noFill/>
          </a:ln>
        </p:spPr>
      </p:pic>
      <p:sp>
        <p:nvSpPr>
          <p:cNvPr id="175" name="CustomShape 18"/>
          <p:cNvSpPr/>
          <p:nvPr/>
        </p:nvSpPr>
        <p:spPr>
          <a:xfrm>
            <a:off x="2065680" y="3626640"/>
            <a:ext cx="2292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9"/>
          <p:cNvSpPr/>
          <p:nvPr/>
        </p:nvSpPr>
        <p:spPr>
          <a:xfrm>
            <a:off x="906480" y="4387320"/>
            <a:ext cx="1517400" cy="36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0"/>
          <p:cNvSpPr/>
          <p:nvPr/>
        </p:nvSpPr>
        <p:spPr>
          <a:xfrm rot="10800000" flipH="1">
            <a:off x="3584520" y="4422960"/>
            <a:ext cx="1008360" cy="33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4606200" y="4575600"/>
            <a:ext cx="19299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SHARE (Lan/Cloud)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Condivisa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673920" y="3085920"/>
            <a:ext cx="100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PC Client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2017080" y="3984480"/>
            <a:ext cx="23079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WebServer Gateway (Python)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81" name="CustomShape 24"/>
          <p:cNvSpPr/>
          <p:nvPr/>
        </p:nvSpPr>
        <p:spPr>
          <a:xfrm>
            <a:off x="6741360" y="4448160"/>
            <a:ext cx="1697400" cy="5608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VM/VDI </a:t>
            </a:r>
            <a:r>
              <a:rPr lang="it-IT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W10, Office, Python, NodeJS, Emulatore, Matricola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82" name="CustomShape 25"/>
          <p:cNvSpPr/>
          <p:nvPr/>
        </p:nvSpPr>
        <p:spPr>
          <a:xfrm>
            <a:off x="10590480" y="2792520"/>
            <a:ext cx="1338120" cy="24606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Altre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Architetture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3" name="CustomShape 26"/>
          <p:cNvSpPr/>
          <p:nvPr/>
        </p:nvSpPr>
        <p:spPr>
          <a:xfrm>
            <a:off x="10361520" y="3732480"/>
            <a:ext cx="406080" cy="34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rgbClr val="BA8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1160" y="-30240"/>
            <a:ext cx="10511640" cy="62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70000"/>
              </a:lnSpc>
              <a:tabLst>
                <a:tab pos="0" algn="l"/>
              </a:tabLst>
            </a:pPr>
            <a:r>
              <a:rPr lang="it-IT" sz="2160" b="1" strike="noStrike" spc="-1">
                <a:solidFill>
                  <a:srgbClr val="000000"/>
                </a:solidFill>
                <a:latin typeface="Calibri"/>
                <a:ea typeface="Calibri"/>
              </a:rPr>
              <a:t>MJB.1: Formato .INI</a:t>
            </a:r>
            <a:endParaRPr lang="it-IT" sz="216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14000" y="610560"/>
            <a:ext cx="11514600" cy="5476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lang="it-IT" sz="12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dirty="0"/>
            </a:b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>
              <a:rPr dirty="0"/>
            </a:b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Viene aggiornato da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appendendo </a:t>
            </a:r>
            <a:r>
              <a:rPr lang="it-IT" sz="12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lang="it-IT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lang="it-IT" sz="12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timeout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lang="it-IT" sz="1200" b="1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lang="it-IT" sz="1200" b="1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lang="it-IT" sz="1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endParaRPr lang="it-IT" sz="1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File JOBS.INI</a:t>
            </a: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[CONFIG]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TYPE=MJB.1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USER=USER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PASSWORD=PASSWORD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 dirty="0">
              <a:solidFill>
                <a:srgbClr val="FF0000"/>
              </a:solidFill>
              <a:highlight>
                <a:srgbClr val="00FFFF"/>
              </a:highlight>
              <a:latin typeface="Calibri"/>
              <a:ea typeface="DejaVu Sans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[JOB1_ID] </a:t>
            </a: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</a:rPr>
              <a:t>ACTION=NOME_AZIONE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FILE.ID1=PathFile1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FILE.ID2=PathFile1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PARAM.ID1=Valore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PARAM.ID2=Valore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….</a:t>
            </a:r>
            <a:r>
              <a:rPr lang="it-IT" sz="1000" b="0" strike="noStrike" spc="-1" dirty="0" err="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Ecccc</a:t>
            </a: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.. JOBS da eseguire in </a:t>
            </a:r>
            <a:r>
              <a:rPr lang="it-IT" sz="1000" b="0" strike="noStrike" spc="-1" dirty="0" err="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seguenza</a:t>
            </a:r>
            <a:r>
              <a:rPr lang="it-IT" sz="10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con ID diversa eccetto CONFIG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File JOBS.END</a:t>
            </a: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[END]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RETURN.TYPE=E=Errore/W=</a:t>
            </a:r>
            <a:r>
              <a:rPr lang="it-IT" sz="1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Working</a:t>
            </a:r>
            <a:r>
              <a:rPr lang="it-IT" sz="1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/Nulla=OK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RETURN.VALUE=Messaggio di ritorno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TS.START==YYYYHHMM.HHSS	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TS.END=YYYYHHMM.HHSS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FILE.*=Valore # File di ritorno in sequenza</a:t>
            </a:r>
            <a:endParaRPr lang="it-IT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lang="it-IT" sz="1200" b="1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lang="it-IT" sz="12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 </a:t>
            </a:r>
            <a:r>
              <a:rPr lang="it-IT" sz="12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 a fine elaborazione (ma viene mandato nella mail di ritorno al richiedente dell’esecuzione) ed appeso a JOB_[ID].CMD.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Dopo periodo di </a:t>
            </a:r>
            <a:r>
              <a:rPr lang="it-IT" sz="1200" b="0" strike="noStrike" spc="-1" dirty="0" err="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timeout</a:t>
            </a: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, il processo eseguito è considerato abortito e viene cancellato </a:t>
            </a:r>
            <a:r>
              <a:rPr lang="it-IT" sz="12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>
              <a:rPr dirty="0"/>
            </a:b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</a:t>
            </a:r>
            <a:r>
              <a:rPr lang="it-IT" sz="1200" b="0" strike="noStrike" spc="-1" dirty="0" err="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id_programma_eseguito_istanza</a:t>
            </a:r>
            <a:r>
              <a:rPr lang="it-IT" sz="1200" b="0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. </a:t>
            </a:r>
            <a:r>
              <a:rPr lang="it-IT" sz="1200" b="1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 dirty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lang="it-IT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52440" y="38160"/>
            <a:ext cx="1015920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</a:t>
            </a:r>
            <a:r>
              <a:rPr lang="it-IT" sz="2470" b="1" strike="noStrike" spc="-1">
                <a:solidFill>
                  <a:srgbClr val="000000"/>
                </a:solidFill>
                <a:latin typeface="Calibri"/>
                <a:ea typeface="Calibri"/>
              </a:rPr>
              <a:t>MJB: MultiJobs</a:t>
            </a:r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. File jobs.ini</a:t>
            </a:r>
            <a:br/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Esecuzione Scripts di più linguaggi «controllato&gt;</a:t>
            </a:r>
            <a:endParaRPr lang="it-IT" sz="247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6320" y="1181160"/>
            <a:ext cx="9874080" cy="47138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; Parametri 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[CONFIG]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Solo per esecuzione remota e versione del formato di script </a:t>
            </a:r>
            <a:r>
              <a:rPr lang="it-IT" sz="1200" b="0" strike="noStrike" spc="-1" dirty="0" err="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multijobs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TYPE=MJB.1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USER=ID_UTENTE_NTJOBS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PWD=PWD_UTENTE_NTJOBS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Viene aggiunto alla fine a JOB_ID.END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…</a:t>
            </a:r>
            <a:r>
              <a:rPr lang="it-IT" sz="1200" b="0" strike="noStrike" spc="-1" dirty="0" err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ecc</a:t>
            </a:r>
            <a:r>
              <a:rPr lang="it-IT" sz="12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 (VEDI SLIDE DOPO)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[ID_SESSIONE_AZIONE_1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] - 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Noto Sans"/>
                <a:ea typeface="Noto Sans"/>
              </a:rPr>
              <a:t>🡪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 QUALUNQUE NOME SENZA SPAZI MA NON CONFIG DEVE ESSERE LA PRIMA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ACTION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=AZIONE_DA_ESEGUIRE (ID_JOB)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 dirty="0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CMDLINE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=SCRIPT DA ESEGUIRE (in caso di esecuzione locale, non centralizzata) </a:t>
            </a:r>
            <a:r>
              <a:rPr lang="it-IT" sz="1200" b="0" strike="noStrike" spc="-1" dirty="0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(FORSE_NON_IMPLEMENTATO)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; FACOLTATIVI (2° IMPLEMENTAZIONE)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FILE.X=FILE_1_CORRELATO_AL_JOB creato per l’esecuzione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FILE.Y=FILE_2_CORRELATO_AL_JOB creato per l’esecuzione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PARAM.X=Imposta parametro in ID_JOB.INI creato per l’esecuzione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.Y=Imposta parametro in ID_JOB.INI creato per l’esecuzione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; Commenti</a:t>
            </a:r>
            <a:br>
              <a:rPr dirty="0"/>
            </a:br>
            <a:r>
              <a:rPr lang="it-IT" sz="1200" b="1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[ID_SESSIONE_AZIONE_2]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…</a:t>
            </a:r>
            <a:r>
              <a:rPr lang="it-IT" sz="12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ecc</a:t>
            </a:r>
            <a:r>
              <a:rPr lang="it-IT" sz="12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  Univoco</a:t>
            </a:r>
            <a:endParaRPr lang="it-IT" sz="12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56320" y="5977080"/>
            <a:ext cx="9874080" cy="5868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72760" y="263160"/>
            <a:ext cx="10511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NTJOBS.BATCH.PY:Componenti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45120" y="1037880"/>
            <a:ext cx="1116324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Python3 + PIP </a:t>
            </a:r>
            <a:endParaRPr lang="it-IT" sz="4800" b="0" strike="noStrike" spc="-1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SqLite3 DB</a:t>
            </a:r>
            <a:endParaRPr lang="it-IT" sz="4800" b="0" strike="noStrike" spc="-1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Cron Scheduler</a:t>
            </a:r>
            <a:endParaRPr lang="it-IT" sz="4800" b="0" strike="noStrike" spc="-1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Cartella \NtJobsPy</a:t>
            </a:r>
            <a:endParaRPr lang="it-IT" sz="4800" b="0" strike="noStrike" spc="-1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Python.Bootle (per WebService)</a:t>
            </a:r>
            <a:endParaRPr lang="it-IT" sz="4800" b="0" strike="noStrike" spc="-1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Arial"/>
              </a:rPr>
              <a:t>Office 2019: Se eseguito ntJobs.VBA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72760" y="186840"/>
            <a:ext cx="10511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Flusso Canalizattore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25400" y="712080"/>
            <a:ext cx="11130120" cy="21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Arial"/>
              </a:rPr>
              <a:t>Metodologia di Reportistica utilizzata per creare dei report. I dati vengono esportati con un campo ID iniziale composto da varie chiavi alfanumerichie divise da “.”. Esempio PD.202101.XXX.YYY. Possono essere seguiti da altri campi NUMERICI ed ALFANUMERICI con campi numerici e alfanumerici. Il formato Record deve essere lo stesso per tutti i report. Il report viene esportato in formato CSV o XLS e poi nei vari fogli excel richiamati tramite CERCA.VERT. 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25400" y="3306600"/>
            <a:ext cx="10511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TabSchema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78040" y="4320000"/>
            <a:ext cx="1113012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Arial"/>
              </a:rPr>
              <a:t>Per varie attività viene utilizzata una tabella dove sono salvati tutti gli schemi con un formato record standard e identificato lo schema nei vari comandi dove viene utilizzato. </a:t>
            </a:r>
            <a:endParaRPr lang="it-IT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04200" y="24480"/>
            <a:ext cx="1134108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NTJOBS.OS: WorkFlow Operativo</a:t>
            </a:r>
            <a:br/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OS che si appoggia sopra un sistema operativo host (Win&gt;=7 / Linux) con Layer Python e Office&gt;=2016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12400" y="682920"/>
            <a:ext cx="11432880" cy="9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 Polling Jobs da vari canali, 2: che vengono eseguiti in parallelo o seriale BATCH 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3: Monitor fine Job 4: Viene Ritornato un Output via File / Mail all’utente che li ha richiamati –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O autogenerati mediante schedulazione automatica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463640" y="4597920"/>
            <a:ext cx="2372760" cy="20134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 Get 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2: Exec Jobs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3: End (monitor fine)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4: Return + Archive 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Auto Generator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86000" y="4988520"/>
            <a:ext cx="2662920" cy="883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1:Monitoraggio 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nuovi jobs.ini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7977240" y="3934440"/>
            <a:ext cx="3740760" cy="10389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BGF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Batch Generator 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Generatore autonomo jobs.ini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7903800" y="6202440"/>
            <a:ext cx="3741480" cy="5014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3..4: Mailing e File Return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3364920" y="3349080"/>
            <a:ext cx="2229480" cy="97056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Archivio 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Inbox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 flipH="1">
            <a:off x="5130360" y="2589840"/>
            <a:ext cx="1498680" cy="80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9"/>
          <p:cNvSpPr/>
          <p:nvPr/>
        </p:nvSpPr>
        <p:spPr>
          <a:xfrm rot="10800000">
            <a:off x="5599800" y="3838680"/>
            <a:ext cx="2313720" cy="58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0"/>
          <p:cNvSpPr/>
          <p:nvPr/>
        </p:nvSpPr>
        <p:spPr>
          <a:xfrm>
            <a:off x="4285080" y="2563200"/>
            <a:ext cx="252360" cy="75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1"/>
          <p:cNvSpPr/>
          <p:nvPr/>
        </p:nvSpPr>
        <p:spPr>
          <a:xfrm rot="10800000" flipH="1">
            <a:off x="6886440" y="5319000"/>
            <a:ext cx="1019160" cy="58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2"/>
          <p:cNvSpPr/>
          <p:nvPr/>
        </p:nvSpPr>
        <p:spPr>
          <a:xfrm rot="21111600" flipH="1">
            <a:off x="9777600" y="5650920"/>
            <a:ext cx="61560" cy="54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3"/>
          <p:cNvSpPr/>
          <p:nvPr/>
        </p:nvSpPr>
        <p:spPr>
          <a:xfrm>
            <a:off x="1384200" y="2477880"/>
            <a:ext cx="2306160" cy="101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"/>
          <p:cNvSpPr/>
          <p:nvPr/>
        </p:nvSpPr>
        <p:spPr>
          <a:xfrm rot="10800000" flipH="1">
            <a:off x="1816920" y="4179600"/>
            <a:ext cx="1872360" cy="80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5"/>
          <p:cNvSpPr/>
          <p:nvPr/>
        </p:nvSpPr>
        <p:spPr>
          <a:xfrm>
            <a:off x="7913520" y="5199120"/>
            <a:ext cx="3741480" cy="5734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2: Esecuzione jobs in coda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Da archivio 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 rot="10800000">
            <a:off x="3202200" y="5484960"/>
            <a:ext cx="1261440" cy="41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7"/>
          <p:cNvSpPr/>
          <p:nvPr/>
        </p:nvSpPr>
        <p:spPr>
          <a:xfrm>
            <a:off x="6923520" y="5904720"/>
            <a:ext cx="23727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8"/>
          <p:cNvSpPr/>
          <p:nvPr/>
        </p:nvSpPr>
        <p:spPr>
          <a:xfrm rot="10800000" flipH="1">
            <a:off x="6899040" y="4759200"/>
            <a:ext cx="1073160" cy="11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9"/>
          <p:cNvSpPr/>
          <p:nvPr/>
        </p:nvSpPr>
        <p:spPr>
          <a:xfrm>
            <a:off x="304200" y="1648440"/>
            <a:ext cx="2567880" cy="1093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FTP o SHARE</a:t>
            </a:r>
            <a:br/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FrontEnd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jobs.ini e files associati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6" name="CustomShape 20"/>
          <p:cNvSpPr/>
          <p:nvPr/>
        </p:nvSpPr>
        <p:spPr>
          <a:xfrm>
            <a:off x="3130920" y="1713960"/>
            <a:ext cx="1999800" cy="1093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WFF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Web Form FronEnd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7" name="CustomShape 21"/>
          <p:cNvSpPr/>
          <p:nvPr/>
        </p:nvSpPr>
        <p:spPr>
          <a:xfrm>
            <a:off x="5638680" y="1713960"/>
            <a:ext cx="1771560" cy="1093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WSF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Web Service FrontEnd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8" name="CustomShape 22"/>
          <p:cNvSpPr/>
          <p:nvPr/>
        </p:nvSpPr>
        <p:spPr>
          <a:xfrm>
            <a:off x="8308800" y="1780200"/>
            <a:ext cx="3078000" cy="18493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Tabelle di supporto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«standard»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Descritte di seguito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3218</Words>
  <Application>Microsoft Office PowerPoint</Application>
  <PresentationFormat>Widescreen</PresentationFormat>
  <Paragraphs>385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28" baseType="lpstr">
      <vt:lpstr>Arial</vt:lpstr>
      <vt:lpstr>Calibri</vt:lpstr>
      <vt:lpstr>DejaVu Sans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Stefano Petrone</dc:creator>
  <dc:description/>
  <cp:lastModifiedBy>User</cp:lastModifiedBy>
  <cp:revision>24</cp:revision>
  <dcterms:created xsi:type="dcterms:W3CDTF">2021-01-02T22:45:54Z</dcterms:created>
  <dcterms:modified xsi:type="dcterms:W3CDTF">2022-11-05T21:49:05Z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0x010100544B0BBDFF98FD4C97F5006602312C72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5f5fe31f-9de1-4167-a753-111c0df8115f_ActionId">
    <vt:lpwstr>535ccc4b-500f-4686-9b72-af8abb555bbb</vt:lpwstr>
  </property>
  <property fmtid="{D5CDD505-2E9C-101B-9397-08002B2CF9AE}" pid="9" name="MSIP_Label_5f5fe31f-9de1-4167-a753-111c0df8115f_Application">
    <vt:lpwstr>Microsoft Azure Information Protection</vt:lpwstr>
  </property>
  <property fmtid="{D5CDD505-2E9C-101B-9397-08002B2CF9AE}" pid="10" name="MSIP_Label_5f5fe31f-9de1-4167-a753-111c0df8115f_Enabled">
    <vt:lpwstr>True</vt:lpwstr>
  </property>
  <property fmtid="{D5CDD505-2E9C-101B-9397-08002B2CF9AE}" pid="11" name="MSIP_Label_5f5fe31f-9de1-4167-a753-111c0df8115f_Extended_MSFT_Method">
    <vt:lpwstr>Automatic</vt:lpwstr>
  </property>
  <property fmtid="{D5CDD505-2E9C-101B-9397-08002B2CF9AE}" pid="12" name="MSIP_Label_5f5fe31f-9de1-4167-a753-111c0df8115f_Name">
    <vt:lpwstr>Public</vt:lpwstr>
  </property>
  <property fmtid="{D5CDD505-2E9C-101B-9397-08002B2CF9AE}" pid="13" name="MSIP_Label_5f5fe31f-9de1-4167-a753-111c0df8115f_Owner">
    <vt:lpwstr>stefano.petrone@intesasanpaolo.com</vt:lpwstr>
  </property>
  <property fmtid="{D5CDD505-2E9C-101B-9397-08002B2CF9AE}" pid="14" name="MSIP_Label_5f5fe31f-9de1-4167-a753-111c0df8115f_SetDate">
    <vt:lpwstr>2021-01-05T14:48:33.1469867Z</vt:lpwstr>
  </property>
  <property fmtid="{D5CDD505-2E9C-101B-9397-08002B2CF9AE}" pid="15" name="MSIP_Label_5f5fe31f-9de1-4167-a753-111c0df8115f_SiteId">
    <vt:lpwstr>cc4baf00-15c9-48dd-9f59-88c98bde2be7</vt:lpwstr>
  </property>
  <property fmtid="{D5CDD505-2E9C-101B-9397-08002B2CF9AE}" pid="16" name="Notes">
    <vt:i4>2</vt:i4>
  </property>
  <property fmtid="{D5CDD505-2E9C-101B-9397-08002B2CF9AE}" pid="17" name="PresentationFormat">
    <vt:lpwstr>Widescreen</vt:lpwstr>
  </property>
  <property fmtid="{D5CDD505-2E9C-101B-9397-08002B2CF9AE}" pid="18" name="ScaleCrop">
    <vt:bool>false</vt:bool>
  </property>
  <property fmtid="{D5CDD505-2E9C-101B-9397-08002B2CF9AE}" pid="19" name="Sensitivity">
    <vt:lpwstr>Public</vt:lpwstr>
  </property>
  <property fmtid="{D5CDD505-2E9C-101B-9397-08002B2CF9AE}" pid="20" name="ShareDoc">
    <vt:bool>false</vt:bool>
  </property>
  <property fmtid="{D5CDD505-2E9C-101B-9397-08002B2CF9AE}" pid="21" name="Slides">
    <vt:i4>18</vt:i4>
  </property>
</Properties>
</file>