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&lt;intestazione&gt;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&lt;data/ora&gt;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5B831EF-1F72-4215-B568-70CD491E7D84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697D0C6-AD88-44A9-B1CE-1AA1DCC04D26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14</a:t>
            </a:fld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acro.vdi@intesasanpaolo.com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mind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896040" y="749160"/>
            <a:ext cx="10683360" cy="51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MACH0.V2 (Applicazioni Interattive in VDI alias MACRO)</a:t>
            </a:r>
            <a:br>
              <a:rPr dirty="0"/>
            </a:br>
            <a:br>
              <a:rPr dirty="0"/>
            </a:b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Evoluzione </a:t>
            </a:r>
            <a:r>
              <a:rPr lang="it-IT" sz="3200" b="0" strike="noStrike" spc="-1" dirty="0">
                <a:solidFill>
                  <a:srgbClr val="00B0F0"/>
                </a:solidFill>
                <a:latin typeface="Calibri"/>
                <a:ea typeface="Calibri"/>
              </a:rPr>
              <a:t>Ecosistema</a:t>
            </a:r>
            <a:br>
              <a:rPr dirty="0"/>
            </a:br>
            <a:br>
              <a:rPr dirty="0"/>
            </a:br>
            <a:r>
              <a:rPr lang="it-IT" sz="32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MACH0.V3 / NTWO_VM</a:t>
            </a:r>
            <a:br>
              <a:rPr dirty="0"/>
            </a:br>
            <a:r>
              <a:rPr lang="it-IT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ABV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it-IT" sz="32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A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pplicazioni di </a:t>
            </a:r>
            <a:r>
              <a:rPr lang="it-IT" sz="32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B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ackOffice in </a:t>
            </a:r>
            <a:r>
              <a:rPr lang="it-IT" sz="32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V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irtual/Hosted Machine </a:t>
            </a:r>
            <a:br>
              <a:rPr dirty="0"/>
            </a:br>
            <a:br>
              <a:rPr dirty="0"/>
            </a:br>
            <a:r>
              <a:rPr lang="it-IT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OBJ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it-IT" sz="32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O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ffice </a:t>
            </a:r>
            <a:r>
              <a:rPr lang="it-IT" sz="3200" b="0" strike="noStrike" spc="-1" dirty="0" err="1">
                <a:solidFill>
                  <a:srgbClr val="FF0000"/>
                </a:solidFill>
                <a:latin typeface="Calibri"/>
                <a:ea typeface="Calibri"/>
              </a:rPr>
              <a:t>B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ackEnd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it-IT" sz="32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J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obs in VDI (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BackEnd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br>
              <a:rPr dirty="0"/>
            </a:b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+ </a:t>
            </a:r>
            <a:r>
              <a:rPr lang="it-IT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OFA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it-IT" sz="32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O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ffice </a:t>
            </a:r>
            <a:r>
              <a:rPr lang="it-IT" sz="3200" b="0" strike="noStrike" spc="-1" dirty="0" err="1">
                <a:solidFill>
                  <a:srgbClr val="FF0000"/>
                </a:solidFill>
                <a:latin typeface="Calibri"/>
                <a:ea typeface="Calibri"/>
              </a:rPr>
              <a:t>F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rontEnd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it-IT" sz="32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A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pps fuori VDI (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FrontEnd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br>
              <a:rPr dirty="0"/>
            </a:br>
            <a:r>
              <a:rPr lang="it-IT" sz="32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WFF+NtJobsPy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WebFrontEnd+BackEnd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br>
              <a:rPr dirty="0"/>
            </a:br>
            <a:br>
              <a:rPr dirty="0"/>
            </a:b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Versione </a:t>
            </a:r>
            <a:r>
              <a:rPr lang="it-IT" sz="3200" spc="-1" dirty="0">
                <a:solidFill>
                  <a:srgbClr val="FF0000"/>
                </a:solidFill>
                <a:latin typeface="Calibri"/>
                <a:ea typeface="Calibri"/>
              </a:rPr>
              <a:t>Agosto</a:t>
            </a:r>
            <a: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2024</a:t>
            </a:r>
            <a:b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it-IT" sz="3200" b="0" strike="noStrike" spc="-1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it-IT" sz="3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In sostituzione con </a:t>
            </a:r>
            <a:r>
              <a:rPr lang="it-IT" sz="3900" b="1" strike="noStrike" spc="-1" dirty="0" err="1">
                <a:solidFill>
                  <a:srgbClr val="FF0000"/>
                </a:solidFill>
                <a:latin typeface="Calibri"/>
                <a:ea typeface="Calibri"/>
              </a:rPr>
              <a:t>ntjobs.app.vba</a:t>
            </a:r>
            <a:r>
              <a:rPr lang="it-IT" sz="3900" b="1" strike="noStrike" spc="-1" dirty="0">
                <a:solidFill>
                  <a:srgbClr val="FF0000"/>
                </a:solidFill>
                <a:latin typeface="Calibri"/>
                <a:ea typeface="Calibri"/>
              </a:rPr>
              <a:t> </a:t>
            </a:r>
            <a:endParaRPr lang="it-IT" sz="3900" b="1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75400" y="1418400"/>
            <a:ext cx="11036160" cy="51559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44546A"/>
                </a:solidFill>
                <a:latin typeface="Calibri"/>
                <a:ea typeface="Calibri"/>
              </a:rPr>
              <a:t>Integrata in ogni applicazione MACH0_V2 e OFA (alias Office FrontEnd  Apps, infrastruttura AMACH0_V3)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44546A"/>
                </a:solidFill>
                <a:latin typeface="Calibri"/>
                <a:ea typeface="Calibri"/>
              </a:rPr>
              <a:t>Principalmente scritta in VBA_ACCESS, ma non escluso possano comparire versioni scritte in altri linguaggi supportati, come VBA_EXCEL, Python, VbScript, ecc., con funzionalità limitate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44546A"/>
                </a:solidFill>
                <a:latin typeface="Calibri"/>
                <a:ea typeface="Calibri"/>
              </a:rPr>
              <a:t>Nasce per essere meno invasiva possibile, per questo contenuta in una sola classe «base» e poi altre «accessorie» ed istanziata come oggetto per non creare sovrapposizioni all’infrastruttura dove viene integrarta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44546A"/>
                </a:solidFill>
                <a:latin typeface="Calibri"/>
                <a:ea typeface="Calibri"/>
              </a:rPr>
              <a:t>Necessità di un modulo «interfaccia» che il solo scopo di configurazione e istanziamento della classe.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44546A"/>
                </a:solidFill>
                <a:latin typeface="Calibri"/>
                <a:ea typeface="Calibri"/>
              </a:rPr>
              <a:t>Non ha dati associati e deve servire solo ad alcuni scopi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44546A"/>
                </a:solidFill>
                <a:latin typeface="Calibri"/>
                <a:ea typeface="Calibri"/>
              </a:rPr>
              <a:t>Moduli accessori: MACH0_3270, MACH0_WEB, MACH0_AUTO, ecc.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44546A"/>
                </a:solidFill>
                <a:latin typeface="Calibri"/>
                <a:ea typeface="Calibri"/>
              </a:rPr>
              <a:t>E’ open per gli sviluppatori terzi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44546A"/>
                </a:solidFill>
                <a:latin typeface="Calibri"/>
                <a:ea typeface="Calibri"/>
              </a:rPr>
              <a:t>La classe MACH0_SYSTEM (e altre) vengono istanziate alla partenza dell’applicazione con M0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44546A"/>
                </a:solidFill>
                <a:latin typeface="Calibri"/>
                <a:ea typeface="Calibri"/>
              </a:rPr>
              <a:t>Le classi accessorie MACH0_3270 ed altre vengono istanziate negli oggetti M0_3270, ecc.. In base ad un flag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287160" y="182520"/>
            <a:ext cx="5616360" cy="57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MACH0_VBA &lt; NTJOBS.VBA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046160" y="1327320"/>
            <a:ext cx="3423600" cy="365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MACH0_VBA (o libreria base)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813040" y="61920"/>
            <a:ext cx="6090480" cy="577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MACH0_VBA &lt; NTJOBS.VBA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97360" y="914400"/>
            <a:ext cx="11322360" cy="56419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Include MACH0_VBA essendo uno spinoff di NTJOBS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Non è open agli sviluppatori. E’ un’applicazione «server» che risiede in VDI e fornisce dei servizi centralizzati.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Può essere usata anche AUTONOMAMENTE dentro e fuori VDI per elaborazioni automatiche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E’ un interprete di script in un linguaggio «proprietario» molto semplice rivolto ai JOBS. Tramite questi script le componenti di NTJOBS vengono usate per vari scopi.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Nuovi componenti interne di business (classi) vengono collegati ad un comando NTJOBS del linguaggio.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I componenti di business nuovi possono utilizzare componenti presenti (classi) istanziate  e killate dopo l’uso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L’unica componente sempre istanziata è MACH0_VBA (con l’istanza M0).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Ha la funzione di serializzatore e orchestratore. Riceve le richieste di elaborazione degli utenti, le serializza, esegue gli script sottostanti alle richieste o esegue applicazioni esterne di terzi.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Non è escluso che una classe di funzioni di terzi possa diventare parte di NTJOBS e richiamata tramite un nuovo comando e uno script .ini fatto allo scopo.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548560" y="646560"/>
            <a:ext cx="2503800" cy="5817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ntJobs+MACH0_VBA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071720"/>
            <a:ext cx="11869200" cy="55879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3710880" y="1635840"/>
            <a:ext cx="6188760" cy="3169800"/>
          </a:xfrm>
          <a:prstGeom prst="rect">
            <a:avLst/>
          </a:prstGeom>
          <a:solidFill>
            <a:schemeClr val="accent4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1836000" y="195840"/>
            <a:ext cx="8194680" cy="1186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4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MACH0_VBA </a:t>
            </a:r>
            <a:r>
              <a:rPr lang="it-IT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(Infrastruttura Applicazioni)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825600" y="2004120"/>
            <a:ext cx="2656080" cy="21582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Applicazioni di Servizio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MACH0_SYSTEM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MACH0_INTERFACCIA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Classi/Moduli + DB Interni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307800" y="1892880"/>
            <a:ext cx="2448360" cy="46803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MACH0_OFA(VBA, FORMS)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Applicazione solo FronEnd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Tecnologie: Access, Excel, Forms vari (anche WEB)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1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Ritorno via FILE condiviso e/o MAIL all’utente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Non ha DB collegati salvo per cache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Comunica solo tramite File Asincroni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Simile al Browser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1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Possibilmente usa Form generici ri-utilizzabili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Caricata direttamente da LAN (non in locale)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Integrato con</a:t>
            </a:r>
            <a:br/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Extra, IE, Chrome, Outlook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Comunica mediante jobs.ini con backend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Dati Locali solo come cache in db/file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400" b="0" strike="noStrike" spc="-1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3972240" y="1956960"/>
            <a:ext cx="2130840" cy="22860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NTJOBS(vba)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MACH0_VBA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CLASSI_SERVIZIO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Orchestratore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Utilizzo App Esterne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796560" y="1490040"/>
            <a:ext cx="2683080" cy="3668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Applicazioni MACH0_V3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5506920" y="5090040"/>
            <a:ext cx="4392000" cy="1560240"/>
          </a:xfrm>
          <a:prstGeom prst="rect">
            <a:avLst/>
          </a:prstGeom>
          <a:solidFill>
            <a:srgbClr val="92D05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9"/>
          <p:cNvSpPr/>
          <p:nvPr/>
        </p:nvSpPr>
        <p:spPr>
          <a:xfrm>
            <a:off x="2853720" y="2773440"/>
            <a:ext cx="746640" cy="21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0"/>
          <p:cNvSpPr/>
          <p:nvPr/>
        </p:nvSpPr>
        <p:spPr>
          <a:xfrm>
            <a:off x="6207480" y="2814840"/>
            <a:ext cx="546840" cy="23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1"/>
          <p:cNvSpPr/>
          <p:nvPr/>
        </p:nvSpPr>
        <p:spPr>
          <a:xfrm>
            <a:off x="6976440" y="1490040"/>
            <a:ext cx="2354760" cy="366840"/>
          </a:xfrm>
          <a:prstGeom prst="rect">
            <a:avLst/>
          </a:prstGeom>
          <a:solidFill>
            <a:schemeClr val="accent5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VDI.Persistenti (1..2)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7216560" y="4942800"/>
            <a:ext cx="2354760" cy="366840"/>
          </a:xfrm>
          <a:prstGeom prst="rect">
            <a:avLst/>
          </a:prstGeom>
          <a:solidFill>
            <a:schemeClr val="accent5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VDI.Riciclate (78)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10162440" y="1635840"/>
            <a:ext cx="1323360" cy="4847760"/>
          </a:xfrm>
          <a:prstGeom prst="rect">
            <a:avLst/>
          </a:prstGeom>
          <a:solidFill>
            <a:srgbClr val="FFF2CC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4"/>
          <p:cNvSpPr/>
          <p:nvPr/>
        </p:nvSpPr>
        <p:spPr>
          <a:xfrm>
            <a:off x="9573840" y="2804040"/>
            <a:ext cx="546840" cy="23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5"/>
          <p:cNvSpPr/>
          <p:nvPr/>
        </p:nvSpPr>
        <p:spPr>
          <a:xfrm>
            <a:off x="8690760" y="5654520"/>
            <a:ext cx="1482840" cy="26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"/>
          <p:cNvSpPr/>
          <p:nvPr/>
        </p:nvSpPr>
        <p:spPr>
          <a:xfrm>
            <a:off x="2769480" y="2929680"/>
            <a:ext cx="862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Jobs.ini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5684400" y="4446720"/>
            <a:ext cx="381492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1:JOB_IDjob.ini  2:JOB_IDjob.run  3:JOB_IDjob.end</a:t>
            </a:r>
            <a:endParaRPr lang="it-IT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400" b="0" strike="noStrike" spc="-1">
              <a:latin typeface="Arial"/>
            </a:endParaRPr>
          </a:p>
        </p:txBody>
      </p:sp>
      <p:sp>
        <p:nvSpPr>
          <p:cNvPr id="165" name="CustomShape 18"/>
          <p:cNvSpPr/>
          <p:nvPr/>
        </p:nvSpPr>
        <p:spPr>
          <a:xfrm>
            <a:off x="10361520" y="2096280"/>
            <a:ext cx="100548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Storage NTJOBS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6" name="CustomShape 19"/>
          <p:cNvSpPr/>
          <p:nvPr/>
        </p:nvSpPr>
        <p:spPr>
          <a:xfrm>
            <a:off x="10343880" y="3101400"/>
            <a:ext cx="100548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Storage DB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Appl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7" name="CustomShape 20"/>
          <p:cNvSpPr/>
          <p:nvPr/>
        </p:nvSpPr>
        <p:spPr>
          <a:xfrm>
            <a:off x="10343880" y="4152240"/>
            <a:ext cx="100548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Storage DB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Macro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8" name="CustomShape 21"/>
          <p:cNvSpPr/>
          <p:nvPr/>
        </p:nvSpPr>
        <p:spPr>
          <a:xfrm>
            <a:off x="10343520" y="5268960"/>
            <a:ext cx="100548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Storage Users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9" name="CustomShape 22"/>
          <p:cNvSpPr/>
          <p:nvPr/>
        </p:nvSpPr>
        <p:spPr>
          <a:xfrm>
            <a:off x="10782360" y="1652400"/>
            <a:ext cx="564120" cy="638280"/>
          </a:xfrm>
          <a:prstGeom prst="rect">
            <a:avLst/>
          </a:prstGeom>
          <a:noFill/>
          <a:ln w="1260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NAS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0" name="CustomShape 23"/>
          <p:cNvSpPr/>
          <p:nvPr/>
        </p:nvSpPr>
        <p:spPr>
          <a:xfrm>
            <a:off x="5913720" y="5405400"/>
            <a:ext cx="3349080" cy="10375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MACRO (MACH0.V2)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MACH0_SYSTEM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MACH0_INTERFACCIA</a:t>
            </a:r>
            <a:endParaRPr lang="it-IT" sz="14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Form/Moduli/Interni dello sviluppatore</a:t>
            </a:r>
            <a:endParaRPr lang="it-IT" sz="1400" b="0" strike="noStrike" spc="-1">
              <a:latin typeface="Arial"/>
            </a:endParaRPr>
          </a:p>
        </p:txBody>
      </p:sp>
      <p:pic>
        <p:nvPicPr>
          <p:cNvPr id="171" name="Google Shape;282;p16"/>
          <p:cNvPicPr/>
          <p:nvPr/>
        </p:nvPicPr>
        <p:blipFill>
          <a:blip r:embed="rId2"/>
          <a:stretch/>
        </p:blipFill>
        <p:spPr>
          <a:xfrm>
            <a:off x="537120" y="1193760"/>
            <a:ext cx="661320" cy="566280"/>
          </a:xfrm>
          <a:prstGeom prst="rect">
            <a:avLst/>
          </a:prstGeom>
          <a:ln w="0">
            <a:noFill/>
          </a:ln>
        </p:spPr>
      </p:pic>
      <p:sp>
        <p:nvSpPr>
          <p:cNvPr id="172" name="CustomShape 24"/>
          <p:cNvSpPr/>
          <p:nvPr/>
        </p:nvSpPr>
        <p:spPr>
          <a:xfrm>
            <a:off x="1245960" y="1284840"/>
            <a:ext cx="1463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PC HOST W10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73" name="Google Shape;284;p16" descr="Image result for immagini database pc"/>
          <p:cNvPicPr/>
          <p:nvPr/>
        </p:nvPicPr>
        <p:blipFill>
          <a:blip r:embed="rId3"/>
          <a:stretch/>
        </p:blipFill>
        <p:spPr>
          <a:xfrm>
            <a:off x="10010160" y="1366920"/>
            <a:ext cx="664560" cy="56844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85;p16"/>
          <p:cNvPicPr/>
          <p:nvPr/>
        </p:nvPicPr>
        <p:blipFill>
          <a:blip r:embed="rId4"/>
          <a:stretch/>
        </p:blipFill>
        <p:spPr>
          <a:xfrm>
            <a:off x="9416160" y="4326840"/>
            <a:ext cx="468360" cy="46080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286;p16"/>
          <p:cNvPicPr/>
          <p:nvPr/>
        </p:nvPicPr>
        <p:blipFill>
          <a:blip r:embed="rId4"/>
          <a:stretch/>
        </p:blipFill>
        <p:spPr>
          <a:xfrm>
            <a:off x="9402480" y="6198120"/>
            <a:ext cx="473400" cy="46584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25"/>
          <p:cNvSpPr/>
          <p:nvPr/>
        </p:nvSpPr>
        <p:spPr>
          <a:xfrm>
            <a:off x="2903400" y="4396680"/>
            <a:ext cx="2746440" cy="2253600"/>
          </a:xfrm>
          <a:prstGeom prst="rect">
            <a:avLst/>
          </a:prstGeom>
          <a:solidFill>
            <a:srgbClr val="F7CAAC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Infrastruttura VDI</a:t>
            </a:r>
            <a:br/>
            <a:r>
              <a:rPr lang="it-IT" sz="1800" b="0" strike="noStrike" spc="-1">
                <a:solidFill>
                  <a:srgbClr val="0D0D0D"/>
                </a:solidFill>
                <a:latin typeface="Calibri"/>
                <a:ea typeface="Calibri"/>
              </a:rPr>
              <a:t>2 Gb Dual Core 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D0D0D"/>
                </a:solidFill>
                <a:latin typeface="Calibri"/>
                <a:ea typeface="Calibri"/>
              </a:rPr>
              <a:t>Windows 10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D0D0D"/>
                </a:solidFill>
                <a:latin typeface="Calibri"/>
                <a:ea typeface="Calibri"/>
              </a:rPr>
              <a:t>Office 2019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D0D0D"/>
                </a:solidFill>
                <a:latin typeface="Calibri"/>
                <a:ea typeface="Calibri"/>
              </a:rPr>
              <a:t>Chrome Extra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D0D0D"/>
                </a:solidFill>
                <a:latin typeface="Calibri"/>
                <a:ea typeface="Calibri"/>
              </a:rPr>
              <a:t>Python 3.6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D0D0D"/>
                </a:solidFill>
                <a:latin typeface="Calibri"/>
                <a:ea typeface="Calibri"/>
              </a:rPr>
              <a:t>Selenium Plugin (da fare)</a:t>
            </a:r>
            <a:br/>
            <a:r>
              <a:rPr lang="it-IT" sz="1400" b="0" strike="noStrike" spc="-1">
                <a:solidFill>
                  <a:srgbClr val="FF0000"/>
                </a:solidFill>
                <a:latin typeface="Calibri"/>
                <a:ea typeface="Calibri"/>
              </a:rPr>
              <a:t>Sconsigliato uso di Outlook in VDI</a:t>
            </a:r>
            <a:endParaRPr lang="it-I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66040" y="1187280"/>
            <a:ext cx="11869200" cy="55879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639000" y="1652400"/>
            <a:ext cx="5791320" cy="4847400"/>
          </a:xfrm>
          <a:prstGeom prst="rect">
            <a:avLst/>
          </a:prstGeom>
          <a:solidFill>
            <a:schemeClr val="accent4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1673640" y="195840"/>
            <a:ext cx="8519400" cy="1186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4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MACH0_V3 / NTWO_VM </a:t>
            </a:r>
            <a:r>
              <a:rPr lang="it-IT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(Convenzioni)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869760" y="1973520"/>
            <a:ext cx="5282280" cy="16599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NTJOBS(vba) – Sempre in Esecuzione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Ricezione JOBS.INI da Esterno (pool)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Orchestratore/Serializzatore/Scheduler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Esecuzione script esterni in vari linguaggi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724320" y="1506600"/>
            <a:ext cx="2683080" cy="3668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Applicazioni MACH0_V3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3904560" y="1506600"/>
            <a:ext cx="2354760" cy="3668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VDI.Persistenti (1..2)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7090560" y="1652400"/>
            <a:ext cx="4689360" cy="4847760"/>
          </a:xfrm>
          <a:prstGeom prst="rect">
            <a:avLst/>
          </a:prstGeom>
          <a:solidFill>
            <a:srgbClr val="FFF2CC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8"/>
          <p:cNvSpPr/>
          <p:nvPr/>
        </p:nvSpPr>
        <p:spPr>
          <a:xfrm>
            <a:off x="6433200" y="3636360"/>
            <a:ext cx="546840" cy="23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9"/>
          <p:cNvSpPr/>
          <p:nvPr/>
        </p:nvSpPr>
        <p:spPr>
          <a:xfrm>
            <a:off x="7289280" y="2112840"/>
            <a:ext cx="100548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NTJOBS.ACCDB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>
            <a:off x="7271640" y="3117960"/>
            <a:ext cx="426024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Scripts correlati NTJOBS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 .INI  / Python / VBS  / CMD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Pruduzione + _Test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7" name="CustomShape 11"/>
          <p:cNvSpPr/>
          <p:nvPr/>
        </p:nvSpPr>
        <p:spPr>
          <a:xfrm>
            <a:off x="7271640" y="4168800"/>
            <a:ext cx="4260240" cy="73512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Tools -&gt; Snapshot Python/NodeJs/AutoIt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Interprete+Librerie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8" name="CustomShape 12"/>
          <p:cNvSpPr/>
          <p:nvPr/>
        </p:nvSpPr>
        <p:spPr>
          <a:xfrm>
            <a:off x="7287120" y="5032440"/>
            <a:ext cx="203724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Applic_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Servizi di supporto 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Ex Acronimi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9" name="CustomShape 13"/>
          <p:cNvSpPr/>
          <p:nvPr/>
        </p:nvSpPr>
        <p:spPr>
          <a:xfrm>
            <a:off x="8094960" y="1698120"/>
            <a:ext cx="3069720" cy="638280"/>
          </a:xfrm>
          <a:prstGeom prst="rect">
            <a:avLst/>
          </a:prstGeom>
          <a:noFill/>
          <a:ln w="1260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NAS-NTJOBS INFRASTRUTTURA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90" name="Google Shape;305;p17" descr="Image result for immagini database pc"/>
          <p:cNvPicPr/>
          <p:nvPr/>
        </p:nvPicPr>
        <p:blipFill>
          <a:blip r:embed="rId2"/>
          <a:stretch/>
        </p:blipFill>
        <p:spPr>
          <a:xfrm>
            <a:off x="6937920" y="1383480"/>
            <a:ext cx="664560" cy="56844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14"/>
          <p:cNvSpPr/>
          <p:nvPr/>
        </p:nvSpPr>
        <p:spPr>
          <a:xfrm>
            <a:off x="8448120" y="2102400"/>
            <a:ext cx="141768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MACH0_VBA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ACCDB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10018800" y="2112840"/>
            <a:ext cx="141768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NTJOBS DATI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ACCDB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9494280" y="5003280"/>
            <a:ext cx="203724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LOG VERSIONI MANUALI INDICE MEDIA  TEMP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869760" y="3727440"/>
            <a:ext cx="5282280" cy="19087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NTJOBS(vba) – Sessioni aggiuntive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Linguaggio NTJOBS che richiama i servizi interni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Servizi interni in forma di classi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Librerie funzioni interne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Servizi di altri in foma di classi collegati a comandi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Script NTJOBS (altre sessioni)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95" name="Google Shape;310;p17"/>
          <p:cNvPicPr/>
          <p:nvPr/>
        </p:nvPicPr>
        <p:blipFill>
          <a:blip r:embed="rId3"/>
          <a:stretch/>
        </p:blipFill>
        <p:spPr>
          <a:xfrm>
            <a:off x="5878080" y="5958720"/>
            <a:ext cx="550440" cy="54144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18"/>
          <p:cNvSpPr/>
          <p:nvPr/>
        </p:nvSpPr>
        <p:spPr>
          <a:xfrm>
            <a:off x="7271640" y="6051240"/>
            <a:ext cx="4260240" cy="2253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DB.Applicativi (estesi oltre 2gb con link)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7" name="CustomShape 19"/>
          <p:cNvSpPr/>
          <p:nvPr/>
        </p:nvSpPr>
        <p:spPr>
          <a:xfrm>
            <a:off x="869760" y="5786280"/>
            <a:ext cx="4260240" cy="63648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DB.interno (non certo) come db.portable</a:t>
            </a:r>
            <a:br/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Se si riesce ad espandere l’HD della VDI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59840" y="1267200"/>
            <a:ext cx="11869200" cy="55879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525240" y="1700640"/>
            <a:ext cx="5560560" cy="4847400"/>
          </a:xfrm>
          <a:prstGeom prst="rect">
            <a:avLst/>
          </a:prstGeom>
          <a:solidFill>
            <a:schemeClr val="accent4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961560" y="195840"/>
            <a:ext cx="9947520" cy="57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3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Esempio Applicazione ntJobs.vba: FrontEnd+Backend</a:t>
            </a:r>
            <a:endParaRPr lang="it-IT" sz="3200" b="0" strike="noStrike" spc="-1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648360" y="2187000"/>
            <a:ext cx="5282280" cy="20829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Front End Excel 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Data Entry 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Consultazione Output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Front End PDF / Word / Altro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Consultazione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1898280" y="1542240"/>
            <a:ext cx="2354760" cy="3668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PC Utenti (fuori VDI)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6714360" y="1700640"/>
            <a:ext cx="4689360" cy="4847760"/>
          </a:xfrm>
          <a:prstGeom prst="rect">
            <a:avLst/>
          </a:prstGeom>
          <a:solidFill>
            <a:srgbClr val="FFF2CC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7"/>
          <p:cNvSpPr/>
          <p:nvPr/>
        </p:nvSpPr>
        <p:spPr>
          <a:xfrm>
            <a:off x="6057000" y="3684600"/>
            <a:ext cx="664560" cy="20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"/>
          <p:cNvSpPr/>
          <p:nvPr/>
        </p:nvSpPr>
        <p:spPr>
          <a:xfrm>
            <a:off x="8085960" y="1739520"/>
            <a:ext cx="2089800" cy="912600"/>
          </a:xfrm>
          <a:prstGeom prst="rect">
            <a:avLst/>
          </a:prstGeom>
          <a:noFill/>
          <a:ln w="1260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MACH0.V3-NTJOBS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VDI.Persistente 24x7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06" name="Google Shape;326;p18" descr="Image result for immagini database pc"/>
          <p:cNvPicPr/>
          <p:nvPr/>
        </p:nvPicPr>
        <p:blipFill>
          <a:blip r:embed="rId3"/>
          <a:stretch/>
        </p:blipFill>
        <p:spPr>
          <a:xfrm>
            <a:off x="6561720" y="1431360"/>
            <a:ext cx="664560" cy="56844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9"/>
          <p:cNvSpPr/>
          <p:nvPr/>
        </p:nvSpPr>
        <p:spPr>
          <a:xfrm>
            <a:off x="632520" y="4456440"/>
            <a:ext cx="5282280" cy="19087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OFA Access o Altri Linguaggi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1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Pulsantiera</a:t>
            </a: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 per Invio Script verso NTJOBS.Remoto 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Apertura File Locali/Remoti in Consultazione o Data Entry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FrontEnd XAML+PowerShell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08" name="Google Shape;328;p18"/>
          <p:cNvPicPr/>
          <p:nvPr/>
        </p:nvPicPr>
        <p:blipFill>
          <a:blip r:embed="rId4"/>
          <a:stretch/>
        </p:blipFill>
        <p:spPr>
          <a:xfrm>
            <a:off x="4120560" y="2406600"/>
            <a:ext cx="1401840" cy="137916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10"/>
          <p:cNvSpPr/>
          <p:nvPr/>
        </p:nvSpPr>
        <p:spPr>
          <a:xfrm>
            <a:off x="8076240" y="5072400"/>
            <a:ext cx="2486880" cy="13986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Storage MACH0.V3 / MACH0.V2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 NAS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6895440" y="2846880"/>
            <a:ext cx="4391640" cy="93888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 Layer 1 (Access) 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Serializzatore – Orchestratore - Esecutore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1" name="CustomShape 12"/>
          <p:cNvSpPr/>
          <p:nvPr/>
        </p:nvSpPr>
        <p:spPr>
          <a:xfrm>
            <a:off x="6906960" y="4008960"/>
            <a:ext cx="4380120" cy="8942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 Layer 2 (Access ed Altri Linguaggi)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 Esecuzione Script Serializzati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12" name="Google Shape;332;p18"/>
          <p:cNvPicPr/>
          <p:nvPr/>
        </p:nvPicPr>
        <p:blipFill>
          <a:blip r:embed="rId4"/>
          <a:stretch/>
        </p:blipFill>
        <p:spPr>
          <a:xfrm>
            <a:off x="4546440" y="4492440"/>
            <a:ext cx="550440" cy="5414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3"/>
          <p:cNvSpPr/>
          <p:nvPr/>
        </p:nvSpPr>
        <p:spPr>
          <a:xfrm>
            <a:off x="3814200" y="3735000"/>
            <a:ext cx="1989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Windows 10+Office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14" name="CustomShape 14"/>
          <p:cNvSpPr/>
          <p:nvPr/>
        </p:nvSpPr>
        <p:spPr>
          <a:xfrm>
            <a:off x="3911760" y="5772960"/>
            <a:ext cx="1989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Windows 10+Office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52120" y="111240"/>
            <a:ext cx="10683360" cy="13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317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 – Ecosistema</a:t>
            </a:r>
            <a:br/>
            <a:r>
              <a:rPr lang="it-IT" sz="3170" b="0" strike="noStrike" spc="-1">
                <a:solidFill>
                  <a:srgbClr val="FF0000"/>
                </a:solidFill>
                <a:latin typeface="Calibri"/>
                <a:ea typeface="Calibri"/>
              </a:rPr>
              <a:t>SqlServer,  Mailing, ApplicazioniWeb Aziendali</a:t>
            </a:r>
            <a:endParaRPr lang="it-IT" sz="317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52760" y="1476360"/>
            <a:ext cx="10683360" cy="578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286560" y="1850760"/>
            <a:ext cx="1150992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SqlServer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Causa problemi burocratici è escluso il collegamento con SqlServer. La parte SQL viene gestita da Access o da SqlServer «totalmente» portable all’interno della VDI. Eventualmente espandendo le capacità del DB mediante tabelle collegate e mediante elaborazione fatte dalla VDI.PERSISTENTE in modalità BATCH.  La struttura «Asincrona» di MACH0.V3 si presta a questa scelta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Mailing con Outlook dentro VDI e fuori VDI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Causa problemi di interoperabilità nelle VDI di Outlook è «deprecato» (finché funziona va bene) l’uso di Outlook all’interno delle VDI, ma solo fuori dalle VDI. Applicazioni che devono attuare molto mailing, generanno dei file di «elaborazione» (csv con i campi e puntamento a file degli allegati) che verranno eseguite da una applicazione OFA fuori VDI. L’uso di altri mailing (CDO, SENDMAIL) va gestito con attenzione alla sicurezza delle password e limiti dei sistemi di mailing.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Applicazioni WEB (ASP, C#, WebService)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Ne è escluso l’uso per costi burocratici eccessivi e problematiche di gestione con sicurezza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40960" y="10800"/>
            <a:ext cx="10683360" cy="136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8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 / NTWO_VM – Ecosistema</a:t>
            </a:r>
            <a:br/>
            <a:r>
              <a:rPr lang="it-IT" sz="4800" b="0" strike="noStrike" spc="-1">
                <a:solidFill>
                  <a:srgbClr val="FF0000"/>
                </a:solidFill>
                <a:latin typeface="Calibri"/>
                <a:ea typeface="Calibri"/>
              </a:rPr>
              <a:t>Infrastruttura di Erogazione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45080" y="1476360"/>
            <a:ext cx="12044160" cy="526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7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Disco P: per ogni utente con P:\JOBS predefinita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In NTWO le applicazioni + dati sono nel dominio APPLIC_XXX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Disco K:\ACRONIMO\MACRO Per macro MACH0.V3 e MACH0.V2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Per MACH0.V2 P:\acronimo\macro contiene copia applicazione e K: Master+Dati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Per MACH0.V3 P:\JOBS viene usato come interscambio e K:\ACRONIMO\MACRO contiene solo i database e dati associati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Mach0.V2: Sessione interattiva in VDI con macro registrate all’utente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Mach0.V3: Viene solo fornito un link da salvare sul desktop dove inviare/ricevere i files di comunicazione con ntjobs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VDI.MACRO.AIUTO: Sito di supporto per l’utente (non più per sviluppatori).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H4U: Incident Macro VDI (e poi JOBS VDI) 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Mail: </a:t>
            </a:r>
            <a:r>
              <a:rPr lang="it-IT" sz="16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macro.vdi@intesasanpaolo.com</a:t>
            </a: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it-IT" sz="16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vdi.jobs@intesasanpaolo.com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Manuale Utente (che comprende mach0.v2 e mach0.v3)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Manuale Sviluppatore (che comprende mach0.v2 e mach0.v3)</a:t>
            </a:r>
            <a:br/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78840"/>
            <a:ext cx="10512720" cy="39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2000" b="0" strike="noStrike" spc="-1">
                <a:solidFill>
                  <a:srgbClr val="4472C4"/>
                </a:solidFill>
                <a:latin typeface="Calibri"/>
                <a:ea typeface="Calibri"/>
              </a:rPr>
              <a:t>Architettura OFA e NTJOBS con vari OBJ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35720" y="1063800"/>
            <a:ext cx="6453000" cy="4573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774720" y="3352320"/>
            <a:ext cx="2277720" cy="922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Istanza M0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Classe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MACH0_SYSTEM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3832200" y="1150560"/>
            <a:ext cx="2543760" cy="19731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Libreria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MACH0_INTERFACCIA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Configurazioni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Checkinit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Chiamata Diretta MACH0_SYSTEM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(ex MACH0_V1)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774720" y="4503240"/>
            <a:ext cx="2277720" cy="922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Altre Instanze M0_xxxx associate a Classi di supporto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508320" y="1168920"/>
            <a:ext cx="3017520" cy="195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OFA: </a:t>
            </a: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Oggetti Interni 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Librerie/Classi/Form/Report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1: CheckInit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2: Utilizzo servizi M0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3: Utilizzo Funzioni Interfaccia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4: Richiamo JOBS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6" name="CustomShape 7"/>
          <p:cNvSpPr/>
          <p:nvPr/>
        </p:nvSpPr>
        <p:spPr>
          <a:xfrm>
            <a:off x="3286440" y="2325600"/>
            <a:ext cx="415800" cy="20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8"/>
          <p:cNvSpPr/>
          <p:nvPr/>
        </p:nvSpPr>
        <p:spPr>
          <a:xfrm rot="5400000">
            <a:off x="2750400" y="3106800"/>
            <a:ext cx="317520" cy="2088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9"/>
          <p:cNvSpPr/>
          <p:nvPr/>
        </p:nvSpPr>
        <p:spPr>
          <a:xfrm rot="5400000">
            <a:off x="2750400" y="4417560"/>
            <a:ext cx="317520" cy="2088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FFFF00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10"/>
          <p:cNvSpPr/>
          <p:nvPr/>
        </p:nvSpPr>
        <p:spPr>
          <a:xfrm>
            <a:off x="2801880" y="5928480"/>
            <a:ext cx="6003720" cy="922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Database e Files su NAS con accesso non condiviso 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Condivisione «asincrona» tramite OBJ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>
            <a:off x="3163320" y="4450680"/>
            <a:ext cx="3233520" cy="9226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File e dati IN LOCALE usati solo a fini di CACHE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1" name="CustomShape 12"/>
          <p:cNvSpPr/>
          <p:nvPr/>
        </p:nvSpPr>
        <p:spPr>
          <a:xfrm>
            <a:off x="6864840" y="1051920"/>
            <a:ext cx="5245560" cy="4573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13"/>
          <p:cNvSpPr/>
          <p:nvPr/>
        </p:nvSpPr>
        <p:spPr>
          <a:xfrm>
            <a:off x="7709400" y="2581920"/>
            <a:ext cx="2258640" cy="13024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OBJ:</a:t>
            </a: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 NTJOBS sessioni elaborative su schedulazione o richiesta JOBS.INI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3" name="CustomShape 14"/>
          <p:cNvSpPr/>
          <p:nvPr/>
        </p:nvSpPr>
        <p:spPr>
          <a:xfrm>
            <a:off x="7984440" y="4006080"/>
            <a:ext cx="2543760" cy="13024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OBJ: </a:t>
            </a: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Applicazione di altri richiamate tramite POOLING (protocollo)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4" name="CustomShape 15"/>
          <p:cNvSpPr/>
          <p:nvPr/>
        </p:nvSpPr>
        <p:spPr>
          <a:xfrm>
            <a:off x="10538280" y="2534400"/>
            <a:ext cx="1379160" cy="13024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Tools di supporto in altri linguaggi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35" name="CustomShape 16"/>
          <p:cNvSpPr/>
          <p:nvPr/>
        </p:nvSpPr>
        <p:spPr>
          <a:xfrm rot="5400000">
            <a:off x="8757000" y="2417400"/>
            <a:ext cx="317520" cy="2088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4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7"/>
          <p:cNvSpPr/>
          <p:nvPr/>
        </p:nvSpPr>
        <p:spPr>
          <a:xfrm rot="16200000" flipH="1">
            <a:off x="9306000" y="3214800"/>
            <a:ext cx="1787760" cy="1512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6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8"/>
          <p:cNvSpPr/>
          <p:nvPr/>
        </p:nvSpPr>
        <p:spPr>
          <a:xfrm rot="5400000">
            <a:off x="10627920" y="2400120"/>
            <a:ext cx="317520" cy="2088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4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9"/>
          <p:cNvSpPr/>
          <p:nvPr/>
        </p:nvSpPr>
        <p:spPr>
          <a:xfrm>
            <a:off x="9873720" y="2791440"/>
            <a:ext cx="661680" cy="20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0"/>
          <p:cNvSpPr/>
          <p:nvPr/>
        </p:nvSpPr>
        <p:spPr>
          <a:xfrm>
            <a:off x="9873720" y="3346200"/>
            <a:ext cx="661680" cy="20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1"/>
          <p:cNvSpPr/>
          <p:nvPr/>
        </p:nvSpPr>
        <p:spPr>
          <a:xfrm>
            <a:off x="7317720" y="1078200"/>
            <a:ext cx="3753000" cy="13024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Sessione di Coordinamento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ntjobs_dati.accdb – scripts di exec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scripts di supporto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1" name="CustomShape 22"/>
          <p:cNvSpPr/>
          <p:nvPr/>
        </p:nvSpPr>
        <p:spPr>
          <a:xfrm rot="5400000">
            <a:off x="5592600" y="4098960"/>
            <a:ext cx="3739680" cy="17676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dk1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3"/>
          <p:cNvSpPr/>
          <p:nvPr/>
        </p:nvSpPr>
        <p:spPr>
          <a:xfrm>
            <a:off x="6399720" y="4067640"/>
            <a:ext cx="626760" cy="20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4"/>
          <p:cNvSpPr/>
          <p:nvPr/>
        </p:nvSpPr>
        <p:spPr>
          <a:xfrm rot="5400000">
            <a:off x="2620440" y="3682440"/>
            <a:ext cx="1480680" cy="15516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dk1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25"/>
          <p:cNvSpPr/>
          <p:nvPr/>
        </p:nvSpPr>
        <p:spPr>
          <a:xfrm>
            <a:off x="154080" y="626760"/>
            <a:ext cx="415800" cy="20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26"/>
          <p:cNvSpPr/>
          <p:nvPr/>
        </p:nvSpPr>
        <p:spPr>
          <a:xfrm>
            <a:off x="1835640" y="618840"/>
            <a:ext cx="626760" cy="20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27"/>
          <p:cNvSpPr/>
          <p:nvPr/>
        </p:nvSpPr>
        <p:spPr>
          <a:xfrm>
            <a:off x="4118400" y="588960"/>
            <a:ext cx="569520" cy="2070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dk1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8"/>
          <p:cNvSpPr/>
          <p:nvPr/>
        </p:nvSpPr>
        <p:spPr>
          <a:xfrm>
            <a:off x="6005520" y="566640"/>
            <a:ext cx="661680" cy="20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29"/>
          <p:cNvSpPr/>
          <p:nvPr/>
        </p:nvSpPr>
        <p:spPr>
          <a:xfrm>
            <a:off x="580320" y="525600"/>
            <a:ext cx="1239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Call Interna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9" name="CustomShape 30"/>
          <p:cNvSpPr/>
          <p:nvPr/>
        </p:nvSpPr>
        <p:spPr>
          <a:xfrm>
            <a:off x="2462760" y="518040"/>
            <a:ext cx="15850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RPC File Polling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0" name="CustomShape 31"/>
          <p:cNvSpPr/>
          <p:nvPr/>
        </p:nvSpPr>
        <p:spPr>
          <a:xfrm>
            <a:off x="4712040" y="509400"/>
            <a:ext cx="1281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File Dati/DB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1" name="CustomShape 32"/>
          <p:cNvSpPr/>
          <p:nvPr/>
        </p:nvSpPr>
        <p:spPr>
          <a:xfrm>
            <a:off x="6769440" y="523080"/>
            <a:ext cx="1940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Processi esterni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2" name="CustomShape 33"/>
          <p:cNvSpPr/>
          <p:nvPr/>
        </p:nvSpPr>
        <p:spPr>
          <a:xfrm rot="16200000" flipH="1">
            <a:off x="9418680" y="3776760"/>
            <a:ext cx="681840" cy="13284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6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4"/>
          <p:cNvSpPr/>
          <p:nvPr/>
        </p:nvSpPr>
        <p:spPr>
          <a:xfrm>
            <a:off x="8476200" y="594000"/>
            <a:ext cx="661680" cy="20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5"/>
          <p:cNvSpPr/>
          <p:nvPr/>
        </p:nvSpPr>
        <p:spPr>
          <a:xfrm>
            <a:off x="9106200" y="315000"/>
            <a:ext cx="13946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WebService (REST/SOAP)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5" name="CustomShape 36"/>
          <p:cNvSpPr/>
          <p:nvPr/>
        </p:nvSpPr>
        <p:spPr>
          <a:xfrm>
            <a:off x="374400" y="5928480"/>
            <a:ext cx="1782000" cy="922680"/>
          </a:xfrm>
          <a:prstGeom prst="rect">
            <a:avLst/>
          </a:prstGeom>
          <a:solidFill>
            <a:srgbClr val="FF0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WEB SERVICE DOVE DISPONIBILI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6" name="CustomShape 37"/>
          <p:cNvSpPr/>
          <p:nvPr/>
        </p:nvSpPr>
        <p:spPr>
          <a:xfrm>
            <a:off x="9106200" y="5920200"/>
            <a:ext cx="1782000" cy="922680"/>
          </a:xfrm>
          <a:prstGeom prst="rect">
            <a:avLst/>
          </a:prstGeom>
          <a:solidFill>
            <a:srgbClr val="FF0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WEB SERVICE DOVE DISPONIBILI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57" name="CustomShape 38"/>
          <p:cNvSpPr/>
          <p:nvPr/>
        </p:nvSpPr>
        <p:spPr>
          <a:xfrm rot="16200000" flipH="1">
            <a:off x="9689040" y="4973760"/>
            <a:ext cx="1988280" cy="17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39"/>
          <p:cNvSpPr/>
          <p:nvPr/>
        </p:nvSpPr>
        <p:spPr>
          <a:xfrm rot="16200000" flipH="1">
            <a:off x="-493560" y="5183640"/>
            <a:ext cx="1988280" cy="17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560">
            <a:solidFill>
              <a:schemeClr val="dk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18680" y="111240"/>
            <a:ext cx="11116800" cy="103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8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 V3 – Interfaccia utente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752760" y="1421280"/>
            <a:ext cx="9996840" cy="470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460" b="1" strike="noStrike" spc="-1">
                <a:solidFill>
                  <a:srgbClr val="000000"/>
                </a:solidFill>
                <a:latin typeface="Calibri"/>
                <a:ea typeface="Calibri"/>
              </a:rPr>
              <a:t>MACH0_VBA non si occupa di interfaccia utente (troppo complesso)</a:t>
            </a:r>
            <a:endParaRPr lang="it-IT" sz="146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460" b="1" strike="noStrike" spc="-1">
                <a:solidFill>
                  <a:srgbClr val="000000"/>
                </a:solidFill>
                <a:latin typeface="Calibri"/>
                <a:ea typeface="Calibri"/>
              </a:rPr>
              <a:t>Da NTJOBS: Solo attraverso FORM STANDARD, programmati tramite lista di parametri</a:t>
            </a:r>
            <a:endParaRPr lang="it-IT" sz="146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460" b="1" strike="noStrike" spc="-1">
                <a:solidFill>
                  <a:srgbClr val="000000"/>
                </a:solidFill>
                <a:latin typeface="Calibri"/>
                <a:ea typeface="Calibri"/>
              </a:rPr>
              <a:t>Da NTJOBS.ntPanel: Pannello MENU</a:t>
            </a:r>
            <a:endParaRPr lang="it-IT" sz="146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460" b="1" strike="noStrike" spc="-1">
                <a:solidFill>
                  <a:srgbClr val="000000"/>
                </a:solidFill>
                <a:latin typeface="Calibri"/>
                <a:ea typeface="Calibri"/>
              </a:rPr>
              <a:t>Da NTJOBS.ntMenu: Pannello per selezione in/out file, opzioni on/off, per comandi multipli</a:t>
            </a:r>
            <a:endParaRPr lang="it-IT" sz="146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460" b="1" strike="noStrike" spc="-1">
                <a:solidFill>
                  <a:srgbClr val="000000"/>
                </a:solidFill>
                <a:latin typeface="Calibri"/>
                <a:ea typeface="Calibri"/>
              </a:rPr>
              <a:t>Da NTJOBS.ntForm: Solo dopo conclusione ntPanel e ntForm (se funzionano). Da usare per questionari o navigazione in tabella con chiave di ricerca del record o creazione di uno nuovo (al posto di file  Excel)</a:t>
            </a:r>
            <a:endParaRPr lang="it-IT" sz="146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460" b="1" strike="noStrike" spc="-1">
                <a:solidFill>
                  <a:srgbClr val="000000"/>
                </a:solidFill>
                <a:latin typeface="Calibri"/>
                <a:ea typeface="Calibri"/>
              </a:rPr>
              <a:t>Da NTJOBS. Ritorno tramite Valore(Panel) o EXIT o tramite lista di Valori + Lista di Macro_azioni + FileIn/Out , attivati tramite conferma o EXIT</a:t>
            </a:r>
            <a:endParaRPr lang="it-IT" sz="146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460" b="1" strike="noStrike" spc="-1">
                <a:solidFill>
                  <a:srgbClr val="000000"/>
                </a:solidFill>
                <a:latin typeface="Calibri"/>
                <a:ea typeface="Calibri"/>
              </a:rPr>
              <a:t>Può essere anche un file Excel a cui accede il sistema tramite attivazione di processo.</a:t>
            </a:r>
            <a:endParaRPr lang="it-IT" sz="146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460" b="1" strike="noStrike" spc="-1">
                <a:solidFill>
                  <a:srgbClr val="000000"/>
                </a:solidFill>
                <a:latin typeface="Calibri"/>
                <a:ea typeface="Calibri"/>
              </a:rPr>
              <a:t>La stessa logica di oggetti e interfaccia può essere applicata anche a motore di altri linguaggi (PowerShell-&gt;XAML, Python-&gt;Qt, ecc.)</a:t>
            </a:r>
            <a:endParaRPr lang="it-IT" sz="14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18680" y="111240"/>
            <a:ext cx="11116800" cy="103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8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MACH0.V2_V3 – Processi Piattaforma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52760" y="1421280"/>
            <a:ext cx="9996840" cy="470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Distribuzione Applicazioni MACH0.V2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centralizzata agli utenti registrati (K:\ACRONIMO\MACH0_ACR.XLS)</a:t>
            </a:r>
            <a:endParaRPr lang="it-IT" sz="20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Analisi utenti da togliere dalla piattaforma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(dimissioni o spostamento utenti)</a:t>
            </a:r>
            <a:endParaRPr lang="it-IT" sz="20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Analisi Statistica Accessi alle VDI, alle Applicazioni </a:t>
            </a: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(MACRO e JOBS), utenti registrati, attivi, analisi spazio users/nas</a:t>
            </a:r>
            <a:endParaRPr lang="it-IT" sz="20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Aggiornamento spazi a disposizione (applicazioni e users)</a:t>
            </a:r>
            <a:endParaRPr lang="it-IT" sz="20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Monitoraggio Stato DB (Dimensione, Corruzione) delle applicazioni</a:t>
            </a:r>
            <a:endParaRPr lang="it-IT" sz="20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Verifica richieste utenti su P:\JOBS (ed altri), polling</a:t>
            </a:r>
            <a:endParaRPr lang="it-IT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52760" y="758880"/>
            <a:ext cx="10683360" cy="170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08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 / NTWO_VM– Ecosistema</a:t>
            </a:r>
            <a:br/>
            <a:r>
              <a:rPr lang="it-IT" sz="1840" b="0" strike="noStrike" spc="-1">
                <a:solidFill>
                  <a:srgbClr val="000000"/>
                </a:solidFill>
                <a:latin typeface="Calibri"/>
                <a:ea typeface="Calibri"/>
              </a:rPr>
              <a:t>Nuove Tecnologie WinOffice Virtual Machine</a:t>
            </a:r>
            <a:br/>
            <a:endParaRPr lang="it-IT" sz="184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794880" y="2198520"/>
            <a:ext cx="10683360" cy="325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marL="857160" indent="-8542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Strumenti di Progettazione</a:t>
            </a:r>
            <a:endParaRPr lang="it-IT" sz="6000" b="0" strike="noStrike" spc="-1">
              <a:latin typeface="Arial"/>
            </a:endParaRPr>
          </a:p>
          <a:p>
            <a:pPr marL="857160" indent="-8542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Strumenti di Sviluppo</a:t>
            </a:r>
            <a:endParaRPr lang="it-IT" sz="6000" b="0" strike="noStrike" spc="-1">
              <a:latin typeface="Arial"/>
            </a:endParaRPr>
          </a:p>
          <a:p>
            <a:pPr marL="857160" indent="-8542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Infrastruttura di Elaborazione</a:t>
            </a:r>
            <a:br/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it-IT" sz="600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711000" y="5457960"/>
            <a:ext cx="100533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2400" b="0" strike="noStrike" spc="-1">
                <a:solidFill>
                  <a:srgbClr val="00B0F0"/>
                </a:solidFill>
                <a:latin typeface="Calibri"/>
                <a:ea typeface="Calibri"/>
              </a:rPr>
              <a:t>* Ecosistema: </a:t>
            </a:r>
            <a:r>
              <a:rPr lang="it-IT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Strumenti e ambiente, che caratterizzano il prodotto/servizio, dalla progettazione, allo sviluppo all’erogazione all’assistenza agli utilizzatori. Preso a prestito ed adattato dal mondo crypto e naturale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59200" y="1227600"/>
            <a:ext cx="11557080" cy="2646360"/>
          </a:xfrm>
          <a:prstGeom prst="rect">
            <a:avLst/>
          </a:prstGeom>
          <a:solidFill>
            <a:srgbClr val="FFFF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272520" y="4208760"/>
            <a:ext cx="11557080" cy="2646360"/>
          </a:xfrm>
          <a:prstGeom prst="rect">
            <a:avLst/>
          </a:prstGeom>
          <a:solidFill>
            <a:schemeClr val="accent6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5396760" y="1667160"/>
            <a:ext cx="217944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Microsot Azure Cloud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* Database FileServer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* Database Server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* Api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5483880" y="4595760"/>
            <a:ext cx="222372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VDI -&gt; Office -&gt; ntJobs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* Database su VDI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* FileServer Collegati 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* File di dati vari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969480" y="1667160"/>
            <a:ext cx="759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Utenti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3178080" y="1667160"/>
            <a:ext cx="945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Browser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3182040" y="2161080"/>
            <a:ext cx="1178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Cloud Files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3476880" y="4743000"/>
            <a:ext cx="144792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Cloud Files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Mailing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API(Solo OFA)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934200" y="4702680"/>
            <a:ext cx="759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Utenti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7997760" y="1263960"/>
            <a:ext cx="169344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PowerBi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PowerApps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PowerAutomate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6" name="CustomShape 11"/>
          <p:cNvSpPr/>
          <p:nvPr/>
        </p:nvSpPr>
        <p:spPr>
          <a:xfrm>
            <a:off x="10268640" y="2116440"/>
            <a:ext cx="1294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Applicazioni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7" name="CustomShape 12"/>
          <p:cNvSpPr/>
          <p:nvPr/>
        </p:nvSpPr>
        <p:spPr>
          <a:xfrm>
            <a:off x="10131120" y="4702680"/>
            <a:ext cx="1294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Applicazioni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8148240" y="5103720"/>
            <a:ext cx="252108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Scripts Moduli Applicativi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VBA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Python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VbScript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PowerShell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AutoIt-Altro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9" name="CustomShape 14"/>
          <p:cNvSpPr/>
          <p:nvPr/>
        </p:nvSpPr>
        <p:spPr>
          <a:xfrm>
            <a:off x="8374320" y="2453760"/>
            <a:ext cx="133236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Scripts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Python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VbScript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PowerShell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Altro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80" name="CustomShape 15"/>
          <p:cNvSpPr/>
          <p:nvPr/>
        </p:nvSpPr>
        <p:spPr>
          <a:xfrm>
            <a:off x="2163600" y="4912920"/>
            <a:ext cx="1291320" cy="18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16"/>
          <p:cNvSpPr/>
          <p:nvPr/>
        </p:nvSpPr>
        <p:spPr>
          <a:xfrm>
            <a:off x="4624200" y="5195880"/>
            <a:ext cx="75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17"/>
          <p:cNvSpPr/>
          <p:nvPr/>
        </p:nvSpPr>
        <p:spPr>
          <a:xfrm>
            <a:off x="7956360" y="4912920"/>
            <a:ext cx="2004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18"/>
          <p:cNvSpPr/>
          <p:nvPr/>
        </p:nvSpPr>
        <p:spPr>
          <a:xfrm>
            <a:off x="7595640" y="4317480"/>
            <a:ext cx="2658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Scripts Logica Applicazione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84" name="CustomShape 19"/>
          <p:cNvSpPr/>
          <p:nvPr/>
        </p:nvSpPr>
        <p:spPr>
          <a:xfrm>
            <a:off x="2025000" y="2000880"/>
            <a:ext cx="75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0"/>
          <p:cNvSpPr/>
          <p:nvPr/>
        </p:nvSpPr>
        <p:spPr>
          <a:xfrm>
            <a:off x="4383360" y="2067120"/>
            <a:ext cx="75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21"/>
          <p:cNvSpPr/>
          <p:nvPr/>
        </p:nvSpPr>
        <p:spPr>
          <a:xfrm>
            <a:off x="7333200" y="2345760"/>
            <a:ext cx="75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22"/>
          <p:cNvSpPr/>
          <p:nvPr/>
        </p:nvSpPr>
        <p:spPr>
          <a:xfrm>
            <a:off x="9203040" y="2335680"/>
            <a:ext cx="757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23"/>
          <p:cNvSpPr/>
          <p:nvPr/>
        </p:nvSpPr>
        <p:spPr>
          <a:xfrm>
            <a:off x="259200" y="290520"/>
            <a:ext cx="11809440" cy="78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</a:t>
            </a:r>
            <a:br/>
            <a:r>
              <a:rPr lang="it-IT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Confronto e Integrazione con Microsoft Cloud Power Apps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289" name="CustomShape 24"/>
          <p:cNvSpPr/>
          <p:nvPr/>
        </p:nvSpPr>
        <p:spPr>
          <a:xfrm>
            <a:off x="351360" y="4043880"/>
            <a:ext cx="884160" cy="63828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90" name="CustomShape 25"/>
          <p:cNvSpPr/>
          <p:nvPr/>
        </p:nvSpPr>
        <p:spPr>
          <a:xfrm>
            <a:off x="378360" y="1067040"/>
            <a:ext cx="1228680" cy="63828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PowerApps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91" name="CustomShape 26"/>
          <p:cNvSpPr/>
          <p:nvPr/>
        </p:nvSpPr>
        <p:spPr>
          <a:xfrm>
            <a:off x="372600" y="980640"/>
            <a:ext cx="10938960" cy="272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C792A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27"/>
          <p:cNvSpPr/>
          <p:nvPr/>
        </p:nvSpPr>
        <p:spPr>
          <a:xfrm>
            <a:off x="969480" y="5236920"/>
            <a:ext cx="759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Utenti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93" name="CustomShape 28"/>
          <p:cNvSpPr/>
          <p:nvPr/>
        </p:nvSpPr>
        <p:spPr>
          <a:xfrm>
            <a:off x="2232360" y="5187240"/>
            <a:ext cx="553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OFA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94" name="CustomShape 29"/>
          <p:cNvSpPr/>
          <p:nvPr/>
        </p:nvSpPr>
        <p:spPr>
          <a:xfrm rot="10800000" flipH="1">
            <a:off x="1881720" y="5234040"/>
            <a:ext cx="1572840" cy="17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7;p35"/>
          <p:cNvPicPr/>
          <p:nvPr/>
        </p:nvPicPr>
        <p:blipFill>
          <a:blip r:embed="rId2"/>
          <a:stretch/>
        </p:blipFill>
        <p:spPr>
          <a:xfrm>
            <a:off x="1909440" y="2169720"/>
            <a:ext cx="9060480" cy="2223720"/>
          </a:xfrm>
          <a:prstGeom prst="rect">
            <a:avLst/>
          </a:prstGeom>
          <a:ln w="0">
            <a:noFill/>
          </a:ln>
        </p:spPr>
      </p:pic>
      <p:sp>
        <p:nvSpPr>
          <p:cNvPr id="296" name="CustomShape 1"/>
          <p:cNvSpPr/>
          <p:nvPr/>
        </p:nvSpPr>
        <p:spPr>
          <a:xfrm flipH="1">
            <a:off x="8745840" y="2489760"/>
            <a:ext cx="1100520" cy="158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C792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8659080" y="2751120"/>
            <a:ext cx="1616400" cy="124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C792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3"/>
          <p:cNvSpPr/>
          <p:nvPr/>
        </p:nvSpPr>
        <p:spPr>
          <a:xfrm>
            <a:off x="2243880" y="5048640"/>
            <a:ext cx="134820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Ntjobs: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Jobs Dati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Jobs File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Jobs Web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4452120" y="5048640"/>
            <a:ext cx="1855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* Comandi Report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6580800" y="5051160"/>
            <a:ext cx="30132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Ntjobs: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* Comandi Schedulazione Jobs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852120" y="111240"/>
            <a:ext cx="10683360" cy="170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</a:t>
            </a:r>
            <a:br/>
            <a:r>
              <a:rPr lang="it-IT" sz="4000" b="0" strike="noStrike" spc="-1">
                <a:solidFill>
                  <a:srgbClr val="000000"/>
                </a:solidFill>
                <a:latin typeface="Calibri"/>
                <a:ea typeface="Calibri"/>
              </a:rPr>
              <a:t>Confronto e Integrazione con Microsoft Cloud Power Apps – </a:t>
            </a:r>
            <a:r>
              <a:rPr lang="it-IT" sz="4000" b="1" strike="noStrike" spc="-1">
                <a:solidFill>
                  <a:srgbClr val="FF0000"/>
                </a:solidFill>
                <a:latin typeface="Calibri"/>
                <a:ea typeface="Calibri"/>
              </a:rPr>
              <a:t>Con prudenza per licenze</a:t>
            </a:r>
            <a:endParaRPr lang="it-IT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18680" y="111240"/>
            <a:ext cx="11116800" cy="103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8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 – ntMail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752760" y="1421280"/>
            <a:ext cx="9996840" cy="494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2500" lnSpcReduction="10000"/>
          </a:bodyPr>
          <a:lstStyle/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Componente di ntjobs per invio Mail tramite file in modalità batch e flusso CSV o tabella Access. Le informazioni arrivano in una cartella e indicizzate da un file .ini (formato MJB), cioè il file .INI deve contenere la lista dei file che compongono il pacchetto d’invio. Il file .INI contiene anche i parametri di configurazione per l’invio, oltre che le informazioni di riconoscimento di chi spedisce il pacchetto di mailing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Il pacchetto d’invio è composto dal file .CSV secondo un tracciato standard (ntJobs.ntMail) che contiene le informazioni per l’invio, tutti gli allegati correlati alle mail.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ntMail permette di inviare (o preparare) le mail tramite vari canali. </a:t>
            </a:r>
            <a:endParaRPr lang="it-IT" sz="1600" b="0" strike="noStrike" spc="-1">
              <a:latin typeface="Arial"/>
            </a:endParaRPr>
          </a:p>
          <a:p>
            <a:pPr marL="432000" lvl="1" indent="-215280">
              <a:lnSpc>
                <a:spcPct val="17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1: </a:t>
            </a:r>
            <a:r>
              <a:rPr lang="it-IT" sz="16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SendMail esterno, 2: VBA: Microsoft CDO/SMTP, 3:Outlook(ma preferibilmente non spedizione, ma preparazione file .MSG per l’invio), 4: WebService, 5: Gmail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Sequenza d’uso. 1: Preparare il file CSV con le informazioni d’invio. 2: Preparare file JOBS.INI per l’invio, 3: Copiare i file nella share JOBS dell’utente. 4: Aspettare una mail di ritorno con fine elaborazione. 5: Raccogliere il file di log se interessa  o i file .MSG (se scelto canale OUTLOOK) nella cartella JOBS. Versione Python ha un file come parametro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70000"/>
              </a:lnSpc>
              <a:tabLst>
                <a:tab pos="0" algn="l"/>
              </a:tabLst>
            </a:pP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929160" y="550800"/>
            <a:ext cx="10683360" cy="538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MACH0.V2  (MACRO in VDI)</a:t>
            </a:r>
            <a:br/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 (JOBS in VDI)</a:t>
            </a:r>
            <a:br/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– Ecosistema</a:t>
            </a:r>
            <a:br/>
            <a:br/>
            <a:r>
              <a:rPr lang="it-IT" sz="6000" b="0" strike="noStrike" spc="-1">
                <a:solidFill>
                  <a:srgbClr val="FF0000"/>
                </a:solidFill>
                <a:latin typeface="Calibri"/>
                <a:ea typeface="Calibri"/>
              </a:rPr>
              <a:t>Fine</a:t>
            </a:r>
            <a:endParaRPr lang="it-IT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853920" y="154080"/>
            <a:ext cx="10683360" cy="13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 / NTWO_VM – Ecosistema</a:t>
            </a:r>
            <a:br/>
            <a:r>
              <a:rPr lang="it-IT" sz="3600" b="0" strike="noStrike" spc="-1">
                <a:solidFill>
                  <a:srgbClr val="FF0000"/>
                </a:solidFill>
                <a:latin typeface="Calibri"/>
                <a:ea typeface="Calibri"/>
              </a:rPr>
              <a:t>Sviluppo, Test, Produzione</a:t>
            </a:r>
            <a:br/>
            <a:endParaRPr lang="it-IT" sz="36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73760" y="1266840"/>
            <a:ext cx="11443680" cy="52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Teams (macro.vdi.sviluppatori)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Windows10.VDI.PERSISTENTE per la parte «server» con operazioni pianificate (* Batch o tramite job di comandi dell’utente)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Share condivise con gli utenti o meglio P:\JOBS di ciascuno, anche </a:t>
            </a: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fuori VDI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OneDrive for Business tra sviluppatori macro.vdi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GetMind (</a:t>
            </a:r>
            <a:r>
              <a:rPr lang="it-IT" sz="16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https://gitmind.com/</a:t>
            </a: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Linguaggi: Office.VBA (anche Excel), Python, VbScript, WindowsCmd, AutoIt3, NodeJs* 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 (scritto in VBA con funzioni di mini sistema operativo integratore dei moduli applicativi e lancio delle applicazioni)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K:\ACRONIMO_MACRO, limitato alla parte «dati» di ogni singola macro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Coabitazione con le macro interattive su VDI in metodologia mach0.v2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Ambiente di test per ogni componente (macro_test) o «tool_test». TEST+PRODUZIONE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L’ambiente di test è contraddistinto dalle cartelle _Test, affiancato a quello di produzione (o system_test separato quando serve)</a:t>
            </a:r>
            <a:endParaRPr lang="it-IT" sz="1600" b="0" strike="noStrike" spc="-1">
              <a:latin typeface="Arial"/>
            </a:endParaRPr>
          </a:p>
          <a:p>
            <a:pPr marL="1143000" indent="-114012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INDICE.TXT </a:t>
            </a: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Descrive il contenuto della cartella quando server. </a:t>
            </a:r>
            <a:r>
              <a:rPr lang="it-IT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Versioni</a:t>
            </a:r>
            <a:r>
              <a:rPr lang="it-IT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le vecchie versioni dei file</a:t>
            </a: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912960" y="133560"/>
            <a:ext cx="11125800" cy="204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234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 /NTWO_VM – Ecosistema</a:t>
            </a:r>
            <a:br/>
            <a:r>
              <a:rPr lang="it-IT" sz="2340" b="0" strike="noStrike" spc="-1">
                <a:solidFill>
                  <a:srgbClr val="FF0000"/>
                </a:solidFill>
                <a:latin typeface="Calibri"/>
                <a:ea typeface="Calibri"/>
              </a:rPr>
              <a:t>Progettazione.Strumenti.Team.Cartelle</a:t>
            </a:r>
            <a:br/>
            <a:endParaRPr lang="it-IT" sz="2340" b="0" strike="noStrike" spc="-1">
              <a:latin typeface="Arial"/>
            </a:endParaRPr>
          </a:p>
        </p:txBody>
      </p:sp>
      <p:pic>
        <p:nvPicPr>
          <p:cNvPr id="56" name="Google Shape;96;p6"/>
          <p:cNvPicPr/>
          <p:nvPr/>
        </p:nvPicPr>
        <p:blipFill>
          <a:blip r:embed="rId2"/>
          <a:stretch/>
        </p:blipFill>
        <p:spPr>
          <a:xfrm>
            <a:off x="261360" y="1500120"/>
            <a:ext cx="8512560" cy="1921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97;p6"/>
          <p:cNvPicPr/>
          <p:nvPr/>
        </p:nvPicPr>
        <p:blipFill>
          <a:blip r:embed="rId3"/>
          <a:stretch/>
        </p:blipFill>
        <p:spPr>
          <a:xfrm>
            <a:off x="6265800" y="2208240"/>
            <a:ext cx="5923440" cy="425304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98;p6"/>
          <p:cNvPicPr/>
          <p:nvPr/>
        </p:nvPicPr>
        <p:blipFill>
          <a:blip r:embed="rId4"/>
          <a:stretch/>
        </p:blipFill>
        <p:spPr>
          <a:xfrm>
            <a:off x="174960" y="3317760"/>
            <a:ext cx="4854960" cy="86400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99;p6"/>
          <p:cNvPicPr/>
          <p:nvPr/>
        </p:nvPicPr>
        <p:blipFill>
          <a:blip r:embed="rId5"/>
          <a:stretch/>
        </p:blipFill>
        <p:spPr>
          <a:xfrm>
            <a:off x="2622600" y="3723840"/>
            <a:ext cx="3640320" cy="2551680"/>
          </a:xfrm>
          <a:prstGeom prst="rect">
            <a:avLst/>
          </a:prstGeom>
          <a:ln w="0"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8075520" y="2037960"/>
            <a:ext cx="559080" cy="504000"/>
          </a:xfrm>
          <a:prstGeom prst="ellipse">
            <a:avLst/>
          </a:prstGeom>
          <a:noFill/>
          <a:ln w="38160">
            <a:solidFill>
              <a:srgbClr val="AC5B2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2521080" y="1373760"/>
            <a:ext cx="836280" cy="599040"/>
          </a:xfrm>
          <a:prstGeom prst="ellipse">
            <a:avLst/>
          </a:prstGeom>
          <a:noFill/>
          <a:ln w="38160">
            <a:solidFill>
              <a:srgbClr val="AC5B2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4193640" y="3545280"/>
            <a:ext cx="836280" cy="599040"/>
          </a:xfrm>
          <a:prstGeom prst="ellipse">
            <a:avLst/>
          </a:prstGeom>
          <a:noFill/>
          <a:ln w="38160">
            <a:solidFill>
              <a:srgbClr val="AC5B2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2850480" y="3101760"/>
            <a:ext cx="836280" cy="599040"/>
          </a:xfrm>
          <a:prstGeom prst="ellipse">
            <a:avLst/>
          </a:prstGeom>
          <a:noFill/>
          <a:ln w="38160">
            <a:solidFill>
              <a:srgbClr val="AC5B2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912960" y="133560"/>
            <a:ext cx="11125800" cy="204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270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 / NTWO_VM – Ecosistema</a:t>
            </a:r>
            <a:br/>
            <a:r>
              <a:rPr lang="it-IT" sz="2700" b="0" strike="noStrike" spc="-1">
                <a:solidFill>
                  <a:srgbClr val="FF0000"/>
                </a:solidFill>
                <a:latin typeface="Calibri"/>
                <a:ea typeface="Calibri"/>
              </a:rPr>
              <a:t>Progettazione.Strumenti.Team.Web</a:t>
            </a:r>
            <a:br/>
            <a:r>
              <a:rPr lang="it-IT" sz="2700" b="0" strike="noStrike" spc="-1">
                <a:solidFill>
                  <a:srgbClr val="FF0000"/>
                </a:solidFill>
                <a:latin typeface="Calibri"/>
                <a:ea typeface="Calibri"/>
              </a:rPr>
              <a:t>Ambiente di Sviluppo_Condivisione (simile github)</a:t>
            </a:r>
            <a:br/>
            <a:endParaRPr lang="it-IT" sz="2700" b="0" strike="noStrike" spc="-1">
              <a:latin typeface="Arial"/>
            </a:endParaRPr>
          </a:p>
        </p:txBody>
      </p:sp>
      <p:pic>
        <p:nvPicPr>
          <p:cNvPr id="65" name="Google Shape;109;p7"/>
          <p:cNvPicPr/>
          <p:nvPr/>
        </p:nvPicPr>
        <p:blipFill>
          <a:blip r:embed="rId2"/>
          <a:stretch/>
        </p:blipFill>
        <p:spPr>
          <a:xfrm>
            <a:off x="544680" y="2402280"/>
            <a:ext cx="11493720" cy="4540680"/>
          </a:xfrm>
          <a:prstGeom prst="rect">
            <a:avLst/>
          </a:prstGeom>
          <a:ln w="0">
            <a:noFill/>
          </a:ln>
        </p:spPr>
      </p:pic>
      <p:sp>
        <p:nvSpPr>
          <p:cNvPr id="66" name="CustomShape 2"/>
          <p:cNvSpPr/>
          <p:nvPr/>
        </p:nvSpPr>
        <p:spPr>
          <a:xfrm>
            <a:off x="912960" y="1592280"/>
            <a:ext cx="106520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8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https://teams.microsoft.com</a:t>
            </a:r>
            <a:r>
              <a:rPr lang="it-IT" sz="2800" b="0" u="sng" strike="noStrike" spc="-1">
                <a:solidFill>
                  <a:srgbClr val="00B0F0"/>
                </a:solidFill>
                <a:uFillTx/>
                <a:latin typeface="Calibri"/>
                <a:ea typeface="Calibri"/>
              </a:rPr>
              <a:t> – https://onedrive.live.com</a:t>
            </a:r>
            <a:endParaRPr lang="it-IT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115;p8"/>
          <p:cNvPicPr/>
          <p:nvPr/>
        </p:nvPicPr>
        <p:blipFill>
          <a:blip r:embed="rId2"/>
          <a:stretch/>
        </p:blipFill>
        <p:spPr>
          <a:xfrm>
            <a:off x="3483360" y="83160"/>
            <a:ext cx="8466840" cy="6688800"/>
          </a:xfrm>
          <a:prstGeom prst="rect">
            <a:avLst/>
          </a:prstGeom>
          <a:ln w="0">
            <a:noFill/>
          </a:ln>
        </p:spPr>
      </p:pic>
      <p:sp>
        <p:nvSpPr>
          <p:cNvPr id="68" name="CustomShape 1"/>
          <p:cNvSpPr/>
          <p:nvPr/>
        </p:nvSpPr>
        <p:spPr>
          <a:xfrm>
            <a:off x="-632520" y="2818800"/>
            <a:ext cx="4550040" cy="204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2340" b="0" strike="noStrike" spc="-1">
                <a:solidFill>
                  <a:srgbClr val="000000"/>
                </a:solidFill>
                <a:latin typeface="Calibri"/>
                <a:ea typeface="Calibri"/>
              </a:rPr>
              <a:t>MACH0.V3</a:t>
            </a:r>
            <a:br/>
            <a:r>
              <a:rPr lang="it-IT" sz="2340" b="0" strike="noStrike" spc="-1">
                <a:solidFill>
                  <a:srgbClr val="000000"/>
                </a:solidFill>
                <a:latin typeface="Calibri"/>
                <a:ea typeface="Calibri"/>
              </a:rPr>
              <a:t>NTWO_VM</a:t>
            </a:r>
            <a:br/>
            <a:r>
              <a:rPr lang="it-IT" sz="2340" b="0" strike="noStrike" spc="-1">
                <a:solidFill>
                  <a:srgbClr val="000000"/>
                </a:solidFill>
                <a:latin typeface="Calibri"/>
                <a:ea typeface="Calibri"/>
              </a:rPr>
              <a:t>Ecosistema</a:t>
            </a:r>
            <a:br/>
            <a:r>
              <a:rPr lang="it-IT" sz="2340" b="0" strike="noStrike" spc="-1">
                <a:solidFill>
                  <a:srgbClr val="FF0000"/>
                </a:solidFill>
                <a:latin typeface="Calibri"/>
                <a:ea typeface="Calibri"/>
              </a:rPr>
              <a:t>Struttura</a:t>
            </a:r>
            <a:br/>
            <a:endParaRPr lang="it-IT" sz="23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380040" y="144720"/>
            <a:ext cx="4286520" cy="550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NTWO_VDI - Layer di composizione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855268" y="3923640"/>
            <a:ext cx="3827160" cy="1213200"/>
          </a:xfrm>
          <a:prstGeom prst="rect">
            <a:avLst/>
          </a:prstGeom>
          <a:solidFill>
            <a:srgbClr val="FFC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NTJBOS PACCHETTO</a:t>
            </a:r>
            <a:br/>
            <a:r>
              <a:rPr lang="it-IT" sz="1800" b="0" u="sng" strike="noStrike" spc="-1">
                <a:solidFill>
                  <a:srgbClr val="FF0000"/>
                </a:solidFill>
                <a:uFillTx/>
                <a:latin typeface="Calibri"/>
                <a:ea typeface="Calibri"/>
              </a:rPr>
              <a:t>NTJOBS.ACCDB + NTJOBS_DATI.ACCDB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SCRIPTS .INI/.CMD/.VBS/.PY di Admin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(Include </a:t>
            </a: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MACH0_VBA</a:t>
            </a: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)</a:t>
            </a:r>
            <a:endParaRPr lang="it-IT" sz="1800" b="0" strike="noStrike" spc="-1">
              <a:latin typeface="Arial"/>
            </a:endParaRPr>
          </a:p>
        </p:txBody>
      </p:sp>
      <p:grpSp>
        <p:nvGrpSpPr>
          <p:cNvPr id="71" name="Group 3"/>
          <p:cNvGrpSpPr/>
          <p:nvPr/>
        </p:nvGrpSpPr>
        <p:grpSpPr>
          <a:xfrm>
            <a:off x="2157120" y="870480"/>
            <a:ext cx="5032800" cy="876960"/>
            <a:chOff x="2157120" y="870480"/>
            <a:chExt cx="5032800" cy="876960"/>
          </a:xfrm>
        </p:grpSpPr>
        <p:sp>
          <p:nvSpPr>
            <p:cNvPr id="72" name="CustomShape 4"/>
            <p:cNvSpPr/>
            <p:nvPr/>
          </p:nvSpPr>
          <p:spPr>
            <a:xfrm>
              <a:off x="2157120" y="870480"/>
              <a:ext cx="5032800" cy="876960"/>
            </a:xfrm>
            <a:prstGeom prst="rect">
              <a:avLst/>
            </a:prstGeom>
            <a:solidFill>
              <a:schemeClr val="accent1"/>
            </a:solidFill>
            <a:ln w="25560">
              <a:solidFill>
                <a:srgbClr val="31538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3" name="Google Shape;149;p10"/>
            <p:cNvPicPr/>
            <p:nvPr/>
          </p:nvPicPr>
          <p:blipFill>
            <a:blip r:embed="rId2"/>
            <a:stretch/>
          </p:blipFill>
          <p:spPr>
            <a:xfrm>
              <a:off x="5061960" y="1052640"/>
              <a:ext cx="1627560" cy="437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4" name="Google Shape;150;p10"/>
            <p:cNvPicPr/>
            <p:nvPr/>
          </p:nvPicPr>
          <p:blipFill>
            <a:blip r:embed="rId3"/>
            <a:stretch/>
          </p:blipFill>
          <p:spPr>
            <a:xfrm>
              <a:off x="2466360" y="1052640"/>
              <a:ext cx="638640" cy="448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5" name="Google Shape;151;p10"/>
            <p:cNvPicPr/>
            <p:nvPr/>
          </p:nvPicPr>
          <p:blipFill>
            <a:blip r:embed="rId4"/>
            <a:stretch/>
          </p:blipFill>
          <p:spPr>
            <a:xfrm>
              <a:off x="3380040" y="1053720"/>
              <a:ext cx="1406880" cy="436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6" name="Google Shape;152;p10"/>
          <p:cNvPicPr/>
          <p:nvPr/>
        </p:nvPicPr>
        <p:blipFill>
          <a:blip r:embed="rId5"/>
          <a:stretch/>
        </p:blipFill>
        <p:spPr>
          <a:xfrm>
            <a:off x="2115360" y="2061000"/>
            <a:ext cx="1899720" cy="90900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53;p10"/>
          <p:cNvPicPr/>
          <p:nvPr/>
        </p:nvPicPr>
        <p:blipFill>
          <a:blip r:embed="rId6"/>
          <a:stretch/>
        </p:blipFill>
        <p:spPr>
          <a:xfrm>
            <a:off x="10266480" y="2237400"/>
            <a:ext cx="625320" cy="511200"/>
          </a:xfrm>
          <a:prstGeom prst="rect">
            <a:avLst/>
          </a:prstGeom>
          <a:ln w="0">
            <a:noFill/>
          </a:ln>
        </p:spPr>
      </p:pic>
      <p:pic>
        <p:nvPicPr>
          <p:cNvPr id="78" name="Google Shape;154;p10"/>
          <p:cNvPicPr/>
          <p:nvPr/>
        </p:nvPicPr>
        <p:blipFill>
          <a:blip r:embed="rId7"/>
          <a:stretch/>
        </p:blipFill>
        <p:spPr>
          <a:xfrm>
            <a:off x="10962000" y="2225520"/>
            <a:ext cx="1035360" cy="51120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155;p10"/>
          <p:cNvPicPr/>
          <p:nvPr/>
        </p:nvPicPr>
        <p:blipFill>
          <a:blip r:embed="rId8"/>
          <a:stretch/>
        </p:blipFill>
        <p:spPr>
          <a:xfrm>
            <a:off x="9578520" y="2115000"/>
            <a:ext cx="692280" cy="89244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56;p10"/>
          <p:cNvPicPr/>
          <p:nvPr/>
        </p:nvPicPr>
        <p:blipFill>
          <a:blip r:embed="rId9"/>
          <a:stretch/>
        </p:blipFill>
        <p:spPr>
          <a:xfrm>
            <a:off x="4245840" y="2021760"/>
            <a:ext cx="2606040" cy="876960"/>
          </a:xfrm>
          <a:prstGeom prst="rect">
            <a:avLst/>
          </a:prstGeom>
          <a:ln w="0">
            <a:noFill/>
          </a:ln>
        </p:spPr>
      </p:pic>
      <p:sp>
        <p:nvSpPr>
          <p:cNvPr id="81" name="CustomShape 5"/>
          <p:cNvSpPr/>
          <p:nvPr/>
        </p:nvSpPr>
        <p:spPr>
          <a:xfrm>
            <a:off x="9464760" y="870480"/>
            <a:ext cx="2239200" cy="1080720"/>
          </a:xfrm>
          <a:prstGeom prst="rect">
            <a:avLst/>
          </a:prstGeom>
          <a:solidFill>
            <a:srgbClr val="FFC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Database Server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(Facoltativo)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MySql / Sqlite / SqlServer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2115360" y="5599800"/>
            <a:ext cx="3062160" cy="692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Cartelle di Lavoro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IN/OUT/USERS/ARCHIVIO/DB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6033068" y="3923640"/>
            <a:ext cx="2239200" cy="1213200"/>
          </a:xfrm>
          <a:prstGeom prst="rect">
            <a:avLst/>
          </a:prstGeom>
          <a:solidFill>
            <a:srgbClr val="FFC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Librerie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 di Supporto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xxLib (per Linguaggio)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5553360" y="5599800"/>
            <a:ext cx="2075400" cy="6926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Domini Applicativi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Applic_xxx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7391160" y="2061000"/>
            <a:ext cx="1648800" cy="8499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Altri</a:t>
            </a:r>
            <a:br/>
            <a:r>
              <a:rPr lang="it-IT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Linguaggi</a:t>
            </a:r>
            <a:endParaRPr lang="it-IT" sz="2400" b="0" strike="noStrike" spc="-1"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378720" y="1123920"/>
            <a:ext cx="1239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Layer OS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276840" y="2217240"/>
            <a:ext cx="1349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Layer MiddleWare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2105280" y="2901600"/>
            <a:ext cx="18169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Office 2016_2021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(32bit)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10217520" y="2930040"/>
            <a:ext cx="12513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Cloud Drive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268920" y="3994560"/>
            <a:ext cx="1349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Layer</a:t>
            </a:r>
            <a:br/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NTWO_VM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1" name="CustomShape 15"/>
          <p:cNvSpPr/>
          <p:nvPr/>
        </p:nvSpPr>
        <p:spPr>
          <a:xfrm>
            <a:off x="268920" y="5560560"/>
            <a:ext cx="13492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Layer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</a:t>
            </a:r>
            <a:br/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Applicativo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2" name="CustomShape 16"/>
          <p:cNvSpPr/>
          <p:nvPr/>
        </p:nvSpPr>
        <p:spPr>
          <a:xfrm>
            <a:off x="8664720" y="3505500"/>
            <a:ext cx="2844000" cy="892440"/>
          </a:xfrm>
          <a:prstGeom prst="rect">
            <a:avLst/>
          </a:prstGeom>
          <a:solidFill>
            <a:srgbClr val="FFC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ntJobs</a:t>
            </a:r>
            <a: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/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ntRobot</a:t>
            </a:r>
            <a:b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it-IT" sz="1800" b="0" u="sng" strike="noStrike" spc="-1" dirty="0">
                <a:solidFill>
                  <a:srgbClr val="FF0000"/>
                </a:solidFill>
                <a:uFillTx/>
                <a:latin typeface="Calibri"/>
                <a:ea typeface="Calibri"/>
              </a:rPr>
              <a:t>Startup / Orchestratore</a:t>
            </a:r>
            <a:br>
              <a:rPr dirty="0"/>
            </a:br>
            <a:endParaRPr lang="it-IT" sz="1800" b="0" strike="noStrike" spc="-1" dirty="0">
              <a:latin typeface="Arial"/>
            </a:endParaRPr>
          </a:p>
        </p:txBody>
      </p:sp>
      <p:sp>
        <p:nvSpPr>
          <p:cNvPr id="26" name="CustomShape 10">
            <a:extLst>
              <a:ext uri="{FF2B5EF4-FFF2-40B4-BE49-F238E27FC236}">
                <a16:creationId xmlns:a16="http://schemas.microsoft.com/office/drawing/2014/main" id="{8E25DA1B-95BB-479B-A537-47E57F0E2B40}"/>
              </a:ext>
            </a:extLst>
          </p:cNvPr>
          <p:cNvSpPr/>
          <p:nvPr/>
        </p:nvSpPr>
        <p:spPr>
          <a:xfrm>
            <a:off x="8590508" y="4465260"/>
            <a:ext cx="3623040" cy="2364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4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MACH0_VBA: Per Applicazioni MACH0_V2 (Interattive)</a:t>
            </a:r>
            <a:endParaRPr lang="it-IT" sz="1400" b="0" strike="noStrike" spc="-1" dirty="0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4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NTJOBS + MACH0_VBA -&gt; MACH0.V3</a:t>
            </a:r>
            <a:endParaRPr lang="it-IT" sz="1400" b="0" strike="noStrike" spc="-1" dirty="0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400" b="1" strike="noStrike" spc="-1" dirty="0">
                <a:solidFill>
                  <a:srgbClr val="44546A"/>
                </a:solidFill>
                <a:latin typeface="Calibri"/>
                <a:ea typeface="Calibri"/>
              </a:rPr>
              <a:t>NTJOBS può essere usato anche per applicazioni interattive mediante esecuzione interattiva con file di script e ritorno con finestra di dialogo e/o file di ritorno.</a:t>
            </a:r>
            <a:endParaRPr lang="it-IT" sz="1400" b="0" strike="noStrike" spc="-1" dirty="0">
              <a:latin typeface="Arial"/>
            </a:endParaRPr>
          </a:p>
        </p:txBody>
      </p:sp>
      <p:sp>
        <p:nvSpPr>
          <p:cNvPr id="27" name="CustomShape 11">
            <a:extLst>
              <a:ext uri="{FF2B5EF4-FFF2-40B4-BE49-F238E27FC236}">
                <a16:creationId xmlns:a16="http://schemas.microsoft.com/office/drawing/2014/main" id="{FED441B1-1DA5-40DE-8AE2-A007114793FE}"/>
              </a:ext>
            </a:extLst>
          </p:cNvPr>
          <p:cNvSpPr/>
          <p:nvPr/>
        </p:nvSpPr>
        <p:spPr>
          <a:xfrm>
            <a:off x="9336428" y="4322340"/>
            <a:ext cx="2130840" cy="365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ntJobs+MACH0_VBA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883840" y="2999880"/>
            <a:ext cx="1711800" cy="9291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NTJBOS CORE SYSTEM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308400" y="693360"/>
            <a:ext cx="1711800" cy="9291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MACH0_VBA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883840" y="4469400"/>
            <a:ext cx="1711800" cy="929160"/>
          </a:xfrm>
          <a:prstGeom prst="rect">
            <a:avLst/>
          </a:prstGeom>
          <a:solidFill>
            <a:schemeClr val="accent4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 LINGUAGGIO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995840" y="8640"/>
            <a:ext cx="10193400" cy="3225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Layer Windows+Office verso Office Automation, VBA, Database, WebService, XML, Mailing, Altro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5654160" y="1159560"/>
            <a:ext cx="2167920" cy="1213200"/>
          </a:xfrm>
          <a:prstGeom prst="rect">
            <a:avLst/>
          </a:prstGeom>
          <a:solidFill>
            <a:srgbClr val="FFC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NTJBOS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Classi Runtime di Interfaccia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 Layer OS/Office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8645760" y="4424040"/>
            <a:ext cx="1711800" cy="929160"/>
          </a:xfrm>
          <a:prstGeom prst="rect">
            <a:avLst/>
          </a:prstGeom>
          <a:solidFill>
            <a:schemeClr val="accent4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 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CLASSI APPLICATIVE 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594120"/>
            <a:ext cx="12189240" cy="2610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Scripts Applicativi .INI/.CMD/.PY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2529360" y="3093480"/>
            <a:ext cx="2233080" cy="9291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JOBS Remote Service multicanale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(share, webservice)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8563320" y="2999880"/>
            <a:ext cx="1711800" cy="929160"/>
          </a:xfrm>
          <a:prstGeom prst="rect">
            <a:avLst/>
          </a:prstGeom>
          <a:solidFill>
            <a:srgbClr val="F4B081"/>
          </a:solidFill>
          <a:ln w="255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NTJBOS MINIMAL USER INTERFACE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10918080" y="2801880"/>
            <a:ext cx="1225080" cy="354600"/>
          </a:xfrm>
          <a:prstGeom prst="rect">
            <a:avLst/>
          </a:prstGeom>
          <a:solidFill>
            <a:srgbClr val="F4B081"/>
          </a:solidFill>
          <a:ln w="255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PANEL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10918080" y="3332160"/>
            <a:ext cx="1225080" cy="354600"/>
          </a:xfrm>
          <a:prstGeom prst="rect">
            <a:avLst/>
          </a:prstGeom>
          <a:solidFill>
            <a:srgbClr val="F4B081"/>
          </a:solidFill>
          <a:ln w="255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MENU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10918080" y="3870000"/>
            <a:ext cx="1225080" cy="462960"/>
          </a:xfrm>
          <a:prstGeom prst="rect">
            <a:avLst/>
          </a:prstGeom>
          <a:solidFill>
            <a:srgbClr val="F4B081"/>
          </a:solidFill>
          <a:ln w="255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LAUNCH FORM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188640" y="2019600"/>
            <a:ext cx="1590120" cy="1488600"/>
          </a:xfrm>
          <a:prstGeom prst="rect">
            <a:avLst/>
          </a:prstGeom>
          <a:solidFill>
            <a:schemeClr val="accent3"/>
          </a:solidFill>
          <a:ln w="255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DataBase </a:t>
            </a:r>
            <a:br/>
            <a:r>
              <a:rPr lang="it-IT" sz="1800" b="1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</a:t>
            </a:r>
            <a:br/>
            <a:r>
              <a:rPr lang="it-IT" sz="18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Users / Groups</a:t>
            </a:r>
            <a:br/>
            <a:r>
              <a:rPr lang="it-IT" sz="18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Actions</a:t>
            </a:r>
            <a:br/>
            <a:r>
              <a:rPr lang="it-IT" sz="18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JobsLog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60840" y="0"/>
            <a:ext cx="1834560" cy="945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NTJOBS.VBA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Infrastruttura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 flipH="1">
            <a:off x="5023080" y="330840"/>
            <a:ext cx="1322280" cy="701640"/>
          </a:xfrm>
          <a:prstGeom prst="bentConnector3">
            <a:avLst>
              <a:gd name="adj1" fmla="val 50002"/>
            </a:avLst>
          </a:pr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6"/>
          <p:cNvSpPr/>
          <p:nvPr/>
        </p:nvSpPr>
        <p:spPr>
          <a:xfrm>
            <a:off x="5023080" y="1415520"/>
            <a:ext cx="628200" cy="349200"/>
          </a:xfrm>
          <a:prstGeom prst="bentConnector3">
            <a:avLst>
              <a:gd name="adj1" fmla="val 49990"/>
            </a:avLst>
          </a:pr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7"/>
          <p:cNvSpPr/>
          <p:nvPr/>
        </p:nvSpPr>
        <p:spPr>
          <a:xfrm>
            <a:off x="6638040" y="2454840"/>
            <a:ext cx="360" cy="52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8"/>
          <p:cNvSpPr/>
          <p:nvPr/>
        </p:nvSpPr>
        <p:spPr>
          <a:xfrm flipH="1">
            <a:off x="4894560" y="3587400"/>
            <a:ext cx="911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9"/>
          <p:cNvSpPr/>
          <p:nvPr/>
        </p:nvSpPr>
        <p:spPr>
          <a:xfrm rot="10800000">
            <a:off x="1854000" y="2900520"/>
            <a:ext cx="539280" cy="31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0"/>
          <p:cNvSpPr/>
          <p:nvPr/>
        </p:nvSpPr>
        <p:spPr>
          <a:xfrm>
            <a:off x="6638040" y="3976920"/>
            <a:ext cx="360" cy="356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1"/>
          <p:cNvSpPr/>
          <p:nvPr/>
        </p:nvSpPr>
        <p:spPr>
          <a:xfrm>
            <a:off x="2748600" y="4102920"/>
            <a:ext cx="360" cy="2391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2"/>
          <p:cNvSpPr/>
          <p:nvPr/>
        </p:nvSpPr>
        <p:spPr>
          <a:xfrm rot="10800000" flipH="1">
            <a:off x="6707160" y="5467680"/>
            <a:ext cx="360" cy="103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3"/>
          <p:cNvSpPr/>
          <p:nvPr/>
        </p:nvSpPr>
        <p:spPr>
          <a:xfrm>
            <a:off x="7711920" y="4876920"/>
            <a:ext cx="817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4"/>
          <p:cNvSpPr/>
          <p:nvPr/>
        </p:nvSpPr>
        <p:spPr>
          <a:xfrm>
            <a:off x="7598520" y="3466080"/>
            <a:ext cx="814680" cy="2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5"/>
          <p:cNvSpPr/>
          <p:nvPr/>
        </p:nvSpPr>
        <p:spPr>
          <a:xfrm rot="10800000" flipH="1">
            <a:off x="10314000" y="2998800"/>
            <a:ext cx="600840" cy="42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6"/>
          <p:cNvSpPr/>
          <p:nvPr/>
        </p:nvSpPr>
        <p:spPr>
          <a:xfrm>
            <a:off x="10314360" y="3466080"/>
            <a:ext cx="600840" cy="4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7"/>
          <p:cNvSpPr/>
          <p:nvPr/>
        </p:nvSpPr>
        <p:spPr>
          <a:xfrm>
            <a:off x="10278000" y="3466080"/>
            <a:ext cx="637560" cy="61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8"/>
          <p:cNvSpPr/>
          <p:nvPr/>
        </p:nvSpPr>
        <p:spPr>
          <a:xfrm>
            <a:off x="2971800" y="5676840"/>
            <a:ext cx="2679480" cy="907200"/>
          </a:xfrm>
          <a:prstGeom prst="rect">
            <a:avLst/>
          </a:prstGeom>
          <a:solidFill>
            <a:schemeClr val="accent3"/>
          </a:solidFill>
          <a:ln w="255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DataBase </a:t>
            </a:r>
            <a:br/>
            <a:r>
              <a:rPr lang="it-IT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Archivi Applicativi </a:t>
            </a:r>
            <a:br/>
            <a:r>
              <a:rPr lang="it-IT" sz="14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(Access/MariaDb/SqLite/Altro)</a:t>
            </a:r>
            <a:endParaRPr lang="it-IT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it-IT" sz="1400" b="0" strike="noStrike" spc="-1">
              <a:latin typeface="Arial"/>
            </a:endParaRPr>
          </a:p>
        </p:txBody>
      </p:sp>
      <p:sp>
        <p:nvSpPr>
          <p:cNvPr id="121" name="CustomShape 29"/>
          <p:cNvSpPr/>
          <p:nvPr/>
        </p:nvSpPr>
        <p:spPr>
          <a:xfrm>
            <a:off x="7745040" y="5634360"/>
            <a:ext cx="4444200" cy="949680"/>
          </a:xfrm>
          <a:prstGeom prst="rect">
            <a:avLst/>
          </a:prstGeom>
          <a:solidFill>
            <a:schemeClr val="accent3"/>
          </a:solidFill>
          <a:ln w="255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In/Out verso utente  </a:t>
            </a:r>
            <a:br/>
            <a:r>
              <a:rPr lang="it-IT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XLS / PDF / CSV / XML / JSON / AccessDB</a:t>
            </a:r>
            <a:br/>
            <a:r>
              <a:rPr lang="it-IT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via Share(Cloud) o XLS.WEB Condivisi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2" name="CustomShape 30"/>
          <p:cNvSpPr/>
          <p:nvPr/>
        </p:nvSpPr>
        <p:spPr>
          <a:xfrm flipH="1">
            <a:off x="5767560" y="5382720"/>
            <a:ext cx="504360" cy="86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1"/>
          <p:cNvSpPr/>
          <p:nvPr/>
        </p:nvSpPr>
        <p:spPr>
          <a:xfrm>
            <a:off x="7140960" y="5382720"/>
            <a:ext cx="568080" cy="86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Google Shape;204;p11"/>
          <p:cNvPicPr/>
          <p:nvPr/>
        </p:nvPicPr>
        <p:blipFill>
          <a:blip r:embed="rId2"/>
          <a:stretch/>
        </p:blipFill>
        <p:spPr>
          <a:xfrm>
            <a:off x="10360440" y="402480"/>
            <a:ext cx="625320" cy="51120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205;p11"/>
          <p:cNvPicPr/>
          <p:nvPr/>
        </p:nvPicPr>
        <p:blipFill>
          <a:blip r:embed="rId3"/>
          <a:stretch/>
        </p:blipFill>
        <p:spPr>
          <a:xfrm>
            <a:off x="11005920" y="388440"/>
            <a:ext cx="1035360" cy="51120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206;p11"/>
          <p:cNvPicPr/>
          <p:nvPr/>
        </p:nvPicPr>
        <p:blipFill>
          <a:blip r:embed="rId4"/>
          <a:stretch/>
        </p:blipFill>
        <p:spPr>
          <a:xfrm>
            <a:off x="9681120" y="388440"/>
            <a:ext cx="692280" cy="892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12200" y="1316160"/>
            <a:ext cx="11364480" cy="44568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Layer VDI-&gt;Windows+Office verso Office Automation, VBA, Database WebService, XML, Mailing, Altro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790760" y="6559200"/>
            <a:ext cx="4065120" cy="2610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Scripts Applicativi .INI/.CMD/.PY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457880" y="144720"/>
            <a:ext cx="2392920" cy="9450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MACH0.V3 / NTWO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Infrastruttura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790760" y="1932480"/>
            <a:ext cx="3723120" cy="1659600"/>
          </a:xfrm>
          <a:prstGeom prst="rect">
            <a:avLst/>
          </a:prstGeom>
          <a:solidFill>
            <a:srgbClr val="FFC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POOL VDI PERSISTENTI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P1: PER ELABORAZIONI DSI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P2: PER ELABORAZIONI ALTRI</a:t>
            </a: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Sempre attive, esecuzione mediante JOBS.INI in user utente o eschedulazione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426600" y="2793240"/>
            <a:ext cx="2907360" cy="1390680"/>
          </a:xfrm>
          <a:prstGeom prst="rect">
            <a:avLst/>
          </a:prstGeom>
          <a:solidFill>
            <a:srgbClr val="FFC000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POOL 80 VDI</a:t>
            </a:r>
            <a:br/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CONTEMPORANEE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RESETTATE GIORNALMENTE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1: Entrata VDI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2: Lancio VbaApp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4246560" y="3533400"/>
            <a:ext cx="2935440" cy="26193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DRIVE K: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Master AppVba MACH0.V2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Database AppVba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Core MACH0_BATCH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Core NTJOBS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Applicazioni MACH0.V3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Core MACH0 Interattivo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Log di Accesso MACH0.V2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Db Statistiche e Monitoraggio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 flipH="1">
            <a:off x="3360240" y="1763640"/>
            <a:ext cx="1847880" cy="137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8"/>
          <p:cNvSpPr/>
          <p:nvPr/>
        </p:nvSpPr>
        <p:spPr>
          <a:xfrm>
            <a:off x="6287400" y="1761480"/>
            <a:ext cx="1434960" cy="145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412200" y="4672440"/>
            <a:ext cx="2935440" cy="180468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DRIVE P: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Copia VbaApp  MACH0.V2 clonate per ogni utente</a:t>
            </a:r>
            <a:endParaRPr lang="it-IT" sz="1600" b="0" strike="noStrike" spc="-1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600" b="0" strike="noStrike" spc="-1">
                <a:solidFill>
                  <a:srgbClr val="FFFFFF"/>
                </a:solidFill>
                <a:highlight>
                  <a:srgbClr val="FFFF00"/>
                </a:highlight>
                <a:latin typeface="Calibri"/>
                <a:ea typeface="Calibri"/>
              </a:rPr>
              <a:t>Share P:\JOBS di comunicazione con MACH0.V3/NTJOBS</a:t>
            </a:r>
            <a:endParaRPr lang="it-IT" sz="1600" b="0" strike="noStrike" spc="-1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 flipH="1">
            <a:off x="7182360" y="3606840"/>
            <a:ext cx="2466000" cy="165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1"/>
          <p:cNvSpPr/>
          <p:nvPr/>
        </p:nvSpPr>
        <p:spPr>
          <a:xfrm>
            <a:off x="10288440" y="4273920"/>
            <a:ext cx="1568880" cy="58608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P:\JOBS utenti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9759240" y="3619080"/>
            <a:ext cx="1088280" cy="56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3"/>
          <p:cNvSpPr/>
          <p:nvPr/>
        </p:nvSpPr>
        <p:spPr>
          <a:xfrm>
            <a:off x="8425440" y="5423040"/>
            <a:ext cx="1568880" cy="58608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Schedulazioni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0" name="CustomShape 14"/>
          <p:cNvSpPr/>
          <p:nvPr/>
        </p:nvSpPr>
        <p:spPr>
          <a:xfrm flipH="1">
            <a:off x="9208440" y="3594960"/>
            <a:ext cx="439560" cy="182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5"/>
          <p:cNvSpPr/>
          <p:nvPr/>
        </p:nvSpPr>
        <p:spPr>
          <a:xfrm>
            <a:off x="9653760" y="3594960"/>
            <a:ext cx="783000" cy="288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3000</Words>
  <Application>Microsoft Office PowerPoint</Application>
  <PresentationFormat>Widescreen</PresentationFormat>
  <Paragraphs>297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Stefano Petrone</dc:creator>
  <dc:description/>
  <cp:lastModifiedBy>Petrone Stefano</cp:lastModifiedBy>
  <cp:revision>7</cp:revision>
  <dcterms:created xsi:type="dcterms:W3CDTF">2021-01-02T22:45:54Z</dcterms:created>
  <dcterms:modified xsi:type="dcterms:W3CDTF">2024-08-04T09:44:43Z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0x010100544B0BBDFF98FD4C97F5006602312C72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SIP_Label_5f5fe31f-9de1-4167-a753-111c0df8115f_ActionId">
    <vt:lpwstr>535ccc4b-500f-4686-9b72-af8abb555bbb</vt:lpwstr>
  </property>
  <property fmtid="{D5CDD505-2E9C-101B-9397-08002B2CF9AE}" pid="9" name="MSIP_Label_5f5fe31f-9de1-4167-a753-111c0df8115f_Application">
    <vt:lpwstr>Microsoft Azure Information Protection</vt:lpwstr>
  </property>
  <property fmtid="{D5CDD505-2E9C-101B-9397-08002B2CF9AE}" pid="10" name="MSIP_Label_5f5fe31f-9de1-4167-a753-111c0df8115f_Enabled">
    <vt:lpwstr>True</vt:lpwstr>
  </property>
  <property fmtid="{D5CDD505-2E9C-101B-9397-08002B2CF9AE}" pid="11" name="MSIP_Label_5f5fe31f-9de1-4167-a753-111c0df8115f_Extended_MSFT_Method">
    <vt:lpwstr>Automatic</vt:lpwstr>
  </property>
  <property fmtid="{D5CDD505-2E9C-101B-9397-08002B2CF9AE}" pid="12" name="MSIP_Label_5f5fe31f-9de1-4167-a753-111c0df8115f_Name">
    <vt:lpwstr>Public</vt:lpwstr>
  </property>
  <property fmtid="{D5CDD505-2E9C-101B-9397-08002B2CF9AE}" pid="13" name="MSIP_Label_5f5fe31f-9de1-4167-a753-111c0df8115f_Owner">
    <vt:lpwstr>stefano.petrone@intesasanpaolo.com</vt:lpwstr>
  </property>
  <property fmtid="{D5CDD505-2E9C-101B-9397-08002B2CF9AE}" pid="14" name="MSIP_Label_5f5fe31f-9de1-4167-a753-111c0df8115f_SetDate">
    <vt:lpwstr>2021-01-05T14:48:33.1469867Z</vt:lpwstr>
  </property>
  <property fmtid="{D5CDD505-2E9C-101B-9397-08002B2CF9AE}" pid="15" name="MSIP_Label_5f5fe31f-9de1-4167-a753-111c0df8115f_SiteId">
    <vt:lpwstr>cc4baf00-15c9-48dd-9f59-88c98bde2be7</vt:lpwstr>
  </property>
  <property fmtid="{D5CDD505-2E9C-101B-9397-08002B2CF9AE}" pid="16" name="Notes">
    <vt:i4>2</vt:i4>
  </property>
  <property fmtid="{D5CDD505-2E9C-101B-9397-08002B2CF9AE}" pid="17" name="PresentationFormat">
    <vt:lpwstr>Widescreen</vt:lpwstr>
  </property>
  <property fmtid="{D5CDD505-2E9C-101B-9397-08002B2CF9AE}" pid="18" name="ScaleCrop">
    <vt:bool>false</vt:bool>
  </property>
  <property fmtid="{D5CDD505-2E9C-101B-9397-08002B2CF9AE}" pid="19" name="Sensitivity">
    <vt:lpwstr>Public</vt:lpwstr>
  </property>
  <property fmtid="{D5CDD505-2E9C-101B-9397-08002B2CF9AE}" pid="20" name="ShareDoc">
    <vt:bool>false</vt:bool>
  </property>
  <property fmtid="{D5CDD505-2E9C-101B-9397-08002B2CF9AE}" pid="21" name="Slides">
    <vt:i4>35</vt:i4>
  </property>
</Properties>
</file>