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1"/>
    <p:sldMasterId id="2147483680" r:id="rId2"/>
    <p:sldMasterId id="2147483704" r:id="rId3"/>
    <p:sldMasterId id="2147483728" r:id="rId4"/>
  </p:sldMasterIdLst>
  <p:notesMasterIdLst>
    <p:notesMasterId r:id="rId4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spostare la diapositiva</a:t>
            </a: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Fai clic per modificare il formato delle note</a:t>
            </a:r>
          </a:p>
        </p:txBody>
      </p:sp>
      <p:sp>
        <p:nvSpPr>
          <p:cNvPr id="23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&lt;intestazione&gt;</a:t>
            </a:r>
          </a:p>
        </p:txBody>
      </p:sp>
      <p:sp>
        <p:nvSpPr>
          <p:cNvPr id="23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it-IT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&lt;data/ora&gt;</a:t>
            </a:r>
          </a:p>
        </p:txBody>
      </p:sp>
      <p:sp>
        <p:nvSpPr>
          <p:cNvPr id="23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it-IT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&lt;piè di pagina&gt;</a:t>
            </a:r>
          </a:p>
        </p:txBody>
      </p:sp>
      <p:sp>
        <p:nvSpPr>
          <p:cNvPr id="23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it-IT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17D8BAA-9514-445D-8949-B60EA0B22215}" type="slidenum"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‹N›</a:t>
            </a:fld>
            <a:endParaRPr lang="it-IT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240" y="1143000"/>
            <a:ext cx="5475960" cy="3080520"/>
          </a:xfrm>
          <a:prstGeom prst="rect">
            <a:avLst/>
          </a:prstGeom>
          <a:ln w="0">
            <a:noFill/>
          </a:ln>
        </p:spPr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545F7C4-A0B5-428E-86FA-C5C4FC35A0C8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5</a:t>
            </a:fld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6875" cy="3081338"/>
          </a:xfrm>
          <a:prstGeom prst="rect">
            <a:avLst/>
          </a:prstGeom>
          <a:ln w="0">
            <a:noFill/>
          </a:ln>
        </p:spPr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E34E58F-E7E8-4218-85E8-7EC16DB084C4}" type="slidenum">
              <a:rPr lang="it-IT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6</a:t>
            </a:fld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3320" cy="4007160"/>
          </a:xfrm>
          <a:prstGeom prst="rect">
            <a:avLst/>
          </a:prstGeom>
          <a:ln w="0">
            <a:noFill/>
          </a:ln>
        </p:spPr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4278960" y="10157400"/>
            <a:ext cx="3279240" cy="53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358FC66-639B-40E3-8A15-1DA9EE4332E1}" type="slidenum">
              <a:rPr lang="it-IT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defini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defini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definito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it-IT" sz="44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gcor.it/ntjob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ntgrobot@outlook.co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ntjobs@ntgcorp.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754200" y="173880"/>
            <a:ext cx="10680120" cy="538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6111"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it-IT" sz="4000" b="1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Ecosistema </a:t>
            </a:r>
            <a:r>
              <a:rPr lang="it-IT" sz="4000" b="1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ntJobs</a:t>
            </a:r>
            <a:br>
              <a:rPr sz="1800" dirty="0"/>
            </a:br>
            <a:r>
              <a:rPr lang="it-IT" sz="4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ntJobsPy</a:t>
            </a:r>
            <a:r>
              <a:rPr lang="it-IT" sz="4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/</a:t>
            </a:r>
            <a:r>
              <a:rPr lang="it-IT" sz="4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ntJobsVBa</a:t>
            </a:r>
            <a:r>
              <a:rPr lang="it-IT" sz="4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 -&gt; </a:t>
            </a:r>
            <a:r>
              <a:rPr lang="it-IT" sz="4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ntJobs.OS</a:t>
            </a:r>
            <a:r>
              <a:rPr lang="it-IT" sz="4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 </a:t>
            </a:r>
            <a:br>
              <a:rPr sz="1800" dirty="0"/>
            </a:br>
            <a:r>
              <a:rPr lang="it-IT" sz="4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+ </a:t>
            </a:r>
            <a:r>
              <a:rPr lang="it-IT" sz="4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ntJobs.App</a:t>
            </a:r>
            <a:r>
              <a:rPr lang="it-IT" sz="4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 -&gt; </a:t>
            </a:r>
            <a:r>
              <a:rPr lang="it-IT" sz="40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ntRobot</a:t>
            </a:r>
            <a:endParaRPr lang="it-IT" sz="40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br>
              <a:rPr sz="1800" dirty="0"/>
            </a:br>
            <a:br>
              <a:rPr sz="1800" dirty="0"/>
            </a:br>
            <a:r>
              <a:rPr lang="it-IT" sz="4000" b="1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App</a:t>
            </a:r>
            <a:r>
              <a:rPr lang="it-IT" sz="4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licazioni </a:t>
            </a:r>
            <a:r>
              <a:rPr lang="it-IT" sz="4000" b="1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Batch (</a:t>
            </a:r>
            <a:r>
              <a:rPr lang="it-IT" sz="4000" b="1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naApp</a:t>
            </a:r>
            <a:r>
              <a:rPr lang="it-IT" sz="4000" b="1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)</a:t>
            </a:r>
            <a:r>
              <a:rPr lang="it-IT" sz="4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 eseguite via </a:t>
            </a:r>
            <a:r>
              <a:rPr lang="it-IT" sz="4000" b="1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Cloud/</a:t>
            </a:r>
            <a:r>
              <a:rPr lang="it-IT" sz="4000" b="1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WebService</a:t>
            </a:r>
            <a:endParaRPr lang="it-IT" sz="40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it-IT" sz="4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Framework Python e VBA integrati</a:t>
            </a:r>
            <a:endParaRPr lang="it-IT" sz="40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it-IT" sz="40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it-IT" sz="4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White Paper</a:t>
            </a:r>
            <a:endParaRPr lang="it-IT" sz="40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it-IT" sz="40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it-IT" sz="1800" b="0" u="sng" strike="noStrike" spc="-1" dirty="0">
                <a:solidFill>
                  <a:srgbClr val="0563C1"/>
                </a:solidFill>
                <a:highlight>
                  <a:srgbClr val="FFFF00"/>
                </a:highlight>
                <a:uFillTx/>
                <a:latin typeface="Calibri"/>
                <a:ea typeface="DejaVu Sans"/>
                <a:hlinkClick r:id="rId2"/>
              </a:rPr>
              <a:t>www.ntgcorp.it/ntjobs</a:t>
            </a:r>
            <a:r>
              <a:rPr lang="it-IT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 - www.github.com/ntgcorp/ntjobsOS</a:t>
            </a:r>
            <a:br>
              <a:rPr sz="1800" dirty="0"/>
            </a:br>
            <a:br>
              <a:rPr sz="1800" dirty="0"/>
            </a:br>
            <a:br>
              <a:rPr sz="1800" dirty="0"/>
            </a:br>
            <a:r>
              <a:rPr lang="it-IT" sz="4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Versione </a:t>
            </a:r>
            <a:r>
              <a:rPr lang="it-IT" sz="4000" b="0" strike="noStrike" spc="-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</a:rPr>
              <a:t>Agosto</a:t>
            </a:r>
            <a:r>
              <a:rPr lang="it-IT" sz="40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 2024</a:t>
            </a:r>
            <a:endParaRPr lang="it-IT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572760" y="221760"/>
            <a:ext cx="105094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NtJobsOS – Ecosistema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4860000" y="2340000"/>
            <a:ext cx="2879280" cy="107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ntJobsOS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4769280" y="5218200"/>
            <a:ext cx="2518560" cy="8992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NA*.ACCDB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ntJobs App VBA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CustomShape 4"/>
          <p:cNvSpPr/>
          <p:nvPr/>
        </p:nvSpPr>
        <p:spPr>
          <a:xfrm>
            <a:off x="4860000" y="900000"/>
            <a:ext cx="2879280" cy="89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NtJobsPy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Python Framework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Line 5"/>
          <p:cNvSpPr/>
          <p:nvPr/>
        </p:nvSpPr>
        <p:spPr>
          <a:xfrm>
            <a:off x="6480000" y="1800000"/>
            <a:ext cx="360" cy="54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3" name="CustomShape 6"/>
          <p:cNvSpPr/>
          <p:nvPr/>
        </p:nvSpPr>
        <p:spPr>
          <a:xfrm>
            <a:off x="1890000" y="5196600"/>
            <a:ext cx="2518560" cy="92088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NA*.Py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ntJobsOS App Python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Line 7"/>
          <p:cNvSpPr/>
          <p:nvPr/>
        </p:nvSpPr>
        <p:spPr>
          <a:xfrm flipH="1">
            <a:off x="3240000" y="3420000"/>
            <a:ext cx="2880000" cy="176328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5" name="CustomShape 8"/>
          <p:cNvSpPr/>
          <p:nvPr/>
        </p:nvSpPr>
        <p:spPr>
          <a:xfrm>
            <a:off x="6300000" y="3780000"/>
            <a:ext cx="2485800" cy="898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ntJobsVBA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VBA Framework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(non distribuito integrale)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CustomShape 9"/>
          <p:cNvSpPr/>
          <p:nvPr/>
        </p:nvSpPr>
        <p:spPr>
          <a:xfrm>
            <a:off x="8100720" y="5220000"/>
            <a:ext cx="2518560" cy="8992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NTJOBS.Scripts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ntJobs App VBA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Line 10"/>
          <p:cNvSpPr/>
          <p:nvPr/>
        </p:nvSpPr>
        <p:spPr>
          <a:xfrm>
            <a:off x="7020000" y="3420000"/>
            <a:ext cx="360" cy="36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8" name="Line 11"/>
          <p:cNvSpPr/>
          <p:nvPr/>
        </p:nvSpPr>
        <p:spPr>
          <a:xfrm>
            <a:off x="6660000" y="4680000"/>
            <a:ext cx="360" cy="54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9" name="Line 12"/>
          <p:cNvSpPr/>
          <p:nvPr/>
        </p:nvSpPr>
        <p:spPr>
          <a:xfrm>
            <a:off x="7213320" y="5423760"/>
            <a:ext cx="720000" cy="36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0" name="TextShape 13"/>
          <p:cNvSpPr/>
          <p:nvPr/>
        </p:nvSpPr>
        <p:spPr>
          <a:xfrm>
            <a:off x="7920000" y="2340000"/>
            <a:ext cx="2519280" cy="85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Jobs.ini scripts from cloud folders or ntJobs.WS.FrontEnd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2003400" y="57240"/>
            <a:ext cx="766620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Gerarchia Insiemi Ecosistema ntJobs 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1091520" y="1759680"/>
            <a:ext cx="2009880" cy="538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Users (login)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8595360" y="805320"/>
            <a:ext cx="2856960" cy="5320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Applicazione ntJobs (na)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CustomShape 4"/>
          <p:cNvSpPr/>
          <p:nvPr/>
        </p:nvSpPr>
        <p:spPr>
          <a:xfrm>
            <a:off x="4291200" y="790200"/>
            <a:ext cx="3273120" cy="53208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Inbox -&gt; (jobs.ini)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CustomShape 5"/>
          <p:cNvSpPr/>
          <p:nvPr/>
        </p:nvSpPr>
        <p:spPr>
          <a:xfrm>
            <a:off x="1091520" y="3183120"/>
            <a:ext cx="2009880" cy="538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Groups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CustomShape 6"/>
          <p:cNvSpPr/>
          <p:nvPr/>
        </p:nvSpPr>
        <p:spPr>
          <a:xfrm>
            <a:off x="1096200" y="4512960"/>
            <a:ext cx="2009880" cy="538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Commands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CustomShape 7"/>
          <p:cNvSpPr/>
          <p:nvPr/>
        </p:nvSpPr>
        <p:spPr>
          <a:xfrm>
            <a:off x="4291200" y="1471680"/>
            <a:ext cx="3273120" cy="53208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JOB (SECTION)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CustomShape 8"/>
          <p:cNvSpPr/>
          <p:nvPr/>
        </p:nvSpPr>
        <p:spPr>
          <a:xfrm>
            <a:off x="4291200" y="2127240"/>
            <a:ext cx="3273120" cy="53208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Action  (una per Section)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CustomShape 9"/>
          <p:cNvSpPr/>
          <p:nvPr/>
        </p:nvSpPr>
        <p:spPr>
          <a:xfrm>
            <a:off x="4291200" y="2805120"/>
            <a:ext cx="3273120" cy="53208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File.*(IN)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CustomShape 10"/>
          <p:cNvSpPr/>
          <p:nvPr/>
        </p:nvSpPr>
        <p:spPr>
          <a:xfrm>
            <a:off x="4291200" y="3464640"/>
            <a:ext cx="3273120" cy="53208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Var.* (IN)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CustomShape 11"/>
          <p:cNvSpPr/>
          <p:nvPr/>
        </p:nvSpPr>
        <p:spPr>
          <a:xfrm>
            <a:off x="4291200" y="4953600"/>
            <a:ext cx="3273120" cy="532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File.* (Return)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CustomShape 12"/>
          <p:cNvSpPr/>
          <p:nvPr/>
        </p:nvSpPr>
        <p:spPr>
          <a:xfrm>
            <a:off x="4291200" y="6137640"/>
            <a:ext cx="3273120" cy="532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Var.* (Return)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CustomShape 13"/>
          <p:cNvSpPr/>
          <p:nvPr/>
        </p:nvSpPr>
        <p:spPr>
          <a:xfrm>
            <a:off x="7677000" y="781920"/>
            <a:ext cx="180720" cy="58874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4" name="CustomShape 14"/>
          <p:cNvSpPr/>
          <p:nvPr/>
        </p:nvSpPr>
        <p:spPr>
          <a:xfrm>
            <a:off x="2004120" y="2569680"/>
            <a:ext cx="165960" cy="363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5" name="CustomShape 15"/>
          <p:cNvSpPr/>
          <p:nvPr/>
        </p:nvSpPr>
        <p:spPr>
          <a:xfrm rot="10992600">
            <a:off x="2013480" y="3975480"/>
            <a:ext cx="165960" cy="363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6" name="CustomShape 16"/>
          <p:cNvSpPr/>
          <p:nvPr/>
        </p:nvSpPr>
        <p:spPr>
          <a:xfrm>
            <a:off x="8595360" y="1471680"/>
            <a:ext cx="2856960" cy="5320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Setup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CustomShape 17"/>
          <p:cNvSpPr/>
          <p:nvPr/>
        </p:nvSpPr>
        <p:spPr>
          <a:xfrm>
            <a:off x="8595360" y="2157120"/>
            <a:ext cx="2856960" cy="5320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Start &amp; Run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CustomShape 18"/>
          <p:cNvSpPr/>
          <p:nvPr/>
        </p:nvSpPr>
        <p:spPr>
          <a:xfrm>
            <a:off x="8595360" y="2842560"/>
            <a:ext cx="2856960" cy="5320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CallBack Azioni (+verifica)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CustomShape 19"/>
          <p:cNvSpPr/>
          <p:nvPr/>
        </p:nvSpPr>
        <p:spPr>
          <a:xfrm>
            <a:off x="8595360" y="3464640"/>
            <a:ext cx="2856960" cy="5320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Azioni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CustomShape 20"/>
          <p:cNvSpPr/>
          <p:nvPr/>
        </p:nvSpPr>
        <p:spPr>
          <a:xfrm>
            <a:off x="8595360" y="4140000"/>
            <a:ext cx="2856960" cy="5320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Classi e Librerie Interne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CustomShape 21"/>
          <p:cNvSpPr/>
          <p:nvPr/>
        </p:nvSpPr>
        <p:spPr>
          <a:xfrm>
            <a:off x="8595360" y="4783680"/>
            <a:ext cx="2856960" cy="5320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Classi e Librerie Pool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(non per VBA)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CustomShape 22"/>
          <p:cNvSpPr/>
          <p:nvPr/>
        </p:nvSpPr>
        <p:spPr>
          <a:xfrm>
            <a:off x="1120680" y="766080"/>
            <a:ext cx="19702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naJobsOS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Dati Caricati Start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CustomShape 23"/>
          <p:cNvSpPr/>
          <p:nvPr/>
        </p:nvSpPr>
        <p:spPr>
          <a:xfrm flipV="1">
            <a:off x="3220920" y="2391840"/>
            <a:ext cx="1068840" cy="2387520"/>
          </a:xfrm>
          <a:custGeom>
            <a:avLst/>
            <a:gdLst>
              <a:gd name="textAreaLeft" fmla="*/ 0 w 1068840"/>
              <a:gd name="textAreaRight" fmla="*/ 1069560 w 1068840"/>
              <a:gd name="textAreaTop" fmla="*/ -360 h 2387520"/>
              <a:gd name="textAreaBottom" fmla="*/ 2387880 h 23875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4" name="CustomShape 24"/>
          <p:cNvSpPr/>
          <p:nvPr/>
        </p:nvSpPr>
        <p:spPr>
          <a:xfrm>
            <a:off x="4291200" y="4358160"/>
            <a:ext cx="3273120" cy="532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Inbox -&gt; (jobs.end)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CustomShape 25"/>
          <p:cNvSpPr/>
          <p:nvPr/>
        </p:nvSpPr>
        <p:spPr>
          <a:xfrm>
            <a:off x="4291200" y="5569560"/>
            <a:ext cx="3273120" cy="532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Return.* (TimeStamp, Result)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304200" y="36512"/>
            <a:ext cx="11338920" cy="57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2100" b="1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NTJOBS.OS: </a:t>
            </a:r>
            <a:r>
              <a:rPr lang="it-IT" sz="2100" b="1" u="sng" strike="noStrike" spc="-1" dirty="0" err="1">
                <a:solidFill>
                  <a:srgbClr val="000000"/>
                </a:solidFill>
                <a:uFillTx/>
                <a:latin typeface="Calibri"/>
                <a:ea typeface="Calibri"/>
              </a:rPr>
              <a:t>WorkFlow</a:t>
            </a:r>
            <a:r>
              <a:rPr lang="it-IT" sz="2100" b="1" u="sng" strike="noStrike" spc="-1" dirty="0">
                <a:solidFill>
                  <a:srgbClr val="000000"/>
                </a:solidFill>
                <a:uFillTx/>
                <a:latin typeface="Calibri"/>
                <a:ea typeface="Calibri"/>
              </a:rPr>
              <a:t> Operativo</a:t>
            </a:r>
            <a:br>
              <a:rPr sz="1800" dirty="0"/>
            </a:br>
            <a:r>
              <a:rPr lang="it-IT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OS che si appoggia sopra un sistema operativo 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host</a:t>
            </a:r>
            <a:r>
              <a:rPr lang="it-IT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(</a:t>
            </a:r>
            <a:r>
              <a:rPr lang="it-IT" sz="18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Win</a:t>
            </a:r>
            <a:r>
              <a:rPr lang="it-IT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&gt;=7 / Linux) con Layer Python e Office&gt;=2016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212400" y="682920"/>
            <a:ext cx="11430720" cy="97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1: Polling Jobs da vari canali, 2: che vengono eseguiti in parallelo o seriale BATCH 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3: Monitor fine Job 4: Viene Ritornato un Output via File / Mail all’utente che li ha richiamati –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5: O autogenerati mediante schedulazione automatica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4463640" y="4597920"/>
            <a:ext cx="2370600" cy="201132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Scheduler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1: Get Jobs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2: Exec Jobs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3: End (monitor fine)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4: Return + Archive 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5: Auto Generator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CustomShape 4"/>
          <p:cNvSpPr/>
          <p:nvPr/>
        </p:nvSpPr>
        <p:spPr>
          <a:xfrm>
            <a:off x="486000" y="4988520"/>
            <a:ext cx="2660760" cy="8816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1:Monitoraggio 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nuovi jobs.ini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CustomShape 5"/>
          <p:cNvSpPr/>
          <p:nvPr/>
        </p:nvSpPr>
        <p:spPr>
          <a:xfrm>
            <a:off x="7977240" y="3934440"/>
            <a:ext cx="3738600" cy="103680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5: BGF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Batch Generator jobs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Generatore autonomo jobs.ini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CustomShape 6"/>
          <p:cNvSpPr/>
          <p:nvPr/>
        </p:nvSpPr>
        <p:spPr>
          <a:xfrm>
            <a:off x="7903800" y="6202440"/>
            <a:ext cx="3739320" cy="49932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3..4: Mailing e File Return 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CustomShape 7"/>
          <p:cNvSpPr/>
          <p:nvPr/>
        </p:nvSpPr>
        <p:spPr>
          <a:xfrm>
            <a:off x="3364920" y="3349080"/>
            <a:ext cx="2227320" cy="96840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Archivio JOBS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Inbox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CustomShape 8"/>
          <p:cNvSpPr/>
          <p:nvPr/>
        </p:nvSpPr>
        <p:spPr>
          <a:xfrm flipH="1">
            <a:off x="5128200" y="2589840"/>
            <a:ext cx="1496520" cy="806760"/>
          </a:xfrm>
          <a:custGeom>
            <a:avLst/>
            <a:gdLst>
              <a:gd name="textAreaLeft" fmla="*/ 360 w 1496520"/>
              <a:gd name="textAreaRight" fmla="*/ 1497600 w 1496520"/>
              <a:gd name="textAreaTop" fmla="*/ 0 h 806760"/>
              <a:gd name="textAreaBottom" fmla="*/ 807480 h 8067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4" name="CustomShape 9"/>
          <p:cNvSpPr/>
          <p:nvPr/>
        </p:nvSpPr>
        <p:spPr>
          <a:xfrm rot="10800000">
            <a:off x="5601960" y="3839400"/>
            <a:ext cx="2311560" cy="578880"/>
          </a:xfrm>
          <a:custGeom>
            <a:avLst/>
            <a:gdLst>
              <a:gd name="textAreaLeft" fmla="*/ 0 w 2311560"/>
              <a:gd name="textAreaRight" fmla="*/ 2312280 w 2311560"/>
              <a:gd name="textAreaTop" fmla="*/ 0 h 578880"/>
              <a:gd name="textAreaBottom" fmla="*/ 579600 h 57888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5" name="CustomShape 10"/>
          <p:cNvSpPr/>
          <p:nvPr/>
        </p:nvSpPr>
        <p:spPr>
          <a:xfrm>
            <a:off x="4285080" y="2563200"/>
            <a:ext cx="250200" cy="756000"/>
          </a:xfrm>
          <a:custGeom>
            <a:avLst/>
            <a:gdLst>
              <a:gd name="textAreaLeft" fmla="*/ 0 w 250200"/>
              <a:gd name="textAreaRight" fmla="*/ 250920 w 250200"/>
              <a:gd name="textAreaTop" fmla="*/ 0 h 756000"/>
              <a:gd name="textAreaBottom" fmla="*/ 756720 h 7560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6" name="CustomShape 11"/>
          <p:cNvSpPr/>
          <p:nvPr/>
        </p:nvSpPr>
        <p:spPr>
          <a:xfrm rot="10800000" flipH="1">
            <a:off x="6886440" y="5321160"/>
            <a:ext cx="1017000" cy="583560"/>
          </a:xfrm>
          <a:custGeom>
            <a:avLst/>
            <a:gdLst>
              <a:gd name="textAreaLeft" fmla="*/ 360 w 1017000"/>
              <a:gd name="textAreaRight" fmla="*/ 1018080 w 1017000"/>
              <a:gd name="textAreaTop" fmla="*/ 0 h 583560"/>
              <a:gd name="textAreaBottom" fmla="*/ 584280 h 5835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7" name="CustomShape 12"/>
          <p:cNvSpPr/>
          <p:nvPr/>
        </p:nvSpPr>
        <p:spPr>
          <a:xfrm rot="21111600" flipH="1">
            <a:off x="9777240" y="5650920"/>
            <a:ext cx="59400" cy="542520"/>
          </a:xfrm>
          <a:custGeom>
            <a:avLst/>
            <a:gdLst>
              <a:gd name="textAreaLeft" fmla="*/ 360 w 59400"/>
              <a:gd name="textAreaRight" fmla="*/ 60480 w 59400"/>
              <a:gd name="textAreaTop" fmla="*/ 0 h 542520"/>
              <a:gd name="textAreaBottom" fmla="*/ 543240 h 5425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8" name="CustomShape 13"/>
          <p:cNvSpPr/>
          <p:nvPr/>
        </p:nvSpPr>
        <p:spPr>
          <a:xfrm>
            <a:off x="1384200" y="2477880"/>
            <a:ext cx="2304000" cy="1010160"/>
          </a:xfrm>
          <a:custGeom>
            <a:avLst/>
            <a:gdLst>
              <a:gd name="textAreaLeft" fmla="*/ 0 w 2304000"/>
              <a:gd name="textAreaRight" fmla="*/ 2304720 w 2304000"/>
              <a:gd name="textAreaTop" fmla="*/ 0 h 1010160"/>
              <a:gd name="textAreaBottom" fmla="*/ 1010880 h 10101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4546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9" name="CustomShape 14"/>
          <p:cNvSpPr/>
          <p:nvPr/>
        </p:nvSpPr>
        <p:spPr>
          <a:xfrm rot="10800000" flipH="1">
            <a:off x="1815480" y="4181760"/>
            <a:ext cx="1870200" cy="806760"/>
          </a:xfrm>
          <a:custGeom>
            <a:avLst/>
            <a:gdLst>
              <a:gd name="textAreaLeft" fmla="*/ 360 w 1870200"/>
              <a:gd name="textAreaRight" fmla="*/ 1871280 w 1870200"/>
              <a:gd name="textAreaTop" fmla="*/ 0 h 806760"/>
              <a:gd name="textAreaBottom" fmla="*/ 807480 h 8067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4546A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0" name="CustomShape 15"/>
          <p:cNvSpPr/>
          <p:nvPr/>
        </p:nvSpPr>
        <p:spPr>
          <a:xfrm>
            <a:off x="7913520" y="5199120"/>
            <a:ext cx="3739320" cy="57132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2: Esecuzione jobs in coda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Da archivio Jobs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CustomShape 16"/>
          <p:cNvSpPr/>
          <p:nvPr/>
        </p:nvSpPr>
        <p:spPr>
          <a:xfrm rot="10800000">
            <a:off x="3204360" y="5487120"/>
            <a:ext cx="1259280" cy="417600"/>
          </a:xfrm>
          <a:custGeom>
            <a:avLst/>
            <a:gdLst>
              <a:gd name="textAreaLeft" fmla="*/ 0 w 1259280"/>
              <a:gd name="textAreaRight" fmla="*/ 1260000 w 1259280"/>
              <a:gd name="textAreaTop" fmla="*/ 0 h 417600"/>
              <a:gd name="textAreaBottom" fmla="*/ 418320 h 4176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2" name="CustomShape 17"/>
          <p:cNvSpPr/>
          <p:nvPr/>
        </p:nvSpPr>
        <p:spPr>
          <a:xfrm>
            <a:off x="6923520" y="5904720"/>
            <a:ext cx="2370600" cy="213480"/>
          </a:xfrm>
          <a:custGeom>
            <a:avLst/>
            <a:gdLst>
              <a:gd name="textAreaLeft" fmla="*/ 0 w 2370600"/>
              <a:gd name="textAreaRight" fmla="*/ 2371320 w 2370600"/>
              <a:gd name="textAreaTop" fmla="*/ 0 h 213480"/>
              <a:gd name="textAreaBottom" fmla="*/ 214200 h 21348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3" name="CustomShape 18"/>
          <p:cNvSpPr/>
          <p:nvPr/>
        </p:nvSpPr>
        <p:spPr>
          <a:xfrm rot="10800000" flipH="1">
            <a:off x="6899040" y="4761360"/>
            <a:ext cx="1071000" cy="1130760"/>
          </a:xfrm>
          <a:custGeom>
            <a:avLst/>
            <a:gdLst>
              <a:gd name="textAreaLeft" fmla="*/ 360 w 1071000"/>
              <a:gd name="textAreaRight" fmla="*/ 1072080 w 1071000"/>
              <a:gd name="textAreaTop" fmla="*/ 0 h 1130760"/>
              <a:gd name="textAreaBottom" fmla="*/ 1131480 h 11307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4" name="CustomShape 19"/>
          <p:cNvSpPr/>
          <p:nvPr/>
        </p:nvSpPr>
        <p:spPr>
          <a:xfrm>
            <a:off x="304200" y="1648440"/>
            <a:ext cx="2565720" cy="10911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00"/>
                </a:solidFill>
                <a:latin typeface="Arial"/>
                <a:ea typeface="Arial"/>
              </a:rPr>
              <a:t>FTP o SHARE</a:t>
            </a:r>
            <a:br>
              <a:rPr sz="1800"/>
            </a:br>
            <a:r>
              <a:rPr lang="it-IT" sz="1800" b="0" strike="noStrike" spc="-1">
                <a:solidFill>
                  <a:srgbClr val="FFFF00"/>
                </a:solidFill>
                <a:latin typeface="Arial"/>
                <a:ea typeface="Arial"/>
              </a:rPr>
              <a:t>FrontEnd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jobs.ini e files associati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CustomShape 20"/>
          <p:cNvSpPr/>
          <p:nvPr/>
        </p:nvSpPr>
        <p:spPr>
          <a:xfrm>
            <a:off x="3130920" y="1713960"/>
            <a:ext cx="1997640" cy="10911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WFF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Web Form FronEnd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CustomShape 21"/>
          <p:cNvSpPr/>
          <p:nvPr/>
        </p:nvSpPr>
        <p:spPr>
          <a:xfrm>
            <a:off x="5638680" y="1713960"/>
            <a:ext cx="1769400" cy="10911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WSF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Web Service FrontEnd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CustomShape 22"/>
          <p:cNvSpPr/>
          <p:nvPr/>
        </p:nvSpPr>
        <p:spPr>
          <a:xfrm>
            <a:off x="8308800" y="1780200"/>
            <a:ext cx="3075840" cy="184716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Tabelle di supporto</a:t>
            </a:r>
            <a:br>
              <a:rPr sz="1800"/>
            </a:b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«standard»</a:t>
            </a:r>
            <a:br>
              <a:rPr sz="1800"/>
            </a:b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Descritte di seguito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1034640" y="1496646"/>
            <a:ext cx="105094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Flusso </a:t>
            </a:r>
            <a:r>
              <a:rPr lang="it-IT" sz="20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Canalizattore</a:t>
            </a:r>
            <a:endParaRPr lang="it-IT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841260" y="2182764"/>
            <a:ext cx="11127960" cy="219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2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Metodologia di Reportistica utilizzata per creare dei report. I dati vengono esportati con un campo ID iniziale composto da varie chiavi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alfanumerichie</a:t>
            </a:r>
            <a:r>
              <a:rPr lang="it-IT" sz="2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divise da “.”. Esempio PD.202101.XXX.YYY. Possono essere seguiti da altri campi NUMERICI ed ALFANUMERICI con campi numerici e alfanumerici. Il formato Record deve essere lo stesso per tutti i report. Il report viene esportato in formato CSV o XLS e poi nei vari fogli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excel</a:t>
            </a:r>
            <a:r>
              <a:rPr lang="it-IT" sz="2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richiamati tramite CERCA.VERT. </a:t>
            </a:r>
            <a:endParaRPr lang="it-IT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841260" y="4675236"/>
            <a:ext cx="105094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20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TabSchema</a:t>
            </a:r>
            <a:endParaRPr lang="it-IT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CustomShape 4"/>
          <p:cNvSpPr/>
          <p:nvPr/>
        </p:nvSpPr>
        <p:spPr>
          <a:xfrm>
            <a:off x="725400" y="5293080"/>
            <a:ext cx="1112796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2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Per varie attività viene utilizzata una tabella dove sono salvati tutti gli schemi con un formato record standard e identificato lo schema nei vari comandi dove viene utilizzato. </a:t>
            </a:r>
            <a:endParaRPr lang="it-IT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304200" y="352080"/>
            <a:ext cx="11338920" cy="57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2100" b="1" u="sng" strike="noStrike" spc="-1">
                <a:solidFill>
                  <a:srgbClr val="000000"/>
                </a:solidFill>
                <a:uFillTx/>
                <a:latin typeface="Calibri"/>
                <a:ea typeface="Calibri"/>
              </a:rPr>
              <a:t>NTJOBS.APP (ntApp): WorkFlow Operativo – In ogni linguaggio (Python, Vba, ecc)</a:t>
            </a:r>
            <a:br>
              <a:rPr sz="2100"/>
            </a:br>
            <a:endParaRPr lang="it-IT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168442" y="738357"/>
            <a:ext cx="11827041" cy="52615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it-IT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Setup Applicazione (istanza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jData</a:t>
            </a:r>
            <a:r>
              <a:rPr lang="it-IT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e dati di configurazione in </a:t>
            </a:r>
            <a:r>
              <a:rPr lang="it-IT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jData</a:t>
            </a:r>
            <a:r>
              <a:rPr lang="it-IT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Oggetto di supporto interno all’applicazione</a:t>
            </a:r>
            <a:endParaRPr lang="it-IT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it-IT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r>
              <a:rPr lang="it-IT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Argomenti (di solito il file .ini di test o come parametro)</a:t>
            </a:r>
            <a:endParaRPr lang="it-IT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it-IT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Start: </a:t>
            </a:r>
            <a:r>
              <a:rPr lang="it-IT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Read INI </a:t>
            </a:r>
            <a:r>
              <a:rPr lang="it-IT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CONFIG+AzioniDaEseguire</a:t>
            </a:r>
            <a:r>
              <a:rPr lang="it-IT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br>
              <a:rPr sz="1800" dirty="0"/>
            </a:br>
            <a:r>
              <a:rPr lang="it-IT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 specificato file oppure esecuzione normale</a:t>
            </a:r>
            <a:endParaRPr lang="it-IT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864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it-IT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Start: </a:t>
            </a:r>
            <a:r>
              <a:rPr lang="it-IT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Read CSV </a:t>
            </a:r>
            <a:r>
              <a:rPr lang="it-IT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(se richiesto nel file INI), dati di supporto</a:t>
            </a:r>
            <a:endParaRPr lang="it-IT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it-IT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Run</a:t>
            </a:r>
            <a:r>
              <a:rPr lang="it-IT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Esecuzione singole azioni</a:t>
            </a:r>
            <a:endParaRPr lang="it-IT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it-IT" sz="2800" b="1" spc="-1" dirty="0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lang="it-IT" sz="2800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it-IT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Scrittura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jobs.end</a:t>
            </a:r>
            <a:r>
              <a:rPr lang="it-IT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di ritorno nella stessa cartella per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dichiare</a:t>
            </a:r>
            <a:r>
              <a:rPr lang="it-IT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completamento della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ntApp</a:t>
            </a:r>
            <a:r>
              <a:rPr lang="it-IT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oppure stato di errore prima di eseguirla</a:t>
            </a:r>
          </a:p>
          <a:p>
            <a:pPr marL="915840" lvl="1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it-IT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Return: Calcolo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dictionary</a:t>
            </a:r>
            <a:r>
              <a:rPr lang="it-IT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di ritorno (Status,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Vars</a:t>
            </a:r>
            <a:r>
              <a:rPr lang="it-IT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Files) e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jobs.end</a:t>
            </a:r>
            <a:endParaRPr lang="it-IT" sz="2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915840" lvl="1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it-IT" sz="2800" spc="-1" dirty="0">
                <a:solidFill>
                  <a:srgbClr val="000000"/>
                </a:solidFill>
                <a:latin typeface="Arial"/>
                <a:ea typeface="DejaVu Sans"/>
              </a:rPr>
              <a:t>Archive: Archiviazione jobs concluso e Billing</a:t>
            </a:r>
            <a:endParaRPr lang="it-IT" sz="2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it-IT" sz="2800" b="1" spc="-1" dirty="0">
                <a:solidFill>
                  <a:srgbClr val="000000"/>
                </a:solidFill>
                <a:latin typeface="Arial"/>
              </a:rPr>
              <a:t>End</a:t>
            </a:r>
            <a:r>
              <a:rPr lang="it-IT" sz="2800" spc="-1" dirty="0">
                <a:solidFill>
                  <a:srgbClr val="000000"/>
                </a:solidFill>
                <a:latin typeface="Arial"/>
              </a:rPr>
              <a:t>: Monitor stato processi se </a:t>
            </a:r>
            <a:r>
              <a:rPr lang="it-IT" sz="2800" spc="-1" dirty="0" err="1">
                <a:solidFill>
                  <a:srgbClr val="000000"/>
                </a:solidFill>
                <a:latin typeface="Arial"/>
              </a:rPr>
              <a:t>live_test</a:t>
            </a:r>
            <a:r>
              <a:rPr lang="it-IT" sz="28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it-IT" sz="2800" spc="-1" dirty="0" err="1">
                <a:solidFill>
                  <a:srgbClr val="000000"/>
                </a:solidFill>
                <a:latin typeface="Arial"/>
              </a:rPr>
              <a:t>timeout</a:t>
            </a:r>
            <a:r>
              <a:rPr lang="it-IT" sz="2800" spc="-1" dirty="0">
                <a:solidFill>
                  <a:srgbClr val="000000"/>
                </a:solidFill>
                <a:latin typeface="Arial"/>
              </a:rPr>
              <a:t>, conclusi(end)</a:t>
            </a:r>
            <a:endParaRPr lang="it-IT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79560" y="1877400"/>
            <a:ext cx="4399560" cy="3224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8640000" y="383040"/>
            <a:ext cx="3549600" cy="4623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79560" y="52920"/>
            <a:ext cx="8910720" cy="146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2100" b="1" u="sng" strike="noStrike" spc="-1">
                <a:solidFill>
                  <a:srgbClr val="000000"/>
                </a:solidFill>
                <a:uFillTx/>
                <a:latin typeface="Calibri"/>
                <a:ea typeface="Calibri"/>
              </a:rPr>
              <a:t>ntJobs.Py -&gt; ntJobsOs: Classi e Librerie</a:t>
            </a:r>
            <a:br>
              <a:rPr sz="1800"/>
            </a:b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ntJobsOs è il gestore e FrontEnd di esecuzione Jobs</a:t>
            </a:r>
            <a:br>
              <a:rPr sz="1800"/>
            </a:b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ntJobsPy è il Framework Python sottostante a nJobsOS </a:t>
            </a:r>
            <a:br>
              <a:rPr sz="1800"/>
            </a:br>
            <a:r>
              <a:rPr lang="it-IT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ntJobsVBA è un Framework e LinguaggioScript</a:t>
            </a:r>
            <a:br>
              <a:rPr sz="1800"/>
            </a:br>
            <a:r>
              <a:rPr lang="it-IT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 che contiene anche i FrontEndVBA unico ACCDB richiamati script NTF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CustomShape 4"/>
          <p:cNvSpPr/>
          <p:nvPr/>
        </p:nvSpPr>
        <p:spPr>
          <a:xfrm>
            <a:off x="10467360" y="3088440"/>
            <a:ext cx="1293120" cy="64368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NC_Sys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CustomShape 5"/>
          <p:cNvSpPr/>
          <p:nvPr/>
        </p:nvSpPr>
        <p:spPr>
          <a:xfrm>
            <a:off x="10356480" y="1440000"/>
            <a:ext cx="1437120" cy="64332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NC_Table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CustomShape 6"/>
          <p:cNvSpPr/>
          <p:nvPr/>
        </p:nvSpPr>
        <p:spPr>
          <a:xfrm>
            <a:off x="1394280" y="1980000"/>
            <a:ext cx="1437120" cy="41760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nlDataFiles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CustomShape 7"/>
          <p:cNvSpPr/>
          <p:nvPr/>
        </p:nvSpPr>
        <p:spPr>
          <a:xfrm>
            <a:off x="5115240" y="1850400"/>
            <a:ext cx="2601000" cy="149760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2000" b="1" strike="noStrike" spc="-1">
                <a:solidFill>
                  <a:srgbClr val="FFFF00"/>
                </a:solidFill>
                <a:latin typeface="Arial"/>
                <a:ea typeface="Arial"/>
              </a:rPr>
              <a:t>nlSys</a:t>
            </a:r>
            <a:br>
              <a:rPr sz="1800"/>
            </a:br>
            <a:r>
              <a:rPr lang="it-IT" sz="1800" b="0" strike="noStrike" spc="-1">
                <a:solidFill>
                  <a:srgbClr val="FFFF00"/>
                </a:solidFill>
                <a:latin typeface="Arial"/>
                <a:ea typeface="Arial"/>
              </a:rPr>
              <a:t>Libreria Principale di appoggio ad ogni Libreria e Classe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CustomShape 8"/>
          <p:cNvSpPr/>
          <p:nvPr/>
        </p:nvSpPr>
        <p:spPr>
          <a:xfrm>
            <a:off x="10337760" y="708840"/>
            <a:ext cx="1720440" cy="64332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NC_JobsOS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CustomShape 9"/>
          <p:cNvSpPr/>
          <p:nvPr/>
        </p:nvSpPr>
        <p:spPr>
          <a:xfrm>
            <a:off x="1394280" y="2556000"/>
            <a:ext cx="1437120" cy="41760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nlDataJson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CustomShape 10"/>
          <p:cNvSpPr/>
          <p:nvPr/>
        </p:nvSpPr>
        <p:spPr>
          <a:xfrm>
            <a:off x="9000000" y="4034520"/>
            <a:ext cx="1276200" cy="64368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NC_PDF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CustomShape 11"/>
          <p:cNvSpPr/>
          <p:nvPr/>
        </p:nvSpPr>
        <p:spPr>
          <a:xfrm>
            <a:off x="288000" y="5500440"/>
            <a:ext cx="10921320" cy="343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Applicazioni di FrontEnd (Python* e VBA#) eseguite tramite schedulatore e ntJobsOs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CustomShape 12"/>
          <p:cNvSpPr/>
          <p:nvPr/>
        </p:nvSpPr>
        <p:spPr>
          <a:xfrm>
            <a:off x="1394280" y="3652560"/>
            <a:ext cx="1437120" cy="41760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nlWS*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CustomShape 13"/>
          <p:cNvSpPr/>
          <p:nvPr/>
        </p:nvSpPr>
        <p:spPr>
          <a:xfrm>
            <a:off x="1394280" y="3079440"/>
            <a:ext cx="1437120" cy="41760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nlWebF*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CustomShape 14"/>
          <p:cNvSpPr/>
          <p:nvPr/>
        </p:nvSpPr>
        <p:spPr>
          <a:xfrm>
            <a:off x="10439640" y="3969000"/>
            <a:ext cx="1496520" cy="64368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NC_Panda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CustomShape 15"/>
          <p:cNvSpPr/>
          <p:nvPr/>
        </p:nvSpPr>
        <p:spPr>
          <a:xfrm>
            <a:off x="9000000" y="3131280"/>
            <a:ext cx="1176480" cy="64368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NC_Db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CustomShape 16"/>
          <p:cNvSpPr/>
          <p:nvPr/>
        </p:nvSpPr>
        <p:spPr>
          <a:xfrm>
            <a:off x="8820000" y="2304000"/>
            <a:ext cx="1532880" cy="64332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NC_Events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CustomShape 17"/>
          <p:cNvSpPr/>
          <p:nvPr/>
        </p:nvSpPr>
        <p:spPr>
          <a:xfrm>
            <a:off x="10467360" y="2277720"/>
            <a:ext cx="1293120" cy="64332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NC_Mail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CustomShape 18"/>
          <p:cNvSpPr/>
          <p:nvPr/>
        </p:nvSpPr>
        <p:spPr>
          <a:xfrm flipH="1">
            <a:off x="7715880" y="2600640"/>
            <a:ext cx="1271160" cy="360"/>
          </a:xfrm>
          <a:custGeom>
            <a:avLst/>
            <a:gdLst>
              <a:gd name="textAreaLeft" fmla="*/ 360 w 1271160"/>
              <a:gd name="textAreaRight" fmla="*/ 1272240 w 1271160"/>
              <a:gd name="textAreaTop" fmla="*/ 0 h 360"/>
              <a:gd name="textAreaBottom" fmla="*/ 1440 h 3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-44280" rIns="90000" bIns="-4428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2" name="CustomShape 19"/>
          <p:cNvSpPr/>
          <p:nvPr/>
        </p:nvSpPr>
        <p:spPr>
          <a:xfrm>
            <a:off x="8799840" y="878400"/>
            <a:ext cx="16398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Classi Python 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di appoggio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CustomShape 20"/>
          <p:cNvSpPr/>
          <p:nvPr/>
        </p:nvSpPr>
        <p:spPr>
          <a:xfrm flipH="1" flipV="1">
            <a:off x="4127760" y="5006520"/>
            <a:ext cx="1096560" cy="375120"/>
          </a:xfrm>
          <a:custGeom>
            <a:avLst/>
            <a:gdLst>
              <a:gd name="textAreaLeft" fmla="*/ -360 w 1096560"/>
              <a:gd name="textAreaRight" fmla="*/ 1096920 w 1096560"/>
              <a:gd name="textAreaTop" fmla="*/ -360 h 375120"/>
              <a:gd name="textAreaBottom" fmla="*/ 375480 h 3751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4" name="CustomShape 21"/>
          <p:cNvSpPr/>
          <p:nvPr/>
        </p:nvSpPr>
        <p:spPr>
          <a:xfrm flipV="1">
            <a:off x="5285160" y="4840200"/>
            <a:ext cx="3173040" cy="538920"/>
          </a:xfrm>
          <a:custGeom>
            <a:avLst/>
            <a:gdLst>
              <a:gd name="textAreaLeft" fmla="*/ 0 w 3173040"/>
              <a:gd name="textAreaRight" fmla="*/ 3173760 w 3173040"/>
              <a:gd name="textAreaTop" fmla="*/ 360 h 538920"/>
              <a:gd name="textAreaBottom" fmla="*/ 540000 h 538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5" name="CustomShape 22"/>
          <p:cNvSpPr/>
          <p:nvPr/>
        </p:nvSpPr>
        <p:spPr>
          <a:xfrm flipV="1">
            <a:off x="4392000" y="2725920"/>
            <a:ext cx="720720" cy="7560"/>
          </a:xfrm>
          <a:custGeom>
            <a:avLst/>
            <a:gdLst>
              <a:gd name="textAreaLeft" fmla="*/ 0 w 720720"/>
              <a:gd name="textAreaRight" fmla="*/ 721440 w 720720"/>
              <a:gd name="textAreaTop" fmla="*/ 360 h 7560"/>
              <a:gd name="textAreaBottom" fmla="*/ 8640 h 75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-36720" rIns="90000" bIns="-3672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6" name="CustomShape 23"/>
          <p:cNvSpPr/>
          <p:nvPr/>
        </p:nvSpPr>
        <p:spPr>
          <a:xfrm flipV="1">
            <a:off x="5285160" y="3488760"/>
            <a:ext cx="1074960" cy="1843200"/>
          </a:xfrm>
          <a:custGeom>
            <a:avLst/>
            <a:gdLst>
              <a:gd name="textAreaLeft" fmla="*/ 0 w 1074960"/>
              <a:gd name="textAreaRight" fmla="*/ 1075680 w 1074960"/>
              <a:gd name="textAreaTop" fmla="*/ -360 h 1843200"/>
              <a:gd name="textAreaBottom" fmla="*/ 1843560 h 18432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7" name="CustomShape 24"/>
          <p:cNvSpPr/>
          <p:nvPr/>
        </p:nvSpPr>
        <p:spPr>
          <a:xfrm>
            <a:off x="8391600" y="6021360"/>
            <a:ext cx="980640" cy="61416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naJobs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#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8" name="CustomShape 25"/>
          <p:cNvSpPr/>
          <p:nvPr/>
        </p:nvSpPr>
        <p:spPr>
          <a:xfrm>
            <a:off x="1401840" y="6032160"/>
            <a:ext cx="807120" cy="61416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Na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Mail*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9" name="CustomShape 26"/>
          <p:cNvSpPr/>
          <p:nvPr/>
        </p:nvSpPr>
        <p:spPr>
          <a:xfrm>
            <a:off x="2314080" y="6046920"/>
            <a:ext cx="1581120" cy="61416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NaJobs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WWW*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0" name="CustomShape 27"/>
          <p:cNvSpPr/>
          <p:nvPr/>
        </p:nvSpPr>
        <p:spPr>
          <a:xfrm>
            <a:off x="4008240" y="6044040"/>
            <a:ext cx="825120" cy="614160"/>
          </a:xfrm>
          <a:prstGeom prst="rect">
            <a:avLst/>
          </a:prstGeom>
          <a:solidFill>
            <a:srgbClr val="F10D0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nlTest *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1" name="CustomShape 28"/>
          <p:cNvSpPr/>
          <p:nvPr/>
        </p:nvSpPr>
        <p:spPr>
          <a:xfrm>
            <a:off x="4918680" y="6039360"/>
            <a:ext cx="1378800" cy="62172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naBalance #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2" name="CustomShape 29"/>
          <p:cNvSpPr/>
          <p:nvPr/>
        </p:nvSpPr>
        <p:spPr>
          <a:xfrm>
            <a:off x="6397920" y="6035040"/>
            <a:ext cx="1008720" cy="62172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naData *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3" name="CustomShape 30"/>
          <p:cNvSpPr/>
          <p:nvPr/>
        </p:nvSpPr>
        <p:spPr>
          <a:xfrm>
            <a:off x="7408440" y="6032160"/>
            <a:ext cx="861120" cy="62172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naAuto *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4" name="CustomShape 31"/>
          <p:cNvSpPr/>
          <p:nvPr/>
        </p:nvSpPr>
        <p:spPr>
          <a:xfrm>
            <a:off x="79560" y="6037200"/>
            <a:ext cx="1216800" cy="6141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NcJobs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Os*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5" name="CustomShape 32"/>
          <p:cNvSpPr/>
          <p:nvPr/>
        </p:nvSpPr>
        <p:spPr>
          <a:xfrm>
            <a:off x="9496440" y="6024600"/>
            <a:ext cx="1184400" cy="62172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naEvents *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6" name="CustomShape 33"/>
          <p:cNvSpPr/>
          <p:nvPr/>
        </p:nvSpPr>
        <p:spPr>
          <a:xfrm>
            <a:off x="10790280" y="6028560"/>
            <a:ext cx="1087920" cy="62172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naStats#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7" name="CustomShape 34"/>
          <p:cNvSpPr/>
          <p:nvPr/>
        </p:nvSpPr>
        <p:spPr>
          <a:xfrm>
            <a:off x="288000" y="4372560"/>
            <a:ext cx="4101120" cy="5734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Scchedulatore ed altri Tools</a:t>
            </a:r>
            <a:br>
              <a:rPr sz="1800"/>
            </a:b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Librerie Repository Python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8" name="CustomShape 35"/>
          <p:cNvSpPr/>
          <p:nvPr/>
        </p:nvSpPr>
        <p:spPr>
          <a:xfrm>
            <a:off x="2936520" y="2566080"/>
            <a:ext cx="1221120" cy="41760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nlTools*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CustomShape 36"/>
          <p:cNvSpPr/>
          <p:nvPr/>
        </p:nvSpPr>
        <p:spPr>
          <a:xfrm>
            <a:off x="2936520" y="3074760"/>
            <a:ext cx="1221120" cy="41760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nlDate*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CustomShape 37"/>
          <p:cNvSpPr/>
          <p:nvPr/>
        </p:nvSpPr>
        <p:spPr>
          <a:xfrm>
            <a:off x="10790280" y="5307480"/>
            <a:ext cx="1087920" cy="62172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naDb*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1" name="CustomShape 38"/>
          <p:cNvSpPr/>
          <p:nvPr/>
        </p:nvSpPr>
        <p:spPr>
          <a:xfrm>
            <a:off x="2906280" y="3667680"/>
            <a:ext cx="11656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 Working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258480" y="217080"/>
            <a:ext cx="11338920" cy="57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2100" b="1" u="sng" strike="noStrike" spc="-1">
                <a:solidFill>
                  <a:srgbClr val="000000"/>
                </a:solidFill>
                <a:uFillTx/>
                <a:latin typeface="Calibri"/>
                <a:ea typeface="Calibri"/>
              </a:rPr>
              <a:t>NTJOBS.OS – Core + FrontEnd App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 App (FrontEnd) possono essere scritte in vari linguaggi, ma devono gestire una modalità precisa per essere richiamate dal core ntJobsOS (</a:t>
            </a: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jobs.ini) e ritornare un risultato (jobs.end)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212400" y="682920"/>
            <a:ext cx="11430720" cy="97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628200" y="2783160"/>
            <a:ext cx="10660320" cy="201132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FrontEnd App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Lettura file .INI 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Inizializzazione istanza jData (NC_Sys) per monitorare entrata e uscita nell’App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Eventuale .CSV dei dati di supporto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Utilizzo delle classi applicative di supporto per l’elaborazione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Per ogni sezione, compresa la config, eseguire una azione che ci deve essere «ACTION»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Generazione jobs.end per comunicare la fine dell’elaborazione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4224600" y="1827000"/>
            <a:ext cx="3406320" cy="72612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00"/>
                </a:solidFill>
                <a:latin typeface="Arial"/>
                <a:ea typeface="Arial"/>
              </a:rPr>
              <a:t>ntJobsOS richiama le APP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CustomShape 5"/>
          <p:cNvSpPr/>
          <p:nvPr/>
        </p:nvSpPr>
        <p:spPr>
          <a:xfrm>
            <a:off x="486000" y="1064520"/>
            <a:ext cx="113389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 App FrontEnd hanno come parametro un file parmetri.ini con la section [CONFIG] con i parametri di chiamata. </a:t>
            </a:r>
            <a:r>
              <a:rPr lang="it-IT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La libreria </a:t>
            </a:r>
            <a:r>
              <a:rPr lang="it-IT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ntJobsIO è di aiuto per gestire l’entrata e l’uscita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CustomShape 6"/>
          <p:cNvSpPr/>
          <p:nvPr/>
        </p:nvSpPr>
        <p:spPr>
          <a:xfrm>
            <a:off x="131400" y="5302080"/>
            <a:ext cx="3442320" cy="9806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JOBS.INI [CONFIG] </a:t>
            </a:r>
            <a:br>
              <a:rPr sz="1800"/>
            </a:b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[singoli jobs x1, x2, ecc..]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Eseguiti in sequenza con attesa 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8" name="CustomShape 7"/>
          <p:cNvSpPr/>
          <p:nvPr/>
        </p:nvSpPr>
        <p:spPr>
          <a:xfrm>
            <a:off x="3655080" y="5638320"/>
            <a:ext cx="1198080" cy="360"/>
          </a:xfrm>
          <a:custGeom>
            <a:avLst/>
            <a:gdLst>
              <a:gd name="textAreaLeft" fmla="*/ 0 w 1198080"/>
              <a:gd name="textAreaRight" fmla="*/ 1198800 w 1198080"/>
              <a:gd name="textAreaTop" fmla="*/ 0 h 360"/>
              <a:gd name="textAreaBottom" fmla="*/ 1440 h 3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-44280" rIns="90000" bIns="-4428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9" name="CustomShape 8"/>
          <p:cNvSpPr/>
          <p:nvPr/>
        </p:nvSpPr>
        <p:spPr>
          <a:xfrm>
            <a:off x="4943160" y="5218200"/>
            <a:ext cx="1540080" cy="3794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Jobs_x1.ini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0" name="CustomShape 9"/>
          <p:cNvSpPr/>
          <p:nvPr/>
        </p:nvSpPr>
        <p:spPr>
          <a:xfrm>
            <a:off x="4937040" y="5771520"/>
            <a:ext cx="1540080" cy="3794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Jobs_x2.ini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1" name="CustomShape 10"/>
          <p:cNvSpPr/>
          <p:nvPr/>
        </p:nvSpPr>
        <p:spPr>
          <a:xfrm>
            <a:off x="6622200" y="5597640"/>
            <a:ext cx="1484280" cy="360"/>
          </a:xfrm>
          <a:custGeom>
            <a:avLst/>
            <a:gdLst>
              <a:gd name="textAreaLeft" fmla="*/ 0 w 1484280"/>
              <a:gd name="textAreaRight" fmla="*/ 1485000 w 1484280"/>
              <a:gd name="textAreaTop" fmla="*/ 0 h 360"/>
              <a:gd name="textAreaBottom" fmla="*/ 1440 h 3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-44280" rIns="90000" bIns="-4428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2" name="CustomShape 11"/>
          <p:cNvSpPr/>
          <p:nvPr/>
        </p:nvSpPr>
        <p:spPr>
          <a:xfrm>
            <a:off x="3657600" y="5696280"/>
            <a:ext cx="118044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JobsOs</a:t>
            </a:r>
            <a:br>
              <a:rPr sz="1800"/>
            </a:br>
            <a:r>
              <a:rPr lang="it-IT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Orchetratore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CustomShape 12"/>
          <p:cNvSpPr/>
          <p:nvPr/>
        </p:nvSpPr>
        <p:spPr>
          <a:xfrm>
            <a:off x="6773760" y="5010120"/>
            <a:ext cx="118044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JobsOs</a:t>
            </a:r>
            <a:br>
              <a:rPr sz="1800"/>
            </a:br>
            <a:r>
              <a:rPr lang="it-IT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Orchetratore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CustomShape 13"/>
          <p:cNvSpPr/>
          <p:nvPr/>
        </p:nvSpPr>
        <p:spPr>
          <a:xfrm>
            <a:off x="8251560" y="5119920"/>
            <a:ext cx="1189080" cy="11178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ntJobs</a:t>
            </a:r>
            <a:br>
              <a:rPr sz="1800"/>
            </a:b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App</a:t>
            </a:r>
            <a:br>
              <a:rPr sz="1800"/>
            </a:b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FrontEnd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5" name="CustomShape 14"/>
          <p:cNvSpPr/>
          <p:nvPr/>
        </p:nvSpPr>
        <p:spPr>
          <a:xfrm>
            <a:off x="9623160" y="5282640"/>
            <a:ext cx="10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jobs.end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CustomShape 15"/>
          <p:cNvSpPr/>
          <p:nvPr/>
        </p:nvSpPr>
        <p:spPr>
          <a:xfrm>
            <a:off x="9585720" y="5746680"/>
            <a:ext cx="1118520" cy="360"/>
          </a:xfrm>
          <a:custGeom>
            <a:avLst/>
            <a:gdLst>
              <a:gd name="textAreaLeft" fmla="*/ 0 w 1118520"/>
              <a:gd name="textAreaRight" fmla="*/ 1119240 w 1118520"/>
              <a:gd name="textAreaTop" fmla="*/ 0 h 360"/>
              <a:gd name="textAreaBottom" fmla="*/ 1440 h 3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-44280" rIns="90000" bIns="-4428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7" name="CustomShape 16"/>
          <p:cNvSpPr/>
          <p:nvPr/>
        </p:nvSpPr>
        <p:spPr>
          <a:xfrm>
            <a:off x="10706040" y="5423400"/>
            <a:ext cx="14612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JobsOs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Orchetratore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609480" y="273600"/>
            <a:ext cx="10339560" cy="57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ntRobot – Istanza Server Applicativo ntJobsOS </a:t>
            </a:r>
            <a:br>
              <a:rPr sz="1800"/>
            </a:br>
            <a:r>
              <a:rPr lang="it-IT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(automazione batch mediante cloud + email e WebService)</a:t>
            </a:r>
            <a:endParaRPr lang="it-IT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3983400" y="1062000"/>
            <a:ext cx="2638800" cy="30168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00"/>
                </a:solidFill>
                <a:latin typeface="Arial"/>
                <a:ea typeface="DejaVu Sans"/>
              </a:rPr>
              <a:t>NTROBOT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CustomShape 3"/>
          <p:cNvSpPr/>
          <p:nvPr/>
        </p:nvSpPr>
        <p:spPr>
          <a:xfrm>
            <a:off x="457200" y="1080000"/>
            <a:ext cx="3304800" cy="305568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PC Windows 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(basta miniPC fanless)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Windows 10 e Office 2019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Windows 7 e Office 2016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Python&gt;3.6 da Python.Org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Gdrive Desktop e OneDrive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WinCron o </a:t>
            </a:r>
            <a:r>
              <a:rPr lang="it-IT" sz="16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OperazioniPianificate</a:t>
            </a:r>
            <a:endParaRPr lang="it-IT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AnyDesk o RemotePC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Disco K: su NAS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Possibile LibreOffice Basic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CustomShape 4"/>
          <p:cNvSpPr/>
          <p:nvPr/>
        </p:nvSpPr>
        <p:spPr>
          <a:xfrm>
            <a:off x="6880320" y="1080000"/>
            <a:ext cx="5206320" cy="305568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PC Linux Debian Like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Locale o in Hosting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Non vanno le App basate su VBA Office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(si rimanda l’esecuzione ad un server Windows)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Python&gt;3.6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GoogleDrive FOSS estensione Drive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CronLinux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AnyDesk o RemotePC (locale)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WebMin (per PC in Hosting)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Possibile LibreOffice Basic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CustomShape 5"/>
          <p:cNvSpPr/>
          <p:nvPr/>
        </p:nvSpPr>
        <p:spPr>
          <a:xfrm>
            <a:off x="5303520" y="1365120"/>
            <a:ext cx="1474920" cy="1465920"/>
          </a:xfrm>
          <a:custGeom>
            <a:avLst/>
            <a:gdLst>
              <a:gd name="textAreaLeft" fmla="*/ 0 w 1474920"/>
              <a:gd name="textAreaRight" fmla="*/ 1475640 w 1474920"/>
              <a:gd name="textAreaTop" fmla="*/ 0 h 1465920"/>
              <a:gd name="textAreaBottom" fmla="*/ 1466640 h 1465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3" name="CustomShape 6"/>
          <p:cNvSpPr/>
          <p:nvPr/>
        </p:nvSpPr>
        <p:spPr>
          <a:xfrm flipH="1">
            <a:off x="3762000" y="1365120"/>
            <a:ext cx="1538640" cy="1555200"/>
          </a:xfrm>
          <a:custGeom>
            <a:avLst/>
            <a:gdLst>
              <a:gd name="textAreaLeft" fmla="*/ -360 w 1538640"/>
              <a:gd name="textAreaRight" fmla="*/ 1539000 w 1538640"/>
              <a:gd name="textAreaTop" fmla="*/ 0 h 1555200"/>
              <a:gd name="textAreaBottom" fmla="*/ 1555920 h 15552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4" name="CustomShape 7"/>
          <p:cNvSpPr/>
          <p:nvPr/>
        </p:nvSpPr>
        <p:spPr>
          <a:xfrm>
            <a:off x="4519440" y="4606200"/>
            <a:ext cx="1994760" cy="338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ntJobsOS (py)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CustomShape 8"/>
          <p:cNvSpPr/>
          <p:nvPr/>
        </p:nvSpPr>
        <p:spPr>
          <a:xfrm>
            <a:off x="4273560" y="3160800"/>
            <a:ext cx="2094840" cy="5500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ntJobsPy</a:t>
            </a:r>
            <a:br>
              <a:rPr sz="1800"/>
            </a:b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(Framework)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6" name="CustomShape 9"/>
          <p:cNvSpPr/>
          <p:nvPr/>
        </p:nvSpPr>
        <p:spPr>
          <a:xfrm>
            <a:off x="5303520" y="1365120"/>
            <a:ext cx="34920" cy="1555200"/>
          </a:xfrm>
          <a:custGeom>
            <a:avLst/>
            <a:gdLst>
              <a:gd name="textAreaLeft" fmla="*/ 0 w 34920"/>
              <a:gd name="textAreaRight" fmla="*/ 35640 w 34920"/>
              <a:gd name="textAreaTop" fmla="*/ 0 h 1555200"/>
              <a:gd name="textAreaBottom" fmla="*/ 1555920 h 15552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7" name="CustomShape 10"/>
          <p:cNvSpPr/>
          <p:nvPr/>
        </p:nvSpPr>
        <p:spPr>
          <a:xfrm flipH="1">
            <a:off x="5338440" y="3610440"/>
            <a:ext cx="14040" cy="858600"/>
          </a:xfrm>
          <a:custGeom>
            <a:avLst/>
            <a:gdLst>
              <a:gd name="textAreaLeft" fmla="*/ 360 w 14040"/>
              <a:gd name="textAreaRight" fmla="*/ 15120 w 14040"/>
              <a:gd name="textAreaTop" fmla="*/ 0 h 858600"/>
              <a:gd name="textAreaBottom" fmla="*/ 859320 h 8586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8" name="CustomShape 11"/>
          <p:cNvSpPr/>
          <p:nvPr/>
        </p:nvSpPr>
        <p:spPr>
          <a:xfrm>
            <a:off x="1469520" y="4631040"/>
            <a:ext cx="2489400" cy="5878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WinCron</a:t>
            </a:r>
            <a:br>
              <a:rPr sz="1800"/>
            </a:b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Operazioni Pianficate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9" name="CustomShape 12"/>
          <p:cNvSpPr/>
          <p:nvPr/>
        </p:nvSpPr>
        <p:spPr>
          <a:xfrm>
            <a:off x="8900280" y="4624920"/>
            <a:ext cx="1213560" cy="3016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CRON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0" name="CustomShape 13"/>
          <p:cNvSpPr/>
          <p:nvPr/>
        </p:nvSpPr>
        <p:spPr>
          <a:xfrm>
            <a:off x="2110320" y="4137120"/>
            <a:ext cx="360" cy="427680"/>
          </a:xfrm>
          <a:custGeom>
            <a:avLst/>
            <a:gdLst>
              <a:gd name="textAreaLeft" fmla="*/ 0 w 360"/>
              <a:gd name="textAreaRight" fmla="*/ 1440 w 360"/>
              <a:gd name="textAreaTop" fmla="*/ 0 h 427680"/>
              <a:gd name="textAreaBottom" fmla="*/ 428400 h 42768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1" name="CustomShape 14"/>
          <p:cNvSpPr/>
          <p:nvPr/>
        </p:nvSpPr>
        <p:spPr>
          <a:xfrm flipV="1">
            <a:off x="2684160" y="4774320"/>
            <a:ext cx="1617120" cy="4680"/>
          </a:xfrm>
          <a:custGeom>
            <a:avLst/>
            <a:gdLst>
              <a:gd name="textAreaLeft" fmla="*/ 0 w 1617120"/>
              <a:gd name="textAreaRight" fmla="*/ 1617840 w 1617120"/>
              <a:gd name="textAreaTop" fmla="*/ 360 h 4680"/>
              <a:gd name="textAreaBottom" fmla="*/ 5760 h 468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-39600" rIns="90000" bIns="-396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2" name="CustomShape 15"/>
          <p:cNvSpPr/>
          <p:nvPr/>
        </p:nvSpPr>
        <p:spPr>
          <a:xfrm>
            <a:off x="9523440" y="4137120"/>
            <a:ext cx="360" cy="427680"/>
          </a:xfrm>
          <a:custGeom>
            <a:avLst/>
            <a:gdLst>
              <a:gd name="textAreaLeft" fmla="*/ 0 w 360"/>
              <a:gd name="textAreaRight" fmla="*/ 1440 w 360"/>
              <a:gd name="textAreaTop" fmla="*/ 0 h 427680"/>
              <a:gd name="textAreaBottom" fmla="*/ 428400 h 42768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3" name="CustomShape 16"/>
          <p:cNvSpPr/>
          <p:nvPr/>
        </p:nvSpPr>
        <p:spPr>
          <a:xfrm flipH="1">
            <a:off x="6622560" y="4776480"/>
            <a:ext cx="2274840" cy="360"/>
          </a:xfrm>
          <a:custGeom>
            <a:avLst/>
            <a:gdLst>
              <a:gd name="textAreaLeft" fmla="*/ 360 w 2274840"/>
              <a:gd name="textAreaRight" fmla="*/ 2275920 w 2274840"/>
              <a:gd name="textAreaTop" fmla="*/ 0 h 360"/>
              <a:gd name="textAreaBottom" fmla="*/ 1440 h 3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-44280" rIns="90000" bIns="-4428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4" name="CustomShape 17"/>
          <p:cNvSpPr/>
          <p:nvPr/>
        </p:nvSpPr>
        <p:spPr>
          <a:xfrm>
            <a:off x="1469520" y="5630040"/>
            <a:ext cx="8788320" cy="3258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ntJobsApps (Python, Vba.Office[soloWin], Altri Linguaggi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5" name="CustomShape 18"/>
          <p:cNvSpPr/>
          <p:nvPr/>
        </p:nvSpPr>
        <p:spPr>
          <a:xfrm>
            <a:off x="2109240" y="4946400"/>
            <a:ext cx="360" cy="682200"/>
          </a:xfrm>
          <a:custGeom>
            <a:avLst/>
            <a:gdLst>
              <a:gd name="textAreaLeft" fmla="*/ 0 w 360"/>
              <a:gd name="textAreaRight" fmla="*/ 1440 w 360"/>
              <a:gd name="textAreaTop" fmla="*/ 0 h 682200"/>
              <a:gd name="textAreaBottom" fmla="*/ 682920 h 6822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6" name="CustomShape 19"/>
          <p:cNvSpPr/>
          <p:nvPr/>
        </p:nvSpPr>
        <p:spPr>
          <a:xfrm>
            <a:off x="5355360" y="5022720"/>
            <a:ext cx="360" cy="468720"/>
          </a:xfrm>
          <a:custGeom>
            <a:avLst/>
            <a:gdLst>
              <a:gd name="textAreaLeft" fmla="*/ 0 w 360"/>
              <a:gd name="textAreaRight" fmla="*/ 1440 w 360"/>
              <a:gd name="textAreaTop" fmla="*/ 0 h 468720"/>
              <a:gd name="textAreaBottom" fmla="*/ 469440 h 4687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7" name="CustomShape 20"/>
          <p:cNvSpPr/>
          <p:nvPr/>
        </p:nvSpPr>
        <p:spPr>
          <a:xfrm>
            <a:off x="9507600" y="4927680"/>
            <a:ext cx="14400" cy="700920"/>
          </a:xfrm>
          <a:custGeom>
            <a:avLst/>
            <a:gdLst>
              <a:gd name="textAreaLeft" fmla="*/ 0 w 14400"/>
              <a:gd name="textAreaRight" fmla="*/ 15120 w 14400"/>
              <a:gd name="textAreaTop" fmla="*/ 0 h 700920"/>
              <a:gd name="textAreaBottom" fmla="*/ 701640 h 7009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609840" y="109440"/>
            <a:ext cx="10969920" cy="61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Applicazioni FrontEnd </a:t>
            </a: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it-IT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tJobsOs (compreso Orchestratore). Python e VBA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79" name="Table 2"/>
          <p:cNvGraphicFramePr/>
          <p:nvPr/>
        </p:nvGraphicFramePr>
        <p:xfrm>
          <a:off x="327600" y="722880"/>
          <a:ext cx="10312560" cy="5975280"/>
        </p:xfrm>
        <a:graphic>
          <a:graphicData uri="http://schemas.openxmlformats.org/drawingml/2006/table">
            <a:tbl>
              <a:tblPr/>
              <a:tblGrid>
                <a:gridCol w="1438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Nome</a:t>
                      </a:r>
                      <a:endParaRPr lang="it-IT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Descrizione</a:t>
                      </a:r>
                      <a:endParaRPr lang="it-IT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naJobsOS*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Orchestratore Jobs. Partenza ntJobsOS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naMail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Lancio Mailing List via Parametri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naJobsWWW#</a:t>
                      </a:r>
                      <a:endParaRPr lang="it-IT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Ricezione jobs tramite FormWeb. Jobs instradati su Inbox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naBalance#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Calcoli Finanziari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naEvents#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Gestione Eventi (checking)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naWs#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Gestione WebService per ricezione jobs da instradare su Inbox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naDb#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Attività su Database (Per elaborazioni complesse meglio ntStats VBA)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naTest*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FrontEnd di Testing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naData#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FrontEnd Operazioni su Formati di Dati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naAuto#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Automazioni Varie. WebScraping ed altro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4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ROADMAP</a:t>
                      </a:r>
                      <a:endParaRPr lang="it-IT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*=Sviluppo, #=Progettazione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3320">
                <a:tc>
                  <a:txBody>
                    <a:bodyPr/>
                    <a:lstStyle/>
                    <a:p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609840" y="109440"/>
            <a:ext cx="10969920" cy="61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Tabelle «standard» di supporto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83" name="Table 2"/>
          <p:cNvGraphicFramePr/>
          <p:nvPr/>
        </p:nvGraphicFramePr>
        <p:xfrm>
          <a:off x="252720" y="772920"/>
          <a:ext cx="11685960" cy="4663440"/>
        </p:xfrm>
        <a:graphic>
          <a:graphicData uri="http://schemas.openxmlformats.org/drawingml/2006/table">
            <a:tbl>
              <a:tblPr/>
              <a:tblGrid>
                <a:gridCol w="168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Nome</a:t>
                      </a:r>
                      <a:endParaRPr lang="it-IT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Descrizione</a:t>
                      </a:r>
                      <a:endParaRPr lang="it-IT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Tab Groups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Gruppi Utenti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Tab Users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Utenti riconosciuti ntJobs e loro dati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Tab Schema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Schema Dati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Tab Actions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Jobs eseguibili (per richiamo applicazioni FrontEnd)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Tab Sql e Log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Sequenze Sql di Elaborazioni e Log di Analisi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Tab Config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Registro configurazione centralizzato (come Tab o come INI / JSON)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Tab Dati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Output Flusso Canalizzatore per Reportistica (con FrontEnd Excel di solito o similare)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Tab Report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Tabella di Reportistica Centralizzata, di solito formato Testo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TabFasi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Registro centralizzato Fasi Elaborative Batch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3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TabFile e Folders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Registro centralizzato File e Folders quando serve memorizzarli</a:t>
                      </a:r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560">
                <a:tc>
                  <a:txBody>
                    <a:bodyPr/>
                    <a:lstStyle/>
                    <a:p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2776680" y="0"/>
            <a:ext cx="8380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Architettura: ntJobs_OS (Jobs eseguiti su BackEnd da Remoto)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262760" y="1062000"/>
            <a:ext cx="39960" cy="3996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320" rIns="90000" bIns="-432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741600" y="376200"/>
            <a:ext cx="3895920" cy="120744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Ricevitore (Azione GET)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Scan caselle di ricezione file JOBS.INI degli utenti, (</a:t>
            </a:r>
            <a:r>
              <a:rPr lang="it-IT" sz="1800" b="1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proxy in JOBS_IN)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741600" y="1915200"/>
            <a:ext cx="3926160" cy="159408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 dirty="0" err="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Serializzatore</a:t>
            </a:r>
            <a:r>
              <a:rPr lang="it-IT" sz="1800" b="0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 (Azione </a:t>
            </a:r>
            <a:r>
              <a:rPr lang="it-IT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Serial</a:t>
            </a:r>
            <a:r>
              <a:rPr lang="it-IT" sz="1800" b="0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)</a:t>
            </a:r>
            <a:br>
              <a:rPr sz="1800" dirty="0"/>
            </a:br>
            <a:r>
              <a:rPr lang="it-IT" sz="1800" b="0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Si occupa di memorizzare in ordine di ricezione e priorità, le richieste di azioni in un registro di ricezione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6558480" y="588600"/>
            <a:ext cx="3895920" cy="130824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44546A"/>
                </a:solidFill>
                <a:latin typeface="Calibri"/>
                <a:ea typeface="Calibri"/>
              </a:rPr>
              <a:t>Cloud Share</a:t>
            </a:r>
            <a:br>
              <a:rPr sz="1800"/>
            </a:br>
            <a:r>
              <a:rPr lang="it-IT" sz="1400" b="0" strike="noStrike" spc="-1">
                <a:solidFill>
                  <a:srgbClr val="44546A"/>
                </a:solidFill>
                <a:latin typeface="Calibri"/>
                <a:ea typeface="Calibri"/>
              </a:rPr>
              <a:t>Gdrive/OneDrive/Dropbox/Altri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44546A"/>
                </a:solidFill>
                <a:latin typeface="Calibri"/>
                <a:ea typeface="Calibri"/>
              </a:rPr>
              <a:t>Ftp/WWW/WebService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44546A"/>
                </a:solidFill>
                <a:latin typeface="Calibri"/>
                <a:ea typeface="Calibri"/>
              </a:rPr>
              <a:t>Email</a:t>
            </a:r>
            <a:br>
              <a:rPr sz="1800"/>
            </a:br>
            <a:r>
              <a:rPr lang="it-IT" sz="1400" b="0" strike="noStrike" spc="-1">
                <a:solidFill>
                  <a:srgbClr val="44546A"/>
                </a:solidFill>
                <a:latin typeface="Calibri"/>
                <a:ea typeface="Calibri"/>
              </a:rPr>
              <a:t>Forms Google/Microsoft/Altro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44546A"/>
                </a:solidFill>
                <a:latin typeface="Calibri"/>
                <a:ea typeface="Calibri"/>
              </a:rPr>
              <a:t>O Mini pagina WEB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6"/>
          <p:cNvSpPr/>
          <p:nvPr/>
        </p:nvSpPr>
        <p:spPr>
          <a:xfrm>
            <a:off x="6620040" y="1982520"/>
            <a:ext cx="3895920" cy="52740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44546A"/>
                </a:solidFill>
                <a:latin typeface="Calibri"/>
                <a:ea typeface="Calibri"/>
              </a:rPr>
              <a:t>Database Access / Scalabile su DbServer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CustomShape 7"/>
          <p:cNvSpPr/>
          <p:nvPr/>
        </p:nvSpPr>
        <p:spPr>
          <a:xfrm>
            <a:off x="6583320" y="3040200"/>
            <a:ext cx="3895920" cy="52740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44546A"/>
                </a:solidFill>
                <a:latin typeface="Calibri"/>
                <a:ea typeface="Calibri"/>
              </a:rPr>
              <a:t>Spostamento files in Repository cartella codificata</a:t>
            </a:r>
            <a:br>
              <a:rPr sz="1800"/>
            </a:br>
            <a:r>
              <a:rPr lang="it-IT" sz="1400" b="0" strike="noStrike" spc="-1">
                <a:solidFill>
                  <a:srgbClr val="44546A"/>
                </a:solidFill>
                <a:latin typeface="Calibri"/>
                <a:ea typeface="Calibri"/>
              </a:rPr>
              <a:t>sub cartella dell’utente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CustomShape 8"/>
          <p:cNvSpPr/>
          <p:nvPr/>
        </p:nvSpPr>
        <p:spPr>
          <a:xfrm>
            <a:off x="741600" y="3848040"/>
            <a:ext cx="3889440" cy="159408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Orchestratore (Azione Exec)</a:t>
            </a:r>
            <a:br>
              <a:rPr sz="1800"/>
            </a:b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Legge il registro delle azioni richieste e le esegue in modalità parallela o sequenziale per utente.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ustomShape 9"/>
          <p:cNvSpPr/>
          <p:nvPr/>
        </p:nvSpPr>
        <p:spPr>
          <a:xfrm>
            <a:off x="6620040" y="3848040"/>
            <a:ext cx="3895920" cy="52740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44546A"/>
                </a:solidFill>
                <a:latin typeface="Calibri"/>
                <a:ea typeface="Calibri"/>
              </a:rPr>
              <a:t>Gateway: Riconoscimento dell’utente, profilo abilitativo e canali di comunicazione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CustomShape 10"/>
          <p:cNvSpPr/>
          <p:nvPr/>
        </p:nvSpPr>
        <p:spPr>
          <a:xfrm>
            <a:off x="6583320" y="4576680"/>
            <a:ext cx="3895920" cy="52740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44546A"/>
                </a:solidFill>
                <a:latin typeface="Calibri"/>
                <a:ea typeface="Calibri"/>
              </a:rPr>
              <a:t>Billing: LOG Accesso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11"/>
          <p:cNvSpPr/>
          <p:nvPr/>
        </p:nvSpPr>
        <p:spPr>
          <a:xfrm>
            <a:off x="2478960" y="1750320"/>
            <a:ext cx="420840" cy="46512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latin typeface="Calibri"/>
                <a:ea typeface="Calibri"/>
              </a:rPr>
              <a:t>2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CustomShape 12"/>
          <p:cNvSpPr/>
          <p:nvPr/>
        </p:nvSpPr>
        <p:spPr>
          <a:xfrm>
            <a:off x="6095880" y="3652920"/>
            <a:ext cx="554400" cy="52740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44546A"/>
                </a:solidFill>
                <a:latin typeface="Calibri"/>
                <a:ea typeface="Calibri"/>
              </a:rPr>
              <a:t>2.1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ustomShape 13"/>
          <p:cNvSpPr/>
          <p:nvPr/>
        </p:nvSpPr>
        <p:spPr>
          <a:xfrm>
            <a:off x="6111720" y="2982240"/>
            <a:ext cx="554400" cy="52740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44546A"/>
                </a:solidFill>
                <a:latin typeface="Calibri"/>
                <a:ea typeface="Calibri"/>
              </a:rPr>
              <a:t>2.2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CustomShape 14"/>
          <p:cNvSpPr/>
          <p:nvPr/>
        </p:nvSpPr>
        <p:spPr>
          <a:xfrm>
            <a:off x="6108840" y="4430880"/>
            <a:ext cx="554400" cy="52740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44546A"/>
                </a:solidFill>
                <a:latin typeface="Calibri"/>
                <a:ea typeface="Calibri"/>
              </a:rPr>
              <a:t>2.3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CustomShape 15"/>
          <p:cNvSpPr/>
          <p:nvPr/>
        </p:nvSpPr>
        <p:spPr>
          <a:xfrm>
            <a:off x="2401920" y="3613680"/>
            <a:ext cx="420840" cy="45108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latin typeface="Calibri"/>
                <a:ea typeface="Calibri"/>
              </a:rPr>
              <a:t>3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16"/>
          <p:cNvSpPr/>
          <p:nvPr/>
        </p:nvSpPr>
        <p:spPr>
          <a:xfrm>
            <a:off x="5257080" y="982800"/>
            <a:ext cx="1113120" cy="360"/>
          </a:xfrm>
          <a:custGeom>
            <a:avLst/>
            <a:gdLst>
              <a:gd name="textAreaLeft" fmla="*/ 0 w 1113120"/>
              <a:gd name="textAreaRight" fmla="*/ 1113840 w 1113120"/>
              <a:gd name="textAreaTop" fmla="*/ 0 h 360"/>
              <a:gd name="textAreaBottom" fmla="*/ 1440 h 3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4546A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280" rIns="90000" bIns="-4428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5" name="CustomShape 17"/>
          <p:cNvSpPr/>
          <p:nvPr/>
        </p:nvSpPr>
        <p:spPr>
          <a:xfrm>
            <a:off x="4879440" y="3157200"/>
            <a:ext cx="1113120" cy="360"/>
          </a:xfrm>
          <a:custGeom>
            <a:avLst/>
            <a:gdLst>
              <a:gd name="textAreaLeft" fmla="*/ 0 w 1113120"/>
              <a:gd name="textAreaRight" fmla="*/ 1113840 w 1113120"/>
              <a:gd name="textAreaTop" fmla="*/ 0 h 360"/>
              <a:gd name="textAreaBottom" fmla="*/ 1440 h 3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4546A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280" rIns="90000" bIns="-4428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6" name="CustomShape 18"/>
          <p:cNvSpPr/>
          <p:nvPr/>
        </p:nvSpPr>
        <p:spPr>
          <a:xfrm>
            <a:off x="2494080" y="184680"/>
            <a:ext cx="420840" cy="45108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latin typeface="Calibri"/>
                <a:ea typeface="Calibri"/>
              </a:rPr>
              <a:t>1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ustomShape 19"/>
          <p:cNvSpPr/>
          <p:nvPr/>
        </p:nvSpPr>
        <p:spPr>
          <a:xfrm>
            <a:off x="5158439" y="5171495"/>
            <a:ext cx="6704697" cy="955345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 dirty="0" err="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Archiviatore+Risponditore</a:t>
            </a:r>
            <a:r>
              <a:rPr lang="it-IT" sz="1800" b="0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 (Azione </a:t>
            </a:r>
            <a:r>
              <a:rPr lang="it-IT" sz="1800" b="0" strike="noStrike" spc="-1" dirty="0" err="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Return+Archive</a:t>
            </a:r>
            <a:r>
              <a:rPr lang="it-IT" sz="1800" b="0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)</a:t>
            </a:r>
            <a:br>
              <a:rPr sz="1800" dirty="0"/>
            </a:br>
            <a:r>
              <a:rPr lang="it-IT" sz="1800" b="0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Archivia job eseguito, risposta a richiesta elaborazione. Copia file di output all’utente se previsto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CustomShape 20"/>
          <p:cNvSpPr/>
          <p:nvPr/>
        </p:nvSpPr>
        <p:spPr>
          <a:xfrm>
            <a:off x="741600" y="5775480"/>
            <a:ext cx="3889440" cy="100044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Cercatore END:  (Azione End)</a:t>
            </a:r>
            <a:br>
              <a:rPr sz="1800"/>
            </a:b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Verifica Azione Eseguita e la marchia come completata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21"/>
          <p:cNvSpPr/>
          <p:nvPr/>
        </p:nvSpPr>
        <p:spPr>
          <a:xfrm>
            <a:off x="4423680" y="6400800"/>
            <a:ext cx="420840" cy="45108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latin typeface="Calibri"/>
                <a:ea typeface="Calibri"/>
              </a:rPr>
              <a:t>4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CustomShape 22"/>
          <p:cNvSpPr/>
          <p:nvPr/>
        </p:nvSpPr>
        <p:spPr>
          <a:xfrm>
            <a:off x="11442296" y="5216580"/>
            <a:ext cx="420840" cy="45108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5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CustomShape 19">
            <a:extLst>
              <a:ext uri="{FF2B5EF4-FFF2-40B4-BE49-F238E27FC236}">
                <a16:creationId xmlns:a16="http://schemas.microsoft.com/office/drawing/2014/main" id="{C0C333F9-5AA5-476B-8A01-7BF232084EEE}"/>
              </a:ext>
            </a:extLst>
          </p:cNvPr>
          <p:cNvSpPr/>
          <p:nvPr/>
        </p:nvSpPr>
        <p:spPr>
          <a:xfrm>
            <a:off x="5154091" y="6318768"/>
            <a:ext cx="6704697" cy="379487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END: Monitoraggio Processi in corso o </a:t>
            </a:r>
            <a:r>
              <a:rPr lang="it-IT" sz="1800" b="0" strike="noStrike" spc="-1" dirty="0" err="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teminazione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CustomShape 22">
            <a:extLst>
              <a:ext uri="{FF2B5EF4-FFF2-40B4-BE49-F238E27FC236}">
                <a16:creationId xmlns:a16="http://schemas.microsoft.com/office/drawing/2014/main" id="{C82829EB-2F98-4A27-996D-C5D1A586215B}"/>
              </a:ext>
            </a:extLst>
          </p:cNvPr>
          <p:cNvSpPr/>
          <p:nvPr/>
        </p:nvSpPr>
        <p:spPr>
          <a:xfrm>
            <a:off x="11450400" y="6154749"/>
            <a:ext cx="420840" cy="45108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pc="-1" dirty="0">
                <a:solidFill>
                  <a:srgbClr val="44546A"/>
                </a:solidFill>
                <a:latin typeface="Calibri"/>
              </a:rPr>
              <a:t>6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852120" y="111240"/>
            <a:ext cx="10680120" cy="145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3888" lnSpcReduction="10000"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it-IT" sz="6000" b="0" strike="noStrike" spc="-1">
                <a:solidFill>
                  <a:srgbClr val="000000"/>
                </a:solidFill>
                <a:latin typeface="Calibri"/>
                <a:ea typeface="Calibri"/>
              </a:rPr>
              <a:t>ntJobs(Vba e Py)</a:t>
            </a:r>
            <a:br>
              <a:rPr sz="1800"/>
            </a:br>
            <a:r>
              <a:rPr lang="it-IT" sz="6000" b="0" strike="noStrike" spc="-1">
                <a:solidFill>
                  <a:srgbClr val="000000"/>
                </a:solidFill>
                <a:latin typeface="Calibri"/>
                <a:ea typeface="Calibri"/>
              </a:rPr>
              <a:t>Ambiti e Integrazioni</a:t>
            </a:r>
            <a:endParaRPr lang="it-IT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CustomShape 2"/>
          <p:cNvSpPr/>
          <p:nvPr/>
        </p:nvSpPr>
        <p:spPr>
          <a:xfrm>
            <a:off x="752760" y="1421280"/>
            <a:ext cx="10566360" cy="514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1143000" indent="-113760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Ambito </a:t>
            </a: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prevalentemente a elaborazione flussi e dati</a:t>
            </a: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. Meno interesse per i processi a grossa interattività – </a:t>
            </a: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Fondamentale la manutenzione remota delle applicazioni con ambiente di test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marL="1143000" indent="-113760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Integrazione a livello client con procedure. Preferibile l’interscambio flussi batch e elaborazione dati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marL="1143000" indent="-113760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Integrazione con 3270, Browser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marL="1143000" indent="-113760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Integrazione con flussi e formati. Excel, CSV, Access, XML(e derivati), JSON, PDF, Word.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marL="1143000" indent="-113760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Richiamo API e WebScraping, preferibile via Python, Node.JS, PowerShell 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marL="1143000" indent="-113760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Mailing List con Outlook (non in VDI) o CDO/SMTP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marL="1143000" indent="-113760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Librerie Python utilizzate</a:t>
            </a: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: SELENIUM, FLASK, SCRAPY, PANDAS, NUMPY, PYODBC, PYPARSING, PYPDF2, PYTEST, REQUEST, URLLIB3, MT103, PYQT5, TRADE, XLWINGS, PYEXCEL, VIRTUALENV, XMLJSON, BEAUTIFULSOAP4, SQLITE3, sqlalchemy-access, EMAILS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838080" y="67680"/>
            <a:ext cx="10509480" cy="75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Modello OFA: Office Frontend Apps - Modello «fast» FrontEnd e BackEnd </a:t>
            </a:r>
            <a:br>
              <a:rPr sz="1800"/>
            </a:br>
            <a:r>
              <a:rPr lang="it-IT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via share (preferito) o via servizio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828000" y="3179520"/>
            <a:ext cx="2274480" cy="195480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OFA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Access</a:t>
            </a: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 FrontEnd</a:t>
            </a:r>
            <a:br>
              <a:rPr sz="1800"/>
            </a:b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con MACH0_VBA</a:t>
            </a:r>
            <a:br>
              <a:rPr sz="1800"/>
            </a:br>
            <a:r>
              <a:rPr lang="it-IT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PowerShell XAML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Senza uso LAN o via HTTP porta 80/8080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88" name="Google Shape;234;p10"/>
          <p:cNvPicPr/>
          <p:nvPr/>
        </p:nvPicPr>
        <p:blipFill>
          <a:blip r:embed="rId2"/>
          <a:stretch/>
        </p:blipFill>
        <p:spPr>
          <a:xfrm>
            <a:off x="1463400" y="2145240"/>
            <a:ext cx="1081080" cy="925560"/>
          </a:xfrm>
          <a:prstGeom prst="rect">
            <a:avLst/>
          </a:prstGeom>
          <a:ln w="0">
            <a:noFill/>
          </a:ln>
        </p:spPr>
      </p:pic>
      <p:sp>
        <p:nvSpPr>
          <p:cNvPr id="489" name="CustomShape 3"/>
          <p:cNvSpPr/>
          <p:nvPr/>
        </p:nvSpPr>
        <p:spPr>
          <a:xfrm>
            <a:off x="628920" y="1229400"/>
            <a:ext cx="88171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0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Comunicazione via Share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Via Cloud Share (OneDrive, GoogleDesktop, Altri) via JOBS.INI e files collegati su P:\JOBS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CustomShape 4"/>
          <p:cNvSpPr/>
          <p:nvPr/>
        </p:nvSpPr>
        <p:spPr>
          <a:xfrm>
            <a:off x="4717440" y="3354480"/>
            <a:ext cx="1568520" cy="195480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Protocollo Interscambio via SHARE o API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1" name="CustomShape 5"/>
          <p:cNvSpPr/>
          <p:nvPr/>
        </p:nvSpPr>
        <p:spPr>
          <a:xfrm>
            <a:off x="7889400" y="3354480"/>
            <a:ext cx="2880360" cy="195480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VDI.PERSISTENTE</a:t>
            </a:r>
            <a:br>
              <a:rPr sz="1800"/>
            </a:br>
            <a:r>
              <a:rPr lang="it-IT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OBJ</a:t>
            </a:r>
            <a:br>
              <a:rPr sz="1800"/>
            </a:b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NTJOBS.Orchestratore</a:t>
            </a:r>
            <a:br>
              <a:rPr sz="1800"/>
            </a:b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NTJOBS.Servizi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br>
              <a:rPr sz="1800"/>
            </a:b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Applicazioni multilinguaggi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92" name="Google Shape;238;p10"/>
          <p:cNvPicPr/>
          <p:nvPr/>
        </p:nvPicPr>
        <p:blipFill>
          <a:blip r:embed="rId3"/>
          <a:stretch/>
        </p:blipFill>
        <p:spPr>
          <a:xfrm>
            <a:off x="4678200" y="2642760"/>
            <a:ext cx="719280" cy="640080"/>
          </a:xfrm>
          <a:prstGeom prst="rect">
            <a:avLst/>
          </a:prstGeom>
          <a:ln w="0">
            <a:noFill/>
          </a:ln>
        </p:spPr>
      </p:pic>
      <p:sp>
        <p:nvSpPr>
          <p:cNvPr id="493" name="CustomShape 6"/>
          <p:cNvSpPr/>
          <p:nvPr/>
        </p:nvSpPr>
        <p:spPr>
          <a:xfrm>
            <a:off x="3289680" y="3513600"/>
            <a:ext cx="11908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Polling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Preferito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CustomShape 7"/>
          <p:cNvSpPr/>
          <p:nvPr/>
        </p:nvSpPr>
        <p:spPr>
          <a:xfrm>
            <a:off x="3491640" y="4501440"/>
            <a:ext cx="719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API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CustomShape 8"/>
          <p:cNvSpPr/>
          <p:nvPr/>
        </p:nvSpPr>
        <p:spPr>
          <a:xfrm>
            <a:off x="6460560" y="3489480"/>
            <a:ext cx="11908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Polling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Preferito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6" name="Google Shape;242;p10"/>
          <p:cNvPicPr/>
          <p:nvPr/>
        </p:nvPicPr>
        <p:blipFill>
          <a:blip r:embed="rId4"/>
          <a:stretch/>
        </p:blipFill>
        <p:spPr>
          <a:xfrm>
            <a:off x="1284480" y="6014520"/>
            <a:ext cx="1035000" cy="725400"/>
          </a:xfrm>
          <a:prstGeom prst="rect">
            <a:avLst/>
          </a:prstGeom>
          <a:ln w="0">
            <a:noFill/>
          </a:ln>
        </p:spPr>
      </p:pic>
      <p:sp>
        <p:nvSpPr>
          <p:cNvPr id="497" name="CustomShape 9"/>
          <p:cNvSpPr/>
          <p:nvPr/>
        </p:nvSpPr>
        <p:spPr>
          <a:xfrm>
            <a:off x="387360" y="5154840"/>
            <a:ext cx="3332160" cy="73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Cache Locale</a:t>
            </a:r>
            <a:br>
              <a:rPr sz="1800"/>
            </a:br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in TEMP</a:t>
            </a:r>
            <a:br>
              <a:rPr sz="1800"/>
            </a:br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TEMP=C:\Users\test\AppData\Local\Temp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8" name="Google Shape;244;p10"/>
          <p:cNvPicPr/>
          <p:nvPr/>
        </p:nvPicPr>
        <p:blipFill>
          <a:blip r:embed="rId4"/>
          <a:stretch/>
        </p:blipFill>
        <p:spPr>
          <a:xfrm>
            <a:off x="8923680" y="6014520"/>
            <a:ext cx="1035000" cy="725400"/>
          </a:xfrm>
          <a:prstGeom prst="rect">
            <a:avLst/>
          </a:prstGeom>
          <a:ln w="0">
            <a:noFill/>
          </a:ln>
        </p:spPr>
      </p:pic>
      <p:sp>
        <p:nvSpPr>
          <p:cNvPr id="499" name="CustomShape 10"/>
          <p:cNvSpPr/>
          <p:nvPr/>
        </p:nvSpPr>
        <p:spPr>
          <a:xfrm>
            <a:off x="7971480" y="5315760"/>
            <a:ext cx="28803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DB Su HD Virtuale della VDI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(Mirror periodico in LAN)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CustomShape 11"/>
          <p:cNvSpPr/>
          <p:nvPr/>
        </p:nvSpPr>
        <p:spPr>
          <a:xfrm>
            <a:off x="6744600" y="4501440"/>
            <a:ext cx="699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API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1" name="Google Shape;247;p10"/>
          <p:cNvPicPr/>
          <p:nvPr/>
        </p:nvPicPr>
        <p:blipFill>
          <a:blip r:embed="rId5"/>
          <a:stretch/>
        </p:blipFill>
        <p:spPr>
          <a:xfrm>
            <a:off x="4678200" y="2288520"/>
            <a:ext cx="1480680" cy="359280"/>
          </a:xfrm>
          <a:prstGeom prst="rect">
            <a:avLst/>
          </a:prstGeom>
          <a:ln w="0">
            <a:noFill/>
          </a:ln>
        </p:spPr>
      </p:pic>
      <p:pic>
        <p:nvPicPr>
          <p:cNvPr id="502" name="Google Shape;248;p10"/>
          <p:cNvPicPr/>
          <p:nvPr/>
        </p:nvPicPr>
        <p:blipFill>
          <a:blip r:embed="rId6"/>
          <a:stretch/>
        </p:blipFill>
        <p:spPr>
          <a:xfrm>
            <a:off x="5514120" y="2694600"/>
            <a:ext cx="699480" cy="613080"/>
          </a:xfrm>
          <a:prstGeom prst="rect">
            <a:avLst/>
          </a:prstGeom>
          <a:ln w="0">
            <a:noFill/>
          </a:ln>
        </p:spPr>
      </p:pic>
      <p:sp>
        <p:nvSpPr>
          <p:cNvPr id="503" name="CustomShape 12"/>
          <p:cNvSpPr/>
          <p:nvPr/>
        </p:nvSpPr>
        <p:spPr>
          <a:xfrm>
            <a:off x="4121640" y="2541240"/>
            <a:ext cx="699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FTP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941400" y="140760"/>
            <a:ext cx="10509480" cy="74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80000"/>
              </a:lnSpc>
              <a:tabLst>
                <a:tab pos="0" algn="l"/>
              </a:tabLst>
            </a:pPr>
            <a:r>
              <a:rPr lang="it-IT" sz="1679" b="0" strike="noStrike" spc="-1">
                <a:solidFill>
                  <a:srgbClr val="000000"/>
                </a:solidFill>
                <a:latin typeface="Calibri"/>
                <a:ea typeface="Calibri"/>
              </a:rPr>
              <a:t>Formato NTF.TAG: ntJobs Formato XML/JSON Tabellare– DA REALIZZARE</a:t>
            </a:r>
            <a:br>
              <a:rPr sz="1800"/>
            </a:br>
            <a:r>
              <a:rPr lang="it-IT" sz="1679" b="0" strike="noStrike" spc="-1">
                <a:solidFill>
                  <a:srgbClr val="000000"/>
                </a:solidFill>
                <a:latin typeface="Calibri"/>
                <a:ea typeface="Calibri"/>
              </a:rPr>
              <a:t>Scopo di NTF è un formato di flusso «tabellare» e «universale» per formati TAG</a:t>
            </a:r>
            <a:br>
              <a:rPr sz="1800"/>
            </a:br>
            <a:r>
              <a:rPr lang="it-IT" sz="1679" b="0" strike="noStrike" spc="-1">
                <a:solidFill>
                  <a:srgbClr val="000000"/>
                </a:solidFill>
                <a:latin typeface="Calibri"/>
                <a:ea typeface="Calibri"/>
              </a:rPr>
              <a:t>Da usare soprattutto con le WebApi</a:t>
            </a:r>
            <a:endParaRPr lang="it-IT" sz="1679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05" name="Table 2"/>
          <p:cNvGraphicFramePr/>
          <p:nvPr/>
        </p:nvGraphicFramePr>
        <p:xfrm>
          <a:off x="316440" y="1118880"/>
          <a:ext cx="11557800" cy="2980440"/>
        </p:xfrm>
        <a:graphic>
          <a:graphicData uri="http://schemas.openxmlformats.org/drawingml/2006/table">
            <a:tbl>
              <a:tblPr/>
              <a:tblGrid>
                <a:gridCol w="204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TIPO_RECORD</a:t>
                      </a:r>
                      <a:endParaRPr lang="it-IT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CAMPO</a:t>
                      </a:r>
                      <a:endParaRPr lang="it-IT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VALORE</a:t>
                      </a:r>
                      <a:endParaRPr lang="it-IT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NOTE[facoltativo]</a:t>
                      </a:r>
                      <a:endParaRPr lang="it-IT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ID Univoco (Numero o Testo)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ID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Text o Number ma unico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ID Univoco del TAG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Testo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sKey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«Stringa»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 del Tag senza Spazi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Testo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sValue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«Stringa»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Valore del record, con o senza apici in base al tipo flusso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Testo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sType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«Stringa»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JSON(H=Header D=Double,I=Long,G=Group,B=Boolean,U=URL,), </a:t>
                      </a:r>
                      <a:br>
                        <a:rPr sz="1800"/>
                      </a:b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XML(K.OPEN, ATTR,K.CLOSE,KEY,K.EMPTY,COMMENT,X.REL=Release X.ENC=Encoding)</a:t>
                      </a:r>
                      <a:br>
                        <a:rPr sz="1800"/>
                      </a:b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NTF.JSON, NTF.XML (Identifica il tipo, dove sValue=Versione)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ID Numero o Testo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idFather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Text o Number 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ID Padre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06" name="CustomShape 3"/>
          <p:cNvSpPr/>
          <p:nvPr/>
        </p:nvSpPr>
        <p:spPr>
          <a:xfrm>
            <a:off x="0" y="4488120"/>
            <a:ext cx="106880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0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Il </a:t>
            </a:r>
            <a:r>
              <a:rPr lang="it-IT" sz="1200" b="0" strike="noStrike" spc="-1">
                <a:solidFill>
                  <a:srgbClr val="FF0000"/>
                </a:solidFill>
                <a:latin typeface="Calibri"/>
                <a:ea typeface="Calibri"/>
              </a:rPr>
              <a:t>Record 1 deve essere Header, che identifica il formato del flusso seguente. JSON.Versione o XML.Versione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952200" y="77400"/>
            <a:ext cx="10509480" cy="74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80000"/>
              </a:lnSpc>
              <a:tabLst>
                <a:tab pos="0" algn="l"/>
              </a:tabLst>
            </a:pPr>
            <a:r>
              <a:rPr lang="it-IT" sz="1679" b="0" strike="noStrike" spc="-1">
                <a:solidFill>
                  <a:srgbClr val="000000"/>
                </a:solidFill>
                <a:latin typeface="Calibri"/>
                <a:ea typeface="Calibri"/>
              </a:rPr>
              <a:t>Formato NTF.NFP: ntJobs, Flusso Patch (v0 e v1) – DA REALIZZARE</a:t>
            </a:r>
            <a:br>
              <a:rPr sz="1800"/>
            </a:br>
            <a:r>
              <a:rPr lang="it-IT" sz="1679" b="0" strike="noStrike" spc="-1">
                <a:solidFill>
                  <a:srgbClr val="000000"/>
                </a:solidFill>
                <a:latin typeface="Calibri"/>
                <a:ea typeface="Calibri"/>
              </a:rPr>
              <a:t>Scopo di NPF è un formato di flusso «universale» per inviare flussi di dati su altri DB</a:t>
            </a:r>
            <a:br>
              <a:rPr sz="1800"/>
            </a:br>
            <a:r>
              <a:rPr lang="it-IT" sz="1679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SOSPESO</a:t>
            </a:r>
            <a:endParaRPr lang="it-IT" sz="1679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08" name="Table 2"/>
          <p:cNvGraphicFramePr/>
          <p:nvPr/>
        </p:nvGraphicFramePr>
        <p:xfrm>
          <a:off x="316440" y="852480"/>
          <a:ext cx="11557800" cy="4519080"/>
        </p:xfrm>
        <a:graphic>
          <a:graphicData uri="http://schemas.openxmlformats.org/drawingml/2006/table">
            <a:tbl>
              <a:tblPr/>
              <a:tblGrid>
                <a:gridCol w="204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TIPO_RECORD</a:t>
                      </a:r>
                      <a:endParaRPr lang="it-IT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CAMPO</a:t>
                      </a:r>
                      <a:endParaRPr lang="it-IT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VALORE</a:t>
                      </a:r>
                      <a:endParaRPr lang="it-IT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NOTE[facoltativo]</a:t>
                      </a:r>
                      <a:endParaRPr lang="it-IT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NomeTipoRecord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NomeCampo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$Valore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Stringa HEX. Da usare in tutti i casi in cui la stringa contenga caratteri particolari. Vale anche per casi con $Campo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NomeTipoRecord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NomeCampo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«Stringa»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Stringa delimitata da togliere «». Se all’interno c’è  da considerare come parte della stringa. Vale anche per casi con $Campo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NomeTipoRecord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$NEW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0" marR="907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Nuovo Record. Campo ID da creare a cura ricevente. Campi che seguono sono i campi del nuovo record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NomeTipoRecord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$FIND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Valore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Posiziona su record in base al valore ID. Stato=Modifica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NomeTipoRecord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NomeCampo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720" marR="907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Azzera il campo del record corrente. Stato=Modifica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NomeTipoRecord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$DELETE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Valore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Cancella il campo con ID Valore. Reset Campo Corrente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NomeTipoRecord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NomeCampo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Valore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Aggiorna campo del record corrente con Valore (caratteri consentiti)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NFP.SYSTEM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RELEASE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Versione del formato. Prima riga del flusso, v0 non implementa i comandi, v1 anche i comandi $ e NFP.*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NFP.EXEC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NomeParametro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Valore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it-IT" sz="12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Comandi inviati a ricevente. Il ritorno è un record NFP.RESULT, NomeParametro=RESULT</a:t>
                      </a:r>
                      <a:endParaRPr lang="it-IT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09" name="CustomShape 3"/>
          <p:cNvSpPr/>
          <p:nvPr/>
        </p:nvSpPr>
        <p:spPr>
          <a:xfrm>
            <a:off x="129960" y="5395680"/>
            <a:ext cx="10688040" cy="136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0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Il </a:t>
            </a:r>
            <a:r>
              <a:rPr lang="it-IT" sz="1200" b="0" strike="noStrike" spc="-1">
                <a:solidFill>
                  <a:srgbClr val="FF0000"/>
                </a:solidFill>
                <a:latin typeface="Calibri"/>
                <a:ea typeface="Calibri"/>
              </a:rPr>
              <a:t>mittente</a:t>
            </a: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 deve creare il file CSV o .INI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Il </a:t>
            </a:r>
            <a:r>
              <a:rPr lang="it-IT" sz="1200" b="0" strike="noStrike" spc="-1">
                <a:solidFill>
                  <a:srgbClr val="FF0000"/>
                </a:solidFill>
                <a:latin typeface="Calibri"/>
                <a:ea typeface="Calibri"/>
              </a:rPr>
              <a:t>ricevente</a:t>
            </a: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 deve attrezzarsi nel distribuire i campi dei record leggendo sequenzialmente i record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Funzioni NFP_ contenute in MACH0_VBA. NFP_ReadLine, NFP_Exec, NFP_Status. NFP_Start, NFP_End, Apertura, chiusura IN/OUT a cura del ricevente.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Ogni tabella nel perimetro NomeTipoRecord deve avere un campo ID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Ritorno di file .CSV  con risultati bloccanti e non bloccanti con aggiunta di STATUS  dove una stringa è un errore. STATUS=ERROR,WARNING e NOTE riporta le indicazioni.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Flusso_IN.csv, Flusso_OUT.CSV è quello di ritorno.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94A7C5A-F0E9-4BC0-A093-444972F6EB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8229600" cy="1143000"/>
          </a:xfrm>
        </p:spPr>
        <p:txBody>
          <a:bodyPr/>
          <a:lstStyle/>
          <a:p>
            <a:pPr eaLnBrk="1" hangingPunct="1"/>
            <a:r>
              <a:rPr lang="it-IT" altLang="it-IT"/>
              <a:t>Receiver</a:t>
            </a:r>
            <a:br>
              <a:rPr lang="it-IT" altLang="it-IT"/>
            </a:br>
            <a:r>
              <a:rPr lang="it-IT" altLang="it-IT"/>
              <a:t>Zona di Scambio con ntRobot</a:t>
            </a:r>
            <a:endParaRPr lang="en-US" altLang="it-IT"/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BA195B58-7E2E-4D2E-B24A-DC3A807D8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600325"/>
            <a:ext cx="2438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OneDrive</a:t>
            </a:r>
            <a:endParaRPr lang="en-US" altLang="it-IT" sz="1800"/>
          </a:p>
        </p:txBody>
      </p:sp>
      <p:sp>
        <p:nvSpPr>
          <p:cNvPr id="10244" name="Rectangle 5">
            <a:extLst>
              <a:ext uri="{FF2B5EF4-FFF2-40B4-BE49-F238E27FC236}">
                <a16:creationId xmlns:a16="http://schemas.microsoft.com/office/drawing/2014/main" id="{7EF021A5-FE51-4972-B976-6B6AAD031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590800"/>
            <a:ext cx="2438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GDrive</a:t>
            </a:r>
            <a:endParaRPr lang="en-US" altLang="it-IT" sz="1800"/>
          </a:p>
        </p:txBody>
      </p:sp>
      <p:sp>
        <p:nvSpPr>
          <p:cNvPr id="10245" name="Rectangle 6">
            <a:extLst>
              <a:ext uri="{FF2B5EF4-FFF2-40B4-BE49-F238E27FC236}">
                <a16:creationId xmlns:a16="http://schemas.microsoft.com/office/drawing/2014/main" id="{6A0225EE-3427-4B44-A49B-DB2BAD156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105275"/>
            <a:ext cx="2438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Z:\TEMP</a:t>
            </a:r>
            <a:endParaRPr lang="en-US" altLang="it-IT" sz="180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BFF8777-9855-4BE1-9F8C-ECD8DE7044D1}"/>
              </a:ext>
            </a:extLst>
          </p:cNvPr>
          <p:cNvSpPr/>
          <p:nvPr/>
        </p:nvSpPr>
        <p:spPr>
          <a:xfrm>
            <a:off x="2895600" y="1800225"/>
            <a:ext cx="6096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t-IT" dirty="0"/>
              <a:t>Solo con utenti Identificati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1EB0A1E-1081-433B-B65A-50088966D081}"/>
              </a:ext>
            </a:extLst>
          </p:cNvPr>
          <p:cNvSpPr/>
          <p:nvPr/>
        </p:nvSpPr>
        <p:spPr>
          <a:xfrm>
            <a:off x="2895600" y="3500438"/>
            <a:ext cx="6096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t-IT" dirty="0"/>
              <a:t>Con altre VM sullo stesso PC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3254A80-B97F-4612-859E-9548AF430E04}"/>
              </a:ext>
            </a:extLst>
          </p:cNvPr>
          <p:cNvSpPr/>
          <p:nvPr/>
        </p:nvSpPr>
        <p:spPr>
          <a:xfrm>
            <a:off x="2819400" y="5000625"/>
            <a:ext cx="6096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t-IT" dirty="0">
                <a:hlinkClick r:id="rId2"/>
              </a:rPr>
              <a:t>ntgrobot@outlook.com</a:t>
            </a:r>
            <a:r>
              <a:rPr lang="it-IT" dirty="0"/>
              <a:t> (in/Out)</a:t>
            </a:r>
          </a:p>
        </p:txBody>
      </p:sp>
      <p:sp>
        <p:nvSpPr>
          <p:cNvPr id="10249" name="Rectangle 4">
            <a:extLst>
              <a:ext uri="{FF2B5EF4-FFF2-40B4-BE49-F238E27FC236}">
                <a16:creationId xmlns:a16="http://schemas.microsoft.com/office/drawing/2014/main" id="{A7C9F097-B9AD-4592-A617-1B0CB9893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113" y="5692775"/>
            <a:ext cx="2438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>
                <a:solidFill>
                  <a:srgbClr val="FF0000"/>
                </a:solidFill>
              </a:rPr>
              <a:t>Outlook</a:t>
            </a:r>
            <a:endParaRPr lang="en-US" altLang="it-IT" sz="1800">
              <a:solidFill>
                <a:srgbClr val="FF0000"/>
              </a:solidFill>
            </a:endParaRPr>
          </a:p>
        </p:txBody>
      </p:sp>
      <p:sp>
        <p:nvSpPr>
          <p:cNvPr id="10250" name="Rectangle 5">
            <a:extLst>
              <a:ext uri="{FF2B5EF4-FFF2-40B4-BE49-F238E27FC236}">
                <a16:creationId xmlns:a16="http://schemas.microsoft.com/office/drawing/2014/main" id="{AD12802B-BFF5-4F92-A11C-4F7717622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654300"/>
            <a:ext cx="2438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Altri….</a:t>
            </a:r>
            <a:endParaRPr lang="en-US" altLang="it-IT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sellaDiTesto 1">
            <a:extLst>
              <a:ext uri="{FF2B5EF4-FFF2-40B4-BE49-F238E27FC236}">
                <a16:creationId xmlns:a16="http://schemas.microsoft.com/office/drawing/2014/main" id="{5C8A82B5-75D2-4AEA-AF3A-84968B2D2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6414" y="381000"/>
            <a:ext cx="1019175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it-IT" altLang="it-IT" sz="1800" dirty="0">
                <a:highlight>
                  <a:srgbClr val="FFFF00"/>
                </a:highlight>
              </a:rPr>
              <a:t>Obiettivi</a:t>
            </a:r>
          </a:p>
        </p:txBody>
      </p:sp>
      <p:sp>
        <p:nvSpPr>
          <p:cNvPr id="4099" name="CasellaDiTesto 2">
            <a:extLst>
              <a:ext uri="{FF2B5EF4-FFF2-40B4-BE49-F238E27FC236}">
                <a16:creationId xmlns:a16="http://schemas.microsoft.com/office/drawing/2014/main" id="{0BBE7D77-C32E-45E0-8BA3-9C4934F2F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122364"/>
            <a:ext cx="80010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t-IT" altLang="it-IT" sz="1800"/>
              <a:t>Sistema elaborativo scalabile</a:t>
            </a:r>
          </a:p>
          <a:p>
            <a:pPr>
              <a:spcBef>
                <a:spcPct val="0"/>
              </a:spcBef>
            </a:pPr>
            <a:r>
              <a:rPr lang="it-IT" altLang="it-IT" sz="1800"/>
              <a:t>Sviluppo veloce e facile</a:t>
            </a:r>
          </a:p>
          <a:p>
            <a:pPr>
              <a:spcBef>
                <a:spcPct val="0"/>
              </a:spcBef>
            </a:pPr>
            <a:r>
              <a:rPr lang="it-IT" altLang="it-IT" sz="1800"/>
              <a:t>Economico nello sviluppo e manutenzione</a:t>
            </a:r>
          </a:p>
          <a:p>
            <a:pPr>
              <a:spcBef>
                <a:spcPct val="0"/>
              </a:spcBef>
            </a:pPr>
            <a:r>
              <a:rPr lang="it-IT" altLang="it-IT" sz="1800"/>
              <a:t>Permette di utilizzare più linguaggi di sviluppo, anche linguaggi vecchi</a:t>
            </a:r>
          </a:p>
          <a:p>
            <a:pPr>
              <a:spcBef>
                <a:spcPct val="0"/>
              </a:spcBef>
            </a:pPr>
            <a:r>
              <a:rPr lang="it-IT" altLang="it-IT" sz="1800"/>
              <a:t>Integrazione di programmi di diverse architetture</a:t>
            </a:r>
          </a:p>
          <a:p>
            <a:pPr>
              <a:spcBef>
                <a:spcPct val="0"/>
              </a:spcBef>
            </a:pPr>
            <a:r>
              <a:rPr lang="it-IT" altLang="it-IT" sz="1800"/>
              <a:t>Distribuibile su più sistemi</a:t>
            </a:r>
          </a:p>
          <a:p>
            <a:pPr>
              <a:spcBef>
                <a:spcPct val="0"/>
              </a:spcBef>
            </a:pPr>
            <a:r>
              <a:rPr lang="it-IT" altLang="it-IT" sz="1800"/>
              <a:t>Modulare (componenti indipendenti che comunicano tra di loro)</a:t>
            </a:r>
          </a:p>
          <a:p>
            <a:pPr>
              <a:spcBef>
                <a:spcPct val="0"/>
              </a:spcBef>
            </a:pPr>
            <a:r>
              <a:rPr lang="it-IT" altLang="it-IT" sz="1800"/>
              <a:t>Per motivi storici, la componente principale è basata su Windows, ma strutturato per essere integrato con componenti scritti con altri linguaggi multipiattaforma.</a:t>
            </a:r>
          </a:p>
          <a:p>
            <a:pPr>
              <a:spcBef>
                <a:spcPct val="0"/>
              </a:spcBef>
            </a:pPr>
            <a:r>
              <a:rPr lang="it-IT" altLang="it-IT" sz="1800"/>
              <a:t>Pensato per elaborazioni di flussi di dati, soprattutto in ambito finanziario, formati di dati, automazione</a:t>
            </a:r>
          </a:p>
          <a:p>
            <a:pPr>
              <a:spcBef>
                <a:spcPct val="0"/>
              </a:spcBef>
            </a:pPr>
            <a:r>
              <a:rPr lang="it-IT" altLang="it-IT" sz="1800"/>
              <a:t>Per il risparmio di risorse nello sviluppo  e per la sicurezza, parte con il principio di non utilizzare un Browser (*per ora o semplici wrapper form in python) per comunicare con l’utente. </a:t>
            </a:r>
          </a:p>
          <a:p>
            <a:pPr>
              <a:spcBef>
                <a:spcPct val="0"/>
              </a:spcBef>
            </a:pPr>
            <a:r>
              <a:rPr lang="it-IT" altLang="it-IT" sz="1800"/>
              <a:t>Metodologia batch di elaborazione (anche per un sistema di priorità può diventare online)</a:t>
            </a:r>
          </a:p>
          <a:p>
            <a:pPr>
              <a:spcBef>
                <a:spcPct val="0"/>
              </a:spcBef>
            </a:pPr>
            <a:r>
              <a:rPr lang="it-IT" altLang="it-IT" sz="1800"/>
              <a:t>Il sistema viene espanso e tarato in base ai ritorni del sistema. Ma parte con poche risorse di base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sellaDiTesto 1">
            <a:extLst>
              <a:ext uri="{FF2B5EF4-FFF2-40B4-BE49-F238E27FC236}">
                <a16:creationId xmlns:a16="http://schemas.microsoft.com/office/drawing/2014/main" id="{75C0F300-939A-44B2-A0D4-43ACFCDA8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57200"/>
            <a:ext cx="14033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it-IT" altLang="it-IT" sz="1800">
                <a:highlight>
                  <a:srgbClr val="FFFF00"/>
                </a:highlight>
              </a:rPr>
              <a:t>Presupposti</a:t>
            </a:r>
          </a:p>
        </p:txBody>
      </p:sp>
      <p:sp>
        <p:nvSpPr>
          <p:cNvPr id="5123" name="CasellaDiTesto 2">
            <a:extLst>
              <a:ext uri="{FF2B5EF4-FFF2-40B4-BE49-F238E27FC236}">
                <a16:creationId xmlns:a16="http://schemas.microsoft.com/office/drawing/2014/main" id="{18E9EDD0-464F-4151-9722-FDFA99803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066800"/>
            <a:ext cx="80010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2870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t-IT" altLang="it-IT" sz="1800"/>
              <a:t>Utilizzo di un insieme di file come input. 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it-IT" altLang="it-IT" sz="1800"/>
              <a:t>Un file di comandi e vari file correlati (descritti nel file di comandi)</a:t>
            </a:r>
          </a:p>
          <a:p>
            <a:pPr>
              <a:spcBef>
                <a:spcPct val="0"/>
              </a:spcBef>
            </a:pPr>
            <a:r>
              <a:rPr lang="it-IT" altLang="it-IT" sz="1800"/>
              <a:t>Output tramite uno o più file (e un log di elaborazione)</a:t>
            </a:r>
          </a:p>
          <a:p>
            <a:pPr>
              <a:spcBef>
                <a:spcPct val="0"/>
              </a:spcBef>
            </a:pPr>
            <a:r>
              <a:rPr lang="it-IT" altLang="it-IT" sz="1800"/>
              <a:t>Utilizzo di una casella di scambio intestata all’utente (cloud)</a:t>
            </a:r>
          </a:p>
          <a:p>
            <a:pPr>
              <a:spcBef>
                <a:spcPct val="0"/>
              </a:spcBef>
            </a:pPr>
            <a:r>
              <a:rPr lang="it-IT" altLang="it-IT" sz="1800"/>
              <a:t>Eventuale invio di una mail di elaborazione (inizio, fine, errori)</a:t>
            </a:r>
          </a:p>
          <a:p>
            <a:pPr>
              <a:spcBef>
                <a:spcPct val="0"/>
              </a:spcBef>
            </a:pPr>
            <a:r>
              <a:rPr lang="it-IT" altLang="it-IT" sz="1800"/>
              <a:t>L’elaborazione è batch ed eventualmente per evoluzione online (ma sempre batch sottostante per permettere la scalabilità, integrazione e distribuzione)</a:t>
            </a:r>
          </a:p>
          <a:p>
            <a:pPr>
              <a:spcBef>
                <a:spcPct val="0"/>
              </a:spcBef>
            </a:pPr>
            <a:r>
              <a:rPr lang="it-IT" altLang="it-IT" sz="1800"/>
              <a:t>L’interfaccia WEB viene utilizzata solo per scopi di supporto e marketing non per la componente elaborativa</a:t>
            </a:r>
          </a:p>
          <a:p>
            <a:pPr>
              <a:spcBef>
                <a:spcPct val="0"/>
              </a:spcBef>
            </a:pPr>
            <a:r>
              <a:rPr lang="it-IT" altLang="it-IT" sz="1800"/>
              <a:t>Massimo riciclo e integrazione di programmai e linguaggi di diverse architetture ed ere. </a:t>
            </a:r>
          </a:p>
          <a:p>
            <a:pPr>
              <a:spcBef>
                <a:spcPct val="0"/>
              </a:spcBef>
            </a:pPr>
            <a:r>
              <a:rPr lang="it-IT" altLang="it-IT" sz="1800"/>
              <a:t>Un pensiero all’hosting VPS (non all’hosting web per linguaggi limitati)</a:t>
            </a:r>
          </a:p>
          <a:p>
            <a:pPr>
              <a:spcBef>
                <a:spcPct val="0"/>
              </a:spcBef>
            </a:pPr>
            <a:r>
              <a:rPr lang="it-IT" altLang="it-IT" sz="1800"/>
              <a:t>Parte con un sistema «in house» ma con l’idea di dividere l’elaborazione tra più sistemi mediante canali semplici di comunicazione «asincrona» ed eventuale spostamento di parti in cloud</a:t>
            </a:r>
          </a:p>
          <a:p>
            <a:pPr>
              <a:spcBef>
                <a:spcPct val="0"/>
              </a:spcBef>
            </a:pPr>
            <a:r>
              <a:rPr lang="it-IT" altLang="it-IT" sz="1800"/>
              <a:t>L’elaborazione parte per 2 motivi: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it-IT" altLang="it-IT" sz="1800"/>
              <a:t>Ricezione di file di comandi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it-IT" altLang="it-IT" sz="1800"/>
              <a:t>Scheduling pre-impostato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asellaDiTesto 1">
            <a:extLst>
              <a:ext uri="{FF2B5EF4-FFF2-40B4-BE49-F238E27FC236}">
                <a16:creationId xmlns:a16="http://schemas.microsoft.com/office/drawing/2014/main" id="{08ADB8B0-435F-41E2-8503-46789649D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4" y="381000"/>
            <a:ext cx="2301875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it-IT" altLang="it-IT" sz="1800" dirty="0">
                <a:highlight>
                  <a:srgbClr val="FFFF00"/>
                </a:highlight>
              </a:rPr>
              <a:t>Architettura: </a:t>
            </a:r>
            <a:r>
              <a:rPr lang="it-IT" altLang="it-IT" sz="1800" dirty="0" err="1">
                <a:highlight>
                  <a:srgbClr val="FFFF00"/>
                </a:highlight>
              </a:rPr>
              <a:t>ntRobot</a:t>
            </a:r>
            <a:endParaRPr lang="it-IT" altLang="it-IT" sz="1800" dirty="0">
              <a:highlight>
                <a:srgbClr val="FFFF00"/>
              </a:highlight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85C01625-2890-4728-A10F-26EB1E1564D1}"/>
              </a:ext>
            </a:extLst>
          </p:cNvPr>
          <p:cNvSpPr/>
          <p:nvPr/>
        </p:nvSpPr>
        <p:spPr>
          <a:xfrm>
            <a:off x="4495800" y="1905000"/>
            <a:ext cx="46038" cy="4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>
              <a:solidFill>
                <a:schemeClr val="tx2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1D2AED8-0015-47FD-929E-8A6F5F90A8FA}"/>
              </a:ext>
            </a:extLst>
          </p:cNvPr>
          <p:cNvSpPr/>
          <p:nvPr/>
        </p:nvSpPr>
        <p:spPr>
          <a:xfrm>
            <a:off x="1676400" y="1219200"/>
            <a:ext cx="3200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>
                <a:solidFill>
                  <a:schemeClr val="tx2"/>
                </a:solidFill>
                <a:highlight>
                  <a:srgbClr val="FFFF00"/>
                </a:highlight>
              </a:rPr>
              <a:t>Ricevitore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chemeClr val="tx2"/>
                </a:solidFill>
              </a:rPr>
              <a:t>Caselle di ricezione file comandi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3703406-2D84-4E3A-B041-6A0A1A7C6757}"/>
              </a:ext>
            </a:extLst>
          </p:cNvPr>
          <p:cNvSpPr/>
          <p:nvPr/>
        </p:nvSpPr>
        <p:spPr>
          <a:xfrm>
            <a:off x="1706563" y="26670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 err="1">
                <a:solidFill>
                  <a:schemeClr val="tx2"/>
                </a:solidFill>
                <a:highlight>
                  <a:srgbClr val="FFFF00"/>
                </a:highlight>
              </a:rPr>
              <a:t>Serializzzatore</a:t>
            </a:r>
            <a:br>
              <a:rPr lang="it-IT" dirty="0">
                <a:solidFill>
                  <a:schemeClr val="tx2"/>
                </a:solidFill>
              </a:rPr>
            </a:br>
            <a:r>
              <a:rPr lang="it-IT" dirty="0">
                <a:solidFill>
                  <a:schemeClr val="tx2"/>
                </a:solidFill>
              </a:rPr>
              <a:t>Si occupa di instradare in ordine di ricezione e priorità le richieste di elaborazione in un registro di ricezione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49A54D0-87E5-4196-8DDE-EED93308D6AB}"/>
              </a:ext>
            </a:extLst>
          </p:cNvPr>
          <p:cNvSpPr/>
          <p:nvPr/>
        </p:nvSpPr>
        <p:spPr>
          <a:xfrm>
            <a:off x="6619876" y="1219200"/>
            <a:ext cx="390207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>
                <a:solidFill>
                  <a:schemeClr val="tx2"/>
                </a:solidFill>
              </a:rPr>
              <a:t>Cloud Share</a:t>
            </a:r>
            <a:br>
              <a:rPr lang="it-IT" sz="1400" dirty="0">
                <a:solidFill>
                  <a:schemeClr val="tx2"/>
                </a:solidFill>
              </a:rPr>
            </a:br>
            <a:r>
              <a:rPr lang="it-IT" sz="1400" dirty="0" err="1">
                <a:solidFill>
                  <a:schemeClr val="tx2"/>
                </a:solidFill>
              </a:rPr>
              <a:t>Gdrive</a:t>
            </a:r>
            <a:r>
              <a:rPr lang="it-IT" sz="1400" dirty="0">
                <a:solidFill>
                  <a:schemeClr val="tx2"/>
                </a:solidFill>
              </a:rPr>
              <a:t>/OneDrive/Dropbox/</a:t>
            </a:r>
            <a:r>
              <a:rPr lang="it-IT" sz="1400" dirty="0" err="1">
                <a:solidFill>
                  <a:schemeClr val="tx2"/>
                </a:solidFill>
              </a:rPr>
              <a:t>OwnCloud</a:t>
            </a:r>
            <a:r>
              <a:rPr lang="it-IT" sz="1400" dirty="0">
                <a:solidFill>
                  <a:schemeClr val="tx2"/>
                </a:solidFill>
              </a:rPr>
              <a:t>//Altri</a:t>
            </a:r>
          </a:p>
          <a:p>
            <a:pPr algn="ctr">
              <a:defRPr/>
            </a:pPr>
            <a:r>
              <a:rPr lang="it-IT" sz="1400" dirty="0">
                <a:solidFill>
                  <a:schemeClr val="tx2"/>
                </a:solidFill>
              </a:rPr>
              <a:t>Ftp/WWW/</a:t>
            </a:r>
            <a:r>
              <a:rPr lang="it-IT" sz="1400" dirty="0" err="1">
                <a:solidFill>
                  <a:schemeClr val="tx2"/>
                </a:solidFill>
              </a:rPr>
              <a:t>WebService</a:t>
            </a:r>
            <a:endParaRPr lang="it-IT" sz="1400" dirty="0">
              <a:solidFill>
                <a:schemeClr val="tx2"/>
              </a:solidFill>
            </a:endParaRPr>
          </a:p>
          <a:p>
            <a:pPr algn="ctr">
              <a:defRPr/>
            </a:pPr>
            <a:r>
              <a:rPr lang="it-IT" sz="1400" dirty="0">
                <a:solidFill>
                  <a:schemeClr val="tx2"/>
                </a:solidFill>
              </a:rPr>
              <a:t>Email</a:t>
            </a:r>
          </a:p>
          <a:p>
            <a:pPr algn="ctr">
              <a:defRPr/>
            </a:pPr>
            <a:r>
              <a:rPr lang="it-IT" sz="1400" dirty="0">
                <a:solidFill>
                  <a:schemeClr val="tx2"/>
                </a:solidFill>
              </a:rPr>
              <a:t>Mini pagina WEB (Python)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3DA94EA-4156-48D3-9045-6508480376DC}"/>
              </a:ext>
            </a:extLst>
          </p:cNvPr>
          <p:cNvSpPr/>
          <p:nvPr/>
        </p:nvSpPr>
        <p:spPr>
          <a:xfrm>
            <a:off x="6583364" y="2667000"/>
            <a:ext cx="390207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>
                <a:solidFill>
                  <a:schemeClr val="tx2"/>
                </a:solidFill>
              </a:rPr>
              <a:t>Database Access / Scalabile su </a:t>
            </a:r>
            <a:r>
              <a:rPr lang="it-IT" sz="1400" dirty="0" err="1">
                <a:solidFill>
                  <a:schemeClr val="tx2"/>
                </a:solidFill>
              </a:rPr>
              <a:t>DbServer</a:t>
            </a:r>
            <a:endParaRPr lang="it-IT" sz="1400" dirty="0">
              <a:solidFill>
                <a:schemeClr val="tx2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4AB5796-D600-4A45-B8CE-E47C7CDEBE1D}"/>
              </a:ext>
            </a:extLst>
          </p:cNvPr>
          <p:cNvSpPr/>
          <p:nvPr/>
        </p:nvSpPr>
        <p:spPr>
          <a:xfrm>
            <a:off x="6583364" y="3421063"/>
            <a:ext cx="390207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>
                <a:solidFill>
                  <a:schemeClr val="tx2"/>
                </a:solidFill>
              </a:rPr>
              <a:t>Spostamento files in Repository con cartella codificata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B0B17B7-9394-463A-AC82-D0642E68C4EF}"/>
              </a:ext>
            </a:extLst>
          </p:cNvPr>
          <p:cNvSpPr/>
          <p:nvPr/>
        </p:nvSpPr>
        <p:spPr>
          <a:xfrm>
            <a:off x="1670050" y="4691063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>
                <a:solidFill>
                  <a:schemeClr val="tx2"/>
                </a:solidFill>
                <a:highlight>
                  <a:srgbClr val="FFFF00"/>
                </a:highlight>
              </a:rPr>
              <a:t>Orchestratore</a:t>
            </a:r>
            <a:br>
              <a:rPr lang="it-IT" dirty="0">
                <a:solidFill>
                  <a:schemeClr val="tx2"/>
                </a:solidFill>
              </a:rPr>
            </a:br>
            <a:r>
              <a:rPr lang="it-IT" dirty="0">
                <a:solidFill>
                  <a:schemeClr val="tx2"/>
                </a:solidFill>
              </a:rPr>
              <a:t>Legge il registro elaborazioni e le esegue inviandole al sistema elaborativo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4C1BE65-3E98-4D47-8806-84B9BC357E70}"/>
              </a:ext>
            </a:extLst>
          </p:cNvPr>
          <p:cNvSpPr/>
          <p:nvPr/>
        </p:nvSpPr>
        <p:spPr>
          <a:xfrm>
            <a:off x="6619876" y="4229100"/>
            <a:ext cx="390207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>
                <a:solidFill>
                  <a:schemeClr val="tx2"/>
                </a:solidFill>
              </a:rPr>
              <a:t>Gateway: Riconoscimento dell’utente, profilo abilitativo e canali di comunicazione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B70A379-3C7F-4FE9-915E-5AE20CE5562B}"/>
              </a:ext>
            </a:extLst>
          </p:cNvPr>
          <p:cNvSpPr/>
          <p:nvPr/>
        </p:nvSpPr>
        <p:spPr>
          <a:xfrm>
            <a:off x="6583364" y="4957763"/>
            <a:ext cx="390207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400" dirty="0">
                <a:solidFill>
                  <a:schemeClr val="tx2"/>
                </a:solidFill>
              </a:rPr>
              <a:t>Billing: Gestione Finanziaria / Fatturazione attività  del servizio richiesto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B26D77C5-D4B3-47E2-B7B3-A62F27AA64D2}"/>
              </a:ext>
            </a:extLst>
          </p:cNvPr>
          <p:cNvSpPr/>
          <p:nvPr/>
        </p:nvSpPr>
        <p:spPr>
          <a:xfrm>
            <a:off x="1706564" y="990600"/>
            <a:ext cx="427037" cy="457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/>
              <a:t>1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5C522A59-3895-432F-8B7C-76AC2666673B}"/>
              </a:ext>
            </a:extLst>
          </p:cNvPr>
          <p:cNvSpPr/>
          <p:nvPr/>
        </p:nvSpPr>
        <p:spPr>
          <a:xfrm>
            <a:off x="1616075" y="2520950"/>
            <a:ext cx="427038" cy="457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C24A17D2-AB84-475E-8EE7-598BC10AEE85}"/>
              </a:ext>
            </a:extLst>
          </p:cNvPr>
          <p:cNvSpPr/>
          <p:nvPr/>
        </p:nvSpPr>
        <p:spPr>
          <a:xfrm>
            <a:off x="6096000" y="4033838"/>
            <a:ext cx="560388" cy="533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>
                <a:solidFill>
                  <a:schemeClr val="tx2"/>
                </a:solidFill>
              </a:rPr>
              <a:t>2.1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29BE2ABE-FB35-43B5-AF33-0D545C1947C7}"/>
              </a:ext>
            </a:extLst>
          </p:cNvPr>
          <p:cNvSpPr/>
          <p:nvPr/>
        </p:nvSpPr>
        <p:spPr>
          <a:xfrm>
            <a:off x="6108700" y="3267075"/>
            <a:ext cx="560388" cy="533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>
                <a:solidFill>
                  <a:schemeClr val="tx2"/>
                </a:solidFill>
              </a:rPr>
              <a:t>2.2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9702E053-EC0B-42ED-9B2E-6CD1D92643BD}"/>
              </a:ext>
            </a:extLst>
          </p:cNvPr>
          <p:cNvSpPr/>
          <p:nvPr/>
        </p:nvSpPr>
        <p:spPr>
          <a:xfrm>
            <a:off x="6108700" y="4811713"/>
            <a:ext cx="560388" cy="533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sz="1200" dirty="0">
                <a:solidFill>
                  <a:schemeClr val="tx2"/>
                </a:solidFill>
              </a:rPr>
              <a:t>2.3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20A486E2-F42E-4E02-AF62-1F492F2CCEB2}"/>
              </a:ext>
            </a:extLst>
          </p:cNvPr>
          <p:cNvSpPr/>
          <p:nvPr/>
        </p:nvSpPr>
        <p:spPr>
          <a:xfrm>
            <a:off x="1616075" y="4533900"/>
            <a:ext cx="427038" cy="457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5032167-5FC9-4B1F-9D63-7544D8A8BCB9}"/>
              </a:ext>
            </a:extLst>
          </p:cNvPr>
          <p:cNvCxnSpPr/>
          <p:nvPr/>
        </p:nvCxnSpPr>
        <p:spPr>
          <a:xfrm>
            <a:off x="5257800" y="1828800"/>
            <a:ext cx="1119188" cy="0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1EF25EF-5A83-41DB-92CC-C7BC8A5B850C}"/>
              </a:ext>
            </a:extLst>
          </p:cNvPr>
          <p:cNvCxnSpPr/>
          <p:nvPr/>
        </p:nvCxnSpPr>
        <p:spPr>
          <a:xfrm>
            <a:off x="4989514" y="4033838"/>
            <a:ext cx="1119187" cy="0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asellaDiTesto 1">
            <a:extLst>
              <a:ext uri="{FF2B5EF4-FFF2-40B4-BE49-F238E27FC236}">
                <a16:creationId xmlns:a16="http://schemas.microsoft.com/office/drawing/2014/main" id="{3CDF6823-6D04-4D52-8887-544313488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4" y="381000"/>
            <a:ext cx="2301875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it-IT" altLang="it-IT" sz="1800" dirty="0">
                <a:highlight>
                  <a:srgbClr val="FFFF00"/>
                </a:highlight>
              </a:rPr>
              <a:t>Architettura: </a:t>
            </a:r>
            <a:r>
              <a:rPr lang="it-IT" altLang="it-IT" sz="1800" dirty="0" err="1">
                <a:highlight>
                  <a:srgbClr val="FFFF00"/>
                </a:highlight>
              </a:rPr>
              <a:t>ntRobot</a:t>
            </a:r>
            <a:endParaRPr lang="it-IT" altLang="it-IT" sz="1800" dirty="0">
              <a:highlight>
                <a:srgbClr val="FFFF00"/>
              </a:highlight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A9438DD-EFE7-4995-B031-40E4988BF451}"/>
              </a:ext>
            </a:extLst>
          </p:cNvPr>
          <p:cNvSpPr/>
          <p:nvPr/>
        </p:nvSpPr>
        <p:spPr>
          <a:xfrm>
            <a:off x="4495800" y="1905000"/>
            <a:ext cx="46038" cy="4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>
              <a:solidFill>
                <a:schemeClr val="tx2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DCEC96B-DCF9-4AB0-9F1F-237709796C37}"/>
              </a:ext>
            </a:extLst>
          </p:cNvPr>
          <p:cNvSpPr/>
          <p:nvPr/>
        </p:nvSpPr>
        <p:spPr>
          <a:xfrm>
            <a:off x="1766069" y="892962"/>
            <a:ext cx="3200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 err="1">
                <a:solidFill>
                  <a:schemeClr val="tx2"/>
                </a:solidFill>
                <a:highlight>
                  <a:srgbClr val="FFFF00"/>
                </a:highlight>
              </a:rPr>
              <a:t>MiddleWare</a:t>
            </a:r>
            <a:endParaRPr lang="it-IT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A47A4E1-5F49-4296-A554-FBA154AFB9A5}"/>
              </a:ext>
            </a:extLst>
          </p:cNvPr>
          <p:cNvSpPr/>
          <p:nvPr/>
        </p:nvSpPr>
        <p:spPr>
          <a:xfrm>
            <a:off x="1769698" y="4351494"/>
            <a:ext cx="3200400" cy="875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>
                <a:solidFill>
                  <a:schemeClr val="tx2"/>
                </a:solidFill>
                <a:highlight>
                  <a:srgbClr val="FFFF00"/>
                </a:highlight>
              </a:rPr>
              <a:t>Services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603DBFC-608D-4295-BBE5-D87B459C4AA1}"/>
              </a:ext>
            </a:extLst>
          </p:cNvPr>
          <p:cNvSpPr/>
          <p:nvPr/>
        </p:nvSpPr>
        <p:spPr>
          <a:xfrm>
            <a:off x="5411787" y="892963"/>
            <a:ext cx="5110165" cy="2519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>
                <a:solidFill>
                  <a:schemeClr val="tx2"/>
                </a:solidFill>
              </a:rPr>
              <a:t>Infrastruttura Monolitica: Windows/Office/SSD_60gb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>
                <a:solidFill>
                  <a:schemeClr val="tx2"/>
                </a:solidFill>
              </a:rPr>
              <a:t>Core può funzionare anche in VM (</a:t>
            </a:r>
            <a:r>
              <a:rPr lang="it-IT" sz="1400" dirty="0" err="1">
                <a:solidFill>
                  <a:schemeClr val="tx2"/>
                </a:solidFill>
              </a:rPr>
              <a:t>VmWare</a:t>
            </a:r>
            <a:r>
              <a:rPr lang="it-IT" sz="1400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>
                <a:solidFill>
                  <a:schemeClr val="tx2"/>
                </a:solidFill>
              </a:rPr>
              <a:t>Infrastruttura Distribuita: NAS per la parte Dati (Z:)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>
                <a:solidFill>
                  <a:schemeClr val="tx2"/>
                </a:solidFill>
              </a:rPr>
              <a:t>Servizi distribuiti su PC Diversi mediante </a:t>
            </a:r>
            <a:r>
              <a:rPr lang="it-IT" sz="1400" dirty="0" err="1">
                <a:solidFill>
                  <a:schemeClr val="tx2"/>
                </a:solidFill>
              </a:rPr>
              <a:t>VmWare</a:t>
            </a:r>
            <a:r>
              <a:rPr lang="it-IT" sz="1400" dirty="0">
                <a:solidFill>
                  <a:schemeClr val="tx2"/>
                </a:solidFill>
              </a:rPr>
              <a:t> o Docker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>
                <a:solidFill>
                  <a:schemeClr val="tx2"/>
                </a:solidFill>
              </a:rPr>
              <a:t>Linguaggi: </a:t>
            </a:r>
            <a:r>
              <a:rPr lang="it-IT" sz="1400" dirty="0" err="1">
                <a:solidFill>
                  <a:schemeClr val="tx2"/>
                </a:solidFill>
              </a:rPr>
              <a:t>Vba</a:t>
            </a:r>
            <a:r>
              <a:rPr lang="it-IT" sz="1400" dirty="0">
                <a:solidFill>
                  <a:schemeClr val="tx2"/>
                </a:solidFill>
              </a:rPr>
              <a:t>/Vb6 /  </a:t>
            </a:r>
            <a:r>
              <a:rPr lang="it-IT" sz="1400" dirty="0" err="1">
                <a:solidFill>
                  <a:schemeClr val="tx2"/>
                </a:solidFill>
              </a:rPr>
              <a:t>Script.MsDos</a:t>
            </a:r>
            <a:r>
              <a:rPr lang="it-IT" sz="1400" dirty="0">
                <a:solidFill>
                  <a:schemeClr val="tx2"/>
                </a:solidFill>
              </a:rPr>
              <a:t> / Python / </a:t>
            </a:r>
            <a:r>
              <a:rPr lang="it-IT" sz="1400" dirty="0" err="1">
                <a:solidFill>
                  <a:schemeClr val="tx2"/>
                </a:solidFill>
              </a:rPr>
              <a:t>Node.Js</a:t>
            </a:r>
            <a:r>
              <a:rPr lang="it-IT" sz="1400" dirty="0">
                <a:solidFill>
                  <a:schemeClr val="tx2"/>
                </a:solidFill>
              </a:rPr>
              <a:t> / </a:t>
            </a:r>
            <a:r>
              <a:rPr lang="it-IT" sz="1400" dirty="0" err="1">
                <a:solidFill>
                  <a:schemeClr val="tx2"/>
                </a:solidFill>
              </a:rPr>
              <a:t>PowerShell</a:t>
            </a:r>
            <a:r>
              <a:rPr lang="it-IT" sz="1400" dirty="0">
                <a:solidFill>
                  <a:schemeClr val="tx2"/>
                </a:solidFill>
              </a:rPr>
              <a:t> / Altri….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Scheduler</a:t>
            </a:r>
            <a:r>
              <a:rPr lang="it-IT" sz="1400" dirty="0">
                <a:solidFill>
                  <a:schemeClr val="tx2"/>
                </a:solidFill>
              </a:rPr>
              <a:t>: Gestisce processi in/out e </a:t>
            </a:r>
            <a:r>
              <a:rPr lang="it-IT" sz="1400" dirty="0" err="1">
                <a:solidFill>
                  <a:schemeClr val="tx2"/>
                </a:solidFill>
              </a:rPr>
              <a:t>Maintenance</a:t>
            </a:r>
            <a:endParaRPr lang="it-IT" sz="1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>
                <a:solidFill>
                  <a:schemeClr val="tx2"/>
                </a:solidFill>
                <a:highlight>
                  <a:srgbClr val="FFFF00"/>
                </a:highlight>
              </a:rPr>
              <a:t>Database</a:t>
            </a:r>
            <a:r>
              <a:rPr lang="it-IT" sz="1400" dirty="0">
                <a:solidFill>
                  <a:schemeClr val="tx2"/>
                </a:solidFill>
              </a:rPr>
              <a:t> Tier1: Access/</a:t>
            </a:r>
            <a:r>
              <a:rPr lang="it-IT" sz="1400" dirty="0" err="1">
                <a:solidFill>
                  <a:schemeClr val="tx2"/>
                </a:solidFill>
              </a:rPr>
              <a:t>SqLite</a:t>
            </a:r>
            <a:endParaRPr lang="it-IT" sz="1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>
                <a:solidFill>
                  <a:schemeClr val="tx2"/>
                </a:solidFill>
              </a:rPr>
              <a:t>Database Tier2: </a:t>
            </a:r>
            <a:r>
              <a:rPr lang="it-IT" sz="1400" dirty="0" err="1">
                <a:solidFill>
                  <a:schemeClr val="tx2"/>
                </a:solidFill>
              </a:rPr>
              <a:t>MariaDb</a:t>
            </a:r>
            <a:r>
              <a:rPr lang="it-IT" sz="1400" dirty="0">
                <a:solidFill>
                  <a:schemeClr val="tx2"/>
                </a:solidFill>
              </a:rPr>
              <a:t>/</a:t>
            </a:r>
            <a:r>
              <a:rPr lang="it-IT" sz="1400" dirty="0" err="1">
                <a:solidFill>
                  <a:schemeClr val="tx2"/>
                </a:solidFill>
              </a:rPr>
              <a:t>SqlServerExpress</a:t>
            </a:r>
            <a:r>
              <a:rPr lang="it-IT" sz="1400" dirty="0">
                <a:solidFill>
                  <a:schemeClr val="tx2"/>
                </a:solidFill>
              </a:rPr>
              <a:t>/</a:t>
            </a:r>
            <a:r>
              <a:rPr lang="it-IT" sz="1400" dirty="0" err="1">
                <a:solidFill>
                  <a:schemeClr val="tx2"/>
                </a:solidFill>
              </a:rPr>
              <a:t>MongoDb</a:t>
            </a:r>
            <a:endParaRPr lang="it-IT" sz="1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>
                <a:solidFill>
                  <a:schemeClr val="tx2"/>
                </a:solidFill>
                <a:highlight>
                  <a:srgbClr val="FFFF00"/>
                </a:highlight>
              </a:rPr>
              <a:t>Storage: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FileSystem</a:t>
            </a:r>
            <a:r>
              <a:rPr lang="it-IT" sz="1400" dirty="0">
                <a:solidFill>
                  <a:schemeClr val="tx2"/>
                </a:solidFill>
              </a:rPr>
              <a:t> in/out/archiviazione/</a:t>
            </a:r>
            <a:r>
              <a:rPr lang="it-IT" sz="1400" dirty="0" err="1">
                <a:solidFill>
                  <a:schemeClr val="tx2"/>
                </a:solidFill>
              </a:rPr>
              <a:t>db</a:t>
            </a:r>
            <a:endParaRPr lang="it-IT" sz="1400" dirty="0">
              <a:solidFill>
                <a:schemeClr val="tx2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BD623F8-448D-42A1-BF1A-7922C9363C53}"/>
              </a:ext>
            </a:extLst>
          </p:cNvPr>
          <p:cNvSpPr/>
          <p:nvPr/>
        </p:nvSpPr>
        <p:spPr>
          <a:xfrm>
            <a:off x="1676400" y="5847472"/>
            <a:ext cx="3290069" cy="881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 err="1">
                <a:solidFill>
                  <a:schemeClr val="tx2"/>
                </a:solidFill>
                <a:highlight>
                  <a:srgbClr val="FFFF00"/>
                </a:highlight>
              </a:rPr>
              <a:t>Responder</a:t>
            </a:r>
            <a:r>
              <a:rPr lang="it-IT" dirty="0" err="1">
                <a:solidFill>
                  <a:schemeClr val="tx2"/>
                </a:solidFill>
              </a:rPr>
              <a:t>_</a:t>
            </a:r>
            <a:r>
              <a:rPr lang="it-IT" dirty="0" err="1">
                <a:solidFill>
                  <a:schemeClr val="tx2"/>
                </a:solidFill>
                <a:highlight>
                  <a:srgbClr val="FFFF00"/>
                </a:highlight>
              </a:rPr>
              <a:t>Archivier</a:t>
            </a:r>
            <a:endParaRPr lang="it-IT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19F4D211-962F-4E06-B003-4EB26DED6893}"/>
              </a:ext>
            </a:extLst>
          </p:cNvPr>
          <p:cNvSpPr/>
          <p:nvPr/>
        </p:nvSpPr>
        <p:spPr>
          <a:xfrm>
            <a:off x="1651000" y="5608638"/>
            <a:ext cx="427038" cy="457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8429B249-4486-4AA6-8A1F-D75B3498E4DA}"/>
              </a:ext>
            </a:extLst>
          </p:cNvPr>
          <p:cNvSpPr/>
          <p:nvPr/>
        </p:nvSpPr>
        <p:spPr>
          <a:xfrm>
            <a:off x="1701800" y="4103688"/>
            <a:ext cx="427038" cy="457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0F71815-430B-4983-AE95-E3FAD9F8A63D}"/>
              </a:ext>
            </a:extLst>
          </p:cNvPr>
          <p:cNvSpPr/>
          <p:nvPr/>
        </p:nvSpPr>
        <p:spPr>
          <a:xfrm>
            <a:off x="5411787" y="3687131"/>
            <a:ext cx="5110165" cy="1646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ntData</a:t>
            </a:r>
            <a:r>
              <a:rPr lang="it-IT" sz="1400" dirty="0">
                <a:solidFill>
                  <a:schemeClr val="tx2"/>
                </a:solidFill>
                <a:highlight>
                  <a:srgbClr val="FFFF00"/>
                </a:highlight>
              </a:rPr>
              <a:t>:</a:t>
            </a:r>
            <a:r>
              <a:rPr lang="it-IT" sz="1400" dirty="0">
                <a:solidFill>
                  <a:schemeClr val="tx2"/>
                </a:solidFill>
              </a:rPr>
              <a:t> Aggregatore/Analisi Dati e : Analisi Dati in modalità sistema esperto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ntBalance</a:t>
            </a:r>
            <a:r>
              <a:rPr lang="it-IT" sz="1400" dirty="0">
                <a:solidFill>
                  <a:schemeClr val="tx2"/>
                </a:solidFill>
                <a:highlight>
                  <a:srgbClr val="FFFF00"/>
                </a:highlight>
              </a:rPr>
              <a:t>: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>
                <a:solidFill>
                  <a:schemeClr val="tx2"/>
                </a:solidFill>
              </a:rPr>
              <a:t>Rendocontazione</a:t>
            </a:r>
            <a:r>
              <a:rPr lang="it-IT" sz="1400" dirty="0">
                <a:solidFill>
                  <a:schemeClr val="tx2"/>
                </a:solidFill>
              </a:rPr>
              <a:t> per controllo gestione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ntMailing</a:t>
            </a:r>
            <a:r>
              <a:rPr lang="it-IT" sz="1400" dirty="0">
                <a:solidFill>
                  <a:schemeClr val="tx2"/>
                </a:solidFill>
              </a:rPr>
              <a:t>: Mailing su flusso dati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>
                <a:solidFill>
                  <a:schemeClr val="tx2"/>
                </a:solidFill>
              </a:rPr>
              <a:t>…Evoluzioni possibili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 err="1">
                <a:solidFill>
                  <a:schemeClr val="tx1"/>
                </a:solidFill>
              </a:rPr>
              <a:t>ntFormats</a:t>
            </a:r>
            <a:r>
              <a:rPr lang="it-IT" sz="1400" dirty="0">
                <a:solidFill>
                  <a:schemeClr val="tx2"/>
                </a:solidFill>
              </a:rPr>
              <a:t>: Conversione formati di dati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CF49F4F-6D85-49F3-87A2-2BE7BAFC0EAF}"/>
              </a:ext>
            </a:extLst>
          </p:cNvPr>
          <p:cNvSpPr/>
          <p:nvPr/>
        </p:nvSpPr>
        <p:spPr>
          <a:xfrm>
            <a:off x="5356225" y="5608639"/>
            <a:ext cx="5189538" cy="1119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>
                <a:solidFill>
                  <a:schemeClr val="tx2"/>
                </a:solidFill>
              </a:rPr>
              <a:t>Archiviazione script di elaborazione (processo separato) ed scalabile su altro PC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>
                <a:solidFill>
                  <a:schemeClr val="tx2"/>
                </a:solidFill>
              </a:rPr>
              <a:t>LOG dell’operazione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>
                <a:solidFill>
                  <a:schemeClr val="tx2"/>
                </a:solidFill>
              </a:rPr>
              <a:t>Invio al destinatario per canali possibili dell’</a:t>
            </a:r>
            <a:r>
              <a:rPr lang="it-IT" sz="1400" dirty="0" err="1">
                <a:solidFill>
                  <a:schemeClr val="tx2"/>
                </a:solidFill>
              </a:rPr>
              <a:t>ouput</a:t>
            </a:r>
            <a:endParaRPr lang="it-IT" sz="1400" dirty="0">
              <a:solidFill>
                <a:schemeClr val="tx2"/>
              </a:solidFill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2AA346C8-DD0A-40E1-901F-DE0FBE3AF2CC}"/>
              </a:ext>
            </a:extLst>
          </p:cNvPr>
          <p:cNvCxnSpPr/>
          <p:nvPr/>
        </p:nvCxnSpPr>
        <p:spPr>
          <a:xfrm>
            <a:off x="4292600" y="1676400"/>
            <a:ext cx="1119188" cy="0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CBEFFE7-C4E3-4062-A6C8-8F558F5BD438}"/>
              </a:ext>
            </a:extLst>
          </p:cNvPr>
          <p:cNvCxnSpPr/>
          <p:nvPr/>
        </p:nvCxnSpPr>
        <p:spPr>
          <a:xfrm>
            <a:off x="4238625" y="4495800"/>
            <a:ext cx="1117600" cy="0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EB6845E-3850-46A2-9DAC-405BEFA41FEF}"/>
              </a:ext>
            </a:extLst>
          </p:cNvPr>
          <p:cNvCxnSpPr/>
          <p:nvPr/>
        </p:nvCxnSpPr>
        <p:spPr>
          <a:xfrm>
            <a:off x="4122738" y="6553200"/>
            <a:ext cx="1117600" cy="0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380ABD6E-E4B2-4AEE-8E2C-FE1875B96904}"/>
              </a:ext>
            </a:extLst>
          </p:cNvPr>
          <p:cNvSpPr/>
          <p:nvPr/>
        </p:nvSpPr>
        <p:spPr>
          <a:xfrm>
            <a:off x="1740609" y="2101837"/>
            <a:ext cx="3200400" cy="86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>
                <a:solidFill>
                  <a:schemeClr val="tx2"/>
                </a:solidFill>
                <a:highlight>
                  <a:srgbClr val="FFFF00"/>
                </a:highlight>
              </a:rPr>
              <a:t>Storage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AEF85FED-7C2E-4FBB-961C-DDC8BBBD5DAC}"/>
              </a:ext>
            </a:extLst>
          </p:cNvPr>
          <p:cNvCxnSpPr/>
          <p:nvPr/>
        </p:nvCxnSpPr>
        <p:spPr>
          <a:xfrm>
            <a:off x="4292600" y="2895600"/>
            <a:ext cx="1119188" cy="0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A6EEC166-62F7-4DA8-9833-99472141A8EB}"/>
              </a:ext>
            </a:extLst>
          </p:cNvPr>
          <p:cNvSpPr/>
          <p:nvPr/>
        </p:nvSpPr>
        <p:spPr>
          <a:xfrm>
            <a:off x="1740609" y="3142372"/>
            <a:ext cx="3200400" cy="46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 err="1">
                <a:solidFill>
                  <a:schemeClr val="tx2"/>
                </a:solidFill>
                <a:highlight>
                  <a:srgbClr val="FFFF00"/>
                </a:highlight>
              </a:rPr>
              <a:t>Maintenance</a:t>
            </a:r>
            <a:endParaRPr lang="it-IT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6831D48D-0C8B-408F-9EF7-B3C4C15C40F0}"/>
              </a:ext>
            </a:extLst>
          </p:cNvPr>
          <p:cNvSpPr/>
          <p:nvPr/>
        </p:nvSpPr>
        <p:spPr>
          <a:xfrm>
            <a:off x="1720850" y="4443413"/>
            <a:ext cx="4679950" cy="2366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 dirty="0"/>
          </a:p>
        </p:txBody>
      </p:sp>
      <p:sp>
        <p:nvSpPr>
          <p:cNvPr id="7170" name="CasellaDiTesto 1">
            <a:extLst>
              <a:ext uri="{FF2B5EF4-FFF2-40B4-BE49-F238E27FC236}">
                <a16:creationId xmlns:a16="http://schemas.microsoft.com/office/drawing/2014/main" id="{855F9E3A-1DE4-4413-916D-1CC3E3195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2101" y="381000"/>
            <a:ext cx="2287807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it-IT" altLang="it-IT" sz="1800" dirty="0" err="1">
                <a:highlight>
                  <a:srgbClr val="FFFF00"/>
                </a:highlight>
              </a:rPr>
              <a:t>ntBatch</a:t>
            </a:r>
            <a:r>
              <a:rPr lang="it-IT" altLang="it-IT" sz="1800" dirty="0">
                <a:highlight>
                  <a:srgbClr val="FFFF00"/>
                </a:highlight>
              </a:rPr>
              <a:t>: Ecosistema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2DC30724-F40F-4FB8-B66E-F1D7870118D3}"/>
              </a:ext>
            </a:extLst>
          </p:cNvPr>
          <p:cNvSpPr/>
          <p:nvPr/>
        </p:nvSpPr>
        <p:spPr>
          <a:xfrm>
            <a:off x="1714500" y="1371600"/>
            <a:ext cx="87630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AD43DDB-940A-4995-B28E-C2ACDABBBD93}"/>
              </a:ext>
            </a:extLst>
          </p:cNvPr>
          <p:cNvSpPr/>
          <p:nvPr/>
        </p:nvSpPr>
        <p:spPr>
          <a:xfrm>
            <a:off x="5128846" y="1740933"/>
            <a:ext cx="2133601" cy="2161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 err="1">
                <a:solidFill>
                  <a:schemeClr val="tx2"/>
                </a:solidFill>
                <a:highlight>
                  <a:srgbClr val="FFFF00"/>
                </a:highlight>
              </a:rPr>
              <a:t>MiddleWare</a:t>
            </a:r>
            <a:endParaRPr lang="it-IT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 err="1">
                <a:solidFill>
                  <a:schemeClr val="tx2"/>
                </a:solidFill>
              </a:rPr>
              <a:t>OS.ntRobot</a:t>
            </a:r>
            <a:endParaRPr lang="it-IT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chemeClr val="tx2"/>
                </a:solidFill>
              </a:rPr>
              <a:t>Cloud Share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chemeClr val="tx2"/>
                </a:solidFill>
              </a:rPr>
              <a:t>Linguaggi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 err="1">
                <a:solidFill>
                  <a:schemeClr val="tx2"/>
                </a:solidFill>
              </a:rPr>
              <a:t>Scheduler</a:t>
            </a:r>
            <a:endParaRPr lang="it-IT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chemeClr val="tx2"/>
                </a:solidFill>
              </a:rPr>
              <a:t>Tools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3E52B9F-3E47-4CA3-B34D-F9423196F8D5}"/>
              </a:ext>
            </a:extLst>
          </p:cNvPr>
          <p:cNvSpPr/>
          <p:nvPr/>
        </p:nvSpPr>
        <p:spPr>
          <a:xfrm>
            <a:off x="2576146" y="1612960"/>
            <a:ext cx="2057400" cy="2101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it-IT" dirty="0">
                <a:solidFill>
                  <a:schemeClr val="tx2"/>
                </a:solidFill>
                <a:highlight>
                  <a:srgbClr val="FFFF00"/>
                </a:highlight>
              </a:rPr>
              <a:t>NTJOBS + Scripts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 err="1">
                <a:solidFill>
                  <a:schemeClr val="tx2"/>
                </a:solidFill>
              </a:rPr>
              <a:t>Receiver</a:t>
            </a:r>
            <a:endParaRPr lang="it-IT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 err="1">
                <a:solidFill>
                  <a:schemeClr val="tx2"/>
                </a:solidFill>
              </a:rPr>
              <a:t>Serializer</a:t>
            </a:r>
            <a:endParaRPr lang="it-IT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chemeClr val="tx2"/>
                </a:solidFill>
              </a:rPr>
              <a:t>Orchestrator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 err="1">
                <a:solidFill>
                  <a:schemeClr val="tx2"/>
                </a:solidFill>
              </a:rPr>
              <a:t>Archivier</a:t>
            </a:r>
            <a:endParaRPr lang="it-IT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 err="1">
                <a:solidFill>
                  <a:schemeClr val="tx2"/>
                </a:solidFill>
              </a:rPr>
              <a:t>Responder</a:t>
            </a:r>
            <a:endParaRPr lang="it-IT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 err="1">
                <a:solidFill>
                  <a:schemeClr val="tx2"/>
                </a:solidFill>
              </a:rPr>
              <a:t>Maintenance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5D5E5FF-E44C-49F1-8CD4-7EBAA3DDD7BB}"/>
              </a:ext>
            </a:extLst>
          </p:cNvPr>
          <p:cNvSpPr/>
          <p:nvPr/>
        </p:nvSpPr>
        <p:spPr>
          <a:xfrm>
            <a:off x="2057400" y="4668484"/>
            <a:ext cx="3200400" cy="1916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it-IT" dirty="0">
                <a:solidFill>
                  <a:schemeClr val="tx2"/>
                </a:solidFill>
                <a:highlight>
                  <a:srgbClr val="FFFF00"/>
                </a:highlight>
              </a:rPr>
              <a:t>Services</a:t>
            </a:r>
          </a:p>
          <a:p>
            <a:pPr>
              <a:defRPr/>
            </a:pPr>
            <a:r>
              <a:rPr lang="it-IT" sz="1400" dirty="0">
                <a:solidFill>
                  <a:schemeClr val="tx2"/>
                </a:solidFill>
              </a:rPr>
              <a:t>(Vari Linguaggi anche su PC diversi)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 err="1">
                <a:solidFill>
                  <a:schemeClr val="tx2"/>
                </a:solidFill>
              </a:rPr>
              <a:t>ntBalance</a:t>
            </a:r>
            <a:endParaRPr lang="it-IT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 err="1">
                <a:solidFill>
                  <a:schemeClr val="tx2"/>
                </a:solidFill>
              </a:rPr>
              <a:t>ntData</a:t>
            </a:r>
            <a:endParaRPr lang="it-IT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 err="1">
                <a:solidFill>
                  <a:schemeClr val="tx2"/>
                </a:solidFill>
              </a:rPr>
              <a:t>ntMailing</a:t>
            </a:r>
            <a:endParaRPr lang="it-IT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it-IT" dirty="0">
                <a:solidFill>
                  <a:schemeClr val="tx2"/>
                </a:solidFill>
              </a:rPr>
              <a:t>* …….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21B31FE-261F-4EB8-9428-30BA817FE909}"/>
              </a:ext>
            </a:extLst>
          </p:cNvPr>
          <p:cNvSpPr/>
          <p:nvPr/>
        </p:nvSpPr>
        <p:spPr>
          <a:xfrm>
            <a:off x="7757747" y="1732058"/>
            <a:ext cx="2133601" cy="2161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chemeClr val="tx2"/>
                </a:solidFill>
                <a:highlight>
                  <a:srgbClr val="FFFF00"/>
                </a:highlight>
              </a:rPr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 err="1">
                <a:solidFill>
                  <a:schemeClr val="tx2"/>
                </a:solidFill>
              </a:rPr>
              <a:t>FileSystem</a:t>
            </a:r>
            <a:r>
              <a:rPr lang="it-IT" dirty="0">
                <a:solidFill>
                  <a:schemeClr val="tx2"/>
                </a:solidFill>
              </a:rPr>
              <a:t> o NAS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chemeClr val="tx2"/>
                </a:solidFill>
              </a:rPr>
              <a:t>Database Tier1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chemeClr val="tx2"/>
                </a:solidFill>
              </a:rPr>
              <a:t>Database Tier2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FFDEDAF-E91F-4760-8EAA-851AE61E5CFC}"/>
              </a:ext>
            </a:extLst>
          </p:cNvPr>
          <p:cNvSpPr/>
          <p:nvPr/>
        </p:nvSpPr>
        <p:spPr>
          <a:xfrm>
            <a:off x="5257800" y="1125539"/>
            <a:ext cx="2133600" cy="369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 err="1">
                <a:solidFill>
                  <a:schemeClr val="tx2"/>
                </a:solidFill>
              </a:rPr>
              <a:t>ntRobot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F569277-0D90-4519-9A5E-8C4C33512446}"/>
              </a:ext>
            </a:extLst>
          </p:cNvPr>
          <p:cNvSpPr/>
          <p:nvPr/>
        </p:nvSpPr>
        <p:spPr>
          <a:xfrm>
            <a:off x="3657600" y="4271963"/>
            <a:ext cx="213360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 err="1">
                <a:solidFill>
                  <a:schemeClr val="tx2"/>
                </a:solidFill>
              </a:rPr>
              <a:t>ntServices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43DD772-118D-4AC7-B8F2-CA0B8B7E3C05}"/>
              </a:ext>
            </a:extLst>
          </p:cNvPr>
          <p:cNvSpPr/>
          <p:nvPr/>
        </p:nvSpPr>
        <p:spPr>
          <a:xfrm>
            <a:off x="6737350" y="4437063"/>
            <a:ext cx="3625850" cy="2366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>
                <a:solidFill>
                  <a:schemeClr val="tx2"/>
                </a:solidFill>
              </a:rPr>
              <a:t>*WWW.NTGCORP.IT/NTJOBS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>
                <a:solidFill>
                  <a:schemeClr val="tx2"/>
                </a:solidFill>
              </a:rPr>
              <a:t>MAIL: </a:t>
            </a:r>
            <a:r>
              <a:rPr lang="it-IT" sz="1400" dirty="0">
                <a:solidFill>
                  <a:schemeClr val="tx2"/>
                </a:solidFill>
                <a:hlinkClick r:id="rId2"/>
              </a:rPr>
              <a:t>ntjobs@ntgcorp.it</a:t>
            </a:r>
            <a:endParaRPr lang="it-IT" sz="1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it-IT" sz="1400" dirty="0">
                <a:solidFill>
                  <a:schemeClr val="tx2"/>
                </a:solidFill>
              </a:rPr>
              <a:t>MAIL.DATI: ntgcorp@outlok.com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66F03927-D29A-496C-A0DF-53176AB8BB0A}"/>
              </a:ext>
            </a:extLst>
          </p:cNvPr>
          <p:cNvSpPr/>
          <p:nvPr/>
        </p:nvSpPr>
        <p:spPr>
          <a:xfrm>
            <a:off x="7483475" y="4294188"/>
            <a:ext cx="213360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 err="1">
                <a:solidFill>
                  <a:schemeClr val="tx2"/>
                </a:solidFill>
              </a:rPr>
              <a:t>ntSupport</a:t>
            </a:r>
            <a:endParaRPr lang="it-IT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39"/>
          <p:cNvSpPr/>
          <p:nvPr/>
        </p:nvSpPr>
        <p:spPr>
          <a:xfrm>
            <a:off x="3863160" y="380880"/>
            <a:ext cx="5546160" cy="3639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NaApp : Applicazione ntJobs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asellaDiTesto 261"/>
          <p:cNvSpPr txBox="1"/>
          <p:nvPr/>
        </p:nvSpPr>
        <p:spPr>
          <a:xfrm>
            <a:off x="360000" y="932040"/>
            <a:ext cx="11160000" cy="5715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it-IT" sz="2200" b="0" strike="noStrike" spc="-1" dirty="0">
                <a:solidFill>
                  <a:srgbClr val="000000"/>
                </a:solidFill>
                <a:latin typeface="Arial"/>
              </a:rPr>
              <a:t>Applicazione strutturata per comunicare con l’Orchestratore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Arial"/>
              </a:rPr>
              <a:t>ntJobs</a:t>
            </a:r>
            <a:r>
              <a:rPr lang="it-IT" sz="2200" b="0" strike="noStrike" spc="-1" dirty="0">
                <a:solidFill>
                  <a:srgbClr val="000000"/>
                </a:solidFill>
                <a:latin typeface="Arial"/>
              </a:rPr>
              <a:t>. E’ molto semplifica come input output:</a:t>
            </a:r>
          </a:p>
          <a:p>
            <a:pPr>
              <a:lnSpc>
                <a:spcPct val="150000"/>
              </a:lnSpc>
            </a:pPr>
            <a:r>
              <a:rPr lang="it-IT" sz="2200" b="0" strike="noStrike" spc="-1" dirty="0">
                <a:solidFill>
                  <a:srgbClr val="000000"/>
                </a:solidFill>
                <a:latin typeface="Arial"/>
              </a:rPr>
              <a:t>1) Si aspetta un file .ini per i parametri di esecuzione (formato jobs.ini)</a:t>
            </a:r>
          </a:p>
          <a:p>
            <a:pPr>
              <a:lnSpc>
                <a:spcPct val="150000"/>
              </a:lnSpc>
            </a:pPr>
            <a:r>
              <a:rPr lang="it-IT" sz="2200" b="0" strike="noStrike" spc="-1" dirty="0">
                <a:solidFill>
                  <a:srgbClr val="000000"/>
                </a:solidFill>
                <a:latin typeface="Arial"/>
              </a:rPr>
              <a:t>2) Facoltativo un file CSV per una tabella dati di supporto</a:t>
            </a:r>
          </a:p>
          <a:p>
            <a:pPr>
              <a:lnSpc>
                <a:spcPct val="150000"/>
              </a:lnSpc>
            </a:pPr>
            <a:r>
              <a:rPr lang="it-IT" sz="2200" b="0" strike="noStrike" spc="-1" dirty="0">
                <a:solidFill>
                  <a:srgbClr val="000000"/>
                </a:solidFill>
                <a:latin typeface="Arial"/>
              </a:rPr>
              <a:t>3) Altri file di supporto sono nella cartella del file jobs.ini</a:t>
            </a:r>
          </a:p>
          <a:p>
            <a:pPr>
              <a:lnSpc>
                <a:spcPct val="150000"/>
              </a:lnSpc>
            </a:pPr>
            <a:r>
              <a:rPr lang="it-IT" sz="2200" b="0" strike="noStrike" spc="-1" dirty="0">
                <a:solidFill>
                  <a:srgbClr val="000000"/>
                </a:solidFill>
                <a:latin typeface="Arial"/>
              </a:rPr>
              <a:t>4) Esegue l’elaborazione e nella stessa cartella del file .INI inserisce un file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Arial"/>
              </a:rPr>
              <a:t>jobs.end</a:t>
            </a:r>
            <a:r>
              <a:rPr lang="it-IT" sz="2200" b="0" strike="noStrike" spc="-1" dirty="0">
                <a:solidFill>
                  <a:srgbClr val="000000"/>
                </a:solidFill>
                <a:latin typeface="Arial"/>
              </a:rPr>
              <a:t> per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Arial"/>
              </a:rPr>
              <a:t>dichiare</a:t>
            </a:r>
            <a:r>
              <a:rPr lang="it-IT" sz="2200" b="0" strike="noStrike" spc="-1" dirty="0">
                <a:solidFill>
                  <a:srgbClr val="000000"/>
                </a:solidFill>
                <a:latin typeface="Arial"/>
              </a:rPr>
              <a:t> ha finito</a:t>
            </a:r>
          </a:p>
          <a:p>
            <a:pPr>
              <a:lnSpc>
                <a:spcPct val="150000"/>
              </a:lnSpc>
            </a:pPr>
            <a:r>
              <a:rPr lang="it-IT" sz="2200" b="0" strike="noStrike" spc="-1" dirty="0">
                <a:solidFill>
                  <a:srgbClr val="000000"/>
                </a:solidFill>
                <a:latin typeface="Arial"/>
              </a:rPr>
              <a:t>5) L’orchestratore alla fine invia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Arial"/>
              </a:rPr>
              <a:t>jobs.end</a:t>
            </a:r>
            <a:r>
              <a:rPr lang="it-IT" sz="2200" b="0" strike="noStrike" spc="-1" dirty="0">
                <a:solidFill>
                  <a:srgbClr val="000000"/>
                </a:solidFill>
                <a:latin typeface="Arial"/>
              </a:rPr>
              <a:t> al destinatario e copia i file di output nella cartella cloud del richiamante e manda una mail di ritorno</a:t>
            </a:r>
          </a:p>
          <a:p>
            <a:pPr>
              <a:lnSpc>
                <a:spcPct val="150000"/>
              </a:lnSpc>
            </a:pPr>
            <a:r>
              <a:rPr lang="it-IT" sz="2200" b="0" strike="noStrike" spc="-1" dirty="0">
                <a:solidFill>
                  <a:srgbClr val="000000"/>
                </a:solidFill>
                <a:latin typeface="Arial"/>
              </a:rPr>
              <a:t>6) In caso di </a:t>
            </a:r>
            <a:r>
              <a:rPr lang="it-IT" sz="2200" b="0" strike="noStrike" spc="-1" dirty="0" err="1">
                <a:solidFill>
                  <a:srgbClr val="000000"/>
                </a:solidFill>
                <a:latin typeface="Arial"/>
              </a:rPr>
              <a:t>timeout</a:t>
            </a:r>
            <a:r>
              <a:rPr lang="it-IT" sz="2200" b="0" strike="noStrike" spc="-1" dirty="0">
                <a:solidFill>
                  <a:srgbClr val="000000"/>
                </a:solidFill>
                <a:latin typeface="Arial"/>
              </a:rPr>
              <a:t>, l’orchestratore chiude il processo ed invia email di errore elaborazione. Può essere previsto un tempo di “live”. Se non viene creato il file di live ogni x minuti il processo viene chiuso e ritornata fine elaborazione.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asellaDiTesto 1">
            <a:extLst>
              <a:ext uri="{FF2B5EF4-FFF2-40B4-BE49-F238E27FC236}">
                <a16:creationId xmlns:a16="http://schemas.microsoft.com/office/drawing/2014/main" id="{BB93D04B-C3D9-4B26-BB5D-B9AA3975F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414" y="685801"/>
            <a:ext cx="6099175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it-IT" altLang="it-IT" sz="4000"/>
              <a:t>ntBatch/ntJobs</a:t>
            </a:r>
            <a:br>
              <a:rPr lang="it-IT" altLang="it-IT" sz="4000"/>
            </a:br>
            <a:r>
              <a:rPr lang="it-IT" altLang="it-IT" sz="2000"/>
              <a:t>Agosto 2020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it-IT" altLang="it-IT" sz="4000"/>
          </a:p>
          <a:p>
            <a:pPr algn="ctr">
              <a:spcBef>
                <a:spcPct val="0"/>
              </a:spcBef>
              <a:buFontTx/>
              <a:buNone/>
            </a:pPr>
            <a:r>
              <a:rPr lang="it-IT" altLang="it-IT" sz="4000"/>
              <a:t>Analisi Funzionale e Tecnica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it-IT" altLang="it-IT" sz="4000"/>
          </a:p>
          <a:p>
            <a:pPr algn="ctr">
              <a:spcBef>
                <a:spcPct val="0"/>
              </a:spcBef>
              <a:buFontTx/>
              <a:buNone/>
            </a:pPr>
            <a:r>
              <a:rPr lang="it-IT" altLang="it-IT" sz="4000"/>
              <a:t>Per Addetti ai lavori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it-IT" altLang="it-IT" sz="4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98EE1B2-C527-4CAE-9209-98E95A4C40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8229600" cy="1143000"/>
          </a:xfrm>
        </p:spPr>
        <p:txBody>
          <a:bodyPr/>
          <a:lstStyle/>
          <a:p>
            <a:pPr eaLnBrk="1" hangingPunct="1"/>
            <a:r>
              <a:rPr lang="it-IT" altLang="it-IT"/>
              <a:t>Serializer</a:t>
            </a:r>
            <a:br>
              <a:rPr lang="it-IT" altLang="it-IT"/>
            </a:br>
            <a:r>
              <a:rPr lang="it-IT" altLang="it-IT"/>
              <a:t>Verifica delle richieste ricevute</a:t>
            </a:r>
            <a:endParaRPr lang="en-US" altLang="it-IT"/>
          </a:p>
        </p:txBody>
      </p:sp>
      <p:sp>
        <p:nvSpPr>
          <p:cNvPr id="11267" name="CasellaDiTesto 1">
            <a:extLst>
              <a:ext uri="{FF2B5EF4-FFF2-40B4-BE49-F238E27FC236}">
                <a16:creationId xmlns:a16="http://schemas.microsoft.com/office/drawing/2014/main" id="{4ABE307A-2C36-4347-8678-B46916437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1981201"/>
            <a:ext cx="8458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/>
              <a:t>1: Analisi dei canali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/>
              <a:t>	Canale Interattivo: Pagina WEB semplice per ricevere user, password, azione, parametri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/>
              <a:t>2: Dove arriva un file jobs.ini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/>
              <a:t>	2.1: NTJOBS: Analisi dello script (formato NTJ). Se autorizzato prosegue,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/>
              <a:t>	2.2: Creazione timestamp e memorizzazione JOB in Db.Registro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/>
              <a:t>2.3: Spostamento files in cartella con timestamp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2741C74-24B1-4DF5-8DCB-F16572995E28}"/>
              </a:ext>
            </a:extLst>
          </p:cNvPr>
          <p:cNvSpPr/>
          <p:nvPr/>
        </p:nvSpPr>
        <p:spPr>
          <a:xfrm>
            <a:off x="1828800" y="4897952"/>
            <a:ext cx="2438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>
                <a:solidFill>
                  <a:schemeClr val="tx2"/>
                </a:solidFill>
                <a:highlight>
                  <a:srgbClr val="FFFF00"/>
                </a:highlight>
              </a:rPr>
              <a:t>Avviato da </a:t>
            </a:r>
            <a:r>
              <a:rPr lang="it-IT" dirty="0" err="1">
                <a:solidFill>
                  <a:schemeClr val="tx2"/>
                </a:solidFill>
                <a:highlight>
                  <a:srgbClr val="FFFF00"/>
                </a:highlight>
              </a:rPr>
              <a:t>Scheduler</a:t>
            </a:r>
            <a:r>
              <a:rPr lang="it-IT" dirty="0">
                <a:solidFill>
                  <a:schemeClr val="tx2"/>
                </a:solidFill>
                <a:highlight>
                  <a:srgbClr val="FFFF00"/>
                </a:highlight>
              </a:rPr>
              <a:t> ogni </a:t>
            </a:r>
            <a:r>
              <a:rPr lang="it-IT" dirty="0" err="1">
                <a:solidFill>
                  <a:schemeClr val="tx2"/>
                </a:solidFill>
                <a:highlight>
                  <a:srgbClr val="FFFF00"/>
                </a:highlight>
              </a:rPr>
              <a:t>n.minuti</a:t>
            </a:r>
            <a:endParaRPr lang="it-IT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05C8289-9408-41C9-A350-6A8376D687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8229600" cy="1143000"/>
          </a:xfrm>
        </p:spPr>
        <p:txBody>
          <a:bodyPr/>
          <a:lstStyle/>
          <a:p>
            <a:pPr eaLnBrk="1" hangingPunct="1"/>
            <a:r>
              <a:rPr lang="it-IT" altLang="it-IT"/>
              <a:t>Serializer</a:t>
            </a:r>
            <a:br>
              <a:rPr lang="it-IT" altLang="it-IT"/>
            </a:br>
            <a:r>
              <a:rPr lang="it-IT" altLang="it-IT"/>
              <a:t>Lancio JOBS di Elaborazione</a:t>
            </a:r>
            <a:endParaRPr lang="en-US" altLang="it-IT"/>
          </a:p>
        </p:txBody>
      </p:sp>
      <p:sp>
        <p:nvSpPr>
          <p:cNvPr id="12291" name="CasellaDiTesto 1">
            <a:extLst>
              <a:ext uri="{FF2B5EF4-FFF2-40B4-BE49-F238E27FC236}">
                <a16:creationId xmlns:a16="http://schemas.microsoft.com/office/drawing/2014/main" id="{39F5E485-F849-4B96-90CB-3B27D730A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04964"/>
            <a:ext cx="8458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/>
              <a:t>1: Analisi dei job da eseguire mediante query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/>
              <a:t>2: Lancio dei servizi richiesti (processo separato)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/>
              <a:t>3: Salvataggio nel DB dell’outout elaborazione 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2F644E-E61E-4D9C-BB3B-769E9A15EBFA}"/>
              </a:ext>
            </a:extLst>
          </p:cNvPr>
          <p:cNvSpPr/>
          <p:nvPr/>
        </p:nvSpPr>
        <p:spPr>
          <a:xfrm>
            <a:off x="1752600" y="5918200"/>
            <a:ext cx="2438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>
                <a:solidFill>
                  <a:schemeClr val="tx2"/>
                </a:solidFill>
                <a:highlight>
                  <a:srgbClr val="FFFF00"/>
                </a:highlight>
              </a:rPr>
              <a:t>Avviato da </a:t>
            </a:r>
            <a:r>
              <a:rPr lang="it-IT" dirty="0" err="1">
                <a:solidFill>
                  <a:schemeClr val="tx2"/>
                </a:solidFill>
                <a:highlight>
                  <a:srgbClr val="FFFF00"/>
                </a:highlight>
              </a:rPr>
              <a:t>Scheduler</a:t>
            </a:r>
            <a:r>
              <a:rPr lang="it-IT" dirty="0">
                <a:solidFill>
                  <a:schemeClr val="tx2"/>
                </a:solidFill>
                <a:highlight>
                  <a:srgbClr val="FFFF00"/>
                </a:highlight>
              </a:rPr>
              <a:t> ogni </a:t>
            </a:r>
            <a:r>
              <a:rPr lang="it-IT" dirty="0" err="1">
                <a:solidFill>
                  <a:schemeClr val="tx2"/>
                </a:solidFill>
                <a:highlight>
                  <a:srgbClr val="FFFF00"/>
                </a:highlight>
              </a:rPr>
              <a:t>n.minuti</a:t>
            </a:r>
            <a:endParaRPr lang="it-IT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D67BC2F-EA65-46FE-8686-0E70F92B5E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8229600" cy="1143000"/>
          </a:xfrm>
        </p:spPr>
        <p:txBody>
          <a:bodyPr/>
          <a:lstStyle/>
          <a:p>
            <a:pPr eaLnBrk="1" hangingPunct="1"/>
            <a:r>
              <a:rPr lang="it-IT" altLang="it-IT"/>
              <a:t>Orchestrator</a:t>
            </a:r>
            <a:br>
              <a:rPr lang="it-IT" altLang="it-IT"/>
            </a:br>
            <a:r>
              <a:rPr lang="it-IT" altLang="it-IT"/>
              <a:t>Esecuzione JOBS e Servizi</a:t>
            </a:r>
            <a:endParaRPr lang="en-US" altLang="it-IT"/>
          </a:p>
        </p:txBody>
      </p:sp>
      <p:sp>
        <p:nvSpPr>
          <p:cNvPr id="13315" name="CasellaDiTesto 1">
            <a:extLst>
              <a:ext uri="{FF2B5EF4-FFF2-40B4-BE49-F238E27FC236}">
                <a16:creationId xmlns:a16="http://schemas.microsoft.com/office/drawing/2014/main" id="{EA9E25F8-1FAA-4AC9-8DF1-CB242842C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04964"/>
            <a:ext cx="845820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/>
              <a:t>1: Analisi dei job da eseguire mediante query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/>
              <a:t>2: Lancio dei servizi richiesti (processo separato)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/>
              <a:t>Scalabilità possibile su lancio su sistemi separati anche remoti (webservice)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/>
              <a:t>3: Salvataggio nel DB dell’output elaborazione 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8A0C6B3-313B-42B3-B570-291F06FBEEF3}"/>
              </a:ext>
            </a:extLst>
          </p:cNvPr>
          <p:cNvSpPr/>
          <p:nvPr/>
        </p:nvSpPr>
        <p:spPr>
          <a:xfrm>
            <a:off x="1752600" y="5223003"/>
            <a:ext cx="2438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>
                <a:solidFill>
                  <a:schemeClr val="tx2"/>
                </a:solidFill>
                <a:highlight>
                  <a:srgbClr val="FFFF00"/>
                </a:highlight>
              </a:rPr>
              <a:t>Avviato da </a:t>
            </a:r>
            <a:r>
              <a:rPr lang="it-IT" dirty="0" err="1">
                <a:solidFill>
                  <a:schemeClr val="tx2"/>
                </a:solidFill>
                <a:highlight>
                  <a:srgbClr val="FFFF00"/>
                </a:highlight>
              </a:rPr>
              <a:t>Scheduler</a:t>
            </a:r>
            <a:r>
              <a:rPr lang="it-IT" dirty="0">
                <a:solidFill>
                  <a:schemeClr val="tx2"/>
                </a:solidFill>
                <a:highlight>
                  <a:srgbClr val="FFFF00"/>
                </a:highlight>
              </a:rPr>
              <a:t> ogni </a:t>
            </a:r>
            <a:r>
              <a:rPr lang="it-IT" dirty="0" err="1">
                <a:solidFill>
                  <a:schemeClr val="tx2"/>
                </a:solidFill>
                <a:highlight>
                  <a:srgbClr val="FFFF00"/>
                </a:highlight>
              </a:rPr>
              <a:t>n.minuti</a:t>
            </a:r>
            <a:endParaRPr lang="it-IT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C1DAF23-0B75-493A-A813-19279E1E1A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8229600" cy="1143000"/>
          </a:xfrm>
        </p:spPr>
        <p:txBody>
          <a:bodyPr/>
          <a:lstStyle/>
          <a:p>
            <a:pPr eaLnBrk="1" hangingPunct="1"/>
            <a:r>
              <a:rPr lang="it-IT" altLang="it-IT"/>
              <a:t>Responder_Archivier</a:t>
            </a:r>
            <a:br>
              <a:rPr lang="it-IT" altLang="it-IT"/>
            </a:br>
            <a:r>
              <a:rPr lang="it-IT" altLang="it-IT"/>
              <a:t>Risposta e Archiviazione</a:t>
            </a:r>
            <a:endParaRPr lang="en-US" altLang="it-IT"/>
          </a:p>
        </p:txBody>
      </p:sp>
      <p:sp>
        <p:nvSpPr>
          <p:cNvPr id="14339" name="CasellaDiTesto 1">
            <a:extLst>
              <a:ext uri="{FF2B5EF4-FFF2-40B4-BE49-F238E27FC236}">
                <a16:creationId xmlns:a16="http://schemas.microsoft.com/office/drawing/2014/main" id="{F844F1E9-DC1D-4017-9968-9AF32A616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04963"/>
            <a:ext cx="84582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/>
              <a:t>1: Analisi mediante query dei job arrivati alla fine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/>
              <a:t>2: Spostamento/Archiviazione dei file di input in zona «elaborati»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/>
              <a:t>3: Spostamento dei file di output a canale di output utente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/>
              <a:t>4: Email di risposta all’utente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/>
              <a:t>5: Archiviazione output utente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AE68BD7-17F0-44B8-AA63-92554D6098FB}"/>
              </a:ext>
            </a:extLst>
          </p:cNvPr>
          <p:cNvSpPr/>
          <p:nvPr/>
        </p:nvSpPr>
        <p:spPr>
          <a:xfrm>
            <a:off x="1752600" y="5653314"/>
            <a:ext cx="2438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>
                <a:solidFill>
                  <a:schemeClr val="tx2"/>
                </a:solidFill>
                <a:highlight>
                  <a:srgbClr val="FFFF00"/>
                </a:highlight>
              </a:rPr>
              <a:t>Avviato da </a:t>
            </a:r>
            <a:r>
              <a:rPr lang="it-IT" dirty="0" err="1">
                <a:solidFill>
                  <a:schemeClr val="tx2"/>
                </a:solidFill>
                <a:highlight>
                  <a:srgbClr val="FFFF00"/>
                </a:highlight>
              </a:rPr>
              <a:t>Scheduler</a:t>
            </a:r>
            <a:r>
              <a:rPr lang="it-IT" dirty="0">
                <a:solidFill>
                  <a:schemeClr val="tx2"/>
                </a:solidFill>
                <a:highlight>
                  <a:srgbClr val="FFFF00"/>
                </a:highlight>
              </a:rPr>
              <a:t> ogni </a:t>
            </a:r>
            <a:r>
              <a:rPr lang="it-IT" dirty="0" err="1">
                <a:solidFill>
                  <a:schemeClr val="tx2"/>
                </a:solidFill>
                <a:highlight>
                  <a:srgbClr val="FFFF00"/>
                </a:highlight>
              </a:rPr>
              <a:t>n.minuti</a:t>
            </a:r>
            <a:endParaRPr lang="it-IT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F5278AA-13A7-4CA5-A7CC-401B60C0F9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8100"/>
            <a:ext cx="8991600" cy="1143000"/>
          </a:xfrm>
        </p:spPr>
        <p:txBody>
          <a:bodyPr/>
          <a:lstStyle/>
          <a:p>
            <a:pPr eaLnBrk="1" hangingPunct="1"/>
            <a:r>
              <a:rPr lang="it-IT" altLang="it-IT"/>
              <a:t>Formato NTJ: ntJobs. File jobs.ini</a:t>
            </a:r>
            <a:endParaRPr lang="en-US" alt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1B6732C-FACD-4E51-B129-FD7028813646}"/>
              </a:ext>
            </a:extLst>
          </p:cNvPr>
          <p:cNvSpPr/>
          <p:nvPr/>
        </p:nvSpPr>
        <p:spPr>
          <a:xfrm>
            <a:off x="1905000" y="1447800"/>
            <a:ext cx="82296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it-IT" dirty="0">
                <a:solidFill>
                  <a:schemeClr val="tx2"/>
                </a:solidFill>
              </a:rPr>
              <a:t>; Parametri </a:t>
            </a:r>
          </a:p>
          <a:p>
            <a:pPr>
              <a:defRPr/>
            </a:pPr>
            <a:r>
              <a:rPr lang="it-IT" dirty="0">
                <a:solidFill>
                  <a:schemeClr val="tx2"/>
                </a:solidFill>
              </a:rPr>
              <a:t>[CONFIG]</a:t>
            </a:r>
          </a:p>
          <a:p>
            <a:pPr>
              <a:defRPr/>
            </a:pPr>
            <a:r>
              <a:rPr lang="it-IT" dirty="0">
                <a:solidFill>
                  <a:schemeClr val="tx2"/>
                </a:solidFill>
              </a:rPr>
              <a:t>USER=ID_UTENTE</a:t>
            </a:r>
          </a:p>
          <a:p>
            <a:pPr>
              <a:defRPr/>
            </a:pPr>
            <a:r>
              <a:rPr lang="it-IT" dirty="0">
                <a:solidFill>
                  <a:schemeClr val="tx2"/>
                </a:solidFill>
              </a:rPr>
              <a:t>PWD=PWD_UTENTE</a:t>
            </a:r>
          </a:p>
          <a:p>
            <a:pPr>
              <a:defRPr/>
            </a:pPr>
            <a:r>
              <a:rPr lang="it-IT" dirty="0">
                <a:solidFill>
                  <a:schemeClr val="tx2"/>
                </a:solidFill>
              </a:rPr>
              <a:t>ACTION=AZIONE_DA_ESEGUIRE</a:t>
            </a:r>
          </a:p>
          <a:p>
            <a:pPr>
              <a:defRPr/>
            </a:pPr>
            <a:r>
              <a:rPr lang="it-IT" dirty="0">
                <a:solidFill>
                  <a:schemeClr val="tx2"/>
                </a:solidFill>
              </a:rPr>
              <a:t>FILE.1=FILE_1_CORRELATO_AL_JOB</a:t>
            </a:r>
          </a:p>
          <a:p>
            <a:pPr>
              <a:defRPr/>
            </a:pPr>
            <a:r>
              <a:rPr lang="it-IT" dirty="0">
                <a:solidFill>
                  <a:schemeClr val="tx2"/>
                </a:solidFill>
              </a:rPr>
              <a:t>FILE.2=FILE_2_CORRELATO_AL_JOB</a:t>
            </a:r>
          </a:p>
          <a:p>
            <a:pPr>
              <a:defRPr/>
            </a:pPr>
            <a:r>
              <a:rPr lang="it-IT" dirty="0">
                <a:solidFill>
                  <a:schemeClr val="tx2"/>
                </a:solidFill>
              </a:rPr>
              <a:t>PAR.1=Parametro_1</a:t>
            </a:r>
          </a:p>
          <a:p>
            <a:pPr>
              <a:defRPr/>
            </a:pPr>
            <a:r>
              <a:rPr lang="it-IT" dirty="0">
                <a:solidFill>
                  <a:schemeClr val="tx2"/>
                </a:solidFill>
              </a:rPr>
              <a:t>PAR.2=Parametro_2</a:t>
            </a:r>
          </a:p>
          <a:p>
            <a:pPr>
              <a:defRPr/>
            </a:pP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89251EB-2615-4974-9452-00B4263480D2}"/>
              </a:ext>
            </a:extLst>
          </p:cNvPr>
          <p:cNvSpPr/>
          <p:nvPr/>
        </p:nvSpPr>
        <p:spPr>
          <a:xfrm>
            <a:off x="1752600" y="5653314"/>
            <a:ext cx="838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t-IT" dirty="0">
                <a:solidFill>
                  <a:schemeClr val="tx2"/>
                </a:solidFill>
                <a:highlight>
                  <a:srgbClr val="FFFF00"/>
                </a:highlight>
              </a:rPr>
              <a:t>Verrà esteso </a:t>
            </a:r>
            <a:r>
              <a:rPr lang="it-IT" dirty="0" err="1">
                <a:solidFill>
                  <a:schemeClr val="tx2"/>
                </a:solidFill>
                <a:highlight>
                  <a:srgbClr val="FFFF00"/>
                </a:highlight>
              </a:rPr>
              <a:t>ntjobs</a:t>
            </a:r>
            <a:r>
              <a:rPr lang="it-IT" dirty="0">
                <a:solidFill>
                  <a:schemeClr val="tx2"/>
                </a:solidFill>
                <a:highlight>
                  <a:srgbClr val="FFFF00"/>
                </a:highlight>
              </a:rPr>
              <a:t> per gestire il riconoscimento e file correlati ai job richiesti. I job sono eseguiti in modo sequenziale. Se vengono inviati vari job.ini, dopo che sparisce alla cartella di ingresso, sono possibili parallelizzazioni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B305226-9A29-40A1-9AF0-BBD7A5B5A7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8229600" cy="1143000"/>
          </a:xfrm>
        </p:spPr>
        <p:txBody>
          <a:bodyPr/>
          <a:lstStyle/>
          <a:p>
            <a:pPr eaLnBrk="1" hangingPunct="1"/>
            <a:r>
              <a:rPr lang="it-IT" altLang="it-IT"/>
              <a:t>Struttura ntRobot</a:t>
            </a:r>
            <a:endParaRPr lang="en-US" alt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6263795-7E1E-439E-8B4C-144C6F4C7CCF}"/>
              </a:ext>
            </a:extLst>
          </p:cNvPr>
          <p:cNvSpPr/>
          <p:nvPr/>
        </p:nvSpPr>
        <p:spPr>
          <a:xfrm>
            <a:off x="1828800" y="1524000"/>
            <a:ext cx="79248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it-IT" dirty="0">
                <a:solidFill>
                  <a:schemeClr val="tx2"/>
                </a:solidFill>
              </a:rPr>
              <a:t>Disco Z:</a:t>
            </a:r>
          </a:p>
          <a:p>
            <a:pPr eaLnBrk="1" hangingPunct="1">
              <a:defRPr/>
            </a:pPr>
            <a:r>
              <a:rPr lang="it-IT" dirty="0">
                <a:solidFill>
                  <a:schemeClr val="tx2"/>
                </a:solidFill>
              </a:rPr>
              <a:t>\Dati</a:t>
            </a:r>
          </a:p>
          <a:p>
            <a:pPr eaLnBrk="1" hangingPunct="1">
              <a:defRPr/>
            </a:pPr>
            <a:r>
              <a:rPr lang="it-IT" dirty="0">
                <a:solidFill>
                  <a:schemeClr val="tx2"/>
                </a:solidFill>
              </a:rPr>
              <a:t>\Admin\Scripts</a:t>
            </a:r>
          </a:p>
          <a:p>
            <a:pPr eaLnBrk="1" hangingPunct="1">
              <a:defRPr/>
            </a:pPr>
            <a:r>
              <a:rPr lang="it-IT" dirty="0">
                <a:solidFill>
                  <a:schemeClr val="tx2"/>
                </a:solidFill>
              </a:rPr>
              <a:t>\Admin</a:t>
            </a:r>
          </a:p>
          <a:p>
            <a:pPr eaLnBrk="1" hangingPunct="1">
              <a:defRPr/>
            </a:pPr>
            <a:r>
              <a:rPr lang="it-IT" dirty="0">
                <a:solidFill>
                  <a:schemeClr val="tx2"/>
                </a:solidFill>
              </a:rPr>
              <a:t>\Admin\Tools (Tools e Linguaggi vari come </a:t>
            </a:r>
            <a:r>
              <a:rPr lang="it-IT" dirty="0" err="1">
                <a:solidFill>
                  <a:schemeClr val="tx2"/>
                </a:solidFill>
              </a:rPr>
              <a:t>Pyhon</a:t>
            </a:r>
            <a:r>
              <a:rPr lang="it-IT" dirty="0">
                <a:solidFill>
                  <a:schemeClr val="tx2"/>
                </a:solidFill>
              </a:rPr>
              <a:t> richiamati)</a:t>
            </a:r>
          </a:p>
          <a:p>
            <a:pPr eaLnBrk="1" hangingPunct="1">
              <a:defRPr/>
            </a:pPr>
            <a:r>
              <a:rPr lang="it-IT" dirty="0">
                <a:solidFill>
                  <a:schemeClr val="tx2"/>
                </a:solidFill>
              </a:rPr>
              <a:t>\Log</a:t>
            </a:r>
          </a:p>
          <a:p>
            <a:pPr eaLnBrk="1" hangingPunct="1">
              <a:defRPr/>
            </a:pPr>
            <a:r>
              <a:rPr lang="it-IT" dirty="0">
                <a:solidFill>
                  <a:schemeClr val="tx2"/>
                </a:solidFill>
              </a:rPr>
              <a:t>\Users</a:t>
            </a:r>
          </a:p>
          <a:p>
            <a:pPr eaLnBrk="1" hangingPunct="1">
              <a:defRPr/>
            </a:pPr>
            <a:r>
              <a:rPr lang="it-IT" dirty="0">
                <a:solidFill>
                  <a:schemeClr val="tx2"/>
                </a:solidFill>
              </a:rPr>
              <a:t>\</a:t>
            </a:r>
            <a:r>
              <a:rPr lang="it-IT" dirty="0" err="1">
                <a:solidFill>
                  <a:schemeClr val="tx2"/>
                </a:solidFill>
              </a:rPr>
              <a:t>Temp</a:t>
            </a:r>
            <a:endParaRPr lang="it-IT" dirty="0">
              <a:solidFill>
                <a:schemeClr val="tx2"/>
              </a:solidFill>
            </a:endParaRPr>
          </a:p>
          <a:p>
            <a:pPr eaLnBrk="1" hangingPunct="1">
              <a:defRPr/>
            </a:pPr>
            <a:r>
              <a:rPr lang="it-IT" dirty="0">
                <a:solidFill>
                  <a:schemeClr val="tx2"/>
                </a:solidFill>
              </a:rPr>
              <a:t>\</a:t>
            </a:r>
            <a:r>
              <a:rPr lang="it-IT" dirty="0" err="1">
                <a:solidFill>
                  <a:schemeClr val="tx2"/>
                </a:solidFill>
              </a:rPr>
              <a:t>Gdrive</a:t>
            </a:r>
            <a:endParaRPr lang="it-IT" dirty="0">
              <a:solidFill>
                <a:schemeClr val="tx2"/>
              </a:solidFill>
            </a:endParaRPr>
          </a:p>
          <a:p>
            <a:pPr eaLnBrk="1" hangingPunct="1">
              <a:defRPr/>
            </a:pPr>
            <a:r>
              <a:rPr lang="it-IT" dirty="0">
                <a:solidFill>
                  <a:schemeClr val="tx2"/>
                </a:solidFill>
              </a:rPr>
              <a:t>\OneDrive</a:t>
            </a:r>
          </a:p>
          <a:p>
            <a:pPr eaLnBrk="1" hangingPunct="1">
              <a:defRPr/>
            </a:pPr>
            <a:r>
              <a:rPr lang="it-IT" dirty="0">
                <a:solidFill>
                  <a:schemeClr val="tx2"/>
                </a:solidFill>
              </a:rPr>
              <a:t>\</a:t>
            </a:r>
            <a:r>
              <a:rPr lang="it-IT" dirty="0" err="1">
                <a:solidFill>
                  <a:schemeClr val="tx2"/>
                </a:solidFill>
              </a:rPr>
              <a:t>Outboox</a:t>
            </a:r>
            <a:endParaRPr lang="it-IT" dirty="0">
              <a:solidFill>
                <a:schemeClr val="tx2"/>
              </a:solidFill>
            </a:endParaRPr>
          </a:p>
          <a:p>
            <a:pPr eaLnBrk="1" hangingPunct="1">
              <a:defRPr/>
            </a:pPr>
            <a:r>
              <a:rPr lang="it-IT" dirty="0">
                <a:solidFill>
                  <a:schemeClr val="tx2"/>
                </a:solidFill>
              </a:rPr>
              <a:t>\</a:t>
            </a:r>
            <a:r>
              <a:rPr lang="it-IT" dirty="0" err="1">
                <a:solidFill>
                  <a:schemeClr val="tx2"/>
                </a:solidFill>
              </a:rPr>
              <a:t>InBox</a:t>
            </a:r>
            <a:endParaRPr lang="it-IT" dirty="0">
              <a:solidFill>
                <a:schemeClr val="tx2"/>
              </a:solidFill>
            </a:endParaRPr>
          </a:p>
          <a:p>
            <a:pPr eaLnBrk="1" hangingPunct="1">
              <a:defRPr/>
            </a:pPr>
            <a:r>
              <a:rPr lang="it-IT" dirty="0">
                <a:solidFill>
                  <a:schemeClr val="tx2"/>
                </a:solidFill>
              </a:rPr>
              <a:t>\Archive: Archivio interno</a:t>
            </a:r>
          </a:p>
          <a:p>
            <a:pPr eaLnBrk="1" hangingPunct="1">
              <a:defRPr/>
            </a:pPr>
            <a:r>
              <a:rPr lang="it-IT" dirty="0">
                <a:solidFill>
                  <a:schemeClr val="tx2"/>
                </a:solidFill>
              </a:rPr>
              <a:t>\Media</a:t>
            </a:r>
          </a:p>
          <a:p>
            <a:pPr eaLnBrk="1" hangingPunct="1">
              <a:defRPr/>
            </a:pPr>
            <a:r>
              <a:rPr lang="it-IT" dirty="0">
                <a:solidFill>
                  <a:schemeClr val="tx2"/>
                </a:solidFill>
              </a:rPr>
              <a:t>\NTE</a:t>
            </a:r>
          </a:p>
          <a:p>
            <a:pPr eaLnBrk="1" hangingPunct="1">
              <a:defRPr/>
            </a:pPr>
            <a:r>
              <a:rPr lang="it-IT" dirty="0">
                <a:solidFill>
                  <a:schemeClr val="tx2"/>
                </a:solidFill>
              </a:rPr>
              <a:t>\</a:t>
            </a:r>
            <a:r>
              <a:rPr lang="it-IT" dirty="0" err="1">
                <a:solidFill>
                  <a:schemeClr val="tx2"/>
                </a:solidFill>
              </a:rPr>
              <a:t>Docs</a:t>
            </a:r>
            <a:endParaRPr lang="it-IT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E36EAC4-1BCF-4B2C-8E74-F86DC53FC5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8229600" cy="1143000"/>
          </a:xfrm>
        </p:spPr>
        <p:txBody>
          <a:bodyPr/>
          <a:lstStyle/>
          <a:p>
            <a:pPr eaLnBrk="1" hangingPunct="1"/>
            <a:r>
              <a:rPr lang="it-IT" altLang="it-IT"/>
              <a:t>Struttura ntJobs.ntRobot</a:t>
            </a:r>
            <a:endParaRPr lang="en-US" alt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CBA8805-C012-4E7F-A50A-BE93DFE4E3EE}"/>
              </a:ext>
            </a:extLst>
          </p:cNvPr>
          <p:cNvSpPr/>
          <p:nvPr/>
        </p:nvSpPr>
        <p:spPr>
          <a:xfrm>
            <a:off x="1828800" y="1524000"/>
            <a:ext cx="79248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it-IT" dirty="0">
                <a:solidFill>
                  <a:schemeClr val="tx2"/>
                </a:solidFill>
              </a:rPr>
              <a:t>Partenza da cartella di base con cartelle da ENV</a:t>
            </a:r>
          </a:p>
          <a:p>
            <a:pPr eaLnBrk="1" hangingPunct="1">
              <a:defRPr/>
            </a:pPr>
            <a:endParaRPr lang="it-IT" dirty="0">
              <a:solidFill>
                <a:schemeClr val="tx2"/>
              </a:solidFill>
            </a:endParaRPr>
          </a:p>
          <a:p>
            <a:pPr eaLnBrk="1" hangingPunct="1">
              <a:defRPr/>
            </a:pPr>
            <a:r>
              <a:rPr lang="it-IT" dirty="0">
                <a:solidFill>
                  <a:schemeClr val="tx2"/>
                </a:solidFill>
              </a:rPr>
              <a:t>NTJ_DATI=\Dati</a:t>
            </a:r>
          </a:p>
          <a:p>
            <a:pPr eaLnBrk="1" hangingPunct="1">
              <a:defRPr/>
            </a:pPr>
            <a:r>
              <a:rPr lang="it-IT" dirty="0">
                <a:solidFill>
                  <a:schemeClr val="tx2"/>
                </a:solidFill>
              </a:rPr>
              <a:t>NTJ_LOG=\Log</a:t>
            </a:r>
          </a:p>
          <a:p>
            <a:pPr eaLnBrk="1" hangingPunct="1">
              <a:defRPr/>
            </a:pPr>
            <a:r>
              <a:rPr lang="it-IT" dirty="0">
                <a:solidFill>
                  <a:schemeClr val="tx2"/>
                </a:solidFill>
              </a:rPr>
              <a:t>NTJ_TEMP=\</a:t>
            </a:r>
            <a:r>
              <a:rPr lang="it-IT" dirty="0" err="1">
                <a:solidFill>
                  <a:schemeClr val="tx2"/>
                </a:solidFill>
              </a:rPr>
              <a:t>Temp</a:t>
            </a:r>
            <a:endParaRPr lang="it-IT" dirty="0">
              <a:solidFill>
                <a:schemeClr val="tx2"/>
              </a:solidFill>
            </a:endParaRPr>
          </a:p>
          <a:p>
            <a:pPr eaLnBrk="1" hangingPunct="1">
              <a:defRPr/>
            </a:pPr>
            <a:r>
              <a:rPr lang="it-IT" dirty="0">
                <a:solidFill>
                  <a:schemeClr val="tx2"/>
                </a:solidFill>
              </a:rPr>
              <a:t>NTJ_INBOX=\</a:t>
            </a:r>
            <a:r>
              <a:rPr lang="it-IT" dirty="0" err="1">
                <a:solidFill>
                  <a:schemeClr val="tx2"/>
                </a:solidFill>
              </a:rPr>
              <a:t>InBox</a:t>
            </a:r>
            <a:endParaRPr lang="it-IT" dirty="0">
              <a:solidFill>
                <a:schemeClr val="tx2"/>
              </a:solidFill>
            </a:endParaRPr>
          </a:p>
          <a:p>
            <a:pPr eaLnBrk="1" hangingPunct="1">
              <a:defRPr/>
            </a:pPr>
            <a:r>
              <a:rPr lang="it-IT" dirty="0">
                <a:solidFill>
                  <a:schemeClr val="tx2"/>
                </a:solidFill>
              </a:rPr>
              <a:t>NTJ_ARCHIVE=\Archive: Archivio interno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B2930E6-005F-4BB9-ACA9-11E299FC84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8229600" cy="685800"/>
          </a:xfrm>
        </p:spPr>
        <p:txBody>
          <a:bodyPr/>
          <a:lstStyle/>
          <a:p>
            <a:pPr eaLnBrk="1" hangingPunct="1"/>
            <a:r>
              <a:rPr lang="it-IT" altLang="it-IT"/>
              <a:t>Passaggi </a:t>
            </a:r>
            <a:r>
              <a:rPr lang="it-IT" altLang="it-IT" sz="2000"/>
              <a:t>ntJobs</a:t>
            </a:r>
            <a:r>
              <a:rPr lang="it-IT" altLang="it-IT"/>
              <a:t>.ntRobot</a:t>
            </a:r>
            <a:endParaRPr lang="en-US" alt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D9DB815-F005-45EB-BA25-02E1B76D37B6}"/>
              </a:ext>
            </a:extLst>
          </p:cNvPr>
          <p:cNvSpPr/>
          <p:nvPr/>
        </p:nvSpPr>
        <p:spPr>
          <a:xfrm>
            <a:off x="1676400" y="1066800"/>
            <a:ext cx="88392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it-IT" dirty="0">
                <a:solidFill>
                  <a:schemeClr val="tx2"/>
                </a:solidFill>
              </a:rPr>
              <a:t>JOBS_PUT: Sposta un jobs.ini nella cartella </a:t>
            </a:r>
            <a:r>
              <a:rPr lang="it-IT" dirty="0" err="1">
                <a:solidFill>
                  <a:schemeClr val="tx2"/>
                </a:solidFill>
              </a:rPr>
              <a:t>inbox</a:t>
            </a:r>
            <a:r>
              <a:rPr lang="it-IT" dirty="0">
                <a:solidFill>
                  <a:schemeClr val="tx2"/>
                </a:solidFill>
              </a:rPr>
              <a:t> per esecuzione rapida</a:t>
            </a:r>
          </a:p>
          <a:p>
            <a:pPr eaLnBrk="1" hangingPunct="1">
              <a:defRPr/>
            </a:pPr>
            <a:endParaRPr lang="it-IT" dirty="0">
              <a:solidFill>
                <a:schemeClr val="tx2"/>
              </a:solidFill>
            </a:endParaRPr>
          </a:p>
          <a:p>
            <a:pPr eaLnBrk="1" hangingPunct="1">
              <a:defRPr/>
            </a:pPr>
            <a:r>
              <a:rPr lang="it-IT" dirty="0">
                <a:solidFill>
                  <a:schemeClr val="tx2"/>
                </a:solidFill>
              </a:rPr>
              <a:t>JOBS_PUT_EXEC: </a:t>
            </a:r>
            <a:r>
              <a:rPr lang="it-IT" dirty="0" err="1">
                <a:solidFill>
                  <a:schemeClr val="tx2"/>
                </a:solidFill>
              </a:rPr>
              <a:t>Put+Get+Exec</a:t>
            </a:r>
            <a:endParaRPr lang="it-IT" dirty="0">
              <a:solidFill>
                <a:schemeClr val="tx2"/>
              </a:solidFill>
            </a:endParaRPr>
          </a:p>
          <a:p>
            <a:pPr eaLnBrk="1" hangingPunct="1">
              <a:defRPr/>
            </a:pPr>
            <a:endParaRPr lang="it-IT" dirty="0">
              <a:solidFill>
                <a:schemeClr val="tx2"/>
              </a:solidFill>
            </a:endParaRPr>
          </a:p>
          <a:p>
            <a:pPr eaLnBrk="1" hangingPunct="1">
              <a:defRPr/>
            </a:pPr>
            <a:r>
              <a:rPr lang="it-IT" dirty="0">
                <a:solidFill>
                  <a:schemeClr val="tx2"/>
                </a:solidFill>
              </a:rPr>
              <a:t>1: JOBS_GET: Prende da lista jobs</a:t>
            </a:r>
          </a:p>
          <a:p>
            <a:pPr eaLnBrk="1" hangingPunct="1">
              <a:defRPr/>
            </a:pPr>
            <a:endParaRPr lang="it-IT" dirty="0">
              <a:solidFill>
                <a:schemeClr val="tx2"/>
              </a:solidFill>
            </a:endParaRPr>
          </a:p>
          <a:p>
            <a:pPr eaLnBrk="1" hangingPunct="1">
              <a:defRPr/>
            </a:pPr>
            <a:r>
              <a:rPr lang="it-IT" dirty="0">
                <a:solidFill>
                  <a:schemeClr val="tx2"/>
                </a:solidFill>
              </a:rPr>
              <a:t>2: JOBS_EXEC: Esecuzione</a:t>
            </a:r>
          </a:p>
          <a:p>
            <a:pPr eaLnBrk="1" hangingPunct="1">
              <a:defRPr/>
            </a:pPr>
            <a:endParaRPr lang="it-IT" dirty="0">
              <a:solidFill>
                <a:schemeClr val="tx2"/>
              </a:solidFill>
            </a:endParaRPr>
          </a:p>
          <a:p>
            <a:pPr eaLnBrk="1" hangingPunct="1">
              <a:defRPr/>
            </a:pPr>
            <a:r>
              <a:rPr lang="it-IT" dirty="0">
                <a:solidFill>
                  <a:schemeClr val="tx2"/>
                </a:solidFill>
              </a:rPr>
              <a:t>Lancio Access tramite script. </a:t>
            </a:r>
            <a:br>
              <a:rPr lang="it-IT" dirty="0">
                <a:solidFill>
                  <a:schemeClr val="tx2"/>
                </a:solidFill>
              </a:rPr>
            </a:br>
            <a:r>
              <a:rPr lang="it-IT" dirty="0">
                <a:solidFill>
                  <a:schemeClr val="tx2"/>
                </a:solidFill>
              </a:rPr>
              <a:t>Ogni job ritorna un file di output se c’è un errore se no nulla</a:t>
            </a:r>
          </a:p>
          <a:p>
            <a:pPr eaLnBrk="1" hangingPunct="1">
              <a:defRPr/>
            </a:pPr>
            <a:endParaRPr lang="it-IT" dirty="0">
              <a:solidFill>
                <a:schemeClr val="tx2"/>
              </a:solidFill>
            </a:endParaRPr>
          </a:p>
          <a:p>
            <a:pPr eaLnBrk="1" hangingPunct="1">
              <a:defRPr/>
            </a:pPr>
            <a:r>
              <a:rPr lang="it-IT" dirty="0">
                <a:solidFill>
                  <a:schemeClr val="tx2"/>
                </a:solidFill>
              </a:rPr>
              <a:t>Formato JOBS.INI</a:t>
            </a: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[CONFIG]</a:t>
            </a: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USER=</a:t>
            </a: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PASSWORD=</a:t>
            </a: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ACTION=</a:t>
            </a: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FILE.1=</a:t>
            </a: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FILE.2=</a:t>
            </a: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PARAM.XX=</a:t>
            </a: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PARAM.YY=</a:t>
            </a: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FILE.OUT=XXXXX (FILE DI OUTPUT ASPETTATO)</a:t>
            </a: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TIMEOUT=XX (SECONDI TIMEOUT)</a:t>
            </a:r>
          </a:p>
          <a:p>
            <a:pPr eaLnBrk="1" hangingPunct="1">
              <a:defRPr/>
            </a:pPr>
            <a:endParaRPr lang="it-IT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A3D0BBF-74F2-4AB5-A836-454163C1D5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8229600" cy="685800"/>
          </a:xfrm>
        </p:spPr>
        <p:txBody>
          <a:bodyPr/>
          <a:lstStyle/>
          <a:p>
            <a:pPr eaLnBrk="1" hangingPunct="1"/>
            <a:r>
              <a:rPr lang="it-IT" altLang="it-IT"/>
              <a:t>Passaggi </a:t>
            </a:r>
            <a:r>
              <a:rPr lang="it-IT" altLang="it-IT" sz="2000"/>
              <a:t>ntJobs</a:t>
            </a:r>
            <a:r>
              <a:rPr lang="it-IT" altLang="it-IT"/>
              <a:t>.ntRobot</a:t>
            </a:r>
            <a:endParaRPr lang="en-US" alt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D9DB815-F005-45EB-BA25-02E1B76D37B6}"/>
              </a:ext>
            </a:extLst>
          </p:cNvPr>
          <p:cNvSpPr/>
          <p:nvPr/>
        </p:nvSpPr>
        <p:spPr>
          <a:xfrm>
            <a:off x="1676400" y="1066800"/>
            <a:ext cx="8839200" cy="579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it-IT" dirty="0">
                <a:solidFill>
                  <a:schemeClr val="tx2"/>
                </a:solidFill>
              </a:rPr>
              <a:t>Versione </a:t>
            </a:r>
            <a:r>
              <a:rPr lang="it-IT" dirty="0" err="1">
                <a:solidFill>
                  <a:schemeClr val="tx2"/>
                </a:solidFill>
              </a:rPr>
              <a:t>multijob</a:t>
            </a:r>
            <a:r>
              <a:rPr lang="it-IT" dirty="0">
                <a:solidFill>
                  <a:schemeClr val="tx2"/>
                </a:solidFill>
              </a:rPr>
              <a:t> in sequenza</a:t>
            </a:r>
          </a:p>
          <a:p>
            <a:pPr eaLnBrk="1" hangingPunct="1">
              <a:defRPr/>
            </a:pPr>
            <a:endParaRPr lang="it-IT" dirty="0">
              <a:solidFill>
                <a:schemeClr val="tx2"/>
              </a:solidFill>
            </a:endParaRPr>
          </a:p>
          <a:p>
            <a:pPr eaLnBrk="1" hangingPunct="1">
              <a:defRPr/>
            </a:pPr>
            <a:r>
              <a:rPr lang="it-IT" dirty="0">
                <a:solidFill>
                  <a:schemeClr val="tx2"/>
                </a:solidFill>
              </a:rPr>
              <a:t>Formato JOBS.INI</a:t>
            </a: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[CONFIG]</a:t>
            </a: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USER=</a:t>
            </a: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PASSWORD=</a:t>
            </a: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; JOB ESEGUITI IN SEQUENZA O CONTEMPORANEA</a:t>
            </a: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MODE=MULTI,SINGLE</a:t>
            </a:r>
          </a:p>
          <a:p>
            <a:pPr eaLnBrk="1" hangingPunct="1">
              <a:defRPr/>
            </a:pPr>
            <a:endParaRPr lang="it-IT" sz="1200" dirty="0">
              <a:solidFill>
                <a:schemeClr val="tx2"/>
              </a:solidFill>
            </a:endParaRP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; ID JOB 1 – QUALUNQUE MA NON CONFIG</a:t>
            </a: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[ID1]</a:t>
            </a: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ACTION=</a:t>
            </a: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FILE.1=</a:t>
            </a: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FILE.2=</a:t>
            </a: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PARAM.XX=</a:t>
            </a: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PARAM.YY=</a:t>
            </a: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FILE.OUT=XXXXX (FILE DI OUTPUT ASPETTATO)</a:t>
            </a: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TIMEOUT=XX (SECONDI TIMEOUT)</a:t>
            </a:r>
          </a:p>
          <a:p>
            <a:pPr eaLnBrk="1" hangingPunct="1">
              <a:defRPr/>
            </a:pPr>
            <a:endParaRPr lang="it-IT" sz="1200" dirty="0">
              <a:solidFill>
                <a:schemeClr val="tx2"/>
              </a:solidFill>
            </a:endParaRP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; ID JOB2 – QUALUNQUE MA NON CONFIG</a:t>
            </a: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[ID2]</a:t>
            </a: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ACTION=</a:t>
            </a: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FILE.1=</a:t>
            </a: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FILE.2=</a:t>
            </a: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PARAM.XX=</a:t>
            </a: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PARAM.YY=</a:t>
            </a: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FILE.OUT=XXXXX (FILE DI OUTPUT ASPETTATO)</a:t>
            </a:r>
          </a:p>
          <a:p>
            <a:pPr eaLnBrk="1" hangingPunct="1">
              <a:defRPr/>
            </a:pPr>
            <a:r>
              <a:rPr lang="it-IT" sz="1200" dirty="0">
                <a:solidFill>
                  <a:schemeClr val="tx2"/>
                </a:solidFill>
              </a:rPr>
              <a:t>TIMEOUT=XX (SECONDI TIMEOUT)</a:t>
            </a:r>
          </a:p>
          <a:p>
            <a:pPr eaLnBrk="1" hangingPunct="1">
              <a:defRPr/>
            </a:pPr>
            <a:endParaRPr lang="it-IT" sz="1200" dirty="0">
              <a:solidFill>
                <a:schemeClr val="tx2"/>
              </a:solidFill>
            </a:endParaRPr>
          </a:p>
          <a:p>
            <a:pPr eaLnBrk="1" hangingPunct="1">
              <a:defRPr/>
            </a:pPr>
            <a:endParaRPr lang="it-IT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716040" y="4443480"/>
            <a:ext cx="9723600" cy="23608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3863160" y="380880"/>
            <a:ext cx="5546160" cy="3639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NtJobs.OS: ntJobs.Py + ntJobs.VBA + ...Altri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1600200" y="1098720"/>
            <a:ext cx="8757000" cy="2813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296240" y="1468080"/>
            <a:ext cx="3181320" cy="215496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MiddleWare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VDI/PC OS Window 10 o 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Addon Software</a:t>
            </a:r>
            <a:br>
              <a:rPr sz="1800"/>
            </a:b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(Chrome, Extra, Python)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DejaVu Sans"/>
              </a:rPr>
              <a:t>Python e Office </a:t>
            </a:r>
            <a:br>
              <a:rPr sz="1800"/>
            </a:b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DejaVu Sans"/>
              </a:rPr>
              <a:t>ntJobsPy e ntJobsVba</a:t>
            </a:r>
            <a:br>
              <a:rPr sz="1800"/>
            </a:b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DejaVu Sans"/>
              </a:rPr>
              <a:t>Linux VPS con ntJobsPy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720800" y="1339920"/>
            <a:ext cx="2409120" cy="228276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NTJOBS + Scripts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Ricevitore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 dirty="0" err="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Serializzatore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 dirty="0" err="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Orchestatore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 dirty="0" err="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Archiviatore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Risponditore</a:t>
            </a:r>
            <a:br>
              <a:rPr lang="it-IT" sz="1800" b="0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</a:br>
            <a:r>
              <a:rPr lang="it-IT" sz="1800" b="0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End (monitor proc)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400" b="0" strike="noStrike" spc="-1" dirty="0" err="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Admn</a:t>
            </a:r>
            <a:r>
              <a:rPr lang="it-IT" sz="1400" b="0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: Script di supporto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1002600" y="4746960"/>
            <a:ext cx="8897040" cy="191052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(Applicazioni </a:t>
            </a:r>
            <a:r>
              <a:rPr lang="it-IT" sz="1400" b="0" strike="noStrike" spc="-1" dirty="0" err="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Pyyhon</a:t>
            </a:r>
            <a:r>
              <a:rPr lang="it-IT" sz="1400" b="0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)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 dirty="0" err="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naJobs</a:t>
            </a:r>
            <a:r>
              <a:rPr lang="it-IT" sz="1800" b="0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 (Orchestratore)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 dirty="0" err="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naMail</a:t>
            </a:r>
            <a:r>
              <a:rPr lang="it-IT" sz="1800" b="0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: *W Mailing List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 dirty="0" err="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naAuto</a:t>
            </a:r>
            <a:r>
              <a:rPr lang="it-IT" sz="1800" b="0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: *W Automazioni (web, </a:t>
            </a:r>
            <a:r>
              <a:rPr lang="it-IT" sz="1800" b="0" strike="noStrike" spc="-1" dirty="0" err="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outlook</a:t>
            </a:r>
            <a:r>
              <a:rPr lang="it-IT" sz="1800" b="0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, 3270)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 dirty="0" err="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naData</a:t>
            </a:r>
            <a:r>
              <a:rPr lang="it-IT" sz="1800" b="0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: T* Gestione flussi di informazioni (pdf)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 dirty="0" err="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naPdf</a:t>
            </a:r>
            <a:r>
              <a:rPr lang="it-IT" sz="1800" b="0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: T* Attività su PDF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 dirty="0" err="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naWS</a:t>
            </a:r>
            <a:r>
              <a:rPr lang="it-IT" sz="1800" b="0" strike="noStrike" spc="-1" dirty="0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: W* Richiamo </a:t>
            </a:r>
            <a:r>
              <a:rPr lang="it-IT" sz="1800" b="0" strike="noStrike" spc="-1" dirty="0" err="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WebService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CustomShape 7"/>
          <p:cNvSpPr/>
          <p:nvPr/>
        </p:nvSpPr>
        <p:spPr>
          <a:xfrm>
            <a:off x="7643520" y="1459080"/>
            <a:ext cx="2127600" cy="215496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Storage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FileSystem / NAS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Database su NAS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SERVER SQL*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SERVER NO.SQL*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lang="it-IT" sz="18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*=Facoltativo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CustomShape 8"/>
          <p:cNvSpPr/>
          <p:nvPr/>
        </p:nvSpPr>
        <p:spPr>
          <a:xfrm>
            <a:off x="5143680" y="852480"/>
            <a:ext cx="2127600" cy="36360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1" strike="noStrike" spc="-1">
                <a:solidFill>
                  <a:srgbClr val="44546A"/>
                </a:solidFill>
                <a:latin typeface="Calibri"/>
                <a:ea typeface="Calibri"/>
              </a:rPr>
              <a:t>ntJobs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9"/>
          <p:cNvSpPr/>
          <p:nvPr/>
        </p:nvSpPr>
        <p:spPr>
          <a:xfrm>
            <a:off x="2590920" y="4231800"/>
            <a:ext cx="6144006" cy="36216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 dirty="0">
                <a:solidFill>
                  <a:srgbClr val="44546A"/>
                </a:solidFill>
                <a:latin typeface="Calibri"/>
                <a:ea typeface="Calibri"/>
              </a:rPr>
              <a:t>Applicazioni </a:t>
            </a:r>
            <a:r>
              <a:rPr lang="it-IT" sz="1800" b="0" strike="noStrike" spc="-1" dirty="0" err="1">
                <a:solidFill>
                  <a:srgbClr val="44546A"/>
                </a:solidFill>
                <a:latin typeface="Calibri"/>
                <a:ea typeface="Calibri"/>
              </a:rPr>
              <a:t>ntJobs</a:t>
            </a:r>
            <a:r>
              <a:rPr lang="it-IT" spc="-1" dirty="0" err="1">
                <a:solidFill>
                  <a:srgbClr val="44546A"/>
                </a:solidFill>
                <a:latin typeface="Calibri"/>
                <a:ea typeface="Calibri"/>
              </a:rPr>
              <a:t>OS</a:t>
            </a:r>
            <a:r>
              <a:rPr lang="it-IT" spc="-1" dirty="0">
                <a:solidFill>
                  <a:srgbClr val="44546A"/>
                </a:solidFill>
                <a:latin typeface="Calibri"/>
                <a:ea typeface="Calibri"/>
              </a:rPr>
              <a:t> (di base) – In costruzione o test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Rettangolo 271"/>
          <p:cNvSpPr/>
          <p:nvPr/>
        </p:nvSpPr>
        <p:spPr>
          <a:xfrm>
            <a:off x="9720000" y="360000"/>
            <a:ext cx="1979640" cy="60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*T=Test, *W=Working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6660000" y="2787840"/>
            <a:ext cx="3780000" cy="24584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091160" y="-30240"/>
            <a:ext cx="10509480" cy="62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70000"/>
              </a:lnSpc>
              <a:tabLst>
                <a:tab pos="0" algn="l"/>
              </a:tabLst>
            </a:pPr>
            <a:r>
              <a:rPr lang="it-IT" sz="2160" b="1" strike="noStrike" spc="-1">
                <a:solidFill>
                  <a:srgbClr val="000000"/>
                </a:solidFill>
                <a:latin typeface="Calibri"/>
                <a:ea typeface="DejaVu Sans"/>
              </a:rPr>
              <a:t>MJB.1: Formato file jobs*.ini inviati nel canale di scambio con il server ntJobsOS</a:t>
            </a:r>
            <a:endParaRPr lang="it-IT" sz="21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414000" y="610560"/>
            <a:ext cx="11512440" cy="191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1: Creazione a cura NTJOBS di cartella </a:t>
            </a:r>
            <a:r>
              <a:rPr lang="it-IT" sz="1200" b="1" strike="noStrike" spc="-1">
                <a:solidFill>
                  <a:srgbClr val="FF0000"/>
                </a:solidFill>
                <a:latin typeface="Calibri"/>
                <a:ea typeface="Calibri"/>
              </a:rPr>
              <a:t>JOBS_[ID] </a:t>
            </a: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con i file inviati. A cura dell’applicazione esterna eseguita leggerlo a cui viene mandato il path come parametro. </a:t>
            </a:r>
            <a:br>
              <a:rPr sz="1800"/>
            </a:b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I parametri sono presi dal JOBS.INI di lancio</a:t>
            </a:r>
            <a:br>
              <a:rPr sz="1800"/>
            </a:b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Viene aggiornato da ntJobs appendendo </a:t>
            </a:r>
            <a:r>
              <a:rPr lang="it-IT" sz="1200" b="1" strike="noStrike" spc="-1">
                <a:solidFill>
                  <a:srgbClr val="FF0000"/>
                </a:solidFill>
                <a:latin typeface="Calibri"/>
                <a:ea typeface="Calibri"/>
              </a:rPr>
              <a:t>JOBS.END</a:t>
            </a: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. Da usare la sezione [CONFIG] all’interno di </a:t>
            </a:r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JOB.</a:t>
            </a: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INI per i parametri di comunicazione. Altre sezioni sono di libero uso 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2: Esecuzione </a:t>
            </a:r>
            <a:r>
              <a:rPr lang="it-IT" sz="1200" b="1" strike="noStrike" spc="-1">
                <a:solidFill>
                  <a:srgbClr val="FF0000"/>
                </a:solidFill>
                <a:latin typeface="Calibri"/>
                <a:ea typeface="Calibri"/>
              </a:rPr>
              <a:t>JOBS.CMD </a:t>
            </a: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per esecuzione del servizio esterno in modalità «parallela» e passare al monitor per fine esecuzione o timeout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3: Creazione </a:t>
            </a:r>
            <a:r>
              <a:rPr lang="it-IT" sz="1200" b="1" strike="noStrike" spc="-1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</a:rPr>
              <a:t>JOBS.END</a:t>
            </a:r>
            <a:r>
              <a:rPr lang="it-IT" sz="1200" b="1" strike="noStrike" spc="-1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 </a:t>
            </a:r>
            <a:r>
              <a:rPr lang="it-IT" sz="12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di completamento esecuzione a cura del programma eseguito, con i dati dell’esecuzione (formato .INI) </a:t>
            </a:r>
            <a:r>
              <a:rPr lang="it-IT" sz="12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SOLO con RETURN.TYPE e RETURN.VALUE</a:t>
            </a:r>
            <a:r>
              <a:rPr lang="it-IT" sz="12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4</a:t>
            </a:r>
            <a:r>
              <a:rPr lang="it-IT" sz="1200" b="1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: All’esecuzione del servizio esterno non ci deve essere il file </a:t>
            </a:r>
            <a:r>
              <a:rPr lang="it-IT" sz="1200" b="0" strike="noStrike" spc="-1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JOBS.END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5. Il motore JOBS cancella il file </a:t>
            </a:r>
            <a:r>
              <a:rPr lang="it-IT" sz="1200" b="0" strike="noStrike" spc="-1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JOB_[ID.]END a fine elaborazione (ma viene mandato nella mail di ritorno al richiedente dell’esecuzione) ed appeso a JOB_[ID].CMD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6: Dopo periodo di timeout, il processo eseguito è considerato abortito e viene cancellato </a:t>
            </a:r>
            <a:r>
              <a:rPr lang="it-IT" sz="1200" b="0" strike="noStrike" spc="-1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JOB_[ID].CMD e JOB_[ID].INI</a:t>
            </a:r>
            <a:br>
              <a:rPr sz="1800"/>
            </a:br>
            <a:r>
              <a:rPr lang="it-IT" sz="12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* servizio=id_programma_eseguito_istanza. </a:t>
            </a:r>
            <a:r>
              <a:rPr lang="it-IT" sz="1200" b="1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La fine è decretata dalla presenza di JOB_[ID].END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200" b="1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[ID] è un TIMESTAMP univoco che identifica il JOB nel Registro dei JOB creato al momento in cui viene estratto il JOB da JOB.INI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6" name="Google Shape;112;p4"/>
          <p:cNvPicPr/>
          <p:nvPr/>
        </p:nvPicPr>
        <p:blipFill>
          <a:blip r:embed="rId3"/>
          <a:stretch/>
        </p:blipFill>
        <p:spPr>
          <a:xfrm>
            <a:off x="7034040" y="3326040"/>
            <a:ext cx="1150200" cy="985320"/>
          </a:xfrm>
          <a:prstGeom prst="rect">
            <a:avLst/>
          </a:prstGeom>
          <a:ln w="0">
            <a:noFill/>
          </a:ln>
        </p:spPr>
      </p:pic>
      <p:sp>
        <p:nvSpPr>
          <p:cNvPr id="277" name="CustomShape 4"/>
          <p:cNvSpPr/>
          <p:nvPr/>
        </p:nvSpPr>
        <p:spPr>
          <a:xfrm>
            <a:off x="7243920" y="2899800"/>
            <a:ext cx="77400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NTJOBS</a:t>
            </a:r>
            <a:br>
              <a:rPr sz="1800"/>
            </a:br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VBA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8" name="Google Shape;114;p4"/>
          <p:cNvPicPr/>
          <p:nvPr/>
        </p:nvPicPr>
        <p:blipFill>
          <a:blip r:embed="rId3"/>
          <a:stretch/>
        </p:blipFill>
        <p:spPr>
          <a:xfrm>
            <a:off x="9361440" y="2957040"/>
            <a:ext cx="803880" cy="687960"/>
          </a:xfrm>
          <a:prstGeom prst="rect">
            <a:avLst/>
          </a:prstGeom>
          <a:ln w="0">
            <a:noFill/>
          </a:ln>
        </p:spPr>
      </p:pic>
      <p:sp>
        <p:nvSpPr>
          <p:cNvPr id="279" name="CustomShape 5"/>
          <p:cNvSpPr/>
          <p:nvPr/>
        </p:nvSpPr>
        <p:spPr>
          <a:xfrm>
            <a:off x="8220240" y="3511440"/>
            <a:ext cx="1001160" cy="360"/>
          </a:xfrm>
          <a:custGeom>
            <a:avLst/>
            <a:gdLst>
              <a:gd name="textAreaLeft" fmla="*/ 0 w 1001160"/>
              <a:gd name="textAreaRight" fmla="*/ 1001880 w 1001160"/>
              <a:gd name="textAreaTop" fmla="*/ 0 h 360"/>
              <a:gd name="textAreaBottom" fmla="*/ 1440 h 3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280" rIns="90000" bIns="-4428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0" name="CustomShape 6"/>
          <p:cNvSpPr/>
          <p:nvPr/>
        </p:nvSpPr>
        <p:spPr>
          <a:xfrm>
            <a:off x="8340840" y="2962440"/>
            <a:ext cx="8672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VbaApp</a:t>
            </a:r>
            <a:br>
              <a:rPr sz="1800"/>
            </a:br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(Batch)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1" name="Google Shape;117;p4"/>
          <p:cNvPicPr/>
          <p:nvPr/>
        </p:nvPicPr>
        <p:blipFill>
          <a:blip r:embed="rId3"/>
          <a:stretch/>
        </p:blipFill>
        <p:spPr>
          <a:xfrm>
            <a:off x="9361440" y="3637080"/>
            <a:ext cx="803880" cy="687960"/>
          </a:xfrm>
          <a:prstGeom prst="rect">
            <a:avLst/>
          </a:prstGeom>
          <a:ln w="0">
            <a:noFill/>
          </a:ln>
        </p:spPr>
      </p:pic>
      <p:sp>
        <p:nvSpPr>
          <p:cNvPr id="282" name="CustomShape 7"/>
          <p:cNvSpPr/>
          <p:nvPr/>
        </p:nvSpPr>
        <p:spPr>
          <a:xfrm>
            <a:off x="8220240" y="4186440"/>
            <a:ext cx="1001160" cy="360"/>
          </a:xfrm>
          <a:custGeom>
            <a:avLst/>
            <a:gdLst>
              <a:gd name="textAreaLeft" fmla="*/ 0 w 1001160"/>
              <a:gd name="textAreaRight" fmla="*/ 1001880 w 1001160"/>
              <a:gd name="textAreaTop" fmla="*/ 0 h 360"/>
              <a:gd name="textAreaBottom" fmla="*/ 1440 h 3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280" rIns="90000" bIns="-4428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3" name="CustomShape 8"/>
          <p:cNvSpPr/>
          <p:nvPr/>
        </p:nvSpPr>
        <p:spPr>
          <a:xfrm>
            <a:off x="8371440" y="3732480"/>
            <a:ext cx="9064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VbScript</a:t>
            </a:r>
            <a:br>
              <a:rPr sz="1800"/>
            </a:br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(Batch)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4" name="Google Shape;120;p4"/>
          <p:cNvPicPr/>
          <p:nvPr/>
        </p:nvPicPr>
        <p:blipFill>
          <a:blip r:embed="rId3"/>
          <a:stretch/>
        </p:blipFill>
        <p:spPr>
          <a:xfrm>
            <a:off x="9361440" y="4359600"/>
            <a:ext cx="803880" cy="687960"/>
          </a:xfrm>
          <a:prstGeom prst="rect">
            <a:avLst/>
          </a:prstGeom>
          <a:ln w="0">
            <a:noFill/>
          </a:ln>
        </p:spPr>
      </p:pic>
      <p:sp>
        <p:nvSpPr>
          <p:cNvPr id="285" name="CustomShape 9"/>
          <p:cNvSpPr/>
          <p:nvPr/>
        </p:nvSpPr>
        <p:spPr>
          <a:xfrm>
            <a:off x="8422200" y="4456440"/>
            <a:ext cx="8053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Python</a:t>
            </a:r>
            <a:br>
              <a:rPr sz="1800"/>
            </a:br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(Batch)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CustomShape 10"/>
          <p:cNvSpPr/>
          <p:nvPr/>
        </p:nvSpPr>
        <p:spPr>
          <a:xfrm>
            <a:off x="8219520" y="4917960"/>
            <a:ext cx="1001160" cy="360"/>
          </a:xfrm>
          <a:custGeom>
            <a:avLst/>
            <a:gdLst>
              <a:gd name="textAreaLeft" fmla="*/ 0 w 1001160"/>
              <a:gd name="textAreaRight" fmla="*/ 1001880 w 1001160"/>
              <a:gd name="textAreaTop" fmla="*/ 0 h 360"/>
              <a:gd name="textAreaBottom" fmla="*/ 1440 h 3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280" rIns="90000" bIns="-4428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87" name="Google Shape;123;p4"/>
          <p:cNvPicPr/>
          <p:nvPr/>
        </p:nvPicPr>
        <p:blipFill>
          <a:blip r:embed="rId3"/>
          <a:stretch/>
        </p:blipFill>
        <p:spPr>
          <a:xfrm>
            <a:off x="1329120" y="3054600"/>
            <a:ext cx="1150200" cy="985320"/>
          </a:xfrm>
          <a:prstGeom prst="rect">
            <a:avLst/>
          </a:prstGeom>
          <a:ln w="0">
            <a:noFill/>
          </a:ln>
        </p:spPr>
      </p:pic>
      <p:sp>
        <p:nvSpPr>
          <p:cNvPr id="288" name="CustomShape 11"/>
          <p:cNvSpPr/>
          <p:nvPr/>
        </p:nvSpPr>
        <p:spPr>
          <a:xfrm>
            <a:off x="4611600" y="3432600"/>
            <a:ext cx="1001160" cy="360"/>
          </a:xfrm>
          <a:custGeom>
            <a:avLst/>
            <a:gdLst>
              <a:gd name="textAreaLeft" fmla="*/ 0 w 1001160"/>
              <a:gd name="textAreaRight" fmla="*/ 1001880 w 1001160"/>
              <a:gd name="textAreaTop" fmla="*/ 0 h 360"/>
              <a:gd name="textAreaBottom" fmla="*/ 1440 h 3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280" rIns="90000" bIns="-4428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9" name="CustomShape 12"/>
          <p:cNvSpPr/>
          <p:nvPr/>
        </p:nvSpPr>
        <p:spPr>
          <a:xfrm flipH="1">
            <a:off x="4622400" y="3976200"/>
            <a:ext cx="938880" cy="360"/>
          </a:xfrm>
          <a:custGeom>
            <a:avLst/>
            <a:gdLst>
              <a:gd name="textAreaLeft" fmla="*/ -360 w 938880"/>
              <a:gd name="textAreaRight" fmla="*/ 939240 w 938880"/>
              <a:gd name="textAreaTop" fmla="*/ 0 h 360"/>
              <a:gd name="textAreaBottom" fmla="*/ 1440 h 3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280" rIns="90000" bIns="-4428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0" name="CustomShape 13"/>
          <p:cNvSpPr/>
          <p:nvPr/>
        </p:nvSpPr>
        <p:spPr>
          <a:xfrm>
            <a:off x="4599360" y="3432600"/>
            <a:ext cx="11066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File .INI lancio 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CustomShape 14"/>
          <p:cNvSpPr/>
          <p:nvPr/>
        </p:nvSpPr>
        <p:spPr>
          <a:xfrm>
            <a:off x="4617000" y="3652560"/>
            <a:ext cx="8229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File inviati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CustomShape 15"/>
          <p:cNvSpPr/>
          <p:nvPr/>
        </p:nvSpPr>
        <p:spPr>
          <a:xfrm>
            <a:off x="4601520" y="4094640"/>
            <a:ext cx="103500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File di ritorno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CustomShape 16"/>
          <p:cNvSpPr/>
          <p:nvPr/>
        </p:nvSpPr>
        <p:spPr>
          <a:xfrm>
            <a:off x="4602240" y="4284000"/>
            <a:ext cx="10958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Mail di ritorno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CustomShape 17"/>
          <p:cNvSpPr/>
          <p:nvPr/>
        </p:nvSpPr>
        <p:spPr>
          <a:xfrm>
            <a:off x="34920" y="3694680"/>
            <a:ext cx="1420560" cy="136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17136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FrontEnd</a:t>
            </a:r>
            <a:br>
              <a:rPr sz="1800"/>
            </a:br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VbaApp Locale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File XLS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6596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1200" b="1" strike="noStrike" spc="-1">
                <a:solidFill>
                  <a:srgbClr val="FF0000"/>
                </a:solidFill>
                <a:latin typeface="Calibri"/>
                <a:ea typeface="Calibri"/>
              </a:rPr>
              <a:t>Browser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VbScript FrontEnd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Script di lancio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5" name="Google Shape;131;p4"/>
          <p:cNvPicPr/>
          <p:nvPr/>
        </p:nvPicPr>
        <p:blipFill>
          <a:blip r:embed="rId3"/>
          <a:stretch/>
        </p:blipFill>
        <p:spPr>
          <a:xfrm>
            <a:off x="2428200" y="4261320"/>
            <a:ext cx="1150200" cy="985320"/>
          </a:xfrm>
          <a:prstGeom prst="rect">
            <a:avLst/>
          </a:prstGeom>
          <a:ln w="0">
            <a:noFill/>
          </a:ln>
        </p:spPr>
      </p:pic>
      <p:sp>
        <p:nvSpPr>
          <p:cNvPr id="296" name="CustomShape 18"/>
          <p:cNvSpPr/>
          <p:nvPr/>
        </p:nvSpPr>
        <p:spPr>
          <a:xfrm>
            <a:off x="2065680" y="3626640"/>
            <a:ext cx="2290680" cy="360"/>
          </a:xfrm>
          <a:custGeom>
            <a:avLst/>
            <a:gdLst>
              <a:gd name="textAreaLeft" fmla="*/ 0 w 2290680"/>
              <a:gd name="textAreaRight" fmla="*/ 2291400 w 2290680"/>
              <a:gd name="textAreaTop" fmla="*/ 0 h 360"/>
              <a:gd name="textAreaBottom" fmla="*/ 1440 h 3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280" rIns="90000" bIns="-4428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" name="CustomShape 19"/>
          <p:cNvSpPr/>
          <p:nvPr/>
        </p:nvSpPr>
        <p:spPr>
          <a:xfrm>
            <a:off x="906480" y="4387320"/>
            <a:ext cx="1515240" cy="363600"/>
          </a:xfrm>
          <a:custGeom>
            <a:avLst/>
            <a:gdLst>
              <a:gd name="textAreaLeft" fmla="*/ 0 w 1515240"/>
              <a:gd name="textAreaRight" fmla="*/ 1515960 w 1515240"/>
              <a:gd name="textAreaTop" fmla="*/ 0 h 363600"/>
              <a:gd name="textAreaBottom" fmla="*/ 364320 h 3636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8" name="CustomShape 20"/>
          <p:cNvSpPr/>
          <p:nvPr/>
        </p:nvSpPr>
        <p:spPr>
          <a:xfrm rot="10800000" flipH="1">
            <a:off x="3584520" y="4425120"/>
            <a:ext cx="1006200" cy="328320"/>
          </a:xfrm>
          <a:custGeom>
            <a:avLst/>
            <a:gdLst>
              <a:gd name="textAreaLeft" fmla="*/ 360 w 1006200"/>
              <a:gd name="textAreaRight" fmla="*/ 1007280 w 1006200"/>
              <a:gd name="textAreaTop" fmla="*/ 0 h 328320"/>
              <a:gd name="textAreaBottom" fmla="*/ 329040 h 3283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9" name="CustomShape 21"/>
          <p:cNvSpPr/>
          <p:nvPr/>
        </p:nvSpPr>
        <p:spPr>
          <a:xfrm>
            <a:off x="4606200" y="4575600"/>
            <a:ext cx="192780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SHARE (Lan/Cloud)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Condivisa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ustomShape 22"/>
          <p:cNvSpPr/>
          <p:nvPr/>
        </p:nvSpPr>
        <p:spPr>
          <a:xfrm>
            <a:off x="673920" y="3085920"/>
            <a:ext cx="9997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PC Client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CustomShape 23"/>
          <p:cNvSpPr/>
          <p:nvPr/>
        </p:nvSpPr>
        <p:spPr>
          <a:xfrm>
            <a:off x="2017080" y="3984480"/>
            <a:ext cx="258264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WebServer Gateway (Python)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ustomShape 24"/>
          <p:cNvSpPr/>
          <p:nvPr/>
        </p:nvSpPr>
        <p:spPr>
          <a:xfrm>
            <a:off x="6741360" y="4448160"/>
            <a:ext cx="1695240" cy="55872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VM/VDI </a:t>
            </a:r>
            <a:r>
              <a:rPr lang="it-IT" sz="1200" b="0" strike="noStrike" spc="-1">
                <a:solidFill>
                  <a:srgbClr val="FFFFFF"/>
                </a:solidFill>
                <a:latin typeface="Calibri"/>
                <a:ea typeface="Calibri"/>
              </a:rPr>
              <a:t>W10, Office, Python, NodeJS, Emulatore, Matricola</a:t>
            </a:r>
            <a:endParaRPr lang="it-IT" sz="1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3" name="CustomShape 25"/>
          <p:cNvSpPr/>
          <p:nvPr/>
        </p:nvSpPr>
        <p:spPr>
          <a:xfrm>
            <a:off x="10590480" y="2792520"/>
            <a:ext cx="1335960" cy="24584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Altre </a:t>
            </a:r>
            <a:br>
              <a:rPr sz="1800"/>
            </a:br>
            <a:r>
              <a:rPr lang="it-IT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Architetture</a:t>
            </a:r>
            <a:endParaRPr lang="it-IT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4" name="CustomShape 26"/>
          <p:cNvSpPr/>
          <p:nvPr/>
        </p:nvSpPr>
        <p:spPr>
          <a:xfrm>
            <a:off x="10361520" y="3732480"/>
            <a:ext cx="403920" cy="34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25560">
            <a:solidFill>
              <a:srgbClr val="BA8C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1091160" y="-30240"/>
            <a:ext cx="10509480" cy="62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70000"/>
              </a:lnSpc>
              <a:tabLst>
                <a:tab pos="0" algn="l"/>
              </a:tabLst>
            </a:pPr>
            <a:r>
              <a:rPr lang="it-IT" sz="2160" b="1" strike="noStrike" spc="-1">
                <a:solidFill>
                  <a:srgbClr val="000000"/>
                </a:solidFill>
                <a:latin typeface="Calibri"/>
                <a:ea typeface="Calibri"/>
              </a:rPr>
              <a:t>MJB.1: Formato .INI</a:t>
            </a:r>
            <a:endParaRPr lang="it-IT" sz="21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414000" y="610560"/>
            <a:ext cx="11512440" cy="5459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1: Creazione a cura NTJOBSOS di cartella </a:t>
            </a:r>
            <a:r>
              <a:rPr lang="it-IT" sz="1200" b="1" strike="noStrike" spc="-1">
                <a:solidFill>
                  <a:srgbClr val="FF0000"/>
                </a:solidFill>
                <a:latin typeface="Calibri"/>
                <a:ea typeface="Calibri"/>
              </a:rPr>
              <a:t>JOBS_[ID] </a:t>
            </a: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con i file inviati. A cura dell’applicazione esterna eseguita leggerlo a cui viene mandato il path come parametro. </a:t>
            </a:r>
            <a:br>
              <a:rPr sz="1800"/>
            </a:b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I parametri sono presi dal JOBS.INI di lancio</a:t>
            </a:r>
            <a:br>
              <a:rPr sz="1800"/>
            </a:b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Viene aggiornato da ntJobs appendendo </a:t>
            </a:r>
            <a:r>
              <a:rPr lang="it-IT" sz="1200" b="1" strike="noStrike" spc="-1">
                <a:solidFill>
                  <a:srgbClr val="FF0000"/>
                </a:solidFill>
                <a:latin typeface="Calibri"/>
                <a:ea typeface="Calibri"/>
              </a:rPr>
              <a:t>JOBS.END</a:t>
            </a: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. Da usare la sezione [CONFIG] all’interno di </a:t>
            </a:r>
            <a:r>
              <a:rPr lang="it-IT" sz="1200" b="1" strike="noStrike" spc="-1">
                <a:solidFill>
                  <a:srgbClr val="000000"/>
                </a:solidFill>
                <a:latin typeface="Calibri"/>
                <a:ea typeface="Calibri"/>
              </a:rPr>
              <a:t>JOB.</a:t>
            </a: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INI per i parametri di comunicazione. Altre sezioni sono di libero uso 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2: Esecuzione </a:t>
            </a:r>
            <a:r>
              <a:rPr lang="it-IT" sz="1200" b="1" strike="noStrike" spc="-1">
                <a:solidFill>
                  <a:srgbClr val="FF0000"/>
                </a:solidFill>
                <a:latin typeface="Calibri"/>
                <a:ea typeface="Calibri"/>
              </a:rPr>
              <a:t>JOBS.CMD </a:t>
            </a: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per esecuzione del servizio esterno in modalità «parallela» e passare al monitor per fine esecuzione o timeout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3: Creazione </a:t>
            </a:r>
            <a:r>
              <a:rPr lang="it-IT" sz="1200" b="1" strike="noStrike" spc="-1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</a:rPr>
              <a:t>JOBS.END</a:t>
            </a:r>
            <a:r>
              <a:rPr lang="it-IT" sz="1200" b="1" strike="noStrike" spc="-1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 </a:t>
            </a:r>
            <a:r>
              <a:rPr lang="it-IT" sz="12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di completamento esecuzione a cura del programma eseguito, con i dati dell’esecuzione (formato .INI) </a:t>
            </a:r>
            <a:r>
              <a:rPr lang="it-IT" sz="12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SOLO con RETURN.TYPE e RETURN.VALUE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File JOBS.INI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[CONFIG]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TYPE=MJB.1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USER=USER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DejaVu Sans"/>
              </a:rPr>
              <a:t>PASSWORD=PASSWORD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DejaVu Sans"/>
              </a:rPr>
              <a:t>[JOB1_ID] 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DejaVu Sans"/>
              </a:rPr>
              <a:t>ACTION=NOME_AZIONE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FILE.ID1=PathFile1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FILE.ID2=PathFile1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PARAM.ID1=Valore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PARAM.ID2=Valore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….Ecccc.. JOBS da eseguire in seguenza con ID diversa eccetto CONFIG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File JOBS.END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[END]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RETURN.TYPE=E=Errore/W=Working/Nulla=OK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RETURN.VALUE=Messaggio di ritorno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TS.START==YYYYHHMM.HHSS	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TS.END=YYYYHHMM.HHSS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0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FILE.*=Valore # File di ritorno in sequenza</a:t>
            </a: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4</a:t>
            </a:r>
            <a:r>
              <a:rPr lang="it-IT" sz="1200" b="1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: All’esecuzione del servizio esterno non ci deve essere il file </a:t>
            </a:r>
            <a:r>
              <a:rPr lang="it-IT" sz="1200" b="0" strike="noStrike" spc="-1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JOBS.END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5. Il motore JOBS cancella il file  </a:t>
            </a:r>
            <a:r>
              <a:rPr lang="it-IT" sz="1200" b="0" strike="noStrike" spc="-1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JOBS.END a fine elaborazione (ma viene mandato nella mail di ritorno al richiedente dell’esecuzione) ed appeso a JOB_[ID].CMD.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Dopo periodo di timeout, il processo eseguito è considerato abortito e viene cancellato </a:t>
            </a:r>
            <a:r>
              <a:rPr lang="it-IT" sz="1200" b="0" strike="noStrike" spc="-1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JOB_[ID].CMD e JOB_[ID].INI</a:t>
            </a:r>
            <a:br>
              <a:rPr sz="1800"/>
            </a:br>
            <a:r>
              <a:rPr lang="it-IT" sz="1200" b="0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* servizio=id_programma_eseguito_istanza. </a:t>
            </a:r>
            <a:r>
              <a:rPr lang="it-IT" sz="1200" b="1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La fine è decretata dalla presenza di JOB_[ID].END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it-IT" sz="1200" b="1" strike="noStrike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[ID] è un TIMESTAMP univoco che identifica il JOB nel Registro dei JOB creato al momento in cui viene estratto il JOB da JOB.INI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352440" y="38160"/>
            <a:ext cx="10157040" cy="113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it-IT" sz="2470" b="0" strike="noStrike" spc="-1">
                <a:solidFill>
                  <a:srgbClr val="000000"/>
                </a:solidFill>
                <a:latin typeface="Calibri"/>
                <a:ea typeface="Calibri"/>
              </a:rPr>
              <a:t>Formato </a:t>
            </a:r>
            <a:r>
              <a:rPr lang="it-IT" sz="2470" b="1" strike="noStrike" spc="-1">
                <a:solidFill>
                  <a:srgbClr val="000000"/>
                </a:solidFill>
                <a:latin typeface="Calibri"/>
                <a:ea typeface="Calibri"/>
              </a:rPr>
              <a:t>MJB: MultiJobs</a:t>
            </a:r>
            <a:r>
              <a:rPr lang="it-IT" sz="2470" b="0" strike="noStrike" spc="-1">
                <a:solidFill>
                  <a:srgbClr val="000000"/>
                </a:solidFill>
                <a:latin typeface="Calibri"/>
                <a:ea typeface="Calibri"/>
              </a:rPr>
              <a:t>. File jobs.ini</a:t>
            </a:r>
            <a:br>
              <a:rPr sz="1800"/>
            </a:br>
            <a:r>
              <a:rPr lang="it-IT" sz="2470" b="0" strike="noStrike" spc="-1">
                <a:solidFill>
                  <a:srgbClr val="000000"/>
                </a:solidFill>
                <a:latin typeface="Calibri"/>
                <a:ea typeface="Calibri"/>
              </a:rPr>
              <a:t>Esecuzione Scripts di più linguaggi «controllato&gt;</a:t>
            </a:r>
            <a:endParaRPr lang="it-IT" sz="24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256320" y="1181160"/>
            <a:ext cx="9871920" cy="471168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44546A"/>
                </a:solidFill>
                <a:latin typeface="Calibri"/>
                <a:ea typeface="Calibri"/>
              </a:rPr>
              <a:t>; Parametri 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[CONFIG]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; Solo per esecuzione remota e versione del formato di script multijobs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TYPE=MJB.1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USER=ID_UTENTE_NTJOBS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PWD=PWD_UTENTE_NTJOBS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; Viene aggiunto alla fine a JOB_ID.END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Calibri"/>
              </a:rPr>
              <a:t>…ecc (VEDI SLIDE DOPO)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1" strike="noStrike" spc="-1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[ID_SESSIONE_AZIONE_1</a:t>
            </a:r>
            <a:r>
              <a:rPr lang="it-IT" sz="1200" b="0" strike="noStrike" spc="-1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] - </a:t>
            </a:r>
            <a:r>
              <a:rPr lang="it-IT" sz="1200" b="0" strike="noStrike" spc="-1">
                <a:solidFill>
                  <a:srgbClr val="44546A"/>
                </a:solidFill>
                <a:highlight>
                  <a:srgbClr val="C0C0C0"/>
                </a:highlight>
                <a:latin typeface="Noto Sans"/>
                <a:ea typeface="Noto Sans"/>
              </a:rPr>
              <a:t>🡪</a:t>
            </a:r>
            <a:r>
              <a:rPr lang="it-IT" sz="1200" b="0" strike="noStrike" spc="-1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 QUALUNQUE NOME SENZA SPAZI MA NON CONFIG DEVE ESSERE LA PRIMA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1" strike="noStrike" spc="-1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ACTION</a:t>
            </a:r>
            <a:r>
              <a:rPr lang="it-IT" sz="1200" b="0" strike="noStrike" spc="-1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=AZIONE_DA_ESEGUIRE (ID_JOB)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1" strike="noStrike" spc="-1">
                <a:solidFill>
                  <a:srgbClr val="44546A"/>
                </a:solidFill>
                <a:highlight>
                  <a:srgbClr val="00FFFF"/>
                </a:highlight>
                <a:latin typeface="Calibri"/>
                <a:ea typeface="Calibri"/>
              </a:rPr>
              <a:t>CMDLINE</a:t>
            </a:r>
            <a:r>
              <a:rPr lang="it-IT" sz="1200" b="0" strike="noStrike" spc="-1">
                <a:solidFill>
                  <a:srgbClr val="44546A"/>
                </a:solidFill>
                <a:highlight>
                  <a:srgbClr val="00FFFF"/>
                </a:highlight>
                <a:latin typeface="Calibri"/>
                <a:ea typeface="Calibri"/>
              </a:rPr>
              <a:t>=SCRIPT DA ESEGUIRE (in caso di esecuzione locale, non centralizzata) </a:t>
            </a:r>
            <a:r>
              <a:rPr lang="it-IT" sz="1200" b="0" strike="noStrike" spc="-1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(FORSE_NON_IMPLEMENTATO)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44546A"/>
                </a:solidFill>
                <a:highlight>
                  <a:srgbClr val="00FFFF"/>
                </a:highlight>
                <a:latin typeface="Calibri"/>
                <a:ea typeface="Calibri"/>
              </a:rPr>
              <a:t>; FACOLTATIVI (2° IMPLEMENTAZIONE)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44546A"/>
                </a:solidFill>
                <a:highlight>
                  <a:srgbClr val="00FFFF"/>
                </a:highlight>
                <a:latin typeface="Calibri"/>
                <a:ea typeface="Calibri"/>
              </a:rPr>
              <a:t>FILE.X=FILE_1_CORRELATO_AL_JOB creato per l’esecuzione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44546A"/>
                </a:solidFill>
                <a:highlight>
                  <a:srgbClr val="00FFFF"/>
                </a:highlight>
                <a:latin typeface="Calibri"/>
                <a:ea typeface="Calibri"/>
              </a:rPr>
              <a:t>FILE.Y=FILE_2_CORRELATO_AL_JOB creato per l’esecuzione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PARAM.X=Imposta parametro in ID_JOB.INI creato per l’esecuzione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PARAM.Y=Imposta parametro in ID_JOB.INI creato per l’esecuzione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-IT" sz="12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; Commenti</a:t>
            </a:r>
            <a:br>
              <a:rPr sz="1800"/>
            </a:br>
            <a:r>
              <a:rPr lang="it-IT" sz="1200" b="1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[ID_SESSIONE_AZIONE_2]</a:t>
            </a:r>
            <a:r>
              <a:rPr lang="it-IT" sz="12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…ecc  Univoco</a:t>
            </a:r>
            <a:endParaRPr lang="it-IT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256320" y="5977080"/>
            <a:ext cx="9871920" cy="58464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Verrà esteso ntjobs per gestire il riconoscimento e file correlati ai job richiesti. I job sono eseguiti in modo sequenziale. Se vengono inviati vari job.ini, dopo che sparisce alla cartella di ingresso, sono possibili parallelizzazioni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572760" y="263160"/>
            <a:ext cx="105094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NtJobsOS – Componenti Infrastruttura sottostante all’OS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645120" y="1037880"/>
            <a:ext cx="10153440" cy="40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 marL="457200" indent="-31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it-IT" sz="3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Python3 + PIP </a:t>
            </a:r>
            <a:endParaRPr lang="it-IT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it-IT" sz="3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SqLite3 DB (per ora no) o </a:t>
            </a:r>
            <a:r>
              <a:rPr lang="it-IT" sz="3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PostGres</a:t>
            </a:r>
            <a:endParaRPr lang="it-IT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it-IT" sz="3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Cron</a:t>
            </a:r>
            <a:r>
              <a:rPr lang="it-IT" sz="3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-IT" sz="3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Scheduler</a:t>
            </a:r>
            <a:endParaRPr lang="it-IT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it-IT" sz="3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Cartella \</a:t>
            </a:r>
            <a:r>
              <a:rPr lang="it-IT" sz="3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NtJobsPy</a:t>
            </a:r>
            <a:endParaRPr lang="it-IT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it-IT" sz="3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Python.Bootle</a:t>
            </a:r>
            <a:r>
              <a:rPr lang="it-IT" sz="3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(per </a:t>
            </a:r>
            <a:r>
              <a:rPr lang="it-IT" sz="3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WebService</a:t>
            </a:r>
            <a:r>
              <a:rPr lang="it-IT" sz="3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 -- </a:t>
            </a:r>
            <a:r>
              <a:rPr lang="it-IT" sz="3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Workin</a:t>
            </a:r>
            <a:endParaRPr lang="it-IT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it-IT" sz="3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Office 2019: Se eseguito </a:t>
            </a:r>
            <a:r>
              <a:rPr lang="it-IT" sz="32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ntJobs.VBA</a:t>
            </a:r>
            <a:endParaRPr lang="it-IT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it-IT" sz="3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Window 7 o superiori  - Linux (no app VBA)</a:t>
            </a:r>
            <a:endParaRPr lang="it-IT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it-IT" sz="3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Librerie varie Python di supporto. </a:t>
            </a:r>
            <a:endParaRPr lang="it-IT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572760" y="221760"/>
            <a:ext cx="105094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NtJobsOS – Ecosistema</a:t>
            </a:r>
            <a:endParaRPr lang="it-IT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720000" y="2340000"/>
            <a:ext cx="2338560" cy="538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naJobs.py : 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Orchestratore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5040000" y="3960000"/>
            <a:ext cx="2518560" cy="125856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nlJobs.py :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Usata da Applicazioni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(ncJobsApp.py)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572760" y="1080000"/>
            <a:ext cx="2485800" cy="538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nlSys - nlDataFiles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CustomShape 5"/>
          <p:cNvSpPr/>
          <p:nvPr/>
        </p:nvSpPr>
        <p:spPr>
          <a:xfrm>
            <a:off x="5085000" y="2773080"/>
            <a:ext cx="2485800" cy="1078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ni/XXX - nlXXX – 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Librerie di supporto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Applicativo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Obbligatoria nlSys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Line 6"/>
          <p:cNvSpPr/>
          <p:nvPr/>
        </p:nvSpPr>
        <p:spPr>
          <a:xfrm flipH="1">
            <a:off x="1204200" y="4500000"/>
            <a:ext cx="506520" cy="109764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8" name="Line 7"/>
          <p:cNvSpPr/>
          <p:nvPr/>
        </p:nvSpPr>
        <p:spPr>
          <a:xfrm>
            <a:off x="1800000" y="1440000"/>
            <a:ext cx="360" cy="90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9" name="CustomShape 8"/>
          <p:cNvSpPr/>
          <p:nvPr/>
        </p:nvSpPr>
        <p:spPr>
          <a:xfrm>
            <a:off x="5072760" y="900000"/>
            <a:ext cx="2485800" cy="898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NcXXX – 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Classi di supporto 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 livello OS o Applicative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Line 9"/>
          <p:cNvSpPr/>
          <p:nvPr/>
        </p:nvSpPr>
        <p:spPr>
          <a:xfrm flipV="1">
            <a:off x="3060000" y="1260000"/>
            <a:ext cx="2012760" cy="126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Line 10"/>
          <p:cNvSpPr/>
          <p:nvPr/>
        </p:nvSpPr>
        <p:spPr>
          <a:xfrm>
            <a:off x="3060000" y="2520000"/>
            <a:ext cx="5760000" cy="18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2" name="Line 11"/>
          <p:cNvSpPr/>
          <p:nvPr/>
        </p:nvSpPr>
        <p:spPr>
          <a:xfrm>
            <a:off x="3060000" y="2520000"/>
            <a:ext cx="1980000" cy="216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3" name="CustomShape 12"/>
          <p:cNvSpPr/>
          <p:nvPr/>
        </p:nvSpPr>
        <p:spPr>
          <a:xfrm>
            <a:off x="8820000" y="2340000"/>
            <a:ext cx="2518560" cy="11206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NaXXX: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Applicazioni ntApp 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Python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Line 13"/>
          <p:cNvSpPr/>
          <p:nvPr/>
        </p:nvSpPr>
        <p:spPr>
          <a:xfrm flipH="1">
            <a:off x="7740000" y="2700000"/>
            <a:ext cx="1080000" cy="36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5" name="Line 14"/>
          <p:cNvSpPr/>
          <p:nvPr/>
        </p:nvSpPr>
        <p:spPr>
          <a:xfrm flipH="1" flipV="1">
            <a:off x="7740000" y="1440000"/>
            <a:ext cx="1080000" cy="126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6" name="Line 15"/>
          <p:cNvSpPr/>
          <p:nvPr/>
        </p:nvSpPr>
        <p:spPr>
          <a:xfrm flipH="1">
            <a:off x="7740000" y="2700000"/>
            <a:ext cx="1080000" cy="198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7" name="CustomShape 16"/>
          <p:cNvSpPr/>
          <p:nvPr/>
        </p:nvSpPr>
        <p:spPr>
          <a:xfrm>
            <a:off x="540000" y="3619440"/>
            <a:ext cx="2518560" cy="92088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ntJobs.VBA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Applicazione Access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ntApp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CustomShape 18"/>
          <p:cNvSpPr/>
          <p:nvPr/>
        </p:nvSpPr>
        <p:spPr>
          <a:xfrm>
            <a:off x="290368" y="5769900"/>
            <a:ext cx="2698560" cy="89856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Classi VBA di supporto</a:t>
            </a:r>
            <a:br>
              <a:rPr sz="1800"/>
            </a:b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Generiche o Applicazioni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CustomShape 20"/>
          <p:cNvSpPr/>
          <p:nvPr/>
        </p:nvSpPr>
        <p:spPr>
          <a:xfrm>
            <a:off x="3822366" y="5792968"/>
            <a:ext cx="2133360" cy="89856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Librerie (moduli)</a:t>
            </a:r>
            <a:br>
              <a:rPr sz="1800" dirty="0"/>
            </a:b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 supporto</a:t>
            </a:r>
            <a:br>
              <a:rPr sz="1800" dirty="0"/>
            </a:br>
            <a:r>
              <a:rPr lang="it-IT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(meno possibile)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21"/>
          <p:cNvSpPr/>
          <p:nvPr/>
        </p:nvSpPr>
        <p:spPr>
          <a:xfrm>
            <a:off x="10093680" y="726120"/>
            <a:ext cx="898560" cy="358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Py.OS 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CustomShape 22"/>
          <p:cNvSpPr/>
          <p:nvPr/>
        </p:nvSpPr>
        <p:spPr>
          <a:xfrm>
            <a:off x="10093680" y="186120"/>
            <a:ext cx="1978560" cy="35856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VBA (MACH0)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CustomShape 23"/>
          <p:cNvSpPr/>
          <p:nvPr/>
        </p:nvSpPr>
        <p:spPr>
          <a:xfrm>
            <a:off x="11173680" y="726120"/>
            <a:ext cx="898560" cy="35856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Py.App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Line 24"/>
          <p:cNvSpPr/>
          <p:nvPr/>
        </p:nvSpPr>
        <p:spPr>
          <a:xfrm>
            <a:off x="1710720" y="4500000"/>
            <a:ext cx="1118520" cy="126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6" name="Line 25"/>
          <p:cNvSpPr/>
          <p:nvPr/>
        </p:nvSpPr>
        <p:spPr>
          <a:xfrm>
            <a:off x="1710720" y="4519800"/>
            <a:ext cx="3168360" cy="126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5240</Words>
  <Application>Microsoft Office PowerPoint</Application>
  <PresentationFormat>Widescreen</PresentationFormat>
  <Paragraphs>671</Paragraphs>
  <Slides>39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39</vt:i4>
      </vt:variant>
    </vt:vector>
  </HeadingPairs>
  <TitlesOfParts>
    <vt:vector size="49" baseType="lpstr">
      <vt:lpstr>Arial</vt:lpstr>
      <vt:lpstr>Calibri</vt:lpstr>
      <vt:lpstr>Noto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Receiver Zona di Scambio con ntRobot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Serializer Verifica delle richieste ricevute</vt:lpstr>
      <vt:lpstr>Serializer Lancio JOBS di Elaborazione</vt:lpstr>
      <vt:lpstr>Orchestrator Esecuzione JOBS e Servizi</vt:lpstr>
      <vt:lpstr>Responder_Archivier Risposta e Archiviazione</vt:lpstr>
      <vt:lpstr>Formato NTJ: ntJobs. File jobs.ini</vt:lpstr>
      <vt:lpstr>Struttura ntRobot</vt:lpstr>
      <vt:lpstr>Struttura ntJobs.ntRobot</vt:lpstr>
      <vt:lpstr>Passaggi ntJobs.ntRobot</vt:lpstr>
      <vt:lpstr>Passaggi ntJobs.ntRobot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Stefano Petrone</dc:creator>
  <dc:description/>
  <cp:lastModifiedBy>Petrone Stefano</cp:lastModifiedBy>
  <cp:revision>51</cp:revision>
  <dcterms:created xsi:type="dcterms:W3CDTF">2021-01-02T22:45:54Z</dcterms:created>
  <dcterms:modified xsi:type="dcterms:W3CDTF">2024-08-04T09:40:40Z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0x010100544B0BBDFF98FD4C97F5006602312C72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MSIP_Label_5f5fe31f-9de1-4167-a753-111c0df8115f_ActionId">
    <vt:lpwstr>535ccc4b-500f-4686-9b72-af8abb555bbb</vt:lpwstr>
  </property>
  <property fmtid="{D5CDD505-2E9C-101B-9397-08002B2CF9AE}" pid="8" name="MSIP_Label_5f5fe31f-9de1-4167-a753-111c0df8115f_Application">
    <vt:lpwstr>Microsoft Azure Information Protection</vt:lpwstr>
  </property>
  <property fmtid="{D5CDD505-2E9C-101B-9397-08002B2CF9AE}" pid="9" name="MSIP_Label_5f5fe31f-9de1-4167-a753-111c0df8115f_Enabled">
    <vt:lpwstr>True</vt:lpwstr>
  </property>
  <property fmtid="{D5CDD505-2E9C-101B-9397-08002B2CF9AE}" pid="10" name="MSIP_Label_5f5fe31f-9de1-4167-a753-111c0df8115f_Extended_MSFT_Method">
    <vt:lpwstr>Automatic</vt:lpwstr>
  </property>
  <property fmtid="{D5CDD505-2E9C-101B-9397-08002B2CF9AE}" pid="11" name="MSIP_Label_5f5fe31f-9de1-4167-a753-111c0df8115f_Name">
    <vt:lpwstr>Public</vt:lpwstr>
  </property>
  <property fmtid="{D5CDD505-2E9C-101B-9397-08002B2CF9AE}" pid="12" name="MSIP_Label_5f5fe31f-9de1-4167-a753-111c0df8115f_Owner">
    <vt:lpwstr>stefano.petrone@intesasanpaolo.com</vt:lpwstr>
  </property>
  <property fmtid="{D5CDD505-2E9C-101B-9397-08002B2CF9AE}" pid="13" name="MSIP_Label_5f5fe31f-9de1-4167-a753-111c0df8115f_SetDate">
    <vt:lpwstr>2021-01-05T14:48:33.1469867Z</vt:lpwstr>
  </property>
  <property fmtid="{D5CDD505-2E9C-101B-9397-08002B2CF9AE}" pid="14" name="MSIP_Label_5f5fe31f-9de1-4167-a753-111c0df8115f_SiteId">
    <vt:lpwstr>cc4baf00-15c9-48dd-9f59-88c98bde2be7</vt:lpwstr>
  </property>
  <property fmtid="{D5CDD505-2E9C-101B-9397-08002B2CF9AE}" pid="15" name="Notes">
    <vt:i4>3</vt:i4>
  </property>
  <property fmtid="{D5CDD505-2E9C-101B-9397-08002B2CF9AE}" pid="16" name="PresentationFormat">
    <vt:lpwstr>Widescreen</vt:lpwstr>
  </property>
  <property fmtid="{D5CDD505-2E9C-101B-9397-08002B2CF9AE}" pid="17" name="ScaleCrop">
    <vt:bool>false</vt:bool>
  </property>
  <property fmtid="{D5CDD505-2E9C-101B-9397-08002B2CF9AE}" pid="18" name="Sensitivity">
    <vt:lpwstr>Public</vt:lpwstr>
  </property>
  <property fmtid="{D5CDD505-2E9C-101B-9397-08002B2CF9AE}" pid="19" name="ShareDoc">
    <vt:bool>false</vt:bool>
  </property>
  <property fmtid="{D5CDD505-2E9C-101B-9397-08002B2CF9AE}" pid="20" name="Slides">
    <vt:i4>22</vt:i4>
  </property>
</Properties>
</file>