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47"/>
  </p:notesMasterIdLst>
  <p:sldIdLst>
    <p:sldId id="263" r:id="rId6"/>
    <p:sldId id="298" r:id="rId7"/>
    <p:sldId id="299" r:id="rId8"/>
    <p:sldId id="338" r:id="rId9"/>
    <p:sldId id="337" r:id="rId10"/>
    <p:sldId id="300" r:id="rId11"/>
    <p:sldId id="301" r:id="rId12"/>
    <p:sldId id="323" r:id="rId13"/>
    <p:sldId id="324" r:id="rId14"/>
    <p:sldId id="302" r:id="rId15"/>
    <p:sldId id="308" r:id="rId16"/>
    <p:sldId id="309" r:id="rId17"/>
    <p:sldId id="310" r:id="rId18"/>
    <p:sldId id="313" r:id="rId19"/>
    <p:sldId id="314" r:id="rId20"/>
    <p:sldId id="315" r:id="rId21"/>
    <p:sldId id="335" r:id="rId22"/>
    <p:sldId id="336" r:id="rId23"/>
    <p:sldId id="303" r:id="rId24"/>
    <p:sldId id="305" r:id="rId25"/>
    <p:sldId id="307" r:id="rId26"/>
    <p:sldId id="306" r:id="rId27"/>
    <p:sldId id="311" r:id="rId28"/>
    <p:sldId id="312" r:id="rId29"/>
    <p:sldId id="304" r:id="rId30"/>
    <p:sldId id="316" r:id="rId31"/>
    <p:sldId id="317" r:id="rId32"/>
    <p:sldId id="318" r:id="rId33"/>
    <p:sldId id="319" r:id="rId34"/>
    <p:sldId id="320" r:id="rId35"/>
    <p:sldId id="321" r:id="rId36"/>
    <p:sldId id="326" r:id="rId37"/>
    <p:sldId id="327" r:id="rId38"/>
    <p:sldId id="325" r:id="rId39"/>
    <p:sldId id="328" r:id="rId40"/>
    <p:sldId id="329" r:id="rId41"/>
    <p:sldId id="330" r:id="rId42"/>
    <p:sldId id="333" r:id="rId43"/>
    <p:sldId id="334" r:id="rId44"/>
    <p:sldId id="322" r:id="rId45"/>
    <p:sldId id="265"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 Quang Hieu 20173108" initials="D2" lastIdx="8" clrIdx="0">
    <p:extLst>
      <p:ext uri="{19B8F6BF-5375-455C-9EA6-DF929625EA0E}">
        <p15:presenceInfo xmlns:p15="http://schemas.microsoft.com/office/powerpoint/2012/main" userId="S::hieu.dq173108@sis.hust.edu.vn::fd2cedc3-ba72-49a2-89e2-ea18358818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0E548B-41EF-40FC-B268-340A578396CD}" v="332" dt="2021-06-08T12:55:13.859"/>
    <p1510:client id="{3BFF4B84-8515-B96F-A279-A5D9A69FADD4}" v="1325" dt="2021-06-07T14:13:45.960"/>
    <p1510:client id="{4B95C228-DF26-B98B-9FEF-93D4458D63C0}" v="34" dt="2021-06-08T15:04:18.002"/>
    <p1510:client id="{A890F3C3-5C5C-4041-9A37-CD5CCA6731B6}" v="3038" dt="2021-06-07T14:37:25.428"/>
    <p1510:client id="{B411A856-E77B-4B1E-BE03-2F8B91A3CF30}" v="50" dt="2021-06-08T12:52:17.048"/>
    <p1510:client id="{B66DB87C-FEED-4237-801B-82D028FB6D92}" v="118" dt="2021-06-07T16:41:37.445"/>
    <p1510:client id="{DCD8EB28-C91F-4BB1-8ABC-FFEB48DA409E}" v="139" dt="2021-06-07T15:02:09.3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microsoft.com/office/2015/10/relationships/revisionInfo" Target="revisionInfo.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6-07T06:27:03.658" idx="3">
    <p:pos x="5116" y="1015"/>
    <p:text>Phương thức checkAvailabilityOfProduct của class entity.cart.Cart sử dụng biến allAvailable để tạo ra lỗi, mặc dù có thể return ngay khi có thể trong vòng lặp for.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6-07T06:22:50.667" idx="1">
    <p:pos x="5113" y="1015"/>
    <p:text/>
    <p:extLst>
      <p:ext uri="{C676402C-5697-4E1C-873F-D02D1690AC5C}">
        <p15:threadingInfo xmlns:p15="http://schemas.microsoft.com/office/powerpoint/2012/main" timeZoneBias="420"/>
      </p:ext>
    </p:extLst>
  </p:cm>
  <p:cm authorId="1" dt="2021-06-07T06:39:25.253" idx="4">
    <p:pos x="5113" y="1111"/>
    <p:text>   Ở các lớp PaymentController phương thức payOrder, ResultScreenHandler phương thức setupData có sử dụng kiểu Map để trao đổi dữ liệu message; như vậy có thể dẫn tới việc khó hiểu do kiểu Map có thể lưu trữ nhiều loại dữ liệu “thừa” không dùng tới trong trường hợp này. (code smell - Data level)
</p:text>
    <p:extLst>
      <p:ext uri="{C676402C-5697-4E1C-873F-D02D1690AC5C}">
        <p15:threadingInfo xmlns:p15="http://schemas.microsoft.com/office/powerpoint/2012/main" timeZoneBias="420">
          <p15:parentCm authorId="1" idx="1"/>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6-07T06:44:47.714" idx="5">
    <p:pos x="10" y="10"/>
    <p:text>vi phạm SRP, OCP, gây khó đọc hiểu
vi phạm Temporal cohesion
</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6-07T06:52:15.099" idx="6">
    <p:pos x="5116" y="1015"/>
    <p:text>VI phạm OCP, khó mở rông, bảo trì, dễ làm hỏng code
</p:text>
    <p:extLst>
      <p:ext uri="{C676402C-5697-4E1C-873F-D02D1690AC5C}">
        <p15:threadingInfo xmlns:p15="http://schemas.microsoft.com/office/powerpoint/2012/main" timeZoneBias="420"/>
      </p:ext>
    </p:extLst>
  </p:cm>
  <p:cm authorId="1" dt="2021-06-07T06:53:23.570" idx="7">
    <p:pos x="5212" y="1111"/>
    <p:text>Đồng thời phương thức nayd để ở đây cũng làm vi phạm SRP, =&gt; tách ra một phương thức riêng để validate
</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6-07T07:18:35.824" idx="8">
    <p:pos x="4854" y="901"/>
    <p:text>đồng thời vi phạm SRP, OCP khi các phương thức xử lý lỗi thay đổi sau này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AF4DA2-D37B-4D7A-AE7F-DFBE9452516E}" type="datetimeFigureOut">
              <a:rPr lang="en-US" smtClean="0"/>
              <a:t>6/8/2021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8833B7-D418-4422-A079-DE34E7558428}" type="slidenum">
              <a:rPr lang="en-US" smtClean="0"/>
              <a:t>‹#›</a:t>
            </a:fld>
            <a:endParaRPr lang="en-US"/>
          </a:p>
        </p:txBody>
      </p:sp>
    </p:spTree>
    <p:extLst>
      <p:ext uri="{BB962C8B-B14F-4D97-AF65-F5344CB8AC3E}">
        <p14:creationId xmlns:p14="http://schemas.microsoft.com/office/powerpoint/2010/main" val="236685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eaLnBrk="0" hangingPunct="0">
              <a:defRPr sz="2400">
                <a:solidFill>
                  <a:schemeClr val="tx1"/>
                </a:solidFill>
                <a:latin typeface="Tahoma" panose="020B0604030504040204" pitchFamily="34" charset="0"/>
              </a:defRPr>
            </a:lvl1pPr>
            <a:lvl2pPr marL="742950" indent="-285750" defTabSz="935038" eaLnBrk="0" hangingPunct="0">
              <a:defRPr sz="2400">
                <a:solidFill>
                  <a:schemeClr val="tx1"/>
                </a:solidFill>
                <a:latin typeface="Tahoma" panose="020B0604030504040204" pitchFamily="34" charset="0"/>
              </a:defRPr>
            </a:lvl2pPr>
            <a:lvl3pPr marL="1143000" indent="-228600" defTabSz="935038" eaLnBrk="0" hangingPunct="0">
              <a:defRPr sz="2400">
                <a:solidFill>
                  <a:schemeClr val="tx1"/>
                </a:solidFill>
                <a:latin typeface="Tahoma" panose="020B0604030504040204" pitchFamily="34" charset="0"/>
              </a:defRPr>
            </a:lvl3pPr>
            <a:lvl4pPr marL="1600200" indent="-228600" defTabSz="935038" eaLnBrk="0" hangingPunct="0">
              <a:defRPr sz="2400">
                <a:solidFill>
                  <a:schemeClr val="tx1"/>
                </a:solidFill>
                <a:latin typeface="Tahoma" panose="020B0604030504040204" pitchFamily="34" charset="0"/>
              </a:defRPr>
            </a:lvl4pPr>
            <a:lvl5pPr marL="2057400" indent="-228600" defTabSz="935038" eaLnBrk="0" hangingPunct="0">
              <a:defRPr sz="2400">
                <a:solidFill>
                  <a:schemeClr val="tx1"/>
                </a:solidFill>
                <a:latin typeface="Tahoma" panose="020B0604030504040204" pitchFamily="34" charset="0"/>
              </a:defRPr>
            </a:lvl5pPr>
            <a:lvl6pPr marL="2514600" indent="-228600" defTabSz="935038"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5038"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5038"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5038"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300"/>
              <a:t>Recursion</a:t>
            </a:r>
          </a:p>
        </p:txBody>
      </p:sp>
      <p:sp>
        <p:nvSpPr>
          <p:cNvPr id="317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eaLnBrk="0" hangingPunct="0">
              <a:defRPr sz="2400">
                <a:solidFill>
                  <a:schemeClr val="tx1"/>
                </a:solidFill>
                <a:latin typeface="Tahoma" panose="020B0604030504040204" pitchFamily="34" charset="0"/>
              </a:defRPr>
            </a:lvl1pPr>
            <a:lvl2pPr marL="742950" indent="-285750" defTabSz="935038" eaLnBrk="0" hangingPunct="0">
              <a:defRPr sz="2400">
                <a:solidFill>
                  <a:schemeClr val="tx1"/>
                </a:solidFill>
                <a:latin typeface="Tahoma" panose="020B0604030504040204" pitchFamily="34" charset="0"/>
              </a:defRPr>
            </a:lvl2pPr>
            <a:lvl3pPr marL="1143000" indent="-228600" defTabSz="935038" eaLnBrk="0" hangingPunct="0">
              <a:defRPr sz="2400">
                <a:solidFill>
                  <a:schemeClr val="tx1"/>
                </a:solidFill>
                <a:latin typeface="Tahoma" panose="020B0604030504040204" pitchFamily="34" charset="0"/>
              </a:defRPr>
            </a:lvl3pPr>
            <a:lvl4pPr marL="1600200" indent="-228600" defTabSz="935038" eaLnBrk="0" hangingPunct="0">
              <a:defRPr sz="2400">
                <a:solidFill>
                  <a:schemeClr val="tx1"/>
                </a:solidFill>
                <a:latin typeface="Tahoma" panose="020B0604030504040204" pitchFamily="34" charset="0"/>
              </a:defRPr>
            </a:lvl4pPr>
            <a:lvl5pPr marL="2057400" indent="-228600" defTabSz="935038" eaLnBrk="0" hangingPunct="0">
              <a:defRPr sz="2400">
                <a:solidFill>
                  <a:schemeClr val="tx1"/>
                </a:solidFill>
                <a:latin typeface="Tahoma" panose="020B0604030504040204" pitchFamily="34" charset="0"/>
              </a:defRPr>
            </a:lvl5pPr>
            <a:lvl6pPr marL="2514600" indent="-228600" defTabSz="935038"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5038"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5038"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5038"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7ED3297E-5082-4CC5-B623-4827BAAAB047}" type="datetime8">
              <a:rPr lang="en-US" altLang="en-US" sz="1300" smtClean="0"/>
              <a:pPr eaLnBrk="1" hangingPunct="1"/>
              <a:t>6/8/2021 8:02 AM</a:t>
            </a:fld>
            <a:endParaRPr lang="en-US" altLang="en-US" sz="1300"/>
          </a:p>
        </p:txBody>
      </p:sp>
      <p:sp>
        <p:nvSpPr>
          <p:cNvPr id="317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eaLnBrk="0" hangingPunct="0">
              <a:defRPr sz="2400">
                <a:solidFill>
                  <a:schemeClr val="tx1"/>
                </a:solidFill>
                <a:latin typeface="Tahoma" panose="020B0604030504040204" pitchFamily="34" charset="0"/>
              </a:defRPr>
            </a:lvl1pPr>
            <a:lvl2pPr marL="742950" indent="-285750" defTabSz="935038" eaLnBrk="0" hangingPunct="0">
              <a:defRPr sz="2400">
                <a:solidFill>
                  <a:schemeClr val="tx1"/>
                </a:solidFill>
                <a:latin typeface="Tahoma" panose="020B0604030504040204" pitchFamily="34" charset="0"/>
              </a:defRPr>
            </a:lvl2pPr>
            <a:lvl3pPr marL="1143000" indent="-228600" defTabSz="935038" eaLnBrk="0" hangingPunct="0">
              <a:defRPr sz="2400">
                <a:solidFill>
                  <a:schemeClr val="tx1"/>
                </a:solidFill>
                <a:latin typeface="Tahoma" panose="020B0604030504040204" pitchFamily="34" charset="0"/>
              </a:defRPr>
            </a:lvl3pPr>
            <a:lvl4pPr marL="1600200" indent="-228600" defTabSz="935038" eaLnBrk="0" hangingPunct="0">
              <a:defRPr sz="2400">
                <a:solidFill>
                  <a:schemeClr val="tx1"/>
                </a:solidFill>
                <a:latin typeface="Tahoma" panose="020B0604030504040204" pitchFamily="34" charset="0"/>
              </a:defRPr>
            </a:lvl4pPr>
            <a:lvl5pPr marL="2057400" indent="-228600" defTabSz="935038" eaLnBrk="0" hangingPunct="0">
              <a:defRPr sz="2400">
                <a:solidFill>
                  <a:schemeClr val="tx1"/>
                </a:solidFill>
                <a:latin typeface="Tahoma" panose="020B0604030504040204" pitchFamily="34" charset="0"/>
              </a:defRPr>
            </a:lvl5pPr>
            <a:lvl6pPr marL="2514600" indent="-228600" defTabSz="935038"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5038"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5038"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5038"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FB30DB21-FB51-4744-81F0-345FFDA5CEBD}" type="slidenum">
              <a:rPr lang="en-US" altLang="en-US" sz="1300"/>
              <a:pPr eaLnBrk="1" hangingPunct="1"/>
              <a:t>2</a:t>
            </a:fld>
            <a:endParaRPr lang="en-US" altLang="en-US" sz="1300"/>
          </a:p>
        </p:txBody>
      </p:sp>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88622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eaLnBrk="0" hangingPunct="0">
              <a:defRPr sz="2400">
                <a:solidFill>
                  <a:schemeClr val="tx1"/>
                </a:solidFill>
                <a:latin typeface="Tahoma" panose="020B0604030504040204" pitchFamily="34" charset="0"/>
              </a:defRPr>
            </a:lvl1pPr>
            <a:lvl2pPr marL="742950" indent="-285750" defTabSz="935038" eaLnBrk="0" hangingPunct="0">
              <a:defRPr sz="2400">
                <a:solidFill>
                  <a:schemeClr val="tx1"/>
                </a:solidFill>
                <a:latin typeface="Tahoma" panose="020B0604030504040204" pitchFamily="34" charset="0"/>
              </a:defRPr>
            </a:lvl2pPr>
            <a:lvl3pPr marL="1143000" indent="-228600" defTabSz="935038" eaLnBrk="0" hangingPunct="0">
              <a:defRPr sz="2400">
                <a:solidFill>
                  <a:schemeClr val="tx1"/>
                </a:solidFill>
                <a:latin typeface="Tahoma" panose="020B0604030504040204" pitchFamily="34" charset="0"/>
              </a:defRPr>
            </a:lvl3pPr>
            <a:lvl4pPr marL="1600200" indent="-228600" defTabSz="935038" eaLnBrk="0" hangingPunct="0">
              <a:defRPr sz="2400">
                <a:solidFill>
                  <a:schemeClr val="tx1"/>
                </a:solidFill>
                <a:latin typeface="Tahoma" panose="020B0604030504040204" pitchFamily="34" charset="0"/>
              </a:defRPr>
            </a:lvl4pPr>
            <a:lvl5pPr marL="2057400" indent="-228600" defTabSz="935038" eaLnBrk="0" hangingPunct="0">
              <a:defRPr sz="2400">
                <a:solidFill>
                  <a:schemeClr val="tx1"/>
                </a:solidFill>
                <a:latin typeface="Tahoma" panose="020B0604030504040204" pitchFamily="34" charset="0"/>
              </a:defRPr>
            </a:lvl5pPr>
            <a:lvl6pPr marL="2514600" indent="-228600" defTabSz="935038"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5038"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5038"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5038"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300"/>
              <a:t>Recursion</a:t>
            </a:r>
          </a:p>
        </p:txBody>
      </p:sp>
      <p:sp>
        <p:nvSpPr>
          <p:cNvPr id="317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eaLnBrk="0" hangingPunct="0">
              <a:defRPr sz="2400">
                <a:solidFill>
                  <a:schemeClr val="tx1"/>
                </a:solidFill>
                <a:latin typeface="Tahoma" panose="020B0604030504040204" pitchFamily="34" charset="0"/>
              </a:defRPr>
            </a:lvl1pPr>
            <a:lvl2pPr marL="742950" indent="-285750" defTabSz="935038" eaLnBrk="0" hangingPunct="0">
              <a:defRPr sz="2400">
                <a:solidFill>
                  <a:schemeClr val="tx1"/>
                </a:solidFill>
                <a:latin typeface="Tahoma" panose="020B0604030504040204" pitchFamily="34" charset="0"/>
              </a:defRPr>
            </a:lvl2pPr>
            <a:lvl3pPr marL="1143000" indent="-228600" defTabSz="935038" eaLnBrk="0" hangingPunct="0">
              <a:defRPr sz="2400">
                <a:solidFill>
                  <a:schemeClr val="tx1"/>
                </a:solidFill>
                <a:latin typeface="Tahoma" panose="020B0604030504040204" pitchFamily="34" charset="0"/>
              </a:defRPr>
            </a:lvl3pPr>
            <a:lvl4pPr marL="1600200" indent="-228600" defTabSz="935038" eaLnBrk="0" hangingPunct="0">
              <a:defRPr sz="2400">
                <a:solidFill>
                  <a:schemeClr val="tx1"/>
                </a:solidFill>
                <a:latin typeface="Tahoma" panose="020B0604030504040204" pitchFamily="34" charset="0"/>
              </a:defRPr>
            </a:lvl4pPr>
            <a:lvl5pPr marL="2057400" indent="-228600" defTabSz="935038" eaLnBrk="0" hangingPunct="0">
              <a:defRPr sz="2400">
                <a:solidFill>
                  <a:schemeClr val="tx1"/>
                </a:solidFill>
                <a:latin typeface="Tahoma" panose="020B0604030504040204" pitchFamily="34" charset="0"/>
              </a:defRPr>
            </a:lvl5pPr>
            <a:lvl6pPr marL="2514600" indent="-228600" defTabSz="935038"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5038"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5038"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5038"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7ED3297E-5082-4CC5-B623-4827BAAAB047}" type="datetime8">
              <a:rPr lang="en-US" altLang="en-US" sz="1300" smtClean="0"/>
              <a:pPr eaLnBrk="1" hangingPunct="1"/>
              <a:t>6/8/2021 8:02 AM</a:t>
            </a:fld>
            <a:endParaRPr lang="en-US" altLang="en-US" sz="1300"/>
          </a:p>
        </p:txBody>
      </p:sp>
      <p:sp>
        <p:nvSpPr>
          <p:cNvPr id="317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eaLnBrk="0" hangingPunct="0">
              <a:defRPr sz="2400">
                <a:solidFill>
                  <a:schemeClr val="tx1"/>
                </a:solidFill>
                <a:latin typeface="Tahoma" panose="020B0604030504040204" pitchFamily="34" charset="0"/>
              </a:defRPr>
            </a:lvl1pPr>
            <a:lvl2pPr marL="742950" indent="-285750" defTabSz="935038" eaLnBrk="0" hangingPunct="0">
              <a:defRPr sz="2400">
                <a:solidFill>
                  <a:schemeClr val="tx1"/>
                </a:solidFill>
                <a:latin typeface="Tahoma" panose="020B0604030504040204" pitchFamily="34" charset="0"/>
              </a:defRPr>
            </a:lvl2pPr>
            <a:lvl3pPr marL="1143000" indent="-228600" defTabSz="935038" eaLnBrk="0" hangingPunct="0">
              <a:defRPr sz="2400">
                <a:solidFill>
                  <a:schemeClr val="tx1"/>
                </a:solidFill>
                <a:latin typeface="Tahoma" panose="020B0604030504040204" pitchFamily="34" charset="0"/>
              </a:defRPr>
            </a:lvl3pPr>
            <a:lvl4pPr marL="1600200" indent="-228600" defTabSz="935038" eaLnBrk="0" hangingPunct="0">
              <a:defRPr sz="2400">
                <a:solidFill>
                  <a:schemeClr val="tx1"/>
                </a:solidFill>
                <a:latin typeface="Tahoma" panose="020B0604030504040204" pitchFamily="34" charset="0"/>
              </a:defRPr>
            </a:lvl4pPr>
            <a:lvl5pPr marL="2057400" indent="-228600" defTabSz="935038" eaLnBrk="0" hangingPunct="0">
              <a:defRPr sz="2400">
                <a:solidFill>
                  <a:schemeClr val="tx1"/>
                </a:solidFill>
                <a:latin typeface="Tahoma" panose="020B0604030504040204" pitchFamily="34" charset="0"/>
              </a:defRPr>
            </a:lvl5pPr>
            <a:lvl6pPr marL="2514600" indent="-228600" defTabSz="935038"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5038"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5038"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5038"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FB30DB21-FB51-4744-81F0-345FFDA5CEBD}" type="slidenum">
              <a:rPr lang="en-US" altLang="en-US" sz="1300"/>
              <a:pPr eaLnBrk="1" hangingPunct="1"/>
              <a:t>3</a:t>
            </a:fld>
            <a:endParaRPr lang="en-US" altLang="en-US" sz="1300"/>
          </a:p>
        </p:txBody>
      </p:sp>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85716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Tree>
    <p:extLst>
      <p:ext uri="{BB962C8B-B14F-4D97-AF65-F5344CB8AC3E}">
        <p14:creationId xmlns:p14="http://schemas.microsoft.com/office/powerpoint/2010/main" val="4071749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Tree>
    <p:extLst>
      <p:ext uri="{BB962C8B-B14F-4D97-AF65-F5344CB8AC3E}">
        <p14:creationId xmlns:p14="http://schemas.microsoft.com/office/powerpoint/2010/main" val="713874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lvl1pPr>
              <a:defRPr sz="4000"/>
            </a:lvl1pPr>
          </a:lstStyle>
          <a:p>
            <a:r>
              <a:rPr lang="en-US" altLang="zh-CN"/>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Tree>
    <p:extLst>
      <p:ext uri="{BB962C8B-B14F-4D97-AF65-F5344CB8AC3E}">
        <p14:creationId xmlns:p14="http://schemas.microsoft.com/office/powerpoint/2010/main" val="2683546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lvl1pPr>
              <a:lnSpc>
                <a:spcPct val="110000"/>
              </a:lnSpc>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Tree>
    <p:extLst>
      <p:ext uri="{BB962C8B-B14F-4D97-AF65-F5344CB8AC3E}">
        <p14:creationId xmlns:p14="http://schemas.microsoft.com/office/powerpoint/2010/main" val="238660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2196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Tree>
    <p:extLst>
      <p:ext uri="{BB962C8B-B14F-4D97-AF65-F5344CB8AC3E}">
        <p14:creationId xmlns:p14="http://schemas.microsoft.com/office/powerpoint/2010/main" val="2386601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ltLang="zh-CN"/>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Tree>
    <p:extLst>
      <p:ext uri="{BB962C8B-B14F-4D97-AF65-F5344CB8AC3E}">
        <p14:creationId xmlns:p14="http://schemas.microsoft.com/office/powerpoint/2010/main" val="3523757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lvl1pPr>
              <a:lnSpc>
                <a:spcPct val="110000"/>
              </a:lnSpc>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29150" y="1825625"/>
            <a:ext cx="3886200" cy="4351338"/>
          </a:xfrm>
        </p:spPr>
        <p:txBody>
          <a:bodyPr/>
          <a:lstStyle>
            <a:lvl1pPr>
              <a:lnSpc>
                <a:spcPct val="110000"/>
              </a:lnSpc>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Tree>
    <p:extLst>
      <p:ext uri="{BB962C8B-B14F-4D97-AF65-F5344CB8AC3E}">
        <p14:creationId xmlns:p14="http://schemas.microsoft.com/office/powerpoint/2010/main" val="3743755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lvl1pPr>
              <a:defRPr sz="4000"/>
            </a:lvl1pPr>
          </a:lstStyle>
          <a:p>
            <a:r>
              <a:rPr lang="en-US" altLang="zh-CN"/>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Tree>
    <p:extLst>
      <p:ext uri="{BB962C8B-B14F-4D97-AF65-F5344CB8AC3E}">
        <p14:creationId xmlns:p14="http://schemas.microsoft.com/office/powerpoint/2010/main" val="4107549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a:p>
        </p:txBody>
      </p:sp>
    </p:spTree>
    <p:extLst>
      <p:ext uri="{BB962C8B-B14F-4D97-AF65-F5344CB8AC3E}">
        <p14:creationId xmlns:p14="http://schemas.microsoft.com/office/powerpoint/2010/main" val="59854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8364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lnSpc>
                <a:spcPct val="110000"/>
              </a:lnSpc>
              <a:defRPr sz="3200"/>
            </a:lvl1pPr>
            <a:lvl2pPr>
              <a:lnSpc>
                <a:spcPct val="110000"/>
              </a:lnSpc>
              <a:defRPr sz="2800"/>
            </a:lvl2pPr>
            <a:lvl3pPr>
              <a:lnSpc>
                <a:spcPct val="110000"/>
              </a:lnSpc>
              <a:defRPr sz="2400"/>
            </a:lvl3pPr>
            <a:lvl4pPr>
              <a:lnSpc>
                <a:spcPct val="110000"/>
              </a:lnSpc>
              <a:defRPr sz="2000"/>
            </a:lvl4pPr>
            <a:lvl5pPr>
              <a:lnSpc>
                <a:spcPct val="110000"/>
              </a:lnSpc>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Tree>
    <p:extLst>
      <p:ext uri="{BB962C8B-B14F-4D97-AF65-F5344CB8AC3E}">
        <p14:creationId xmlns:p14="http://schemas.microsoft.com/office/powerpoint/2010/main" val="3262923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Tree>
    <p:extLst>
      <p:ext uri="{BB962C8B-B14F-4D97-AF65-F5344CB8AC3E}">
        <p14:creationId xmlns:p14="http://schemas.microsoft.com/office/powerpoint/2010/main" val="1453787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Tree>
    <p:extLst>
      <p:ext uri="{BB962C8B-B14F-4D97-AF65-F5344CB8AC3E}">
        <p14:creationId xmlns:p14="http://schemas.microsoft.com/office/powerpoint/2010/main" val="17153411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baseline="0">
          <a:solidFill>
            <a:schemeClr val="tx1"/>
          </a:solidFill>
          <a:latin typeface="Book Antiqua" panose="02040602050305030304" pitchFamily="18" charset="0"/>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baseline="0">
          <a:solidFill>
            <a:schemeClr val="tx1"/>
          </a:solidFill>
          <a:latin typeface="Book Antiqua" panose="02040602050305030304" pitchFamily="18" charset="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baseline="0">
          <a:solidFill>
            <a:schemeClr val="tx1"/>
          </a:solidFill>
          <a:latin typeface="Book Antiqua" panose="02040602050305030304" pitchFamily="18" charset="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baseline="0">
          <a:solidFill>
            <a:schemeClr val="tx1"/>
          </a:solidFill>
          <a:latin typeface="Book Antiqua" panose="02040602050305030304" pitchFamily="18" charset="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baseline="0">
          <a:solidFill>
            <a:schemeClr val="tx1"/>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Tree>
    <p:extLst>
      <p:ext uri="{BB962C8B-B14F-4D97-AF65-F5344CB8AC3E}">
        <p14:creationId xmlns:p14="http://schemas.microsoft.com/office/powerpoint/2010/main" val="1715341135"/>
      </p:ext>
    </p:extLst>
  </p:cSld>
  <p:clrMap bg1="lt1" tx1="dk1" bg2="lt2" tx2="dk2" accent1="accent1" accent2="accent2" accent3="accent3" accent4="accent4" accent5="accent5" accent6="accent6" hlink="hlink" folHlink="folHlink"/>
  <p:sldLayoutIdLst>
    <p:sldLayoutId id="2147483675" r:id="rId1"/>
    <p:sldLayoutId id="2147483676" r:id="rId2"/>
  </p:sldLayoutIdLst>
  <p:txStyles>
    <p:titleStyle>
      <a:lvl1pPr algn="l" defTabSz="914400" rtl="0" eaLnBrk="1" latinLnBrk="0" hangingPunct="1">
        <a:lnSpc>
          <a:spcPct val="90000"/>
        </a:lnSpc>
        <a:spcBef>
          <a:spcPct val="0"/>
        </a:spcBef>
        <a:buNone/>
        <a:defRPr sz="4000" kern="1200">
          <a:solidFill>
            <a:schemeClr val="tx1"/>
          </a:solidFill>
          <a:latin typeface="+mn-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comments" Target="../comments/comment2.xml"/></Relationships>
</file>

<file path=ppt/slides/_rels/slide21.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0992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10</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476281" y="1617454"/>
            <a:ext cx="7652737" cy="4232603"/>
          </a:xfrm>
        </p:spPr>
        <p:txBody>
          <a:bodyPr vert="horz" lIns="91440" tIns="45720" rIns="91440" bIns="45720" rtlCol="0" anchor="t">
            <a:normAutofit/>
          </a:bodyPr>
          <a:lstStyle/>
          <a:p>
            <a:r>
              <a:rPr lang="en-US" sz="1800" err="1">
                <a:ea typeface="+mn-lt"/>
                <a:cs typeface="+mn-lt"/>
              </a:rPr>
              <a:t>Thiết</a:t>
            </a:r>
            <a:r>
              <a:rPr lang="en-US" sz="1800">
                <a:ea typeface="+mn-lt"/>
                <a:cs typeface="+mn-lt"/>
              </a:rPr>
              <a:t> </a:t>
            </a:r>
            <a:r>
              <a:rPr lang="en-US" sz="1800" err="1">
                <a:ea typeface="+mn-lt"/>
                <a:cs typeface="+mn-lt"/>
              </a:rPr>
              <a:t>kế</a:t>
            </a:r>
            <a:r>
              <a:rPr lang="en-US" sz="1800">
                <a:ea typeface="+mn-lt"/>
                <a:cs typeface="+mn-lt"/>
              </a:rPr>
              <a:t> </a:t>
            </a:r>
            <a:r>
              <a:rPr lang="en-US" sz="1800" err="1">
                <a:ea typeface="+mn-lt"/>
                <a:cs typeface="+mn-lt"/>
              </a:rPr>
              <a:t>cũ</a:t>
            </a:r>
            <a:r>
              <a:rPr lang="en-US" sz="1800">
                <a:ea typeface="+mn-lt"/>
                <a:cs typeface="+mn-lt"/>
              </a:rPr>
              <a:t>: </a:t>
            </a:r>
          </a:p>
          <a:p>
            <a:endParaRPr lang="en-US" sz="1800">
              <a:ea typeface="+mn-lt"/>
              <a:cs typeface="+mn-lt"/>
            </a:endParaRP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err="1">
                <a:solidFill>
                  <a:schemeClr val="tx2"/>
                </a:solidFill>
                <a:latin typeface="Tahoma"/>
              </a:rPr>
              <a:t>Vấn</a:t>
            </a:r>
            <a:r>
              <a:rPr lang="en-US" altLang="zh-CN" sz="2800">
                <a:solidFill>
                  <a:schemeClr val="tx2"/>
                </a:solidFill>
                <a:latin typeface="Tahoma"/>
              </a:rPr>
              <a:t> </a:t>
            </a:r>
            <a:r>
              <a:rPr lang="en-US" altLang="zh-CN" sz="2800" err="1">
                <a:solidFill>
                  <a:schemeClr val="tx2"/>
                </a:solidFill>
                <a:latin typeface="Tahoma"/>
              </a:rPr>
              <a:t>đề</a:t>
            </a:r>
            <a:r>
              <a:rPr lang="en-US" altLang="zh-CN" sz="2800">
                <a:solidFill>
                  <a:schemeClr val="tx2"/>
                </a:solidFill>
                <a:latin typeface="Tahoma"/>
              </a:rPr>
              <a:t> </a:t>
            </a:r>
            <a:r>
              <a:rPr lang="en-US" altLang="zh-CN" sz="2800" err="1">
                <a:solidFill>
                  <a:schemeClr val="tx2"/>
                </a:solidFill>
                <a:latin typeface="Tahoma"/>
              </a:rPr>
              <a:t>cải</a:t>
            </a:r>
            <a:r>
              <a:rPr lang="en-US" altLang="zh-CN" sz="2800">
                <a:solidFill>
                  <a:schemeClr val="tx2"/>
                </a:solidFill>
                <a:latin typeface="Tahoma"/>
              </a:rPr>
              <a:t> </a:t>
            </a:r>
            <a:r>
              <a:rPr lang="en-US" altLang="zh-CN" sz="2800" err="1">
                <a:solidFill>
                  <a:schemeClr val="tx2"/>
                </a:solidFill>
                <a:latin typeface="Tahoma"/>
              </a:rPr>
              <a:t>tiến</a:t>
            </a:r>
            <a:r>
              <a:rPr lang="en-US" altLang="zh-CN" sz="2800">
                <a:solidFill>
                  <a:schemeClr val="tx2"/>
                </a:solidFill>
                <a:latin typeface="Tahoma"/>
              </a:rPr>
              <a:t> </a:t>
            </a:r>
            <a:r>
              <a:rPr lang="en-US" altLang="zh-CN" sz="2800" err="1">
                <a:solidFill>
                  <a:schemeClr val="tx2"/>
                </a:solidFill>
                <a:latin typeface="Tahoma"/>
              </a:rPr>
              <a:t>phần</a:t>
            </a:r>
            <a:r>
              <a:rPr lang="en-US" altLang="zh-CN" sz="2800">
                <a:solidFill>
                  <a:schemeClr val="tx2"/>
                </a:solidFill>
                <a:latin typeface="Tahoma"/>
              </a:rPr>
              <a:t> </a:t>
            </a:r>
            <a:r>
              <a:rPr lang="en-US" altLang="zh-CN" sz="2800" err="1">
                <a:solidFill>
                  <a:schemeClr val="tx2"/>
                </a:solidFill>
                <a:latin typeface="Tahoma"/>
              </a:rPr>
              <a:t>tính</a:t>
            </a:r>
            <a:r>
              <a:rPr lang="en-US" altLang="zh-CN" sz="2800">
                <a:solidFill>
                  <a:schemeClr val="tx2"/>
                </a:solidFill>
                <a:latin typeface="Tahoma"/>
              </a:rPr>
              <a:t> </a:t>
            </a:r>
            <a:r>
              <a:rPr lang="en-US" altLang="zh-CN" sz="2800" err="1">
                <a:solidFill>
                  <a:schemeClr val="tx2"/>
                </a:solidFill>
                <a:latin typeface="Tahoma"/>
              </a:rPr>
              <a:t>toán</a:t>
            </a:r>
            <a:r>
              <a:rPr lang="en-US" altLang="zh-CN" sz="2800">
                <a:solidFill>
                  <a:schemeClr val="tx2"/>
                </a:solidFill>
                <a:latin typeface="Tahoma"/>
              </a:rPr>
              <a:t> chi </a:t>
            </a:r>
            <a:r>
              <a:rPr lang="en-US" altLang="zh-CN" sz="2800" err="1">
                <a:solidFill>
                  <a:schemeClr val="tx2"/>
                </a:solidFill>
                <a:latin typeface="Tahoma"/>
              </a:rPr>
              <a:t>phí</a:t>
            </a:r>
            <a:r>
              <a:rPr lang="en-US" altLang="zh-CN" sz="2800">
                <a:solidFill>
                  <a:schemeClr val="tx2"/>
                </a:solidFill>
                <a:latin typeface="Tahoma"/>
              </a:rPr>
              <a:t> </a:t>
            </a:r>
            <a:r>
              <a:rPr lang="en-US" altLang="zh-CN" sz="2800" err="1">
                <a:solidFill>
                  <a:schemeClr val="tx2"/>
                </a:solidFill>
                <a:latin typeface="Tahoma"/>
              </a:rPr>
              <a:t>vận</a:t>
            </a:r>
            <a:r>
              <a:rPr lang="en-US" altLang="zh-CN" sz="2800">
                <a:solidFill>
                  <a:schemeClr val="tx2"/>
                </a:solidFill>
                <a:latin typeface="Tahoma"/>
              </a:rPr>
              <a:t> </a:t>
            </a:r>
            <a:r>
              <a:rPr lang="en-US" altLang="zh-CN" sz="2800" err="1">
                <a:solidFill>
                  <a:schemeClr val="tx2"/>
                </a:solidFill>
                <a:latin typeface="Tahoma"/>
              </a:rPr>
              <a:t>chuyển</a:t>
            </a:r>
            <a:r>
              <a:rPr lang="en-US" altLang="zh-CN" sz="2800">
                <a:solidFill>
                  <a:schemeClr val="tx2"/>
                </a:solidFill>
                <a:latin typeface="Tahoma"/>
              </a:rPr>
              <a:t> </a:t>
            </a:r>
            <a:r>
              <a:rPr lang="en-US" altLang="zh-CN" sz="2800" err="1">
                <a:solidFill>
                  <a:schemeClr val="tx2"/>
                </a:solidFill>
                <a:latin typeface="Tahoma"/>
              </a:rPr>
              <a:t>dựa</a:t>
            </a:r>
            <a:r>
              <a:rPr lang="en-US" altLang="zh-CN" sz="2800">
                <a:solidFill>
                  <a:schemeClr val="tx2"/>
                </a:solidFill>
                <a:latin typeface="Tahoma"/>
              </a:rPr>
              <a:t> </a:t>
            </a:r>
            <a:r>
              <a:rPr lang="en-US" altLang="zh-CN" sz="2800" err="1">
                <a:solidFill>
                  <a:schemeClr val="tx2"/>
                </a:solidFill>
                <a:latin typeface="Tahoma"/>
              </a:rPr>
              <a:t>vào</a:t>
            </a:r>
            <a:r>
              <a:rPr lang="en-US" altLang="zh-CN" sz="2800">
                <a:solidFill>
                  <a:schemeClr val="tx2"/>
                </a:solidFill>
                <a:latin typeface="Tahoma"/>
              </a:rPr>
              <a:t> Adapter pattern</a:t>
            </a:r>
            <a:endParaRPr lang="en-US" altLang="zh-CN" sz="2800" err="1">
              <a:solidFill>
                <a:schemeClr val="tx2"/>
              </a:solidFill>
              <a:ea typeface="Tahoma" panose="020B0604030504040204" pitchFamily="34" charset="0"/>
              <a:cs typeface="Tahoma" panose="020B0604030504040204" pitchFamily="34" charset="0"/>
            </a:endParaRPr>
          </a:p>
        </p:txBody>
      </p:sp>
      <p:pic>
        <p:nvPicPr>
          <p:cNvPr id="3" name="Picture 3">
            <a:extLst>
              <a:ext uri="{FF2B5EF4-FFF2-40B4-BE49-F238E27FC236}">
                <a16:creationId xmlns:a16="http://schemas.microsoft.com/office/drawing/2014/main" id="{13EF6973-D8D4-4FD3-8C02-B23B91C5BD5B}"/>
              </a:ext>
            </a:extLst>
          </p:cNvPr>
          <p:cNvPicPr>
            <a:picLocks noChangeAspect="1"/>
          </p:cNvPicPr>
          <p:nvPr/>
        </p:nvPicPr>
        <p:blipFill>
          <a:blip r:embed="rId2"/>
          <a:stretch>
            <a:fillRect/>
          </a:stretch>
        </p:blipFill>
        <p:spPr>
          <a:xfrm>
            <a:off x="175692" y="2095811"/>
            <a:ext cx="8383329" cy="3574787"/>
          </a:xfrm>
          <a:prstGeom prst="rect">
            <a:avLst/>
          </a:prstGeom>
        </p:spPr>
      </p:pic>
    </p:spTree>
    <p:extLst>
      <p:ext uri="{BB962C8B-B14F-4D97-AF65-F5344CB8AC3E}">
        <p14:creationId xmlns:p14="http://schemas.microsoft.com/office/powerpoint/2010/main" val="3686255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11</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476281" y="1617454"/>
            <a:ext cx="7652737" cy="4232603"/>
          </a:xfrm>
        </p:spPr>
        <p:txBody>
          <a:bodyPr vert="horz" lIns="91440" tIns="45720" rIns="91440" bIns="45720" rtlCol="0" anchor="t">
            <a:normAutofit/>
          </a:bodyPr>
          <a:lstStyle/>
          <a:p>
            <a:r>
              <a:rPr lang="en-US" sz="1800" err="1">
                <a:ea typeface="+mn-lt"/>
                <a:cs typeface="+mn-lt"/>
              </a:rPr>
              <a:t>Giải</a:t>
            </a:r>
            <a:r>
              <a:rPr lang="en-US" sz="1800">
                <a:ea typeface="+mn-lt"/>
                <a:cs typeface="+mn-lt"/>
              </a:rPr>
              <a:t> </a:t>
            </a:r>
            <a:r>
              <a:rPr lang="en-US" sz="1800" err="1">
                <a:ea typeface="+mn-lt"/>
                <a:cs typeface="+mn-lt"/>
              </a:rPr>
              <a:t>pháp</a:t>
            </a:r>
            <a:r>
              <a:rPr lang="en-US" sz="1800">
                <a:ea typeface="+mn-lt"/>
                <a:cs typeface="+mn-lt"/>
              </a:rPr>
              <a:t>: </a:t>
            </a:r>
          </a:p>
          <a:p>
            <a:endParaRPr lang="en-US" sz="1800">
              <a:ea typeface="+mn-lt"/>
              <a:cs typeface="+mn-lt"/>
            </a:endParaRPr>
          </a:p>
          <a:p>
            <a:endParaRPr lang="en-US" sz="1800">
              <a:ea typeface="+mn-lt"/>
              <a:cs typeface="+mn-lt"/>
            </a:endParaRP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err="1">
                <a:solidFill>
                  <a:schemeClr val="tx2"/>
                </a:solidFill>
                <a:latin typeface="Tahoma"/>
              </a:rPr>
              <a:t>Vấn</a:t>
            </a:r>
            <a:r>
              <a:rPr lang="en-US" altLang="zh-CN" sz="2800">
                <a:solidFill>
                  <a:schemeClr val="tx2"/>
                </a:solidFill>
                <a:latin typeface="Tahoma"/>
              </a:rPr>
              <a:t> </a:t>
            </a:r>
            <a:r>
              <a:rPr lang="en-US" altLang="zh-CN" sz="2800" err="1">
                <a:solidFill>
                  <a:schemeClr val="tx2"/>
                </a:solidFill>
                <a:latin typeface="Tahoma"/>
              </a:rPr>
              <a:t>đề</a:t>
            </a:r>
            <a:r>
              <a:rPr lang="en-US" altLang="zh-CN" sz="2800">
                <a:solidFill>
                  <a:schemeClr val="tx2"/>
                </a:solidFill>
                <a:latin typeface="Tahoma"/>
              </a:rPr>
              <a:t> </a:t>
            </a:r>
            <a:r>
              <a:rPr lang="en-US" altLang="zh-CN" sz="2800" err="1">
                <a:solidFill>
                  <a:schemeClr val="tx2"/>
                </a:solidFill>
                <a:latin typeface="Tahoma"/>
              </a:rPr>
              <a:t>cải</a:t>
            </a:r>
            <a:r>
              <a:rPr lang="en-US" altLang="zh-CN" sz="2800">
                <a:solidFill>
                  <a:schemeClr val="tx2"/>
                </a:solidFill>
                <a:latin typeface="Tahoma"/>
              </a:rPr>
              <a:t> </a:t>
            </a:r>
            <a:r>
              <a:rPr lang="en-US" altLang="zh-CN" sz="2800" err="1">
                <a:solidFill>
                  <a:schemeClr val="tx2"/>
                </a:solidFill>
                <a:latin typeface="Tahoma"/>
              </a:rPr>
              <a:t>tiến</a:t>
            </a:r>
            <a:r>
              <a:rPr lang="en-US" altLang="zh-CN" sz="2800">
                <a:solidFill>
                  <a:schemeClr val="tx2"/>
                </a:solidFill>
                <a:latin typeface="Tahoma"/>
              </a:rPr>
              <a:t> </a:t>
            </a:r>
            <a:r>
              <a:rPr lang="en-US" altLang="zh-CN" sz="2800" err="1">
                <a:solidFill>
                  <a:schemeClr val="tx2"/>
                </a:solidFill>
                <a:latin typeface="Tahoma"/>
              </a:rPr>
              <a:t>phần</a:t>
            </a:r>
            <a:r>
              <a:rPr lang="en-US" altLang="zh-CN" sz="2800">
                <a:solidFill>
                  <a:schemeClr val="tx2"/>
                </a:solidFill>
                <a:latin typeface="Tahoma"/>
              </a:rPr>
              <a:t> </a:t>
            </a:r>
            <a:r>
              <a:rPr lang="en-US" altLang="zh-CN" sz="2800" err="1">
                <a:solidFill>
                  <a:schemeClr val="tx2"/>
                </a:solidFill>
                <a:latin typeface="Tahoma"/>
              </a:rPr>
              <a:t>tính</a:t>
            </a:r>
            <a:r>
              <a:rPr lang="en-US" altLang="zh-CN" sz="2800">
                <a:solidFill>
                  <a:schemeClr val="tx2"/>
                </a:solidFill>
                <a:latin typeface="Tahoma"/>
              </a:rPr>
              <a:t> </a:t>
            </a:r>
            <a:r>
              <a:rPr lang="en-US" altLang="zh-CN" sz="2800" err="1">
                <a:solidFill>
                  <a:schemeClr val="tx2"/>
                </a:solidFill>
                <a:latin typeface="Tahoma"/>
              </a:rPr>
              <a:t>toán</a:t>
            </a:r>
            <a:r>
              <a:rPr lang="en-US" altLang="zh-CN" sz="2800">
                <a:solidFill>
                  <a:schemeClr val="tx2"/>
                </a:solidFill>
                <a:latin typeface="Tahoma"/>
              </a:rPr>
              <a:t> chi </a:t>
            </a:r>
            <a:r>
              <a:rPr lang="en-US" altLang="zh-CN" sz="2800" err="1">
                <a:solidFill>
                  <a:schemeClr val="tx2"/>
                </a:solidFill>
                <a:latin typeface="Tahoma"/>
              </a:rPr>
              <a:t>phí</a:t>
            </a:r>
            <a:r>
              <a:rPr lang="en-US" altLang="zh-CN" sz="2800">
                <a:solidFill>
                  <a:schemeClr val="tx2"/>
                </a:solidFill>
                <a:latin typeface="Tahoma"/>
              </a:rPr>
              <a:t> </a:t>
            </a:r>
            <a:r>
              <a:rPr lang="en-US" altLang="zh-CN" sz="2800" err="1">
                <a:solidFill>
                  <a:schemeClr val="tx2"/>
                </a:solidFill>
                <a:latin typeface="Tahoma"/>
              </a:rPr>
              <a:t>vận</a:t>
            </a:r>
            <a:r>
              <a:rPr lang="en-US" altLang="zh-CN" sz="2800">
                <a:solidFill>
                  <a:schemeClr val="tx2"/>
                </a:solidFill>
                <a:latin typeface="Tahoma"/>
              </a:rPr>
              <a:t> </a:t>
            </a:r>
            <a:r>
              <a:rPr lang="en-US" altLang="zh-CN" sz="2800" err="1">
                <a:solidFill>
                  <a:schemeClr val="tx2"/>
                </a:solidFill>
                <a:latin typeface="Tahoma"/>
              </a:rPr>
              <a:t>chuyển</a:t>
            </a:r>
            <a:r>
              <a:rPr lang="en-US" altLang="zh-CN" sz="2800">
                <a:solidFill>
                  <a:schemeClr val="tx2"/>
                </a:solidFill>
                <a:latin typeface="Tahoma"/>
              </a:rPr>
              <a:t> </a:t>
            </a:r>
            <a:r>
              <a:rPr lang="en-US" altLang="zh-CN" sz="2800" err="1">
                <a:solidFill>
                  <a:schemeClr val="tx2"/>
                </a:solidFill>
                <a:latin typeface="Tahoma"/>
              </a:rPr>
              <a:t>dựa</a:t>
            </a:r>
            <a:r>
              <a:rPr lang="en-US" altLang="zh-CN" sz="2800">
                <a:solidFill>
                  <a:schemeClr val="tx2"/>
                </a:solidFill>
                <a:latin typeface="Tahoma"/>
              </a:rPr>
              <a:t> </a:t>
            </a:r>
            <a:r>
              <a:rPr lang="en-US" altLang="zh-CN" sz="2800" err="1">
                <a:solidFill>
                  <a:schemeClr val="tx2"/>
                </a:solidFill>
                <a:latin typeface="Tahoma"/>
              </a:rPr>
              <a:t>vào</a:t>
            </a:r>
            <a:r>
              <a:rPr lang="en-US" altLang="zh-CN" sz="2800">
                <a:solidFill>
                  <a:schemeClr val="tx2"/>
                </a:solidFill>
                <a:latin typeface="Tahoma"/>
              </a:rPr>
              <a:t> Adapter pattern (</a:t>
            </a:r>
            <a:r>
              <a:rPr lang="en-US" altLang="zh-CN" sz="2800" err="1">
                <a:solidFill>
                  <a:schemeClr val="tx2"/>
                </a:solidFill>
                <a:latin typeface="Tahoma"/>
              </a:rPr>
              <a:t>Tiếp</a:t>
            </a:r>
            <a:r>
              <a:rPr lang="en-US" altLang="zh-CN" sz="2800">
                <a:solidFill>
                  <a:schemeClr val="tx2"/>
                </a:solidFill>
                <a:latin typeface="Tahoma"/>
              </a:rPr>
              <a:t>)</a:t>
            </a:r>
            <a:endParaRPr lang="en-US" altLang="zh-CN" sz="2800" err="1">
              <a:solidFill>
                <a:schemeClr val="tx2"/>
              </a:solidFill>
              <a:ea typeface="Tahoma" panose="020B0604030504040204" pitchFamily="34" charset="0"/>
              <a:cs typeface="Tahoma" panose="020B0604030504040204" pitchFamily="34" charset="0"/>
            </a:endParaRPr>
          </a:p>
        </p:txBody>
      </p:sp>
      <p:pic>
        <p:nvPicPr>
          <p:cNvPr id="2" name="Picture 3">
            <a:extLst>
              <a:ext uri="{FF2B5EF4-FFF2-40B4-BE49-F238E27FC236}">
                <a16:creationId xmlns:a16="http://schemas.microsoft.com/office/drawing/2014/main" id="{693684A9-7938-465D-A70F-66BC4DC521AB}"/>
              </a:ext>
            </a:extLst>
          </p:cNvPr>
          <p:cNvPicPr>
            <a:picLocks noChangeAspect="1"/>
          </p:cNvPicPr>
          <p:nvPr/>
        </p:nvPicPr>
        <p:blipFill>
          <a:blip r:embed="rId2"/>
          <a:stretch>
            <a:fillRect/>
          </a:stretch>
        </p:blipFill>
        <p:spPr>
          <a:xfrm>
            <a:off x="1852759" y="1458411"/>
            <a:ext cx="7085599" cy="4540127"/>
          </a:xfrm>
          <a:prstGeom prst="rect">
            <a:avLst/>
          </a:prstGeom>
        </p:spPr>
      </p:pic>
    </p:spTree>
    <p:extLst>
      <p:ext uri="{BB962C8B-B14F-4D97-AF65-F5344CB8AC3E}">
        <p14:creationId xmlns:p14="http://schemas.microsoft.com/office/powerpoint/2010/main" val="1474582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12</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476281" y="1617454"/>
            <a:ext cx="7652737" cy="4232603"/>
          </a:xfrm>
        </p:spPr>
        <p:txBody>
          <a:bodyPr vert="horz" lIns="91440" tIns="45720" rIns="91440" bIns="45720" rtlCol="0" anchor="t">
            <a:normAutofit/>
          </a:bodyPr>
          <a:lstStyle/>
          <a:p>
            <a:r>
              <a:rPr lang="en-US" sz="1800" err="1">
                <a:ea typeface="+mn-lt"/>
                <a:cs typeface="+mn-lt"/>
              </a:rPr>
              <a:t>Tạo</a:t>
            </a:r>
            <a:r>
              <a:rPr lang="en-US" sz="1800">
                <a:ea typeface="+mn-lt"/>
                <a:cs typeface="+mn-lt"/>
              </a:rPr>
              <a:t> </a:t>
            </a:r>
            <a:r>
              <a:rPr lang="en-US" sz="1800" err="1">
                <a:ea typeface="+mn-lt"/>
                <a:cs typeface="+mn-lt"/>
              </a:rPr>
              <a:t>lớp</a:t>
            </a:r>
            <a:r>
              <a:rPr lang="en-US" sz="1800">
                <a:ea typeface="+mn-lt"/>
                <a:cs typeface="+mn-lt"/>
              </a:rPr>
              <a:t> interface </a:t>
            </a:r>
            <a:r>
              <a:rPr lang="en-US" sz="1800" err="1">
                <a:ea typeface="+mn-lt"/>
                <a:cs typeface="+mn-lt"/>
              </a:rPr>
              <a:t>IDistanceAdapter</a:t>
            </a:r>
            <a:r>
              <a:rPr lang="en-US" sz="1800">
                <a:ea typeface="+mn-lt"/>
                <a:cs typeface="+mn-lt"/>
              </a:rPr>
              <a:t>: </a:t>
            </a:r>
            <a:endParaRPr lang="en-US">
              <a:ea typeface="+mn-lt"/>
              <a:cs typeface="+mn-lt"/>
            </a:endParaRPr>
          </a:p>
          <a:p>
            <a:endParaRPr lang="en-US" sz="1800">
              <a:ea typeface="Tahoma"/>
              <a:cs typeface="Tahoma"/>
            </a:endParaRP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err="1">
                <a:solidFill>
                  <a:schemeClr val="tx2"/>
                </a:solidFill>
                <a:latin typeface="Tahoma"/>
              </a:rPr>
              <a:t>Vấn</a:t>
            </a:r>
            <a:r>
              <a:rPr lang="en-US" altLang="zh-CN" sz="2800">
                <a:solidFill>
                  <a:schemeClr val="tx2"/>
                </a:solidFill>
                <a:latin typeface="Tahoma"/>
              </a:rPr>
              <a:t> </a:t>
            </a:r>
            <a:r>
              <a:rPr lang="en-US" altLang="zh-CN" sz="2800" err="1">
                <a:solidFill>
                  <a:schemeClr val="tx2"/>
                </a:solidFill>
                <a:latin typeface="Tahoma"/>
              </a:rPr>
              <a:t>đề</a:t>
            </a:r>
            <a:r>
              <a:rPr lang="en-US" altLang="zh-CN" sz="2800">
                <a:solidFill>
                  <a:schemeClr val="tx2"/>
                </a:solidFill>
                <a:latin typeface="Tahoma"/>
              </a:rPr>
              <a:t> </a:t>
            </a:r>
            <a:r>
              <a:rPr lang="en-US" altLang="zh-CN" sz="2800" err="1">
                <a:solidFill>
                  <a:schemeClr val="tx2"/>
                </a:solidFill>
                <a:latin typeface="Tahoma"/>
              </a:rPr>
              <a:t>cải</a:t>
            </a:r>
            <a:r>
              <a:rPr lang="en-US" altLang="zh-CN" sz="2800">
                <a:solidFill>
                  <a:schemeClr val="tx2"/>
                </a:solidFill>
                <a:latin typeface="Tahoma"/>
              </a:rPr>
              <a:t> </a:t>
            </a:r>
            <a:r>
              <a:rPr lang="en-US" altLang="zh-CN" sz="2800" err="1">
                <a:solidFill>
                  <a:schemeClr val="tx2"/>
                </a:solidFill>
                <a:latin typeface="Tahoma"/>
              </a:rPr>
              <a:t>tiến</a:t>
            </a:r>
            <a:r>
              <a:rPr lang="en-US" altLang="zh-CN" sz="2800">
                <a:solidFill>
                  <a:schemeClr val="tx2"/>
                </a:solidFill>
                <a:latin typeface="Tahoma"/>
              </a:rPr>
              <a:t> </a:t>
            </a:r>
            <a:r>
              <a:rPr lang="en-US" altLang="zh-CN" sz="2800" err="1">
                <a:solidFill>
                  <a:schemeClr val="tx2"/>
                </a:solidFill>
                <a:latin typeface="Tahoma"/>
              </a:rPr>
              <a:t>phần</a:t>
            </a:r>
            <a:r>
              <a:rPr lang="en-US" altLang="zh-CN" sz="2800">
                <a:solidFill>
                  <a:schemeClr val="tx2"/>
                </a:solidFill>
                <a:latin typeface="Tahoma"/>
              </a:rPr>
              <a:t> </a:t>
            </a:r>
            <a:r>
              <a:rPr lang="en-US" altLang="zh-CN" sz="2800" err="1">
                <a:solidFill>
                  <a:schemeClr val="tx2"/>
                </a:solidFill>
                <a:latin typeface="Tahoma"/>
              </a:rPr>
              <a:t>tính</a:t>
            </a:r>
            <a:r>
              <a:rPr lang="en-US" altLang="zh-CN" sz="2800">
                <a:solidFill>
                  <a:schemeClr val="tx2"/>
                </a:solidFill>
                <a:latin typeface="Tahoma"/>
              </a:rPr>
              <a:t> </a:t>
            </a:r>
            <a:r>
              <a:rPr lang="en-US" altLang="zh-CN" sz="2800" err="1">
                <a:solidFill>
                  <a:schemeClr val="tx2"/>
                </a:solidFill>
                <a:latin typeface="Tahoma"/>
              </a:rPr>
              <a:t>toán</a:t>
            </a:r>
            <a:r>
              <a:rPr lang="en-US" altLang="zh-CN" sz="2800">
                <a:solidFill>
                  <a:schemeClr val="tx2"/>
                </a:solidFill>
                <a:latin typeface="Tahoma"/>
              </a:rPr>
              <a:t> chi </a:t>
            </a:r>
            <a:r>
              <a:rPr lang="en-US" altLang="zh-CN" sz="2800" err="1">
                <a:solidFill>
                  <a:schemeClr val="tx2"/>
                </a:solidFill>
                <a:latin typeface="Tahoma"/>
              </a:rPr>
              <a:t>phí</a:t>
            </a:r>
            <a:r>
              <a:rPr lang="en-US" altLang="zh-CN" sz="2800">
                <a:solidFill>
                  <a:schemeClr val="tx2"/>
                </a:solidFill>
                <a:latin typeface="Tahoma"/>
              </a:rPr>
              <a:t> </a:t>
            </a:r>
            <a:r>
              <a:rPr lang="en-US" altLang="zh-CN" sz="2800" err="1">
                <a:solidFill>
                  <a:schemeClr val="tx2"/>
                </a:solidFill>
                <a:latin typeface="Tahoma"/>
              </a:rPr>
              <a:t>vận</a:t>
            </a:r>
            <a:r>
              <a:rPr lang="en-US" altLang="zh-CN" sz="2800">
                <a:solidFill>
                  <a:schemeClr val="tx2"/>
                </a:solidFill>
                <a:latin typeface="Tahoma"/>
              </a:rPr>
              <a:t> </a:t>
            </a:r>
            <a:r>
              <a:rPr lang="en-US" altLang="zh-CN" sz="2800" err="1">
                <a:solidFill>
                  <a:schemeClr val="tx2"/>
                </a:solidFill>
                <a:latin typeface="Tahoma"/>
              </a:rPr>
              <a:t>chuyển</a:t>
            </a:r>
            <a:r>
              <a:rPr lang="en-US" altLang="zh-CN" sz="2800">
                <a:solidFill>
                  <a:schemeClr val="tx2"/>
                </a:solidFill>
                <a:latin typeface="Tahoma"/>
              </a:rPr>
              <a:t> </a:t>
            </a:r>
            <a:r>
              <a:rPr lang="en-US" altLang="zh-CN" sz="2800" err="1">
                <a:solidFill>
                  <a:schemeClr val="tx2"/>
                </a:solidFill>
                <a:latin typeface="Tahoma"/>
              </a:rPr>
              <a:t>dựa</a:t>
            </a:r>
            <a:r>
              <a:rPr lang="en-US" altLang="zh-CN" sz="2800">
                <a:solidFill>
                  <a:schemeClr val="tx2"/>
                </a:solidFill>
                <a:latin typeface="Tahoma"/>
              </a:rPr>
              <a:t> </a:t>
            </a:r>
            <a:r>
              <a:rPr lang="en-US" altLang="zh-CN" sz="2800" err="1">
                <a:solidFill>
                  <a:schemeClr val="tx2"/>
                </a:solidFill>
                <a:latin typeface="Tahoma"/>
              </a:rPr>
              <a:t>vào</a:t>
            </a:r>
            <a:r>
              <a:rPr lang="en-US" altLang="zh-CN" sz="2800">
                <a:solidFill>
                  <a:schemeClr val="tx2"/>
                </a:solidFill>
                <a:latin typeface="Tahoma"/>
              </a:rPr>
              <a:t> Adapter pattern (</a:t>
            </a:r>
            <a:r>
              <a:rPr lang="en-US" altLang="zh-CN" sz="2800" err="1">
                <a:solidFill>
                  <a:schemeClr val="tx2"/>
                </a:solidFill>
                <a:latin typeface="Tahoma"/>
              </a:rPr>
              <a:t>Tiếp</a:t>
            </a:r>
            <a:r>
              <a:rPr lang="en-US" altLang="zh-CN" sz="2800">
                <a:solidFill>
                  <a:schemeClr val="tx2"/>
                </a:solidFill>
                <a:latin typeface="Tahoma"/>
              </a:rPr>
              <a:t>)</a:t>
            </a:r>
            <a:endParaRPr lang="en-US" altLang="zh-CN" sz="2800" err="1">
              <a:solidFill>
                <a:schemeClr val="tx2"/>
              </a:solidFill>
              <a:ea typeface="Tahoma" panose="020B0604030504040204" pitchFamily="34" charset="0"/>
              <a:cs typeface="Tahoma" panose="020B0604030504040204" pitchFamily="34" charset="0"/>
            </a:endParaRPr>
          </a:p>
        </p:txBody>
      </p:sp>
      <p:pic>
        <p:nvPicPr>
          <p:cNvPr id="3" name="Picture 3">
            <a:extLst>
              <a:ext uri="{FF2B5EF4-FFF2-40B4-BE49-F238E27FC236}">
                <a16:creationId xmlns:a16="http://schemas.microsoft.com/office/drawing/2014/main" id="{600E5D33-471C-40CF-8572-D7FFAD458B58}"/>
              </a:ext>
            </a:extLst>
          </p:cNvPr>
          <p:cNvPicPr>
            <a:picLocks noChangeAspect="1"/>
          </p:cNvPicPr>
          <p:nvPr/>
        </p:nvPicPr>
        <p:blipFill>
          <a:blip r:embed="rId2"/>
          <a:stretch>
            <a:fillRect/>
          </a:stretch>
        </p:blipFill>
        <p:spPr>
          <a:xfrm>
            <a:off x="545047" y="2542282"/>
            <a:ext cx="8203645" cy="1863278"/>
          </a:xfrm>
          <a:prstGeom prst="rect">
            <a:avLst/>
          </a:prstGeom>
        </p:spPr>
      </p:pic>
    </p:spTree>
    <p:extLst>
      <p:ext uri="{BB962C8B-B14F-4D97-AF65-F5344CB8AC3E}">
        <p14:creationId xmlns:p14="http://schemas.microsoft.com/office/powerpoint/2010/main" val="2934265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13</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476281" y="1617454"/>
            <a:ext cx="7592842" cy="2845031"/>
          </a:xfrm>
        </p:spPr>
        <p:txBody>
          <a:bodyPr vert="horz" lIns="91440" tIns="45720" rIns="91440" bIns="45720" rtlCol="0" anchor="t">
            <a:normAutofit/>
          </a:bodyPr>
          <a:lstStyle/>
          <a:p>
            <a:r>
              <a:rPr lang="en-US" sz="1800" err="1">
                <a:ea typeface="+mn-lt"/>
                <a:cs typeface="+mn-lt"/>
              </a:rPr>
              <a:t>Tạo</a:t>
            </a:r>
            <a:r>
              <a:rPr lang="en-US" sz="1800">
                <a:ea typeface="+mn-lt"/>
                <a:cs typeface="+mn-lt"/>
              </a:rPr>
              <a:t> </a:t>
            </a:r>
            <a:r>
              <a:rPr lang="en-US" sz="1800" err="1">
                <a:ea typeface="+mn-lt"/>
                <a:cs typeface="+mn-lt"/>
              </a:rPr>
              <a:t>lớp</a:t>
            </a:r>
            <a:r>
              <a:rPr lang="en-US" sz="1800">
                <a:ea typeface="+mn-lt"/>
                <a:cs typeface="+mn-lt"/>
              </a:rPr>
              <a:t> </a:t>
            </a:r>
            <a:r>
              <a:rPr lang="en-US" sz="1800" err="1">
                <a:ea typeface="+mn-lt"/>
                <a:cs typeface="+mn-lt"/>
              </a:rPr>
              <a:t>DistanceAdapter</a:t>
            </a:r>
            <a:r>
              <a:rPr lang="en-US" sz="1800">
                <a:ea typeface="+mn-lt"/>
                <a:cs typeface="+mn-lt"/>
              </a:rPr>
              <a:t> implement interface ‘</a:t>
            </a:r>
            <a:r>
              <a:rPr lang="en-US" sz="1800" err="1">
                <a:ea typeface="+mn-lt"/>
                <a:cs typeface="+mn-lt"/>
              </a:rPr>
              <a:t>IDistanceAdapter</a:t>
            </a:r>
            <a:r>
              <a:rPr lang="en-US" sz="1800">
                <a:ea typeface="+mn-lt"/>
                <a:cs typeface="+mn-lt"/>
              </a:rPr>
              <a:t>’: </a:t>
            </a:r>
            <a:endParaRPr lang="en-US">
              <a:ea typeface="+mn-lt"/>
              <a:cs typeface="+mn-lt"/>
            </a:endParaRPr>
          </a:p>
          <a:p>
            <a:endParaRPr lang="en-US" sz="1800">
              <a:ea typeface="Tahoma"/>
              <a:cs typeface="Tahoma"/>
            </a:endParaRP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err="1">
                <a:solidFill>
                  <a:schemeClr val="tx2"/>
                </a:solidFill>
                <a:latin typeface="Tahoma"/>
              </a:rPr>
              <a:t>Vấn</a:t>
            </a:r>
            <a:r>
              <a:rPr lang="en-US" altLang="zh-CN" sz="2800">
                <a:solidFill>
                  <a:schemeClr val="tx2"/>
                </a:solidFill>
                <a:latin typeface="Tahoma"/>
              </a:rPr>
              <a:t> </a:t>
            </a:r>
            <a:r>
              <a:rPr lang="en-US" altLang="zh-CN" sz="2800" err="1">
                <a:solidFill>
                  <a:schemeClr val="tx2"/>
                </a:solidFill>
                <a:latin typeface="Tahoma"/>
              </a:rPr>
              <a:t>đề</a:t>
            </a:r>
            <a:r>
              <a:rPr lang="en-US" altLang="zh-CN" sz="2800">
                <a:solidFill>
                  <a:schemeClr val="tx2"/>
                </a:solidFill>
                <a:latin typeface="Tahoma"/>
              </a:rPr>
              <a:t> </a:t>
            </a:r>
            <a:r>
              <a:rPr lang="en-US" altLang="zh-CN" sz="2800" err="1">
                <a:solidFill>
                  <a:schemeClr val="tx2"/>
                </a:solidFill>
                <a:latin typeface="Tahoma"/>
              </a:rPr>
              <a:t>cải</a:t>
            </a:r>
            <a:r>
              <a:rPr lang="en-US" altLang="zh-CN" sz="2800">
                <a:solidFill>
                  <a:schemeClr val="tx2"/>
                </a:solidFill>
                <a:latin typeface="Tahoma"/>
              </a:rPr>
              <a:t> </a:t>
            </a:r>
            <a:r>
              <a:rPr lang="en-US" altLang="zh-CN" sz="2800" err="1">
                <a:solidFill>
                  <a:schemeClr val="tx2"/>
                </a:solidFill>
                <a:latin typeface="Tahoma"/>
              </a:rPr>
              <a:t>tiến</a:t>
            </a:r>
            <a:r>
              <a:rPr lang="en-US" altLang="zh-CN" sz="2800">
                <a:solidFill>
                  <a:schemeClr val="tx2"/>
                </a:solidFill>
                <a:latin typeface="Tahoma"/>
              </a:rPr>
              <a:t> </a:t>
            </a:r>
            <a:r>
              <a:rPr lang="en-US" altLang="zh-CN" sz="2800" err="1">
                <a:solidFill>
                  <a:schemeClr val="tx2"/>
                </a:solidFill>
                <a:latin typeface="Tahoma"/>
              </a:rPr>
              <a:t>phần</a:t>
            </a:r>
            <a:r>
              <a:rPr lang="en-US" altLang="zh-CN" sz="2800">
                <a:solidFill>
                  <a:schemeClr val="tx2"/>
                </a:solidFill>
                <a:latin typeface="Tahoma"/>
              </a:rPr>
              <a:t> </a:t>
            </a:r>
            <a:r>
              <a:rPr lang="en-US" altLang="zh-CN" sz="2800" err="1">
                <a:solidFill>
                  <a:schemeClr val="tx2"/>
                </a:solidFill>
                <a:latin typeface="Tahoma"/>
              </a:rPr>
              <a:t>tính</a:t>
            </a:r>
            <a:r>
              <a:rPr lang="en-US" altLang="zh-CN" sz="2800">
                <a:solidFill>
                  <a:schemeClr val="tx2"/>
                </a:solidFill>
                <a:latin typeface="Tahoma"/>
              </a:rPr>
              <a:t> </a:t>
            </a:r>
            <a:r>
              <a:rPr lang="en-US" altLang="zh-CN" sz="2800" err="1">
                <a:solidFill>
                  <a:schemeClr val="tx2"/>
                </a:solidFill>
                <a:latin typeface="Tahoma"/>
              </a:rPr>
              <a:t>toán</a:t>
            </a:r>
            <a:r>
              <a:rPr lang="en-US" altLang="zh-CN" sz="2800">
                <a:solidFill>
                  <a:schemeClr val="tx2"/>
                </a:solidFill>
                <a:latin typeface="Tahoma"/>
              </a:rPr>
              <a:t> chi </a:t>
            </a:r>
            <a:r>
              <a:rPr lang="en-US" altLang="zh-CN" sz="2800" err="1">
                <a:solidFill>
                  <a:schemeClr val="tx2"/>
                </a:solidFill>
                <a:latin typeface="Tahoma"/>
              </a:rPr>
              <a:t>phí</a:t>
            </a:r>
            <a:r>
              <a:rPr lang="en-US" altLang="zh-CN" sz="2800">
                <a:solidFill>
                  <a:schemeClr val="tx2"/>
                </a:solidFill>
                <a:latin typeface="Tahoma"/>
              </a:rPr>
              <a:t> </a:t>
            </a:r>
            <a:r>
              <a:rPr lang="en-US" altLang="zh-CN" sz="2800" err="1">
                <a:solidFill>
                  <a:schemeClr val="tx2"/>
                </a:solidFill>
                <a:latin typeface="Tahoma"/>
              </a:rPr>
              <a:t>vận</a:t>
            </a:r>
            <a:r>
              <a:rPr lang="en-US" altLang="zh-CN" sz="2800">
                <a:solidFill>
                  <a:schemeClr val="tx2"/>
                </a:solidFill>
                <a:latin typeface="Tahoma"/>
              </a:rPr>
              <a:t> </a:t>
            </a:r>
            <a:r>
              <a:rPr lang="en-US" altLang="zh-CN" sz="2800" err="1">
                <a:solidFill>
                  <a:schemeClr val="tx2"/>
                </a:solidFill>
                <a:latin typeface="Tahoma"/>
              </a:rPr>
              <a:t>chuyển</a:t>
            </a:r>
            <a:r>
              <a:rPr lang="en-US" altLang="zh-CN" sz="2800">
                <a:solidFill>
                  <a:schemeClr val="tx2"/>
                </a:solidFill>
                <a:latin typeface="Tahoma"/>
              </a:rPr>
              <a:t> </a:t>
            </a:r>
            <a:r>
              <a:rPr lang="en-US" altLang="zh-CN" sz="2800" err="1">
                <a:solidFill>
                  <a:schemeClr val="tx2"/>
                </a:solidFill>
                <a:latin typeface="Tahoma"/>
              </a:rPr>
              <a:t>dựa</a:t>
            </a:r>
            <a:r>
              <a:rPr lang="en-US" altLang="zh-CN" sz="2800">
                <a:solidFill>
                  <a:schemeClr val="tx2"/>
                </a:solidFill>
                <a:latin typeface="Tahoma"/>
              </a:rPr>
              <a:t> </a:t>
            </a:r>
            <a:r>
              <a:rPr lang="en-US" altLang="zh-CN" sz="2800" err="1">
                <a:solidFill>
                  <a:schemeClr val="tx2"/>
                </a:solidFill>
                <a:latin typeface="Tahoma"/>
              </a:rPr>
              <a:t>vào</a:t>
            </a:r>
            <a:r>
              <a:rPr lang="en-US" altLang="zh-CN" sz="2800">
                <a:solidFill>
                  <a:schemeClr val="tx2"/>
                </a:solidFill>
                <a:latin typeface="Tahoma"/>
              </a:rPr>
              <a:t> Adapter pattern (</a:t>
            </a:r>
            <a:r>
              <a:rPr lang="en-US" altLang="zh-CN" sz="2800" err="1">
                <a:solidFill>
                  <a:schemeClr val="tx2"/>
                </a:solidFill>
                <a:latin typeface="Tahoma"/>
              </a:rPr>
              <a:t>Tiếp</a:t>
            </a:r>
            <a:r>
              <a:rPr lang="en-US" altLang="zh-CN" sz="2800">
                <a:solidFill>
                  <a:schemeClr val="tx2"/>
                </a:solidFill>
                <a:latin typeface="Tahoma"/>
              </a:rPr>
              <a:t>)</a:t>
            </a:r>
            <a:endParaRPr lang="en-US" altLang="zh-CN" sz="2800" err="1">
              <a:solidFill>
                <a:schemeClr val="tx2"/>
              </a:solidFill>
              <a:ea typeface="Tahoma" panose="020B0604030504040204" pitchFamily="34" charset="0"/>
              <a:cs typeface="Tahoma" panose="020B0604030504040204" pitchFamily="34" charset="0"/>
            </a:endParaRPr>
          </a:p>
        </p:txBody>
      </p:sp>
      <p:pic>
        <p:nvPicPr>
          <p:cNvPr id="2" name="Picture 3">
            <a:extLst>
              <a:ext uri="{FF2B5EF4-FFF2-40B4-BE49-F238E27FC236}">
                <a16:creationId xmlns:a16="http://schemas.microsoft.com/office/drawing/2014/main" id="{E705C760-8C69-4DAE-BBCA-FEA06429AD16}"/>
              </a:ext>
            </a:extLst>
          </p:cNvPr>
          <p:cNvPicPr>
            <a:picLocks noChangeAspect="1"/>
          </p:cNvPicPr>
          <p:nvPr/>
        </p:nvPicPr>
        <p:blipFill>
          <a:blip r:embed="rId2"/>
          <a:stretch>
            <a:fillRect/>
          </a:stretch>
        </p:blipFill>
        <p:spPr>
          <a:xfrm>
            <a:off x="1373596" y="2085456"/>
            <a:ext cx="5668082" cy="2247856"/>
          </a:xfrm>
          <a:prstGeom prst="rect">
            <a:avLst/>
          </a:prstGeom>
        </p:spPr>
      </p:pic>
      <p:sp>
        <p:nvSpPr>
          <p:cNvPr id="4" name="TextBox 3">
            <a:extLst>
              <a:ext uri="{FF2B5EF4-FFF2-40B4-BE49-F238E27FC236}">
                <a16:creationId xmlns:a16="http://schemas.microsoft.com/office/drawing/2014/main" id="{958EEB9C-BEDB-42A2-B52B-39339123B811}"/>
              </a:ext>
            </a:extLst>
          </p:cNvPr>
          <p:cNvSpPr txBox="1"/>
          <p:nvPr/>
        </p:nvSpPr>
        <p:spPr>
          <a:xfrm>
            <a:off x="1024207" y="4498128"/>
            <a:ext cx="695582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US" err="1">
                <a:ea typeface="Tahoma"/>
                <a:cs typeface="Tahoma"/>
              </a:rPr>
              <a:t>Lớp</a:t>
            </a:r>
            <a:r>
              <a:rPr lang="en-US">
                <a:ea typeface="Tahoma"/>
                <a:cs typeface="Tahoma"/>
              </a:rPr>
              <a:t> </a:t>
            </a:r>
            <a:r>
              <a:rPr lang="en-US" err="1">
                <a:ea typeface="Tahoma"/>
                <a:cs typeface="Tahoma"/>
              </a:rPr>
              <a:t>có</a:t>
            </a:r>
            <a:r>
              <a:rPr lang="en-US">
                <a:ea typeface="Tahoma"/>
                <a:cs typeface="Tahoma"/>
              </a:rPr>
              <a:t> </a:t>
            </a:r>
            <a:r>
              <a:rPr lang="en-US" err="1">
                <a:ea typeface="Tahoma"/>
                <a:cs typeface="Tahoma"/>
              </a:rPr>
              <a:t>thuộc</a:t>
            </a:r>
            <a:r>
              <a:rPr lang="en-US">
                <a:ea typeface="Tahoma"/>
                <a:cs typeface="Tahoma"/>
              </a:rPr>
              <a:t> </a:t>
            </a:r>
            <a:r>
              <a:rPr lang="en-US" err="1">
                <a:ea typeface="Tahoma"/>
                <a:cs typeface="Tahoma"/>
              </a:rPr>
              <a:t>tính</a:t>
            </a:r>
            <a:r>
              <a:rPr lang="en-US">
                <a:ea typeface="Tahoma"/>
                <a:cs typeface="Tahoma"/>
              </a:rPr>
              <a:t> </a:t>
            </a:r>
            <a:r>
              <a:rPr lang="en-US" err="1">
                <a:ea typeface="Tahoma"/>
                <a:cs typeface="Tahoma"/>
              </a:rPr>
              <a:t>là</a:t>
            </a:r>
            <a:r>
              <a:rPr lang="en-US">
                <a:ea typeface="Tahoma"/>
                <a:cs typeface="Tahoma"/>
              </a:rPr>
              <a:t> </a:t>
            </a:r>
            <a:r>
              <a:rPr lang="en-US" err="1">
                <a:ea typeface="Tahoma"/>
                <a:cs typeface="Tahoma"/>
              </a:rPr>
              <a:t>adaptee</a:t>
            </a:r>
            <a:endParaRPr lang="en-US">
              <a:ea typeface="Tahoma"/>
              <a:cs typeface="Tahoma"/>
            </a:endParaRPr>
          </a:p>
          <a:p>
            <a:pPr marL="285750" indent="-285750">
              <a:buFont typeface="Wingdings"/>
              <a:buChar char="§"/>
            </a:pPr>
            <a:r>
              <a:rPr lang="en-US" err="1">
                <a:ea typeface="Tahoma"/>
                <a:cs typeface="Tahoma"/>
              </a:rPr>
              <a:t>Bên</a:t>
            </a:r>
            <a:r>
              <a:rPr lang="en-US">
                <a:ea typeface="Tahoma"/>
                <a:cs typeface="Tahoma"/>
              </a:rPr>
              <a:t> </a:t>
            </a:r>
            <a:r>
              <a:rPr lang="en-US" err="1">
                <a:ea typeface="Tahoma"/>
                <a:cs typeface="Tahoma"/>
              </a:rPr>
              <a:t>trong</a:t>
            </a:r>
            <a:r>
              <a:rPr lang="en-US">
                <a:ea typeface="Tahoma"/>
                <a:cs typeface="Tahoma"/>
              </a:rPr>
              <a:t> </a:t>
            </a:r>
            <a:r>
              <a:rPr lang="en-US" err="1">
                <a:ea typeface="Tahoma"/>
                <a:cs typeface="Tahoma"/>
              </a:rPr>
              <a:t>hàm</a:t>
            </a:r>
            <a:r>
              <a:rPr lang="en-US">
                <a:ea typeface="Tahoma"/>
                <a:cs typeface="Tahoma"/>
              </a:rPr>
              <a:t> </a:t>
            </a:r>
            <a:r>
              <a:rPr lang="en-US" err="1">
                <a:ea typeface="Tahoma"/>
                <a:cs typeface="Tahoma"/>
              </a:rPr>
              <a:t>calculateDistance</a:t>
            </a:r>
            <a:r>
              <a:rPr lang="en-US">
                <a:ea typeface="Tahoma"/>
                <a:cs typeface="Tahoma"/>
              </a:rPr>
              <a:t> </a:t>
            </a:r>
            <a:r>
              <a:rPr lang="en-US" err="1">
                <a:ea typeface="Tahoma"/>
                <a:cs typeface="Tahoma"/>
              </a:rPr>
              <a:t>sẽ</a:t>
            </a:r>
            <a:r>
              <a:rPr lang="en-US">
                <a:ea typeface="Tahoma"/>
                <a:cs typeface="Tahoma"/>
              </a:rPr>
              <a:t> </a:t>
            </a:r>
            <a:r>
              <a:rPr lang="en-US" err="1">
                <a:ea typeface="Tahoma"/>
                <a:cs typeface="Tahoma"/>
              </a:rPr>
              <a:t>gọi</a:t>
            </a:r>
            <a:r>
              <a:rPr lang="en-US">
                <a:ea typeface="Tahoma"/>
                <a:cs typeface="Tahoma"/>
              </a:rPr>
              <a:t> </a:t>
            </a:r>
            <a:r>
              <a:rPr lang="en-US" err="1">
                <a:ea typeface="Tahoma"/>
                <a:cs typeface="Tahoma"/>
              </a:rPr>
              <a:t>cụ</a:t>
            </a:r>
            <a:r>
              <a:rPr lang="en-US">
                <a:ea typeface="Tahoma"/>
                <a:cs typeface="Tahoma"/>
              </a:rPr>
              <a:t> </a:t>
            </a:r>
            <a:r>
              <a:rPr lang="en-US" err="1">
                <a:ea typeface="Tahoma"/>
                <a:cs typeface="Tahoma"/>
              </a:rPr>
              <a:t>thể</a:t>
            </a:r>
            <a:r>
              <a:rPr lang="en-US">
                <a:ea typeface="Tahoma"/>
                <a:cs typeface="Tahoma"/>
              </a:rPr>
              <a:t> </a:t>
            </a:r>
            <a:r>
              <a:rPr lang="en-US" err="1">
                <a:ea typeface="Tahoma"/>
                <a:cs typeface="Tahoma"/>
              </a:rPr>
              <a:t>hàm</a:t>
            </a:r>
            <a:r>
              <a:rPr lang="en-US">
                <a:ea typeface="Tahoma"/>
                <a:cs typeface="Tahoma"/>
              </a:rPr>
              <a:t> </a:t>
            </a:r>
            <a:r>
              <a:rPr lang="en-US" err="1">
                <a:ea typeface="Tahoma"/>
                <a:cs typeface="Tahoma"/>
              </a:rPr>
              <a:t>calculateDistance</a:t>
            </a:r>
            <a:r>
              <a:rPr lang="en-US">
                <a:ea typeface="Tahoma"/>
                <a:cs typeface="Tahoma"/>
              </a:rPr>
              <a:t> </a:t>
            </a:r>
            <a:r>
              <a:rPr lang="en-US" err="1">
                <a:ea typeface="Tahoma"/>
                <a:cs typeface="Tahoma"/>
              </a:rPr>
              <a:t>của</a:t>
            </a:r>
            <a:r>
              <a:rPr lang="en-US">
                <a:ea typeface="Tahoma"/>
                <a:cs typeface="Tahoma"/>
              </a:rPr>
              <a:t> </a:t>
            </a:r>
            <a:r>
              <a:rPr lang="en-US" err="1">
                <a:ea typeface="Tahoma"/>
                <a:cs typeface="Tahoma"/>
              </a:rPr>
              <a:t>adaptee</a:t>
            </a:r>
            <a:r>
              <a:rPr lang="en-US">
                <a:ea typeface="Tahoma"/>
                <a:cs typeface="Tahoma"/>
              </a:rPr>
              <a:t> </a:t>
            </a:r>
            <a:r>
              <a:rPr lang="en-US" err="1">
                <a:ea typeface="Tahoma"/>
                <a:cs typeface="Tahoma"/>
              </a:rPr>
              <a:t>đó</a:t>
            </a:r>
          </a:p>
        </p:txBody>
      </p:sp>
    </p:spTree>
    <p:extLst>
      <p:ext uri="{BB962C8B-B14F-4D97-AF65-F5344CB8AC3E}">
        <p14:creationId xmlns:p14="http://schemas.microsoft.com/office/powerpoint/2010/main" val="2198808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14</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606054" y="3114834"/>
            <a:ext cx="7632772" cy="1377600"/>
          </a:xfrm>
        </p:spPr>
        <p:txBody>
          <a:bodyPr vert="horz" lIns="91440" tIns="45720" rIns="91440" bIns="45720" rtlCol="0" anchor="t">
            <a:normAutofit/>
          </a:bodyPr>
          <a:lstStyle/>
          <a:p>
            <a:pPr marL="285750" indent="-285750"/>
            <a:r>
              <a:rPr lang="en-US" sz="1800" err="1">
                <a:ea typeface="Tahoma"/>
                <a:cs typeface="Tahoma"/>
              </a:rPr>
              <a:t>Vấn</a:t>
            </a:r>
            <a:r>
              <a:rPr lang="en-US" sz="1800">
                <a:ea typeface="Tahoma"/>
                <a:cs typeface="Tahoma"/>
              </a:rPr>
              <a:t> </a:t>
            </a:r>
            <a:r>
              <a:rPr lang="en-US" sz="1800" err="1">
                <a:ea typeface="Tahoma"/>
                <a:cs typeface="Tahoma"/>
              </a:rPr>
              <a:t>đề</a:t>
            </a:r>
            <a:r>
              <a:rPr lang="en-US" sz="1800">
                <a:ea typeface="Tahoma"/>
                <a:cs typeface="Tahoma"/>
              </a:rPr>
              <a:t>:</a:t>
            </a:r>
          </a:p>
          <a:p>
            <a:pPr marL="742950" lvl="1"/>
            <a:r>
              <a:rPr lang="en-US" sz="1800" err="1">
                <a:ea typeface="Tahoma"/>
                <a:cs typeface="Tahoma"/>
              </a:rPr>
              <a:t>Có</a:t>
            </a:r>
            <a:r>
              <a:rPr lang="en-US" sz="1800">
                <a:ea typeface="Tahoma"/>
                <a:cs typeface="Tahoma"/>
              </a:rPr>
              <a:t> </a:t>
            </a:r>
            <a:r>
              <a:rPr lang="en-US" sz="1800" err="1">
                <a:ea typeface="Tahoma"/>
                <a:cs typeface="Tahoma"/>
              </a:rPr>
              <a:t>thể</a:t>
            </a:r>
            <a:r>
              <a:rPr lang="en-US" sz="1800">
                <a:ea typeface="Tahoma"/>
                <a:cs typeface="Tahoma"/>
              </a:rPr>
              <a:t> </a:t>
            </a:r>
            <a:r>
              <a:rPr lang="en-US" sz="1800" err="1">
                <a:ea typeface="Tahoma"/>
                <a:cs typeface="Tahoma"/>
              </a:rPr>
              <a:t>sử</a:t>
            </a:r>
            <a:r>
              <a:rPr lang="en-US" sz="1800">
                <a:ea typeface="Tahoma"/>
                <a:cs typeface="Tahoma"/>
              </a:rPr>
              <a:t> </a:t>
            </a:r>
            <a:r>
              <a:rPr lang="en-US" sz="1800" err="1">
                <a:ea typeface="Tahoma"/>
                <a:cs typeface="Tahoma"/>
              </a:rPr>
              <a:t>dụng</a:t>
            </a:r>
            <a:r>
              <a:rPr lang="en-US" sz="1800">
                <a:ea typeface="Tahoma"/>
                <a:cs typeface="Tahoma"/>
              </a:rPr>
              <a:t> If/else </a:t>
            </a:r>
            <a:r>
              <a:rPr lang="en-US" sz="1800" err="1">
                <a:ea typeface="Tahoma"/>
                <a:cs typeface="Tahoma"/>
              </a:rPr>
              <a:t>hoặc</a:t>
            </a:r>
            <a:r>
              <a:rPr lang="en-US" sz="1800">
                <a:ea typeface="Tahoma"/>
                <a:cs typeface="Tahoma"/>
              </a:rPr>
              <a:t> Switch case</a:t>
            </a:r>
          </a:p>
          <a:p>
            <a:pPr marL="742950" lvl="1"/>
            <a:r>
              <a:rPr lang="en-US" sz="1800" err="1">
                <a:ea typeface="Tahoma"/>
                <a:cs typeface="Tahoma"/>
              </a:rPr>
              <a:t>Nhưng</a:t>
            </a:r>
            <a:r>
              <a:rPr lang="en-US" sz="1800">
                <a:ea typeface="Tahoma"/>
                <a:cs typeface="Tahoma"/>
              </a:rPr>
              <a:t> </a:t>
            </a:r>
            <a:r>
              <a:rPr lang="en-US" sz="1800" err="1">
                <a:ea typeface="Tahoma"/>
                <a:cs typeface="Tahoma"/>
              </a:rPr>
              <a:t>có</a:t>
            </a:r>
            <a:r>
              <a:rPr lang="en-US" sz="1800">
                <a:ea typeface="Tahoma"/>
                <a:cs typeface="Tahoma"/>
              </a:rPr>
              <a:t> </a:t>
            </a:r>
            <a:r>
              <a:rPr lang="en-US" sz="1800" err="1">
                <a:ea typeface="Tahoma"/>
                <a:cs typeface="Tahoma"/>
              </a:rPr>
              <a:t>thể</a:t>
            </a:r>
            <a:r>
              <a:rPr lang="en-US" sz="1800">
                <a:ea typeface="Tahoma"/>
                <a:cs typeface="Tahoma"/>
              </a:rPr>
              <a:t> </a:t>
            </a:r>
            <a:r>
              <a:rPr lang="en-US" sz="1800" err="1">
                <a:ea typeface="Tahoma"/>
                <a:cs typeface="Tahoma"/>
              </a:rPr>
              <a:t>sẽ</a:t>
            </a:r>
            <a:r>
              <a:rPr lang="en-US" sz="1800">
                <a:ea typeface="Tahoma"/>
                <a:cs typeface="Tahoma"/>
              </a:rPr>
              <a:t> vi </a:t>
            </a:r>
            <a:r>
              <a:rPr lang="en-US" sz="1800" err="1">
                <a:ea typeface="Tahoma"/>
                <a:cs typeface="Tahoma"/>
              </a:rPr>
              <a:t>phạm</a:t>
            </a:r>
            <a:r>
              <a:rPr lang="en-US" sz="1800">
                <a:ea typeface="Tahoma"/>
                <a:cs typeface="Tahoma"/>
              </a:rPr>
              <a:t> </a:t>
            </a:r>
            <a:r>
              <a:rPr lang="en-US" sz="1800" err="1">
                <a:ea typeface="Tahoma"/>
                <a:cs typeface="Tahoma"/>
              </a:rPr>
              <a:t>các</a:t>
            </a:r>
            <a:r>
              <a:rPr lang="en-US" sz="1800">
                <a:ea typeface="Tahoma"/>
                <a:cs typeface="Tahoma"/>
              </a:rPr>
              <a:t> </a:t>
            </a:r>
            <a:r>
              <a:rPr lang="en-US" sz="1800" err="1">
                <a:ea typeface="Tahoma"/>
                <a:cs typeface="Tahoma"/>
              </a:rPr>
              <a:t>nguyên</a:t>
            </a:r>
            <a:r>
              <a:rPr lang="en-US" sz="1800">
                <a:ea typeface="Tahoma"/>
                <a:cs typeface="Tahoma"/>
              </a:rPr>
              <a:t> </a:t>
            </a:r>
            <a:r>
              <a:rPr lang="en-US" sz="1800" err="1">
                <a:ea typeface="Tahoma"/>
                <a:cs typeface="Tahoma"/>
              </a:rPr>
              <a:t>lí</a:t>
            </a:r>
            <a:r>
              <a:rPr lang="en-US" sz="1800">
                <a:ea typeface="Tahoma"/>
                <a:cs typeface="Tahoma"/>
              </a:rPr>
              <a:t> </a:t>
            </a:r>
            <a:r>
              <a:rPr lang="en-US" sz="1800" err="1">
                <a:ea typeface="Tahoma"/>
                <a:cs typeface="Tahoma"/>
              </a:rPr>
              <a:t>thiết</a:t>
            </a:r>
            <a:r>
              <a:rPr lang="en-US" sz="1800">
                <a:ea typeface="Tahoma"/>
                <a:cs typeface="Tahoma"/>
              </a:rPr>
              <a:t> </a:t>
            </a:r>
            <a:r>
              <a:rPr lang="en-US" sz="1800" err="1">
                <a:ea typeface="Tahoma"/>
                <a:cs typeface="Tahoma"/>
              </a:rPr>
              <a:t>kế</a:t>
            </a:r>
            <a:r>
              <a:rPr lang="en-US" sz="1800">
                <a:ea typeface="Tahoma"/>
                <a:cs typeface="Tahoma"/>
              </a:rPr>
              <a:t> </a:t>
            </a:r>
            <a:r>
              <a:rPr lang="en-US" sz="1800" err="1">
                <a:ea typeface="Tahoma"/>
                <a:cs typeface="Tahoma"/>
              </a:rPr>
              <a:t>như</a:t>
            </a:r>
            <a:r>
              <a:rPr lang="en-US" sz="1800">
                <a:ea typeface="Tahoma"/>
                <a:cs typeface="Tahoma"/>
              </a:rPr>
              <a:t> SRP, OCP</a:t>
            </a:r>
          </a:p>
          <a:p>
            <a:pPr marL="742950" lvl="1"/>
            <a:endParaRPr lang="en-US" sz="1800">
              <a:ea typeface="Tahoma"/>
              <a:cs typeface="Tahoma"/>
            </a:endParaRPr>
          </a:p>
          <a:p>
            <a:pPr marL="742950" lvl="1"/>
            <a:endParaRPr lang="en-US" sz="1400">
              <a:ea typeface="Tahoma"/>
              <a:cs typeface="Tahoma"/>
            </a:endParaRPr>
          </a:p>
          <a:p>
            <a:pPr lvl="1"/>
            <a:endParaRPr lang="en-US" sz="1400">
              <a:ea typeface="Tahoma"/>
              <a:cs typeface="Tahoma"/>
            </a:endParaRP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err="1">
                <a:solidFill>
                  <a:schemeClr val="tx2"/>
                </a:solidFill>
                <a:latin typeface="Tahoma"/>
              </a:rPr>
              <a:t>Vấn</a:t>
            </a:r>
            <a:r>
              <a:rPr lang="en-US" altLang="zh-CN" sz="2800">
                <a:solidFill>
                  <a:schemeClr val="tx2"/>
                </a:solidFill>
                <a:latin typeface="Tahoma"/>
              </a:rPr>
              <a:t> </a:t>
            </a:r>
            <a:r>
              <a:rPr lang="en-US" altLang="zh-CN" sz="2800" err="1">
                <a:solidFill>
                  <a:schemeClr val="tx2"/>
                </a:solidFill>
                <a:latin typeface="Tahoma"/>
              </a:rPr>
              <a:t>đề</a:t>
            </a:r>
            <a:r>
              <a:rPr lang="en-US" altLang="zh-CN" sz="2800">
                <a:solidFill>
                  <a:schemeClr val="tx2"/>
                </a:solidFill>
                <a:latin typeface="Tahoma"/>
              </a:rPr>
              <a:t> State </a:t>
            </a:r>
            <a:r>
              <a:rPr lang="en-US" altLang="zh-CN" sz="2800" err="1">
                <a:solidFill>
                  <a:schemeClr val="tx2"/>
                </a:solidFill>
                <a:latin typeface="Tahoma"/>
              </a:rPr>
              <a:t>và</a:t>
            </a:r>
            <a:r>
              <a:rPr lang="en-US" altLang="zh-CN" sz="2800">
                <a:solidFill>
                  <a:schemeClr val="tx2"/>
                </a:solidFill>
                <a:latin typeface="Tahoma"/>
              </a:rPr>
              <a:t> </a:t>
            </a:r>
            <a:r>
              <a:rPr lang="en-US" altLang="zh-CN" sz="2800" err="1">
                <a:solidFill>
                  <a:schemeClr val="tx2"/>
                </a:solidFill>
                <a:latin typeface="Tahoma"/>
              </a:rPr>
              <a:t>Giải</a:t>
            </a:r>
            <a:r>
              <a:rPr lang="en-US" altLang="zh-CN" sz="2800">
                <a:solidFill>
                  <a:schemeClr val="tx2"/>
                </a:solidFill>
                <a:latin typeface="Tahoma"/>
              </a:rPr>
              <a:t> </a:t>
            </a:r>
            <a:r>
              <a:rPr lang="en-US" altLang="zh-CN" sz="2800" err="1">
                <a:solidFill>
                  <a:schemeClr val="tx2"/>
                </a:solidFill>
                <a:latin typeface="Tahoma"/>
              </a:rPr>
              <a:t>pháp</a:t>
            </a:r>
            <a:endParaRPr lang="en-US" altLang="zh-CN" sz="2800" err="1">
              <a:solidFill>
                <a:schemeClr val="tx2"/>
              </a:solidFill>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958EEB9C-BEDB-42A2-B52B-39339123B811}"/>
              </a:ext>
            </a:extLst>
          </p:cNvPr>
          <p:cNvSpPr txBox="1"/>
          <p:nvPr/>
        </p:nvSpPr>
        <p:spPr>
          <a:xfrm>
            <a:off x="604939" y="1713001"/>
            <a:ext cx="814374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US">
                <a:ea typeface="Tahoma"/>
                <a:cs typeface="Tahoma"/>
              </a:rPr>
              <a:t>State DP:</a:t>
            </a:r>
          </a:p>
          <a:p>
            <a:pPr marL="742950" lvl="1" indent="-285750">
              <a:buFont typeface="Wingdings"/>
              <a:buChar char="§"/>
            </a:pPr>
            <a:r>
              <a:rPr lang="en-US" err="1">
                <a:ea typeface="Tahoma"/>
                <a:cs typeface="Tahoma"/>
              </a:rPr>
              <a:t>Dựa</a:t>
            </a:r>
            <a:r>
              <a:rPr lang="en-US">
                <a:ea typeface="Tahoma"/>
                <a:cs typeface="Tahoma"/>
              </a:rPr>
              <a:t> </a:t>
            </a:r>
            <a:r>
              <a:rPr lang="en-US" err="1">
                <a:ea typeface="Tahoma"/>
                <a:cs typeface="Tahoma"/>
              </a:rPr>
              <a:t>trên</a:t>
            </a:r>
            <a:r>
              <a:rPr lang="en-US">
                <a:ea typeface="Tahoma"/>
                <a:cs typeface="Tahoma"/>
              </a:rPr>
              <a:t> </a:t>
            </a:r>
            <a:r>
              <a:rPr lang="en-US" err="1">
                <a:ea typeface="Tahoma"/>
                <a:cs typeface="Tahoma"/>
              </a:rPr>
              <a:t>lý</a:t>
            </a:r>
            <a:r>
              <a:rPr lang="en-US">
                <a:ea typeface="Tahoma"/>
                <a:cs typeface="Tahoma"/>
              </a:rPr>
              <a:t> </a:t>
            </a:r>
            <a:r>
              <a:rPr lang="en-US" err="1">
                <a:ea typeface="Tahoma"/>
                <a:cs typeface="Tahoma"/>
              </a:rPr>
              <a:t>thuyết</a:t>
            </a:r>
            <a:r>
              <a:rPr lang="en-US">
                <a:ea typeface="Tahoma"/>
                <a:cs typeface="Tahoma"/>
              </a:rPr>
              <a:t> </a:t>
            </a:r>
            <a:r>
              <a:rPr lang="en-US" err="1">
                <a:ea typeface="Tahoma"/>
                <a:cs typeface="Tahoma"/>
              </a:rPr>
              <a:t>của</a:t>
            </a:r>
            <a:r>
              <a:rPr lang="en-US">
                <a:ea typeface="Tahoma"/>
                <a:cs typeface="Tahoma"/>
              </a:rPr>
              <a:t> </a:t>
            </a:r>
            <a:r>
              <a:rPr lang="en-US" err="1">
                <a:ea typeface="Tahoma"/>
                <a:cs typeface="Tahoma"/>
              </a:rPr>
              <a:t>máy</a:t>
            </a:r>
            <a:r>
              <a:rPr lang="en-US">
                <a:ea typeface="Tahoma"/>
                <a:cs typeface="Tahoma"/>
              </a:rPr>
              <a:t> </a:t>
            </a:r>
            <a:r>
              <a:rPr lang="en-US" err="1">
                <a:ea typeface="Tahoma"/>
                <a:cs typeface="Tahoma"/>
              </a:rPr>
              <a:t>hữu</a:t>
            </a:r>
            <a:r>
              <a:rPr lang="en-US">
                <a:ea typeface="Tahoma"/>
                <a:cs typeface="Tahoma"/>
              </a:rPr>
              <a:t> </a:t>
            </a:r>
            <a:r>
              <a:rPr lang="en-US" err="1">
                <a:ea typeface="Tahoma"/>
                <a:cs typeface="Tahoma"/>
              </a:rPr>
              <a:t>hạn</a:t>
            </a:r>
            <a:r>
              <a:rPr lang="en-US">
                <a:ea typeface="Tahoma"/>
                <a:cs typeface="Tahoma"/>
              </a:rPr>
              <a:t> </a:t>
            </a:r>
            <a:r>
              <a:rPr lang="en-US" err="1">
                <a:ea typeface="Tahoma"/>
                <a:cs typeface="Tahoma"/>
              </a:rPr>
              <a:t>trạng</a:t>
            </a:r>
            <a:r>
              <a:rPr lang="en-US">
                <a:ea typeface="Tahoma"/>
                <a:cs typeface="Tahoma"/>
              </a:rPr>
              <a:t> </a:t>
            </a:r>
            <a:r>
              <a:rPr lang="en-US" err="1">
                <a:ea typeface="Tahoma"/>
                <a:cs typeface="Tahoma"/>
              </a:rPr>
              <a:t>thái</a:t>
            </a:r>
          </a:p>
          <a:p>
            <a:pPr marL="742950" lvl="1" indent="-285750">
              <a:buFont typeface="Wingdings"/>
              <a:buChar char="§"/>
            </a:pPr>
            <a:r>
              <a:rPr lang="en-US" err="1">
                <a:ea typeface="Tahoma"/>
                <a:cs typeface="Tahoma"/>
              </a:rPr>
              <a:t>Áp</a:t>
            </a:r>
            <a:r>
              <a:rPr lang="en-US">
                <a:ea typeface="Tahoma"/>
                <a:cs typeface="Tahoma"/>
              </a:rPr>
              <a:t> </a:t>
            </a:r>
            <a:r>
              <a:rPr lang="en-US" err="1">
                <a:ea typeface="Tahoma"/>
                <a:cs typeface="Tahoma"/>
              </a:rPr>
              <a:t>dụng</a:t>
            </a:r>
            <a:r>
              <a:rPr lang="en-US">
                <a:ea typeface="Tahoma"/>
                <a:cs typeface="Tahoma"/>
              </a:rPr>
              <a:t> </a:t>
            </a:r>
            <a:r>
              <a:rPr lang="en-US" err="1">
                <a:ea typeface="Tahoma"/>
                <a:cs typeface="Tahoma"/>
              </a:rPr>
              <a:t>cho</a:t>
            </a:r>
            <a:r>
              <a:rPr lang="en-US">
                <a:ea typeface="Tahoma"/>
                <a:cs typeface="Tahoma"/>
              </a:rPr>
              <a:t> </a:t>
            </a:r>
            <a:r>
              <a:rPr lang="en-US" err="1">
                <a:ea typeface="Tahoma"/>
                <a:cs typeface="Tahoma"/>
              </a:rPr>
              <a:t>các</a:t>
            </a:r>
            <a:r>
              <a:rPr lang="en-US">
                <a:ea typeface="Tahoma"/>
                <a:cs typeface="Tahoma"/>
              </a:rPr>
              <a:t> </a:t>
            </a:r>
            <a:r>
              <a:rPr lang="en-US" err="1">
                <a:ea typeface="Tahoma"/>
                <a:cs typeface="Tahoma"/>
              </a:rPr>
              <a:t>vấn</a:t>
            </a:r>
            <a:r>
              <a:rPr lang="en-US">
                <a:ea typeface="Tahoma"/>
                <a:cs typeface="Tahoma"/>
              </a:rPr>
              <a:t> </a:t>
            </a:r>
            <a:r>
              <a:rPr lang="en-US" err="1">
                <a:ea typeface="Tahoma"/>
                <a:cs typeface="Tahoma"/>
              </a:rPr>
              <a:t>đề</a:t>
            </a:r>
            <a:r>
              <a:rPr lang="en-US">
                <a:ea typeface="Tahoma"/>
                <a:cs typeface="Tahoma"/>
              </a:rPr>
              <a:t> </a:t>
            </a:r>
            <a:r>
              <a:rPr lang="en-US" err="1">
                <a:ea typeface="Tahoma"/>
                <a:cs typeface="Tahoma"/>
              </a:rPr>
              <a:t>mà</a:t>
            </a:r>
            <a:r>
              <a:rPr lang="en-US">
                <a:ea typeface="Tahoma"/>
                <a:cs typeface="Tahoma"/>
              </a:rPr>
              <a:t> </a:t>
            </a:r>
            <a:r>
              <a:rPr lang="en-US" err="1">
                <a:ea typeface="Tahoma"/>
                <a:cs typeface="Tahoma"/>
              </a:rPr>
              <a:t>trải</a:t>
            </a:r>
            <a:r>
              <a:rPr lang="en-US">
                <a:ea typeface="Tahoma"/>
                <a:cs typeface="Tahoma"/>
              </a:rPr>
              <a:t> qua </a:t>
            </a:r>
            <a:r>
              <a:rPr lang="en-US" err="1">
                <a:ea typeface="Tahoma"/>
                <a:cs typeface="Tahoma"/>
              </a:rPr>
              <a:t>những</a:t>
            </a:r>
            <a:r>
              <a:rPr lang="en-US">
                <a:ea typeface="Tahoma"/>
                <a:cs typeface="Tahoma"/>
              </a:rPr>
              <a:t> </a:t>
            </a:r>
            <a:r>
              <a:rPr lang="en-US" err="1">
                <a:ea typeface="Tahoma"/>
                <a:cs typeface="Tahoma"/>
              </a:rPr>
              <a:t>trạng</a:t>
            </a:r>
            <a:r>
              <a:rPr lang="en-US">
                <a:ea typeface="Tahoma"/>
                <a:cs typeface="Tahoma"/>
              </a:rPr>
              <a:t> </a:t>
            </a:r>
            <a:r>
              <a:rPr lang="en-US" err="1">
                <a:ea typeface="Tahoma"/>
                <a:cs typeface="Tahoma"/>
              </a:rPr>
              <a:t>thái</a:t>
            </a:r>
            <a:r>
              <a:rPr lang="en-US">
                <a:ea typeface="Tahoma"/>
                <a:cs typeface="Tahoma"/>
              </a:rPr>
              <a:t> </a:t>
            </a:r>
            <a:r>
              <a:rPr lang="en-US" err="1">
                <a:ea typeface="Tahoma"/>
                <a:cs typeface="Tahoma"/>
              </a:rPr>
              <a:t>khác</a:t>
            </a:r>
            <a:r>
              <a:rPr lang="en-US">
                <a:ea typeface="Tahoma"/>
                <a:cs typeface="Tahoma"/>
              </a:rPr>
              <a:t> </a:t>
            </a:r>
            <a:r>
              <a:rPr lang="en-US" err="1">
                <a:ea typeface="Tahoma"/>
                <a:cs typeface="Tahoma"/>
              </a:rPr>
              <a:t>nhau</a:t>
            </a:r>
          </a:p>
        </p:txBody>
      </p:sp>
      <p:sp>
        <p:nvSpPr>
          <p:cNvPr id="9" name="TextBox 1">
            <a:extLst>
              <a:ext uri="{FF2B5EF4-FFF2-40B4-BE49-F238E27FC236}">
                <a16:creationId xmlns:a16="http://schemas.microsoft.com/office/drawing/2014/main" id="{383A7406-666B-4B48-8360-178BF71EF978}"/>
              </a:ext>
            </a:extLst>
          </p:cNvPr>
          <p:cNvSpPr txBox="1"/>
          <p:nvPr/>
        </p:nvSpPr>
        <p:spPr>
          <a:xfrm>
            <a:off x="604939" y="4558023"/>
            <a:ext cx="8143747" cy="120032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Wingdings"/>
              <a:buChar char="§"/>
            </a:pPr>
            <a:r>
              <a:rPr lang="en-US" err="1">
                <a:ea typeface="Tahoma"/>
                <a:cs typeface="Tahoma"/>
              </a:rPr>
              <a:t>Áp</a:t>
            </a:r>
            <a:r>
              <a:rPr lang="en-US">
                <a:ea typeface="Tahoma"/>
                <a:cs typeface="Tahoma"/>
              </a:rPr>
              <a:t> </a:t>
            </a:r>
            <a:r>
              <a:rPr lang="en-US" err="1">
                <a:ea typeface="Tahoma"/>
                <a:cs typeface="Tahoma"/>
              </a:rPr>
              <a:t>dụng</a:t>
            </a:r>
            <a:r>
              <a:rPr lang="en-US">
                <a:ea typeface="Tahoma"/>
                <a:cs typeface="Tahoma"/>
              </a:rPr>
              <a:t> State </a:t>
            </a:r>
            <a:r>
              <a:rPr lang="en-US" err="1">
                <a:ea typeface="Tahoma"/>
                <a:cs typeface="Tahoma"/>
              </a:rPr>
              <a:t>vào</a:t>
            </a:r>
            <a:r>
              <a:rPr lang="en-US">
                <a:ea typeface="Tahoma"/>
                <a:cs typeface="Tahoma"/>
              </a:rPr>
              <a:t> Codebase:</a:t>
            </a:r>
          </a:p>
          <a:p>
            <a:pPr marL="742950" lvl="1" indent="-285750">
              <a:buFont typeface="Wingdings"/>
              <a:buChar char="§"/>
            </a:pPr>
            <a:r>
              <a:rPr lang="en-US">
                <a:ea typeface="Tahoma"/>
                <a:cs typeface="Tahoma"/>
              </a:rPr>
              <a:t>Trong </a:t>
            </a:r>
            <a:r>
              <a:rPr lang="en-US" err="1">
                <a:ea typeface="Tahoma"/>
                <a:cs typeface="Tahoma"/>
              </a:rPr>
              <a:t>hệ</a:t>
            </a:r>
            <a:r>
              <a:rPr lang="en-US">
                <a:ea typeface="Tahoma"/>
                <a:cs typeface="Tahoma"/>
              </a:rPr>
              <a:t> </a:t>
            </a:r>
            <a:r>
              <a:rPr lang="en-US" err="1">
                <a:ea typeface="Tahoma"/>
                <a:cs typeface="Tahoma"/>
              </a:rPr>
              <a:t>thống</a:t>
            </a:r>
            <a:r>
              <a:rPr lang="en-US">
                <a:ea typeface="Tahoma"/>
                <a:cs typeface="Tahoma"/>
              </a:rPr>
              <a:t>, </a:t>
            </a:r>
            <a:r>
              <a:rPr lang="en-US" err="1">
                <a:ea typeface="Tahoma"/>
                <a:cs typeface="Tahoma"/>
              </a:rPr>
              <a:t>Đơn</a:t>
            </a:r>
            <a:r>
              <a:rPr lang="en-US">
                <a:ea typeface="Tahoma"/>
                <a:cs typeface="Tahoma"/>
              </a:rPr>
              <a:t> </a:t>
            </a:r>
            <a:r>
              <a:rPr lang="en-US" err="1">
                <a:ea typeface="Tahoma"/>
                <a:cs typeface="Tahoma"/>
              </a:rPr>
              <a:t>hàng</a:t>
            </a:r>
            <a:r>
              <a:rPr lang="en-US">
                <a:ea typeface="Tahoma"/>
                <a:cs typeface="Tahoma"/>
              </a:rPr>
              <a:t>(Order) </a:t>
            </a:r>
            <a:r>
              <a:rPr lang="en-US" err="1">
                <a:ea typeface="Tahoma"/>
                <a:cs typeface="Tahoma"/>
              </a:rPr>
              <a:t>là</a:t>
            </a:r>
            <a:r>
              <a:rPr lang="en-US">
                <a:ea typeface="Tahoma"/>
                <a:cs typeface="Tahoma"/>
              </a:rPr>
              <a:t> </a:t>
            </a:r>
            <a:r>
              <a:rPr lang="en-US" err="1">
                <a:ea typeface="Tahoma"/>
                <a:cs typeface="Tahoma"/>
              </a:rPr>
              <a:t>vấn</a:t>
            </a:r>
            <a:r>
              <a:rPr lang="en-US">
                <a:ea typeface="Tahoma"/>
                <a:cs typeface="Tahoma"/>
              </a:rPr>
              <a:t> </a:t>
            </a:r>
            <a:r>
              <a:rPr lang="en-US" err="1">
                <a:ea typeface="Tahoma"/>
                <a:cs typeface="Tahoma"/>
              </a:rPr>
              <a:t>đề</a:t>
            </a:r>
            <a:r>
              <a:rPr lang="en-US">
                <a:ea typeface="Tahoma"/>
                <a:cs typeface="Tahoma"/>
              </a:rPr>
              <a:t> </a:t>
            </a:r>
            <a:r>
              <a:rPr lang="en-US" err="1">
                <a:ea typeface="Tahoma"/>
                <a:cs typeface="Tahoma"/>
              </a:rPr>
              <a:t>có</a:t>
            </a:r>
            <a:r>
              <a:rPr lang="en-US">
                <a:ea typeface="Tahoma"/>
                <a:cs typeface="Tahoma"/>
              </a:rPr>
              <a:t> </a:t>
            </a:r>
            <a:r>
              <a:rPr lang="en-US" err="1">
                <a:ea typeface="Tahoma"/>
                <a:cs typeface="Tahoma"/>
              </a:rPr>
              <a:t>nhiều</a:t>
            </a:r>
            <a:r>
              <a:rPr lang="en-US">
                <a:ea typeface="Tahoma"/>
                <a:cs typeface="Tahoma"/>
              </a:rPr>
              <a:t> </a:t>
            </a:r>
            <a:r>
              <a:rPr lang="en-US" err="1">
                <a:ea typeface="Tahoma"/>
                <a:cs typeface="Tahoma"/>
              </a:rPr>
              <a:t>trạng</a:t>
            </a:r>
            <a:r>
              <a:rPr lang="en-US">
                <a:ea typeface="Tahoma"/>
                <a:cs typeface="Tahoma"/>
              </a:rPr>
              <a:t> </a:t>
            </a:r>
            <a:r>
              <a:rPr lang="en-US" err="1">
                <a:ea typeface="Tahoma"/>
                <a:cs typeface="Tahoma"/>
              </a:rPr>
              <a:t>thái</a:t>
            </a:r>
            <a:r>
              <a:rPr lang="en-US">
                <a:ea typeface="Tahoma"/>
                <a:cs typeface="Tahoma"/>
              </a:rPr>
              <a:t>.</a:t>
            </a:r>
          </a:p>
          <a:p>
            <a:pPr marL="742950" lvl="1" indent="-285750">
              <a:buFont typeface="Wingdings"/>
              <a:buChar char="§"/>
            </a:pPr>
            <a:r>
              <a:rPr lang="en-US" err="1">
                <a:ea typeface="Tahoma"/>
                <a:cs typeface="Tahoma"/>
              </a:rPr>
              <a:t>Vây</a:t>
            </a:r>
            <a:r>
              <a:rPr lang="en-US">
                <a:ea typeface="Tahoma"/>
                <a:cs typeface="Tahoma"/>
              </a:rPr>
              <a:t> </a:t>
            </a:r>
            <a:r>
              <a:rPr lang="en-US" err="1">
                <a:ea typeface="Tahoma"/>
                <a:cs typeface="Tahoma"/>
              </a:rPr>
              <a:t>nên</a:t>
            </a:r>
            <a:r>
              <a:rPr lang="en-US">
                <a:ea typeface="Tahoma"/>
                <a:cs typeface="Tahoma"/>
              </a:rPr>
              <a:t> </a:t>
            </a:r>
            <a:r>
              <a:rPr lang="en-US" err="1">
                <a:ea typeface="Tahoma"/>
                <a:cs typeface="Tahoma"/>
              </a:rPr>
              <a:t>khi</a:t>
            </a:r>
            <a:r>
              <a:rPr lang="en-US">
                <a:ea typeface="Tahoma"/>
                <a:cs typeface="Tahoma"/>
              </a:rPr>
              <a:t> </a:t>
            </a:r>
            <a:r>
              <a:rPr lang="en-US" err="1">
                <a:ea typeface="Tahoma"/>
                <a:cs typeface="Tahoma"/>
              </a:rPr>
              <a:t>phát</a:t>
            </a:r>
            <a:r>
              <a:rPr lang="en-US">
                <a:ea typeface="Tahoma"/>
                <a:cs typeface="Tahoma"/>
              </a:rPr>
              <a:t> </a:t>
            </a:r>
            <a:r>
              <a:rPr lang="en-US" err="1">
                <a:ea typeface="Tahoma"/>
                <a:cs typeface="Tahoma"/>
              </a:rPr>
              <a:t>triển</a:t>
            </a:r>
            <a:r>
              <a:rPr lang="en-US">
                <a:ea typeface="Tahoma"/>
                <a:cs typeface="Tahoma"/>
              </a:rPr>
              <a:t> </a:t>
            </a:r>
            <a:r>
              <a:rPr lang="en-US" err="1">
                <a:ea typeface="Tahoma"/>
                <a:cs typeface="Tahoma"/>
              </a:rPr>
              <a:t>cần</a:t>
            </a:r>
            <a:r>
              <a:rPr lang="en-US">
                <a:ea typeface="Tahoma"/>
                <a:cs typeface="Tahoma"/>
              </a:rPr>
              <a:t> </a:t>
            </a:r>
            <a:r>
              <a:rPr lang="en-US" err="1">
                <a:ea typeface="Tahoma"/>
                <a:cs typeface="Tahoma"/>
              </a:rPr>
              <a:t>áp</a:t>
            </a:r>
            <a:r>
              <a:rPr lang="en-US">
                <a:ea typeface="Tahoma"/>
                <a:cs typeface="Tahoma"/>
              </a:rPr>
              <a:t> </a:t>
            </a:r>
            <a:r>
              <a:rPr lang="en-US" err="1">
                <a:ea typeface="Tahoma"/>
                <a:cs typeface="Tahoma"/>
              </a:rPr>
              <a:t>dụng</a:t>
            </a:r>
            <a:r>
              <a:rPr lang="en-US">
                <a:ea typeface="Tahoma"/>
                <a:cs typeface="Tahoma"/>
              </a:rPr>
              <a:t> State DP </a:t>
            </a:r>
            <a:r>
              <a:rPr lang="en-US" err="1">
                <a:ea typeface="Tahoma"/>
                <a:cs typeface="Tahoma"/>
              </a:rPr>
              <a:t>vào</a:t>
            </a:r>
            <a:r>
              <a:rPr lang="en-US">
                <a:ea typeface="Tahoma"/>
                <a:cs typeface="Tahoma"/>
              </a:rPr>
              <a:t> </a:t>
            </a:r>
            <a:r>
              <a:rPr lang="en-US" err="1">
                <a:ea typeface="Tahoma"/>
                <a:cs typeface="Tahoma"/>
              </a:rPr>
              <a:t>để</a:t>
            </a:r>
            <a:r>
              <a:rPr lang="en-US">
                <a:ea typeface="Tahoma"/>
                <a:cs typeface="Tahoma"/>
              </a:rPr>
              <a:t> </a:t>
            </a:r>
            <a:r>
              <a:rPr lang="en-US" err="1">
                <a:ea typeface="Tahoma"/>
                <a:cs typeface="Tahoma"/>
              </a:rPr>
              <a:t>thiết</a:t>
            </a:r>
            <a:r>
              <a:rPr lang="en-US">
                <a:ea typeface="Tahoma"/>
                <a:cs typeface="Tahoma"/>
              </a:rPr>
              <a:t> </a:t>
            </a:r>
            <a:r>
              <a:rPr lang="en-US" err="1">
                <a:ea typeface="Tahoma"/>
                <a:cs typeface="Tahoma"/>
              </a:rPr>
              <a:t>kế</a:t>
            </a:r>
          </a:p>
          <a:p>
            <a:pPr lvl="1"/>
            <a:endParaRPr lang="en-US">
              <a:ea typeface="Tahoma"/>
              <a:cs typeface="Tahoma"/>
            </a:endParaRPr>
          </a:p>
        </p:txBody>
      </p:sp>
    </p:spTree>
    <p:extLst>
      <p:ext uri="{BB962C8B-B14F-4D97-AF65-F5344CB8AC3E}">
        <p14:creationId xmlns:p14="http://schemas.microsoft.com/office/powerpoint/2010/main" val="27475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15</a:t>
            </a:fld>
            <a:endParaRPr lang="en-US" altLang="en-US" sz="1400"/>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err="1">
                <a:solidFill>
                  <a:schemeClr val="tx2"/>
                </a:solidFill>
                <a:latin typeface="Tahoma"/>
              </a:rPr>
              <a:t>Vấn</a:t>
            </a:r>
            <a:r>
              <a:rPr lang="en-US" altLang="zh-CN" sz="2800">
                <a:solidFill>
                  <a:schemeClr val="tx2"/>
                </a:solidFill>
                <a:latin typeface="Tahoma"/>
              </a:rPr>
              <a:t> </a:t>
            </a:r>
            <a:r>
              <a:rPr lang="en-US" altLang="zh-CN" sz="2800" err="1">
                <a:solidFill>
                  <a:schemeClr val="tx2"/>
                </a:solidFill>
                <a:latin typeface="Tahoma"/>
              </a:rPr>
              <a:t>đề</a:t>
            </a:r>
            <a:r>
              <a:rPr lang="en-US" altLang="zh-CN" sz="2800">
                <a:solidFill>
                  <a:schemeClr val="tx2"/>
                </a:solidFill>
                <a:latin typeface="Tahoma"/>
              </a:rPr>
              <a:t> State </a:t>
            </a:r>
            <a:r>
              <a:rPr lang="en-US" altLang="zh-CN" sz="2800" err="1">
                <a:solidFill>
                  <a:schemeClr val="tx2"/>
                </a:solidFill>
                <a:latin typeface="Tahoma"/>
              </a:rPr>
              <a:t>và</a:t>
            </a:r>
            <a:r>
              <a:rPr lang="en-US" altLang="zh-CN" sz="2800">
                <a:solidFill>
                  <a:schemeClr val="tx2"/>
                </a:solidFill>
                <a:latin typeface="Tahoma"/>
              </a:rPr>
              <a:t> </a:t>
            </a:r>
            <a:r>
              <a:rPr lang="en-US" altLang="zh-CN" sz="2800" err="1">
                <a:solidFill>
                  <a:schemeClr val="tx2"/>
                </a:solidFill>
                <a:latin typeface="Tahoma"/>
              </a:rPr>
              <a:t>Giải</a:t>
            </a:r>
            <a:r>
              <a:rPr lang="en-US" altLang="zh-CN" sz="2800">
                <a:solidFill>
                  <a:schemeClr val="tx2"/>
                </a:solidFill>
                <a:latin typeface="Tahoma"/>
              </a:rPr>
              <a:t> </a:t>
            </a:r>
            <a:r>
              <a:rPr lang="en-US" altLang="zh-CN" sz="2800" err="1">
                <a:solidFill>
                  <a:schemeClr val="tx2"/>
                </a:solidFill>
                <a:latin typeface="Tahoma"/>
              </a:rPr>
              <a:t>pháp</a:t>
            </a:r>
            <a:r>
              <a:rPr lang="en-US" altLang="zh-CN" sz="2800">
                <a:solidFill>
                  <a:schemeClr val="tx2"/>
                </a:solidFill>
                <a:latin typeface="Tahoma"/>
              </a:rPr>
              <a:t>(</a:t>
            </a:r>
            <a:r>
              <a:rPr lang="en-US" altLang="zh-CN" sz="2800" err="1">
                <a:solidFill>
                  <a:schemeClr val="tx2"/>
                </a:solidFill>
                <a:latin typeface="Tahoma"/>
              </a:rPr>
              <a:t>Tiếp</a:t>
            </a:r>
            <a:r>
              <a:rPr lang="en-US" altLang="zh-CN" sz="2800">
                <a:solidFill>
                  <a:schemeClr val="tx2"/>
                </a:solidFill>
                <a:latin typeface="Tahoma"/>
              </a:rPr>
              <a:t>)</a:t>
            </a:r>
            <a:endParaRPr lang="en-US" altLang="zh-CN" sz="2800">
              <a:solidFill>
                <a:schemeClr val="tx2"/>
              </a:solidFill>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629D544D-3365-4FD4-8F50-B0C46EB65903}"/>
              </a:ext>
            </a:extLst>
          </p:cNvPr>
          <p:cNvSpPr txBox="1"/>
          <p:nvPr/>
        </p:nvSpPr>
        <p:spPr>
          <a:xfrm>
            <a:off x="644871" y="1423509"/>
            <a:ext cx="70955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ea typeface="Tahoma"/>
                <a:cs typeface="Tahoma"/>
              </a:rPr>
              <a:t>Giải</a:t>
            </a:r>
            <a:r>
              <a:rPr lang="en-US">
                <a:ea typeface="Tahoma"/>
                <a:cs typeface="Tahoma"/>
              </a:rPr>
              <a:t> </a:t>
            </a:r>
            <a:r>
              <a:rPr lang="en-US" err="1">
                <a:ea typeface="Tahoma"/>
                <a:cs typeface="Tahoma"/>
              </a:rPr>
              <a:t>pháp</a:t>
            </a:r>
            <a:r>
              <a:rPr lang="en-US">
                <a:ea typeface="Tahoma"/>
                <a:cs typeface="Tahoma"/>
              </a:rPr>
              <a:t>: </a:t>
            </a:r>
          </a:p>
        </p:txBody>
      </p:sp>
      <p:pic>
        <p:nvPicPr>
          <p:cNvPr id="3" name="Picture 4">
            <a:extLst>
              <a:ext uri="{FF2B5EF4-FFF2-40B4-BE49-F238E27FC236}">
                <a16:creationId xmlns:a16="http://schemas.microsoft.com/office/drawing/2014/main" id="{3BDE29B8-FBC3-4E93-A860-DE9EF9B896DE}"/>
              </a:ext>
            </a:extLst>
          </p:cNvPr>
          <p:cNvPicPr>
            <a:picLocks noChangeAspect="1"/>
          </p:cNvPicPr>
          <p:nvPr/>
        </p:nvPicPr>
        <p:blipFill>
          <a:blip r:embed="rId2"/>
          <a:stretch>
            <a:fillRect/>
          </a:stretch>
        </p:blipFill>
        <p:spPr>
          <a:xfrm>
            <a:off x="1313701" y="1793017"/>
            <a:ext cx="6167208" cy="4350080"/>
          </a:xfrm>
          <a:prstGeom prst="rect">
            <a:avLst/>
          </a:prstGeom>
        </p:spPr>
      </p:pic>
    </p:spTree>
    <p:extLst>
      <p:ext uri="{BB962C8B-B14F-4D97-AF65-F5344CB8AC3E}">
        <p14:creationId xmlns:p14="http://schemas.microsoft.com/office/powerpoint/2010/main" val="1994192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01" name="Rectangle 2"/>
          <p:cNvSpPr>
            <a:spLocks noChangeArrowheads="1"/>
          </p:cNvSpPr>
          <p:nvPr/>
        </p:nvSpPr>
        <p:spPr bwMode="auto">
          <a:xfrm>
            <a:off x="482600" y="321734"/>
            <a:ext cx="8178799" cy="113573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defTabSz="914400">
              <a:lnSpc>
                <a:spcPct val="90000"/>
              </a:lnSpc>
              <a:spcBef>
                <a:spcPct val="0"/>
              </a:spcBef>
              <a:spcAft>
                <a:spcPts val="600"/>
              </a:spcAft>
            </a:pPr>
            <a:r>
              <a:rPr lang="en-US" sz="3100" kern="1200" err="1">
                <a:solidFill>
                  <a:schemeClr val="tx2"/>
                </a:solidFill>
                <a:latin typeface="Tahoma"/>
                <a:ea typeface="Tahoma"/>
                <a:cs typeface="Tahoma"/>
              </a:rPr>
              <a:t>Vấn</a:t>
            </a:r>
            <a:r>
              <a:rPr lang="en-US" sz="3100">
                <a:solidFill>
                  <a:schemeClr val="tx2"/>
                </a:solidFill>
                <a:latin typeface="Tahoma"/>
                <a:ea typeface="Tahoma"/>
                <a:cs typeface="Tahoma"/>
              </a:rPr>
              <a:t> </a:t>
            </a:r>
            <a:r>
              <a:rPr lang="en-US" sz="3100" kern="1200" err="1">
                <a:solidFill>
                  <a:schemeClr val="tx2"/>
                </a:solidFill>
                <a:latin typeface="Tahoma"/>
                <a:ea typeface="Tahoma"/>
                <a:cs typeface="Tahoma"/>
              </a:rPr>
              <a:t>đề</a:t>
            </a:r>
            <a:r>
              <a:rPr lang="en-US" sz="3100">
                <a:solidFill>
                  <a:schemeClr val="tx2"/>
                </a:solidFill>
                <a:latin typeface="Tahoma"/>
                <a:ea typeface="Tahoma"/>
                <a:cs typeface="Tahoma"/>
              </a:rPr>
              <a:t> </a:t>
            </a:r>
            <a:r>
              <a:rPr lang="en-US" sz="3100" kern="1200">
                <a:solidFill>
                  <a:schemeClr val="tx2"/>
                </a:solidFill>
                <a:latin typeface="Tahoma"/>
                <a:ea typeface="Tahoma"/>
                <a:cs typeface="Tahoma"/>
              </a:rPr>
              <a:t>State</a:t>
            </a:r>
            <a:r>
              <a:rPr lang="en-US" sz="3100">
                <a:solidFill>
                  <a:schemeClr val="tx2"/>
                </a:solidFill>
                <a:latin typeface="Tahoma"/>
                <a:ea typeface="Tahoma"/>
                <a:cs typeface="Tahoma"/>
              </a:rPr>
              <a:t> </a:t>
            </a:r>
            <a:r>
              <a:rPr lang="en-US" sz="3100" kern="1200" err="1">
                <a:solidFill>
                  <a:schemeClr val="tx2"/>
                </a:solidFill>
                <a:latin typeface="Tahoma"/>
                <a:ea typeface="Tahoma"/>
                <a:cs typeface="Tahoma"/>
              </a:rPr>
              <a:t>và</a:t>
            </a:r>
            <a:r>
              <a:rPr lang="en-US" sz="3100">
                <a:solidFill>
                  <a:schemeClr val="tx2"/>
                </a:solidFill>
                <a:latin typeface="Tahoma"/>
                <a:ea typeface="Tahoma"/>
                <a:cs typeface="Tahoma"/>
              </a:rPr>
              <a:t> </a:t>
            </a:r>
            <a:r>
              <a:rPr lang="en-US" sz="3100" kern="1200" err="1">
                <a:solidFill>
                  <a:schemeClr val="tx2"/>
                </a:solidFill>
                <a:latin typeface="Tahoma"/>
                <a:ea typeface="Tahoma"/>
                <a:cs typeface="Tahoma"/>
              </a:rPr>
              <a:t>Giải</a:t>
            </a:r>
            <a:r>
              <a:rPr lang="en-US" sz="3100">
                <a:solidFill>
                  <a:schemeClr val="tx2"/>
                </a:solidFill>
                <a:latin typeface="Tahoma"/>
                <a:ea typeface="Tahoma"/>
                <a:cs typeface="Tahoma"/>
              </a:rPr>
              <a:t> </a:t>
            </a:r>
            <a:r>
              <a:rPr lang="en-US" sz="3100" kern="1200" err="1">
                <a:solidFill>
                  <a:schemeClr val="tx2"/>
                </a:solidFill>
                <a:latin typeface="Tahoma"/>
                <a:ea typeface="Tahoma"/>
                <a:cs typeface="Tahoma"/>
              </a:rPr>
              <a:t>pháp</a:t>
            </a:r>
            <a:r>
              <a:rPr lang="en-US" sz="3100" kern="1200">
                <a:solidFill>
                  <a:schemeClr val="tx2"/>
                </a:solidFill>
                <a:latin typeface="Tahoma"/>
                <a:ea typeface="Tahoma"/>
                <a:cs typeface="Tahoma"/>
              </a:rPr>
              <a:t>(</a:t>
            </a:r>
            <a:r>
              <a:rPr lang="en-US" sz="3100" kern="1200" err="1">
                <a:solidFill>
                  <a:schemeClr val="tx2"/>
                </a:solidFill>
                <a:latin typeface="Tahoma"/>
                <a:ea typeface="Tahoma"/>
                <a:cs typeface="Tahoma"/>
              </a:rPr>
              <a:t>Tiếp</a:t>
            </a:r>
            <a:r>
              <a:rPr lang="en-US" sz="3100" kern="1200">
                <a:solidFill>
                  <a:schemeClr val="tx2"/>
                </a:solidFill>
                <a:latin typeface="Tahoma"/>
                <a:ea typeface="Tahoma"/>
                <a:cs typeface="Tahoma"/>
              </a:rPr>
              <a:t>)</a:t>
            </a:r>
            <a:endParaRPr lang="en-US">
              <a:solidFill>
                <a:schemeClr val="tx2"/>
              </a:solidFill>
              <a:latin typeface="Tahoma"/>
              <a:ea typeface="Tahoma"/>
              <a:cs typeface="Tahoma"/>
            </a:endParaRPr>
          </a:p>
        </p:txBody>
      </p:sp>
      <p:sp>
        <p:nvSpPr>
          <p:cNvPr id="4" name="TextBox 3">
            <a:extLst>
              <a:ext uri="{FF2B5EF4-FFF2-40B4-BE49-F238E27FC236}">
                <a16:creationId xmlns:a16="http://schemas.microsoft.com/office/drawing/2014/main" id="{BB340858-8B97-429F-B366-0CD322F2E18E}"/>
              </a:ext>
            </a:extLst>
          </p:cNvPr>
          <p:cNvSpPr txBox="1"/>
          <p:nvPr/>
        </p:nvSpPr>
        <p:spPr>
          <a:xfrm>
            <a:off x="482601" y="1782981"/>
            <a:ext cx="3006288" cy="439398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28600" defTabSz="914400">
              <a:lnSpc>
                <a:spcPct val="90000"/>
              </a:lnSpc>
              <a:spcAft>
                <a:spcPts val="600"/>
              </a:spcAft>
              <a:buFont typeface="Arial" panose="020B0604020202020204" pitchFamily="34" charset="0"/>
              <a:buChar char="•"/>
            </a:pPr>
            <a:r>
              <a:rPr lang="en-US" sz="1300" err="1"/>
              <a:t>Lớp</a:t>
            </a:r>
            <a:r>
              <a:rPr lang="en-US" sz="1300"/>
              <a:t> Order </a:t>
            </a:r>
            <a:r>
              <a:rPr lang="en-US" sz="1300" err="1"/>
              <a:t>coi</a:t>
            </a:r>
            <a:r>
              <a:rPr lang="en-US" sz="1300"/>
              <a:t> </a:t>
            </a:r>
            <a:r>
              <a:rPr lang="en-US" sz="1300" err="1"/>
              <a:t>là</a:t>
            </a:r>
            <a:r>
              <a:rPr lang="en-US" sz="1300"/>
              <a:t> </a:t>
            </a:r>
            <a:r>
              <a:rPr lang="en-US" sz="1300" err="1"/>
              <a:t>lớp</a:t>
            </a:r>
            <a:r>
              <a:rPr lang="en-US" sz="1300"/>
              <a:t> Context Order </a:t>
            </a:r>
            <a:r>
              <a:rPr lang="en-US" sz="1300" err="1"/>
              <a:t>chứa</a:t>
            </a:r>
            <a:r>
              <a:rPr lang="en-US" sz="1300"/>
              <a:t> </a:t>
            </a:r>
            <a:r>
              <a:rPr lang="en-US" sz="1300" err="1"/>
              <a:t>thuộc</a:t>
            </a:r>
            <a:r>
              <a:rPr lang="en-US" sz="1300"/>
              <a:t> </a:t>
            </a:r>
            <a:r>
              <a:rPr lang="en-US" sz="1300" err="1"/>
              <a:t>tính</a:t>
            </a:r>
            <a:r>
              <a:rPr lang="en-US" sz="1300"/>
              <a:t> state, </a:t>
            </a:r>
            <a:r>
              <a:rPr lang="en-US" sz="1300" err="1"/>
              <a:t>và</a:t>
            </a:r>
            <a:r>
              <a:rPr lang="en-US" sz="1300"/>
              <a:t> </a:t>
            </a:r>
            <a:r>
              <a:rPr lang="en-US" sz="1300" err="1"/>
              <a:t>phương</a:t>
            </a:r>
            <a:r>
              <a:rPr lang="en-US" sz="1300"/>
              <a:t> </a:t>
            </a:r>
            <a:r>
              <a:rPr lang="en-US" sz="1300" err="1"/>
              <a:t>thức</a:t>
            </a:r>
            <a:r>
              <a:rPr lang="en-US" sz="1300"/>
              <a:t> </a:t>
            </a:r>
            <a:r>
              <a:rPr lang="en-US" sz="1300" err="1"/>
              <a:t>để</a:t>
            </a:r>
            <a:r>
              <a:rPr lang="en-US" sz="1300"/>
              <a:t> </a:t>
            </a:r>
            <a:r>
              <a:rPr lang="en-US" sz="1300" err="1"/>
              <a:t>thay</a:t>
            </a:r>
            <a:r>
              <a:rPr lang="en-US" sz="1300"/>
              <a:t> </a:t>
            </a:r>
            <a:r>
              <a:rPr lang="en-US" sz="1300" err="1"/>
              <a:t>đổi</a:t>
            </a:r>
            <a:r>
              <a:rPr lang="en-US" sz="1300"/>
              <a:t> state</a:t>
            </a:r>
            <a:endParaRPr lang="en-US" sz="1300">
              <a:ea typeface="Tahoma"/>
              <a:cs typeface="Tahoma"/>
            </a:endParaRPr>
          </a:p>
          <a:p>
            <a:pPr marL="285750" indent="-228600" defTabSz="914400">
              <a:lnSpc>
                <a:spcPct val="90000"/>
              </a:lnSpc>
              <a:spcAft>
                <a:spcPts val="600"/>
              </a:spcAft>
              <a:buFont typeface="Arial" panose="020B0604020202020204" pitchFamily="34" charset="0"/>
              <a:buChar char="•"/>
            </a:pPr>
            <a:r>
              <a:rPr lang="en-US" sz="1300" err="1"/>
              <a:t>Lớp</a:t>
            </a:r>
            <a:r>
              <a:rPr lang="en-US" sz="1300"/>
              <a:t> </a:t>
            </a:r>
            <a:r>
              <a:rPr lang="en-US" sz="1300" err="1"/>
              <a:t>OrderState</a:t>
            </a:r>
            <a:r>
              <a:rPr lang="en-US" sz="1300"/>
              <a:t> </a:t>
            </a:r>
            <a:r>
              <a:rPr lang="en-US" sz="1300" err="1"/>
              <a:t>là</a:t>
            </a:r>
            <a:r>
              <a:rPr lang="en-US" sz="1300"/>
              <a:t> </a:t>
            </a:r>
            <a:r>
              <a:rPr lang="en-US" sz="1300" err="1"/>
              <a:t>một</a:t>
            </a:r>
            <a:r>
              <a:rPr lang="en-US" sz="1300"/>
              <a:t> Abstract class </a:t>
            </a:r>
            <a:r>
              <a:rPr lang="en-US" sz="1300" err="1"/>
              <a:t>chứa</a:t>
            </a:r>
            <a:r>
              <a:rPr lang="en-US" sz="1300"/>
              <a:t> </a:t>
            </a:r>
            <a:r>
              <a:rPr lang="en-US" sz="1300" err="1"/>
              <a:t>thuộc</a:t>
            </a:r>
            <a:r>
              <a:rPr lang="en-US" sz="1300"/>
              <a:t> </a:t>
            </a:r>
            <a:r>
              <a:rPr lang="en-US" sz="1300" err="1"/>
              <a:t>tính</a:t>
            </a:r>
            <a:r>
              <a:rPr lang="en-US" sz="1300"/>
              <a:t> context </a:t>
            </a:r>
            <a:r>
              <a:rPr lang="en-US" sz="1300" err="1"/>
              <a:t>để</a:t>
            </a:r>
            <a:r>
              <a:rPr lang="en-US" sz="1300"/>
              <a:t> </a:t>
            </a:r>
            <a:r>
              <a:rPr lang="en-US" sz="1300" err="1"/>
              <a:t>khi</a:t>
            </a:r>
            <a:r>
              <a:rPr lang="en-US" sz="1300"/>
              <a:t> 1 </a:t>
            </a:r>
            <a:r>
              <a:rPr lang="en-US" sz="1300" err="1"/>
              <a:t>trong</a:t>
            </a:r>
            <a:r>
              <a:rPr lang="en-US" sz="1300"/>
              <a:t> </a:t>
            </a:r>
            <a:r>
              <a:rPr lang="en-US" sz="1300" err="1"/>
              <a:t>các</a:t>
            </a:r>
            <a:r>
              <a:rPr lang="en-US" sz="1300"/>
              <a:t> Concrete class </a:t>
            </a:r>
            <a:r>
              <a:rPr lang="en-US" sz="1300" err="1"/>
              <a:t>kế</a:t>
            </a:r>
            <a:r>
              <a:rPr lang="en-US" sz="1300"/>
              <a:t> </a:t>
            </a:r>
            <a:r>
              <a:rPr lang="en-US" sz="1300" err="1"/>
              <a:t>thừa</a:t>
            </a:r>
            <a:r>
              <a:rPr lang="en-US" sz="1300"/>
              <a:t> </a:t>
            </a:r>
            <a:r>
              <a:rPr lang="en-US" sz="1300" err="1"/>
              <a:t>từ</a:t>
            </a:r>
            <a:r>
              <a:rPr lang="en-US" sz="1300"/>
              <a:t> </a:t>
            </a:r>
            <a:r>
              <a:rPr lang="en-US" sz="1300" err="1"/>
              <a:t>nó</a:t>
            </a:r>
            <a:r>
              <a:rPr lang="en-US" sz="1300"/>
              <a:t> </a:t>
            </a:r>
            <a:r>
              <a:rPr lang="en-US" sz="1300" err="1"/>
              <a:t>sẽ</a:t>
            </a:r>
            <a:r>
              <a:rPr lang="en-US" sz="1300"/>
              <a:t> </a:t>
            </a:r>
            <a:r>
              <a:rPr lang="en-US" sz="1300" err="1"/>
              <a:t>có</a:t>
            </a:r>
            <a:r>
              <a:rPr lang="en-US" sz="1300"/>
              <a:t> </a:t>
            </a:r>
            <a:r>
              <a:rPr lang="en-US" sz="1300" err="1"/>
              <a:t>thể</a:t>
            </a:r>
            <a:r>
              <a:rPr lang="en-US" sz="1300"/>
              <a:t>  </a:t>
            </a:r>
            <a:r>
              <a:rPr lang="en-US" sz="1300" err="1"/>
              <a:t>thông</a:t>
            </a:r>
            <a:r>
              <a:rPr lang="en-US" sz="1300"/>
              <a:t> </a:t>
            </a:r>
            <a:r>
              <a:rPr lang="en-US" sz="1300" err="1"/>
              <a:t>báo</a:t>
            </a:r>
            <a:r>
              <a:rPr lang="en-US" sz="1300"/>
              <a:t> </a:t>
            </a:r>
            <a:r>
              <a:rPr lang="en-US" sz="1300" err="1"/>
              <a:t>trạng</a:t>
            </a:r>
            <a:r>
              <a:rPr lang="en-US" sz="1300"/>
              <a:t> </a:t>
            </a:r>
            <a:r>
              <a:rPr lang="en-US" sz="1300" err="1"/>
              <a:t>thái</a:t>
            </a:r>
            <a:r>
              <a:rPr lang="en-US" sz="1300"/>
              <a:t> </a:t>
            </a:r>
            <a:r>
              <a:rPr lang="en-US" sz="1300" err="1"/>
              <a:t>tiếp</a:t>
            </a:r>
            <a:r>
              <a:rPr lang="en-US" sz="1300"/>
              <a:t> </a:t>
            </a:r>
            <a:r>
              <a:rPr lang="en-US" sz="1300" err="1"/>
              <a:t>theo</a:t>
            </a:r>
            <a:r>
              <a:rPr lang="en-US" sz="1300"/>
              <a:t> </a:t>
            </a:r>
            <a:r>
              <a:rPr lang="en-US" sz="1300" err="1"/>
              <a:t>của</a:t>
            </a:r>
            <a:r>
              <a:rPr lang="en-US" sz="1300"/>
              <a:t> </a:t>
            </a:r>
            <a:r>
              <a:rPr lang="en-US" sz="1300" err="1"/>
              <a:t>ngữ</a:t>
            </a:r>
            <a:r>
              <a:rPr lang="en-US" sz="1300"/>
              <a:t> </a:t>
            </a:r>
            <a:r>
              <a:rPr lang="en-US" sz="1300" err="1"/>
              <a:t>cảnh</a:t>
            </a:r>
            <a:r>
              <a:rPr lang="en-US" sz="1300"/>
              <a:t>. </a:t>
            </a:r>
            <a:endParaRPr lang="en-US" sz="1300">
              <a:ea typeface="Tahoma"/>
              <a:cs typeface="Tahoma"/>
            </a:endParaRPr>
          </a:p>
          <a:p>
            <a:pPr indent="-228600" defTabSz="914400">
              <a:lnSpc>
                <a:spcPct val="90000"/>
              </a:lnSpc>
              <a:spcAft>
                <a:spcPts val="600"/>
              </a:spcAft>
              <a:buFont typeface="Arial" panose="020B0604020202020204" pitchFamily="34" charset="0"/>
              <a:buChar char="•"/>
            </a:pPr>
            <a:endParaRPr lang="en-US" sz="1300"/>
          </a:p>
          <a:p>
            <a:pPr marL="285750" indent="-228600" defTabSz="914400">
              <a:lnSpc>
                <a:spcPct val="90000"/>
              </a:lnSpc>
              <a:spcAft>
                <a:spcPts val="600"/>
              </a:spcAft>
              <a:buFont typeface="Arial" panose="020B0604020202020204" pitchFamily="34" charset="0"/>
              <a:buChar char="•"/>
            </a:pPr>
            <a:r>
              <a:rPr lang="en-US" sz="1300" err="1"/>
              <a:t>Các</a:t>
            </a:r>
            <a:r>
              <a:rPr lang="en-US" sz="1300"/>
              <a:t> </a:t>
            </a:r>
            <a:r>
              <a:rPr lang="en-US" sz="1300" err="1"/>
              <a:t>lớp</a:t>
            </a:r>
            <a:r>
              <a:rPr lang="en-US" sz="1300"/>
              <a:t> </a:t>
            </a:r>
            <a:r>
              <a:rPr lang="en-US" sz="1300" err="1"/>
              <a:t>OrderCreated,OrderAccepted,OrderSubmited</a:t>
            </a:r>
            <a:r>
              <a:rPr lang="en-US" sz="1300"/>
              <a:t> </a:t>
            </a:r>
            <a:r>
              <a:rPr lang="en-US" sz="1300" err="1"/>
              <a:t>là</a:t>
            </a:r>
            <a:r>
              <a:rPr lang="en-US" sz="1300"/>
              <a:t> </a:t>
            </a:r>
            <a:r>
              <a:rPr lang="en-US" sz="1300" err="1"/>
              <a:t>các</a:t>
            </a:r>
            <a:r>
              <a:rPr lang="en-US" sz="1300"/>
              <a:t> Concrete class </a:t>
            </a:r>
            <a:r>
              <a:rPr lang="en-US" sz="1300" err="1"/>
              <a:t>sẽ</a:t>
            </a:r>
            <a:r>
              <a:rPr lang="en-US" sz="1300"/>
              <a:t> </a:t>
            </a:r>
            <a:r>
              <a:rPr lang="en-US" sz="1300" err="1"/>
              <a:t>có</a:t>
            </a:r>
            <a:r>
              <a:rPr lang="en-US" sz="1300"/>
              <a:t> </a:t>
            </a:r>
            <a:r>
              <a:rPr lang="en-US" sz="1300" err="1"/>
              <a:t>các</a:t>
            </a:r>
            <a:r>
              <a:rPr lang="en-US" sz="1300"/>
              <a:t> </a:t>
            </a:r>
            <a:r>
              <a:rPr lang="en-US" sz="1300" err="1"/>
              <a:t>phương</a:t>
            </a:r>
            <a:r>
              <a:rPr lang="en-US" sz="1300"/>
              <a:t> </a:t>
            </a:r>
            <a:r>
              <a:rPr lang="en-US" sz="1300" err="1"/>
              <a:t>thức</a:t>
            </a:r>
            <a:r>
              <a:rPr lang="en-US" sz="1300"/>
              <a:t> </a:t>
            </a:r>
            <a:r>
              <a:rPr lang="en-US" sz="1300" err="1"/>
              <a:t>khác</a:t>
            </a:r>
            <a:r>
              <a:rPr lang="en-US" sz="1300"/>
              <a:t> </a:t>
            </a:r>
            <a:r>
              <a:rPr lang="en-US" sz="1300" err="1"/>
              <a:t>nhau</a:t>
            </a:r>
            <a:r>
              <a:rPr lang="en-US" sz="1300"/>
              <a:t> </a:t>
            </a:r>
            <a:r>
              <a:rPr lang="en-US" sz="1300" err="1"/>
              <a:t>ngoài</a:t>
            </a:r>
            <a:r>
              <a:rPr lang="en-US" sz="1300"/>
              <a:t> ra </a:t>
            </a:r>
            <a:r>
              <a:rPr lang="en-US" sz="1300" err="1"/>
              <a:t>chúng</a:t>
            </a:r>
            <a:r>
              <a:rPr lang="en-US" sz="1300"/>
              <a:t> </a:t>
            </a:r>
            <a:r>
              <a:rPr lang="en-US" sz="1300" err="1"/>
              <a:t>có</a:t>
            </a:r>
            <a:r>
              <a:rPr lang="en-US" sz="1300"/>
              <a:t> </a:t>
            </a:r>
            <a:r>
              <a:rPr lang="en-US" sz="1300" err="1"/>
              <a:t>một</a:t>
            </a:r>
            <a:r>
              <a:rPr lang="en-US" sz="1300"/>
              <a:t> </a:t>
            </a:r>
            <a:r>
              <a:rPr lang="en-US" sz="1300" err="1"/>
              <a:t>thứ</a:t>
            </a:r>
            <a:r>
              <a:rPr lang="en-US" sz="1300"/>
              <a:t> </a:t>
            </a:r>
            <a:r>
              <a:rPr lang="en-US" sz="1300" err="1"/>
              <a:t>tự</a:t>
            </a:r>
            <a:r>
              <a:rPr lang="en-US" sz="1300"/>
              <a:t> </a:t>
            </a:r>
            <a:r>
              <a:rPr lang="en-US" sz="1300" err="1"/>
              <a:t>thực</a:t>
            </a:r>
            <a:r>
              <a:rPr lang="en-US" sz="1300"/>
              <a:t> </a:t>
            </a:r>
            <a:r>
              <a:rPr lang="en-US" sz="1300" err="1"/>
              <a:t>hiện</a:t>
            </a:r>
            <a:r>
              <a:rPr lang="en-US" sz="1300"/>
              <a:t> </a:t>
            </a:r>
            <a:r>
              <a:rPr lang="en-US" sz="1300" err="1"/>
              <a:t>nhất</a:t>
            </a:r>
            <a:r>
              <a:rPr lang="en-US" sz="1300"/>
              <a:t> </a:t>
            </a:r>
            <a:r>
              <a:rPr lang="en-US" sz="1300" err="1"/>
              <a:t>định</a:t>
            </a:r>
            <a:r>
              <a:rPr lang="en-US" sz="1300"/>
              <a:t> </a:t>
            </a:r>
            <a:r>
              <a:rPr lang="en-US" sz="1300" err="1"/>
              <a:t>tùy</a:t>
            </a:r>
            <a:r>
              <a:rPr lang="en-US" sz="1300"/>
              <a:t> </a:t>
            </a:r>
            <a:r>
              <a:rPr lang="en-US" sz="1300" err="1"/>
              <a:t>vào</a:t>
            </a:r>
            <a:r>
              <a:rPr lang="en-US" sz="1300"/>
              <a:t> </a:t>
            </a:r>
            <a:r>
              <a:rPr lang="en-US" sz="1300" err="1"/>
              <a:t>cài</a:t>
            </a:r>
            <a:r>
              <a:rPr lang="en-US" sz="1300"/>
              <a:t> </a:t>
            </a:r>
            <a:r>
              <a:rPr lang="en-US" sz="1300" err="1"/>
              <a:t>đặt</a:t>
            </a:r>
            <a:r>
              <a:rPr lang="en-US" sz="1300"/>
              <a:t> </a:t>
            </a:r>
            <a:r>
              <a:rPr lang="en-US" sz="1300" err="1"/>
              <a:t>của</a:t>
            </a:r>
            <a:r>
              <a:rPr lang="en-US" sz="1300"/>
              <a:t> </a:t>
            </a:r>
            <a:r>
              <a:rPr lang="en-US" sz="1300" err="1"/>
              <a:t>người</a:t>
            </a:r>
            <a:r>
              <a:rPr lang="en-US" sz="1300"/>
              <a:t> </a:t>
            </a:r>
            <a:r>
              <a:rPr lang="en-US" sz="1300" err="1"/>
              <a:t>lập</a:t>
            </a:r>
            <a:r>
              <a:rPr lang="en-US" sz="1300"/>
              <a:t> </a:t>
            </a:r>
            <a:r>
              <a:rPr lang="en-US" sz="1300" err="1"/>
              <a:t>trình</a:t>
            </a:r>
            <a:r>
              <a:rPr lang="en-US" sz="1300"/>
              <a:t> </a:t>
            </a:r>
            <a:endParaRPr lang="en-US" sz="1300">
              <a:ea typeface="Tahoma"/>
              <a:cs typeface="Tahoma"/>
            </a:endParaRPr>
          </a:p>
        </p:txBody>
      </p:sp>
      <p:grpSp>
        <p:nvGrpSpPr>
          <p:cNvPr id="76" name="Group 7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760545" cy="2017580"/>
            <a:chOff x="0" y="4601497"/>
            <a:chExt cx="1014060" cy="2017580"/>
          </a:xfrm>
        </p:grpSpPr>
        <p:sp>
          <p:nvSpPr>
            <p:cNvPr id="77" name="Isosceles Triangle 7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5">
            <a:extLst>
              <a:ext uri="{FF2B5EF4-FFF2-40B4-BE49-F238E27FC236}">
                <a16:creationId xmlns:a16="http://schemas.microsoft.com/office/drawing/2014/main" id="{DA1788B3-CF24-4383-B717-8DBFB4088CB1}"/>
              </a:ext>
            </a:extLst>
          </p:cNvPr>
          <p:cNvPicPr>
            <a:picLocks noChangeAspect="1"/>
          </p:cNvPicPr>
          <p:nvPr/>
        </p:nvPicPr>
        <p:blipFill>
          <a:blip r:embed="rId2"/>
          <a:stretch>
            <a:fillRect/>
          </a:stretch>
        </p:blipFill>
        <p:spPr>
          <a:xfrm>
            <a:off x="3971490" y="2310734"/>
            <a:ext cx="4689909" cy="3306385"/>
          </a:xfrm>
          <a:prstGeom prst="rect">
            <a:avLst/>
          </a:prstGeom>
        </p:spPr>
      </p:pic>
      <p:grpSp>
        <p:nvGrpSpPr>
          <p:cNvPr id="80" name="Group 7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14467" y="1"/>
            <a:ext cx="729532" cy="1935307"/>
            <a:chOff x="10918968" y="713127"/>
            <a:chExt cx="1273032" cy="2532832"/>
          </a:xfrm>
        </p:grpSpPr>
        <p:sp>
          <p:nvSpPr>
            <p:cNvPr id="81" name="Rectangle 8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Isosceles Triangle 8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699" name="Slide Number Placeholder 3"/>
          <p:cNvSpPr>
            <a:spLocks noGrp="1"/>
          </p:cNvSpPr>
          <p:nvPr>
            <p:ph type="sldNum" sz="quarter" idx="4294967295"/>
          </p:nvPr>
        </p:nvSpPr>
        <p:spPr>
          <a:xfrm>
            <a:off x="6603999" y="6356350"/>
            <a:ext cx="20574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r" defTabSz="914400" eaLnBrk="1" hangingPunct="1">
              <a:spcAft>
                <a:spcPts val="600"/>
              </a:spcAft>
            </a:pPr>
            <a:fld id="{14CC5C6E-26B5-4455-A24E-CC8AA8460F8B}" type="slidenum">
              <a:rPr lang="en-US" altLang="en-US" sz="1200">
                <a:solidFill>
                  <a:schemeClr val="tx1">
                    <a:tint val="75000"/>
                  </a:schemeClr>
                </a:solidFill>
                <a:latin typeface="+mn-lt"/>
              </a:rPr>
              <a:pPr algn="r" defTabSz="914400" eaLnBrk="1" hangingPunct="1">
                <a:spcAft>
                  <a:spcPts val="600"/>
                </a:spcAft>
              </a:pPr>
              <a:t>16</a:t>
            </a:fld>
            <a:endParaRPr lang="en-US" altLang="en-US" sz="1200">
              <a:solidFill>
                <a:schemeClr val="tx1">
                  <a:tint val="75000"/>
                </a:schemeClr>
              </a:solidFill>
              <a:latin typeface="+mn-lt"/>
            </a:endParaRPr>
          </a:p>
        </p:txBody>
      </p:sp>
    </p:spTree>
    <p:extLst>
      <p:ext uri="{BB962C8B-B14F-4D97-AF65-F5344CB8AC3E}">
        <p14:creationId xmlns:p14="http://schemas.microsoft.com/office/powerpoint/2010/main" val="2828013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17</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476281" y="1617454"/>
            <a:ext cx="3300254" cy="4232603"/>
          </a:xfrm>
        </p:spPr>
        <p:txBody>
          <a:bodyPr vert="horz" lIns="91440" tIns="45720" rIns="91440" bIns="45720" rtlCol="0" anchor="t">
            <a:normAutofit/>
          </a:bodyPr>
          <a:lstStyle/>
          <a:p>
            <a:pPr marL="273050" indent="-273050">
              <a:buNone/>
            </a:pPr>
            <a:endParaRPr lang="en-US" sz="1800">
              <a:ea typeface="Tahoma"/>
              <a:cs typeface="Tahoma"/>
            </a:endParaRPr>
          </a:p>
          <a:p>
            <a:pPr marL="273050" indent="-273050">
              <a:buNone/>
            </a:pPr>
            <a:endParaRPr lang="en-US" sz="1800">
              <a:ea typeface="Tahoma"/>
              <a:cs typeface="Tahoma"/>
            </a:endParaRP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err="1">
                <a:solidFill>
                  <a:schemeClr val="tx2"/>
                </a:solidFill>
                <a:latin typeface="Tahoma"/>
                <a:ea typeface="Tahoma"/>
                <a:cs typeface="Tahoma"/>
              </a:rPr>
              <a:t>Vấn</a:t>
            </a:r>
            <a:r>
              <a:rPr lang="en-US" altLang="zh-CN" sz="2800">
                <a:solidFill>
                  <a:schemeClr val="tx2"/>
                </a:solidFill>
                <a:latin typeface="Tahoma"/>
                <a:ea typeface="Tahoma"/>
                <a:cs typeface="Tahoma"/>
              </a:rPr>
              <a:t> đề về </a:t>
            </a:r>
            <a:r>
              <a:rPr lang="en-US" altLang="zh-CN" sz="2800" err="1">
                <a:solidFill>
                  <a:schemeClr val="tx2"/>
                </a:solidFill>
                <a:latin typeface="Tahoma"/>
                <a:ea typeface="Tahoma"/>
                <a:cs typeface="Tahoma"/>
              </a:rPr>
              <a:t>kiểu</a:t>
            </a:r>
            <a:r>
              <a:rPr lang="en-US" altLang="zh-CN" sz="2800">
                <a:solidFill>
                  <a:schemeClr val="tx2"/>
                </a:solidFill>
                <a:latin typeface="Tahoma"/>
                <a:ea typeface="Tahoma"/>
                <a:cs typeface="Tahoma"/>
              </a:rPr>
              <a:t> thanh </a:t>
            </a:r>
            <a:r>
              <a:rPr lang="en-US" altLang="zh-CN" sz="2800" err="1">
                <a:solidFill>
                  <a:schemeClr val="tx2"/>
                </a:solidFill>
                <a:latin typeface="Tahoma"/>
                <a:ea typeface="Tahoma"/>
                <a:cs typeface="Tahoma"/>
              </a:rPr>
              <a:t>toán</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mới</a:t>
            </a:r>
            <a:endParaRPr lang="en-US" altLang="zh-CN" sz="2800">
              <a:solidFill>
                <a:schemeClr val="tx2"/>
              </a:solidFill>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D4E7401B-B242-49BF-A95F-4E48A68FF611}"/>
              </a:ext>
            </a:extLst>
          </p:cNvPr>
          <p:cNvSpPr txBox="1"/>
          <p:nvPr/>
        </p:nvSpPr>
        <p:spPr>
          <a:xfrm>
            <a:off x="611619" y="1444268"/>
            <a:ext cx="26675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Tahoma"/>
              <a:cs typeface="Tahoma"/>
            </a:endParaRPr>
          </a:p>
        </p:txBody>
      </p:sp>
      <p:sp>
        <p:nvSpPr>
          <p:cNvPr id="2" name="TextBox 1">
            <a:extLst>
              <a:ext uri="{FF2B5EF4-FFF2-40B4-BE49-F238E27FC236}">
                <a16:creationId xmlns:a16="http://schemas.microsoft.com/office/drawing/2014/main" id="{ECDD12CD-DD30-496D-A357-25D15EAA27C0}"/>
              </a:ext>
            </a:extLst>
          </p:cNvPr>
          <p:cNvSpPr txBox="1"/>
          <p:nvPr/>
        </p:nvSpPr>
        <p:spPr>
          <a:xfrm>
            <a:off x="611619" y="1497254"/>
            <a:ext cx="813270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ea typeface="Tahoma"/>
                <a:cs typeface="Tahoma"/>
              </a:rPr>
              <a:t>Lớp</a:t>
            </a:r>
            <a:r>
              <a:rPr lang="en-US">
                <a:ea typeface="Tahoma"/>
                <a:cs typeface="Tahoma"/>
              </a:rPr>
              <a:t> </a:t>
            </a:r>
            <a:r>
              <a:rPr lang="en-US" err="1">
                <a:ea typeface="Tahoma"/>
                <a:cs typeface="Tahoma"/>
              </a:rPr>
              <a:t>entity.card</a:t>
            </a:r>
            <a:r>
              <a:rPr lang="en-US">
                <a:ea typeface="Tahoma"/>
                <a:cs typeface="Tahoma"/>
              </a:rPr>
              <a:t> và </a:t>
            </a:r>
            <a:r>
              <a:rPr lang="en-US" err="1">
                <a:ea typeface="Tahoma"/>
                <a:cs typeface="Tahoma"/>
              </a:rPr>
              <a:t>lớp</a:t>
            </a:r>
            <a:r>
              <a:rPr lang="en-US">
                <a:ea typeface="Tahoma"/>
                <a:cs typeface="Tahoma"/>
              </a:rPr>
              <a:t> </a:t>
            </a:r>
            <a:r>
              <a:rPr lang="en-US" err="1">
                <a:ea typeface="Tahoma"/>
                <a:cs typeface="Tahoma"/>
              </a:rPr>
              <a:t>controller.PlaceOrderController</a:t>
            </a:r>
            <a:r>
              <a:rPr lang="en-US">
                <a:ea typeface="Tahoma"/>
                <a:cs typeface="Tahoma"/>
              </a:rPr>
              <a:t> đang phụ </a:t>
            </a:r>
            <a:r>
              <a:rPr lang="en-US" err="1">
                <a:ea typeface="Tahoma"/>
                <a:cs typeface="Tahoma"/>
              </a:rPr>
              <a:t>thuộc</a:t>
            </a:r>
            <a:r>
              <a:rPr lang="en-US">
                <a:ea typeface="Tahoma"/>
                <a:cs typeface="Tahoma"/>
              </a:rPr>
              <a:t> </a:t>
            </a:r>
            <a:r>
              <a:rPr lang="en-US" err="1">
                <a:ea typeface="Tahoma"/>
                <a:cs typeface="Tahoma"/>
              </a:rPr>
              <a:t>trực</a:t>
            </a:r>
            <a:r>
              <a:rPr lang="en-US">
                <a:ea typeface="Tahoma"/>
                <a:cs typeface="Tahoma"/>
              </a:rPr>
              <a:t> </a:t>
            </a:r>
            <a:r>
              <a:rPr lang="en-US" err="1">
                <a:ea typeface="Tahoma"/>
                <a:cs typeface="Tahoma"/>
              </a:rPr>
              <a:t>tiếp</a:t>
            </a:r>
            <a:r>
              <a:rPr lang="en-US">
                <a:ea typeface="Tahoma"/>
                <a:cs typeface="Tahoma"/>
              </a:rPr>
              <a:t> </a:t>
            </a:r>
            <a:r>
              <a:rPr lang="en-US" err="1">
                <a:ea typeface="Tahoma"/>
                <a:cs typeface="Tahoma"/>
              </a:rPr>
              <a:t>vào</a:t>
            </a:r>
            <a:r>
              <a:rPr lang="en-US">
                <a:ea typeface="Tahoma"/>
                <a:cs typeface="Tahoma"/>
              </a:rPr>
              <a:t> nhau</a:t>
            </a:r>
          </a:p>
          <a:p>
            <a:pPr marL="285750" indent="-285750">
              <a:buFontTx/>
              <a:buChar char="-"/>
            </a:pPr>
            <a:r>
              <a:rPr lang="en-US">
                <a:ea typeface="Tahoma"/>
                <a:cs typeface="Tahoma"/>
              </a:rPr>
              <a:t>Vi </a:t>
            </a:r>
            <a:r>
              <a:rPr lang="en-US" err="1">
                <a:ea typeface="Tahoma"/>
                <a:cs typeface="Tahoma"/>
              </a:rPr>
              <a:t>phạm</a:t>
            </a:r>
            <a:r>
              <a:rPr lang="en-US">
                <a:ea typeface="Tahoma"/>
                <a:cs typeface="Tahoma"/>
              </a:rPr>
              <a:t> DIP, OCP, SRP</a:t>
            </a:r>
          </a:p>
          <a:p>
            <a:endParaRPr lang="en-US">
              <a:ea typeface="Tahoma"/>
              <a:cs typeface="Tahoma"/>
            </a:endParaRPr>
          </a:p>
        </p:txBody>
      </p:sp>
      <p:pic>
        <p:nvPicPr>
          <p:cNvPr id="5" name="Picture 4" descr="A picture containing diagram&#10;&#10;Description automatically generated">
            <a:extLst>
              <a:ext uri="{FF2B5EF4-FFF2-40B4-BE49-F238E27FC236}">
                <a16:creationId xmlns:a16="http://schemas.microsoft.com/office/drawing/2014/main" id="{A3D760F6-6CD8-42DB-9E6B-211708523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010" y="2404850"/>
            <a:ext cx="8132709" cy="3737941"/>
          </a:xfrm>
          <a:prstGeom prst="rect">
            <a:avLst/>
          </a:prstGeom>
        </p:spPr>
      </p:pic>
    </p:spTree>
    <p:extLst>
      <p:ext uri="{BB962C8B-B14F-4D97-AF65-F5344CB8AC3E}">
        <p14:creationId xmlns:p14="http://schemas.microsoft.com/office/powerpoint/2010/main" val="2576469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18</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476281" y="1617454"/>
            <a:ext cx="3300254" cy="4232603"/>
          </a:xfrm>
        </p:spPr>
        <p:txBody>
          <a:bodyPr vert="horz" lIns="91440" tIns="45720" rIns="91440" bIns="45720" rtlCol="0" anchor="t">
            <a:normAutofit/>
          </a:bodyPr>
          <a:lstStyle/>
          <a:p>
            <a:pPr marL="273050" indent="-273050">
              <a:buNone/>
            </a:pPr>
            <a:endParaRPr lang="en-US" sz="1800">
              <a:ea typeface="Tahoma"/>
              <a:cs typeface="Tahoma"/>
            </a:endParaRPr>
          </a:p>
          <a:p>
            <a:pPr marL="273050" indent="-273050">
              <a:buNone/>
            </a:pPr>
            <a:endParaRPr lang="en-US" sz="1800">
              <a:ea typeface="Tahoma"/>
              <a:cs typeface="Tahoma"/>
            </a:endParaRP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err="1">
                <a:solidFill>
                  <a:schemeClr val="tx2"/>
                </a:solidFill>
                <a:latin typeface="Tahoma"/>
                <a:ea typeface="Tahoma"/>
                <a:cs typeface="Tahoma"/>
              </a:rPr>
              <a:t>Vấn</a:t>
            </a:r>
            <a:r>
              <a:rPr lang="en-US" altLang="zh-CN" sz="2800">
                <a:solidFill>
                  <a:schemeClr val="tx2"/>
                </a:solidFill>
                <a:latin typeface="Tahoma"/>
                <a:ea typeface="Tahoma"/>
                <a:cs typeface="Tahoma"/>
              </a:rPr>
              <a:t> đề về </a:t>
            </a:r>
            <a:r>
              <a:rPr lang="en-US" altLang="zh-CN" sz="2800" err="1">
                <a:solidFill>
                  <a:schemeClr val="tx2"/>
                </a:solidFill>
                <a:latin typeface="Tahoma"/>
                <a:ea typeface="Tahoma"/>
                <a:cs typeface="Tahoma"/>
              </a:rPr>
              <a:t>kiểu</a:t>
            </a:r>
            <a:r>
              <a:rPr lang="en-US" altLang="zh-CN" sz="2800">
                <a:solidFill>
                  <a:schemeClr val="tx2"/>
                </a:solidFill>
                <a:latin typeface="Tahoma"/>
                <a:ea typeface="Tahoma"/>
                <a:cs typeface="Tahoma"/>
              </a:rPr>
              <a:t> thanh </a:t>
            </a:r>
            <a:r>
              <a:rPr lang="en-US" altLang="zh-CN" sz="2800" err="1">
                <a:solidFill>
                  <a:schemeClr val="tx2"/>
                </a:solidFill>
                <a:latin typeface="Tahoma"/>
                <a:ea typeface="Tahoma"/>
                <a:cs typeface="Tahoma"/>
              </a:rPr>
              <a:t>toán</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mới</a:t>
            </a:r>
            <a:endParaRPr lang="en-US" altLang="zh-CN" sz="2800">
              <a:solidFill>
                <a:schemeClr val="tx2"/>
              </a:solidFill>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D4E7401B-B242-49BF-A95F-4E48A68FF611}"/>
              </a:ext>
            </a:extLst>
          </p:cNvPr>
          <p:cNvSpPr txBox="1"/>
          <p:nvPr/>
        </p:nvSpPr>
        <p:spPr>
          <a:xfrm>
            <a:off x="611619" y="1444268"/>
            <a:ext cx="26675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Tahoma"/>
              <a:cs typeface="Tahoma"/>
            </a:endParaRPr>
          </a:p>
        </p:txBody>
      </p:sp>
      <p:sp>
        <p:nvSpPr>
          <p:cNvPr id="2" name="TextBox 1">
            <a:extLst>
              <a:ext uri="{FF2B5EF4-FFF2-40B4-BE49-F238E27FC236}">
                <a16:creationId xmlns:a16="http://schemas.microsoft.com/office/drawing/2014/main" id="{ECDD12CD-DD30-496D-A357-25D15EAA27C0}"/>
              </a:ext>
            </a:extLst>
          </p:cNvPr>
          <p:cNvSpPr txBox="1"/>
          <p:nvPr/>
        </p:nvSpPr>
        <p:spPr>
          <a:xfrm>
            <a:off x="611619" y="1497254"/>
            <a:ext cx="220198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ea typeface="Tahoma"/>
                <a:cs typeface="Tahoma"/>
              </a:rPr>
              <a:t>Giải</a:t>
            </a:r>
            <a:r>
              <a:rPr lang="en-US">
                <a:ea typeface="Tahoma"/>
                <a:cs typeface="Tahoma"/>
              </a:rPr>
              <a:t> </a:t>
            </a:r>
            <a:r>
              <a:rPr lang="en-US" err="1">
                <a:ea typeface="Tahoma"/>
                <a:cs typeface="Tahoma"/>
              </a:rPr>
              <a:t>pháp</a:t>
            </a:r>
            <a:r>
              <a:rPr lang="en-US">
                <a:ea typeface="Tahoma"/>
                <a:cs typeface="Tahoma"/>
              </a:rPr>
              <a:t>: </a:t>
            </a:r>
            <a:r>
              <a:rPr lang="en-US" err="1">
                <a:ea typeface="Tahoma"/>
                <a:cs typeface="Tahoma"/>
              </a:rPr>
              <a:t>Áp</a:t>
            </a:r>
            <a:r>
              <a:rPr lang="en-US">
                <a:ea typeface="Tahoma"/>
                <a:cs typeface="Tahoma"/>
              </a:rPr>
              <a:t> </a:t>
            </a:r>
            <a:r>
              <a:rPr lang="en-US" err="1">
                <a:ea typeface="Tahoma"/>
                <a:cs typeface="Tahoma"/>
              </a:rPr>
              <a:t>dụng</a:t>
            </a:r>
            <a:r>
              <a:rPr lang="en-US">
                <a:ea typeface="Tahoma"/>
                <a:cs typeface="Tahoma"/>
              </a:rPr>
              <a:t> factory method</a:t>
            </a:r>
          </a:p>
          <a:p>
            <a:endParaRPr lang="en-US">
              <a:ea typeface="Tahoma"/>
              <a:cs typeface="Tahoma"/>
            </a:endParaRPr>
          </a:p>
        </p:txBody>
      </p:sp>
      <p:pic>
        <p:nvPicPr>
          <p:cNvPr id="6" name="Picture 5" descr="Diagram&#10;&#10;Description automatically generated">
            <a:extLst>
              <a:ext uri="{FF2B5EF4-FFF2-40B4-BE49-F238E27FC236}">
                <a16:creationId xmlns:a16="http://schemas.microsoft.com/office/drawing/2014/main" id="{72F268F6-FAAD-4BF9-AAA2-1000A029EC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3601" y="1277475"/>
            <a:ext cx="6102558" cy="4912559"/>
          </a:xfrm>
          <a:prstGeom prst="rect">
            <a:avLst/>
          </a:prstGeom>
        </p:spPr>
      </p:pic>
    </p:spTree>
    <p:extLst>
      <p:ext uri="{BB962C8B-B14F-4D97-AF65-F5344CB8AC3E}">
        <p14:creationId xmlns:p14="http://schemas.microsoft.com/office/powerpoint/2010/main" val="131839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19</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476281" y="1617454"/>
            <a:ext cx="7652737" cy="2977253"/>
          </a:xfrm>
        </p:spPr>
        <p:txBody>
          <a:bodyPr vert="horz" lIns="91440" tIns="45720" rIns="91440" bIns="45720" rtlCol="0" anchor="t">
            <a:normAutofit/>
          </a:bodyPr>
          <a:lstStyle/>
          <a:p>
            <a:pPr marL="273050" indent="-273050">
              <a:buNone/>
            </a:pPr>
            <a:r>
              <a:rPr lang="en-US" sz="1800">
                <a:ea typeface="+mn-lt"/>
                <a:cs typeface="+mn-lt"/>
              </a:rPr>
              <a:t>1. Return ngay khi có thể:</a:t>
            </a:r>
          </a:p>
          <a:p>
            <a:pPr marL="273050" indent="-273050">
              <a:buNone/>
            </a:pPr>
            <a:r>
              <a:rPr lang="vi" sz="1800">
                <a:ea typeface="+mn-lt"/>
                <a:cs typeface="+mn-lt"/>
              </a:rPr>
              <a:t>    Phương thức checkAvailabilityOfProduct của class entity.cart.Cart </a:t>
            </a:r>
            <a:endParaRPr lang="vi" sz="1800">
              <a:ea typeface="Tahoma"/>
              <a:cs typeface="Tahoma"/>
            </a:endParaRPr>
          </a:p>
          <a:p>
            <a:pPr marL="273050" indent="-273050">
              <a:buNone/>
            </a:pPr>
            <a:endParaRPr lang="vi" sz="1800">
              <a:ea typeface="+mn-lt"/>
              <a:cs typeface="+mn-lt"/>
            </a:endParaRPr>
          </a:p>
          <a:p>
            <a:pPr marL="273050" indent="-273050">
              <a:buNone/>
            </a:pPr>
            <a:endParaRPr lang="vi" sz="1800">
              <a:ea typeface="+mn-lt"/>
              <a:cs typeface="+mn-lt"/>
            </a:endParaRPr>
          </a:p>
          <a:p>
            <a:pPr marL="273050" indent="-273050">
              <a:buNone/>
            </a:pPr>
            <a:endParaRPr lang="vi" sz="1800">
              <a:ea typeface="+mn-lt"/>
              <a:cs typeface="+mn-lt"/>
            </a:endParaRPr>
          </a:p>
          <a:p>
            <a:pPr marL="273050" indent="-273050">
              <a:buNone/>
            </a:pPr>
            <a:endParaRPr lang="vi" sz="1800">
              <a:ea typeface="+mn-lt"/>
              <a:cs typeface="+mn-lt"/>
            </a:endParaRPr>
          </a:p>
          <a:p>
            <a:pPr marL="273050" indent="-273050">
              <a:buNone/>
            </a:pPr>
            <a:endParaRPr lang="vi" sz="1800">
              <a:ea typeface="+mn-lt"/>
              <a:cs typeface="+mn-lt"/>
            </a:endParaRP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err="1">
                <a:solidFill>
                  <a:schemeClr val="tx2"/>
                </a:solidFill>
                <a:latin typeface="Tahoma"/>
                <a:ea typeface="Tahoma"/>
                <a:cs typeface="Tahoma"/>
              </a:rPr>
              <a:t>Các</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vấn</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đề</a:t>
            </a:r>
            <a:r>
              <a:rPr lang="en-US" altLang="zh-CN" sz="2800">
                <a:solidFill>
                  <a:schemeClr val="tx2"/>
                </a:solidFill>
                <a:latin typeface="Tahoma"/>
                <a:ea typeface="Tahoma"/>
                <a:cs typeface="Tahoma"/>
              </a:rPr>
              <a:t> clean function/method</a:t>
            </a:r>
            <a:endParaRPr lang="en-US" altLang="zh-CN" sz="2800">
              <a:solidFill>
                <a:schemeClr val="tx2"/>
              </a:solidFill>
              <a:ea typeface="Tahoma" panose="020B0604030504040204" pitchFamily="34" charset="0"/>
              <a:cs typeface="Tahoma" panose="020B0604030504040204" pitchFamily="34" charset="0"/>
            </a:endParaRPr>
          </a:p>
        </p:txBody>
      </p:sp>
      <p:graphicFrame>
        <p:nvGraphicFramePr>
          <p:cNvPr id="2" name="Table 2">
            <a:extLst>
              <a:ext uri="{FF2B5EF4-FFF2-40B4-BE49-F238E27FC236}">
                <a16:creationId xmlns:a16="http://schemas.microsoft.com/office/drawing/2014/main" id="{937B1119-55C2-4F76-A168-676590616100}"/>
              </a:ext>
            </a:extLst>
          </p:cNvPr>
          <p:cNvGraphicFramePr>
            <a:graphicFrameLocks noGrp="1"/>
          </p:cNvGraphicFramePr>
          <p:nvPr>
            <p:extLst>
              <p:ext uri="{D42A27DB-BD31-4B8C-83A1-F6EECF244321}">
                <p14:modId xmlns:p14="http://schemas.microsoft.com/office/powerpoint/2010/main" val="4220235874"/>
              </p:ext>
            </p:extLst>
          </p:nvPr>
        </p:nvGraphicFramePr>
        <p:xfrm>
          <a:off x="1438212" y="2452529"/>
          <a:ext cx="5908430" cy="2142178"/>
        </p:xfrm>
        <a:graphic>
          <a:graphicData uri="http://schemas.openxmlformats.org/drawingml/2006/table">
            <a:tbl>
              <a:tblPr firstRow="1" bandRow="1">
                <a:tableStyleId>{5C22544A-7EE6-4342-B048-85BDC9FD1C3A}</a:tableStyleId>
              </a:tblPr>
              <a:tblGrid>
                <a:gridCol w="5908430">
                  <a:extLst>
                    <a:ext uri="{9D8B030D-6E8A-4147-A177-3AD203B41FA5}">
                      <a16:colId xmlns:a16="http://schemas.microsoft.com/office/drawing/2014/main" val="975776959"/>
                    </a:ext>
                  </a:extLst>
                </a:gridCol>
              </a:tblGrid>
              <a:tr h="2142178">
                <a:tc>
                  <a:txBody>
                    <a:bodyPr/>
                    <a:lstStyle/>
                    <a:p>
                      <a:pPr lvl="0">
                        <a:buNone/>
                      </a:pPr>
                      <a:r>
                        <a:rPr lang="en-US" sz="1400" b="0" i="0" u="none" strike="noStrike" noProof="0">
                          <a:latin typeface="Consolas"/>
                        </a:rPr>
                        <a:t>for </a:t>
                      </a:r>
                      <a:r>
                        <a:rPr lang="en-US" sz="1400" b="1" i="0" u="none" strike="noStrike" noProof="0">
                          <a:latin typeface="Consolas"/>
                        </a:rPr>
                        <a:t>(</a:t>
                      </a:r>
                      <a:r>
                        <a:rPr lang="en-US" sz="1400" b="0" i="0" u="none" strike="noStrike" noProof="0">
                          <a:latin typeface="Consolas"/>
                        </a:rPr>
                        <a:t>Object </a:t>
                      </a:r>
                      <a:r>
                        <a:rPr lang="en-US" sz="1400" b="0" i="0" u="none" strike="noStrike" noProof="0" err="1">
                          <a:latin typeface="Consolas"/>
                        </a:rPr>
                        <a:t>object</a:t>
                      </a:r>
                      <a:r>
                        <a:rPr lang="en-US" sz="1400" b="0" i="0" u="none" strike="noStrike" noProof="0">
                          <a:latin typeface="Consolas"/>
                        </a:rPr>
                        <a:t> : </a:t>
                      </a:r>
                      <a:r>
                        <a:rPr lang="en-US" sz="1400" b="0" i="0" u="none" strike="noStrike" noProof="0" err="1">
                          <a:latin typeface="Consolas"/>
                        </a:rPr>
                        <a:t>lstCartItem</a:t>
                      </a:r>
                      <a:r>
                        <a:rPr lang="en-US" sz="1400" b="1" i="0" u="none" strike="noStrike" noProof="0">
                          <a:latin typeface="Consolas"/>
                        </a:rPr>
                        <a:t>) {</a:t>
                      </a:r>
                      <a:br>
                        <a:rPr lang="en-US" sz="1400" b="1" i="0" u="none" strike="noStrike" noProof="0">
                          <a:latin typeface="Consolas"/>
                        </a:rPr>
                      </a:br>
                      <a:r>
                        <a:rPr lang="en-US" sz="1400" b="1" i="0" u="none" strike="noStrike" noProof="0">
                          <a:latin typeface="Consolas"/>
                        </a:rPr>
                        <a:t>    </a:t>
                      </a:r>
                      <a:r>
                        <a:rPr lang="en-US" sz="1400" b="0" i="0" u="none" strike="noStrike" noProof="0" err="1">
                          <a:latin typeface="Consolas"/>
                        </a:rPr>
                        <a:t>CartItem</a:t>
                      </a:r>
                      <a:r>
                        <a:rPr lang="en-US" sz="1400" b="0" i="0" u="none" strike="noStrike" noProof="0">
                          <a:latin typeface="Consolas"/>
                        </a:rPr>
                        <a:t> </a:t>
                      </a:r>
                      <a:r>
                        <a:rPr lang="en-US" sz="1400" b="0" i="0" u="none" strike="noStrike" noProof="0" err="1">
                          <a:latin typeface="Consolas"/>
                        </a:rPr>
                        <a:t>cartItem</a:t>
                      </a:r>
                      <a:r>
                        <a:rPr lang="en-US" sz="1400" b="0" i="0" u="none" strike="noStrike" noProof="0">
                          <a:latin typeface="Consolas"/>
                        </a:rPr>
                        <a:t> = </a:t>
                      </a:r>
                      <a:r>
                        <a:rPr lang="en-US" sz="1400" b="1" i="0" u="none" strike="noStrike" noProof="0">
                          <a:latin typeface="Consolas"/>
                        </a:rPr>
                        <a:t>(</a:t>
                      </a:r>
                      <a:r>
                        <a:rPr lang="en-US" sz="1400" b="0" i="0" u="none" strike="noStrike" noProof="0" err="1">
                          <a:latin typeface="Consolas"/>
                        </a:rPr>
                        <a:t>CartItem</a:t>
                      </a:r>
                      <a:r>
                        <a:rPr lang="en-US" sz="1400" b="1" i="0" u="none" strike="noStrike" noProof="0">
                          <a:latin typeface="Consolas"/>
                        </a:rPr>
                        <a:t>) </a:t>
                      </a:r>
                      <a:r>
                        <a:rPr lang="en-US" sz="1400" b="0" i="0" u="none" strike="noStrike" noProof="0">
                          <a:latin typeface="Consolas"/>
                        </a:rPr>
                        <a:t>object;</a:t>
                      </a:r>
                      <a:br>
                        <a:rPr lang="en-US" sz="1400" b="0" i="0" u="none" strike="noStrike" noProof="0">
                          <a:latin typeface="Consolas"/>
                        </a:rPr>
                      </a:br>
                      <a:r>
                        <a:rPr lang="en-US" sz="1400" b="0" i="0" u="none" strike="noStrike" noProof="0">
                          <a:latin typeface="Consolas"/>
                        </a:rPr>
                        <a:t>    int </a:t>
                      </a:r>
                      <a:r>
                        <a:rPr lang="en-US" sz="1400" b="0" i="0" u="none" strike="noStrike" noProof="0" err="1">
                          <a:latin typeface="Consolas"/>
                        </a:rPr>
                        <a:t>requiredQuantity</a:t>
                      </a:r>
                      <a:r>
                        <a:rPr lang="en-US" sz="1400" b="0" i="0" u="none" strike="noStrike" noProof="0">
                          <a:latin typeface="Consolas"/>
                        </a:rPr>
                        <a:t> = </a:t>
                      </a:r>
                      <a:r>
                        <a:rPr lang="en-US" sz="1400" b="0" i="0" u="none" strike="noStrike" noProof="0" err="1">
                          <a:latin typeface="Consolas"/>
                        </a:rPr>
                        <a:t>cartItem.getQuantity</a:t>
                      </a:r>
                      <a:r>
                        <a:rPr lang="en-US" sz="1400" b="1" i="0" u="none" strike="noStrike" noProof="0">
                          <a:latin typeface="Consolas"/>
                        </a:rPr>
                        <a:t>()</a:t>
                      </a:r>
                      <a:r>
                        <a:rPr lang="en-US" sz="1400" b="0" i="0" u="none" strike="noStrike" noProof="0">
                          <a:latin typeface="Consolas"/>
                        </a:rPr>
                        <a:t>;</a:t>
                      </a:r>
                      <a:br>
                        <a:rPr lang="en-US" sz="1400" b="0" i="0" u="none" strike="noStrike" noProof="0">
                          <a:latin typeface="Consolas"/>
                        </a:rPr>
                      </a:br>
                      <a:r>
                        <a:rPr lang="en-US" sz="1400" b="0" i="0" u="none" strike="noStrike" noProof="0">
                          <a:latin typeface="Consolas"/>
                        </a:rPr>
                        <a:t>    int </a:t>
                      </a:r>
                      <a:r>
                        <a:rPr lang="en-US" sz="1400" b="0" i="0" u="none" strike="noStrike" noProof="0" err="1">
                          <a:latin typeface="Consolas"/>
                        </a:rPr>
                        <a:t>availQuantity</a:t>
                      </a:r>
                      <a:r>
                        <a:rPr lang="en-US" sz="1400" b="0" i="0" u="none" strike="noStrike" noProof="0">
                          <a:latin typeface="Consolas"/>
                        </a:rPr>
                        <a:t> = </a:t>
                      </a:r>
                      <a:r>
                        <a:rPr lang="en-US" sz="1400" b="0" i="0" u="none" strike="noStrike" noProof="0" err="1">
                          <a:latin typeface="Consolas"/>
                        </a:rPr>
                        <a:t>cartItem.getMedia</a:t>
                      </a:r>
                      <a:r>
                        <a:rPr lang="en-US" sz="1400" b="1" i="0" u="none" strike="noStrike" noProof="0">
                          <a:latin typeface="Consolas"/>
                        </a:rPr>
                        <a:t>()</a:t>
                      </a:r>
                      <a:r>
                        <a:rPr lang="en-US" sz="1400" b="0" i="0" u="none" strike="noStrike" noProof="0">
                          <a:latin typeface="Consolas"/>
                        </a:rPr>
                        <a:t>.</a:t>
                      </a:r>
                      <a:r>
                        <a:rPr lang="en-US" sz="1400" b="0" i="0" u="none" strike="noStrike" noProof="0" err="1">
                          <a:latin typeface="Consolas"/>
                        </a:rPr>
                        <a:t>getQuantity</a:t>
                      </a:r>
                      <a:r>
                        <a:rPr lang="en-US" sz="1400" b="1" i="0" u="none" strike="noStrike" noProof="0">
                          <a:latin typeface="Consolas"/>
                        </a:rPr>
                        <a:t>()</a:t>
                      </a:r>
                      <a:r>
                        <a:rPr lang="en-US" sz="1400" b="0" i="0" u="none" strike="noStrike" noProof="0">
                          <a:latin typeface="Consolas"/>
                        </a:rPr>
                        <a:t>;</a:t>
                      </a:r>
                      <a:br>
                        <a:rPr lang="en-US" sz="1400" b="0" i="0" u="none" strike="noStrike" noProof="0">
                          <a:latin typeface="Consolas"/>
                        </a:rPr>
                      </a:br>
                      <a:r>
                        <a:rPr lang="en-US" sz="1400" b="0" i="0" u="none" strike="noStrike" noProof="0">
                          <a:latin typeface="Consolas"/>
                        </a:rPr>
                        <a:t>    if </a:t>
                      </a:r>
                      <a:r>
                        <a:rPr lang="en-US" sz="1400" b="1" i="0" u="none" strike="noStrike" noProof="0">
                          <a:latin typeface="Consolas"/>
                        </a:rPr>
                        <a:t>(</a:t>
                      </a:r>
                      <a:r>
                        <a:rPr lang="en-US" sz="1400" b="0" i="0" u="none" strike="noStrike" noProof="0" err="1">
                          <a:latin typeface="Consolas"/>
                        </a:rPr>
                        <a:t>requiredQuantity</a:t>
                      </a:r>
                      <a:r>
                        <a:rPr lang="en-US" sz="1400" b="0" i="0" u="none" strike="noStrike" noProof="0">
                          <a:latin typeface="Consolas"/>
                        </a:rPr>
                        <a:t> &gt; </a:t>
                      </a:r>
                      <a:r>
                        <a:rPr lang="en-US" sz="1400" b="0" i="0" u="none" strike="noStrike" noProof="0" err="1">
                          <a:latin typeface="Consolas"/>
                        </a:rPr>
                        <a:t>availQuantity</a:t>
                      </a:r>
                      <a:r>
                        <a:rPr lang="en-US" sz="1400" b="1" i="0" u="none" strike="noStrike" noProof="0">
                          <a:latin typeface="Consolas"/>
                        </a:rPr>
                        <a:t>) </a:t>
                      </a:r>
                      <a:r>
                        <a:rPr lang="en-US" sz="1400" b="0" i="0" u="none" strike="noStrike" noProof="0" err="1">
                          <a:latin typeface="Consolas"/>
                        </a:rPr>
                        <a:t>allAvailable</a:t>
                      </a:r>
                      <a:r>
                        <a:rPr lang="en-US" sz="1400" b="0" i="0" u="none" strike="noStrike" noProof="0">
                          <a:latin typeface="Consolas"/>
                        </a:rPr>
                        <a:t> = false;</a:t>
                      </a:r>
                      <a:br>
                        <a:rPr lang="en-US" sz="1400" b="0" i="0" u="none" strike="noStrike" noProof="0">
                          <a:latin typeface="Consolas"/>
                        </a:rPr>
                      </a:br>
                      <a:r>
                        <a:rPr lang="en-US" sz="1400" b="0" i="0" u="none" strike="noStrike" noProof="0">
                          <a:latin typeface="Consolas"/>
                        </a:rPr>
                        <a:t>}</a:t>
                      </a:r>
                      <a:br>
                        <a:rPr lang="en-US" sz="1400" b="0" i="0" u="none" strike="noStrike" noProof="0">
                          <a:latin typeface="Consolas"/>
                        </a:rPr>
                      </a:br>
                      <a:r>
                        <a:rPr lang="en-US" sz="1400" b="0" i="0" u="none" strike="noStrike" noProof="0">
                          <a:latin typeface="Consolas"/>
                        </a:rPr>
                        <a:t>if </a:t>
                      </a:r>
                      <a:r>
                        <a:rPr lang="en-US" sz="1400" b="1" i="0" u="none" strike="noStrike" noProof="0">
                          <a:latin typeface="Consolas"/>
                        </a:rPr>
                        <a:t>(</a:t>
                      </a:r>
                      <a:r>
                        <a:rPr lang="en-US" sz="1400" b="0" i="0" u="none" strike="noStrike" noProof="0">
                          <a:latin typeface="Consolas"/>
                        </a:rPr>
                        <a:t>!</a:t>
                      </a:r>
                      <a:r>
                        <a:rPr lang="en-US" sz="1400" b="0" i="0" u="none" strike="noStrike" noProof="0" err="1">
                          <a:latin typeface="Consolas"/>
                        </a:rPr>
                        <a:t>allAvailable</a:t>
                      </a:r>
                      <a:r>
                        <a:rPr lang="en-US" sz="1400" b="1" i="0" u="none" strike="noStrike" noProof="0">
                          <a:latin typeface="Consolas"/>
                        </a:rPr>
                        <a:t>) </a:t>
                      </a:r>
                      <a:r>
                        <a:rPr lang="en-US" sz="1400" b="0" i="0" u="none" strike="noStrike" noProof="0">
                          <a:latin typeface="Consolas"/>
                        </a:rPr>
                        <a:t>throw new </a:t>
                      </a:r>
                      <a:r>
                        <a:rPr lang="en-US" sz="1400" b="0" i="0" u="none" strike="noStrike" noProof="0" err="1">
                          <a:latin typeface="Consolas"/>
                        </a:rPr>
                        <a:t>MediaNotAvailableException</a:t>
                      </a:r>
                      <a:r>
                        <a:rPr lang="en-US" sz="1400" b="1" i="0" u="none" strike="noStrike" noProof="0">
                          <a:latin typeface="Consolas"/>
                        </a:rPr>
                        <a:t>(</a:t>
                      </a:r>
                      <a:r>
                        <a:rPr lang="en-US" sz="1400" b="0" i="0" u="none" strike="noStrike" noProof="0">
                          <a:latin typeface="Consolas"/>
                        </a:rPr>
                        <a:t>"Some media not available"</a:t>
                      </a:r>
                      <a:r>
                        <a:rPr lang="en-US" sz="1400" b="1" i="0" u="none" strike="noStrike" noProof="0">
                          <a:latin typeface="Consolas"/>
                        </a:rPr>
                        <a:t>)</a:t>
                      </a:r>
                      <a:r>
                        <a:rPr lang="en-US" sz="1400" b="0" i="0" u="none" strike="noStrike" noProof="0">
                          <a:latin typeface="Consolas"/>
                        </a:rPr>
                        <a:t>;</a:t>
                      </a:r>
                      <a:endParaRPr lang="en-US" sz="1400">
                        <a:latin typeface="Consolas"/>
                      </a:endParaRPr>
                    </a:p>
                  </a:txBody>
                  <a:tcPr/>
                </a:tc>
                <a:extLst>
                  <a:ext uri="{0D108BD9-81ED-4DB2-BD59-A6C34878D82A}">
                    <a16:rowId xmlns:a16="http://schemas.microsoft.com/office/drawing/2014/main" val="3330224852"/>
                  </a:ext>
                </a:extLst>
              </a:tr>
            </a:tbl>
          </a:graphicData>
        </a:graphic>
      </p:graphicFrame>
      <p:sp>
        <p:nvSpPr>
          <p:cNvPr id="3" name="TextBox 2">
            <a:extLst>
              <a:ext uri="{FF2B5EF4-FFF2-40B4-BE49-F238E27FC236}">
                <a16:creationId xmlns:a16="http://schemas.microsoft.com/office/drawing/2014/main" id="{C45FA9C6-793D-483B-92EE-AB098CF74B41}"/>
              </a:ext>
            </a:extLst>
          </p:cNvPr>
          <p:cNvSpPr txBox="1"/>
          <p:nvPr/>
        </p:nvSpPr>
        <p:spPr>
          <a:xfrm>
            <a:off x="770579" y="4646181"/>
            <a:ext cx="415870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ea typeface="+mn-lt"/>
                <a:cs typeface="+mn-lt"/>
              </a:rPr>
              <a:t>Giải</a:t>
            </a:r>
            <a:r>
              <a:rPr lang="en-US">
                <a:ea typeface="+mn-lt"/>
                <a:cs typeface="+mn-lt"/>
              </a:rPr>
              <a:t> </a:t>
            </a:r>
            <a:r>
              <a:rPr lang="en-US" err="1">
                <a:ea typeface="+mn-lt"/>
                <a:cs typeface="+mn-lt"/>
              </a:rPr>
              <a:t>pháp</a:t>
            </a:r>
            <a:r>
              <a:rPr lang="en-US">
                <a:ea typeface="+mn-lt"/>
                <a:cs typeface="+mn-lt"/>
              </a:rPr>
              <a:t>: Return </a:t>
            </a:r>
            <a:r>
              <a:rPr lang="en-US" err="1">
                <a:ea typeface="+mn-lt"/>
                <a:cs typeface="+mn-lt"/>
              </a:rPr>
              <a:t>ngay</a:t>
            </a:r>
            <a:r>
              <a:rPr lang="en-US">
                <a:ea typeface="+mn-lt"/>
                <a:cs typeface="+mn-lt"/>
              </a:rPr>
              <a:t> </a:t>
            </a:r>
            <a:r>
              <a:rPr lang="en-US" err="1">
                <a:ea typeface="+mn-lt"/>
                <a:cs typeface="+mn-lt"/>
              </a:rPr>
              <a:t>khi</a:t>
            </a:r>
            <a:r>
              <a:rPr lang="en-US">
                <a:ea typeface="+mn-lt"/>
                <a:cs typeface="+mn-lt"/>
              </a:rPr>
              <a:t> </a:t>
            </a:r>
            <a:r>
              <a:rPr lang="en-US" err="1">
                <a:ea typeface="+mn-lt"/>
                <a:cs typeface="+mn-lt"/>
              </a:rPr>
              <a:t>có</a:t>
            </a:r>
            <a:r>
              <a:rPr lang="en-US">
                <a:ea typeface="+mn-lt"/>
                <a:cs typeface="+mn-lt"/>
              </a:rPr>
              <a:t> </a:t>
            </a:r>
            <a:r>
              <a:rPr lang="en-US" err="1">
                <a:ea typeface="+mn-lt"/>
                <a:cs typeface="+mn-lt"/>
              </a:rPr>
              <a:t>thể</a:t>
            </a:r>
            <a:endParaRPr lang="en-US" err="1"/>
          </a:p>
          <a:p>
            <a:pPr algn="l"/>
            <a:endParaRPr lang="en-US">
              <a:ea typeface="Tahoma"/>
              <a:cs typeface="Tahoma"/>
            </a:endParaRPr>
          </a:p>
        </p:txBody>
      </p:sp>
      <p:graphicFrame>
        <p:nvGraphicFramePr>
          <p:cNvPr id="4" name="Table 4">
            <a:extLst>
              <a:ext uri="{FF2B5EF4-FFF2-40B4-BE49-F238E27FC236}">
                <a16:creationId xmlns:a16="http://schemas.microsoft.com/office/drawing/2014/main" id="{11FE328E-4820-41AB-ACD4-E001B80B2968}"/>
              </a:ext>
            </a:extLst>
          </p:cNvPr>
          <p:cNvGraphicFramePr>
            <a:graphicFrameLocks noGrp="1"/>
          </p:cNvGraphicFramePr>
          <p:nvPr>
            <p:extLst>
              <p:ext uri="{D42A27DB-BD31-4B8C-83A1-F6EECF244321}">
                <p14:modId xmlns:p14="http://schemas.microsoft.com/office/powerpoint/2010/main" val="2620702386"/>
              </p:ext>
            </p:extLst>
          </p:nvPr>
        </p:nvGraphicFramePr>
        <p:xfrm>
          <a:off x="3359057" y="3061363"/>
          <a:ext cx="5832681" cy="2149748"/>
        </p:xfrm>
        <a:graphic>
          <a:graphicData uri="http://schemas.openxmlformats.org/drawingml/2006/table">
            <a:tbl>
              <a:tblPr firstRow="1" bandRow="1">
                <a:tableStyleId>{5C22544A-7EE6-4342-B048-85BDC9FD1C3A}</a:tableStyleId>
              </a:tblPr>
              <a:tblGrid>
                <a:gridCol w="5832681">
                  <a:extLst>
                    <a:ext uri="{9D8B030D-6E8A-4147-A177-3AD203B41FA5}">
                      <a16:colId xmlns:a16="http://schemas.microsoft.com/office/drawing/2014/main" val="342905224"/>
                    </a:ext>
                  </a:extLst>
                </a:gridCol>
              </a:tblGrid>
              <a:tr h="2149748">
                <a:tc>
                  <a:txBody>
                    <a:bodyPr/>
                    <a:lstStyle/>
                    <a:p>
                      <a:pPr lvl="0">
                        <a:buNone/>
                      </a:pPr>
                      <a:r>
                        <a:rPr lang="en-US" sz="1300" b="0" i="0" u="none" strike="noStrike" noProof="0">
                          <a:latin typeface="Consolas"/>
                        </a:rPr>
                        <a:t>for </a:t>
                      </a:r>
                      <a:r>
                        <a:rPr lang="en-US" sz="1300" b="1" i="0" u="none" strike="noStrike" noProof="0">
                          <a:latin typeface="Consolas"/>
                        </a:rPr>
                        <a:t>(</a:t>
                      </a:r>
                      <a:r>
                        <a:rPr lang="en-US" sz="1300" b="0" i="0" u="none" strike="noStrike" noProof="0" err="1">
                          <a:latin typeface="Consolas"/>
                        </a:rPr>
                        <a:t>CartItem</a:t>
                      </a:r>
                      <a:r>
                        <a:rPr lang="en-US" sz="1300" b="0" i="0" u="none" strike="noStrike" noProof="0">
                          <a:latin typeface="Consolas"/>
                        </a:rPr>
                        <a:t> </a:t>
                      </a:r>
                      <a:r>
                        <a:rPr lang="en-US" sz="1300" b="0" i="0" u="none" strike="noStrike" noProof="0" err="1">
                          <a:latin typeface="Consolas"/>
                        </a:rPr>
                        <a:t>cartItem</a:t>
                      </a:r>
                      <a:r>
                        <a:rPr lang="en-US" sz="1300" b="0" i="0" u="none" strike="noStrike" noProof="0">
                          <a:latin typeface="Consolas"/>
                        </a:rPr>
                        <a:t> : </a:t>
                      </a:r>
                      <a:r>
                        <a:rPr lang="en-US" sz="1300" b="0" i="0" u="none" strike="noStrike" noProof="0" err="1">
                          <a:latin typeface="Consolas"/>
                        </a:rPr>
                        <a:t>lstCartItem</a:t>
                      </a:r>
                      <a:r>
                        <a:rPr lang="en-US" sz="1300" b="1" i="0" u="none" strike="noStrike" noProof="0">
                          <a:latin typeface="Consolas"/>
                        </a:rPr>
                        <a:t>) {</a:t>
                      </a:r>
                      <a:br>
                        <a:rPr lang="en-US" sz="1300" b="1" i="0" u="none" strike="noStrike" noProof="0">
                          <a:latin typeface="Consolas"/>
                        </a:rPr>
                      </a:br>
                      <a:r>
                        <a:rPr lang="en-US" sz="1300" b="1" i="0" u="none" strike="noStrike" noProof="0">
                          <a:latin typeface="Consolas"/>
                        </a:rPr>
                        <a:t>    </a:t>
                      </a:r>
                      <a:r>
                        <a:rPr lang="en-US" sz="1300" b="0" i="0" u="none" strike="noStrike" noProof="0" err="1">
                          <a:latin typeface="Consolas"/>
                        </a:rPr>
                        <a:t>allAvailable</a:t>
                      </a:r>
                      <a:r>
                        <a:rPr lang="en-US" sz="1300" b="0" i="0" u="none" strike="noStrike" noProof="0">
                          <a:latin typeface="Consolas"/>
                        </a:rPr>
                        <a:t> = </a:t>
                      </a:r>
                      <a:r>
                        <a:rPr lang="en-US" sz="1300" b="0" i="0" u="none" strike="noStrike" noProof="0" err="1">
                          <a:latin typeface="Consolas"/>
                        </a:rPr>
                        <a:t>cartItem.availableQuantity</a:t>
                      </a:r>
                      <a:r>
                        <a:rPr lang="en-US" sz="1300" b="1" i="0" u="none" strike="noStrike" noProof="0">
                          <a:latin typeface="Consolas"/>
                        </a:rPr>
                        <a:t>()</a:t>
                      </a:r>
                      <a:r>
                        <a:rPr lang="en-US" sz="1300" b="0" i="0" u="none" strike="noStrike" noProof="0">
                          <a:latin typeface="Consolas"/>
                        </a:rPr>
                        <a:t>;</a:t>
                      </a:r>
                    </a:p>
                    <a:p>
                      <a:pPr lvl="0">
                        <a:buNone/>
                      </a:pPr>
                      <a:r>
                        <a:rPr lang="en-US" sz="1300" b="0" i="0" u="none" strike="noStrike" noProof="0">
                          <a:latin typeface="Consolas"/>
                        </a:rPr>
                        <a:t>    if </a:t>
                      </a:r>
                      <a:r>
                        <a:rPr lang="en-US" sz="1300" b="1" i="0" u="none" strike="noStrike" noProof="0">
                          <a:latin typeface="Consolas"/>
                        </a:rPr>
                        <a:t>(</a:t>
                      </a:r>
                      <a:r>
                        <a:rPr lang="en-US" sz="1300" b="0" i="0" u="none" strike="noStrike" noProof="0">
                          <a:latin typeface="Consolas"/>
                        </a:rPr>
                        <a:t>!</a:t>
                      </a:r>
                      <a:r>
                        <a:rPr lang="en-US" sz="1300" b="0" i="0" u="none" strike="noStrike" noProof="0" err="1">
                          <a:latin typeface="Consolas"/>
                        </a:rPr>
                        <a:t>allAvailable</a:t>
                      </a:r>
                      <a:r>
                        <a:rPr lang="en-US" sz="1300" b="1" i="0" u="none" strike="noStrike" noProof="0">
                          <a:latin typeface="Consolas"/>
                        </a:rPr>
                        <a:t>) </a:t>
                      </a:r>
                      <a:r>
                        <a:rPr lang="en-US" sz="1300" b="0" i="0" u="none" strike="noStrike" noProof="0">
                          <a:latin typeface="Consolas"/>
                        </a:rPr>
                        <a:t>throw new </a:t>
                      </a:r>
                      <a:r>
                        <a:rPr lang="en-US" sz="1300" b="0" i="0" u="none" strike="noStrike" noProof="0" err="1">
                          <a:latin typeface="Consolas"/>
                        </a:rPr>
                        <a:t>MediaNotAvailableException</a:t>
                      </a:r>
                      <a:r>
                        <a:rPr lang="en-US" sz="1300" b="1" i="0" u="none" strike="noStrike" noProof="0">
                          <a:latin typeface="Consolas"/>
                        </a:rPr>
                        <a:t>(</a:t>
                      </a:r>
                      <a:r>
                        <a:rPr lang="en-US" sz="1300" b="0" i="0" u="none" strike="noStrike" noProof="0">
                          <a:latin typeface="Consolas"/>
                        </a:rPr>
                        <a:t>"Some media not available"</a:t>
                      </a:r>
                      <a:r>
                        <a:rPr lang="en-US" sz="1300" b="1" i="0" u="none" strike="noStrike" noProof="0">
                          <a:latin typeface="Consolas"/>
                        </a:rPr>
                        <a:t>)</a:t>
                      </a:r>
                      <a:r>
                        <a:rPr lang="en-US" sz="1300" b="0" i="0" u="none" strike="noStrike" noProof="0">
                          <a:latin typeface="Consolas"/>
                        </a:rPr>
                        <a:t>;</a:t>
                      </a:r>
                      <a:br>
                        <a:rPr lang="en-US" sz="1300" b="0" i="0" u="none" strike="noStrike" noProof="0">
                          <a:latin typeface="Consolas"/>
                        </a:rPr>
                      </a:br>
                      <a:r>
                        <a:rPr lang="en-US" sz="1300" b="0" i="0" u="none" strike="noStrike" noProof="0">
                          <a:latin typeface="Consolas"/>
                        </a:rPr>
                        <a:t>}</a:t>
                      </a:r>
                      <a:br>
                        <a:rPr lang="en-US" sz="1300" b="0" i="0" u="none" strike="noStrike" noProof="0">
                          <a:latin typeface="Consolas"/>
                        </a:rPr>
                      </a:br>
                      <a:endParaRPr lang="en-US" sz="1300" b="0" i="0" u="none" strike="noStrike" noProof="0">
                        <a:latin typeface="Consolas"/>
                      </a:endParaRPr>
                    </a:p>
                  </a:txBody>
                  <a:tcPr/>
                </a:tc>
                <a:extLst>
                  <a:ext uri="{0D108BD9-81ED-4DB2-BD59-A6C34878D82A}">
                    <a16:rowId xmlns:a16="http://schemas.microsoft.com/office/drawing/2014/main" val="621542479"/>
                  </a:ext>
                </a:extLst>
              </a:tr>
            </a:tbl>
          </a:graphicData>
        </a:graphic>
      </p:graphicFrame>
      <p:sp>
        <p:nvSpPr>
          <p:cNvPr id="5" name="TextBox 4">
            <a:extLst>
              <a:ext uri="{FF2B5EF4-FFF2-40B4-BE49-F238E27FC236}">
                <a16:creationId xmlns:a16="http://schemas.microsoft.com/office/drawing/2014/main" id="{F6661953-711E-4777-9663-AD5349628212}"/>
              </a:ext>
            </a:extLst>
          </p:cNvPr>
          <p:cNvSpPr txBox="1"/>
          <p:nvPr/>
        </p:nvSpPr>
        <p:spPr>
          <a:xfrm>
            <a:off x="211394" y="5482485"/>
            <a:ext cx="8980344" cy="369332"/>
          </a:xfrm>
          <a:prstGeom prst="rect">
            <a:avLst/>
          </a:prstGeom>
          <a:noFill/>
        </p:spPr>
        <p:txBody>
          <a:bodyPr wrap="none" rtlCol="0">
            <a:spAutoFit/>
          </a:bodyPr>
          <a:lstStyle/>
          <a:p>
            <a:r>
              <a:rPr lang="en-US" err="1"/>
              <a:t>Các</a:t>
            </a:r>
            <a:r>
              <a:rPr lang="en-US"/>
              <a:t> phương </a:t>
            </a:r>
            <a:r>
              <a:rPr lang="en-US" err="1"/>
              <a:t>thức</a:t>
            </a:r>
            <a:r>
              <a:rPr lang="en-US"/>
              <a:t> </a:t>
            </a:r>
            <a:r>
              <a:rPr lang="en-US" err="1"/>
              <a:t>khác</a:t>
            </a:r>
            <a:r>
              <a:rPr lang="en-US"/>
              <a:t>: md5 (AuthenticationController), payOrder (PaymentController)</a:t>
            </a:r>
          </a:p>
        </p:txBody>
      </p:sp>
    </p:spTree>
    <p:extLst>
      <p:ext uri="{BB962C8B-B14F-4D97-AF65-F5344CB8AC3E}">
        <p14:creationId xmlns:p14="http://schemas.microsoft.com/office/powerpoint/2010/main" val="194477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1026"/>
          <p:cNvSpPr>
            <a:spLocks noGrp="1" noChangeArrowheads="1"/>
          </p:cNvSpPr>
          <p:nvPr>
            <p:ph type="ctrTitle"/>
          </p:nvPr>
        </p:nvSpPr>
        <p:spPr>
          <a:xfrm>
            <a:off x="1568938" y="2856523"/>
            <a:ext cx="6508262" cy="863601"/>
          </a:xfrm>
        </p:spPr>
        <p:txBody>
          <a:bodyPr/>
          <a:lstStyle/>
          <a:p>
            <a:pPr eaLnBrk="1" hangingPunct="1"/>
            <a:r>
              <a:rPr lang="en-US" altLang="en-US" sz="3600"/>
              <a:t>Báo cáo nhóm DP.20202.05</a:t>
            </a:r>
          </a:p>
        </p:txBody>
      </p:sp>
      <p:sp>
        <p:nvSpPr>
          <p:cNvPr id="5" name="Rectangle 1026"/>
          <p:cNvSpPr txBox="1">
            <a:spLocks noChangeArrowheads="1"/>
          </p:cNvSpPr>
          <p:nvPr/>
        </p:nvSpPr>
        <p:spPr bwMode="auto">
          <a:xfrm>
            <a:off x="914400" y="650631"/>
            <a:ext cx="7772400" cy="2022230"/>
          </a:xfrm>
          <a:prstGeom prst="rect">
            <a:avLst/>
          </a:prstGeom>
          <a:noFill/>
          <a:ln w="9525">
            <a:noFill/>
            <a:miter lim="800000"/>
            <a:headEnd/>
            <a:tailEnd/>
          </a:ln>
        </p:spPr>
        <p:txBody>
          <a:bodyPr anchor="b"/>
          <a:lstStyle/>
          <a:p>
            <a:pPr algn="ctr">
              <a:defRPr/>
            </a:pPr>
            <a:r>
              <a:rPr lang="en-US" sz="4400" kern="0">
                <a:solidFill>
                  <a:schemeClr val="tx2"/>
                </a:solidFill>
                <a:latin typeface="+mj-lt"/>
                <a:ea typeface="+mj-ea"/>
                <a:cs typeface="+mj-cs"/>
              </a:rPr>
              <a:t>Mẫu thiết kế phần mềm</a:t>
            </a:r>
          </a:p>
        </p:txBody>
      </p:sp>
      <p:sp>
        <p:nvSpPr>
          <p:cNvPr id="2" name="TextBox 1">
            <a:extLst>
              <a:ext uri="{FF2B5EF4-FFF2-40B4-BE49-F238E27FC236}">
                <a16:creationId xmlns:a16="http://schemas.microsoft.com/office/drawing/2014/main" id="{4B7E960F-5E73-4A2C-A7A7-39AF0ABD55E9}"/>
              </a:ext>
            </a:extLst>
          </p:cNvPr>
          <p:cNvSpPr txBox="1"/>
          <p:nvPr/>
        </p:nvSpPr>
        <p:spPr>
          <a:xfrm>
            <a:off x="2055819" y="3903786"/>
            <a:ext cx="3922869" cy="1264962"/>
          </a:xfrm>
          <a:prstGeom prst="rect">
            <a:avLst/>
          </a:prstGeom>
          <a:noFill/>
        </p:spPr>
        <p:txBody>
          <a:bodyPr wrap="none" rtlCol="0">
            <a:spAutoFit/>
          </a:bodyPr>
          <a:lstStyle/>
          <a:p>
            <a:pPr marL="0" marR="0" algn="ctr">
              <a:lnSpc>
                <a:spcPct val="120000"/>
              </a:lnSpc>
              <a:spcBef>
                <a:spcPts val="600"/>
              </a:spcBef>
              <a:spcAft>
                <a:spcPts val="600"/>
              </a:spcAft>
            </a:pPr>
            <a:r>
              <a:rPr lang="en-US" sz="1800" b="1">
                <a:solidFill>
                  <a:srgbClr val="000000"/>
                </a:solidFill>
                <a:effectLst/>
                <a:latin typeface="+mj-lt"/>
                <a:ea typeface="Times New Roman" panose="02020603050405020304" pitchFamily="18" charset="0"/>
                <a:cs typeface="Times New Roman" panose="02020603050405020304" pitchFamily="18" charset="0"/>
              </a:rPr>
              <a:t>GVHD: TS. </a:t>
            </a:r>
            <a:r>
              <a:rPr lang="en-US" sz="1800" b="1" err="1">
                <a:solidFill>
                  <a:srgbClr val="000000"/>
                </a:solidFill>
                <a:effectLst/>
                <a:latin typeface="+mj-lt"/>
                <a:ea typeface="Times New Roman" panose="02020603050405020304" pitchFamily="18" charset="0"/>
                <a:cs typeface="Times New Roman" panose="02020603050405020304" pitchFamily="18" charset="0"/>
              </a:rPr>
              <a:t>Nguyễn</a:t>
            </a:r>
            <a:r>
              <a:rPr lang="en-US" sz="1800" b="1">
                <a:solidFill>
                  <a:srgbClr val="000000"/>
                </a:solidFill>
                <a:effectLst/>
                <a:latin typeface="+mj-lt"/>
                <a:ea typeface="Times New Roman" panose="02020603050405020304" pitchFamily="18" charset="0"/>
                <a:cs typeface="Times New Roman" panose="02020603050405020304" pitchFamily="18" charset="0"/>
              </a:rPr>
              <a:t> Thị Thu Trang</a:t>
            </a:r>
            <a:endParaRPr lang="en-US" sz="1800" b="1">
              <a:effectLst/>
              <a:latin typeface="+mj-lt"/>
              <a:ea typeface="Times New Roman" panose="02020603050405020304" pitchFamily="18" charset="0"/>
              <a:cs typeface="Times New Roman" panose="02020603050405020304" pitchFamily="18" charset="0"/>
            </a:endParaRPr>
          </a:p>
          <a:p>
            <a:pPr marL="0" marR="0" algn="ctr">
              <a:lnSpc>
                <a:spcPct val="120000"/>
              </a:lnSpc>
              <a:spcBef>
                <a:spcPts val="600"/>
              </a:spcBef>
              <a:spcAft>
                <a:spcPts val="600"/>
              </a:spcAft>
            </a:pPr>
            <a:r>
              <a:rPr lang="en-US" sz="1800" b="1">
                <a:solidFill>
                  <a:srgbClr val="000000"/>
                </a:solidFill>
                <a:effectLst/>
                <a:latin typeface="+mj-lt"/>
                <a:ea typeface="Times New Roman" panose="02020603050405020304" pitchFamily="18" charset="0"/>
                <a:cs typeface="Times New Roman" panose="02020603050405020304" pitchFamily="18" charset="0"/>
              </a:rPr>
              <a:t>    TS. </a:t>
            </a:r>
            <a:r>
              <a:rPr lang="en-US" sz="1800" b="1" err="1">
                <a:solidFill>
                  <a:srgbClr val="000000"/>
                </a:solidFill>
                <a:effectLst/>
                <a:latin typeface="+mj-lt"/>
                <a:ea typeface="Times New Roman" panose="02020603050405020304" pitchFamily="18" charset="0"/>
                <a:cs typeface="Times New Roman" panose="02020603050405020304" pitchFamily="18" charset="0"/>
              </a:rPr>
              <a:t>Bùi</a:t>
            </a:r>
            <a:r>
              <a:rPr lang="en-US" sz="1800" b="1">
                <a:solidFill>
                  <a:srgbClr val="000000"/>
                </a:solidFill>
                <a:effectLst/>
                <a:latin typeface="+mj-lt"/>
                <a:ea typeface="Times New Roman" panose="02020603050405020304" pitchFamily="18" charset="0"/>
                <a:cs typeface="Times New Roman" panose="02020603050405020304" pitchFamily="18" charset="0"/>
              </a:rPr>
              <a:t> Thị Mai Anh</a:t>
            </a:r>
            <a:endParaRPr lang="en-US" sz="1800" b="1">
              <a:effectLst/>
              <a:latin typeface="+mj-lt"/>
              <a:ea typeface="Times New Roman" panose="02020603050405020304" pitchFamily="18" charset="0"/>
              <a:cs typeface="Times New Roman" panose="02020603050405020304" pitchFamily="18" charset="0"/>
            </a:endParaRPr>
          </a:p>
          <a:p>
            <a:endParaRPr lang="en-US"/>
          </a:p>
        </p:txBody>
      </p:sp>
    </p:spTree>
    <p:extLst>
      <p:ext uri="{BB962C8B-B14F-4D97-AF65-F5344CB8AC3E}">
        <p14:creationId xmlns:p14="http://schemas.microsoft.com/office/powerpoint/2010/main" val="1166367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20</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476281" y="1617454"/>
            <a:ext cx="7652737" cy="4232603"/>
          </a:xfrm>
        </p:spPr>
        <p:txBody>
          <a:bodyPr vert="horz" lIns="91440" tIns="45720" rIns="91440" bIns="45720" rtlCol="0" anchor="t">
            <a:normAutofit/>
          </a:bodyPr>
          <a:lstStyle/>
          <a:p>
            <a:pPr marL="273050" indent="-273050">
              <a:buNone/>
            </a:pPr>
            <a:r>
              <a:rPr lang="en-US" sz="1800">
                <a:ea typeface="+mn-lt"/>
                <a:cs typeface="+mn-lt"/>
              </a:rPr>
              <a:t>2. </a:t>
            </a:r>
            <a:r>
              <a:rPr lang="en-US" sz="1800" err="1">
                <a:ea typeface="+mn-lt"/>
                <a:cs typeface="+mn-lt"/>
              </a:rPr>
              <a:t>Vấn</a:t>
            </a:r>
            <a:r>
              <a:rPr lang="en-US" sz="1800">
                <a:ea typeface="+mn-lt"/>
                <a:cs typeface="+mn-lt"/>
              </a:rPr>
              <a:t> </a:t>
            </a:r>
            <a:r>
              <a:rPr lang="en-US" sz="1800" err="1">
                <a:ea typeface="+mn-lt"/>
                <a:cs typeface="+mn-lt"/>
              </a:rPr>
              <a:t>đề</a:t>
            </a:r>
            <a:r>
              <a:rPr lang="en-US" sz="1800">
                <a:ea typeface="+mn-lt"/>
                <a:cs typeface="+mn-lt"/>
              </a:rPr>
              <a:t> SRP </a:t>
            </a:r>
            <a:r>
              <a:rPr lang="en-US" sz="1800" err="1">
                <a:ea typeface="+mn-lt"/>
                <a:cs typeface="+mn-lt"/>
              </a:rPr>
              <a:t>trong</a:t>
            </a:r>
            <a:r>
              <a:rPr lang="en-US" sz="1800">
                <a:ea typeface="+mn-lt"/>
                <a:cs typeface="+mn-lt"/>
              </a:rPr>
              <a:t> </a:t>
            </a:r>
            <a:r>
              <a:rPr lang="en-US" sz="1800" err="1">
                <a:ea typeface="+mn-lt"/>
                <a:cs typeface="+mn-lt"/>
              </a:rPr>
              <a:t>lớp</a:t>
            </a:r>
            <a:r>
              <a:rPr lang="en-US" sz="1800">
                <a:ea typeface="+mn-lt"/>
                <a:cs typeface="+mn-lt"/>
              </a:rPr>
              <a:t> </a:t>
            </a:r>
            <a:r>
              <a:rPr lang="en-US" sz="1800" err="1">
                <a:ea typeface="+mn-lt"/>
                <a:cs typeface="+mn-lt"/>
              </a:rPr>
              <a:t>PlaceOrderController</a:t>
            </a:r>
          </a:p>
          <a:p>
            <a:pPr marL="273050" indent="-273050">
              <a:buNone/>
            </a:pPr>
            <a:endParaRPr lang="en-US" sz="1800">
              <a:ea typeface="+mn-lt"/>
              <a:cs typeface="+mn-lt"/>
            </a:endParaRP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err="1">
                <a:solidFill>
                  <a:schemeClr val="tx2"/>
                </a:solidFill>
                <a:latin typeface="Tahoma"/>
                <a:ea typeface="Tahoma"/>
                <a:cs typeface="Tahoma"/>
              </a:rPr>
              <a:t>Các</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vấn</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đề</a:t>
            </a:r>
            <a:r>
              <a:rPr lang="en-US" altLang="zh-CN" sz="2800">
                <a:solidFill>
                  <a:schemeClr val="tx2"/>
                </a:solidFill>
                <a:latin typeface="Tahoma"/>
                <a:ea typeface="Tahoma"/>
                <a:cs typeface="Tahoma"/>
              </a:rPr>
              <a:t> clean function/method</a:t>
            </a:r>
            <a:endParaRPr lang="en-US" altLang="zh-CN" sz="2800">
              <a:solidFill>
                <a:schemeClr val="tx2"/>
              </a:solidFill>
              <a:ea typeface="Tahoma" panose="020B0604030504040204" pitchFamily="34" charset="0"/>
              <a:cs typeface="Tahoma" panose="020B0604030504040204" pitchFamily="34" charset="0"/>
            </a:endParaRPr>
          </a:p>
        </p:txBody>
      </p:sp>
      <p:pic>
        <p:nvPicPr>
          <p:cNvPr id="4" name="Picture 4" descr="Diagram&#10;&#10;Description automatically generated">
            <a:extLst>
              <a:ext uri="{FF2B5EF4-FFF2-40B4-BE49-F238E27FC236}">
                <a16:creationId xmlns:a16="http://schemas.microsoft.com/office/drawing/2014/main" id="{8014E172-6234-4689-BEB0-D9889AC74522}"/>
              </a:ext>
            </a:extLst>
          </p:cNvPr>
          <p:cNvPicPr>
            <a:picLocks noChangeAspect="1"/>
          </p:cNvPicPr>
          <p:nvPr/>
        </p:nvPicPr>
        <p:blipFill>
          <a:blip r:embed="rId2"/>
          <a:stretch>
            <a:fillRect/>
          </a:stretch>
        </p:blipFill>
        <p:spPr>
          <a:xfrm>
            <a:off x="664605" y="1947666"/>
            <a:ext cx="4113286" cy="2447941"/>
          </a:xfrm>
          <a:prstGeom prst="rect">
            <a:avLst/>
          </a:prstGeom>
        </p:spPr>
      </p:pic>
      <p:sp>
        <p:nvSpPr>
          <p:cNvPr id="5" name="TextBox 4">
            <a:extLst>
              <a:ext uri="{FF2B5EF4-FFF2-40B4-BE49-F238E27FC236}">
                <a16:creationId xmlns:a16="http://schemas.microsoft.com/office/drawing/2014/main" id="{1EAB181E-E0D4-4821-B5D7-57A022138A17}"/>
              </a:ext>
            </a:extLst>
          </p:cNvPr>
          <p:cNvSpPr txBox="1"/>
          <p:nvPr/>
        </p:nvSpPr>
        <p:spPr>
          <a:xfrm>
            <a:off x="664605" y="4600764"/>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ea typeface="Tahoma"/>
                <a:cs typeface="Tahoma"/>
              </a:rPr>
              <a:t>Giải</a:t>
            </a:r>
            <a:r>
              <a:rPr lang="en-US">
                <a:ea typeface="Tahoma"/>
                <a:cs typeface="Tahoma"/>
              </a:rPr>
              <a:t> </a:t>
            </a:r>
            <a:r>
              <a:rPr lang="en-US" err="1">
                <a:ea typeface="Tahoma"/>
                <a:cs typeface="Tahoma"/>
              </a:rPr>
              <a:t>quyết</a:t>
            </a:r>
            <a:r>
              <a:rPr lang="en-US">
                <a:ea typeface="Tahoma"/>
                <a:cs typeface="Tahoma"/>
              </a:rPr>
              <a:t>: </a:t>
            </a:r>
            <a:r>
              <a:rPr lang="en-US" err="1">
                <a:ea typeface="Tahoma"/>
                <a:cs typeface="Tahoma"/>
              </a:rPr>
              <a:t>Tạo</a:t>
            </a:r>
            <a:r>
              <a:rPr lang="en-US">
                <a:ea typeface="Tahoma"/>
                <a:cs typeface="Tahoma"/>
              </a:rPr>
              <a:t> ra </a:t>
            </a:r>
            <a:r>
              <a:rPr lang="en-US" err="1">
                <a:ea typeface="Tahoma"/>
                <a:cs typeface="Tahoma"/>
              </a:rPr>
              <a:t>lớp</a:t>
            </a:r>
            <a:r>
              <a:rPr lang="en-US">
                <a:ea typeface="Tahoma"/>
                <a:cs typeface="Tahoma"/>
              </a:rPr>
              <a:t> </a:t>
            </a:r>
            <a:r>
              <a:rPr lang="en-US" err="1">
                <a:ea typeface="Tahoma"/>
                <a:cs typeface="Tahoma"/>
              </a:rPr>
              <a:t>trung</a:t>
            </a:r>
            <a:r>
              <a:rPr lang="en-US">
                <a:ea typeface="Tahoma"/>
                <a:cs typeface="Tahoma"/>
              </a:rPr>
              <a:t> </a:t>
            </a:r>
            <a:r>
              <a:rPr lang="en-US" err="1">
                <a:ea typeface="Tahoma"/>
                <a:cs typeface="Tahoma"/>
              </a:rPr>
              <a:t>gian</a:t>
            </a:r>
          </a:p>
        </p:txBody>
      </p:sp>
      <p:pic>
        <p:nvPicPr>
          <p:cNvPr id="7" name="Picture 7" descr="Diagram&#10;&#10;Description automatically generated">
            <a:extLst>
              <a:ext uri="{FF2B5EF4-FFF2-40B4-BE49-F238E27FC236}">
                <a16:creationId xmlns:a16="http://schemas.microsoft.com/office/drawing/2014/main" id="{72BF124E-D9EB-4E52-B339-81460D77B778}"/>
              </a:ext>
            </a:extLst>
          </p:cNvPr>
          <p:cNvPicPr>
            <a:picLocks noChangeAspect="1"/>
          </p:cNvPicPr>
          <p:nvPr/>
        </p:nvPicPr>
        <p:blipFill>
          <a:blip r:embed="rId3"/>
          <a:stretch>
            <a:fillRect/>
          </a:stretch>
        </p:blipFill>
        <p:spPr>
          <a:xfrm>
            <a:off x="3712037" y="2807631"/>
            <a:ext cx="4605305" cy="2611458"/>
          </a:xfrm>
          <a:prstGeom prst="rect">
            <a:avLst/>
          </a:prstGeom>
        </p:spPr>
      </p:pic>
      <p:sp>
        <p:nvSpPr>
          <p:cNvPr id="2" name="TextBox 1">
            <a:extLst>
              <a:ext uri="{FF2B5EF4-FFF2-40B4-BE49-F238E27FC236}">
                <a16:creationId xmlns:a16="http://schemas.microsoft.com/office/drawing/2014/main" id="{94DF6D78-BD43-4329-9181-15276AD1AFCE}"/>
              </a:ext>
            </a:extLst>
          </p:cNvPr>
          <p:cNvSpPr txBox="1"/>
          <p:nvPr/>
        </p:nvSpPr>
        <p:spPr>
          <a:xfrm>
            <a:off x="259748" y="5505207"/>
            <a:ext cx="8122252" cy="923330"/>
          </a:xfrm>
          <a:prstGeom prst="rect">
            <a:avLst/>
          </a:prstGeom>
          <a:noFill/>
        </p:spPr>
        <p:txBody>
          <a:bodyPr wrap="square" rtlCol="0">
            <a:spAutoFit/>
          </a:bodyPr>
          <a:lstStyle/>
          <a:p>
            <a:r>
              <a:rPr lang="en-US" err="1"/>
              <a:t>Các</a:t>
            </a:r>
            <a:r>
              <a:rPr lang="en-US"/>
              <a:t> phương </a:t>
            </a:r>
            <a:r>
              <a:rPr lang="en-US" err="1"/>
              <a:t>thức</a:t>
            </a:r>
            <a:r>
              <a:rPr lang="en-US"/>
              <a:t> </a:t>
            </a:r>
            <a:r>
              <a:rPr lang="en-US" err="1"/>
              <a:t>khác</a:t>
            </a:r>
            <a:r>
              <a:rPr lang="en-US"/>
              <a:t>: </a:t>
            </a:r>
            <a:r>
              <a:rPr lang="vi-VN" sz="1800">
                <a:effectLst/>
                <a:latin typeface="Segoe UI" panose="020B0502040204020203" pitchFamily="34" charset="0"/>
              </a:rPr>
              <a:t>PaymentController phương thức payOrder, ResultScreenHandler phương thức </a:t>
            </a:r>
            <a:r>
              <a:rPr lang="vi-VN" sz="1800" err="1">
                <a:effectLst/>
                <a:latin typeface="Segoe UI" panose="020B0502040204020203" pitchFamily="34" charset="0"/>
              </a:rPr>
              <a:t>setupDat</a:t>
            </a:r>
            <a:r>
              <a:rPr lang="en-US" sz="1800">
                <a:effectLst/>
                <a:latin typeface="Segoe UI" panose="020B0502040204020203" pitchFamily="34" charset="0"/>
              </a:rPr>
              <a:t>a</a:t>
            </a:r>
            <a:endParaRPr lang="vi-VN" sz="1800">
              <a:effectLst/>
              <a:latin typeface="Arial" panose="020B0604020202020204" pitchFamily="34" charset="0"/>
            </a:endParaRPr>
          </a:p>
          <a:p>
            <a:r>
              <a:rPr lang="en-US"/>
              <a:t> </a:t>
            </a:r>
          </a:p>
        </p:txBody>
      </p:sp>
    </p:spTree>
    <p:extLst>
      <p:ext uri="{BB962C8B-B14F-4D97-AF65-F5344CB8AC3E}">
        <p14:creationId xmlns:p14="http://schemas.microsoft.com/office/powerpoint/2010/main" val="19301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nodeType="afterEffect">
                                  <p:stCondLst>
                                    <p:cond delay="100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21</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476281" y="1617454"/>
            <a:ext cx="4254015" cy="1719517"/>
          </a:xfrm>
        </p:spPr>
        <p:txBody>
          <a:bodyPr vert="horz" lIns="91440" tIns="45720" rIns="91440" bIns="45720" rtlCol="0" anchor="t">
            <a:normAutofit lnSpcReduction="10000"/>
          </a:bodyPr>
          <a:lstStyle/>
          <a:p>
            <a:pPr marL="273050" indent="-273050">
              <a:buNone/>
            </a:pPr>
            <a:r>
              <a:rPr lang="en-US" sz="1800">
                <a:ea typeface="+mn-lt"/>
                <a:cs typeface="+mn-lt"/>
              </a:rPr>
              <a:t>3. </a:t>
            </a:r>
            <a:r>
              <a:rPr lang="en-US" sz="1800" err="1">
                <a:ea typeface="+mn-lt"/>
                <a:cs typeface="+mn-lt"/>
              </a:rPr>
              <a:t>Các</a:t>
            </a:r>
            <a:r>
              <a:rPr lang="en-US" sz="1800">
                <a:ea typeface="+mn-lt"/>
                <a:cs typeface="+mn-lt"/>
              </a:rPr>
              <a:t> </a:t>
            </a:r>
            <a:r>
              <a:rPr lang="en-US" sz="1800" err="1">
                <a:ea typeface="+mn-lt"/>
                <a:cs typeface="+mn-lt"/>
              </a:rPr>
              <a:t>vấn</a:t>
            </a:r>
            <a:r>
              <a:rPr lang="en-US" sz="1800">
                <a:ea typeface="+mn-lt"/>
                <a:cs typeface="+mn-lt"/>
              </a:rPr>
              <a:t> </a:t>
            </a:r>
            <a:r>
              <a:rPr lang="en-US" sz="1800" err="1">
                <a:ea typeface="+mn-lt"/>
                <a:cs typeface="+mn-lt"/>
              </a:rPr>
              <a:t>đề</a:t>
            </a:r>
            <a:r>
              <a:rPr lang="en-US" sz="1800">
                <a:ea typeface="+mn-lt"/>
                <a:cs typeface="+mn-lt"/>
              </a:rPr>
              <a:t> </a:t>
            </a:r>
            <a:r>
              <a:rPr lang="en-US" sz="1800" err="1">
                <a:ea typeface="+mn-lt"/>
                <a:cs typeface="+mn-lt"/>
              </a:rPr>
              <a:t>về</a:t>
            </a:r>
            <a:r>
              <a:rPr lang="en-US" sz="1800">
                <a:ea typeface="+mn-lt"/>
                <a:cs typeface="+mn-lt"/>
              </a:rPr>
              <a:t> large function</a:t>
            </a:r>
          </a:p>
          <a:p>
            <a:pPr marL="273050" indent="-273050">
              <a:buNone/>
            </a:pPr>
            <a:r>
              <a:rPr lang="en-US" sz="1800">
                <a:ea typeface="+mn-lt"/>
                <a:cs typeface="+mn-lt"/>
              </a:rPr>
              <a:t>- </a:t>
            </a:r>
            <a:r>
              <a:rPr lang="en-US" sz="1800" err="1">
                <a:ea typeface="+mn-lt"/>
                <a:cs typeface="+mn-lt"/>
              </a:rPr>
              <a:t>Tại</a:t>
            </a:r>
            <a:r>
              <a:rPr lang="en-US" sz="1800">
                <a:ea typeface="+mn-lt"/>
                <a:cs typeface="+mn-lt"/>
              </a:rPr>
              <a:t> </a:t>
            </a:r>
            <a:r>
              <a:rPr lang="en-US" sz="1800" err="1">
                <a:ea typeface="+mn-lt"/>
                <a:cs typeface="+mn-lt"/>
              </a:rPr>
              <a:t>các</a:t>
            </a:r>
            <a:r>
              <a:rPr lang="en-US" sz="1800">
                <a:ea typeface="+mn-lt"/>
                <a:cs typeface="+mn-lt"/>
              </a:rPr>
              <a:t> </a:t>
            </a:r>
            <a:r>
              <a:rPr lang="en-US" sz="1800" err="1">
                <a:ea typeface="+mn-lt"/>
                <a:cs typeface="+mn-lt"/>
              </a:rPr>
              <a:t>lớp</a:t>
            </a:r>
            <a:r>
              <a:rPr lang="en-US" sz="1800">
                <a:ea typeface="+mn-lt"/>
                <a:cs typeface="+mn-lt"/>
              </a:rPr>
              <a:t> App, </a:t>
            </a:r>
            <a:r>
              <a:rPr lang="vi" sz="1800" err="1">
                <a:ea typeface="+mn-lt"/>
                <a:cs typeface="+mn-lt"/>
              </a:rPr>
              <a:t>MediaInvoiceScreenHandler</a:t>
            </a:r>
            <a:r>
              <a:rPr lang="vi" sz="1800">
                <a:ea typeface="+mn-lt"/>
                <a:cs typeface="+mn-lt"/>
              </a:rPr>
              <a:t>, </a:t>
            </a:r>
            <a:r>
              <a:rPr lang="vi" sz="1800" err="1">
                <a:ea typeface="+mn-lt"/>
                <a:cs typeface="+mn-lt"/>
              </a:rPr>
              <a:t>HomeScreenHandler</a:t>
            </a:r>
            <a:r>
              <a:rPr lang="vi" sz="1800">
                <a:ea typeface="+mn-lt"/>
                <a:cs typeface="+mn-lt"/>
              </a:rPr>
              <a:t>, </a:t>
            </a:r>
            <a:r>
              <a:rPr lang="vi" sz="1800" err="1">
                <a:ea typeface="+mn-lt"/>
                <a:cs typeface="+mn-lt"/>
              </a:rPr>
              <a:t>CartScreenHandler</a:t>
            </a:r>
            <a:r>
              <a:rPr lang="vi" sz="1800">
                <a:ea typeface="+mn-lt"/>
                <a:cs typeface="+mn-lt"/>
              </a:rPr>
              <a:t>, ...</a:t>
            </a:r>
            <a:endParaRPr lang="en-US" sz="1800">
              <a:ea typeface="+mn-lt"/>
              <a:cs typeface="+mn-lt"/>
            </a:endParaRPr>
          </a:p>
          <a:p>
            <a:pPr marL="273050" indent="-273050">
              <a:buNone/>
            </a:pPr>
            <a:endParaRPr lang="vi" sz="1800">
              <a:ea typeface="+mn-lt"/>
              <a:cs typeface="+mn-lt"/>
            </a:endParaRPr>
          </a:p>
          <a:p>
            <a:pPr marL="273050" indent="-273050">
              <a:buNone/>
            </a:pPr>
            <a:endParaRPr lang="vi" sz="1800">
              <a:ea typeface="Tahoma"/>
              <a:cs typeface="Tahoma"/>
            </a:endParaRPr>
          </a:p>
          <a:p>
            <a:pPr marL="273050" indent="-273050">
              <a:buNone/>
            </a:pPr>
            <a:endParaRPr lang="en-US" sz="1800">
              <a:ea typeface="+mn-lt"/>
              <a:cs typeface="+mn-lt"/>
            </a:endParaRP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err="1">
                <a:solidFill>
                  <a:schemeClr val="tx2"/>
                </a:solidFill>
                <a:latin typeface="Tahoma"/>
                <a:ea typeface="Tahoma"/>
                <a:cs typeface="Tahoma"/>
              </a:rPr>
              <a:t>Các</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vấn</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đề</a:t>
            </a:r>
            <a:r>
              <a:rPr lang="en-US" altLang="zh-CN" sz="2800">
                <a:solidFill>
                  <a:schemeClr val="tx2"/>
                </a:solidFill>
                <a:latin typeface="Tahoma"/>
                <a:ea typeface="Tahoma"/>
                <a:cs typeface="Tahoma"/>
              </a:rPr>
              <a:t> clean function/method</a:t>
            </a:r>
            <a:endParaRPr lang="en-US" altLang="zh-CN" sz="2800">
              <a:solidFill>
                <a:schemeClr val="tx2"/>
              </a:solidFill>
              <a:ea typeface="Tahoma" panose="020B0604030504040204" pitchFamily="34" charset="0"/>
              <a:cs typeface="Tahoma" panose="020B0604030504040204" pitchFamily="34" charset="0"/>
            </a:endParaRPr>
          </a:p>
        </p:txBody>
      </p:sp>
      <p:graphicFrame>
        <p:nvGraphicFramePr>
          <p:cNvPr id="2" name="Table 2">
            <a:extLst>
              <a:ext uri="{FF2B5EF4-FFF2-40B4-BE49-F238E27FC236}">
                <a16:creationId xmlns:a16="http://schemas.microsoft.com/office/drawing/2014/main" id="{53E1A97A-1DDD-4A52-82AB-4E52D07395B3}"/>
              </a:ext>
            </a:extLst>
          </p:cNvPr>
          <p:cNvGraphicFramePr>
            <a:graphicFrameLocks noGrp="1"/>
          </p:cNvGraphicFramePr>
          <p:nvPr>
            <p:extLst>
              <p:ext uri="{D42A27DB-BD31-4B8C-83A1-F6EECF244321}">
                <p14:modId xmlns:p14="http://schemas.microsoft.com/office/powerpoint/2010/main" val="3068895172"/>
              </p:ext>
            </p:extLst>
          </p:nvPr>
        </p:nvGraphicFramePr>
        <p:xfrm>
          <a:off x="5147284" y="946192"/>
          <a:ext cx="3893504" cy="4685543"/>
        </p:xfrm>
        <a:graphic>
          <a:graphicData uri="http://schemas.openxmlformats.org/drawingml/2006/table">
            <a:tbl>
              <a:tblPr firstRow="1" bandRow="1">
                <a:tableStyleId>{5C22544A-7EE6-4342-B048-85BDC9FD1C3A}</a:tableStyleId>
              </a:tblPr>
              <a:tblGrid>
                <a:gridCol w="3893504">
                  <a:extLst>
                    <a:ext uri="{9D8B030D-6E8A-4147-A177-3AD203B41FA5}">
                      <a16:colId xmlns:a16="http://schemas.microsoft.com/office/drawing/2014/main" val="3498627462"/>
                    </a:ext>
                  </a:extLst>
                </a:gridCol>
              </a:tblGrid>
              <a:tr h="4685543">
                <a:tc>
                  <a:txBody>
                    <a:bodyPr/>
                    <a:lstStyle/>
                    <a:p>
                      <a:pPr lvl="0">
                        <a:buNone/>
                      </a:pPr>
                      <a:r>
                        <a:rPr lang="en-US" sz="1300" b="0" i="0" u="none" strike="noStrike" noProof="0">
                          <a:latin typeface="Consolas"/>
                        </a:rPr>
                        <a:t>// initialize the scene</a:t>
                      </a:r>
                      <a:br>
                        <a:rPr lang="en-US" sz="1300" b="0" i="0" u="none" strike="noStrike" noProof="0">
                          <a:latin typeface="Consolas"/>
                        </a:rPr>
                      </a:br>
                      <a:r>
                        <a:rPr lang="en-US" sz="1300" b="0" i="0" u="none" strike="noStrike" noProof="0" err="1">
                          <a:latin typeface="Consolas"/>
                        </a:rPr>
                        <a:t>BaseScreenHandler</a:t>
                      </a:r>
                      <a:r>
                        <a:rPr lang="en-US" sz="1300" b="0" i="0" u="none" strike="noStrike" noProof="0">
                          <a:latin typeface="Consolas"/>
                        </a:rPr>
                        <a:t> </a:t>
                      </a:r>
                      <a:r>
                        <a:rPr lang="en-US" sz="1300" b="0" i="0" u="none" strike="noStrike" noProof="0" err="1">
                          <a:latin typeface="Consolas"/>
                        </a:rPr>
                        <a:t>introScreen</a:t>
                      </a:r>
                      <a:r>
                        <a:rPr lang="en-US" sz="1300" b="0" i="0" u="none" strike="noStrike" noProof="0">
                          <a:latin typeface="Consolas"/>
                        </a:rPr>
                        <a:t> = new </a:t>
                      </a:r>
                      <a:r>
                        <a:rPr lang="en-US" sz="1300" b="0" i="0" u="none" strike="noStrike" noProof="0" err="1">
                          <a:latin typeface="Consolas"/>
                        </a:rPr>
                        <a:t>IntroScreenHandler</a:t>
                      </a:r>
                      <a:r>
                        <a:rPr lang="en-US" sz="1300" b="1" i="0" u="none" strike="noStrike" noProof="0">
                          <a:latin typeface="Consolas"/>
                        </a:rPr>
                        <a:t>(</a:t>
                      </a:r>
                      <a:r>
                        <a:rPr lang="en-US" sz="1300" b="0" i="1" u="none" strike="noStrike" noProof="0" err="1">
                          <a:latin typeface="Consolas"/>
                        </a:rPr>
                        <a:t>primaryStage</a:t>
                      </a:r>
                      <a:r>
                        <a:rPr lang="en-US" sz="1300" b="0" i="0" u="none" strike="noStrike" noProof="0">
                          <a:latin typeface="Consolas"/>
                        </a:rPr>
                        <a:t>, </a:t>
                      </a:r>
                      <a:r>
                        <a:rPr lang="en-US" sz="1300" b="0" i="0" u="none" strike="noStrike" noProof="0" err="1">
                          <a:latin typeface="Consolas"/>
                        </a:rPr>
                        <a:t>ViewsConfig.INTRO_SCREEN_PATH</a:t>
                      </a:r>
                      <a:r>
                        <a:rPr lang="en-US" sz="1300" b="1" i="0" u="none" strike="noStrike" noProof="0">
                          <a:latin typeface="Consolas"/>
                        </a:rPr>
                        <a:t>)</a:t>
                      </a:r>
                      <a:r>
                        <a:rPr lang="en-US" sz="1300" b="0" i="0" u="none" strike="noStrike" noProof="0">
                          <a:latin typeface="Consolas"/>
                        </a:rPr>
                        <a:t>;</a:t>
                      </a:r>
                      <a:br>
                        <a:rPr lang="en-US" sz="1300" b="0" i="0" u="none" strike="noStrike" noProof="0">
                          <a:latin typeface="Consolas"/>
                        </a:rPr>
                      </a:br>
                      <a:r>
                        <a:rPr lang="en-US" sz="1300" b="0" i="0" u="none" strike="noStrike" noProof="0" err="1">
                          <a:latin typeface="Consolas"/>
                        </a:rPr>
                        <a:t>introScreen.show</a:t>
                      </a:r>
                      <a:r>
                        <a:rPr lang="en-US" sz="1300" b="1" i="0" u="none" strike="noStrike" noProof="0">
                          <a:latin typeface="Consolas"/>
                        </a:rPr>
                        <a:t>()</a:t>
                      </a:r>
                      <a:r>
                        <a:rPr lang="en-US" sz="1300" b="0" i="0" u="none" strike="noStrike" noProof="0">
                          <a:latin typeface="Consolas"/>
                        </a:rPr>
                        <a:t>;</a:t>
                      </a:r>
                      <a:br>
                        <a:rPr lang="en-US" sz="1300" b="0" i="0" u="none" strike="noStrike" noProof="0">
                          <a:latin typeface="Consolas"/>
                        </a:rPr>
                      </a:br>
                      <a:br>
                        <a:rPr lang="en-US" sz="1300" b="0" i="0" u="none" strike="noStrike" noProof="0">
                          <a:latin typeface="Consolas"/>
                        </a:rPr>
                      </a:br>
                      <a:r>
                        <a:rPr lang="en-US" sz="1300" b="0" i="0" u="none" strike="noStrike" noProof="0">
                          <a:latin typeface="Consolas"/>
                        </a:rPr>
                        <a:t>// Load splash screen with fade in effect</a:t>
                      </a:r>
                      <a:br>
                        <a:rPr lang="en-US" sz="1300" b="0" i="0" u="none" strike="noStrike" noProof="0">
                          <a:latin typeface="Consolas"/>
                        </a:rPr>
                      </a:br>
                      <a:r>
                        <a:rPr lang="en-US" sz="1300" b="0" i="0" u="none" strike="noStrike" noProof="0" err="1">
                          <a:latin typeface="Consolas"/>
                        </a:rPr>
                        <a:t>FadeTransition</a:t>
                      </a:r>
                      <a:r>
                        <a:rPr lang="en-US" sz="1300" b="0" i="0" u="none" strike="noStrike" noProof="0">
                          <a:latin typeface="Consolas"/>
                        </a:rPr>
                        <a:t> </a:t>
                      </a:r>
                      <a:r>
                        <a:rPr lang="en-US" sz="1300" b="0" i="0" u="none" strike="noStrike" noProof="0" err="1">
                          <a:latin typeface="Consolas"/>
                        </a:rPr>
                        <a:t>fadeIn</a:t>
                      </a:r>
                      <a:r>
                        <a:rPr lang="en-US" sz="1300" b="0" i="0" u="none" strike="noStrike" noProof="0">
                          <a:latin typeface="Consolas"/>
                        </a:rPr>
                        <a:t> = new </a:t>
                      </a:r>
                      <a:r>
                        <a:rPr lang="en-US" sz="1300" b="0" i="0" u="none" strike="noStrike" noProof="0" err="1">
                          <a:latin typeface="Consolas"/>
                        </a:rPr>
                        <a:t>FadeTransition</a:t>
                      </a:r>
                      <a:r>
                        <a:rPr lang="en-US" sz="1300" b="1" i="0" u="none" strike="noStrike" noProof="0">
                          <a:latin typeface="Consolas"/>
                        </a:rPr>
                        <a:t>(</a:t>
                      </a:r>
                      <a:r>
                        <a:rPr lang="en-US" sz="1300" b="0" i="0" u="none" strike="noStrike" noProof="0" err="1">
                          <a:latin typeface="Consolas"/>
                        </a:rPr>
                        <a:t>Duration.</a:t>
                      </a:r>
                      <a:r>
                        <a:rPr lang="en-US" sz="1300" b="1" i="0" u="none" strike="noStrike" noProof="0" err="1">
                          <a:latin typeface="Consolas"/>
                        </a:rPr>
                        <a:t>seconds</a:t>
                      </a:r>
                      <a:r>
                        <a:rPr lang="en-US" sz="1300" b="1" i="0" u="none" strike="noStrike" noProof="0">
                          <a:latin typeface="Consolas"/>
                        </a:rPr>
                        <a:t>(</a:t>
                      </a:r>
                      <a:r>
                        <a:rPr lang="en-US" sz="1300" b="0" i="0" u="none" strike="noStrike" noProof="0">
                          <a:latin typeface="Consolas"/>
                        </a:rPr>
                        <a:t>2</a:t>
                      </a:r>
                      <a:r>
                        <a:rPr lang="en-US" sz="1300" b="1" i="0" u="none" strike="noStrike" noProof="0">
                          <a:latin typeface="Consolas"/>
                        </a:rPr>
                        <a:t>)</a:t>
                      </a:r>
                      <a:r>
                        <a:rPr lang="en-US" sz="1300" b="0" i="0" u="none" strike="noStrike" noProof="0">
                          <a:latin typeface="Consolas"/>
                        </a:rPr>
                        <a:t>, </a:t>
                      </a:r>
                      <a:r>
                        <a:rPr lang="en-US" sz="1300" b="0" i="0" u="none" strike="noStrike" noProof="0" err="1">
                          <a:latin typeface="Consolas"/>
                        </a:rPr>
                        <a:t>introScreen.getContent</a:t>
                      </a:r>
                      <a:r>
                        <a:rPr lang="en-US" sz="1300" b="1" i="0" u="none" strike="noStrike" noProof="0">
                          <a:latin typeface="Consolas"/>
                        </a:rPr>
                        <a:t>())</a:t>
                      </a:r>
                      <a:r>
                        <a:rPr lang="en-US" sz="1300" b="0" i="0" u="none" strike="noStrike" noProof="0">
                          <a:latin typeface="Consolas"/>
                        </a:rPr>
                        <a:t>;</a:t>
                      </a:r>
                      <a:br>
                        <a:rPr lang="en-US" sz="1300" b="0" i="0" u="none" strike="noStrike" noProof="0">
                          <a:latin typeface="Consolas"/>
                        </a:rPr>
                      </a:br>
                      <a:r>
                        <a:rPr lang="en-US" sz="1300" b="0" i="0" u="none" strike="noStrike" noProof="0" err="1">
                          <a:latin typeface="Consolas"/>
                        </a:rPr>
                        <a:t>fadeIn.setFromValue</a:t>
                      </a:r>
                      <a:r>
                        <a:rPr lang="en-US" sz="1300" b="1" i="0" u="none" strike="noStrike" noProof="0">
                          <a:latin typeface="Consolas"/>
                        </a:rPr>
                        <a:t>(</a:t>
                      </a:r>
                      <a:r>
                        <a:rPr lang="en-US" sz="1300" b="0" i="0" u="none" strike="noStrike" noProof="0">
                          <a:latin typeface="Consolas"/>
                        </a:rPr>
                        <a:t>0</a:t>
                      </a:r>
                      <a:r>
                        <a:rPr lang="en-US" sz="1300" b="1" i="0" u="none" strike="noStrike" noProof="0">
                          <a:latin typeface="Consolas"/>
                        </a:rPr>
                        <a:t>)</a:t>
                      </a:r>
                      <a:r>
                        <a:rPr lang="en-US" sz="1300" b="0" i="0" u="none" strike="noStrike" noProof="0">
                          <a:latin typeface="Consolas"/>
                        </a:rPr>
                        <a:t>;</a:t>
                      </a:r>
                      <a:br>
                        <a:rPr lang="en-US" sz="1300" b="0" i="0" u="none" strike="noStrike" noProof="0">
                          <a:latin typeface="Consolas"/>
                        </a:rPr>
                      </a:br>
                      <a:r>
                        <a:rPr lang="en-US" sz="1300" b="0" i="0" u="none" strike="noStrike" noProof="0" err="1">
                          <a:latin typeface="Consolas"/>
                        </a:rPr>
                        <a:t>fadeIn.setToValue</a:t>
                      </a:r>
                      <a:r>
                        <a:rPr lang="en-US" sz="1300" b="1" i="0" u="none" strike="noStrike" noProof="0">
                          <a:latin typeface="Consolas"/>
                        </a:rPr>
                        <a:t>(</a:t>
                      </a:r>
                      <a:r>
                        <a:rPr lang="en-US" sz="1300" b="0" i="0" u="none" strike="noStrike" noProof="0">
                          <a:latin typeface="Consolas"/>
                        </a:rPr>
                        <a:t>1</a:t>
                      </a:r>
                      <a:r>
                        <a:rPr lang="en-US" sz="1300" b="1" i="0" u="none" strike="noStrike" noProof="0">
                          <a:latin typeface="Consolas"/>
                        </a:rPr>
                        <a:t>)</a:t>
                      </a:r>
                      <a:r>
                        <a:rPr lang="en-US" sz="1300" b="0" i="0" u="none" strike="noStrike" noProof="0">
                          <a:latin typeface="Consolas"/>
                        </a:rPr>
                        <a:t>;</a:t>
                      </a:r>
                      <a:br>
                        <a:rPr lang="en-US" sz="1300" b="0" i="0" u="none" strike="noStrike" noProof="0">
                          <a:latin typeface="Consolas"/>
                        </a:rPr>
                      </a:br>
                      <a:r>
                        <a:rPr lang="en-US" sz="1300" b="0" i="0" u="none" strike="noStrike" noProof="0" err="1">
                          <a:latin typeface="Consolas"/>
                        </a:rPr>
                        <a:t>fadeIn.setCycleCount</a:t>
                      </a:r>
                      <a:r>
                        <a:rPr lang="en-US" sz="1300" b="1" i="0" u="none" strike="noStrike" noProof="0">
                          <a:latin typeface="Consolas"/>
                        </a:rPr>
                        <a:t>(</a:t>
                      </a:r>
                      <a:r>
                        <a:rPr lang="en-US" sz="1300" b="0" i="0" u="none" strike="noStrike" noProof="0">
                          <a:latin typeface="Consolas"/>
                        </a:rPr>
                        <a:t>1</a:t>
                      </a:r>
                      <a:r>
                        <a:rPr lang="en-US" sz="1300" b="1" i="0" u="none" strike="noStrike" noProof="0">
                          <a:latin typeface="Consolas"/>
                        </a:rPr>
                        <a:t>)</a:t>
                      </a:r>
                      <a:r>
                        <a:rPr lang="en-US" sz="1300" b="0" i="0" u="none" strike="noStrike" noProof="0">
                          <a:latin typeface="Consolas"/>
                        </a:rPr>
                        <a:t>;</a:t>
                      </a:r>
                      <a:br>
                        <a:rPr lang="en-US" sz="1300" b="0" i="0" u="none" strike="noStrike" noProof="0">
                          <a:latin typeface="Consolas"/>
                        </a:rPr>
                      </a:br>
                      <a:br>
                        <a:rPr lang="en-US" sz="1300" b="0" i="0" u="none" strike="noStrike" noProof="0">
                          <a:latin typeface="Consolas"/>
                        </a:rPr>
                      </a:br>
                      <a:r>
                        <a:rPr lang="en-US" sz="1300" b="0" i="0" u="none" strike="noStrike" noProof="0">
                          <a:latin typeface="Consolas"/>
                        </a:rPr>
                        <a:t>// Finish splash with fade out effect</a:t>
                      </a:r>
                      <a:br>
                        <a:rPr lang="en-US" sz="1300" b="0" i="0" u="none" strike="noStrike" noProof="0">
                          <a:latin typeface="Consolas"/>
                        </a:rPr>
                      </a:br>
                      <a:r>
                        <a:rPr lang="en-US" sz="1300" b="0" i="0" u="none" strike="noStrike" noProof="0" err="1">
                          <a:latin typeface="Consolas"/>
                        </a:rPr>
                        <a:t>FadeTransition</a:t>
                      </a:r>
                      <a:r>
                        <a:rPr lang="en-US" sz="1300" b="0" i="0" u="none" strike="noStrike" noProof="0">
                          <a:latin typeface="Consolas"/>
                        </a:rPr>
                        <a:t> </a:t>
                      </a:r>
                      <a:r>
                        <a:rPr lang="en-US" sz="1300" b="0" i="0" u="none" strike="noStrike" noProof="0" err="1">
                          <a:latin typeface="Consolas"/>
                        </a:rPr>
                        <a:t>fadeOut</a:t>
                      </a:r>
                      <a:r>
                        <a:rPr lang="en-US" sz="1300" b="0" i="0" u="none" strike="noStrike" noProof="0">
                          <a:latin typeface="Consolas"/>
                        </a:rPr>
                        <a:t> = new </a:t>
                      </a:r>
                      <a:r>
                        <a:rPr lang="en-US" sz="1300" b="0" i="0" u="none" strike="noStrike" noProof="0" err="1">
                          <a:latin typeface="Consolas"/>
                        </a:rPr>
                        <a:t>FadeTransition</a:t>
                      </a:r>
                      <a:r>
                        <a:rPr lang="en-US" sz="1300" b="1" i="0" u="none" strike="noStrike" noProof="0">
                          <a:latin typeface="Consolas"/>
                        </a:rPr>
                        <a:t>(</a:t>
                      </a:r>
                      <a:r>
                        <a:rPr lang="en-US" sz="1300" b="0" i="0" u="none" strike="noStrike" noProof="0" err="1">
                          <a:latin typeface="Consolas"/>
                        </a:rPr>
                        <a:t>Duration.</a:t>
                      </a:r>
                      <a:r>
                        <a:rPr lang="en-US" sz="1300" b="1" i="0" u="none" strike="noStrike" noProof="0" err="1">
                          <a:latin typeface="Consolas"/>
                        </a:rPr>
                        <a:t>seconds</a:t>
                      </a:r>
                      <a:r>
                        <a:rPr lang="en-US" sz="1300" b="1" i="0" u="none" strike="noStrike" noProof="0">
                          <a:latin typeface="Consolas"/>
                        </a:rPr>
                        <a:t>(</a:t>
                      </a:r>
                      <a:r>
                        <a:rPr lang="en-US" sz="1300" b="0" i="0" u="none" strike="noStrike" noProof="0">
                          <a:latin typeface="Consolas"/>
                        </a:rPr>
                        <a:t>1</a:t>
                      </a:r>
                      <a:r>
                        <a:rPr lang="en-US" sz="1300" b="1" i="0" u="none" strike="noStrike" noProof="0">
                          <a:latin typeface="Consolas"/>
                        </a:rPr>
                        <a:t>)</a:t>
                      </a:r>
                      <a:r>
                        <a:rPr lang="en-US" sz="1300" b="0" i="0" u="none" strike="noStrike" noProof="0">
                          <a:latin typeface="Consolas"/>
                        </a:rPr>
                        <a:t>, </a:t>
                      </a:r>
                      <a:r>
                        <a:rPr lang="en-US" sz="1300" b="0" i="0" u="none" strike="noStrike" noProof="0" err="1">
                          <a:latin typeface="Consolas"/>
                        </a:rPr>
                        <a:t>introScreen.getContent</a:t>
                      </a:r>
                      <a:r>
                        <a:rPr lang="en-US" sz="1300" b="1" i="0" u="none" strike="noStrike" noProof="0">
                          <a:latin typeface="Consolas"/>
                        </a:rPr>
                        <a:t>())</a:t>
                      </a:r>
                      <a:r>
                        <a:rPr lang="en-US" sz="1300" b="0" i="0" u="none" strike="noStrike" noProof="0">
                          <a:latin typeface="Consolas"/>
                        </a:rPr>
                        <a:t>;</a:t>
                      </a:r>
                      <a:br>
                        <a:rPr lang="en-US" sz="1300" b="0" i="0" u="none" strike="noStrike" noProof="0">
                          <a:latin typeface="Consolas"/>
                        </a:rPr>
                      </a:br>
                      <a:r>
                        <a:rPr lang="en-US" sz="1300" b="0" i="0" u="none" strike="noStrike" noProof="0" err="1">
                          <a:latin typeface="Consolas"/>
                        </a:rPr>
                        <a:t>fadeOut.setFromValue</a:t>
                      </a:r>
                      <a:r>
                        <a:rPr lang="en-US" sz="1300" b="1" i="0" u="none" strike="noStrike" noProof="0">
                          <a:latin typeface="Consolas"/>
                        </a:rPr>
                        <a:t>(</a:t>
                      </a:r>
                      <a:r>
                        <a:rPr lang="en-US" sz="1300" b="0" i="0" u="none" strike="noStrike" noProof="0">
                          <a:latin typeface="Consolas"/>
                        </a:rPr>
                        <a:t>1</a:t>
                      </a:r>
                      <a:r>
                        <a:rPr lang="en-US" sz="1300" b="1" i="0" u="none" strike="noStrike" noProof="0">
                          <a:latin typeface="Consolas"/>
                        </a:rPr>
                        <a:t>)</a:t>
                      </a:r>
                      <a:r>
                        <a:rPr lang="en-US" sz="1300" b="0" i="0" u="none" strike="noStrike" noProof="0">
                          <a:latin typeface="Consolas"/>
                        </a:rPr>
                        <a:t>;</a:t>
                      </a:r>
                      <a:br>
                        <a:rPr lang="en-US" sz="1300" b="0" i="0" u="none" strike="noStrike" noProof="0">
                          <a:latin typeface="Consolas"/>
                        </a:rPr>
                      </a:br>
                      <a:r>
                        <a:rPr lang="en-US" sz="1300" b="0" i="0" u="none" strike="noStrike" noProof="0" err="1">
                          <a:latin typeface="Consolas"/>
                        </a:rPr>
                        <a:t>fadeOut.setToValue</a:t>
                      </a:r>
                      <a:r>
                        <a:rPr lang="en-US" sz="1300" b="1" i="0" u="none" strike="noStrike" noProof="0">
                          <a:latin typeface="Consolas"/>
                        </a:rPr>
                        <a:t>(</a:t>
                      </a:r>
                      <a:r>
                        <a:rPr lang="en-US" sz="1300" b="0" i="0" u="none" strike="noStrike" noProof="0">
                          <a:latin typeface="Consolas"/>
                        </a:rPr>
                        <a:t>0</a:t>
                      </a:r>
                      <a:r>
                        <a:rPr lang="en-US" sz="1300" b="1" i="0" u="none" strike="noStrike" noProof="0">
                          <a:latin typeface="Consolas"/>
                        </a:rPr>
                        <a:t>)</a:t>
                      </a:r>
                      <a:r>
                        <a:rPr lang="en-US" sz="1300" b="0" i="0" u="none" strike="noStrike" noProof="0">
                          <a:latin typeface="Consolas"/>
                        </a:rPr>
                        <a:t>;</a:t>
                      </a:r>
                      <a:br>
                        <a:rPr lang="en-US" sz="1300" b="0" i="0" u="none" strike="noStrike" noProof="0">
                          <a:latin typeface="Consolas"/>
                        </a:rPr>
                      </a:br>
                      <a:r>
                        <a:rPr lang="en-US" sz="1300" b="0" i="0" u="none" strike="noStrike" noProof="0" err="1">
                          <a:latin typeface="Consolas"/>
                        </a:rPr>
                        <a:t>fadeOut.setCycleCount</a:t>
                      </a:r>
                      <a:r>
                        <a:rPr lang="en-US" sz="1300" b="1" i="0" u="none" strike="noStrike" noProof="0">
                          <a:latin typeface="Consolas"/>
                        </a:rPr>
                        <a:t>(</a:t>
                      </a:r>
                      <a:r>
                        <a:rPr lang="en-US" sz="1300" b="0" i="0" u="none" strike="noStrike" noProof="0">
                          <a:latin typeface="Consolas"/>
                        </a:rPr>
                        <a:t>1</a:t>
                      </a:r>
                      <a:r>
                        <a:rPr lang="en-US" sz="1300" b="1" i="0" u="none" strike="noStrike" noProof="0">
                          <a:latin typeface="Consolas"/>
                        </a:rPr>
                        <a:t>)</a:t>
                      </a:r>
                      <a:r>
                        <a:rPr lang="en-US" sz="1300" b="0" i="0" u="none" strike="noStrike" noProof="0">
                          <a:latin typeface="Consolas"/>
                        </a:rPr>
                        <a:t>;</a:t>
                      </a:r>
                      <a:br>
                        <a:rPr lang="en-US" sz="1300" b="0" i="0" u="none" strike="noStrike" noProof="0">
                          <a:latin typeface="Consolas"/>
                        </a:rPr>
                      </a:br>
                      <a:br>
                        <a:rPr lang="en-US" sz="1300" b="0" i="0" u="none" strike="noStrike" noProof="0">
                          <a:latin typeface="Consolas"/>
                        </a:rPr>
                      </a:br>
                      <a:r>
                        <a:rPr lang="en-US" sz="1300" b="0" i="0" u="none" strike="noStrike" noProof="0">
                          <a:latin typeface="Consolas"/>
                        </a:rPr>
                        <a:t>...</a:t>
                      </a:r>
                    </a:p>
                  </a:txBody>
                  <a:tcPr/>
                </a:tc>
                <a:extLst>
                  <a:ext uri="{0D108BD9-81ED-4DB2-BD59-A6C34878D82A}">
                    <a16:rowId xmlns:a16="http://schemas.microsoft.com/office/drawing/2014/main" val="2897305225"/>
                  </a:ext>
                </a:extLst>
              </a:tr>
            </a:tbl>
          </a:graphicData>
        </a:graphic>
      </p:graphicFrame>
      <p:graphicFrame>
        <p:nvGraphicFramePr>
          <p:cNvPr id="4" name="Table 4">
            <a:extLst>
              <a:ext uri="{FF2B5EF4-FFF2-40B4-BE49-F238E27FC236}">
                <a16:creationId xmlns:a16="http://schemas.microsoft.com/office/drawing/2014/main" id="{2E80EC7B-2BEB-4700-9292-8AF3A487C8A7}"/>
              </a:ext>
            </a:extLst>
          </p:cNvPr>
          <p:cNvGraphicFramePr>
            <a:graphicFrameLocks noGrp="1"/>
          </p:cNvGraphicFramePr>
          <p:nvPr>
            <p:extLst>
              <p:ext uri="{D42A27DB-BD31-4B8C-83A1-F6EECF244321}">
                <p14:modId xmlns:p14="http://schemas.microsoft.com/office/powerpoint/2010/main" val="47992552"/>
              </p:ext>
            </p:extLst>
          </p:nvPr>
        </p:nvGraphicFramePr>
        <p:xfrm>
          <a:off x="1754315" y="3841025"/>
          <a:ext cx="3166312" cy="2270760"/>
        </p:xfrm>
        <a:graphic>
          <a:graphicData uri="http://schemas.openxmlformats.org/drawingml/2006/table">
            <a:tbl>
              <a:tblPr firstRow="1" bandRow="1">
                <a:tableStyleId>{5C22544A-7EE6-4342-B048-85BDC9FD1C3A}</a:tableStyleId>
              </a:tblPr>
              <a:tblGrid>
                <a:gridCol w="3166312">
                  <a:extLst>
                    <a:ext uri="{9D8B030D-6E8A-4147-A177-3AD203B41FA5}">
                      <a16:colId xmlns:a16="http://schemas.microsoft.com/office/drawing/2014/main" val="4239316240"/>
                    </a:ext>
                  </a:extLst>
                </a:gridCol>
              </a:tblGrid>
              <a:tr h="370840">
                <a:tc>
                  <a:txBody>
                    <a:bodyPr/>
                    <a:lstStyle/>
                    <a:p>
                      <a:pPr lvl="0" algn="l">
                        <a:lnSpc>
                          <a:spcPct val="100000"/>
                        </a:lnSpc>
                        <a:spcBef>
                          <a:spcPts val="0"/>
                        </a:spcBef>
                        <a:spcAft>
                          <a:spcPts val="0"/>
                        </a:spcAft>
                        <a:buNone/>
                      </a:pPr>
                      <a:r>
                        <a:rPr lang="vi" sz="1300" b="0" i="0" u="none" strike="noStrike" noProof="0" err="1">
                          <a:latin typeface="Consolas"/>
                        </a:rPr>
                        <a:t>void</a:t>
                      </a:r>
                      <a:r>
                        <a:rPr lang="vi" sz="1300" b="0" i="0" u="none" strike="noStrike" noProof="0">
                          <a:latin typeface="Consolas"/>
                        </a:rPr>
                        <a:t> </a:t>
                      </a:r>
                      <a:r>
                        <a:rPr lang="vi" sz="1300" b="0" i="0" u="none" strike="noStrike" noProof="0" err="1">
                          <a:latin typeface="Consolas"/>
                        </a:rPr>
                        <a:t>initIntroScreen</a:t>
                      </a:r>
                      <a:r>
                        <a:rPr lang="vi" sz="1300" b="0" i="0" u="none" strike="noStrike" noProof="0">
                          <a:latin typeface="Consolas"/>
                        </a:rPr>
                        <a:t>(){…}</a:t>
                      </a:r>
                      <a:r>
                        <a:rPr lang="en-US" sz="1300" b="0" i="0" u="none" strike="noStrike" noProof="0">
                          <a:latin typeface="Consolas"/>
                        </a:rPr>
                        <a:t> </a:t>
                      </a:r>
                      <a:endParaRPr lang="en-US" sz="1300">
                        <a:latin typeface="Consolas"/>
                      </a:endParaRPr>
                    </a:p>
                    <a:p>
                      <a:pPr lvl="0" algn="l">
                        <a:lnSpc>
                          <a:spcPct val="100000"/>
                        </a:lnSpc>
                        <a:spcBef>
                          <a:spcPts val="0"/>
                        </a:spcBef>
                        <a:spcAft>
                          <a:spcPts val="0"/>
                        </a:spcAft>
                        <a:buNone/>
                      </a:pPr>
                      <a:r>
                        <a:rPr lang="vi" sz="1300" b="0" i="0" u="none" strike="noStrike" noProof="0" err="1">
                          <a:latin typeface="Consolas"/>
                        </a:rPr>
                        <a:t>void</a:t>
                      </a:r>
                      <a:r>
                        <a:rPr lang="vi" sz="1300" b="0" i="0" u="none" strike="noStrike" noProof="0">
                          <a:latin typeface="Consolas"/>
                        </a:rPr>
                        <a:t> </a:t>
                      </a:r>
                      <a:r>
                        <a:rPr lang="vi" sz="1300" b="0" i="0" u="none" strike="noStrike" noProof="0" err="1">
                          <a:latin typeface="Consolas"/>
                        </a:rPr>
                        <a:t>initFaceIn</a:t>
                      </a:r>
                      <a:r>
                        <a:rPr lang="vi" sz="1300" b="0" i="0" u="none" strike="noStrike" noProof="0">
                          <a:latin typeface="Consolas"/>
                        </a:rPr>
                        <a:t>(){…}</a:t>
                      </a:r>
                      <a:r>
                        <a:rPr lang="en-US" sz="1300" b="0" i="0" u="none" strike="noStrike" noProof="0">
                          <a:latin typeface="Consolas"/>
                        </a:rPr>
                        <a:t> </a:t>
                      </a:r>
                      <a:endParaRPr lang="en-US" sz="1300">
                        <a:latin typeface="Consolas"/>
                      </a:endParaRPr>
                    </a:p>
                    <a:p>
                      <a:pPr lvl="0" algn="l">
                        <a:lnSpc>
                          <a:spcPct val="100000"/>
                        </a:lnSpc>
                        <a:spcBef>
                          <a:spcPts val="0"/>
                        </a:spcBef>
                        <a:spcAft>
                          <a:spcPts val="0"/>
                        </a:spcAft>
                        <a:buNone/>
                      </a:pPr>
                      <a:r>
                        <a:rPr lang="vi" sz="1300" b="0" i="0" u="none" strike="noStrike" noProof="0" err="1">
                          <a:latin typeface="Consolas"/>
                        </a:rPr>
                        <a:t>void</a:t>
                      </a:r>
                      <a:r>
                        <a:rPr lang="vi" sz="1300" b="0" i="0" u="none" strike="noStrike" noProof="0">
                          <a:latin typeface="Consolas"/>
                        </a:rPr>
                        <a:t> </a:t>
                      </a:r>
                      <a:r>
                        <a:rPr lang="vi" sz="1300" b="0" i="0" u="none" strike="noStrike" noProof="0" err="1">
                          <a:latin typeface="Consolas"/>
                        </a:rPr>
                        <a:t>initFadeOut</a:t>
                      </a:r>
                      <a:r>
                        <a:rPr lang="vi" sz="1300" b="0" i="0" u="none" strike="noStrike" noProof="0">
                          <a:latin typeface="Consolas"/>
                        </a:rPr>
                        <a:t>(){…}</a:t>
                      </a:r>
                      <a:r>
                        <a:rPr lang="en-US" sz="1300" b="0" i="0" u="none" strike="noStrike" noProof="0">
                          <a:latin typeface="Consolas"/>
                        </a:rPr>
                        <a:t> </a:t>
                      </a:r>
                      <a:endParaRPr lang="en-US" sz="1300">
                        <a:latin typeface="Consolas"/>
                      </a:endParaRPr>
                    </a:p>
                    <a:p>
                      <a:pPr lvl="0" algn="l">
                        <a:lnSpc>
                          <a:spcPct val="100000"/>
                        </a:lnSpc>
                        <a:spcBef>
                          <a:spcPts val="0"/>
                        </a:spcBef>
                        <a:spcAft>
                          <a:spcPts val="0"/>
                        </a:spcAft>
                        <a:buNone/>
                      </a:pPr>
                      <a:r>
                        <a:rPr lang="vi" sz="1300" b="0" i="0" u="none" strike="noStrike" noProof="0" err="1">
                          <a:latin typeface="Consolas"/>
                        </a:rPr>
                        <a:t>void</a:t>
                      </a:r>
                      <a:r>
                        <a:rPr lang="vi" sz="1300" b="0" i="0" u="none" strike="noStrike" noProof="0">
                          <a:latin typeface="Consolas"/>
                        </a:rPr>
                        <a:t> </a:t>
                      </a:r>
                      <a:r>
                        <a:rPr lang="vi" sz="1300" b="0" i="0" u="none" strike="noStrike" noProof="0" err="1">
                          <a:latin typeface="Consolas"/>
                        </a:rPr>
                        <a:t>start</a:t>
                      </a:r>
                      <a:r>
                        <a:rPr lang="vi" sz="1300" b="0" i="0" u="none" strike="noStrike" noProof="0">
                          <a:latin typeface="Consolas"/>
                        </a:rPr>
                        <a:t>(){</a:t>
                      </a:r>
                      <a:r>
                        <a:rPr lang="en-US" sz="1300" b="0" i="0" u="none" strike="noStrike" noProof="0">
                          <a:latin typeface="Consolas"/>
                        </a:rPr>
                        <a:t> </a:t>
                      </a:r>
                      <a:endParaRPr lang="en-US" sz="1300">
                        <a:latin typeface="Consolas"/>
                      </a:endParaRPr>
                    </a:p>
                    <a:p>
                      <a:pPr lvl="0" algn="l">
                        <a:lnSpc>
                          <a:spcPct val="100000"/>
                        </a:lnSpc>
                        <a:spcBef>
                          <a:spcPts val="0"/>
                        </a:spcBef>
                        <a:spcAft>
                          <a:spcPts val="0"/>
                        </a:spcAft>
                        <a:buNone/>
                      </a:pPr>
                      <a:r>
                        <a:rPr lang="vi" sz="1300" b="0" i="0" u="none" strike="noStrike" noProof="0" err="1">
                          <a:latin typeface="Consolas"/>
                        </a:rPr>
                        <a:t>initIntroScreen</a:t>
                      </a:r>
                      <a:r>
                        <a:rPr lang="vi" sz="1300" b="0" i="0" u="none" strike="noStrike" noProof="0">
                          <a:latin typeface="Consolas"/>
                        </a:rPr>
                        <a:t>(</a:t>
                      </a:r>
                      <a:r>
                        <a:rPr lang="vi" sz="1300" b="0" i="0" u="none" strike="noStrike" noProof="0" err="1">
                          <a:latin typeface="Consolas"/>
                        </a:rPr>
                        <a:t>primaryStage</a:t>
                      </a:r>
                      <a:r>
                        <a:rPr lang="vi" sz="1300" b="0" i="0" u="none" strike="noStrike" noProof="0">
                          <a:latin typeface="Consolas"/>
                        </a:rPr>
                        <a:t>);</a:t>
                      </a:r>
                      <a:r>
                        <a:rPr lang="en-US" sz="1300" b="0" i="0" u="none" strike="noStrike" noProof="0">
                          <a:latin typeface="Consolas"/>
                        </a:rPr>
                        <a:t> </a:t>
                      </a:r>
                      <a:endParaRPr lang="en-US" sz="1300">
                        <a:latin typeface="Consolas"/>
                      </a:endParaRPr>
                    </a:p>
                    <a:p>
                      <a:pPr lvl="0" algn="l">
                        <a:lnSpc>
                          <a:spcPct val="100000"/>
                        </a:lnSpc>
                        <a:spcBef>
                          <a:spcPts val="0"/>
                        </a:spcBef>
                        <a:spcAft>
                          <a:spcPts val="0"/>
                        </a:spcAft>
                        <a:buNone/>
                      </a:pPr>
                      <a:r>
                        <a:rPr lang="vi" sz="1300" b="0" i="0" u="none" strike="noStrike" noProof="0">
                          <a:latin typeface="Consolas"/>
                        </a:rPr>
                        <a:t>      </a:t>
                      </a:r>
                      <a:r>
                        <a:rPr lang="vi" sz="1300" b="0" i="0" u="none" strike="noStrike" noProof="0" err="1">
                          <a:latin typeface="Consolas"/>
                        </a:rPr>
                        <a:t>initFaceIn</a:t>
                      </a:r>
                      <a:r>
                        <a:rPr lang="vi" sz="1300" b="0" i="0" u="none" strike="noStrike" noProof="0">
                          <a:latin typeface="Consolas"/>
                        </a:rPr>
                        <a:t>();</a:t>
                      </a:r>
                      <a:r>
                        <a:rPr lang="en-US" sz="1300" b="0" i="0" u="none" strike="noStrike" noProof="0">
                          <a:latin typeface="Consolas"/>
                        </a:rPr>
                        <a:t> </a:t>
                      </a:r>
                      <a:endParaRPr lang="en-US" sz="1300">
                        <a:latin typeface="Consolas"/>
                      </a:endParaRPr>
                    </a:p>
                    <a:p>
                      <a:pPr lvl="0" algn="l">
                        <a:lnSpc>
                          <a:spcPct val="100000"/>
                        </a:lnSpc>
                        <a:spcBef>
                          <a:spcPts val="0"/>
                        </a:spcBef>
                        <a:spcAft>
                          <a:spcPts val="0"/>
                        </a:spcAft>
                        <a:buNone/>
                      </a:pPr>
                      <a:r>
                        <a:rPr lang="vi" sz="1300" b="0" i="0" u="none" strike="noStrike" noProof="0">
                          <a:latin typeface="Consolas"/>
                        </a:rPr>
                        <a:t>      </a:t>
                      </a:r>
                      <a:r>
                        <a:rPr lang="vi" sz="1300" b="0" i="0" u="none" strike="noStrike" noProof="0" err="1">
                          <a:latin typeface="Consolas"/>
                        </a:rPr>
                        <a:t>initFadeOut</a:t>
                      </a:r>
                      <a:r>
                        <a:rPr lang="vi" sz="1300" b="0" i="0" u="none" strike="noStrike" noProof="0">
                          <a:latin typeface="Consolas"/>
                        </a:rPr>
                        <a:t>(</a:t>
                      </a:r>
                      <a:r>
                        <a:rPr lang="vi" sz="1300" b="0" i="0" u="none" strike="noStrike" noProof="0" err="1">
                          <a:latin typeface="Consolas"/>
                        </a:rPr>
                        <a:t>primaryStage</a:t>
                      </a:r>
                      <a:r>
                        <a:rPr lang="vi" sz="1300" b="0" i="0" u="none" strike="noStrike" noProof="0">
                          <a:latin typeface="Consolas"/>
                        </a:rPr>
                        <a:t>);</a:t>
                      </a:r>
                      <a:r>
                        <a:rPr lang="en-US" sz="1300" b="0" i="0" u="none" strike="noStrike" noProof="0">
                          <a:latin typeface="Consolas"/>
                        </a:rPr>
                        <a:t> </a:t>
                      </a:r>
                      <a:endParaRPr lang="en-US" sz="1300">
                        <a:latin typeface="Consolas"/>
                      </a:endParaRPr>
                    </a:p>
                    <a:p>
                      <a:pPr lvl="0" algn="l">
                        <a:lnSpc>
                          <a:spcPct val="100000"/>
                        </a:lnSpc>
                        <a:spcBef>
                          <a:spcPts val="0"/>
                        </a:spcBef>
                        <a:spcAft>
                          <a:spcPts val="0"/>
                        </a:spcAft>
                        <a:buNone/>
                      </a:pPr>
                      <a:r>
                        <a:rPr lang="vi" sz="1300" b="0" i="0" u="none" strike="noStrike" noProof="0" err="1">
                          <a:latin typeface="Consolas"/>
                        </a:rPr>
                        <a:t>fadeIn.play</a:t>
                      </a:r>
                      <a:r>
                        <a:rPr lang="vi" sz="1300" b="0" i="0" u="none" strike="noStrike" noProof="0">
                          <a:latin typeface="Consolas"/>
                        </a:rPr>
                        <a:t>();</a:t>
                      </a:r>
                      <a:r>
                        <a:rPr lang="en-US" sz="1300" b="0" i="0" u="none" strike="noStrike" noProof="0">
                          <a:latin typeface="Consolas"/>
                        </a:rPr>
                        <a:t> </a:t>
                      </a:r>
                      <a:endParaRPr lang="en-US" sz="1300">
                        <a:latin typeface="Consolas"/>
                      </a:endParaRPr>
                    </a:p>
                    <a:p>
                      <a:pPr lvl="0" algn="l">
                        <a:lnSpc>
                          <a:spcPct val="100000"/>
                        </a:lnSpc>
                        <a:spcBef>
                          <a:spcPts val="0"/>
                        </a:spcBef>
                        <a:spcAft>
                          <a:spcPts val="0"/>
                        </a:spcAft>
                        <a:buNone/>
                      </a:pPr>
                      <a:r>
                        <a:rPr lang="vi" sz="1300" b="0" i="0" u="none" strike="noStrike" noProof="0">
                          <a:latin typeface="Consolas"/>
                        </a:rPr>
                        <a:t>}</a:t>
                      </a:r>
                      <a:r>
                        <a:rPr lang="en-US" sz="1300" b="0" i="0" u="none" strike="noStrike" noProof="0">
                          <a:latin typeface="Consolas"/>
                        </a:rPr>
                        <a:t> </a:t>
                      </a:r>
                      <a:endParaRPr lang="en-US" sz="1300">
                        <a:latin typeface="Consolas"/>
                      </a:endParaRPr>
                    </a:p>
                    <a:p>
                      <a:pPr lvl="0">
                        <a:buNone/>
                      </a:pPr>
                      <a:r>
                        <a:rPr lang="vi" sz="1300" b="0" i="0" u="none" strike="noStrike" noProof="0">
                          <a:latin typeface="Consolas"/>
                        </a:rPr>
                        <a:t>...</a:t>
                      </a:r>
                      <a:r>
                        <a:rPr lang="en-US" sz="1300" b="0" i="0" u="none" strike="noStrike" noProof="0">
                          <a:latin typeface="Consolas"/>
                        </a:rPr>
                        <a:t> </a:t>
                      </a:r>
                      <a:endParaRPr lang="en-US" sz="1300">
                        <a:latin typeface="Consolas"/>
                      </a:endParaRPr>
                    </a:p>
                  </a:txBody>
                  <a:tcPr/>
                </a:tc>
                <a:extLst>
                  <a:ext uri="{0D108BD9-81ED-4DB2-BD59-A6C34878D82A}">
                    <a16:rowId xmlns:a16="http://schemas.microsoft.com/office/drawing/2014/main" val="2280821029"/>
                  </a:ext>
                </a:extLst>
              </a:tr>
            </a:tbl>
          </a:graphicData>
        </a:graphic>
      </p:graphicFrame>
      <p:sp>
        <p:nvSpPr>
          <p:cNvPr id="3" name="TextBox 2">
            <a:extLst>
              <a:ext uri="{FF2B5EF4-FFF2-40B4-BE49-F238E27FC236}">
                <a16:creationId xmlns:a16="http://schemas.microsoft.com/office/drawing/2014/main" id="{BD9AC6B2-7F8D-4172-A234-E819FD3D7197}"/>
              </a:ext>
            </a:extLst>
          </p:cNvPr>
          <p:cNvSpPr txBox="1"/>
          <p:nvPr/>
        </p:nvSpPr>
        <p:spPr>
          <a:xfrm>
            <a:off x="558632" y="3245817"/>
            <a:ext cx="28794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 err="1">
                <a:ea typeface="+mn-lt"/>
                <a:cs typeface="+mn-lt"/>
              </a:rPr>
              <a:t>Giải</a:t>
            </a:r>
            <a:r>
              <a:rPr lang="vi">
                <a:ea typeface="+mn-lt"/>
                <a:cs typeface="+mn-lt"/>
              </a:rPr>
              <a:t> </a:t>
            </a:r>
            <a:r>
              <a:rPr lang="vi" err="1">
                <a:ea typeface="+mn-lt"/>
                <a:cs typeface="+mn-lt"/>
              </a:rPr>
              <a:t>pháp</a:t>
            </a:r>
            <a:r>
              <a:rPr lang="vi">
                <a:ea typeface="+mn-lt"/>
                <a:cs typeface="+mn-lt"/>
              </a:rPr>
              <a:t>: </a:t>
            </a:r>
            <a:r>
              <a:rPr lang="vi" err="1">
                <a:ea typeface="+mn-lt"/>
                <a:cs typeface="+mn-lt"/>
              </a:rPr>
              <a:t>Tách</a:t>
            </a:r>
            <a:r>
              <a:rPr lang="vi">
                <a:ea typeface="+mn-lt"/>
                <a:cs typeface="+mn-lt"/>
              </a:rPr>
              <a:t> </a:t>
            </a:r>
            <a:r>
              <a:rPr lang="vi" err="1">
                <a:ea typeface="+mn-lt"/>
                <a:cs typeface="+mn-lt"/>
              </a:rPr>
              <a:t>thành</a:t>
            </a:r>
            <a:r>
              <a:rPr lang="vi">
                <a:ea typeface="+mn-lt"/>
                <a:cs typeface="+mn-lt"/>
              </a:rPr>
              <a:t> </a:t>
            </a:r>
            <a:r>
              <a:rPr lang="vi" err="1">
                <a:ea typeface="+mn-lt"/>
                <a:cs typeface="+mn-lt"/>
              </a:rPr>
              <a:t>các</a:t>
            </a:r>
            <a:r>
              <a:rPr lang="vi">
                <a:ea typeface="+mn-lt"/>
                <a:cs typeface="+mn-lt"/>
              </a:rPr>
              <a:t> </a:t>
            </a:r>
            <a:r>
              <a:rPr lang="vi" err="1">
                <a:ea typeface="+mn-lt"/>
                <a:cs typeface="+mn-lt"/>
              </a:rPr>
              <a:t>function</a:t>
            </a:r>
            <a:r>
              <a:rPr lang="vi">
                <a:ea typeface="+mn-lt"/>
                <a:cs typeface="+mn-lt"/>
              </a:rPr>
              <a:t> </a:t>
            </a:r>
            <a:r>
              <a:rPr lang="vi" err="1">
                <a:ea typeface="+mn-lt"/>
                <a:cs typeface="+mn-lt"/>
              </a:rPr>
              <a:t>nhỏ</a:t>
            </a:r>
            <a:endParaRPr lang="en-US" err="1"/>
          </a:p>
        </p:txBody>
      </p:sp>
    </p:spTree>
    <p:extLst>
      <p:ext uri="{BB962C8B-B14F-4D97-AF65-F5344CB8AC3E}">
        <p14:creationId xmlns:p14="http://schemas.microsoft.com/office/powerpoint/2010/main" val="179720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22</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476281" y="1617454"/>
            <a:ext cx="4352420" cy="1810352"/>
          </a:xfrm>
        </p:spPr>
        <p:txBody>
          <a:bodyPr vert="horz" lIns="91440" tIns="45720" rIns="91440" bIns="45720" rtlCol="0" anchor="t">
            <a:normAutofit/>
          </a:bodyPr>
          <a:lstStyle/>
          <a:p>
            <a:pPr marL="273050" indent="-273050">
              <a:buNone/>
            </a:pPr>
            <a:r>
              <a:rPr lang="en-US" sz="1800">
                <a:ea typeface="+mn-lt"/>
                <a:cs typeface="+mn-lt"/>
              </a:rPr>
              <a:t>4. </a:t>
            </a:r>
            <a:r>
              <a:rPr lang="en-US" sz="1800" err="1">
                <a:ea typeface="+mn-lt"/>
                <a:cs typeface="+mn-lt"/>
              </a:rPr>
              <a:t>Truyền</a:t>
            </a:r>
            <a:r>
              <a:rPr lang="en-US" sz="1800">
                <a:ea typeface="+mn-lt"/>
                <a:cs typeface="+mn-lt"/>
              </a:rPr>
              <a:t> </a:t>
            </a:r>
            <a:r>
              <a:rPr lang="en-US" sz="1800" err="1">
                <a:ea typeface="+mn-lt"/>
                <a:cs typeface="+mn-lt"/>
              </a:rPr>
              <a:t>thông</a:t>
            </a:r>
            <a:r>
              <a:rPr lang="en-US" sz="1800">
                <a:ea typeface="+mn-lt"/>
                <a:cs typeface="+mn-lt"/>
              </a:rPr>
              <a:t> </a:t>
            </a:r>
            <a:r>
              <a:rPr lang="en-US" sz="1800" err="1">
                <a:ea typeface="+mn-lt"/>
                <a:cs typeface="+mn-lt"/>
              </a:rPr>
              <a:t>báo</a:t>
            </a:r>
            <a:r>
              <a:rPr lang="en-US" sz="1800">
                <a:ea typeface="+mn-lt"/>
                <a:cs typeface="+mn-lt"/>
              </a:rPr>
              <a:t> </a:t>
            </a:r>
            <a:r>
              <a:rPr lang="en-US" sz="1800" err="1">
                <a:ea typeface="+mn-lt"/>
                <a:cs typeface="+mn-lt"/>
              </a:rPr>
              <a:t>giữa</a:t>
            </a:r>
            <a:r>
              <a:rPr lang="en-US" sz="1800">
                <a:ea typeface="+mn-lt"/>
                <a:cs typeface="+mn-lt"/>
              </a:rPr>
              <a:t> </a:t>
            </a:r>
            <a:r>
              <a:rPr lang="en-US" sz="1800" err="1">
                <a:ea typeface="+mn-lt"/>
                <a:cs typeface="+mn-lt"/>
              </a:rPr>
              <a:t>các</a:t>
            </a:r>
            <a:r>
              <a:rPr lang="en-US" sz="1800">
                <a:ea typeface="+mn-lt"/>
                <a:cs typeface="+mn-lt"/>
              </a:rPr>
              <a:t> </a:t>
            </a:r>
            <a:r>
              <a:rPr lang="en-US" sz="1800" err="1">
                <a:ea typeface="+mn-lt"/>
                <a:cs typeface="+mn-lt"/>
              </a:rPr>
              <a:t>màn</a:t>
            </a:r>
            <a:r>
              <a:rPr lang="en-US" sz="1800">
                <a:ea typeface="+mn-lt"/>
                <a:cs typeface="+mn-lt"/>
              </a:rPr>
              <a:t> </a:t>
            </a:r>
            <a:r>
              <a:rPr lang="en-US" sz="1800" err="1">
                <a:ea typeface="+mn-lt"/>
                <a:cs typeface="+mn-lt"/>
              </a:rPr>
              <a:t>hình</a:t>
            </a: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err="1">
                <a:solidFill>
                  <a:schemeClr val="tx2"/>
                </a:solidFill>
                <a:latin typeface="Tahoma"/>
                <a:ea typeface="Tahoma"/>
                <a:cs typeface="Tahoma"/>
              </a:rPr>
              <a:t>Các</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vấn</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đề</a:t>
            </a:r>
            <a:r>
              <a:rPr lang="en-US" altLang="zh-CN" sz="2800">
                <a:solidFill>
                  <a:schemeClr val="tx2"/>
                </a:solidFill>
                <a:latin typeface="Tahoma"/>
                <a:ea typeface="Tahoma"/>
                <a:cs typeface="Tahoma"/>
              </a:rPr>
              <a:t> clean function/method</a:t>
            </a:r>
            <a:endParaRPr lang="en-US" altLang="zh-CN" sz="2800">
              <a:solidFill>
                <a:schemeClr val="tx2"/>
              </a:solidFill>
              <a:ea typeface="Tahoma" panose="020B0604030504040204" pitchFamily="34" charset="0"/>
              <a:cs typeface="Tahoma" panose="020B0604030504040204" pitchFamily="34" charset="0"/>
            </a:endParaRPr>
          </a:p>
        </p:txBody>
      </p:sp>
      <p:graphicFrame>
        <p:nvGraphicFramePr>
          <p:cNvPr id="2" name="Table 2">
            <a:extLst>
              <a:ext uri="{FF2B5EF4-FFF2-40B4-BE49-F238E27FC236}">
                <a16:creationId xmlns:a16="http://schemas.microsoft.com/office/drawing/2014/main" id="{03E2BC00-3231-4E1A-8BC1-AEBDBDA6BD5F}"/>
              </a:ext>
            </a:extLst>
          </p:cNvPr>
          <p:cNvGraphicFramePr>
            <a:graphicFrameLocks noGrp="1"/>
          </p:cNvGraphicFramePr>
          <p:nvPr>
            <p:extLst>
              <p:ext uri="{D42A27DB-BD31-4B8C-83A1-F6EECF244321}">
                <p14:modId xmlns:p14="http://schemas.microsoft.com/office/powerpoint/2010/main" val="2849205194"/>
              </p:ext>
            </p:extLst>
          </p:nvPr>
        </p:nvGraphicFramePr>
        <p:xfrm>
          <a:off x="4857826" y="1751832"/>
          <a:ext cx="3938954" cy="3261360"/>
        </p:xfrm>
        <a:graphic>
          <a:graphicData uri="http://schemas.openxmlformats.org/drawingml/2006/table">
            <a:tbl>
              <a:tblPr firstRow="1" bandRow="1">
                <a:tableStyleId>{5C22544A-7EE6-4342-B048-85BDC9FD1C3A}</a:tableStyleId>
              </a:tblPr>
              <a:tblGrid>
                <a:gridCol w="3938954">
                  <a:extLst>
                    <a:ext uri="{9D8B030D-6E8A-4147-A177-3AD203B41FA5}">
                      <a16:colId xmlns:a16="http://schemas.microsoft.com/office/drawing/2014/main" val="3644662040"/>
                    </a:ext>
                  </a:extLst>
                </a:gridCol>
              </a:tblGrid>
              <a:tr h="370840">
                <a:tc>
                  <a:txBody>
                    <a:bodyPr/>
                    <a:lstStyle/>
                    <a:p>
                      <a:pPr lvl="0">
                        <a:buNone/>
                      </a:pPr>
                      <a:r>
                        <a:rPr lang="en-US" sz="1300" b="0" i="0" u="none" strike="noStrike" noProof="0">
                          <a:latin typeface="Consolas"/>
                        </a:rPr>
                        <a:t>class </a:t>
                      </a:r>
                      <a:r>
                        <a:rPr lang="en-US" sz="1300" b="0" i="0" u="none" strike="noStrike" noProof="0" err="1">
                          <a:latin typeface="Consolas"/>
                        </a:rPr>
                        <a:t>PaymentController</a:t>
                      </a:r>
                    </a:p>
                    <a:p>
                      <a:pPr lvl="0">
                        <a:buNone/>
                      </a:pPr>
                      <a:r>
                        <a:rPr lang="en-US" sz="1300" b="0" i="0" u="none" strike="noStrike" noProof="0">
                          <a:latin typeface="Consolas"/>
                        </a:rPr>
                        <a:t>{</a:t>
                      </a:r>
                    </a:p>
                    <a:p>
                      <a:pPr lvl="0">
                        <a:buNone/>
                      </a:pPr>
                      <a:r>
                        <a:rPr lang="en-US" sz="1300" b="0" i="0" u="none" strike="noStrike" noProof="0" err="1">
                          <a:latin typeface="Consolas"/>
                        </a:rPr>
                        <a:t>result.put</a:t>
                      </a:r>
                      <a:r>
                        <a:rPr lang="en-US" sz="1300" b="1" i="0" u="none" strike="noStrike" noProof="0">
                          <a:latin typeface="Consolas"/>
                        </a:rPr>
                        <a:t>(</a:t>
                      </a:r>
                      <a:r>
                        <a:rPr lang="en-US" sz="1300" b="0" i="0" u="none" strike="noStrike" noProof="0">
                          <a:latin typeface="Consolas"/>
                        </a:rPr>
                        <a:t>"RESULT", "PAYMENT SUCCESSFUL!"</a:t>
                      </a:r>
                      <a:r>
                        <a:rPr lang="en-US" sz="1300" b="1" i="0" u="none" strike="noStrike" noProof="0">
                          <a:latin typeface="Consolas"/>
                        </a:rPr>
                        <a:t>)</a:t>
                      </a:r>
                      <a:r>
                        <a:rPr lang="en-US" sz="1300" b="0" i="0" u="none" strike="noStrike" noProof="0">
                          <a:latin typeface="Consolas"/>
                        </a:rPr>
                        <a:t>;</a:t>
                      </a:r>
                      <a:br>
                        <a:rPr lang="en-US" sz="1300" b="0" i="0" u="none" strike="noStrike" noProof="0">
                          <a:latin typeface="Consolas"/>
                        </a:rPr>
                      </a:br>
                      <a:r>
                        <a:rPr lang="en-US" sz="1300" b="0" i="0" u="none" strike="noStrike" noProof="0" err="1">
                          <a:latin typeface="Consolas"/>
                        </a:rPr>
                        <a:t>result.put</a:t>
                      </a:r>
                      <a:r>
                        <a:rPr lang="en-US" sz="1300" b="1" i="0" u="none" strike="noStrike" noProof="0">
                          <a:latin typeface="Consolas"/>
                        </a:rPr>
                        <a:t>(</a:t>
                      </a:r>
                      <a:r>
                        <a:rPr lang="en-US" sz="1300" b="0" i="0" u="none" strike="noStrike" noProof="0">
                          <a:latin typeface="Consolas"/>
                        </a:rPr>
                        <a:t>"MESSAGE", "You have successfully paid the order!"</a:t>
                      </a:r>
                      <a:r>
                        <a:rPr lang="en-US" sz="1300" b="1" i="0" u="none" strike="noStrike" noProof="0">
                          <a:latin typeface="Consolas"/>
                        </a:rPr>
                        <a:t>)</a:t>
                      </a:r>
                      <a:r>
                        <a:rPr lang="en-US" sz="1300" b="0" i="0" u="none" strike="noStrike" noProof="0">
                          <a:latin typeface="Consolas"/>
                        </a:rPr>
                        <a:t>;</a:t>
                      </a:r>
                    </a:p>
                    <a:p>
                      <a:pPr lvl="0">
                        <a:buNone/>
                      </a:pPr>
                      <a:r>
                        <a:rPr lang="en-US" sz="1300" b="0" i="0" u="none" strike="noStrike" noProof="0">
                          <a:latin typeface="Consolas"/>
                        </a:rPr>
                        <a:t>return result;</a:t>
                      </a:r>
                      <a:br>
                        <a:rPr lang="en-US" sz="1300" b="0" i="0" u="none" strike="noStrike" noProof="0">
                          <a:latin typeface="Consolas"/>
                        </a:rPr>
                      </a:br>
                      <a:r>
                        <a:rPr lang="en-US" sz="1300" b="0" i="0" u="none" strike="noStrike" noProof="0">
                          <a:latin typeface="Consolas"/>
                        </a:rPr>
                        <a:t>}</a:t>
                      </a:r>
                    </a:p>
                    <a:p>
                      <a:pPr lvl="0">
                        <a:buNone/>
                      </a:pPr>
                      <a:endParaRPr lang="en-US" sz="1300" b="0" i="0" u="none" strike="noStrike" noProof="0">
                        <a:latin typeface="Consolas"/>
                      </a:endParaRPr>
                    </a:p>
                    <a:p>
                      <a:pPr lvl="0">
                        <a:buNone/>
                      </a:pPr>
                      <a:r>
                        <a:rPr lang="en-US" sz="1300" b="0" i="0" u="none" strike="noStrike" noProof="0">
                          <a:latin typeface="Consolas"/>
                        </a:rPr>
                        <a:t>class </a:t>
                      </a:r>
                      <a:r>
                        <a:rPr lang="en-US" sz="1300" b="0" i="0" u="none" strike="noStrike" noProof="0" err="1">
                          <a:latin typeface="Consolas"/>
                        </a:rPr>
                        <a:t>ResultScreenHandler</a:t>
                      </a:r>
                      <a:r>
                        <a:rPr lang="en-US" sz="1300" b="0" i="0" u="none" strike="noStrike" noProof="0">
                          <a:latin typeface="Consolas"/>
                        </a:rPr>
                        <a:t>:</a:t>
                      </a:r>
                    </a:p>
                    <a:p>
                      <a:pPr lvl="0">
                        <a:buNone/>
                      </a:pPr>
                      <a:r>
                        <a:rPr lang="en-US" sz="1300" b="0" i="0" u="none" strike="noStrike" noProof="0">
                          <a:latin typeface="Consolas"/>
                        </a:rPr>
                        <a:t>{</a:t>
                      </a:r>
                      <a:endParaRPr lang="en-US"/>
                    </a:p>
                    <a:p>
                      <a:pPr lvl="0">
                        <a:buNone/>
                      </a:pPr>
                      <a:r>
                        <a:rPr lang="en-US" sz="1300" b="0" i="0" u="none" strike="noStrike" noProof="0">
                          <a:latin typeface="Consolas"/>
                        </a:rPr>
                        <a:t> </a:t>
                      </a:r>
                      <a:r>
                        <a:rPr lang="en-US" sz="1300" b="0" i="0" u="none" strike="noStrike" noProof="0" err="1">
                          <a:latin typeface="Consolas"/>
                        </a:rPr>
                        <a:t>resultLabel.setText</a:t>
                      </a:r>
                      <a:r>
                        <a:rPr lang="en-US" sz="1300" b="1" i="0" u="none" strike="noStrike" noProof="0">
                          <a:latin typeface="Consolas"/>
                        </a:rPr>
                        <a:t>(</a:t>
                      </a:r>
                      <a:r>
                        <a:rPr lang="en-US" sz="1300" b="0" i="0" u="none" strike="noStrike" noProof="0" err="1">
                          <a:latin typeface="Consolas"/>
                        </a:rPr>
                        <a:t>response.get</a:t>
                      </a:r>
                      <a:r>
                        <a:rPr lang="en-US" sz="1300" b="1" i="0" u="none" strike="noStrike" noProof="0">
                          <a:latin typeface="Consolas"/>
                        </a:rPr>
                        <a:t>(</a:t>
                      </a:r>
                      <a:r>
                        <a:rPr lang="en-US" sz="1300" b="0" i="0" u="none" strike="noStrike" noProof="0">
                          <a:latin typeface="Consolas"/>
                        </a:rPr>
                        <a:t>"RESULT"</a:t>
                      </a:r>
                      <a:r>
                        <a:rPr lang="en-US" sz="1300" b="1" i="0" u="none" strike="noStrike" noProof="0">
                          <a:latin typeface="Consolas"/>
                        </a:rPr>
                        <a:t>))</a:t>
                      </a:r>
                      <a:r>
                        <a:rPr lang="en-US" sz="1300" b="0" i="0" u="none" strike="noStrike" noProof="0">
                          <a:latin typeface="Consolas"/>
                        </a:rPr>
                        <a:t>;</a:t>
                      </a:r>
                      <a:br>
                        <a:rPr lang="en-US" sz="1300" b="0" i="0" u="none" strike="noStrike" noProof="0">
                          <a:latin typeface="Consolas"/>
                        </a:rPr>
                      </a:br>
                      <a:r>
                        <a:rPr lang="en-US" sz="1300" b="0" i="0" u="none" strike="noStrike" noProof="0" err="1">
                          <a:latin typeface="Consolas"/>
                        </a:rPr>
                        <a:t>messageLabel.setText</a:t>
                      </a:r>
                      <a:r>
                        <a:rPr lang="en-US" sz="1300" b="1" i="0" u="none" strike="noStrike" noProof="0">
                          <a:latin typeface="Consolas"/>
                        </a:rPr>
                        <a:t>(</a:t>
                      </a:r>
                      <a:r>
                        <a:rPr lang="en-US" sz="1300" b="0" i="0" u="none" strike="noStrike" noProof="0" err="1">
                          <a:latin typeface="Consolas"/>
                        </a:rPr>
                        <a:t>response.get</a:t>
                      </a:r>
                      <a:r>
                        <a:rPr lang="en-US" sz="1300" b="1" i="0" u="none" strike="noStrike" noProof="0">
                          <a:latin typeface="Consolas"/>
                        </a:rPr>
                        <a:t>(</a:t>
                      </a:r>
                      <a:r>
                        <a:rPr lang="en-US" sz="1300" b="0" i="0" u="none" strike="noStrike" noProof="0">
                          <a:latin typeface="Consolas"/>
                        </a:rPr>
                        <a:t>"MESSAGE"</a:t>
                      </a:r>
                      <a:r>
                        <a:rPr lang="en-US" sz="1300" b="1" i="0" u="none" strike="noStrike" noProof="0">
                          <a:latin typeface="Consolas"/>
                        </a:rPr>
                        <a:t>))</a:t>
                      </a:r>
                      <a:br>
                        <a:rPr lang="en-US" sz="1300" b="1" i="0" u="none" strike="noStrike" noProof="0">
                          <a:latin typeface="Consolas"/>
                        </a:rPr>
                      </a:br>
                      <a:r>
                        <a:rPr lang="en-US" sz="1300" b="1" i="0" u="none" strike="noStrike" noProof="0">
                          <a:latin typeface="Consolas"/>
                        </a:rPr>
                        <a:t>}</a:t>
                      </a:r>
                      <a:endParaRPr lang="en-US"/>
                    </a:p>
                  </a:txBody>
                  <a:tcPr/>
                </a:tc>
                <a:extLst>
                  <a:ext uri="{0D108BD9-81ED-4DB2-BD59-A6C34878D82A}">
                    <a16:rowId xmlns:a16="http://schemas.microsoft.com/office/drawing/2014/main" val="3559033771"/>
                  </a:ext>
                </a:extLst>
              </a:tr>
            </a:tbl>
          </a:graphicData>
        </a:graphic>
      </p:graphicFrame>
      <p:graphicFrame>
        <p:nvGraphicFramePr>
          <p:cNvPr id="3" name="Table 3">
            <a:extLst>
              <a:ext uri="{FF2B5EF4-FFF2-40B4-BE49-F238E27FC236}">
                <a16:creationId xmlns:a16="http://schemas.microsoft.com/office/drawing/2014/main" id="{2719A31D-67C9-4357-B258-BD38E846312B}"/>
              </a:ext>
            </a:extLst>
          </p:cNvPr>
          <p:cNvGraphicFramePr>
            <a:graphicFrameLocks noGrp="1"/>
          </p:cNvGraphicFramePr>
          <p:nvPr>
            <p:extLst>
              <p:ext uri="{D42A27DB-BD31-4B8C-83A1-F6EECF244321}">
                <p14:modId xmlns:p14="http://schemas.microsoft.com/office/powerpoint/2010/main" val="487298040"/>
              </p:ext>
            </p:extLst>
          </p:nvPr>
        </p:nvGraphicFramePr>
        <p:xfrm>
          <a:off x="679442" y="3735051"/>
          <a:ext cx="4075302" cy="2072640"/>
        </p:xfrm>
        <a:graphic>
          <a:graphicData uri="http://schemas.openxmlformats.org/drawingml/2006/table">
            <a:tbl>
              <a:tblPr firstRow="1" bandRow="1">
                <a:tableStyleId>{5C22544A-7EE6-4342-B048-85BDC9FD1C3A}</a:tableStyleId>
              </a:tblPr>
              <a:tblGrid>
                <a:gridCol w="4075302">
                  <a:extLst>
                    <a:ext uri="{9D8B030D-6E8A-4147-A177-3AD203B41FA5}">
                      <a16:colId xmlns:a16="http://schemas.microsoft.com/office/drawing/2014/main" val="2017037710"/>
                    </a:ext>
                  </a:extLst>
                </a:gridCol>
              </a:tblGrid>
              <a:tr h="370840">
                <a:tc>
                  <a:txBody>
                    <a:bodyPr/>
                    <a:lstStyle/>
                    <a:p>
                      <a:pPr lvl="0" algn="l">
                        <a:lnSpc>
                          <a:spcPct val="100000"/>
                        </a:lnSpc>
                        <a:spcBef>
                          <a:spcPts val="0"/>
                        </a:spcBef>
                        <a:spcAft>
                          <a:spcPts val="0"/>
                        </a:spcAft>
                        <a:buNone/>
                      </a:pPr>
                      <a:r>
                        <a:rPr lang="vi" sz="1300" b="0" i="0" u="none" strike="noStrike" noProof="0">
                          <a:latin typeface="Consolas"/>
                        </a:rPr>
                        <a:t>public class ResponseMessage {</a:t>
                      </a:r>
                      <a:r>
                        <a:rPr lang="en-US" sz="1300" b="0" i="0" u="none" strike="noStrike" noProof="0">
                          <a:latin typeface="Consolas"/>
                        </a:rPr>
                        <a:t> </a:t>
                      </a:r>
                      <a:endParaRPr lang="en-US" sz="1300">
                        <a:latin typeface="Consolas"/>
                      </a:endParaRPr>
                    </a:p>
                    <a:p>
                      <a:pPr lvl="0" algn="l">
                        <a:lnSpc>
                          <a:spcPct val="100000"/>
                        </a:lnSpc>
                        <a:spcBef>
                          <a:spcPts val="0"/>
                        </a:spcBef>
                        <a:spcAft>
                          <a:spcPts val="0"/>
                        </a:spcAft>
                        <a:buNone/>
                      </a:pPr>
                      <a:r>
                        <a:rPr lang="vi" sz="1300" b="0" i="0" u="none" strike="noStrike" noProof="0">
                          <a:latin typeface="Consolas"/>
                        </a:rPr>
                        <a:t>  private String result;</a:t>
                      </a:r>
                      <a:r>
                        <a:rPr lang="en-US" sz="1300" b="0" i="0" u="none" strike="noStrike" noProof="0">
                          <a:latin typeface="Consolas"/>
                        </a:rPr>
                        <a:t> </a:t>
                      </a:r>
                      <a:endParaRPr lang="en-US" sz="1300">
                        <a:latin typeface="Consolas"/>
                      </a:endParaRPr>
                    </a:p>
                    <a:p>
                      <a:pPr lvl="0" algn="l">
                        <a:lnSpc>
                          <a:spcPct val="100000"/>
                        </a:lnSpc>
                        <a:spcBef>
                          <a:spcPts val="0"/>
                        </a:spcBef>
                        <a:spcAft>
                          <a:spcPts val="0"/>
                        </a:spcAft>
                        <a:buNone/>
                      </a:pPr>
                      <a:r>
                        <a:rPr lang="vi" sz="1300" b="0" i="0" u="none" strike="noStrike" noProof="0">
                          <a:latin typeface="Consolas"/>
                        </a:rPr>
                        <a:t>  private String message;</a:t>
                      </a:r>
                      <a:r>
                        <a:rPr lang="en-US" sz="1300" b="0" i="0" u="none" strike="noStrike" noProof="0">
                          <a:latin typeface="Consolas"/>
                        </a:rPr>
                        <a:t> </a:t>
                      </a:r>
                      <a:endParaRPr lang="en-US" sz="1300">
                        <a:latin typeface="Consolas"/>
                      </a:endParaRPr>
                    </a:p>
                    <a:p>
                      <a:pPr lvl="0" algn="l">
                        <a:lnSpc>
                          <a:spcPct val="100000"/>
                        </a:lnSpc>
                        <a:spcBef>
                          <a:spcPts val="0"/>
                        </a:spcBef>
                        <a:spcAft>
                          <a:spcPts val="0"/>
                        </a:spcAft>
                        <a:buNone/>
                      </a:pPr>
                      <a:r>
                        <a:rPr lang="vi" sz="1300" b="0" i="0" u="none" strike="noStrike" noProof="0">
                          <a:latin typeface="Consolas"/>
                        </a:rPr>
                        <a:t> </a:t>
                      </a:r>
                      <a:r>
                        <a:rPr lang="en-US" sz="1300" b="0" i="0" u="none" strike="noStrike" noProof="0">
                          <a:latin typeface="Consolas"/>
                        </a:rPr>
                        <a:t> </a:t>
                      </a:r>
                      <a:endParaRPr lang="en-US" sz="1300">
                        <a:latin typeface="Consolas"/>
                      </a:endParaRPr>
                    </a:p>
                    <a:p>
                      <a:pPr lvl="0" algn="l">
                        <a:lnSpc>
                          <a:spcPct val="100000"/>
                        </a:lnSpc>
                        <a:spcBef>
                          <a:spcPts val="0"/>
                        </a:spcBef>
                        <a:spcAft>
                          <a:spcPts val="0"/>
                        </a:spcAft>
                        <a:buNone/>
                      </a:pPr>
                      <a:r>
                        <a:rPr lang="vi" sz="1300" b="0" i="0" u="none" strike="noStrike" noProof="0">
                          <a:latin typeface="Consolas"/>
                        </a:rPr>
                        <a:t>  public ResponseMessage(String result, String message) {</a:t>
                      </a:r>
                      <a:r>
                        <a:rPr lang="en-US" sz="1300" b="0" i="0" u="none" strike="noStrike" noProof="0">
                          <a:latin typeface="Consolas"/>
                        </a:rPr>
                        <a:t> </a:t>
                      </a:r>
                      <a:endParaRPr lang="en-US" sz="1300">
                        <a:latin typeface="Consolas"/>
                      </a:endParaRPr>
                    </a:p>
                    <a:p>
                      <a:pPr lvl="0" algn="l">
                        <a:lnSpc>
                          <a:spcPct val="100000"/>
                        </a:lnSpc>
                        <a:spcBef>
                          <a:spcPts val="0"/>
                        </a:spcBef>
                        <a:spcAft>
                          <a:spcPts val="0"/>
                        </a:spcAft>
                        <a:buNone/>
                      </a:pPr>
                      <a:r>
                        <a:rPr lang="vi" sz="1300" b="0" i="0" u="none" strike="noStrike" noProof="0">
                          <a:latin typeface="Consolas"/>
                        </a:rPr>
                        <a:t>    this.message = message;</a:t>
                      </a:r>
                      <a:r>
                        <a:rPr lang="en-US" sz="1300" b="0" i="0" u="none" strike="noStrike" noProof="0">
                          <a:latin typeface="Consolas"/>
                        </a:rPr>
                        <a:t> </a:t>
                      </a:r>
                      <a:endParaRPr lang="en-US" sz="1300">
                        <a:latin typeface="Consolas"/>
                      </a:endParaRPr>
                    </a:p>
                    <a:p>
                      <a:pPr lvl="0" algn="l">
                        <a:lnSpc>
                          <a:spcPct val="100000"/>
                        </a:lnSpc>
                        <a:spcBef>
                          <a:spcPts val="0"/>
                        </a:spcBef>
                        <a:spcAft>
                          <a:spcPts val="0"/>
                        </a:spcAft>
                        <a:buNone/>
                      </a:pPr>
                      <a:r>
                        <a:rPr lang="vi" sz="1300" b="0" i="0" u="none" strike="noStrike" noProof="0">
                          <a:latin typeface="Consolas"/>
                        </a:rPr>
                        <a:t>    this.result = result;</a:t>
                      </a:r>
                      <a:r>
                        <a:rPr lang="en-US" sz="1300" b="0" i="0" u="none" strike="noStrike" noProof="0">
                          <a:latin typeface="Consolas"/>
                        </a:rPr>
                        <a:t> </a:t>
                      </a:r>
                      <a:endParaRPr lang="en-US" sz="1300">
                        <a:latin typeface="Consolas"/>
                      </a:endParaRPr>
                    </a:p>
                    <a:p>
                      <a:pPr lvl="0" algn="l">
                        <a:lnSpc>
                          <a:spcPct val="100000"/>
                        </a:lnSpc>
                        <a:spcBef>
                          <a:spcPts val="0"/>
                        </a:spcBef>
                        <a:spcAft>
                          <a:spcPts val="0"/>
                        </a:spcAft>
                        <a:buNone/>
                      </a:pPr>
                      <a:r>
                        <a:rPr lang="vi" sz="1300" b="0" i="0" u="none" strike="noStrike" noProof="0">
                          <a:latin typeface="Consolas"/>
                        </a:rPr>
                        <a:t>  }</a:t>
                      </a:r>
                      <a:r>
                        <a:rPr lang="en-US" sz="1300" b="0" i="0" u="none" strike="noStrike" noProof="0">
                          <a:latin typeface="Consolas"/>
                        </a:rPr>
                        <a:t> </a:t>
                      </a:r>
                      <a:endParaRPr lang="en-US" sz="1300">
                        <a:latin typeface="Consolas"/>
                      </a:endParaRPr>
                    </a:p>
                    <a:p>
                      <a:pPr lvl="0">
                        <a:buNone/>
                      </a:pPr>
                      <a:r>
                        <a:rPr lang="vi" sz="1300" b="0" i="0" u="none" strike="noStrike" noProof="0">
                          <a:latin typeface="Consolas"/>
                        </a:rPr>
                        <a:t>get, set…</a:t>
                      </a:r>
                      <a:r>
                        <a:rPr lang="en-US" sz="1300" b="0" i="0" u="none" strike="noStrike" noProof="0">
                          <a:latin typeface="Consolas"/>
                        </a:rPr>
                        <a:t> </a:t>
                      </a:r>
                      <a:r>
                        <a:rPr lang="vi" sz="1300" b="0" i="0" u="none" strike="noStrike" noProof="0">
                          <a:latin typeface="Consolas"/>
                        </a:rPr>
                        <a:t>}</a:t>
                      </a:r>
                      <a:endParaRPr lang="en-US" sz="1300">
                        <a:latin typeface="Consolas"/>
                      </a:endParaRPr>
                    </a:p>
                  </a:txBody>
                  <a:tcPr/>
                </a:tc>
                <a:extLst>
                  <a:ext uri="{0D108BD9-81ED-4DB2-BD59-A6C34878D82A}">
                    <a16:rowId xmlns:a16="http://schemas.microsoft.com/office/drawing/2014/main" val="3734102915"/>
                  </a:ext>
                </a:extLst>
              </a:tr>
            </a:tbl>
          </a:graphicData>
        </a:graphic>
      </p:graphicFrame>
      <p:sp>
        <p:nvSpPr>
          <p:cNvPr id="4" name="TextBox 3">
            <a:extLst>
              <a:ext uri="{FF2B5EF4-FFF2-40B4-BE49-F238E27FC236}">
                <a16:creationId xmlns:a16="http://schemas.microsoft.com/office/drawing/2014/main" id="{01CBB5B7-2BB4-4D5F-928B-EFF1103CF161}"/>
              </a:ext>
            </a:extLst>
          </p:cNvPr>
          <p:cNvSpPr txBox="1"/>
          <p:nvPr/>
        </p:nvSpPr>
        <p:spPr>
          <a:xfrm>
            <a:off x="513215" y="2753797"/>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ea typeface="+mn-lt"/>
                <a:cs typeface="+mn-lt"/>
              </a:rPr>
              <a:t>Giải</a:t>
            </a:r>
            <a:r>
              <a:rPr lang="en-US">
                <a:ea typeface="+mn-lt"/>
                <a:cs typeface="+mn-lt"/>
              </a:rPr>
              <a:t> </a:t>
            </a:r>
            <a:r>
              <a:rPr lang="en-US" err="1">
                <a:ea typeface="+mn-lt"/>
                <a:cs typeface="+mn-lt"/>
              </a:rPr>
              <a:t>pháp</a:t>
            </a:r>
            <a:r>
              <a:rPr lang="en-US">
                <a:ea typeface="+mn-lt"/>
                <a:cs typeface="+mn-lt"/>
              </a:rPr>
              <a:t>: </a:t>
            </a:r>
            <a:r>
              <a:rPr lang="en-US" err="1">
                <a:ea typeface="+mn-lt"/>
                <a:cs typeface="+mn-lt"/>
              </a:rPr>
              <a:t>Tạo</a:t>
            </a:r>
            <a:r>
              <a:rPr lang="en-US">
                <a:ea typeface="+mn-lt"/>
                <a:cs typeface="+mn-lt"/>
              </a:rPr>
              <a:t> </a:t>
            </a:r>
            <a:r>
              <a:rPr lang="en-US" err="1">
                <a:ea typeface="+mn-lt"/>
                <a:cs typeface="+mn-lt"/>
              </a:rPr>
              <a:t>đối</a:t>
            </a:r>
            <a:r>
              <a:rPr lang="en-US">
                <a:ea typeface="+mn-lt"/>
                <a:cs typeface="+mn-lt"/>
              </a:rPr>
              <a:t> </a:t>
            </a:r>
            <a:r>
              <a:rPr lang="en-US" err="1">
                <a:ea typeface="+mn-lt"/>
                <a:cs typeface="+mn-lt"/>
              </a:rPr>
              <a:t>tượng</a:t>
            </a:r>
            <a:r>
              <a:rPr lang="en-US">
                <a:ea typeface="+mn-lt"/>
                <a:cs typeface="+mn-lt"/>
              </a:rPr>
              <a:t> </a:t>
            </a:r>
            <a:r>
              <a:rPr lang="en-US" err="1">
                <a:ea typeface="+mn-lt"/>
                <a:cs typeface="+mn-lt"/>
              </a:rPr>
              <a:t>ResponseMessage</a:t>
            </a:r>
            <a:endParaRPr lang="en-US" err="1"/>
          </a:p>
        </p:txBody>
      </p:sp>
    </p:spTree>
    <p:extLst>
      <p:ext uri="{BB962C8B-B14F-4D97-AF65-F5344CB8AC3E}">
        <p14:creationId xmlns:p14="http://schemas.microsoft.com/office/powerpoint/2010/main" val="37237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23</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476281" y="1617454"/>
            <a:ext cx="7652737" cy="2998769"/>
          </a:xfrm>
        </p:spPr>
        <p:txBody>
          <a:bodyPr vert="horz" lIns="91440" tIns="45720" rIns="91440" bIns="45720" rtlCol="0" anchor="t">
            <a:normAutofit/>
          </a:bodyPr>
          <a:lstStyle/>
          <a:p>
            <a:pPr marL="273050" indent="-273050">
              <a:buNone/>
            </a:pPr>
            <a:r>
              <a:rPr lang="en-US" sz="1800">
                <a:ea typeface="+mn-lt"/>
                <a:cs typeface="+mn-lt"/>
              </a:rPr>
              <a:t>5. </a:t>
            </a:r>
            <a:r>
              <a:rPr lang="en-US" sz="1800" err="1">
                <a:ea typeface="+mn-lt"/>
                <a:cs typeface="+mn-lt"/>
              </a:rPr>
              <a:t>Các</a:t>
            </a:r>
            <a:r>
              <a:rPr lang="en-US" sz="1800">
                <a:ea typeface="+mn-lt"/>
                <a:cs typeface="+mn-lt"/>
              </a:rPr>
              <a:t> </a:t>
            </a:r>
            <a:r>
              <a:rPr lang="en-US" sz="1800" err="1">
                <a:ea typeface="+mn-lt"/>
                <a:cs typeface="+mn-lt"/>
              </a:rPr>
              <a:t>vấn</a:t>
            </a:r>
            <a:r>
              <a:rPr lang="en-US" sz="1800">
                <a:ea typeface="+mn-lt"/>
                <a:cs typeface="+mn-lt"/>
              </a:rPr>
              <a:t> </a:t>
            </a:r>
            <a:r>
              <a:rPr lang="en-US" sz="1800" err="1">
                <a:ea typeface="+mn-lt"/>
                <a:cs typeface="+mn-lt"/>
              </a:rPr>
              <a:t>đề</a:t>
            </a:r>
            <a:r>
              <a:rPr lang="en-US" sz="1800">
                <a:ea typeface="+mn-lt"/>
                <a:cs typeface="+mn-lt"/>
              </a:rPr>
              <a:t> Magic number</a:t>
            </a:r>
          </a:p>
          <a:p>
            <a:pPr marL="971550" lvl="1" indent="-285750">
              <a:buFont typeface="Arial"/>
              <a:buChar char="•"/>
            </a:pPr>
            <a:r>
              <a:rPr lang="vi" sz="1800" err="1">
                <a:ea typeface="+mn-lt"/>
                <a:cs typeface="+mn-lt"/>
              </a:rPr>
              <a:t>login</a:t>
            </a:r>
            <a:r>
              <a:rPr lang="vi" sz="1800">
                <a:ea typeface="+mn-lt"/>
                <a:cs typeface="+mn-lt"/>
              </a:rPr>
              <a:t> (</a:t>
            </a:r>
            <a:r>
              <a:rPr lang="vi" sz="1800" err="1">
                <a:ea typeface="+mn-lt"/>
                <a:cs typeface="+mn-lt"/>
              </a:rPr>
              <a:t>AuthenticationController</a:t>
            </a:r>
            <a:r>
              <a:rPr lang="vi" sz="1800">
                <a:ea typeface="+mn-lt"/>
                <a:cs typeface="+mn-lt"/>
              </a:rPr>
              <a:t>), </a:t>
            </a:r>
            <a:endParaRPr lang="vi"/>
          </a:p>
          <a:p>
            <a:pPr marL="971550" lvl="1" indent="-285750">
              <a:buFont typeface="Arial"/>
              <a:buChar char="•"/>
            </a:pPr>
            <a:r>
              <a:rPr lang="vi" sz="1800" err="1">
                <a:ea typeface="+mn-lt"/>
                <a:cs typeface="+mn-lt"/>
              </a:rPr>
              <a:t>post</a:t>
            </a:r>
            <a:r>
              <a:rPr lang="vi" sz="1800">
                <a:ea typeface="+mn-lt"/>
                <a:cs typeface="+mn-lt"/>
              </a:rPr>
              <a:t> (</a:t>
            </a:r>
            <a:r>
              <a:rPr lang="vi" sz="1800" err="1">
                <a:ea typeface="+mn-lt"/>
                <a:cs typeface="+mn-lt"/>
              </a:rPr>
              <a:t>ApplicationProgrammingInterface</a:t>
            </a:r>
            <a:r>
              <a:rPr lang="vi" sz="1800">
                <a:ea typeface="+mn-lt"/>
                <a:cs typeface="+mn-lt"/>
              </a:rPr>
              <a:t>), </a:t>
            </a:r>
            <a:endParaRPr lang="vi"/>
          </a:p>
          <a:p>
            <a:pPr marL="971550" lvl="1" indent="-285750">
              <a:buFont typeface="Arial"/>
              <a:buChar char="•"/>
            </a:pPr>
            <a:r>
              <a:rPr lang="vi" sz="1800">
                <a:ea typeface="+mn-lt"/>
                <a:cs typeface="+mn-lt"/>
              </a:rPr>
              <a:t>md5(</a:t>
            </a:r>
            <a:r>
              <a:rPr lang="vi" sz="1800" err="1">
                <a:ea typeface="+mn-lt"/>
                <a:cs typeface="+mn-lt"/>
              </a:rPr>
              <a:t>AuthenticationController</a:t>
            </a:r>
            <a:r>
              <a:rPr lang="vi" sz="1800">
                <a:ea typeface="+mn-lt"/>
                <a:cs typeface="+mn-lt"/>
              </a:rPr>
              <a:t>), </a:t>
            </a:r>
            <a:endParaRPr lang="vi"/>
          </a:p>
          <a:p>
            <a:pPr marL="971550" lvl="1" indent="-285750">
              <a:buFont typeface="Arial"/>
              <a:buChar char="•"/>
            </a:pPr>
            <a:r>
              <a:rPr lang="vi" sz="1800" err="1">
                <a:ea typeface="+mn-lt"/>
                <a:cs typeface="+mn-lt"/>
              </a:rPr>
              <a:t>calculateShippingFee</a:t>
            </a:r>
            <a:r>
              <a:rPr lang="vi" sz="1800">
                <a:ea typeface="+mn-lt"/>
                <a:cs typeface="+mn-lt"/>
              </a:rPr>
              <a:t> (</a:t>
            </a:r>
            <a:r>
              <a:rPr lang="vi" sz="1800" err="1">
                <a:ea typeface="+mn-lt"/>
                <a:cs typeface="+mn-lt"/>
              </a:rPr>
              <a:t>DeliveryInfo</a:t>
            </a:r>
            <a:r>
              <a:rPr lang="vi" sz="1800">
                <a:ea typeface="+mn-lt"/>
                <a:cs typeface="+mn-lt"/>
              </a:rPr>
              <a:t>), </a:t>
            </a:r>
            <a:endParaRPr lang="vi"/>
          </a:p>
          <a:p>
            <a:pPr marL="971550" lvl="1" indent="-285750">
              <a:buFont typeface="Arial"/>
              <a:buChar char="•"/>
            </a:pPr>
            <a:r>
              <a:rPr lang="vi" sz="1800" err="1">
                <a:ea typeface="+mn-lt"/>
                <a:cs typeface="+mn-lt"/>
              </a:rPr>
              <a:t>setupFunctionality</a:t>
            </a:r>
            <a:r>
              <a:rPr lang="vi" sz="1800">
                <a:ea typeface="+mn-lt"/>
                <a:cs typeface="+mn-lt"/>
              </a:rPr>
              <a:t> (</a:t>
            </a:r>
            <a:r>
              <a:rPr lang="vi" sz="1800" err="1">
                <a:ea typeface="+mn-lt"/>
                <a:cs typeface="+mn-lt"/>
              </a:rPr>
              <a:t>HomeScreenHandler</a:t>
            </a:r>
            <a:r>
              <a:rPr lang="vi" sz="1800">
                <a:ea typeface="+mn-lt"/>
                <a:cs typeface="+mn-lt"/>
              </a:rPr>
              <a:t>),</a:t>
            </a:r>
            <a:endParaRPr lang="vi"/>
          </a:p>
          <a:p>
            <a:pPr marL="971550" lvl="1" indent="-285750">
              <a:buFont typeface="Arial"/>
              <a:buChar char="•"/>
            </a:pPr>
            <a:r>
              <a:rPr lang="vi">
                <a:ea typeface="Tahoma"/>
                <a:cs typeface="Tahoma"/>
              </a:rPr>
              <a:t>...</a:t>
            </a:r>
            <a:endParaRPr lang="vi" sz="1800">
              <a:ea typeface="Tahoma"/>
              <a:cs typeface="Tahoma"/>
            </a:endParaRPr>
          </a:p>
          <a:p>
            <a:pPr marL="273050" indent="-273050">
              <a:buNone/>
            </a:pPr>
            <a:endParaRPr lang="vi" sz="1800">
              <a:ea typeface="Tahoma"/>
              <a:cs typeface="Tahoma"/>
            </a:endParaRP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err="1">
                <a:solidFill>
                  <a:schemeClr val="tx2"/>
                </a:solidFill>
                <a:latin typeface="Tahoma"/>
                <a:ea typeface="Tahoma"/>
                <a:cs typeface="Tahoma"/>
              </a:rPr>
              <a:t>Các</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vấn</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đề</a:t>
            </a:r>
            <a:r>
              <a:rPr lang="en-US" altLang="zh-CN" sz="2800">
                <a:solidFill>
                  <a:schemeClr val="tx2"/>
                </a:solidFill>
                <a:latin typeface="Tahoma"/>
                <a:ea typeface="Tahoma"/>
                <a:cs typeface="Tahoma"/>
              </a:rPr>
              <a:t> clean function/method</a:t>
            </a:r>
            <a:endParaRPr lang="en-US" altLang="zh-CN" sz="2800">
              <a:solidFill>
                <a:schemeClr val="tx2"/>
              </a:solidFill>
              <a:ea typeface="Tahoma" panose="020B0604030504040204" pitchFamily="34" charset="0"/>
              <a:cs typeface="Tahoma" panose="020B0604030504040204" pitchFamily="34" charset="0"/>
            </a:endParaRPr>
          </a:p>
        </p:txBody>
      </p:sp>
      <p:graphicFrame>
        <p:nvGraphicFramePr>
          <p:cNvPr id="4" name="Table 3">
            <a:extLst>
              <a:ext uri="{FF2B5EF4-FFF2-40B4-BE49-F238E27FC236}">
                <a16:creationId xmlns:a16="http://schemas.microsoft.com/office/drawing/2014/main" id="{4E8C3453-57B7-462A-A548-E80D0FAEA414}"/>
              </a:ext>
            </a:extLst>
          </p:cNvPr>
          <p:cNvGraphicFramePr>
            <a:graphicFrameLocks noGrp="1"/>
          </p:cNvGraphicFramePr>
          <p:nvPr>
            <p:extLst>
              <p:ext uri="{D42A27DB-BD31-4B8C-83A1-F6EECF244321}">
                <p14:modId xmlns:p14="http://schemas.microsoft.com/office/powerpoint/2010/main" val="3892446452"/>
              </p:ext>
            </p:extLst>
          </p:nvPr>
        </p:nvGraphicFramePr>
        <p:xfrm>
          <a:off x="3073379" y="3924351"/>
          <a:ext cx="5480050" cy="1981200"/>
        </p:xfrm>
        <a:graphic>
          <a:graphicData uri="http://schemas.openxmlformats.org/drawingml/2006/table">
            <a:tbl>
              <a:tblPr firstRow="1" firstCol="1" bandRow="1">
                <a:tableStyleId>{5C22544A-7EE6-4342-B048-85BDC9FD1C3A}</a:tableStyleId>
              </a:tblPr>
              <a:tblGrid>
                <a:gridCol w="5480050">
                  <a:extLst>
                    <a:ext uri="{9D8B030D-6E8A-4147-A177-3AD203B41FA5}">
                      <a16:colId xmlns:a16="http://schemas.microsoft.com/office/drawing/2014/main" val="672822614"/>
                    </a:ext>
                  </a:extLst>
                </a:gridCol>
              </a:tblGrid>
              <a:tr h="0">
                <a:tc>
                  <a:txBody>
                    <a:bodyPr/>
                    <a:lstStyle/>
                    <a:p>
                      <a:r>
                        <a:rPr lang="vi-VN" sz="1300" b="0" err="1">
                          <a:effectLst/>
                          <a:latin typeface="Consolas"/>
                        </a:rPr>
                        <a:t>addMenuItem</a:t>
                      </a:r>
                      <a:r>
                        <a:rPr lang="vi-VN" sz="1300" b="0">
                          <a:effectLst/>
                          <a:latin typeface="Consolas"/>
                        </a:rPr>
                        <a:t>(BOOK_POSITION, "</a:t>
                      </a:r>
                      <a:r>
                        <a:rPr lang="vi-VN" sz="1300" b="0" err="1">
                          <a:effectLst/>
                          <a:latin typeface="Consolas"/>
                        </a:rPr>
                        <a:t>Book</a:t>
                      </a:r>
                      <a:r>
                        <a:rPr lang="vi-VN" sz="1300" b="0">
                          <a:effectLst/>
                          <a:latin typeface="Consolas"/>
                        </a:rPr>
                        <a:t>", </a:t>
                      </a:r>
                      <a:r>
                        <a:rPr lang="vi-VN" sz="1300" b="0" err="1">
                          <a:effectLst/>
                          <a:latin typeface="Consolas"/>
                        </a:rPr>
                        <a:t>splitMenuBtnSearch</a:t>
                      </a:r>
                      <a:r>
                        <a:rPr lang="vi-VN" sz="1300" b="0">
                          <a:effectLst/>
                          <a:latin typeface="Consolas"/>
                        </a:rPr>
                        <a:t>);</a:t>
                      </a:r>
                    </a:p>
                    <a:p>
                      <a:r>
                        <a:rPr lang="vi-VN" sz="1300" b="0" err="1">
                          <a:effectLst/>
                          <a:latin typeface="Consolas"/>
                        </a:rPr>
                        <a:t>addMenuItem</a:t>
                      </a:r>
                      <a:r>
                        <a:rPr lang="vi-VN" sz="1300" b="0">
                          <a:effectLst/>
                          <a:latin typeface="Consolas"/>
                        </a:rPr>
                        <a:t>(DVD_POSITION, "DVD", </a:t>
                      </a:r>
                      <a:r>
                        <a:rPr lang="vi-VN" sz="1300" b="0" err="1">
                          <a:effectLst/>
                          <a:latin typeface="Consolas"/>
                        </a:rPr>
                        <a:t>splitMenuBtnSearch</a:t>
                      </a:r>
                      <a:r>
                        <a:rPr lang="vi-VN" sz="1300" b="0">
                          <a:effectLst/>
                          <a:latin typeface="Consolas"/>
                        </a:rPr>
                        <a:t>);</a:t>
                      </a:r>
                    </a:p>
                    <a:p>
                      <a:r>
                        <a:rPr lang="vi-VN" sz="1300" b="0" err="1">
                          <a:effectLst/>
                          <a:latin typeface="Consolas"/>
                        </a:rPr>
                        <a:t>addMenuItem</a:t>
                      </a:r>
                      <a:r>
                        <a:rPr lang="vi-VN" sz="1300" b="0">
                          <a:effectLst/>
                          <a:latin typeface="Consolas"/>
                        </a:rPr>
                        <a:t>(CD_POSITION, "CD", </a:t>
                      </a:r>
                      <a:r>
                        <a:rPr lang="vi-VN" sz="1300" b="0" err="1">
                          <a:effectLst/>
                          <a:latin typeface="Consolas"/>
                        </a:rPr>
                        <a:t>splitMenuBtnSearch</a:t>
                      </a:r>
                      <a:r>
                        <a:rPr lang="vi-VN" sz="1300" b="0">
                          <a:effectLst/>
                          <a:latin typeface="Consolas"/>
                        </a:rPr>
                        <a:t>);</a:t>
                      </a:r>
                    </a:p>
                    <a:p>
                      <a:endParaRPr lang="vi-VN" sz="1300" b="0">
                        <a:effectLst/>
                        <a:latin typeface="Consolas"/>
                      </a:endParaRPr>
                    </a:p>
                  </a:txBody>
                  <a:tcPr marL="68580" marR="68580" marT="0" marB="0"/>
                </a:tc>
                <a:extLst>
                  <a:ext uri="{0D108BD9-81ED-4DB2-BD59-A6C34878D82A}">
                    <a16:rowId xmlns:a16="http://schemas.microsoft.com/office/drawing/2014/main" val="3537824011"/>
                  </a:ext>
                </a:extLst>
              </a:tr>
              <a:tr h="0">
                <a:tc>
                  <a:txBody>
                    <a:bodyPr/>
                    <a:lstStyle/>
                    <a:p>
                      <a:r>
                        <a:rPr lang="vi-VN" sz="1300" b="0" err="1">
                          <a:effectLst/>
                          <a:latin typeface="Consolas"/>
                        </a:rPr>
                        <a:t>Public</a:t>
                      </a:r>
                      <a:r>
                        <a:rPr lang="vi-VN" sz="1300" b="0">
                          <a:effectLst/>
                          <a:latin typeface="Consolas"/>
                        </a:rPr>
                        <a:t> class </a:t>
                      </a:r>
                      <a:r>
                        <a:rPr lang="vi-VN" sz="1300" b="0" err="1">
                          <a:effectLst/>
                          <a:latin typeface="Consolas"/>
                        </a:rPr>
                        <a:t>HomeScreenHandler</a:t>
                      </a:r>
                      <a:r>
                        <a:rPr lang="vi-VN" sz="1300" b="0">
                          <a:effectLst/>
                          <a:latin typeface="Consolas"/>
                        </a:rPr>
                        <a:t>{    </a:t>
                      </a:r>
                    </a:p>
                    <a:p>
                      <a:r>
                        <a:rPr lang="vi-VN" sz="1300" b="0">
                          <a:effectLst/>
                          <a:latin typeface="Consolas"/>
                        </a:rPr>
                        <a:t>    </a:t>
                      </a:r>
                      <a:r>
                        <a:rPr lang="vi-VN" sz="1300" b="0" err="1">
                          <a:effectLst/>
                          <a:latin typeface="Consolas"/>
                        </a:rPr>
                        <a:t>final</a:t>
                      </a:r>
                      <a:r>
                        <a:rPr lang="vi-VN" sz="1300" b="0">
                          <a:effectLst/>
                          <a:latin typeface="Consolas"/>
                        </a:rPr>
                        <a:t> </a:t>
                      </a:r>
                      <a:r>
                        <a:rPr lang="vi-VN" sz="1300" b="0" err="1">
                          <a:effectLst/>
                          <a:latin typeface="Consolas"/>
                        </a:rPr>
                        <a:t>int</a:t>
                      </a:r>
                      <a:r>
                        <a:rPr lang="vi-VN" sz="1300" b="0">
                          <a:effectLst/>
                          <a:latin typeface="Consolas"/>
                        </a:rPr>
                        <a:t> BOOK_POSITION = 0;</a:t>
                      </a:r>
                    </a:p>
                    <a:p>
                      <a:r>
                        <a:rPr lang="vi-VN" sz="1300" b="0">
                          <a:effectLst/>
                          <a:latin typeface="Consolas"/>
                        </a:rPr>
                        <a:t>    </a:t>
                      </a:r>
                      <a:r>
                        <a:rPr lang="vi-VN" sz="1300" b="0" err="1">
                          <a:effectLst/>
                          <a:latin typeface="Consolas"/>
                        </a:rPr>
                        <a:t>final</a:t>
                      </a:r>
                      <a:r>
                        <a:rPr lang="vi-VN" sz="1300" b="0">
                          <a:effectLst/>
                          <a:latin typeface="Consolas"/>
                        </a:rPr>
                        <a:t> </a:t>
                      </a:r>
                      <a:r>
                        <a:rPr lang="vi-VN" sz="1300" b="0" err="1">
                          <a:effectLst/>
                          <a:latin typeface="Consolas"/>
                        </a:rPr>
                        <a:t>int</a:t>
                      </a:r>
                      <a:r>
                        <a:rPr lang="vi-VN" sz="1300" b="0">
                          <a:effectLst/>
                          <a:latin typeface="Consolas"/>
                        </a:rPr>
                        <a:t> DVD_POSITION = 1;</a:t>
                      </a:r>
                    </a:p>
                    <a:p>
                      <a:r>
                        <a:rPr lang="vi-VN" sz="1300" b="0">
                          <a:effectLst/>
                          <a:latin typeface="Consolas"/>
                        </a:rPr>
                        <a:t>    </a:t>
                      </a:r>
                      <a:r>
                        <a:rPr lang="vi-VN" sz="1300" b="0" err="1">
                          <a:effectLst/>
                          <a:latin typeface="Consolas"/>
                        </a:rPr>
                        <a:t>final</a:t>
                      </a:r>
                      <a:r>
                        <a:rPr lang="vi-VN" sz="1300" b="0">
                          <a:effectLst/>
                          <a:latin typeface="Consolas"/>
                        </a:rPr>
                        <a:t> </a:t>
                      </a:r>
                      <a:r>
                        <a:rPr lang="vi-VN" sz="1300" b="0" err="1">
                          <a:effectLst/>
                          <a:latin typeface="Consolas"/>
                        </a:rPr>
                        <a:t>int</a:t>
                      </a:r>
                      <a:r>
                        <a:rPr lang="vi-VN" sz="1300" b="0">
                          <a:effectLst/>
                          <a:latin typeface="Consolas"/>
                        </a:rPr>
                        <a:t> CD_POSITION = 2;</a:t>
                      </a:r>
                    </a:p>
                    <a:p>
                      <a:r>
                        <a:rPr lang="vi-VN" sz="1300" b="0">
                          <a:effectLst/>
                          <a:latin typeface="Consolas"/>
                        </a:rPr>
                        <a:t>…</a:t>
                      </a:r>
                    </a:p>
                    <a:p>
                      <a:r>
                        <a:rPr lang="vi-VN" sz="1300" b="0">
                          <a:effectLst/>
                          <a:latin typeface="Consolas"/>
                        </a:rPr>
                        <a:t>}</a:t>
                      </a:r>
                    </a:p>
                  </a:txBody>
                  <a:tcPr marL="68580" marR="68580" marT="0" marB="0"/>
                </a:tc>
                <a:extLst>
                  <a:ext uri="{0D108BD9-81ED-4DB2-BD59-A6C34878D82A}">
                    <a16:rowId xmlns:a16="http://schemas.microsoft.com/office/drawing/2014/main" val="4180658767"/>
                  </a:ext>
                </a:extLst>
              </a:tr>
            </a:tbl>
          </a:graphicData>
        </a:graphic>
      </p:graphicFrame>
      <p:sp>
        <p:nvSpPr>
          <p:cNvPr id="5" name="TextBox 4">
            <a:extLst>
              <a:ext uri="{FF2B5EF4-FFF2-40B4-BE49-F238E27FC236}">
                <a16:creationId xmlns:a16="http://schemas.microsoft.com/office/drawing/2014/main" id="{CEE541B8-C44B-44F8-ABEE-1D4CA2BD6247}"/>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2" name="TextBox 1">
            <a:extLst>
              <a:ext uri="{FF2B5EF4-FFF2-40B4-BE49-F238E27FC236}">
                <a16:creationId xmlns:a16="http://schemas.microsoft.com/office/drawing/2014/main" id="{AEBA0210-9893-4135-8DD7-F4CC82C0833C}"/>
              </a:ext>
            </a:extLst>
          </p:cNvPr>
          <p:cNvSpPr txBox="1"/>
          <p:nvPr/>
        </p:nvSpPr>
        <p:spPr>
          <a:xfrm>
            <a:off x="460228" y="4684029"/>
            <a:ext cx="2743199" cy="8012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73050" indent="-273050">
              <a:lnSpc>
                <a:spcPct val="110000"/>
              </a:lnSpc>
              <a:spcBef>
                <a:spcPts val="1000"/>
              </a:spcBef>
            </a:pPr>
            <a:r>
              <a:rPr lang="vi">
                <a:ea typeface="+mn-lt"/>
                <a:cs typeface="+mn-lt"/>
              </a:rPr>
              <a:t>Giải pháp: sử dụng các </a:t>
            </a:r>
          </a:p>
          <a:p>
            <a:pPr marL="273050" indent="-273050">
              <a:lnSpc>
                <a:spcPct val="110000"/>
              </a:lnSpc>
              <a:spcBef>
                <a:spcPts val="1000"/>
              </a:spcBef>
            </a:pPr>
            <a:r>
              <a:rPr lang="vi" err="1">
                <a:ea typeface="+mn-lt"/>
                <a:cs typeface="+mn-lt"/>
              </a:rPr>
              <a:t>static</a:t>
            </a:r>
            <a:r>
              <a:rPr lang="vi">
                <a:ea typeface="+mn-lt"/>
                <a:cs typeface="+mn-lt"/>
              </a:rPr>
              <a:t> </a:t>
            </a:r>
            <a:r>
              <a:rPr lang="vi" err="1">
                <a:ea typeface="+mn-lt"/>
                <a:cs typeface="+mn-lt"/>
              </a:rPr>
              <a:t>const</a:t>
            </a:r>
            <a:endParaRPr lang="en-US" err="1"/>
          </a:p>
        </p:txBody>
      </p:sp>
    </p:spTree>
    <p:extLst>
      <p:ext uri="{BB962C8B-B14F-4D97-AF65-F5344CB8AC3E}">
        <p14:creationId xmlns:p14="http://schemas.microsoft.com/office/powerpoint/2010/main" val="4046348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24</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476281" y="1617455"/>
            <a:ext cx="7652737" cy="2504380"/>
          </a:xfrm>
        </p:spPr>
        <p:txBody>
          <a:bodyPr vert="horz" lIns="91440" tIns="45720" rIns="91440" bIns="45720" rtlCol="0" anchor="t">
            <a:normAutofit/>
          </a:bodyPr>
          <a:lstStyle/>
          <a:p>
            <a:pPr marL="273050" indent="-273050">
              <a:buNone/>
            </a:pPr>
            <a:r>
              <a:rPr lang="en-US" sz="1800">
                <a:ea typeface="+mn-lt"/>
                <a:cs typeface="+mn-lt"/>
              </a:rPr>
              <a:t>6. Sử dụng nhiều câu điều kiện</a:t>
            </a:r>
          </a:p>
          <a:p>
            <a:pPr marL="273050" indent="-273050">
              <a:buNone/>
            </a:pPr>
            <a:r>
              <a:rPr lang="en-US" sz="1800">
                <a:ea typeface="+mn-lt"/>
                <a:cs typeface="+mn-lt"/>
              </a:rPr>
              <a:t>Phương thức </a:t>
            </a:r>
            <a:r>
              <a:rPr lang="vi" sz="1800">
                <a:ea typeface="+mn-lt"/>
                <a:cs typeface="+mn-lt"/>
              </a:rPr>
              <a:t>getExpirationDate trong PaymentController </a:t>
            </a:r>
            <a:endParaRPr lang="en-US" sz="1800">
              <a:ea typeface="+mn-lt"/>
              <a:cs typeface="+mn-lt"/>
            </a:endParaRPr>
          </a:p>
          <a:p>
            <a:pPr marL="273050" indent="-273050">
              <a:buNone/>
            </a:pPr>
            <a:endParaRPr lang="vi" sz="1800">
              <a:ea typeface="+mn-lt"/>
              <a:cs typeface="+mn-lt"/>
            </a:endParaRPr>
          </a:p>
          <a:p>
            <a:pPr marL="273050" indent="-273050">
              <a:buNone/>
            </a:pPr>
            <a:endParaRPr lang="vi" sz="1800">
              <a:ea typeface="+mn-lt"/>
              <a:cs typeface="+mn-lt"/>
            </a:endParaRPr>
          </a:p>
          <a:p>
            <a:pPr marL="273050" indent="-273050">
              <a:buNone/>
            </a:pPr>
            <a:endParaRPr lang="vi" sz="1800">
              <a:ea typeface="+mn-lt"/>
              <a:cs typeface="+mn-lt"/>
            </a:endParaRPr>
          </a:p>
          <a:p>
            <a:pPr marL="273050" indent="-273050">
              <a:buNone/>
            </a:pPr>
            <a:endParaRPr lang="vi" sz="1800">
              <a:ea typeface="+mn-lt"/>
              <a:cs typeface="+mn-lt"/>
            </a:endParaRP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err="1">
                <a:solidFill>
                  <a:schemeClr val="tx2"/>
                </a:solidFill>
                <a:latin typeface="Tahoma"/>
                <a:ea typeface="Tahoma"/>
                <a:cs typeface="Tahoma"/>
              </a:rPr>
              <a:t>Các</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vấn</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đề</a:t>
            </a:r>
            <a:r>
              <a:rPr lang="en-US" altLang="zh-CN" sz="2800">
                <a:solidFill>
                  <a:schemeClr val="tx2"/>
                </a:solidFill>
                <a:latin typeface="Tahoma"/>
                <a:ea typeface="Tahoma"/>
                <a:cs typeface="Tahoma"/>
              </a:rPr>
              <a:t> clean function/method</a:t>
            </a:r>
            <a:endParaRPr lang="en-US" altLang="zh-CN" sz="2800">
              <a:solidFill>
                <a:schemeClr val="tx2"/>
              </a:solidFill>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CEE541B8-C44B-44F8-ABEE-1D4CA2BD6247}"/>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2" name="Table 2">
            <a:extLst>
              <a:ext uri="{FF2B5EF4-FFF2-40B4-BE49-F238E27FC236}">
                <a16:creationId xmlns:a16="http://schemas.microsoft.com/office/drawing/2014/main" id="{1667216D-524B-485A-995F-11AE9CB65534}"/>
              </a:ext>
            </a:extLst>
          </p:cNvPr>
          <p:cNvGraphicFramePr>
            <a:graphicFrameLocks noGrp="1"/>
          </p:cNvGraphicFramePr>
          <p:nvPr>
            <p:extLst>
              <p:ext uri="{D42A27DB-BD31-4B8C-83A1-F6EECF244321}">
                <p14:modId xmlns:p14="http://schemas.microsoft.com/office/powerpoint/2010/main" val="804625558"/>
              </p:ext>
            </p:extLst>
          </p:nvPr>
        </p:nvGraphicFramePr>
        <p:xfrm>
          <a:off x="808123" y="2531495"/>
          <a:ext cx="5120640" cy="1082040"/>
        </p:xfrm>
        <a:graphic>
          <a:graphicData uri="http://schemas.openxmlformats.org/drawingml/2006/table">
            <a:tbl>
              <a:tblPr firstRow="1" bandRow="1">
                <a:tableStyleId>{5C22544A-7EE6-4342-B048-85BDC9FD1C3A}</a:tableStyleId>
              </a:tblPr>
              <a:tblGrid>
                <a:gridCol w="5120640">
                  <a:extLst>
                    <a:ext uri="{9D8B030D-6E8A-4147-A177-3AD203B41FA5}">
                      <a16:colId xmlns:a16="http://schemas.microsoft.com/office/drawing/2014/main" val="3416825541"/>
                    </a:ext>
                  </a:extLst>
                </a:gridCol>
              </a:tblGrid>
              <a:tr h="370840">
                <a:tc>
                  <a:txBody>
                    <a:bodyPr/>
                    <a:lstStyle/>
                    <a:p>
                      <a:pPr lvl="0">
                        <a:buNone/>
                      </a:pPr>
                      <a:r>
                        <a:rPr lang="en-US" sz="1300" b="0" i="0" u="none" strike="noStrike" noProof="0">
                          <a:latin typeface="Consolas"/>
                        </a:rPr>
                        <a:t>month = </a:t>
                      </a:r>
                      <a:r>
                        <a:rPr lang="en-US" sz="1300" b="0" i="0" u="none" strike="noStrike" noProof="0" err="1">
                          <a:latin typeface="Consolas"/>
                        </a:rPr>
                        <a:t>Integer.parseInt</a:t>
                      </a:r>
                      <a:r>
                        <a:rPr lang="en-US" sz="1300" b="0" i="0" u="none" strike="noStrike" noProof="0">
                          <a:latin typeface="Consolas"/>
                        </a:rPr>
                        <a:t>(strs[0]);</a:t>
                      </a:r>
                      <a:br>
                        <a:rPr lang="en-US" sz="1300" b="0" i="0" u="none" strike="noStrike" noProof="0">
                          <a:latin typeface="Consolas"/>
                        </a:rPr>
                      </a:br>
                      <a:r>
                        <a:rPr lang="en-US" sz="1300" b="0" i="0" u="none" strike="noStrike" noProof="0">
                          <a:latin typeface="Consolas"/>
                        </a:rPr>
                        <a:t>year = </a:t>
                      </a:r>
                      <a:r>
                        <a:rPr lang="en-US" sz="1300" b="0" i="0" u="none" strike="noStrike" noProof="0" err="1">
                          <a:latin typeface="Consolas"/>
                        </a:rPr>
                        <a:t>Integer.parseInt</a:t>
                      </a:r>
                      <a:r>
                        <a:rPr lang="en-US" sz="1300" b="0" i="0" u="none" strike="noStrike" noProof="0">
                          <a:latin typeface="Consolas"/>
                        </a:rPr>
                        <a:t>(strs[1]);</a:t>
                      </a:r>
                      <a:br>
                        <a:rPr lang="en-US" sz="1300" b="0" i="0" u="none" strike="noStrike" noProof="0">
                          <a:latin typeface="Consolas"/>
                        </a:rPr>
                      </a:br>
                      <a:r>
                        <a:rPr lang="en-US" sz="1300" b="0" i="0" u="none" strike="noStrike" noProof="0">
                          <a:latin typeface="Consolas"/>
                        </a:rPr>
                        <a:t>if (month &lt; 1 || month &gt; 12 || year &lt; </a:t>
                      </a:r>
                      <a:r>
                        <a:rPr lang="en-US" sz="1300" b="0" i="0" u="none" strike="noStrike" noProof="0" err="1">
                          <a:latin typeface="Consolas"/>
                        </a:rPr>
                        <a:t>Calendar.getInstance</a:t>
                      </a:r>
                      <a:r>
                        <a:rPr lang="en-US" sz="1300" b="0" i="0" u="none" strike="noStrike" noProof="0">
                          <a:latin typeface="Consolas"/>
                        </a:rPr>
                        <a:t>().get(</a:t>
                      </a:r>
                      <a:r>
                        <a:rPr lang="en-US" sz="1300" b="0" i="0" u="none" strike="noStrike" noProof="0" err="1">
                          <a:latin typeface="Consolas"/>
                        </a:rPr>
                        <a:t>Calendar.YEAR</a:t>
                      </a:r>
                      <a:r>
                        <a:rPr lang="en-US" sz="1300" b="0" i="0" u="none" strike="noStrike" noProof="0">
                          <a:latin typeface="Consolas"/>
                        </a:rPr>
                        <a:t>) % 100 || year &gt; 100) {…}</a:t>
                      </a:r>
                      <a:endParaRPr lang="en-US" sz="1300" b="0">
                        <a:latin typeface="Consolas"/>
                      </a:endParaRPr>
                    </a:p>
                  </a:txBody>
                  <a:tcPr/>
                </a:tc>
                <a:extLst>
                  <a:ext uri="{0D108BD9-81ED-4DB2-BD59-A6C34878D82A}">
                    <a16:rowId xmlns:a16="http://schemas.microsoft.com/office/drawing/2014/main" val="2684729045"/>
                  </a:ext>
                </a:extLst>
              </a:tr>
            </a:tbl>
          </a:graphicData>
        </a:graphic>
      </p:graphicFrame>
      <p:graphicFrame>
        <p:nvGraphicFramePr>
          <p:cNvPr id="3" name="Table 5">
            <a:extLst>
              <a:ext uri="{FF2B5EF4-FFF2-40B4-BE49-F238E27FC236}">
                <a16:creationId xmlns:a16="http://schemas.microsoft.com/office/drawing/2014/main" id="{C1790899-7E8B-49B1-818C-F8EE5295295D}"/>
              </a:ext>
            </a:extLst>
          </p:cNvPr>
          <p:cNvGraphicFramePr>
            <a:graphicFrameLocks noGrp="1"/>
          </p:cNvGraphicFramePr>
          <p:nvPr>
            <p:extLst>
              <p:ext uri="{D42A27DB-BD31-4B8C-83A1-F6EECF244321}">
                <p14:modId xmlns:p14="http://schemas.microsoft.com/office/powerpoint/2010/main" val="3225812025"/>
              </p:ext>
            </p:extLst>
          </p:nvPr>
        </p:nvGraphicFramePr>
        <p:xfrm>
          <a:off x="777845" y="4234641"/>
          <a:ext cx="5120640" cy="685800"/>
        </p:xfrm>
        <a:graphic>
          <a:graphicData uri="http://schemas.openxmlformats.org/drawingml/2006/table">
            <a:tbl>
              <a:tblPr firstRow="1" bandRow="1">
                <a:tableStyleId>{5C22544A-7EE6-4342-B048-85BDC9FD1C3A}</a:tableStyleId>
              </a:tblPr>
              <a:tblGrid>
                <a:gridCol w="5120640">
                  <a:extLst>
                    <a:ext uri="{9D8B030D-6E8A-4147-A177-3AD203B41FA5}">
                      <a16:colId xmlns:a16="http://schemas.microsoft.com/office/drawing/2014/main" val="1433331073"/>
                    </a:ext>
                  </a:extLst>
                </a:gridCol>
              </a:tblGrid>
              <a:tr h="370840">
                <a:tc>
                  <a:txBody>
                    <a:bodyPr/>
                    <a:lstStyle/>
                    <a:p>
                      <a:pPr lvl="0">
                        <a:buNone/>
                      </a:pPr>
                      <a:r>
                        <a:rPr lang="en-US" sz="1300" b="0" i="0" u="none" strike="noStrike" noProof="0">
                          <a:latin typeface="Consolas"/>
                        </a:rPr>
                        <a:t>String[] strs = </a:t>
                      </a:r>
                      <a:r>
                        <a:rPr lang="en-US" sz="1300" b="0" i="0" u="none" strike="noStrike" noProof="0" err="1">
                          <a:latin typeface="Consolas"/>
                        </a:rPr>
                        <a:t>DateTimeUtils.getMonthYearFromString</a:t>
                      </a:r>
                      <a:r>
                        <a:rPr lang="en-US" sz="1300" b="0" i="0" u="none" strike="noStrike" noProof="0">
                          <a:latin typeface="Consolas"/>
                        </a:rPr>
                        <a:t>(</a:t>
                      </a:r>
                      <a:r>
                        <a:rPr lang="en-US" sz="1300" b="0" i="1" u="none" strike="noStrike" noProof="0">
                          <a:latin typeface="Consolas"/>
                        </a:rPr>
                        <a:t>date</a:t>
                      </a:r>
                      <a:r>
                        <a:rPr lang="en-US" sz="1300" b="0" i="0" u="none" strike="noStrike" noProof="0">
                          <a:latin typeface="Consolas"/>
                        </a:rPr>
                        <a:t>);</a:t>
                      </a:r>
                      <a:br>
                        <a:rPr lang="en-US" sz="1300" b="0" i="0" u="none" strike="noStrike" noProof="0">
                          <a:latin typeface="Consolas"/>
                        </a:rPr>
                      </a:br>
                      <a:r>
                        <a:rPr lang="en-US" sz="1300" b="0" i="0" u="none" strike="noStrike" noProof="0">
                          <a:latin typeface="Consolas"/>
                        </a:rPr>
                        <a:t>return </a:t>
                      </a:r>
                      <a:r>
                        <a:rPr lang="en-US" sz="1300" b="0" i="0" u="none" strike="noStrike" noProof="0" err="1">
                          <a:latin typeface="Consolas"/>
                        </a:rPr>
                        <a:t>DateTimeUtils.getExpiredDate</a:t>
                      </a:r>
                      <a:r>
                        <a:rPr lang="en-US" sz="1300" b="0" i="0" u="none" strike="noStrike" noProof="0">
                          <a:latin typeface="Consolas"/>
                        </a:rPr>
                        <a:t>(strs[0], strs[1]);</a:t>
                      </a:r>
                      <a:endParaRPr lang="en-US" sz="1300" b="0">
                        <a:latin typeface="Consolas"/>
                      </a:endParaRPr>
                    </a:p>
                  </a:txBody>
                  <a:tcPr/>
                </a:tc>
                <a:extLst>
                  <a:ext uri="{0D108BD9-81ED-4DB2-BD59-A6C34878D82A}">
                    <a16:rowId xmlns:a16="http://schemas.microsoft.com/office/drawing/2014/main" val="3902855898"/>
                  </a:ext>
                </a:extLst>
              </a:tr>
            </a:tbl>
          </a:graphicData>
        </a:graphic>
      </p:graphicFrame>
      <p:sp>
        <p:nvSpPr>
          <p:cNvPr id="4" name="TextBox 3">
            <a:extLst>
              <a:ext uri="{FF2B5EF4-FFF2-40B4-BE49-F238E27FC236}">
                <a16:creationId xmlns:a16="http://schemas.microsoft.com/office/drawing/2014/main" id="{EE224ABC-4EBB-4934-973E-01A813CB4D61}"/>
              </a:ext>
            </a:extLst>
          </p:cNvPr>
          <p:cNvSpPr txBox="1"/>
          <p:nvPr/>
        </p:nvSpPr>
        <p:spPr>
          <a:xfrm>
            <a:off x="609600" y="3798669"/>
            <a:ext cx="1517203" cy="646331"/>
          </a:xfrm>
          <a:prstGeom prst="rect">
            <a:avLst/>
          </a:prstGeom>
          <a:noFill/>
        </p:spPr>
        <p:txBody>
          <a:bodyPr wrap="square" rtlCol="0">
            <a:spAutoFit/>
          </a:bodyPr>
          <a:lstStyle/>
          <a:p>
            <a:r>
              <a:rPr lang="vi" sz="1800">
                <a:ea typeface="+mn-lt"/>
                <a:cs typeface="+mn-lt"/>
              </a:rPr>
              <a:t>Giải pháp: </a:t>
            </a:r>
          </a:p>
          <a:p>
            <a:endParaRPr lang="en-US"/>
          </a:p>
        </p:txBody>
      </p:sp>
    </p:spTree>
    <p:extLst>
      <p:ext uri="{BB962C8B-B14F-4D97-AF65-F5344CB8AC3E}">
        <p14:creationId xmlns:p14="http://schemas.microsoft.com/office/powerpoint/2010/main" val="151304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25</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476281" y="1617455"/>
            <a:ext cx="3300254" cy="2574718"/>
          </a:xfrm>
        </p:spPr>
        <p:txBody>
          <a:bodyPr vert="horz" lIns="91440" tIns="45720" rIns="91440" bIns="45720" rtlCol="0" anchor="t">
            <a:normAutofit/>
          </a:bodyPr>
          <a:lstStyle/>
          <a:p>
            <a:pPr marL="273050" indent="-273050">
              <a:buNone/>
            </a:pPr>
            <a:r>
              <a:rPr lang="en-US" sz="1800">
                <a:ea typeface="+mn-lt"/>
                <a:cs typeface="+mn-lt"/>
              </a:rPr>
              <a:t>Trong Class </a:t>
            </a:r>
            <a:r>
              <a:rPr lang="en-US" sz="1800" err="1">
                <a:ea typeface="+mn-lt"/>
                <a:cs typeface="+mn-lt"/>
              </a:rPr>
              <a:t>BaseController</a:t>
            </a:r>
            <a:r>
              <a:rPr lang="en-US" sz="1800">
                <a:ea typeface="+mn-lt"/>
                <a:cs typeface="+mn-lt"/>
              </a:rPr>
              <a:t> có 2 phương thức chỉ dùng ở 2 tình huống nhất định</a:t>
            </a:r>
            <a:endParaRPr lang="en-US"/>
          </a:p>
          <a:p>
            <a:pPr marL="273050" indent="-273050">
              <a:buNone/>
            </a:pPr>
            <a:endParaRPr lang="en-US">
              <a:ea typeface="Tahoma"/>
              <a:cs typeface="Tahoma"/>
            </a:endParaRP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err="1">
                <a:solidFill>
                  <a:schemeClr val="tx2"/>
                </a:solidFill>
                <a:latin typeface="Tahoma"/>
                <a:ea typeface="Tahoma"/>
                <a:cs typeface="Tahoma"/>
              </a:rPr>
              <a:t>Vấn</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đề</a:t>
            </a:r>
            <a:r>
              <a:rPr lang="en-US" altLang="zh-CN" sz="2800">
                <a:solidFill>
                  <a:schemeClr val="tx2"/>
                </a:solidFill>
                <a:latin typeface="Tahoma"/>
                <a:ea typeface="Tahoma"/>
                <a:cs typeface="Tahoma"/>
              </a:rPr>
              <a:t> vi </a:t>
            </a:r>
            <a:r>
              <a:rPr lang="en-US" altLang="zh-CN" sz="2800" err="1">
                <a:solidFill>
                  <a:schemeClr val="tx2"/>
                </a:solidFill>
                <a:latin typeface="Tahoma"/>
                <a:ea typeface="Tahoma"/>
                <a:cs typeface="Tahoma"/>
              </a:rPr>
              <a:t>phạm</a:t>
            </a:r>
            <a:r>
              <a:rPr lang="en-US" altLang="zh-CN" sz="2800">
                <a:solidFill>
                  <a:schemeClr val="tx2"/>
                </a:solidFill>
                <a:latin typeface="Tahoma"/>
                <a:ea typeface="Tahoma"/>
                <a:cs typeface="Tahoma"/>
              </a:rPr>
              <a:t> LSP </a:t>
            </a:r>
            <a:r>
              <a:rPr lang="en-US" altLang="zh-CN" sz="2800" err="1">
                <a:solidFill>
                  <a:schemeClr val="tx2"/>
                </a:solidFill>
                <a:latin typeface="Tahoma"/>
                <a:ea typeface="Tahoma"/>
                <a:cs typeface="Tahoma"/>
              </a:rPr>
              <a:t>trong</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BaseController</a:t>
            </a:r>
            <a:endParaRPr lang="en-US" altLang="zh-CN" sz="2800" err="1">
              <a:solidFill>
                <a:schemeClr val="tx2"/>
              </a:solidFill>
              <a:ea typeface="Tahoma" panose="020B0604030504040204" pitchFamily="34" charset="0"/>
              <a:cs typeface="Tahoma" panose="020B0604030504040204" pitchFamily="34" charset="0"/>
            </a:endParaRPr>
          </a:p>
        </p:txBody>
      </p:sp>
      <p:graphicFrame>
        <p:nvGraphicFramePr>
          <p:cNvPr id="2" name="Table 2">
            <a:extLst>
              <a:ext uri="{FF2B5EF4-FFF2-40B4-BE49-F238E27FC236}">
                <a16:creationId xmlns:a16="http://schemas.microsoft.com/office/drawing/2014/main" id="{DB8FD642-5C0D-4AE2-A10F-B80E12D6E28A}"/>
              </a:ext>
            </a:extLst>
          </p:cNvPr>
          <p:cNvGraphicFramePr>
            <a:graphicFrameLocks noGrp="1"/>
          </p:cNvGraphicFramePr>
          <p:nvPr>
            <p:extLst>
              <p:ext uri="{D42A27DB-BD31-4B8C-83A1-F6EECF244321}">
                <p14:modId xmlns:p14="http://schemas.microsoft.com/office/powerpoint/2010/main" val="1730370631"/>
              </p:ext>
            </p:extLst>
          </p:nvPr>
        </p:nvGraphicFramePr>
        <p:xfrm>
          <a:off x="3873787" y="1713984"/>
          <a:ext cx="5120640" cy="2072640"/>
        </p:xfrm>
        <a:graphic>
          <a:graphicData uri="http://schemas.openxmlformats.org/drawingml/2006/table">
            <a:tbl>
              <a:tblPr firstRow="1" bandRow="1">
                <a:tableStyleId>{5C22544A-7EE6-4342-B048-85BDC9FD1C3A}</a:tableStyleId>
              </a:tblPr>
              <a:tblGrid>
                <a:gridCol w="5120640">
                  <a:extLst>
                    <a:ext uri="{9D8B030D-6E8A-4147-A177-3AD203B41FA5}">
                      <a16:colId xmlns:a16="http://schemas.microsoft.com/office/drawing/2014/main" val="2629398707"/>
                    </a:ext>
                  </a:extLst>
                </a:gridCol>
              </a:tblGrid>
              <a:tr h="370840">
                <a:tc>
                  <a:txBody>
                    <a:bodyPr/>
                    <a:lstStyle/>
                    <a:p>
                      <a:pPr lvl="0">
                        <a:buNone/>
                      </a:pPr>
                      <a:r>
                        <a:rPr lang="en-US" sz="1300" b="0" i="0" u="none" strike="noStrike" noProof="0">
                          <a:latin typeface="Consolas"/>
                        </a:rPr>
                        <a:t>public </a:t>
                      </a:r>
                      <a:r>
                        <a:rPr lang="en-US" sz="1300" b="0" i="0" u="none" strike="noStrike" noProof="0" err="1">
                          <a:latin typeface="Consolas"/>
                        </a:rPr>
                        <a:t>CartItem</a:t>
                      </a:r>
                      <a:r>
                        <a:rPr lang="en-US" sz="1300" b="0" i="0" u="none" strike="noStrike" noProof="0">
                          <a:latin typeface="Consolas"/>
                        </a:rPr>
                        <a:t> </a:t>
                      </a:r>
                      <a:r>
                        <a:rPr lang="en-US" sz="1300" b="0" i="0" u="none" strike="noStrike" noProof="0" err="1">
                          <a:latin typeface="Consolas"/>
                        </a:rPr>
                        <a:t>checkMediaInCart</a:t>
                      </a:r>
                      <a:r>
                        <a:rPr lang="en-US" sz="1300" b="1" i="0" u="none" strike="noStrike" noProof="0">
                          <a:latin typeface="Consolas"/>
                        </a:rPr>
                        <a:t>(</a:t>
                      </a:r>
                      <a:r>
                        <a:rPr lang="en-US" sz="1300" b="0" i="0" u="none" strike="noStrike" noProof="0">
                          <a:latin typeface="Consolas"/>
                        </a:rPr>
                        <a:t>Media </a:t>
                      </a:r>
                      <a:r>
                        <a:rPr lang="en-US" sz="1300" b="0" i="1" u="none" strike="noStrike" noProof="0">
                          <a:latin typeface="Consolas"/>
                        </a:rPr>
                        <a:t>media</a:t>
                      </a:r>
                      <a:r>
                        <a:rPr lang="en-US" sz="1300" b="1" i="0" u="none" strike="noStrike" noProof="0">
                          <a:latin typeface="Consolas"/>
                        </a:rPr>
                        <a:t>){</a:t>
                      </a:r>
                      <a:br>
                        <a:rPr lang="en-US" sz="1300" b="1" i="0" u="none" strike="noStrike" noProof="0">
                          <a:latin typeface="Consolas"/>
                        </a:rPr>
                      </a:br>
                      <a:r>
                        <a:rPr lang="en-US" sz="1300" b="1" i="0" u="none" strike="noStrike" noProof="0">
                          <a:latin typeface="Consolas"/>
                        </a:rPr>
                        <a:t>    </a:t>
                      </a:r>
                      <a:r>
                        <a:rPr lang="en-US" sz="1300" b="0" i="0" u="none" strike="noStrike" noProof="0">
                          <a:latin typeface="Consolas"/>
                        </a:rPr>
                        <a:t>return </a:t>
                      </a:r>
                      <a:r>
                        <a:rPr lang="en-US" sz="1300" b="0" i="0" u="none" strike="noStrike" noProof="0" err="1">
                          <a:latin typeface="Consolas"/>
                        </a:rPr>
                        <a:t>SessionInformation.</a:t>
                      </a:r>
                      <a:r>
                        <a:rPr lang="en-US" sz="1300" b="1" i="0" u="none" strike="noStrike" noProof="0" err="1">
                          <a:latin typeface="Consolas"/>
                        </a:rPr>
                        <a:t>cartInstance</a:t>
                      </a:r>
                      <a:r>
                        <a:rPr lang="en-US" sz="1300" b="0" i="0" u="none" strike="noStrike" noProof="0" err="1">
                          <a:latin typeface="Consolas"/>
                        </a:rPr>
                        <a:t>.checkMediaInCart</a:t>
                      </a:r>
                      <a:r>
                        <a:rPr lang="en-US" sz="1300" b="1" i="0" u="none" strike="noStrike" noProof="0">
                          <a:latin typeface="Consolas"/>
                        </a:rPr>
                        <a:t>(</a:t>
                      </a:r>
                      <a:r>
                        <a:rPr lang="en-US" sz="1300" b="0" i="1" u="none" strike="noStrike" noProof="0">
                          <a:latin typeface="Consolas"/>
                        </a:rPr>
                        <a:t>media</a:t>
                      </a:r>
                      <a:r>
                        <a:rPr lang="en-US" sz="1300" b="1" i="0" u="none" strike="noStrike" noProof="0">
                          <a:latin typeface="Consolas"/>
                        </a:rPr>
                        <a:t>)</a:t>
                      </a:r>
                      <a:r>
                        <a:rPr lang="en-US" sz="1300" b="0" i="0" u="none" strike="noStrike" noProof="0">
                          <a:latin typeface="Consolas"/>
                        </a:rPr>
                        <a:t>;</a:t>
                      </a:r>
                      <a:br>
                        <a:rPr lang="en-US" sz="1300" b="0" i="0" u="none" strike="noStrike" noProof="0">
                          <a:latin typeface="Consolas"/>
                        </a:rPr>
                      </a:br>
                      <a:r>
                        <a:rPr lang="en-US" sz="1300" b="0" i="0" u="none" strike="noStrike" noProof="0">
                          <a:latin typeface="Consolas"/>
                        </a:rPr>
                        <a:t>}</a:t>
                      </a:r>
                      <a:br>
                        <a:rPr lang="en-US" sz="1300" b="0" i="0" u="none" strike="noStrike" noProof="0">
                          <a:latin typeface="Consolas"/>
                        </a:rPr>
                      </a:br>
                      <a:br>
                        <a:rPr lang="en-US" sz="1300" b="0" i="0" u="none" strike="noStrike" noProof="0">
                          <a:latin typeface="Consolas"/>
                        </a:rPr>
                      </a:br>
                      <a:r>
                        <a:rPr lang="en-US" sz="1300" b="0" i="0" u="none" strike="noStrike" noProof="0">
                          <a:latin typeface="Consolas"/>
                        </a:rPr>
                        <a:t>public List </a:t>
                      </a:r>
                      <a:r>
                        <a:rPr lang="en-US" sz="1300" b="0" i="0" u="none" strike="noStrike" noProof="0" err="1">
                          <a:latin typeface="Consolas"/>
                        </a:rPr>
                        <a:t>getListCartMedia</a:t>
                      </a:r>
                      <a:r>
                        <a:rPr lang="en-US" sz="1300" b="1" i="0" u="none" strike="noStrike" noProof="0">
                          <a:latin typeface="Consolas"/>
                        </a:rPr>
                        <a:t>(){</a:t>
                      </a:r>
                      <a:br>
                        <a:rPr lang="en-US" sz="1300" b="1" i="0" u="none" strike="noStrike" noProof="0">
                          <a:latin typeface="Consolas"/>
                        </a:rPr>
                      </a:br>
                      <a:r>
                        <a:rPr lang="en-US" sz="1300" b="1" i="0" u="none" strike="noStrike" noProof="0">
                          <a:latin typeface="Consolas"/>
                        </a:rPr>
                        <a:t>    </a:t>
                      </a:r>
                      <a:r>
                        <a:rPr lang="en-US" sz="1300" b="0" i="0" u="none" strike="noStrike" noProof="0">
                          <a:latin typeface="Consolas"/>
                        </a:rPr>
                        <a:t>return </a:t>
                      </a:r>
                      <a:r>
                        <a:rPr lang="en-US" sz="1300" b="0" i="0" u="none" strike="noStrike" noProof="0" err="1">
                          <a:latin typeface="Consolas"/>
                        </a:rPr>
                        <a:t>SessionInformation.</a:t>
                      </a:r>
                      <a:r>
                        <a:rPr lang="en-US" sz="1300" b="1" i="0" u="none" strike="noStrike" noProof="0" err="1">
                          <a:latin typeface="Consolas"/>
                        </a:rPr>
                        <a:t>cartInstance</a:t>
                      </a:r>
                      <a:r>
                        <a:rPr lang="en-US" sz="1300" b="0" i="0" u="none" strike="noStrike" noProof="0" err="1">
                          <a:latin typeface="Consolas"/>
                        </a:rPr>
                        <a:t>.getListMedia</a:t>
                      </a:r>
                      <a:r>
                        <a:rPr lang="en-US" sz="1300" b="1" i="0" u="none" strike="noStrike" noProof="0">
                          <a:latin typeface="Consolas"/>
                        </a:rPr>
                        <a:t>()</a:t>
                      </a:r>
                      <a:r>
                        <a:rPr lang="en-US" sz="1300" b="0" i="0" u="none" strike="noStrike" noProof="0">
                          <a:latin typeface="Consolas"/>
                        </a:rPr>
                        <a:t>;</a:t>
                      </a:r>
                      <a:br>
                        <a:rPr lang="en-US" sz="1300" b="0" i="0" u="none" strike="noStrike" noProof="0">
                          <a:latin typeface="Consolas"/>
                        </a:rPr>
                      </a:br>
                      <a:r>
                        <a:rPr lang="en-US" sz="1300" b="0" i="0" u="none" strike="noStrike" noProof="0">
                          <a:latin typeface="Consolas"/>
                        </a:rPr>
                        <a:t>}</a:t>
                      </a:r>
                      <a:endParaRPr lang="en-US" sz="1300">
                        <a:latin typeface="Consolas"/>
                      </a:endParaRPr>
                    </a:p>
                  </a:txBody>
                  <a:tcPr/>
                </a:tc>
                <a:extLst>
                  <a:ext uri="{0D108BD9-81ED-4DB2-BD59-A6C34878D82A}">
                    <a16:rowId xmlns:a16="http://schemas.microsoft.com/office/drawing/2014/main" val="3114868918"/>
                  </a:ext>
                </a:extLst>
              </a:tr>
            </a:tbl>
          </a:graphicData>
        </a:graphic>
      </p:graphicFrame>
      <p:pic>
        <p:nvPicPr>
          <p:cNvPr id="4" name="Picture 4" descr="Diagram&#10;&#10;Description automatically generated">
            <a:extLst>
              <a:ext uri="{FF2B5EF4-FFF2-40B4-BE49-F238E27FC236}">
                <a16:creationId xmlns:a16="http://schemas.microsoft.com/office/drawing/2014/main" id="{2ED9E7E1-8CE7-4989-9E5A-0F6351E7589F}"/>
              </a:ext>
            </a:extLst>
          </p:cNvPr>
          <p:cNvPicPr>
            <a:picLocks noChangeAspect="1"/>
          </p:cNvPicPr>
          <p:nvPr/>
        </p:nvPicPr>
        <p:blipFill>
          <a:blip r:embed="rId2"/>
          <a:stretch>
            <a:fillRect/>
          </a:stretch>
        </p:blipFill>
        <p:spPr>
          <a:xfrm>
            <a:off x="1889358" y="4022222"/>
            <a:ext cx="5510248" cy="2501402"/>
          </a:xfrm>
          <a:prstGeom prst="rect">
            <a:avLst/>
          </a:prstGeom>
        </p:spPr>
      </p:pic>
      <p:sp>
        <p:nvSpPr>
          <p:cNvPr id="3" name="TextBox 2">
            <a:extLst>
              <a:ext uri="{FF2B5EF4-FFF2-40B4-BE49-F238E27FC236}">
                <a16:creationId xmlns:a16="http://schemas.microsoft.com/office/drawing/2014/main" id="{05F1A2A2-5415-4F54-AD20-217C2B4AB26C}"/>
              </a:ext>
            </a:extLst>
          </p:cNvPr>
          <p:cNvSpPr txBox="1"/>
          <p:nvPr/>
        </p:nvSpPr>
        <p:spPr>
          <a:xfrm>
            <a:off x="476281" y="3708401"/>
            <a:ext cx="5862502" cy="646331"/>
          </a:xfrm>
          <a:prstGeom prst="rect">
            <a:avLst/>
          </a:prstGeom>
          <a:noFill/>
        </p:spPr>
        <p:txBody>
          <a:bodyPr wrap="none" rtlCol="0">
            <a:spAutoFit/>
          </a:bodyPr>
          <a:lstStyle/>
          <a:p>
            <a:r>
              <a:rPr lang="en-US" sz="1800">
                <a:ea typeface="Tahoma"/>
                <a:cs typeface="Tahoma"/>
              </a:rPr>
              <a:t>Giải pháp: Chuyển 2 phương thức về các lớp chức năng</a:t>
            </a:r>
          </a:p>
          <a:p>
            <a:endParaRPr lang="en-US"/>
          </a:p>
        </p:txBody>
      </p:sp>
    </p:spTree>
    <p:extLst>
      <p:ext uri="{BB962C8B-B14F-4D97-AF65-F5344CB8AC3E}">
        <p14:creationId xmlns:p14="http://schemas.microsoft.com/office/powerpoint/2010/main" val="741213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26</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476281" y="1617454"/>
            <a:ext cx="3300254" cy="4232603"/>
          </a:xfrm>
        </p:spPr>
        <p:txBody>
          <a:bodyPr vert="horz" lIns="91440" tIns="45720" rIns="91440" bIns="45720" rtlCol="0" anchor="t">
            <a:normAutofit/>
          </a:bodyPr>
          <a:lstStyle/>
          <a:p>
            <a:pPr marL="273050" indent="-273050">
              <a:buNone/>
            </a:pPr>
            <a:endParaRPr lang="en-US" sz="1800">
              <a:ea typeface="Tahoma"/>
              <a:cs typeface="Tahoma"/>
            </a:endParaRPr>
          </a:p>
          <a:p>
            <a:pPr marL="273050" indent="-273050">
              <a:buNone/>
            </a:pPr>
            <a:endParaRPr lang="en-US" sz="1800">
              <a:ea typeface="Tahoma"/>
              <a:cs typeface="Tahoma"/>
            </a:endParaRP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err="1">
                <a:solidFill>
                  <a:schemeClr val="tx2"/>
                </a:solidFill>
                <a:latin typeface="Tahoma"/>
                <a:ea typeface="Tahoma"/>
                <a:cs typeface="Tahoma"/>
              </a:rPr>
              <a:t>Vấn</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đề</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Hiển</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thị</a:t>
            </a:r>
            <a:r>
              <a:rPr lang="en-US" altLang="zh-CN" sz="2800">
                <a:solidFill>
                  <a:schemeClr val="tx2"/>
                </a:solidFill>
                <a:latin typeface="Tahoma"/>
                <a:ea typeface="Tahoma"/>
                <a:cs typeface="Tahoma"/>
              </a:rPr>
              <a:t> screen </a:t>
            </a:r>
            <a:r>
              <a:rPr lang="en-US" altLang="zh-CN" sz="2800" err="1">
                <a:solidFill>
                  <a:schemeClr val="tx2"/>
                </a:solidFill>
                <a:latin typeface="Tahoma"/>
                <a:ea typeface="Tahoma"/>
                <a:cs typeface="Tahoma"/>
              </a:rPr>
              <a:t>trong</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các</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lớp</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views.screen</a:t>
            </a:r>
            <a:endParaRPr lang="en-US" altLang="zh-CN" sz="2800" err="1">
              <a:solidFill>
                <a:schemeClr val="tx2"/>
              </a:solidFill>
              <a:ea typeface="Tahoma" panose="020B0604030504040204" pitchFamily="34" charset="0"/>
              <a:cs typeface="Tahoma" panose="020B0604030504040204" pitchFamily="34" charset="0"/>
            </a:endParaRPr>
          </a:p>
        </p:txBody>
      </p:sp>
      <p:pic>
        <p:nvPicPr>
          <p:cNvPr id="3" name="Picture 4" descr="Diagram, text&#10;&#10;Description automatically generated">
            <a:extLst>
              <a:ext uri="{FF2B5EF4-FFF2-40B4-BE49-F238E27FC236}">
                <a16:creationId xmlns:a16="http://schemas.microsoft.com/office/drawing/2014/main" id="{35380D81-D972-4D0B-B253-0AC96D96C404}"/>
              </a:ext>
            </a:extLst>
          </p:cNvPr>
          <p:cNvPicPr>
            <a:picLocks noChangeAspect="1"/>
          </p:cNvPicPr>
          <p:nvPr/>
        </p:nvPicPr>
        <p:blipFill>
          <a:blip r:embed="rId2"/>
          <a:stretch>
            <a:fillRect/>
          </a:stretch>
        </p:blipFill>
        <p:spPr>
          <a:xfrm>
            <a:off x="2556991" y="1120469"/>
            <a:ext cx="6247894" cy="4178029"/>
          </a:xfrm>
          <a:prstGeom prst="rect">
            <a:avLst/>
          </a:prstGeom>
        </p:spPr>
      </p:pic>
      <p:sp>
        <p:nvSpPr>
          <p:cNvPr id="5" name="TextBox 4">
            <a:extLst>
              <a:ext uri="{FF2B5EF4-FFF2-40B4-BE49-F238E27FC236}">
                <a16:creationId xmlns:a16="http://schemas.microsoft.com/office/drawing/2014/main" id="{F9E91171-545C-4538-9236-27E4860DE975}"/>
              </a:ext>
            </a:extLst>
          </p:cNvPr>
          <p:cNvSpPr txBox="1"/>
          <p:nvPr/>
        </p:nvSpPr>
        <p:spPr>
          <a:xfrm>
            <a:off x="611619" y="1429128"/>
            <a:ext cx="200138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a:t>
            </a:r>
            <a:r>
              <a:rPr lang="en-US" err="1"/>
              <a:t>Lặp</a:t>
            </a:r>
            <a:r>
              <a:rPr lang="en-US"/>
              <a:t> code</a:t>
            </a:r>
          </a:p>
          <a:p>
            <a:r>
              <a:rPr lang="en-US">
                <a:ea typeface="Tahoma"/>
                <a:cs typeface="Tahoma"/>
              </a:rPr>
              <a:t>- Vi </a:t>
            </a:r>
            <a:r>
              <a:rPr lang="en-US" err="1">
                <a:ea typeface="Tahoma"/>
                <a:cs typeface="Tahoma"/>
              </a:rPr>
              <a:t>phạm</a:t>
            </a:r>
            <a:r>
              <a:rPr lang="en-US">
                <a:ea typeface="Tahoma"/>
                <a:cs typeface="Tahoma"/>
              </a:rPr>
              <a:t> OCP </a:t>
            </a:r>
            <a:r>
              <a:rPr lang="en-US" err="1">
                <a:ea typeface="Tahoma"/>
                <a:cs typeface="Tahoma"/>
              </a:rPr>
              <a:t>khi</a:t>
            </a:r>
            <a:r>
              <a:rPr lang="en-US">
                <a:ea typeface="Tahoma"/>
                <a:cs typeface="Tahoma"/>
              </a:rPr>
              <a:t> </a:t>
            </a:r>
            <a:r>
              <a:rPr lang="en-US" err="1">
                <a:ea typeface="Tahoma"/>
                <a:cs typeface="Tahoma"/>
              </a:rPr>
              <a:t>mở</a:t>
            </a:r>
            <a:r>
              <a:rPr lang="en-US">
                <a:ea typeface="Tahoma"/>
                <a:cs typeface="Tahoma"/>
              </a:rPr>
              <a:t> </a:t>
            </a:r>
            <a:r>
              <a:rPr lang="en-US" err="1">
                <a:ea typeface="Tahoma"/>
                <a:cs typeface="Tahoma"/>
              </a:rPr>
              <a:t>rộng</a:t>
            </a:r>
          </a:p>
        </p:txBody>
      </p:sp>
    </p:spTree>
    <p:extLst>
      <p:ext uri="{BB962C8B-B14F-4D97-AF65-F5344CB8AC3E}">
        <p14:creationId xmlns:p14="http://schemas.microsoft.com/office/powerpoint/2010/main" val="2961578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27</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476281" y="1617454"/>
            <a:ext cx="3300254" cy="4232603"/>
          </a:xfrm>
        </p:spPr>
        <p:txBody>
          <a:bodyPr vert="horz" lIns="91440" tIns="45720" rIns="91440" bIns="45720" rtlCol="0" anchor="t">
            <a:normAutofit/>
          </a:bodyPr>
          <a:lstStyle/>
          <a:p>
            <a:pPr marL="273050" indent="-273050">
              <a:buNone/>
            </a:pPr>
            <a:endParaRPr lang="en-US" sz="1800">
              <a:ea typeface="Tahoma"/>
              <a:cs typeface="Tahoma"/>
            </a:endParaRPr>
          </a:p>
          <a:p>
            <a:pPr marL="273050" indent="-273050">
              <a:buNone/>
            </a:pPr>
            <a:endParaRPr lang="en-US" sz="1800">
              <a:ea typeface="Tahoma"/>
              <a:cs typeface="Tahoma"/>
            </a:endParaRP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err="1">
                <a:solidFill>
                  <a:schemeClr val="tx2"/>
                </a:solidFill>
                <a:latin typeface="Tahoma"/>
                <a:ea typeface="Tahoma"/>
                <a:cs typeface="Tahoma"/>
              </a:rPr>
              <a:t>Vấn</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đề</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Hiển</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thị</a:t>
            </a:r>
            <a:r>
              <a:rPr lang="en-US" altLang="zh-CN" sz="2800">
                <a:solidFill>
                  <a:schemeClr val="tx2"/>
                </a:solidFill>
                <a:latin typeface="Tahoma"/>
                <a:ea typeface="Tahoma"/>
                <a:cs typeface="Tahoma"/>
              </a:rPr>
              <a:t> screen </a:t>
            </a:r>
            <a:r>
              <a:rPr lang="en-US" altLang="zh-CN" sz="2800" err="1">
                <a:solidFill>
                  <a:schemeClr val="tx2"/>
                </a:solidFill>
                <a:latin typeface="Tahoma"/>
                <a:ea typeface="Tahoma"/>
                <a:cs typeface="Tahoma"/>
              </a:rPr>
              <a:t>trong</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các</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lớp</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views.screen</a:t>
            </a:r>
            <a:endParaRPr lang="en-US" altLang="zh-CN" sz="2800" err="1">
              <a:solidFill>
                <a:schemeClr val="tx2"/>
              </a:solidFill>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CE866154-5777-414B-858B-48D48AA6C470}"/>
              </a:ext>
            </a:extLst>
          </p:cNvPr>
          <p:cNvSpPr txBox="1"/>
          <p:nvPr/>
        </p:nvSpPr>
        <p:spPr>
          <a:xfrm>
            <a:off x="672175" y="1429128"/>
            <a:ext cx="274319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Giải</a:t>
            </a:r>
            <a:r>
              <a:rPr lang="en-US"/>
              <a:t> </a:t>
            </a:r>
            <a:r>
              <a:rPr lang="en-US" err="1"/>
              <a:t>pháp</a:t>
            </a:r>
            <a:r>
              <a:rPr lang="en-US"/>
              <a:t>:</a:t>
            </a:r>
          </a:p>
          <a:p>
            <a:r>
              <a:rPr lang="en-US" err="1">
                <a:ea typeface="Tahoma"/>
                <a:cs typeface="Tahoma"/>
              </a:rPr>
              <a:t>Áp</a:t>
            </a:r>
            <a:r>
              <a:rPr lang="en-US">
                <a:ea typeface="Tahoma"/>
                <a:cs typeface="Tahoma"/>
              </a:rPr>
              <a:t> </a:t>
            </a:r>
            <a:r>
              <a:rPr lang="en-US" err="1">
                <a:ea typeface="Tahoma"/>
                <a:cs typeface="Tahoma"/>
              </a:rPr>
              <a:t>dụng</a:t>
            </a:r>
            <a:r>
              <a:rPr lang="en-US">
                <a:ea typeface="Tahoma"/>
                <a:cs typeface="Tahoma"/>
              </a:rPr>
              <a:t> Template</a:t>
            </a:r>
            <a:br>
              <a:rPr lang="en-US"/>
            </a:br>
            <a:r>
              <a:rPr lang="en-US">
                <a:ea typeface="Tahoma"/>
                <a:cs typeface="Tahoma"/>
              </a:rPr>
              <a:t>method</a:t>
            </a:r>
          </a:p>
        </p:txBody>
      </p:sp>
      <p:pic>
        <p:nvPicPr>
          <p:cNvPr id="5" name="Picture 5">
            <a:extLst>
              <a:ext uri="{FF2B5EF4-FFF2-40B4-BE49-F238E27FC236}">
                <a16:creationId xmlns:a16="http://schemas.microsoft.com/office/drawing/2014/main" id="{09205E7B-F168-4C26-B94C-C3DA424881A1}"/>
              </a:ext>
            </a:extLst>
          </p:cNvPr>
          <p:cNvPicPr>
            <a:picLocks noChangeAspect="1"/>
          </p:cNvPicPr>
          <p:nvPr/>
        </p:nvPicPr>
        <p:blipFill>
          <a:blip r:embed="rId2"/>
          <a:stretch>
            <a:fillRect/>
          </a:stretch>
        </p:blipFill>
        <p:spPr>
          <a:xfrm>
            <a:off x="2731089" y="1086991"/>
            <a:ext cx="6232756" cy="4767283"/>
          </a:xfrm>
          <a:prstGeom prst="rect">
            <a:avLst/>
          </a:prstGeom>
        </p:spPr>
      </p:pic>
    </p:spTree>
    <p:extLst>
      <p:ext uri="{BB962C8B-B14F-4D97-AF65-F5344CB8AC3E}">
        <p14:creationId xmlns:p14="http://schemas.microsoft.com/office/powerpoint/2010/main" val="143440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28</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476281" y="1617454"/>
            <a:ext cx="3300254" cy="4232603"/>
          </a:xfrm>
        </p:spPr>
        <p:txBody>
          <a:bodyPr vert="horz" lIns="91440" tIns="45720" rIns="91440" bIns="45720" rtlCol="0" anchor="t">
            <a:normAutofit/>
          </a:bodyPr>
          <a:lstStyle/>
          <a:p>
            <a:pPr marL="273050" indent="-273050">
              <a:buNone/>
            </a:pPr>
            <a:endParaRPr lang="en-US" sz="1800">
              <a:ea typeface="Tahoma"/>
              <a:cs typeface="Tahoma"/>
            </a:endParaRPr>
          </a:p>
          <a:p>
            <a:pPr marL="273050" indent="-273050">
              <a:buNone/>
            </a:pPr>
            <a:endParaRPr lang="en-US" sz="1800">
              <a:ea typeface="Tahoma"/>
              <a:cs typeface="Tahoma"/>
            </a:endParaRP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err="1">
                <a:solidFill>
                  <a:schemeClr val="tx2"/>
                </a:solidFill>
                <a:latin typeface="Tahoma"/>
                <a:ea typeface="Tahoma"/>
                <a:cs typeface="Tahoma"/>
              </a:rPr>
              <a:t>Vấn</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đề</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về</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phương</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thức</a:t>
            </a:r>
            <a:r>
              <a:rPr lang="en-US" altLang="zh-CN" sz="2800">
                <a:solidFill>
                  <a:schemeClr val="tx2"/>
                </a:solidFill>
                <a:latin typeface="Tahoma"/>
                <a:ea typeface="Tahoma"/>
                <a:cs typeface="Tahoma"/>
              </a:rPr>
              <a:t> khởi </a:t>
            </a:r>
            <a:r>
              <a:rPr lang="en-US" altLang="zh-CN" sz="2800" err="1">
                <a:solidFill>
                  <a:schemeClr val="tx2"/>
                </a:solidFill>
                <a:latin typeface="Tahoma"/>
                <a:ea typeface="Tahoma"/>
                <a:cs typeface="Tahoma"/>
              </a:rPr>
              <a:t>tạo</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trong</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views.screen</a:t>
            </a:r>
            <a:r>
              <a:rPr lang="en-US" altLang="zh-CN" sz="2800">
                <a:solidFill>
                  <a:schemeClr val="tx2"/>
                </a:solidFill>
                <a:latin typeface="Tahoma"/>
                <a:ea typeface="Tahoma"/>
                <a:cs typeface="Tahoma"/>
              </a:rPr>
              <a:t> </a:t>
            </a:r>
            <a:endParaRPr lang="en-US" altLang="zh-CN" sz="2800">
              <a:solidFill>
                <a:schemeClr val="tx2"/>
              </a:solidFill>
              <a:ea typeface="Tahoma" panose="020B0604030504040204" pitchFamily="34" charset="0"/>
              <a:cs typeface="Tahoma" panose="020B0604030504040204" pitchFamily="34" charset="0"/>
            </a:endParaRPr>
          </a:p>
        </p:txBody>
      </p:sp>
      <p:graphicFrame>
        <p:nvGraphicFramePr>
          <p:cNvPr id="3" name="Table 3">
            <a:extLst>
              <a:ext uri="{FF2B5EF4-FFF2-40B4-BE49-F238E27FC236}">
                <a16:creationId xmlns:a16="http://schemas.microsoft.com/office/drawing/2014/main" id="{6A93A23C-0FA2-423E-AC65-44D435609D05}"/>
              </a:ext>
            </a:extLst>
          </p:cNvPr>
          <p:cNvGraphicFramePr>
            <a:graphicFrameLocks noGrp="1"/>
          </p:cNvGraphicFramePr>
          <p:nvPr>
            <p:extLst>
              <p:ext uri="{D42A27DB-BD31-4B8C-83A1-F6EECF244321}">
                <p14:modId xmlns:p14="http://schemas.microsoft.com/office/powerpoint/2010/main" val="4155488393"/>
              </p:ext>
            </p:extLst>
          </p:nvPr>
        </p:nvGraphicFramePr>
        <p:xfrm>
          <a:off x="3419614" y="1320370"/>
          <a:ext cx="5120640" cy="2468880"/>
        </p:xfrm>
        <a:graphic>
          <a:graphicData uri="http://schemas.openxmlformats.org/drawingml/2006/table">
            <a:tbl>
              <a:tblPr firstRow="1" bandRow="1">
                <a:tableStyleId>{5C22544A-7EE6-4342-B048-85BDC9FD1C3A}</a:tableStyleId>
              </a:tblPr>
              <a:tblGrid>
                <a:gridCol w="5120640">
                  <a:extLst>
                    <a:ext uri="{9D8B030D-6E8A-4147-A177-3AD203B41FA5}">
                      <a16:colId xmlns:a16="http://schemas.microsoft.com/office/drawing/2014/main" val="111176875"/>
                    </a:ext>
                  </a:extLst>
                </a:gridCol>
              </a:tblGrid>
              <a:tr h="370840">
                <a:tc>
                  <a:txBody>
                    <a:bodyPr/>
                    <a:lstStyle/>
                    <a:p>
                      <a:pPr lvl="0" algn="l">
                        <a:lnSpc>
                          <a:spcPct val="100000"/>
                        </a:lnSpc>
                        <a:spcBef>
                          <a:spcPts val="0"/>
                        </a:spcBef>
                        <a:spcAft>
                          <a:spcPts val="0"/>
                        </a:spcAft>
                        <a:buNone/>
                      </a:pPr>
                      <a:r>
                        <a:rPr lang="vi" sz="1300" b="0" i="0" u="none" strike="noStrike" noProof="0">
                          <a:latin typeface="Consolas"/>
                        </a:rPr>
                        <a:t>        </a:t>
                      </a:r>
                      <a:r>
                        <a:rPr lang="vi" sz="1300" b="0" i="0" u="none" strike="noStrike" noProof="0" err="1">
                          <a:latin typeface="Consolas"/>
                        </a:rPr>
                        <a:t>super</a:t>
                      </a:r>
                      <a:r>
                        <a:rPr lang="vi" sz="1300" b="0" i="0" u="none" strike="noStrike" noProof="0">
                          <a:latin typeface="Consolas"/>
                        </a:rPr>
                        <a:t>(</a:t>
                      </a:r>
                      <a:r>
                        <a:rPr lang="vi" sz="1300" b="0" i="0" u="none" strike="noStrike" noProof="0" err="1">
                          <a:latin typeface="Consolas"/>
                        </a:rPr>
                        <a:t>stage</a:t>
                      </a:r>
                      <a:r>
                        <a:rPr lang="vi" sz="1300" b="0" i="0" u="none" strike="noStrike" noProof="0">
                          <a:latin typeface="Consolas"/>
                        </a:rPr>
                        <a:t>, </a:t>
                      </a:r>
                      <a:r>
                        <a:rPr lang="vi" sz="1300" b="0" i="0" u="none" strike="noStrike" noProof="0" err="1">
                          <a:latin typeface="Consolas"/>
                        </a:rPr>
                        <a:t>screenPath</a:t>
                      </a:r>
                      <a:r>
                        <a:rPr lang="vi" sz="1300" b="0" i="0" u="none" strike="noStrike" noProof="0">
                          <a:latin typeface="Consolas"/>
                        </a:rPr>
                        <a:t>);</a:t>
                      </a:r>
                      <a:r>
                        <a:rPr lang="en-US" sz="1300" b="0" i="0" u="none" strike="noStrike" noProof="0">
                          <a:latin typeface="Consolas"/>
                        </a:rPr>
                        <a:t> </a:t>
                      </a:r>
                      <a:endParaRPr lang="en-US" sz="1300">
                        <a:latin typeface="Consolas"/>
                      </a:endParaRPr>
                    </a:p>
                    <a:p>
                      <a:pPr lvl="0" algn="l">
                        <a:lnSpc>
                          <a:spcPct val="100000"/>
                        </a:lnSpc>
                        <a:spcBef>
                          <a:spcPts val="0"/>
                        </a:spcBef>
                        <a:spcAft>
                          <a:spcPts val="0"/>
                        </a:spcAft>
                        <a:buNone/>
                      </a:pPr>
                      <a:r>
                        <a:rPr lang="vi" sz="1300" b="0" i="0" u="none" strike="noStrike" noProof="0">
                          <a:latin typeface="Consolas"/>
                        </a:rPr>
                        <a:t>        </a:t>
                      </a:r>
                      <a:r>
                        <a:rPr lang="vi" sz="1300" b="0" i="0" u="none" strike="noStrike" noProof="0" err="1">
                          <a:latin typeface="Consolas"/>
                        </a:rPr>
                        <a:t>try</a:t>
                      </a:r>
                      <a:r>
                        <a:rPr lang="vi" sz="1300" b="0" i="0" u="none" strike="noStrike" noProof="0">
                          <a:latin typeface="Consolas"/>
                        </a:rPr>
                        <a:t> {</a:t>
                      </a:r>
                      <a:r>
                        <a:rPr lang="en-US" sz="1300" b="0" i="0" u="none" strike="noStrike" noProof="0">
                          <a:latin typeface="Consolas"/>
                        </a:rPr>
                        <a:t> </a:t>
                      </a:r>
                      <a:endParaRPr lang="en-US" sz="1300">
                        <a:latin typeface="Consolas"/>
                      </a:endParaRPr>
                    </a:p>
                    <a:p>
                      <a:pPr lvl="0" algn="l">
                        <a:lnSpc>
                          <a:spcPct val="100000"/>
                        </a:lnSpc>
                        <a:spcBef>
                          <a:spcPts val="0"/>
                        </a:spcBef>
                        <a:spcAft>
                          <a:spcPts val="0"/>
                        </a:spcAft>
                        <a:buNone/>
                      </a:pPr>
                      <a:r>
                        <a:rPr lang="vi" sz="1300" b="0" i="0" u="none" strike="noStrike" noProof="0">
                          <a:latin typeface="Consolas"/>
                        </a:rPr>
                        <a:t>            </a:t>
                      </a:r>
                      <a:r>
                        <a:rPr lang="vi" sz="1300" b="0" i="0" u="none" strike="noStrike" noProof="0" err="1">
                          <a:latin typeface="Consolas"/>
                        </a:rPr>
                        <a:t>setupData</a:t>
                      </a:r>
                      <a:r>
                        <a:rPr lang="vi" sz="1300" b="0" i="0" u="none" strike="noStrike" noProof="0">
                          <a:latin typeface="Consolas"/>
                        </a:rPr>
                        <a:t>(</a:t>
                      </a:r>
                      <a:r>
                        <a:rPr lang="vi" sz="1300" b="0" i="0" u="none" strike="noStrike" noProof="0" err="1">
                          <a:latin typeface="Consolas"/>
                        </a:rPr>
                        <a:t>null</a:t>
                      </a:r>
                      <a:r>
                        <a:rPr lang="vi" sz="1300" b="0" i="0" u="none" strike="noStrike" noProof="0">
                          <a:latin typeface="Consolas"/>
                        </a:rPr>
                        <a:t>);</a:t>
                      </a:r>
                      <a:r>
                        <a:rPr lang="en-US" sz="1300" b="0" i="0" u="none" strike="noStrike" noProof="0">
                          <a:latin typeface="Consolas"/>
                        </a:rPr>
                        <a:t> </a:t>
                      </a:r>
                      <a:endParaRPr lang="en-US" sz="1300">
                        <a:latin typeface="Consolas"/>
                      </a:endParaRPr>
                    </a:p>
                    <a:p>
                      <a:pPr lvl="0" algn="l">
                        <a:lnSpc>
                          <a:spcPct val="100000"/>
                        </a:lnSpc>
                        <a:spcBef>
                          <a:spcPts val="0"/>
                        </a:spcBef>
                        <a:spcAft>
                          <a:spcPts val="0"/>
                        </a:spcAft>
                        <a:buNone/>
                      </a:pPr>
                      <a:r>
                        <a:rPr lang="vi" sz="1300" b="0" i="0" u="none" strike="noStrike" noProof="0">
                          <a:latin typeface="Consolas"/>
                        </a:rPr>
                        <a:t>            </a:t>
                      </a:r>
                      <a:r>
                        <a:rPr lang="vi" sz="1300" b="0" i="0" u="none" strike="noStrike" noProof="0" err="1">
                          <a:latin typeface="Consolas"/>
                        </a:rPr>
                        <a:t>setupFunctionality</a:t>
                      </a:r>
                      <a:r>
                        <a:rPr lang="vi" sz="1300" b="0" i="0" u="none" strike="noStrike" noProof="0">
                          <a:latin typeface="Consolas"/>
                        </a:rPr>
                        <a:t>();</a:t>
                      </a:r>
                      <a:r>
                        <a:rPr lang="en-US" sz="1300" b="0" i="0" u="none" strike="noStrike" noProof="0">
                          <a:latin typeface="Consolas"/>
                        </a:rPr>
                        <a:t> </a:t>
                      </a:r>
                      <a:endParaRPr lang="en-US" sz="1300">
                        <a:latin typeface="Consolas"/>
                      </a:endParaRPr>
                    </a:p>
                    <a:p>
                      <a:pPr lvl="0" algn="l">
                        <a:lnSpc>
                          <a:spcPct val="100000"/>
                        </a:lnSpc>
                        <a:spcBef>
                          <a:spcPts val="0"/>
                        </a:spcBef>
                        <a:spcAft>
                          <a:spcPts val="0"/>
                        </a:spcAft>
                        <a:buNone/>
                      </a:pPr>
                      <a:r>
                        <a:rPr lang="vi" sz="1300" b="0" i="0" u="none" strike="noStrike" noProof="0">
                          <a:latin typeface="Consolas"/>
                        </a:rPr>
                        <a:t>        } </a:t>
                      </a:r>
                      <a:r>
                        <a:rPr lang="vi" sz="1300" b="0" i="0" u="none" strike="noStrike" noProof="0" err="1">
                          <a:latin typeface="Consolas"/>
                        </a:rPr>
                        <a:t>catch</a:t>
                      </a:r>
                      <a:r>
                        <a:rPr lang="vi" sz="1300" b="0" i="0" u="none" strike="noStrike" noProof="0">
                          <a:latin typeface="Consolas"/>
                        </a:rPr>
                        <a:t> (</a:t>
                      </a:r>
                      <a:r>
                        <a:rPr lang="vi" sz="1300" b="0" i="0" u="none" strike="noStrike" noProof="0" err="1">
                          <a:latin typeface="Consolas"/>
                        </a:rPr>
                        <a:t>IOException</a:t>
                      </a:r>
                      <a:r>
                        <a:rPr lang="vi" sz="1300" b="0" i="0" u="none" strike="noStrike" noProof="0">
                          <a:latin typeface="Consolas"/>
                        </a:rPr>
                        <a:t> </a:t>
                      </a:r>
                      <a:r>
                        <a:rPr lang="vi" sz="1300" b="0" i="0" u="none" strike="noStrike" noProof="0" err="1">
                          <a:latin typeface="Consolas"/>
                        </a:rPr>
                        <a:t>ex</a:t>
                      </a:r>
                      <a:r>
                        <a:rPr lang="vi" sz="1300" b="0" i="0" u="none" strike="noStrike" noProof="0">
                          <a:latin typeface="Consolas"/>
                        </a:rPr>
                        <a:t>) {</a:t>
                      </a:r>
                      <a:r>
                        <a:rPr lang="en-US" sz="1300" b="0" i="0" u="none" strike="noStrike" noProof="0">
                          <a:latin typeface="Consolas"/>
                        </a:rPr>
                        <a:t> </a:t>
                      </a:r>
                      <a:endParaRPr lang="en-US" sz="1300">
                        <a:latin typeface="Consolas"/>
                      </a:endParaRPr>
                    </a:p>
                    <a:p>
                      <a:pPr lvl="0" algn="l">
                        <a:lnSpc>
                          <a:spcPct val="100000"/>
                        </a:lnSpc>
                        <a:spcBef>
                          <a:spcPts val="0"/>
                        </a:spcBef>
                        <a:spcAft>
                          <a:spcPts val="0"/>
                        </a:spcAft>
                        <a:buNone/>
                      </a:pPr>
                      <a:r>
                        <a:rPr lang="vi" sz="1300" b="0" i="0" u="none" strike="noStrike" noProof="0">
                          <a:latin typeface="Consolas"/>
                        </a:rPr>
                        <a:t>            LOGGER.info(</a:t>
                      </a:r>
                      <a:r>
                        <a:rPr lang="vi" sz="1300" b="0" i="0" u="none" strike="noStrike" noProof="0" err="1">
                          <a:latin typeface="Consolas"/>
                        </a:rPr>
                        <a:t>ex.getMessage</a:t>
                      </a:r>
                      <a:r>
                        <a:rPr lang="vi" sz="1300" b="0" i="0" u="none" strike="noStrike" noProof="0">
                          <a:latin typeface="Consolas"/>
                        </a:rPr>
                        <a:t>());</a:t>
                      </a:r>
                      <a:r>
                        <a:rPr lang="en-US" sz="1300" b="0" i="0" u="none" strike="noStrike" noProof="0">
                          <a:latin typeface="Consolas"/>
                        </a:rPr>
                        <a:t> </a:t>
                      </a:r>
                      <a:endParaRPr lang="en-US" sz="1300">
                        <a:latin typeface="Consolas"/>
                      </a:endParaRPr>
                    </a:p>
                    <a:p>
                      <a:pPr lvl="0" algn="l">
                        <a:lnSpc>
                          <a:spcPct val="100000"/>
                        </a:lnSpc>
                        <a:spcBef>
                          <a:spcPts val="0"/>
                        </a:spcBef>
                        <a:spcAft>
                          <a:spcPts val="0"/>
                        </a:spcAft>
                        <a:buNone/>
                      </a:pPr>
                      <a:r>
                        <a:rPr lang="vi" sz="1300" b="0" i="0" u="none" strike="noStrike" noProof="0">
                          <a:latin typeface="Consolas"/>
                        </a:rPr>
                        <a:t>            </a:t>
                      </a:r>
                      <a:r>
                        <a:rPr lang="vi" sz="1300" b="0" i="0" u="none" strike="noStrike" noProof="0" err="1">
                          <a:latin typeface="Consolas"/>
                        </a:rPr>
                        <a:t>PopupScreen.error</a:t>
                      </a:r>
                      <a:r>
                        <a:rPr lang="vi" sz="1300" b="0" i="0" u="none" strike="noStrike" noProof="0">
                          <a:latin typeface="Consolas"/>
                        </a:rPr>
                        <a:t>("</a:t>
                      </a:r>
                      <a:r>
                        <a:rPr lang="vi" sz="1300" b="0" i="0" u="none" strike="noStrike" noProof="0" err="1">
                          <a:latin typeface="Consolas"/>
                        </a:rPr>
                        <a:t>Error</a:t>
                      </a:r>
                      <a:r>
                        <a:rPr lang="vi" sz="1300" b="0" i="0" u="none" strike="noStrike" noProof="0">
                          <a:latin typeface="Consolas"/>
                        </a:rPr>
                        <a:t> </a:t>
                      </a:r>
                      <a:r>
                        <a:rPr lang="vi" sz="1300" b="0" i="0" u="none" strike="noStrike" noProof="0" err="1">
                          <a:latin typeface="Consolas"/>
                        </a:rPr>
                        <a:t>when</a:t>
                      </a:r>
                      <a:r>
                        <a:rPr lang="vi" sz="1300" b="0" i="0" u="none" strike="noStrike" noProof="0">
                          <a:latin typeface="Consolas"/>
                        </a:rPr>
                        <a:t> </a:t>
                      </a:r>
                      <a:r>
                        <a:rPr lang="vi" sz="1300" b="0" i="0" u="none" strike="noStrike" noProof="0" err="1">
                          <a:latin typeface="Consolas"/>
                        </a:rPr>
                        <a:t>loading</a:t>
                      </a:r>
                      <a:r>
                        <a:rPr lang="vi" sz="1300" b="0" i="0" u="none" strike="noStrike" noProof="0">
                          <a:latin typeface="Consolas"/>
                        </a:rPr>
                        <a:t> </a:t>
                      </a:r>
                      <a:r>
                        <a:rPr lang="vi" sz="1300" b="0" i="0" u="none" strike="noStrike" noProof="0" err="1">
                          <a:latin typeface="Consolas"/>
                        </a:rPr>
                        <a:t>resources</a:t>
                      </a:r>
                      <a:r>
                        <a:rPr lang="vi" sz="1300" b="0" i="0" u="none" strike="noStrike" noProof="0">
                          <a:latin typeface="Consolas"/>
                        </a:rPr>
                        <a:t>.");</a:t>
                      </a:r>
                      <a:r>
                        <a:rPr lang="en-US" sz="1300" b="0" i="0" u="none" strike="noStrike" noProof="0">
                          <a:latin typeface="Consolas"/>
                        </a:rPr>
                        <a:t> </a:t>
                      </a:r>
                      <a:endParaRPr lang="en-US" sz="1300">
                        <a:latin typeface="Consolas"/>
                      </a:endParaRPr>
                    </a:p>
                    <a:p>
                      <a:pPr lvl="0" algn="l">
                        <a:lnSpc>
                          <a:spcPct val="100000"/>
                        </a:lnSpc>
                        <a:spcBef>
                          <a:spcPts val="0"/>
                        </a:spcBef>
                        <a:spcAft>
                          <a:spcPts val="0"/>
                        </a:spcAft>
                        <a:buNone/>
                      </a:pPr>
                      <a:r>
                        <a:rPr lang="vi" sz="1300" b="0" i="0" u="none" strike="noStrike" noProof="0">
                          <a:latin typeface="Consolas"/>
                        </a:rPr>
                        <a:t>        } </a:t>
                      </a:r>
                      <a:r>
                        <a:rPr lang="vi" sz="1300" b="0" i="0" u="none" strike="noStrike" noProof="0" err="1">
                          <a:latin typeface="Consolas"/>
                        </a:rPr>
                        <a:t>catch</a:t>
                      </a:r>
                      <a:r>
                        <a:rPr lang="vi" sz="1300" b="0" i="0" u="none" strike="noStrike" noProof="0">
                          <a:latin typeface="Consolas"/>
                        </a:rPr>
                        <a:t> (</a:t>
                      </a:r>
                      <a:r>
                        <a:rPr lang="vi" sz="1300" b="0" i="0" u="none" strike="noStrike" noProof="0" err="1">
                          <a:latin typeface="Consolas"/>
                        </a:rPr>
                        <a:t>Exception</a:t>
                      </a:r>
                      <a:r>
                        <a:rPr lang="vi" sz="1300" b="0" i="0" u="none" strike="noStrike" noProof="0">
                          <a:latin typeface="Consolas"/>
                        </a:rPr>
                        <a:t> </a:t>
                      </a:r>
                      <a:r>
                        <a:rPr lang="vi" sz="1300" b="0" i="0" u="none" strike="noStrike" noProof="0" err="1">
                          <a:latin typeface="Consolas"/>
                        </a:rPr>
                        <a:t>ex</a:t>
                      </a:r>
                      <a:r>
                        <a:rPr lang="vi" sz="1300" b="0" i="0" u="none" strike="noStrike" noProof="0">
                          <a:latin typeface="Consolas"/>
                        </a:rPr>
                        <a:t>) {</a:t>
                      </a:r>
                      <a:r>
                        <a:rPr lang="en-US" sz="1300" b="0" i="0" u="none" strike="noStrike" noProof="0">
                          <a:latin typeface="Consolas"/>
                        </a:rPr>
                        <a:t> </a:t>
                      </a:r>
                      <a:endParaRPr lang="en-US" sz="1300">
                        <a:latin typeface="Consolas"/>
                      </a:endParaRPr>
                    </a:p>
                    <a:p>
                      <a:pPr lvl="0" algn="l">
                        <a:lnSpc>
                          <a:spcPct val="100000"/>
                        </a:lnSpc>
                        <a:spcBef>
                          <a:spcPts val="0"/>
                        </a:spcBef>
                        <a:spcAft>
                          <a:spcPts val="0"/>
                        </a:spcAft>
                        <a:buNone/>
                      </a:pPr>
                      <a:r>
                        <a:rPr lang="vi" sz="1300" b="0" i="0" u="none" strike="noStrike" noProof="0">
                          <a:latin typeface="Consolas"/>
                        </a:rPr>
                        <a:t>            LOGGER.info(</a:t>
                      </a:r>
                      <a:r>
                        <a:rPr lang="vi" sz="1300" b="0" i="0" u="none" strike="noStrike" noProof="0" err="1">
                          <a:latin typeface="Consolas"/>
                        </a:rPr>
                        <a:t>ex.getMessage</a:t>
                      </a:r>
                      <a:r>
                        <a:rPr lang="vi" sz="1300" b="0" i="0" u="none" strike="noStrike" noProof="0">
                          <a:latin typeface="Consolas"/>
                        </a:rPr>
                        <a:t>());</a:t>
                      </a:r>
                      <a:r>
                        <a:rPr lang="en-US" sz="1300" b="0" i="0" u="none" strike="noStrike" noProof="0">
                          <a:latin typeface="Consolas"/>
                        </a:rPr>
                        <a:t> </a:t>
                      </a:r>
                      <a:endParaRPr lang="en-US" sz="1300">
                        <a:latin typeface="Consolas"/>
                      </a:endParaRPr>
                    </a:p>
                    <a:p>
                      <a:pPr lvl="0">
                        <a:buNone/>
                      </a:pPr>
                      <a:r>
                        <a:rPr lang="vi" sz="1300" b="0" i="0" u="none" strike="noStrike" noProof="0">
                          <a:latin typeface="Consolas"/>
                        </a:rPr>
                        <a:t>            </a:t>
                      </a:r>
                      <a:r>
                        <a:rPr lang="vi" sz="1300" b="0" i="0" u="none" strike="noStrike" noProof="0" err="1">
                          <a:latin typeface="Consolas"/>
                        </a:rPr>
                        <a:t>PopupScreen.error</a:t>
                      </a:r>
                      <a:r>
                        <a:rPr lang="vi" sz="1300" b="0" i="0" u="none" strike="noStrike" noProof="0">
                          <a:latin typeface="Consolas"/>
                        </a:rPr>
                        <a:t>(</a:t>
                      </a:r>
                      <a:r>
                        <a:rPr lang="vi" sz="1300" b="0" i="0" u="none" strike="noStrike" noProof="0" err="1">
                          <a:latin typeface="Consolas"/>
                        </a:rPr>
                        <a:t>ex.getMessage</a:t>
                      </a:r>
                      <a:r>
                        <a:rPr lang="vi" sz="1300" b="0" i="0" u="none" strike="noStrike" noProof="0">
                          <a:latin typeface="Consolas"/>
                        </a:rPr>
                        <a:t>());</a:t>
                      </a:r>
                      <a:r>
                        <a:rPr lang="en-US" sz="1300" b="0" i="0" u="none" strike="noStrike" noProof="0">
                          <a:latin typeface="Consolas"/>
                        </a:rPr>
                        <a:t> </a:t>
                      </a:r>
                      <a:r>
                        <a:rPr lang="vi" sz="1300" b="0" i="0" u="none" strike="noStrike" noProof="0">
                          <a:latin typeface="Consolas"/>
                        </a:rPr>
                        <a:t>        }</a:t>
                      </a:r>
                      <a:endParaRPr lang="en-US" sz="1300">
                        <a:latin typeface="Consolas"/>
                      </a:endParaRPr>
                    </a:p>
                  </a:txBody>
                  <a:tcPr/>
                </a:tc>
                <a:extLst>
                  <a:ext uri="{0D108BD9-81ED-4DB2-BD59-A6C34878D82A}">
                    <a16:rowId xmlns:a16="http://schemas.microsoft.com/office/drawing/2014/main" val="57566758"/>
                  </a:ext>
                </a:extLst>
              </a:tr>
            </a:tbl>
          </a:graphicData>
        </a:graphic>
      </p:graphicFrame>
      <p:sp>
        <p:nvSpPr>
          <p:cNvPr id="4" name="TextBox 3">
            <a:extLst>
              <a:ext uri="{FF2B5EF4-FFF2-40B4-BE49-F238E27FC236}">
                <a16:creationId xmlns:a16="http://schemas.microsoft.com/office/drawing/2014/main" id="{D4E7401B-B242-49BF-A95F-4E48A68FF611}"/>
              </a:ext>
            </a:extLst>
          </p:cNvPr>
          <p:cNvSpPr txBox="1"/>
          <p:nvPr/>
        </p:nvSpPr>
        <p:spPr>
          <a:xfrm>
            <a:off x="611619" y="1444268"/>
            <a:ext cx="266750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a:t>
            </a:r>
            <a:r>
              <a:rPr lang="en-US" err="1"/>
              <a:t>Bị</a:t>
            </a:r>
            <a:r>
              <a:rPr lang="en-US"/>
              <a:t> </a:t>
            </a:r>
            <a:r>
              <a:rPr lang="en-US" err="1"/>
              <a:t>lặp</a:t>
            </a:r>
            <a:r>
              <a:rPr lang="en-US"/>
              <a:t> code</a:t>
            </a:r>
          </a:p>
          <a:p>
            <a:r>
              <a:rPr lang="en-US">
                <a:ea typeface="Tahoma"/>
                <a:cs typeface="Tahoma"/>
              </a:rPr>
              <a:t>- Khó </a:t>
            </a:r>
            <a:r>
              <a:rPr lang="en-US" err="1">
                <a:ea typeface="Tahoma"/>
                <a:cs typeface="Tahoma"/>
              </a:rPr>
              <a:t>mở</a:t>
            </a:r>
            <a:r>
              <a:rPr lang="en-US">
                <a:ea typeface="Tahoma"/>
                <a:cs typeface="Tahoma"/>
              </a:rPr>
              <a:t> </a:t>
            </a:r>
            <a:r>
              <a:rPr lang="en-US" err="1">
                <a:ea typeface="Tahoma"/>
                <a:cs typeface="Tahoma"/>
              </a:rPr>
              <a:t>rộng</a:t>
            </a:r>
            <a:br>
              <a:rPr lang="en-US">
                <a:ea typeface="Tahoma"/>
                <a:cs typeface="Tahoma"/>
              </a:rPr>
            </a:br>
            <a:r>
              <a:rPr lang="en-US">
                <a:ea typeface="Tahoma"/>
                <a:cs typeface="Tahoma"/>
              </a:rPr>
              <a:t>- Vi </a:t>
            </a:r>
            <a:r>
              <a:rPr lang="en-US" err="1">
                <a:ea typeface="Tahoma"/>
                <a:cs typeface="Tahoma"/>
              </a:rPr>
              <a:t>phạm</a:t>
            </a:r>
            <a:r>
              <a:rPr lang="en-US">
                <a:ea typeface="Tahoma"/>
                <a:cs typeface="Tahoma"/>
              </a:rPr>
              <a:t> SRP, OCP </a:t>
            </a:r>
            <a:r>
              <a:rPr lang="en-US" err="1">
                <a:ea typeface="Tahoma"/>
                <a:cs typeface="Tahoma"/>
              </a:rPr>
              <a:t>khi</a:t>
            </a:r>
            <a:r>
              <a:rPr lang="en-US">
                <a:ea typeface="Tahoma"/>
                <a:cs typeface="Tahoma"/>
              </a:rPr>
              <a:t> </a:t>
            </a:r>
            <a:r>
              <a:rPr lang="en-US" err="1">
                <a:ea typeface="Tahoma"/>
                <a:cs typeface="Tahoma"/>
              </a:rPr>
              <a:t>áp</a:t>
            </a:r>
            <a:r>
              <a:rPr lang="en-US">
                <a:ea typeface="Tahoma"/>
                <a:cs typeface="Tahoma"/>
              </a:rPr>
              <a:t> </a:t>
            </a:r>
            <a:r>
              <a:rPr lang="en-US" err="1">
                <a:ea typeface="Tahoma"/>
                <a:cs typeface="Tahoma"/>
              </a:rPr>
              <a:t>dụng</a:t>
            </a:r>
            <a:r>
              <a:rPr lang="en-US">
                <a:ea typeface="Tahoma"/>
                <a:cs typeface="Tahoma"/>
              </a:rPr>
              <a:t> </a:t>
            </a:r>
            <a:r>
              <a:rPr lang="en-US" err="1">
                <a:ea typeface="Tahoma"/>
                <a:cs typeface="Tahoma"/>
              </a:rPr>
              <a:t>các</a:t>
            </a:r>
            <a:r>
              <a:rPr lang="en-US">
                <a:ea typeface="Tahoma"/>
                <a:cs typeface="Tahoma"/>
              </a:rPr>
              <a:t> </a:t>
            </a:r>
            <a:r>
              <a:rPr lang="en-US" err="1">
                <a:ea typeface="Tahoma"/>
                <a:cs typeface="Tahoma"/>
              </a:rPr>
              <a:t>cách</a:t>
            </a:r>
            <a:r>
              <a:rPr lang="en-US">
                <a:ea typeface="Tahoma"/>
                <a:cs typeface="Tahoma"/>
              </a:rPr>
              <a:t> </a:t>
            </a:r>
            <a:r>
              <a:rPr lang="en-US" err="1">
                <a:ea typeface="Tahoma"/>
                <a:cs typeface="Tahoma"/>
              </a:rPr>
              <a:t>xử</a:t>
            </a:r>
            <a:r>
              <a:rPr lang="en-US">
                <a:ea typeface="Tahoma"/>
                <a:cs typeface="Tahoma"/>
              </a:rPr>
              <a:t> </a:t>
            </a:r>
            <a:r>
              <a:rPr lang="en-US" err="1">
                <a:ea typeface="Tahoma"/>
                <a:cs typeface="Tahoma"/>
              </a:rPr>
              <a:t>lý</a:t>
            </a:r>
            <a:r>
              <a:rPr lang="en-US">
                <a:ea typeface="Tahoma"/>
                <a:cs typeface="Tahoma"/>
              </a:rPr>
              <a:t> </a:t>
            </a:r>
            <a:r>
              <a:rPr lang="en-US" err="1">
                <a:ea typeface="Tahoma"/>
                <a:cs typeface="Tahoma"/>
              </a:rPr>
              <a:t>lỗi</a:t>
            </a:r>
            <a:r>
              <a:rPr lang="en-US">
                <a:ea typeface="Tahoma"/>
                <a:cs typeface="Tahoma"/>
              </a:rPr>
              <a:t> </a:t>
            </a:r>
            <a:r>
              <a:rPr lang="en-US" err="1">
                <a:ea typeface="Tahoma"/>
                <a:cs typeface="Tahoma"/>
              </a:rPr>
              <a:t>khác</a:t>
            </a:r>
            <a:r>
              <a:rPr lang="en-US">
                <a:ea typeface="Tahoma"/>
                <a:cs typeface="Tahoma"/>
              </a:rPr>
              <a:t> </a:t>
            </a:r>
            <a:r>
              <a:rPr lang="en-US" err="1">
                <a:ea typeface="Tahoma"/>
                <a:cs typeface="Tahoma"/>
              </a:rPr>
              <a:t>nhau</a:t>
            </a:r>
            <a:endParaRPr lang="en-US">
              <a:ea typeface="Tahoma"/>
              <a:cs typeface="Tahoma"/>
            </a:endParaRPr>
          </a:p>
        </p:txBody>
      </p:sp>
      <p:sp>
        <p:nvSpPr>
          <p:cNvPr id="6" name="TextBox 5">
            <a:extLst>
              <a:ext uri="{FF2B5EF4-FFF2-40B4-BE49-F238E27FC236}">
                <a16:creationId xmlns:a16="http://schemas.microsoft.com/office/drawing/2014/main" id="{9156279A-2920-4D49-B4F8-B506C852883D}"/>
              </a:ext>
            </a:extLst>
          </p:cNvPr>
          <p:cNvSpPr txBox="1"/>
          <p:nvPr/>
        </p:nvSpPr>
        <p:spPr>
          <a:xfrm>
            <a:off x="710023" y="322310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Tahoma"/>
              <a:cs typeface="Tahoma"/>
            </a:endParaRPr>
          </a:p>
        </p:txBody>
      </p:sp>
    </p:spTree>
    <p:extLst>
      <p:ext uri="{BB962C8B-B14F-4D97-AF65-F5344CB8AC3E}">
        <p14:creationId xmlns:p14="http://schemas.microsoft.com/office/powerpoint/2010/main" val="3237010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29</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476281" y="1617454"/>
            <a:ext cx="3300254" cy="4232603"/>
          </a:xfrm>
        </p:spPr>
        <p:txBody>
          <a:bodyPr vert="horz" lIns="91440" tIns="45720" rIns="91440" bIns="45720" rtlCol="0" anchor="t">
            <a:normAutofit/>
          </a:bodyPr>
          <a:lstStyle/>
          <a:p>
            <a:pPr marL="273050" indent="-273050">
              <a:buNone/>
            </a:pPr>
            <a:endParaRPr lang="en-US" sz="1800">
              <a:ea typeface="Tahoma"/>
              <a:cs typeface="Tahoma"/>
            </a:endParaRPr>
          </a:p>
          <a:p>
            <a:pPr marL="273050" indent="-273050">
              <a:buNone/>
            </a:pPr>
            <a:endParaRPr lang="en-US" sz="1800">
              <a:ea typeface="Tahoma"/>
              <a:cs typeface="Tahoma"/>
            </a:endParaRP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err="1">
                <a:solidFill>
                  <a:schemeClr val="tx2"/>
                </a:solidFill>
                <a:latin typeface="Tahoma"/>
                <a:ea typeface="Tahoma"/>
                <a:cs typeface="Tahoma"/>
              </a:rPr>
              <a:t>Vấn</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đề</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về</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phương</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thức</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khởi</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tạo</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trong</a:t>
            </a:r>
            <a:r>
              <a:rPr lang="en-US" altLang="zh-CN" sz="2800">
                <a:solidFill>
                  <a:schemeClr val="tx2"/>
                </a:solidFill>
                <a:latin typeface="Tahoma"/>
                <a:ea typeface="Tahoma"/>
                <a:cs typeface="Tahoma"/>
              </a:rPr>
              <a:t> views.screen (tiếp)</a:t>
            </a:r>
            <a:endParaRPr lang="en-US" altLang="zh-CN" sz="2800">
              <a:solidFill>
                <a:schemeClr val="tx2"/>
              </a:solidFill>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D4E7401B-B242-49BF-A95F-4E48A68FF611}"/>
              </a:ext>
            </a:extLst>
          </p:cNvPr>
          <p:cNvSpPr txBox="1"/>
          <p:nvPr/>
        </p:nvSpPr>
        <p:spPr>
          <a:xfrm>
            <a:off x="611619" y="1444268"/>
            <a:ext cx="26675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Tahoma"/>
              <a:cs typeface="Tahoma"/>
            </a:endParaRPr>
          </a:p>
        </p:txBody>
      </p:sp>
      <p:sp>
        <p:nvSpPr>
          <p:cNvPr id="2" name="TextBox 1">
            <a:extLst>
              <a:ext uri="{FF2B5EF4-FFF2-40B4-BE49-F238E27FC236}">
                <a16:creationId xmlns:a16="http://schemas.microsoft.com/office/drawing/2014/main" id="{ECDD12CD-DD30-496D-A357-25D15EAA27C0}"/>
              </a:ext>
            </a:extLst>
          </p:cNvPr>
          <p:cNvSpPr txBox="1"/>
          <p:nvPr/>
        </p:nvSpPr>
        <p:spPr>
          <a:xfrm>
            <a:off x="611619" y="1497254"/>
            <a:ext cx="42417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atin typeface="Tahoma"/>
              </a:rPr>
              <a:t>Giải pháp: Áp dụng template method </a:t>
            </a:r>
            <a:r>
              <a:rPr lang="en-US">
                <a:latin typeface="Tahoma"/>
                <a:ea typeface="Tahoma"/>
                <a:cs typeface="Tahoma"/>
              </a:rPr>
              <a:t>​</a:t>
            </a:r>
            <a:endParaRPr lang="en-US"/>
          </a:p>
        </p:txBody>
      </p:sp>
      <p:pic>
        <p:nvPicPr>
          <p:cNvPr id="5" name="Picture 6" descr="Diagram&#10;&#10;Description automatically generated">
            <a:extLst>
              <a:ext uri="{FF2B5EF4-FFF2-40B4-BE49-F238E27FC236}">
                <a16:creationId xmlns:a16="http://schemas.microsoft.com/office/drawing/2014/main" id="{9D4FBCEB-A489-4644-BA6F-1ED61A02759C}"/>
              </a:ext>
            </a:extLst>
          </p:cNvPr>
          <p:cNvPicPr>
            <a:picLocks noChangeAspect="1"/>
          </p:cNvPicPr>
          <p:nvPr/>
        </p:nvPicPr>
        <p:blipFill>
          <a:blip r:embed="rId2"/>
          <a:stretch>
            <a:fillRect/>
          </a:stretch>
        </p:blipFill>
        <p:spPr>
          <a:xfrm>
            <a:off x="1643785" y="1933800"/>
            <a:ext cx="6220055" cy="4248797"/>
          </a:xfrm>
          <a:prstGeom prst="rect">
            <a:avLst/>
          </a:prstGeom>
        </p:spPr>
      </p:pic>
    </p:spTree>
    <p:extLst>
      <p:ext uri="{BB962C8B-B14F-4D97-AF65-F5344CB8AC3E}">
        <p14:creationId xmlns:p14="http://schemas.microsoft.com/office/powerpoint/2010/main" val="1754094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6" name="Rectangle 1026"/>
          <p:cNvSpPr>
            <a:spLocks noGrp="1" noChangeArrowheads="1"/>
          </p:cNvSpPr>
          <p:nvPr>
            <p:ph type="ctrTitle"/>
          </p:nvPr>
        </p:nvSpPr>
        <p:spPr>
          <a:xfrm>
            <a:off x="628650" y="184805"/>
            <a:ext cx="7886700" cy="1505883"/>
          </a:xfrm>
        </p:spPr>
        <p:txBody>
          <a:bodyPr vert="horz" lIns="91440" tIns="45720" rIns="91440" bIns="45720" rtlCol="0" anchor="ctr">
            <a:normAutofit/>
          </a:bodyPr>
          <a:lstStyle/>
          <a:p>
            <a:pPr algn="l"/>
            <a:r>
              <a:rPr lang="en-US" altLang="en-US" sz="3100" i="1" u="sng" kern="1200">
                <a:solidFill>
                  <a:schemeClr val="tx1"/>
                </a:solidFill>
                <a:latin typeface="+mj-lt"/>
                <a:ea typeface="+mj-ea"/>
                <a:cs typeface="+mj-cs"/>
              </a:rPr>
              <a:t>Danh sách thành viên và phân công nhiệm vụ:</a:t>
            </a:r>
            <a:br>
              <a:rPr lang="en-US" altLang="en-US" sz="3100" i="1" kern="1200">
                <a:solidFill>
                  <a:schemeClr val="tx1"/>
                </a:solidFill>
                <a:latin typeface="+mj-lt"/>
                <a:ea typeface="+mj-ea"/>
                <a:cs typeface="+mj-cs"/>
              </a:rPr>
            </a:br>
            <a:endParaRPr lang="en-US" altLang="en-US" sz="3100" kern="1200">
              <a:solidFill>
                <a:schemeClr val="tx1"/>
              </a:solidFill>
              <a:latin typeface="+mj-lt"/>
              <a:ea typeface="+mj-ea"/>
              <a:cs typeface="+mj-cs"/>
            </a:endParaRPr>
          </a:p>
        </p:txBody>
      </p:sp>
      <p:graphicFrame>
        <p:nvGraphicFramePr>
          <p:cNvPr id="5" name="Table 4">
            <a:extLst>
              <a:ext uri="{FF2B5EF4-FFF2-40B4-BE49-F238E27FC236}">
                <a16:creationId xmlns:a16="http://schemas.microsoft.com/office/drawing/2014/main" id="{A2EDD6A7-62DF-4250-A552-107431F4C546}"/>
              </a:ext>
            </a:extLst>
          </p:cNvPr>
          <p:cNvGraphicFramePr>
            <a:graphicFrameLocks noGrp="1"/>
          </p:cNvGraphicFramePr>
          <p:nvPr>
            <p:extLst>
              <p:ext uri="{D42A27DB-BD31-4B8C-83A1-F6EECF244321}">
                <p14:modId xmlns:p14="http://schemas.microsoft.com/office/powerpoint/2010/main" val="3506069457"/>
              </p:ext>
            </p:extLst>
          </p:nvPr>
        </p:nvGraphicFramePr>
        <p:xfrm>
          <a:off x="628650" y="2268214"/>
          <a:ext cx="7884411" cy="3426388"/>
        </p:xfrm>
        <a:graphic>
          <a:graphicData uri="http://schemas.openxmlformats.org/drawingml/2006/table">
            <a:tbl>
              <a:tblPr firstRow="1" firstCol="1" bandRow="1">
                <a:noFill/>
                <a:tableStyleId>{5C22544A-7EE6-4342-B048-85BDC9FD1C3A}</a:tableStyleId>
              </a:tblPr>
              <a:tblGrid>
                <a:gridCol w="2491602">
                  <a:extLst>
                    <a:ext uri="{9D8B030D-6E8A-4147-A177-3AD203B41FA5}">
                      <a16:colId xmlns:a16="http://schemas.microsoft.com/office/drawing/2014/main" val="771152473"/>
                    </a:ext>
                  </a:extLst>
                </a:gridCol>
                <a:gridCol w="1716916">
                  <a:extLst>
                    <a:ext uri="{9D8B030D-6E8A-4147-A177-3AD203B41FA5}">
                      <a16:colId xmlns:a16="http://schemas.microsoft.com/office/drawing/2014/main" val="3476306828"/>
                    </a:ext>
                  </a:extLst>
                </a:gridCol>
                <a:gridCol w="3675893">
                  <a:extLst>
                    <a:ext uri="{9D8B030D-6E8A-4147-A177-3AD203B41FA5}">
                      <a16:colId xmlns:a16="http://schemas.microsoft.com/office/drawing/2014/main" val="3289834296"/>
                    </a:ext>
                  </a:extLst>
                </a:gridCol>
              </a:tblGrid>
              <a:tr h="561208">
                <a:tc>
                  <a:txBody>
                    <a:bodyPr/>
                    <a:lstStyle/>
                    <a:p>
                      <a:pPr marL="0" marR="0" algn="ctr">
                        <a:lnSpc>
                          <a:spcPct val="120000"/>
                        </a:lnSpc>
                        <a:spcBef>
                          <a:spcPts val="600"/>
                        </a:spcBef>
                        <a:spcAft>
                          <a:spcPts val="600"/>
                        </a:spcAft>
                      </a:pPr>
                      <a:r>
                        <a:rPr lang="en-US" sz="1700" b="1">
                          <a:solidFill>
                            <a:schemeClr val="tx1">
                              <a:lumMod val="75000"/>
                              <a:lumOff val="25000"/>
                            </a:schemeClr>
                          </a:solidFill>
                          <a:effectLst/>
                        </a:rPr>
                        <a:t>Thành viên</a:t>
                      </a:r>
                      <a:endParaRPr lang="en-US" sz="1700" b="1">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210365" marR="126219" marT="126219" marB="126219">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algn="ctr">
                        <a:lnSpc>
                          <a:spcPct val="120000"/>
                        </a:lnSpc>
                        <a:spcBef>
                          <a:spcPts val="600"/>
                        </a:spcBef>
                        <a:spcAft>
                          <a:spcPts val="600"/>
                        </a:spcAft>
                      </a:pPr>
                      <a:r>
                        <a:rPr lang="en-US" sz="1700">
                          <a:solidFill>
                            <a:schemeClr val="tx1">
                              <a:lumMod val="75000"/>
                              <a:lumOff val="25000"/>
                            </a:schemeClr>
                          </a:solidFill>
                          <a:effectLst/>
                        </a:rPr>
                        <a:t>MSSV</a:t>
                      </a:r>
                      <a:endParaRPr lang="en-US" sz="1700">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210365" marR="126219" marT="126219" marB="126219">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algn="ctr">
                        <a:lnSpc>
                          <a:spcPct val="120000"/>
                        </a:lnSpc>
                        <a:spcBef>
                          <a:spcPts val="600"/>
                        </a:spcBef>
                        <a:spcAft>
                          <a:spcPts val="600"/>
                        </a:spcAft>
                      </a:pPr>
                      <a:r>
                        <a:rPr lang="en-US" sz="1700">
                          <a:solidFill>
                            <a:schemeClr val="tx1">
                              <a:lumMod val="75000"/>
                              <a:lumOff val="25000"/>
                            </a:schemeClr>
                          </a:solidFill>
                          <a:effectLst/>
                        </a:rPr>
                        <a:t>Nhiệm vụ</a:t>
                      </a:r>
                      <a:endParaRPr lang="en-US" sz="1700">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210365" marR="126219" marT="126219" marB="126219">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1575922515"/>
                  </a:ext>
                </a:extLst>
              </a:tr>
              <a:tr h="701978">
                <a:tc>
                  <a:txBody>
                    <a:bodyPr/>
                    <a:lstStyle/>
                    <a:p>
                      <a:pPr marL="0" marR="0" lvl="0" indent="0" algn="just" defTabSz="914400" rtl="0" eaLnBrk="1" fontAlgn="auto" latinLnBrk="0" hangingPunct="1">
                        <a:lnSpc>
                          <a:spcPct val="120000"/>
                        </a:lnSpc>
                        <a:spcBef>
                          <a:spcPts val="600"/>
                        </a:spcBef>
                        <a:spcAft>
                          <a:spcPts val="600"/>
                        </a:spcAft>
                        <a:buClrTx/>
                        <a:buSzTx/>
                        <a:buFontTx/>
                        <a:buNone/>
                        <a:tabLst/>
                        <a:defRPr/>
                      </a:pPr>
                      <a:r>
                        <a:rPr lang="vi-VN" sz="1300" b="1">
                          <a:solidFill>
                            <a:schemeClr val="tx1">
                              <a:lumMod val="75000"/>
                              <a:lumOff val="25000"/>
                            </a:schemeClr>
                          </a:solidFill>
                          <a:effectLst/>
                        </a:rPr>
                        <a:t>Nguyễn Trường Giang</a:t>
                      </a:r>
                      <a:endParaRPr lang="en-US" sz="1300" b="1">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210365" marR="109390" marT="109390" marB="109390">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marL="0" marR="0" algn="ctr">
                        <a:lnSpc>
                          <a:spcPct val="120000"/>
                        </a:lnSpc>
                        <a:spcBef>
                          <a:spcPts val="600"/>
                        </a:spcBef>
                        <a:spcAft>
                          <a:spcPts val="600"/>
                        </a:spcAft>
                      </a:pPr>
                      <a:r>
                        <a:rPr lang="vi-VN" sz="1300">
                          <a:solidFill>
                            <a:schemeClr val="tx1">
                              <a:lumMod val="75000"/>
                              <a:lumOff val="25000"/>
                            </a:schemeClr>
                          </a:solidFill>
                          <a:effectLst/>
                        </a:rPr>
                        <a:t>20173083</a:t>
                      </a:r>
                      <a:endParaRPr lang="en-US" sz="1300">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210365" marR="109390" marT="109390" marB="109390">
                    <a:lnL w="19050" cap="flat" cmpd="sng" algn="ctr">
                      <a:solidFill>
                        <a:srgbClr val="FFFFFF"/>
                      </a:solid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marL="0" marR="0" lvl="0" indent="0" algn="just" defTabSz="914400" rtl="0" eaLnBrk="1" fontAlgn="auto" latinLnBrk="0" hangingPunct="1">
                        <a:lnSpc>
                          <a:spcPct val="120000"/>
                        </a:lnSpc>
                        <a:spcBef>
                          <a:spcPts val="600"/>
                        </a:spcBef>
                        <a:spcAft>
                          <a:spcPts val="600"/>
                        </a:spcAft>
                        <a:buClrTx/>
                        <a:buSzTx/>
                        <a:buFontTx/>
                        <a:buNone/>
                        <a:tabLst/>
                        <a:defRPr/>
                      </a:pPr>
                      <a:r>
                        <a:rPr lang="en-US" sz="1300" err="1">
                          <a:solidFill>
                            <a:schemeClr val="tx1">
                              <a:lumMod val="75000"/>
                              <a:lumOff val="25000"/>
                            </a:schemeClr>
                          </a:solidFill>
                          <a:effectLst/>
                        </a:rPr>
                        <a:t>Các</a:t>
                      </a:r>
                      <a:r>
                        <a:rPr lang="en-US" sz="1300">
                          <a:solidFill>
                            <a:schemeClr val="tx1">
                              <a:lumMod val="75000"/>
                              <a:lumOff val="25000"/>
                            </a:schemeClr>
                          </a:solidFill>
                          <a:effectLst/>
                        </a:rPr>
                        <a:t> </a:t>
                      </a:r>
                      <a:r>
                        <a:rPr lang="en-US" sz="1300" err="1">
                          <a:solidFill>
                            <a:schemeClr val="tx1">
                              <a:lumMod val="75000"/>
                              <a:lumOff val="25000"/>
                            </a:schemeClr>
                          </a:solidFill>
                          <a:effectLst/>
                        </a:rPr>
                        <a:t>vấn</a:t>
                      </a:r>
                      <a:r>
                        <a:rPr lang="en-US" sz="1300">
                          <a:solidFill>
                            <a:schemeClr val="tx1">
                              <a:lumMod val="75000"/>
                              <a:lumOff val="25000"/>
                            </a:schemeClr>
                          </a:solidFill>
                          <a:effectLst/>
                        </a:rPr>
                        <a:t> đề liên quan </a:t>
                      </a:r>
                      <a:r>
                        <a:rPr lang="en-US" sz="1300" err="1">
                          <a:solidFill>
                            <a:schemeClr val="tx1">
                              <a:lumMod val="75000"/>
                              <a:lumOff val="25000"/>
                            </a:schemeClr>
                          </a:solidFill>
                          <a:effectLst/>
                        </a:rPr>
                        <a:t>đến</a:t>
                      </a:r>
                      <a:r>
                        <a:rPr lang="en-US" sz="1300">
                          <a:solidFill>
                            <a:schemeClr val="tx1">
                              <a:lumMod val="75000"/>
                              <a:lumOff val="25000"/>
                            </a:schemeClr>
                          </a:solidFill>
                          <a:effectLst/>
                        </a:rPr>
                        <a:t>  </a:t>
                      </a:r>
                      <a:r>
                        <a:rPr lang="vi-VN" sz="1300" err="1">
                          <a:solidFill>
                            <a:schemeClr val="tx1">
                              <a:lumMod val="75000"/>
                              <a:lumOff val="25000"/>
                            </a:schemeClr>
                          </a:solidFill>
                          <a:effectLst/>
                        </a:rPr>
                        <a:t>Singleton</a:t>
                      </a:r>
                      <a:r>
                        <a:rPr lang="vi-VN" sz="1300">
                          <a:solidFill>
                            <a:schemeClr val="tx1">
                              <a:lumMod val="75000"/>
                              <a:lumOff val="25000"/>
                            </a:schemeClr>
                          </a:solidFill>
                          <a:effectLst/>
                        </a:rPr>
                        <a:t> </a:t>
                      </a:r>
                      <a:r>
                        <a:rPr lang="vi-VN" sz="1300" err="1">
                          <a:solidFill>
                            <a:schemeClr val="tx1">
                              <a:lumMod val="75000"/>
                              <a:lumOff val="25000"/>
                            </a:schemeClr>
                          </a:solidFill>
                          <a:effectLst/>
                        </a:rPr>
                        <a:t>pattern</a:t>
                      </a:r>
                      <a:r>
                        <a:rPr lang="vi-VN" sz="1300">
                          <a:solidFill>
                            <a:schemeClr val="tx1">
                              <a:lumMod val="75000"/>
                              <a:lumOff val="25000"/>
                            </a:schemeClr>
                          </a:solidFill>
                          <a:effectLst/>
                        </a:rPr>
                        <a:t> </a:t>
                      </a:r>
                      <a:r>
                        <a:rPr lang="en-US" sz="1300">
                          <a:solidFill>
                            <a:schemeClr val="tx1">
                              <a:lumMod val="75000"/>
                              <a:lumOff val="25000"/>
                            </a:schemeClr>
                          </a:solidFill>
                          <a:effectLst/>
                        </a:rPr>
                        <a:t>và S</a:t>
                      </a:r>
                      <a:r>
                        <a:rPr lang="vi-VN" sz="1300" err="1">
                          <a:solidFill>
                            <a:schemeClr val="tx1">
                              <a:lumMod val="75000"/>
                              <a:lumOff val="25000"/>
                            </a:schemeClr>
                          </a:solidFill>
                          <a:effectLst/>
                        </a:rPr>
                        <a:t>trategy</a:t>
                      </a:r>
                      <a:r>
                        <a:rPr lang="vi-VN" sz="1300">
                          <a:solidFill>
                            <a:schemeClr val="tx1">
                              <a:lumMod val="75000"/>
                              <a:lumOff val="25000"/>
                            </a:schemeClr>
                          </a:solidFill>
                          <a:effectLst/>
                        </a:rPr>
                        <a:t> </a:t>
                      </a:r>
                      <a:r>
                        <a:rPr lang="vi-VN" sz="1300" err="1">
                          <a:solidFill>
                            <a:schemeClr val="tx1">
                              <a:lumMod val="75000"/>
                              <a:lumOff val="25000"/>
                            </a:schemeClr>
                          </a:solidFill>
                          <a:effectLst/>
                        </a:rPr>
                        <a:t>pattern</a:t>
                      </a:r>
                      <a:endParaRPr lang="en-US" sz="1300">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210365" marR="109390" marT="109390" marB="109390">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961989061"/>
                  </a:ext>
                </a:extLst>
              </a:tr>
              <a:tr h="759246">
                <a:tc>
                  <a:txBody>
                    <a:bodyPr/>
                    <a:lstStyle/>
                    <a:p>
                      <a:pPr marL="0" marR="0" algn="just">
                        <a:lnSpc>
                          <a:spcPct val="120000"/>
                        </a:lnSpc>
                        <a:spcBef>
                          <a:spcPts val="600"/>
                        </a:spcBef>
                        <a:spcAft>
                          <a:spcPts val="600"/>
                        </a:spcAft>
                      </a:pPr>
                      <a:r>
                        <a:rPr lang="vi-VN" sz="1300" b="1">
                          <a:solidFill>
                            <a:schemeClr val="tx1">
                              <a:lumMod val="75000"/>
                              <a:lumOff val="25000"/>
                            </a:schemeClr>
                          </a:solidFill>
                          <a:effectLst/>
                        </a:rPr>
                        <a:t>Đỗ Quang Hiếu</a:t>
                      </a:r>
                      <a:endParaRPr lang="en-US" sz="1300" b="1">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210365" marR="109390" marT="109390" marB="109390">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marL="0" marR="0" algn="ctr">
                        <a:lnSpc>
                          <a:spcPct val="120000"/>
                        </a:lnSpc>
                        <a:spcBef>
                          <a:spcPts val="600"/>
                        </a:spcBef>
                        <a:spcAft>
                          <a:spcPts val="600"/>
                        </a:spcAft>
                      </a:pPr>
                      <a:r>
                        <a:rPr lang="vi-VN" sz="1300">
                          <a:solidFill>
                            <a:schemeClr val="tx1">
                              <a:lumMod val="75000"/>
                              <a:lumOff val="25000"/>
                            </a:schemeClr>
                          </a:solidFill>
                          <a:effectLst/>
                        </a:rPr>
                        <a:t>20173108</a:t>
                      </a:r>
                      <a:endParaRPr lang="en-US" sz="1300">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210365" marR="109390" marT="109390" marB="109390">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algn="just">
                        <a:lnSpc>
                          <a:spcPct val="120000"/>
                        </a:lnSpc>
                        <a:spcBef>
                          <a:spcPts val="600"/>
                        </a:spcBef>
                        <a:spcAft>
                          <a:spcPts val="600"/>
                        </a:spcAft>
                      </a:pPr>
                      <a:r>
                        <a:rPr lang="en-US" sz="1300" err="1">
                          <a:solidFill>
                            <a:schemeClr val="tx1">
                              <a:lumMod val="75000"/>
                              <a:lumOff val="25000"/>
                            </a:schemeClr>
                          </a:solidFill>
                          <a:effectLst/>
                        </a:rPr>
                        <a:t>Các</a:t>
                      </a:r>
                      <a:r>
                        <a:rPr lang="en-US" sz="1300">
                          <a:solidFill>
                            <a:schemeClr val="tx1">
                              <a:lumMod val="75000"/>
                              <a:lumOff val="25000"/>
                            </a:schemeClr>
                          </a:solidFill>
                          <a:effectLst/>
                        </a:rPr>
                        <a:t> </a:t>
                      </a:r>
                      <a:r>
                        <a:rPr lang="en-US" sz="1300" err="1">
                          <a:solidFill>
                            <a:schemeClr val="tx1">
                              <a:lumMod val="75000"/>
                              <a:lumOff val="25000"/>
                            </a:schemeClr>
                          </a:solidFill>
                          <a:effectLst/>
                        </a:rPr>
                        <a:t>vấn</a:t>
                      </a:r>
                      <a:r>
                        <a:rPr lang="en-US" sz="1300">
                          <a:solidFill>
                            <a:schemeClr val="tx1">
                              <a:lumMod val="75000"/>
                              <a:lumOff val="25000"/>
                            </a:schemeClr>
                          </a:solidFill>
                          <a:effectLst/>
                        </a:rPr>
                        <a:t> đề C</a:t>
                      </a:r>
                      <a:r>
                        <a:rPr lang="vi-VN" sz="1300" err="1">
                          <a:solidFill>
                            <a:schemeClr val="tx1">
                              <a:lumMod val="75000"/>
                              <a:lumOff val="25000"/>
                            </a:schemeClr>
                          </a:solidFill>
                          <a:effectLst/>
                        </a:rPr>
                        <a:t>lean</a:t>
                      </a:r>
                      <a:r>
                        <a:rPr lang="vi-VN" sz="1300">
                          <a:solidFill>
                            <a:schemeClr val="tx1">
                              <a:lumMod val="75000"/>
                              <a:lumOff val="25000"/>
                            </a:schemeClr>
                          </a:solidFill>
                          <a:effectLst/>
                        </a:rPr>
                        <a:t> </a:t>
                      </a:r>
                      <a:r>
                        <a:rPr lang="vi-VN" sz="1300" err="1">
                          <a:solidFill>
                            <a:schemeClr val="tx1">
                              <a:lumMod val="75000"/>
                              <a:lumOff val="25000"/>
                            </a:schemeClr>
                          </a:solidFill>
                          <a:effectLst/>
                        </a:rPr>
                        <a:t>function</a:t>
                      </a:r>
                      <a:r>
                        <a:rPr lang="vi-VN" sz="1300">
                          <a:solidFill>
                            <a:schemeClr val="tx1">
                              <a:lumMod val="75000"/>
                              <a:lumOff val="25000"/>
                            </a:schemeClr>
                          </a:solidFill>
                          <a:effectLst/>
                        </a:rPr>
                        <a:t>/</a:t>
                      </a:r>
                      <a:r>
                        <a:rPr lang="vi-VN" sz="1300" err="1">
                          <a:solidFill>
                            <a:schemeClr val="tx1">
                              <a:lumMod val="75000"/>
                              <a:lumOff val="25000"/>
                            </a:schemeClr>
                          </a:solidFill>
                          <a:effectLst/>
                        </a:rPr>
                        <a:t>method</a:t>
                      </a:r>
                      <a:r>
                        <a:rPr lang="en-US" sz="1300">
                          <a:solidFill>
                            <a:schemeClr val="tx1">
                              <a:lumMod val="75000"/>
                              <a:lumOff val="25000"/>
                            </a:schemeClr>
                          </a:solidFill>
                          <a:effectLst/>
                        </a:rPr>
                        <a:t>, T</a:t>
                      </a:r>
                      <a:r>
                        <a:rPr lang="vi-VN" sz="1300" err="1">
                          <a:solidFill>
                            <a:schemeClr val="tx1">
                              <a:lumMod val="75000"/>
                              <a:lumOff val="25000"/>
                            </a:schemeClr>
                          </a:solidFill>
                          <a:effectLst/>
                        </a:rPr>
                        <a:t>emplate</a:t>
                      </a:r>
                      <a:r>
                        <a:rPr lang="vi-VN" sz="1300">
                          <a:solidFill>
                            <a:schemeClr val="tx1">
                              <a:lumMod val="75000"/>
                              <a:lumOff val="25000"/>
                            </a:schemeClr>
                          </a:solidFill>
                          <a:effectLst/>
                        </a:rPr>
                        <a:t> </a:t>
                      </a:r>
                      <a:r>
                        <a:rPr lang="vi-VN" sz="1300" err="1">
                          <a:solidFill>
                            <a:schemeClr val="tx1">
                              <a:lumMod val="75000"/>
                              <a:lumOff val="25000"/>
                            </a:schemeClr>
                          </a:solidFill>
                          <a:effectLst/>
                        </a:rPr>
                        <a:t>method</a:t>
                      </a:r>
                      <a:r>
                        <a:rPr lang="vi-VN" sz="1300">
                          <a:solidFill>
                            <a:schemeClr val="tx1">
                              <a:lumMod val="75000"/>
                              <a:lumOff val="25000"/>
                            </a:schemeClr>
                          </a:solidFill>
                          <a:effectLst/>
                        </a:rPr>
                        <a:t> </a:t>
                      </a:r>
                      <a:r>
                        <a:rPr lang="en-US" sz="1300">
                          <a:solidFill>
                            <a:schemeClr val="tx1">
                              <a:lumMod val="75000"/>
                              <a:lumOff val="25000"/>
                            </a:schemeClr>
                          </a:solidFill>
                          <a:effectLst/>
                        </a:rPr>
                        <a:t>và F</a:t>
                      </a:r>
                      <a:r>
                        <a:rPr lang="vi-VN" sz="1300" err="1">
                          <a:solidFill>
                            <a:schemeClr val="tx1">
                              <a:lumMod val="75000"/>
                              <a:lumOff val="25000"/>
                            </a:schemeClr>
                          </a:solidFill>
                          <a:effectLst/>
                        </a:rPr>
                        <a:t>actory</a:t>
                      </a:r>
                      <a:r>
                        <a:rPr lang="vi-VN" sz="1300">
                          <a:solidFill>
                            <a:schemeClr val="tx1">
                              <a:lumMod val="75000"/>
                              <a:lumOff val="25000"/>
                            </a:schemeClr>
                          </a:solidFill>
                          <a:effectLst/>
                        </a:rPr>
                        <a:t> </a:t>
                      </a:r>
                      <a:r>
                        <a:rPr lang="vi-VN" sz="1300" err="1">
                          <a:solidFill>
                            <a:schemeClr val="tx1">
                              <a:lumMod val="75000"/>
                              <a:lumOff val="25000"/>
                            </a:schemeClr>
                          </a:solidFill>
                          <a:effectLst/>
                        </a:rPr>
                        <a:t>method</a:t>
                      </a:r>
                      <a:r>
                        <a:rPr lang="vi-VN" sz="1300">
                          <a:solidFill>
                            <a:schemeClr val="tx1">
                              <a:lumMod val="75000"/>
                              <a:lumOff val="25000"/>
                            </a:schemeClr>
                          </a:solidFill>
                          <a:effectLst/>
                        </a:rPr>
                        <a:t> </a:t>
                      </a:r>
                      <a:endParaRPr lang="en-US" sz="1300">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210365" marR="109390" marT="109390" marB="109390">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345155374"/>
                  </a:ext>
                </a:extLst>
              </a:tr>
              <a:tr h="701978">
                <a:tc>
                  <a:txBody>
                    <a:bodyPr/>
                    <a:lstStyle/>
                    <a:p>
                      <a:pPr marL="0" marR="0" algn="just">
                        <a:lnSpc>
                          <a:spcPct val="120000"/>
                        </a:lnSpc>
                        <a:spcBef>
                          <a:spcPts val="600"/>
                        </a:spcBef>
                        <a:spcAft>
                          <a:spcPts val="600"/>
                        </a:spcAft>
                      </a:pPr>
                      <a:r>
                        <a:rPr lang="vi-VN" sz="1300" b="1">
                          <a:solidFill>
                            <a:schemeClr val="tx1">
                              <a:lumMod val="75000"/>
                              <a:lumOff val="25000"/>
                            </a:schemeClr>
                          </a:solidFill>
                          <a:effectLst/>
                        </a:rPr>
                        <a:t>Nguyễn Văn Trung Hiếu</a:t>
                      </a:r>
                      <a:endParaRPr lang="en-US" sz="1300" b="1">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210365" marR="109390" marT="109390" marB="109390">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marL="0" marR="0" algn="ctr">
                        <a:lnSpc>
                          <a:spcPct val="120000"/>
                        </a:lnSpc>
                        <a:spcBef>
                          <a:spcPts val="600"/>
                        </a:spcBef>
                        <a:spcAft>
                          <a:spcPts val="600"/>
                        </a:spcAft>
                      </a:pPr>
                      <a:r>
                        <a:rPr lang="vi-VN" sz="1300">
                          <a:solidFill>
                            <a:schemeClr val="tx1">
                              <a:lumMod val="75000"/>
                              <a:lumOff val="25000"/>
                            </a:schemeClr>
                          </a:solidFill>
                          <a:effectLst/>
                        </a:rPr>
                        <a:t>20173107</a:t>
                      </a:r>
                      <a:endParaRPr lang="en-US" sz="1300">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210365" marR="109390" marT="109390" marB="109390">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algn="just">
                        <a:lnSpc>
                          <a:spcPct val="120000"/>
                        </a:lnSpc>
                        <a:spcBef>
                          <a:spcPts val="600"/>
                        </a:spcBef>
                        <a:spcAft>
                          <a:spcPts val="600"/>
                        </a:spcAft>
                      </a:pPr>
                      <a:r>
                        <a:rPr lang="en-US" sz="1300">
                          <a:solidFill>
                            <a:schemeClr val="tx1">
                              <a:lumMod val="75000"/>
                              <a:lumOff val="25000"/>
                            </a:schemeClr>
                          </a:solidFill>
                          <a:effectLst/>
                        </a:rPr>
                        <a:t>Các vấn đề liên quan đến C</a:t>
                      </a:r>
                      <a:r>
                        <a:rPr lang="vi-VN" sz="1300">
                          <a:solidFill>
                            <a:schemeClr val="tx1">
                              <a:lumMod val="75000"/>
                              <a:lumOff val="25000"/>
                            </a:schemeClr>
                          </a:solidFill>
                          <a:effectLst/>
                        </a:rPr>
                        <a:t>leanclass</a:t>
                      </a:r>
                      <a:r>
                        <a:rPr lang="en-US" sz="1300">
                          <a:solidFill>
                            <a:schemeClr val="tx1">
                              <a:lumMod val="75000"/>
                              <a:lumOff val="25000"/>
                            </a:schemeClr>
                          </a:solidFill>
                          <a:effectLst/>
                        </a:rPr>
                        <a:t>, </a:t>
                      </a:r>
                      <a:r>
                        <a:rPr lang="vi-VN" sz="1300">
                          <a:solidFill>
                            <a:schemeClr val="tx1">
                              <a:lumMod val="75000"/>
                              <a:lumOff val="25000"/>
                            </a:schemeClr>
                          </a:solidFill>
                          <a:effectLst/>
                        </a:rPr>
                        <a:t>cleanName</a:t>
                      </a:r>
                      <a:r>
                        <a:rPr lang="en-US" sz="1300">
                          <a:solidFill>
                            <a:schemeClr val="tx1">
                              <a:lumMod val="75000"/>
                              <a:lumOff val="25000"/>
                            </a:schemeClr>
                          </a:solidFill>
                          <a:effectLst/>
                        </a:rPr>
                        <a:t> và O</a:t>
                      </a:r>
                      <a:r>
                        <a:rPr lang="vi-VN" sz="1300">
                          <a:solidFill>
                            <a:schemeClr val="tx1">
                              <a:lumMod val="75000"/>
                              <a:lumOff val="25000"/>
                            </a:schemeClr>
                          </a:solidFill>
                          <a:effectLst/>
                        </a:rPr>
                        <a:t>bservable pettern</a:t>
                      </a:r>
                      <a:endParaRPr lang="en-US" sz="1300">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210365" marR="109390" marT="109390" marB="109390">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776994908"/>
                  </a:ext>
                </a:extLst>
              </a:tr>
              <a:tr h="701978">
                <a:tc>
                  <a:txBody>
                    <a:bodyPr/>
                    <a:lstStyle/>
                    <a:p>
                      <a:pPr marL="0" marR="0" algn="just">
                        <a:lnSpc>
                          <a:spcPct val="120000"/>
                        </a:lnSpc>
                        <a:spcBef>
                          <a:spcPts val="600"/>
                        </a:spcBef>
                        <a:spcAft>
                          <a:spcPts val="600"/>
                        </a:spcAft>
                      </a:pPr>
                      <a:r>
                        <a:rPr lang="vi-VN" sz="1300" b="1">
                          <a:solidFill>
                            <a:schemeClr val="tx1">
                              <a:lumMod val="75000"/>
                              <a:lumOff val="25000"/>
                            </a:schemeClr>
                          </a:solidFill>
                          <a:effectLst/>
                        </a:rPr>
                        <a:t>Lê Đức Hải</a:t>
                      </a:r>
                      <a:endParaRPr lang="en-US" sz="1300" b="1">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210365" marR="109390" marT="109390" marB="109390">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marL="0" marR="0" algn="ctr">
                        <a:lnSpc>
                          <a:spcPct val="120000"/>
                        </a:lnSpc>
                        <a:spcBef>
                          <a:spcPts val="600"/>
                        </a:spcBef>
                        <a:spcAft>
                          <a:spcPts val="600"/>
                        </a:spcAft>
                      </a:pPr>
                      <a:r>
                        <a:rPr lang="vi-VN" sz="1300">
                          <a:solidFill>
                            <a:schemeClr val="tx1">
                              <a:lumMod val="75000"/>
                              <a:lumOff val="25000"/>
                            </a:schemeClr>
                          </a:solidFill>
                          <a:effectLst/>
                        </a:rPr>
                        <a:t>20173094</a:t>
                      </a:r>
                      <a:endParaRPr lang="en-US" sz="1300">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210365" marR="109390" marT="109390" marB="109390">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algn="just">
                        <a:lnSpc>
                          <a:spcPct val="120000"/>
                        </a:lnSpc>
                        <a:spcBef>
                          <a:spcPts val="600"/>
                        </a:spcBef>
                        <a:spcAft>
                          <a:spcPts val="600"/>
                        </a:spcAft>
                      </a:pPr>
                      <a:r>
                        <a:rPr lang="en-US" sz="1300" err="1">
                          <a:solidFill>
                            <a:schemeClr val="tx1">
                              <a:lumMod val="75000"/>
                              <a:lumOff val="25000"/>
                            </a:schemeClr>
                          </a:solidFill>
                          <a:effectLst/>
                        </a:rPr>
                        <a:t>Các</a:t>
                      </a:r>
                      <a:r>
                        <a:rPr lang="en-US" sz="1300">
                          <a:solidFill>
                            <a:schemeClr val="tx1">
                              <a:lumMod val="75000"/>
                              <a:lumOff val="25000"/>
                            </a:schemeClr>
                          </a:solidFill>
                          <a:effectLst/>
                        </a:rPr>
                        <a:t> </a:t>
                      </a:r>
                      <a:r>
                        <a:rPr lang="en-US" sz="1300" err="1">
                          <a:solidFill>
                            <a:schemeClr val="tx1">
                              <a:lumMod val="75000"/>
                              <a:lumOff val="25000"/>
                            </a:schemeClr>
                          </a:solidFill>
                          <a:effectLst/>
                        </a:rPr>
                        <a:t>vấn</a:t>
                      </a:r>
                      <a:r>
                        <a:rPr lang="en-US" sz="1300">
                          <a:solidFill>
                            <a:schemeClr val="tx1">
                              <a:lumMod val="75000"/>
                              <a:lumOff val="25000"/>
                            </a:schemeClr>
                          </a:solidFill>
                          <a:effectLst/>
                        </a:rPr>
                        <a:t> đề liên quan </a:t>
                      </a:r>
                      <a:r>
                        <a:rPr lang="en-US" sz="1300" err="1">
                          <a:solidFill>
                            <a:schemeClr val="tx1">
                              <a:lumMod val="75000"/>
                              <a:lumOff val="25000"/>
                            </a:schemeClr>
                          </a:solidFill>
                          <a:effectLst/>
                        </a:rPr>
                        <a:t>đến</a:t>
                      </a:r>
                      <a:r>
                        <a:rPr lang="en-US" sz="1300">
                          <a:solidFill>
                            <a:schemeClr val="tx1">
                              <a:lumMod val="75000"/>
                              <a:lumOff val="25000"/>
                            </a:schemeClr>
                          </a:solidFill>
                          <a:effectLst/>
                        </a:rPr>
                        <a:t> S</a:t>
                      </a:r>
                      <a:r>
                        <a:rPr lang="vi-VN" sz="1300" err="1">
                          <a:solidFill>
                            <a:schemeClr val="tx1">
                              <a:lumMod val="75000"/>
                              <a:lumOff val="25000"/>
                            </a:schemeClr>
                          </a:solidFill>
                          <a:effectLst/>
                        </a:rPr>
                        <a:t>tate</a:t>
                      </a:r>
                      <a:r>
                        <a:rPr lang="vi-VN" sz="1300">
                          <a:solidFill>
                            <a:schemeClr val="tx1">
                              <a:lumMod val="75000"/>
                              <a:lumOff val="25000"/>
                            </a:schemeClr>
                          </a:solidFill>
                          <a:effectLst/>
                        </a:rPr>
                        <a:t> </a:t>
                      </a:r>
                      <a:r>
                        <a:rPr lang="vi-VN" sz="1300" err="1">
                          <a:solidFill>
                            <a:schemeClr val="tx1">
                              <a:lumMod val="75000"/>
                              <a:lumOff val="25000"/>
                            </a:schemeClr>
                          </a:solidFill>
                          <a:effectLst/>
                        </a:rPr>
                        <a:t>pattern</a:t>
                      </a:r>
                      <a:r>
                        <a:rPr lang="vi-VN" sz="1300">
                          <a:solidFill>
                            <a:schemeClr val="tx1">
                              <a:lumMod val="75000"/>
                              <a:lumOff val="25000"/>
                            </a:schemeClr>
                          </a:solidFill>
                          <a:effectLst/>
                        </a:rPr>
                        <a:t> </a:t>
                      </a:r>
                      <a:r>
                        <a:rPr lang="en-US" sz="1300">
                          <a:solidFill>
                            <a:schemeClr val="tx1">
                              <a:lumMod val="75000"/>
                              <a:lumOff val="25000"/>
                            </a:schemeClr>
                          </a:solidFill>
                          <a:effectLst/>
                        </a:rPr>
                        <a:t>và A</a:t>
                      </a:r>
                      <a:r>
                        <a:rPr lang="vi-VN" sz="1300" err="1">
                          <a:solidFill>
                            <a:schemeClr val="tx1">
                              <a:lumMod val="75000"/>
                              <a:lumOff val="25000"/>
                            </a:schemeClr>
                          </a:solidFill>
                          <a:effectLst/>
                        </a:rPr>
                        <a:t>dapter</a:t>
                      </a:r>
                      <a:r>
                        <a:rPr lang="vi-VN" sz="1300">
                          <a:solidFill>
                            <a:schemeClr val="tx1">
                              <a:lumMod val="75000"/>
                              <a:lumOff val="25000"/>
                            </a:schemeClr>
                          </a:solidFill>
                          <a:effectLst/>
                        </a:rPr>
                        <a:t> </a:t>
                      </a:r>
                      <a:r>
                        <a:rPr lang="vi-VN" sz="1300" err="1">
                          <a:solidFill>
                            <a:schemeClr val="tx1">
                              <a:lumMod val="75000"/>
                              <a:lumOff val="25000"/>
                            </a:schemeClr>
                          </a:solidFill>
                          <a:effectLst/>
                        </a:rPr>
                        <a:t>pattern</a:t>
                      </a:r>
                      <a:endParaRPr lang="en-US" sz="1300">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210365" marR="109390" marT="109390" marB="109390">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4244963905"/>
                  </a:ext>
                </a:extLst>
              </a:tr>
            </a:tbl>
          </a:graphicData>
        </a:graphic>
      </p:graphicFrame>
    </p:spTree>
    <p:extLst>
      <p:ext uri="{BB962C8B-B14F-4D97-AF65-F5344CB8AC3E}">
        <p14:creationId xmlns:p14="http://schemas.microsoft.com/office/powerpoint/2010/main" val="3527412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30</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476281" y="1617454"/>
            <a:ext cx="3300254" cy="4232603"/>
          </a:xfrm>
        </p:spPr>
        <p:txBody>
          <a:bodyPr vert="horz" lIns="91440" tIns="45720" rIns="91440" bIns="45720" rtlCol="0" anchor="t">
            <a:normAutofit/>
          </a:bodyPr>
          <a:lstStyle/>
          <a:p>
            <a:pPr marL="273050" indent="-273050">
              <a:buNone/>
            </a:pPr>
            <a:endParaRPr lang="en-US" sz="1800">
              <a:ea typeface="Tahoma"/>
              <a:cs typeface="Tahoma"/>
            </a:endParaRPr>
          </a:p>
          <a:p>
            <a:pPr marL="273050" indent="-273050">
              <a:buNone/>
            </a:pPr>
            <a:endParaRPr lang="en-US" sz="1800">
              <a:ea typeface="Tahoma"/>
              <a:cs typeface="Tahoma"/>
            </a:endParaRP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err="1">
                <a:solidFill>
                  <a:schemeClr val="tx2"/>
                </a:solidFill>
                <a:latin typeface="Tahoma"/>
                <a:ea typeface="Tahoma"/>
                <a:cs typeface="Tahoma"/>
              </a:rPr>
              <a:t>Vấn</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đề</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về</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Xử</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lý</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lỗi</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tạo</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trong</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views.screen</a:t>
            </a:r>
            <a:r>
              <a:rPr lang="en-US" altLang="zh-CN" sz="2800">
                <a:solidFill>
                  <a:schemeClr val="tx2"/>
                </a:solidFill>
                <a:latin typeface="Tahoma"/>
                <a:ea typeface="Tahoma"/>
                <a:cs typeface="Tahoma"/>
              </a:rPr>
              <a:t> </a:t>
            </a:r>
            <a:endParaRPr lang="en-US" altLang="zh-CN" sz="2800">
              <a:solidFill>
                <a:schemeClr val="tx2"/>
              </a:solidFill>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D4E7401B-B242-49BF-A95F-4E48A68FF611}"/>
              </a:ext>
            </a:extLst>
          </p:cNvPr>
          <p:cNvSpPr txBox="1"/>
          <p:nvPr/>
        </p:nvSpPr>
        <p:spPr>
          <a:xfrm>
            <a:off x="611619" y="1444268"/>
            <a:ext cx="26675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Tahoma"/>
              <a:cs typeface="Tahoma"/>
            </a:endParaRPr>
          </a:p>
        </p:txBody>
      </p:sp>
      <p:sp>
        <p:nvSpPr>
          <p:cNvPr id="2" name="TextBox 1">
            <a:extLst>
              <a:ext uri="{FF2B5EF4-FFF2-40B4-BE49-F238E27FC236}">
                <a16:creationId xmlns:a16="http://schemas.microsoft.com/office/drawing/2014/main" id="{ECDD12CD-DD30-496D-A357-25D15EAA27C0}"/>
              </a:ext>
            </a:extLst>
          </p:cNvPr>
          <p:cNvSpPr txBox="1"/>
          <p:nvPr/>
        </p:nvSpPr>
        <p:spPr>
          <a:xfrm>
            <a:off x="611619" y="1497254"/>
            <a:ext cx="625341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Tahoma"/>
                <a:cs typeface="Tahoma"/>
              </a:rPr>
              <a:t>- Mỗi Screen đều tự dùng các cách xử lý lỗi riêng</a:t>
            </a:r>
          </a:p>
          <a:p>
            <a:r>
              <a:rPr lang="en-US">
                <a:ea typeface="Tahoma"/>
                <a:cs typeface="Tahoma"/>
              </a:rPr>
              <a:t>- Vi phạm OCP, SRP khi mở rộng chức năng</a:t>
            </a:r>
          </a:p>
          <a:p>
            <a:endParaRPr lang="en-US">
              <a:ea typeface="Tahoma"/>
              <a:cs typeface="Tahoma"/>
            </a:endParaRPr>
          </a:p>
        </p:txBody>
      </p:sp>
      <p:pic>
        <p:nvPicPr>
          <p:cNvPr id="3" name="Picture 5" descr="Diagram&#10;&#10;Description automatically generated">
            <a:extLst>
              <a:ext uri="{FF2B5EF4-FFF2-40B4-BE49-F238E27FC236}">
                <a16:creationId xmlns:a16="http://schemas.microsoft.com/office/drawing/2014/main" id="{0DB1042C-EC11-485D-9A55-1A9D42FBE4AE}"/>
              </a:ext>
            </a:extLst>
          </p:cNvPr>
          <p:cNvPicPr>
            <a:picLocks noChangeAspect="1"/>
          </p:cNvPicPr>
          <p:nvPr/>
        </p:nvPicPr>
        <p:blipFill>
          <a:blip r:embed="rId2"/>
          <a:stretch>
            <a:fillRect/>
          </a:stretch>
        </p:blipFill>
        <p:spPr>
          <a:xfrm>
            <a:off x="1412692" y="2495141"/>
            <a:ext cx="7112329" cy="3882896"/>
          </a:xfrm>
          <a:prstGeom prst="rect">
            <a:avLst/>
          </a:prstGeom>
        </p:spPr>
      </p:pic>
      <p:sp>
        <p:nvSpPr>
          <p:cNvPr id="5" name="TextBox 4">
            <a:extLst>
              <a:ext uri="{FF2B5EF4-FFF2-40B4-BE49-F238E27FC236}">
                <a16:creationId xmlns:a16="http://schemas.microsoft.com/office/drawing/2014/main" id="{E600CC2F-3B44-4303-8564-4A743F17525B}"/>
              </a:ext>
            </a:extLst>
          </p:cNvPr>
          <p:cNvSpPr txBox="1"/>
          <p:nvPr/>
        </p:nvSpPr>
        <p:spPr>
          <a:xfrm>
            <a:off x="3738326" y="2245831"/>
            <a:ext cx="3070905" cy="646331"/>
          </a:xfrm>
          <a:prstGeom prst="rect">
            <a:avLst/>
          </a:prstGeom>
          <a:noFill/>
        </p:spPr>
        <p:txBody>
          <a:bodyPr wrap="none" rtlCol="0">
            <a:spAutoFit/>
          </a:bodyPr>
          <a:lstStyle/>
          <a:p>
            <a:r>
              <a:rPr lang="en-US">
                <a:ea typeface="Tahoma"/>
                <a:cs typeface="Tahoma"/>
              </a:rPr>
              <a:t>Giải pháp: Áp dụng Strategy</a:t>
            </a:r>
          </a:p>
          <a:p>
            <a:endParaRPr lang="en-US"/>
          </a:p>
        </p:txBody>
      </p:sp>
    </p:spTree>
    <p:extLst>
      <p:ext uri="{BB962C8B-B14F-4D97-AF65-F5344CB8AC3E}">
        <p14:creationId xmlns:p14="http://schemas.microsoft.com/office/powerpoint/2010/main" val="1965066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31</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476281" y="1617454"/>
            <a:ext cx="3300254" cy="4232603"/>
          </a:xfrm>
        </p:spPr>
        <p:txBody>
          <a:bodyPr vert="horz" lIns="91440" tIns="45720" rIns="91440" bIns="45720" rtlCol="0" anchor="t">
            <a:normAutofit/>
          </a:bodyPr>
          <a:lstStyle/>
          <a:p>
            <a:pPr marL="273050" indent="-273050">
              <a:buNone/>
            </a:pPr>
            <a:endParaRPr lang="en-US" sz="1800">
              <a:ea typeface="Tahoma"/>
              <a:cs typeface="Tahoma"/>
            </a:endParaRPr>
          </a:p>
          <a:p>
            <a:pPr marL="273050" indent="-273050">
              <a:buNone/>
            </a:pPr>
            <a:endParaRPr lang="en-US" sz="1800">
              <a:ea typeface="Tahoma"/>
              <a:cs typeface="Tahoma"/>
            </a:endParaRP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err="1">
                <a:solidFill>
                  <a:schemeClr val="tx2"/>
                </a:solidFill>
                <a:latin typeface="Tahoma"/>
                <a:ea typeface="Tahoma"/>
                <a:cs typeface="Tahoma"/>
              </a:rPr>
              <a:t>Vấn</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đề</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về</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Xử</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lý</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lỗi</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tạo</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trong</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views.screen</a:t>
            </a:r>
            <a:r>
              <a:rPr lang="en-US" altLang="zh-CN" sz="2800">
                <a:solidFill>
                  <a:schemeClr val="tx2"/>
                </a:solidFill>
                <a:latin typeface="Tahoma"/>
                <a:ea typeface="Tahoma"/>
                <a:cs typeface="Tahoma"/>
              </a:rPr>
              <a:t> (tiếp) </a:t>
            </a:r>
            <a:endParaRPr lang="en-US" altLang="zh-CN" sz="2800">
              <a:solidFill>
                <a:schemeClr val="tx2"/>
              </a:solidFill>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D4E7401B-B242-49BF-A95F-4E48A68FF611}"/>
              </a:ext>
            </a:extLst>
          </p:cNvPr>
          <p:cNvSpPr txBox="1"/>
          <p:nvPr/>
        </p:nvSpPr>
        <p:spPr>
          <a:xfrm>
            <a:off x="611619" y="1444268"/>
            <a:ext cx="26675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Tahoma"/>
              <a:cs typeface="Tahoma"/>
            </a:endParaRPr>
          </a:p>
        </p:txBody>
      </p:sp>
      <p:sp>
        <p:nvSpPr>
          <p:cNvPr id="2" name="TextBox 1">
            <a:extLst>
              <a:ext uri="{FF2B5EF4-FFF2-40B4-BE49-F238E27FC236}">
                <a16:creationId xmlns:a16="http://schemas.microsoft.com/office/drawing/2014/main" id="{ECDD12CD-DD30-496D-A357-25D15EAA27C0}"/>
              </a:ext>
            </a:extLst>
          </p:cNvPr>
          <p:cNvSpPr txBox="1"/>
          <p:nvPr/>
        </p:nvSpPr>
        <p:spPr>
          <a:xfrm>
            <a:off x="611619" y="1497254"/>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ea typeface="Tahoma"/>
                <a:cs typeface="Tahoma"/>
              </a:rPr>
              <a:t>Giải</a:t>
            </a:r>
            <a:r>
              <a:rPr lang="en-US">
                <a:ea typeface="Tahoma"/>
                <a:cs typeface="Tahoma"/>
              </a:rPr>
              <a:t> </a:t>
            </a:r>
            <a:r>
              <a:rPr lang="en-US" err="1">
                <a:ea typeface="Tahoma"/>
                <a:cs typeface="Tahoma"/>
              </a:rPr>
              <a:t>pháp</a:t>
            </a:r>
            <a:r>
              <a:rPr lang="en-US">
                <a:ea typeface="Tahoma"/>
                <a:cs typeface="Tahoma"/>
              </a:rPr>
              <a:t> 2: </a:t>
            </a:r>
            <a:r>
              <a:rPr lang="en-US" err="1">
                <a:ea typeface="Tahoma"/>
                <a:cs typeface="Tahoma"/>
              </a:rPr>
              <a:t>Áp</a:t>
            </a:r>
            <a:r>
              <a:rPr lang="en-US">
                <a:ea typeface="Tahoma"/>
                <a:cs typeface="Tahoma"/>
              </a:rPr>
              <a:t> </a:t>
            </a:r>
            <a:r>
              <a:rPr lang="en-US" err="1">
                <a:ea typeface="Tahoma"/>
                <a:cs typeface="Tahoma"/>
              </a:rPr>
              <a:t>dụng</a:t>
            </a:r>
            <a:r>
              <a:rPr lang="en-US">
                <a:ea typeface="Tahoma"/>
                <a:cs typeface="Tahoma"/>
              </a:rPr>
              <a:t> Decorator</a:t>
            </a:r>
          </a:p>
        </p:txBody>
      </p:sp>
      <p:pic>
        <p:nvPicPr>
          <p:cNvPr id="5" name="Picture 5" descr="Diagram&#10;&#10;Description automatically generated">
            <a:extLst>
              <a:ext uri="{FF2B5EF4-FFF2-40B4-BE49-F238E27FC236}">
                <a16:creationId xmlns:a16="http://schemas.microsoft.com/office/drawing/2014/main" id="{842EBF4B-CFA2-4833-9EAF-7CCB3E8D4B38}"/>
              </a:ext>
            </a:extLst>
          </p:cNvPr>
          <p:cNvPicPr>
            <a:picLocks noChangeAspect="1"/>
          </p:cNvPicPr>
          <p:nvPr/>
        </p:nvPicPr>
        <p:blipFill>
          <a:blip r:embed="rId2"/>
          <a:stretch>
            <a:fillRect/>
          </a:stretch>
        </p:blipFill>
        <p:spPr>
          <a:xfrm>
            <a:off x="1868161" y="2192952"/>
            <a:ext cx="5649901" cy="3312314"/>
          </a:xfrm>
          <a:prstGeom prst="rect">
            <a:avLst/>
          </a:prstGeom>
        </p:spPr>
      </p:pic>
    </p:spTree>
    <p:extLst>
      <p:ext uri="{BB962C8B-B14F-4D97-AF65-F5344CB8AC3E}">
        <p14:creationId xmlns:p14="http://schemas.microsoft.com/office/powerpoint/2010/main" val="2084455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382001" y="6463322"/>
            <a:ext cx="476738" cy="26194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32</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476281" y="1617455"/>
            <a:ext cx="8087616" cy="2482598"/>
          </a:xfrm>
        </p:spPr>
        <p:txBody>
          <a:bodyPr vert="horz" lIns="91440" tIns="45720" rIns="91440" bIns="45720" rtlCol="0" anchor="t">
            <a:normAutofit/>
          </a:bodyPr>
          <a:lstStyle/>
          <a:p>
            <a:pPr marL="273050" indent="-273050">
              <a:buNone/>
            </a:pPr>
            <a:r>
              <a:rPr lang="en-US" sz="1800">
                <a:ea typeface="Tahoma"/>
                <a:cs typeface="Tahoma"/>
              </a:rPr>
              <a:t>    Trong lớp view.cart.CartScreenHandler có mỗi quan hệ Composition với lớp view.cart.MediaHandler. Lớp view.cart.MediaHandler lại chứa 1 parameter kiểu view.cart.CartScreenHandler. Do đó 2 lớp này đã bị high coupling.</a:t>
            </a:r>
          </a:p>
          <a:p>
            <a:pPr marL="273050" indent="-273050">
              <a:buNone/>
            </a:pPr>
            <a:r>
              <a:rPr lang="en-US" sz="1800">
                <a:ea typeface="Tahoma"/>
                <a:cs typeface="Tahoma"/>
              </a:rPr>
              <a:t>    Thiết kế cũ</a:t>
            </a: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a:solidFill>
                  <a:schemeClr val="tx2"/>
                </a:solidFill>
                <a:latin typeface="Tahoma"/>
                <a:ea typeface="Tahoma"/>
                <a:cs typeface="Tahoma"/>
              </a:rPr>
              <a:t>Vấn đề về Observer trong views.screen.Cart</a:t>
            </a:r>
            <a:endParaRPr lang="en-US" altLang="zh-CN" sz="2800">
              <a:solidFill>
                <a:schemeClr val="tx2"/>
              </a:solidFill>
              <a:ea typeface="Tahoma" panose="020B0604030504040204" pitchFamily="34" charset="0"/>
              <a:cs typeface="Tahoma" panose="020B0604030504040204" pitchFamily="34" charset="0"/>
            </a:endParaRPr>
          </a:p>
        </p:txBody>
      </p:sp>
      <p:pic>
        <p:nvPicPr>
          <p:cNvPr id="3074" name="Picture 2" descr="Mở ảnh">
            <a:extLst>
              <a:ext uri="{FF2B5EF4-FFF2-40B4-BE49-F238E27FC236}">
                <a16:creationId xmlns:a16="http://schemas.microsoft.com/office/drawing/2014/main" id="{FE7CFB93-E369-4D58-AE83-CCF9A1D5C9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172" y="3509145"/>
            <a:ext cx="7705725" cy="196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3318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382001" y="6463322"/>
            <a:ext cx="476738" cy="26194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33</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688257" y="1617454"/>
            <a:ext cx="7875639" cy="4232603"/>
          </a:xfrm>
        </p:spPr>
        <p:txBody>
          <a:bodyPr vert="horz" lIns="91440" tIns="45720" rIns="91440" bIns="45720" rtlCol="0" anchor="t">
            <a:normAutofit/>
          </a:bodyPr>
          <a:lstStyle/>
          <a:p>
            <a:pPr marL="273050" indent="-273050">
              <a:buNone/>
            </a:pPr>
            <a:r>
              <a:rPr lang="en-US" sz="1800">
                <a:ea typeface="Tahoma"/>
                <a:cs typeface="Tahoma"/>
              </a:rPr>
              <a:t>Giải pháp: Observer</a:t>
            </a:r>
          </a:p>
          <a:p>
            <a:pPr marL="273050" indent="-273050">
              <a:buNone/>
            </a:pPr>
            <a:endParaRPr lang="en-US" sz="1800">
              <a:ea typeface="Tahoma"/>
              <a:cs typeface="Tahoma"/>
            </a:endParaRP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a:solidFill>
                  <a:schemeClr val="tx2"/>
                </a:solidFill>
                <a:latin typeface="Tahoma"/>
                <a:ea typeface="Tahoma"/>
                <a:cs typeface="Tahoma"/>
              </a:rPr>
              <a:t>Vấn đề về Observer trong views.screen.Cart</a:t>
            </a:r>
            <a:endParaRPr lang="en-US" altLang="zh-CN" sz="2800">
              <a:solidFill>
                <a:schemeClr val="tx2"/>
              </a:solidFill>
              <a:ea typeface="Tahoma" panose="020B0604030504040204" pitchFamily="34" charset="0"/>
              <a:cs typeface="Tahoma" panose="020B0604030504040204" pitchFamily="34" charset="0"/>
            </a:endParaRPr>
          </a:p>
        </p:txBody>
      </p:sp>
      <p:pic>
        <p:nvPicPr>
          <p:cNvPr id="5" name="Picture 4" descr="https://lh3.googleusercontent.com/nc3bRcizFxKfylop7zUc9rryUU9x88xE-oSZcwNxYLuRRRANhZCb5ONyJnWdX9hmYVAXW6zj6zrYTX0oQFhpl6qTmizUsucQCCzUAU4ip2SBbNyqMnTt_Z4EoWDCW7J3kZvc1dZP">
            <a:extLst>
              <a:ext uri="{FF2B5EF4-FFF2-40B4-BE49-F238E27FC236}">
                <a16:creationId xmlns:a16="http://schemas.microsoft.com/office/drawing/2014/main" id="{63EA44F2-1CF8-4931-BC34-12755DF38A9F}"/>
              </a:ext>
            </a:extLst>
          </p:cNvPr>
          <p:cNvPicPr/>
          <p:nvPr/>
        </p:nvPicPr>
        <p:blipFill>
          <a:blip r:embed="rId2">
            <a:extLst>
              <a:ext uri="{28A0092B-C50C-407E-A947-70E740481C1C}">
                <a14:useLocalDpi xmlns:a14="http://schemas.microsoft.com/office/drawing/2010/main" val="0"/>
              </a:ext>
            </a:extLst>
          </a:blip>
          <a:stretch>
            <a:fillRect/>
          </a:stretch>
        </p:blipFill>
        <p:spPr>
          <a:xfrm>
            <a:off x="1700319" y="2164123"/>
            <a:ext cx="5890183" cy="3391104"/>
          </a:xfrm>
          <a:prstGeom prst="rect">
            <a:avLst/>
          </a:prstGeom>
        </p:spPr>
      </p:pic>
    </p:spTree>
    <p:extLst>
      <p:ext uri="{BB962C8B-B14F-4D97-AF65-F5344CB8AC3E}">
        <p14:creationId xmlns:p14="http://schemas.microsoft.com/office/powerpoint/2010/main" val="1727651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432FA6D-EFDC-4951-9CAC-9AF61178B71C}"/>
              </a:ext>
            </a:extLst>
          </p:cNvPr>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a:solidFill>
                  <a:schemeClr val="tx2"/>
                </a:solidFill>
                <a:latin typeface="Tahoma"/>
                <a:ea typeface="Tahoma"/>
                <a:cs typeface="Tahoma"/>
              </a:rPr>
              <a:t>Vấn đề Clear Name và giải pháp</a:t>
            </a:r>
            <a:endParaRPr lang="en-US" altLang="zh-CN" sz="2800">
              <a:solidFill>
                <a:schemeClr val="tx2"/>
              </a:solidFill>
              <a:ea typeface="Tahoma" panose="020B0604030504040204" pitchFamily="34" charset="0"/>
              <a:cs typeface="Tahoma" panose="020B0604030504040204" pitchFamily="34" charset="0"/>
            </a:endParaRPr>
          </a:p>
        </p:txBody>
      </p:sp>
      <p:sp>
        <p:nvSpPr>
          <p:cNvPr id="3" name="Rectangle 3" descr="Rectangle: Click to edit Master text styles&#10;Second level&#10;Third level&#10;Fourth level&#10;Fifth level">
            <a:extLst>
              <a:ext uri="{FF2B5EF4-FFF2-40B4-BE49-F238E27FC236}">
                <a16:creationId xmlns:a16="http://schemas.microsoft.com/office/drawing/2014/main" id="{BC06E984-FA18-4B27-8806-55D5C43E40CF}"/>
              </a:ext>
            </a:extLst>
          </p:cNvPr>
          <p:cNvSpPr txBox="1">
            <a:spLocks noChangeArrowheads="1"/>
          </p:cNvSpPr>
          <p:nvPr/>
        </p:nvSpPr>
        <p:spPr>
          <a:xfrm>
            <a:off x="688257" y="1617454"/>
            <a:ext cx="7875639" cy="4232603"/>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ea typeface="Tahoma"/>
                <a:cs typeface="Tahoma"/>
              </a:rPr>
              <a:t>Use Intention revealing Names: sử dụng tên phải có mục đích</a:t>
            </a:r>
          </a:p>
          <a:p>
            <a:pPr>
              <a:buFontTx/>
              <a:buChar char="-"/>
            </a:pPr>
            <a:r>
              <a:rPr lang="en-US" sz="1800">
                <a:ea typeface="Tahoma"/>
                <a:cs typeface="Tahoma"/>
              </a:rPr>
              <a:t>Class PaymentController:</a:t>
            </a:r>
          </a:p>
          <a:p>
            <a:pPr>
              <a:buFontTx/>
              <a:buChar char="-"/>
            </a:pPr>
            <a:endParaRPr lang="en-US" sz="1800">
              <a:ea typeface="Tahoma"/>
              <a:cs typeface="Tahoma"/>
            </a:endParaRPr>
          </a:p>
          <a:p>
            <a:pPr>
              <a:buFontTx/>
              <a:buChar char="-"/>
            </a:pPr>
            <a:endParaRPr lang="en-US" sz="1800">
              <a:ea typeface="Tahoma"/>
              <a:cs typeface="Tahoma"/>
            </a:endParaRPr>
          </a:p>
          <a:p>
            <a:pPr marL="0" indent="0">
              <a:buNone/>
            </a:pPr>
            <a:endParaRPr lang="en-US" sz="1800">
              <a:ea typeface="Tahoma"/>
              <a:cs typeface="Tahoma"/>
            </a:endParaRPr>
          </a:p>
          <a:p>
            <a:pPr marL="0" indent="0">
              <a:buNone/>
            </a:pPr>
            <a:endParaRPr lang="en-US" sz="1800">
              <a:ea typeface="Tahoma"/>
              <a:cs typeface="Tahoma"/>
            </a:endParaRPr>
          </a:p>
          <a:p>
            <a:pPr marL="0" indent="0">
              <a:buNone/>
            </a:pPr>
            <a:endParaRPr lang="en-US" sz="1800">
              <a:ea typeface="Tahoma"/>
              <a:cs typeface="Tahoma"/>
            </a:endParaRPr>
          </a:p>
          <a:p>
            <a:pPr marL="0" indent="0">
              <a:buNone/>
            </a:pPr>
            <a:r>
              <a:rPr lang="en-US" sz="1800">
                <a:ea typeface="Tahoma"/>
                <a:cs typeface="Tahoma"/>
              </a:rPr>
              <a:t>-&gt; Đổi thành:  String[] dateSplitArray = date.split(‘”/”); </a:t>
            </a:r>
          </a:p>
        </p:txBody>
      </p:sp>
      <p:graphicFrame>
        <p:nvGraphicFramePr>
          <p:cNvPr id="4" name="Table 3">
            <a:extLst>
              <a:ext uri="{FF2B5EF4-FFF2-40B4-BE49-F238E27FC236}">
                <a16:creationId xmlns:a16="http://schemas.microsoft.com/office/drawing/2014/main" id="{B36E0E66-E0FA-4F3E-93CD-6B9B53F32CF0}"/>
              </a:ext>
            </a:extLst>
          </p:cNvPr>
          <p:cNvGraphicFramePr>
            <a:graphicFrameLocks noGrp="1"/>
          </p:cNvGraphicFramePr>
          <p:nvPr>
            <p:extLst>
              <p:ext uri="{D42A27DB-BD31-4B8C-83A1-F6EECF244321}">
                <p14:modId xmlns:p14="http://schemas.microsoft.com/office/powerpoint/2010/main" val="4259103126"/>
              </p:ext>
            </p:extLst>
          </p:nvPr>
        </p:nvGraphicFramePr>
        <p:xfrm>
          <a:off x="1669743" y="2674620"/>
          <a:ext cx="5480050" cy="1508760"/>
        </p:xfrm>
        <a:graphic>
          <a:graphicData uri="http://schemas.openxmlformats.org/drawingml/2006/table">
            <a:tbl>
              <a:tblPr firstRow="1" firstCol="1" bandRow="1">
                <a:tableStyleId>{5C22544A-7EE6-4342-B048-85BDC9FD1C3A}</a:tableStyleId>
              </a:tblPr>
              <a:tblGrid>
                <a:gridCol w="5480050">
                  <a:extLst>
                    <a:ext uri="{9D8B030D-6E8A-4147-A177-3AD203B41FA5}">
                      <a16:colId xmlns:a16="http://schemas.microsoft.com/office/drawing/2014/main" val="2960196707"/>
                    </a:ext>
                  </a:extLst>
                </a:gridCol>
              </a:tblGrid>
              <a:tr h="0">
                <a:tc>
                  <a:txBody>
                    <a:bodyPr/>
                    <a:lstStyle/>
                    <a:p>
                      <a:pPr marL="0" marR="0">
                        <a:spcBef>
                          <a:spcPts val="0"/>
                        </a:spcBef>
                        <a:spcAft>
                          <a:spcPts val="0"/>
                        </a:spcAft>
                      </a:pPr>
                      <a:r>
                        <a:rPr lang="vi-VN" sz="1100">
                          <a:effectLst/>
                        </a:rPr>
                        <a:t>private String getExpirationDate(String date) throws InvalidCardException {</a:t>
                      </a:r>
                      <a:endParaRPr lang="en-US" sz="1100">
                        <a:effectLst/>
                      </a:endParaRPr>
                    </a:p>
                    <a:p>
                      <a:pPr marL="0" marR="0">
                        <a:spcBef>
                          <a:spcPts val="0"/>
                        </a:spcBef>
                        <a:spcAft>
                          <a:spcPts val="0"/>
                        </a:spcAft>
                      </a:pPr>
                      <a:r>
                        <a:rPr lang="vi-VN" sz="1100">
                          <a:effectLst/>
                        </a:rPr>
                        <a:t>	String[] </a:t>
                      </a:r>
                      <a:r>
                        <a:rPr lang="vi-VN" sz="1100">
                          <a:solidFill>
                            <a:srgbClr val="FF0000"/>
                          </a:solidFill>
                          <a:effectLst/>
                        </a:rPr>
                        <a:t>strs</a:t>
                      </a:r>
                      <a:r>
                        <a:rPr lang="vi-VN" sz="1100">
                          <a:effectLst/>
                        </a:rPr>
                        <a:t> = date.split("/");</a:t>
                      </a:r>
                      <a:endParaRPr lang="en-US" sz="1100">
                        <a:effectLst/>
                      </a:endParaRPr>
                    </a:p>
                    <a:p>
                      <a:pPr marL="0" marR="0">
                        <a:spcBef>
                          <a:spcPts val="0"/>
                        </a:spcBef>
                        <a:spcAft>
                          <a:spcPts val="0"/>
                        </a:spcAft>
                      </a:pPr>
                      <a:r>
                        <a:rPr lang="vi-VN" sz="1100">
                          <a:effectLst/>
                        </a:rPr>
                        <a:t>	if (strs.length != 2) {</a:t>
                      </a:r>
                      <a:endParaRPr lang="en-US" sz="1100">
                        <a:effectLst/>
                      </a:endParaRPr>
                    </a:p>
                    <a:p>
                      <a:pPr marL="0" marR="0">
                        <a:spcBef>
                          <a:spcPts val="0"/>
                        </a:spcBef>
                        <a:spcAft>
                          <a:spcPts val="0"/>
                        </a:spcAft>
                      </a:pPr>
                      <a:r>
                        <a:rPr lang="vi-VN" sz="1100">
                          <a:effectLst/>
                        </a:rPr>
                        <a:t>		throw new InvalidCardException();</a:t>
                      </a:r>
                      <a:endParaRPr lang="en-US" sz="1100">
                        <a:effectLst/>
                      </a:endParaRPr>
                    </a:p>
                    <a:p>
                      <a:pPr marL="0" marR="0">
                        <a:spcBef>
                          <a:spcPts val="0"/>
                        </a:spcBef>
                        <a:spcAft>
                          <a:spcPts val="0"/>
                        </a:spcAft>
                      </a:pPr>
                      <a:r>
                        <a:rPr lang="vi-VN" sz="1100">
                          <a:effectLst/>
                        </a:rPr>
                        <a:t>	}</a:t>
                      </a:r>
                      <a:endParaRPr lang="en-US" sz="1100">
                        <a:effectLst/>
                      </a:endParaRPr>
                    </a:p>
                    <a:p>
                      <a:pPr marL="0" marR="0">
                        <a:spcBef>
                          <a:spcPts val="0"/>
                        </a:spcBef>
                        <a:spcAft>
                          <a:spcPts val="0"/>
                        </a:spcAft>
                      </a:pPr>
                      <a:r>
                        <a:rPr lang="vi-VN" sz="1100">
                          <a:effectLst/>
                        </a:rPr>
                        <a:t> </a:t>
                      </a:r>
                      <a:endParaRPr lang="en-US" sz="1100">
                        <a:effectLst/>
                      </a:endParaRPr>
                    </a:p>
                    <a:p>
                      <a:pPr marL="0" marR="0">
                        <a:spcBef>
                          <a:spcPts val="0"/>
                        </a:spcBef>
                        <a:spcAft>
                          <a:spcPts val="0"/>
                        </a:spcAft>
                      </a:pPr>
                      <a:r>
                        <a:rPr lang="vi-VN" sz="1100">
                          <a:effectLst/>
                        </a:rPr>
                        <a:t>	</a:t>
                      </a:r>
                      <a:r>
                        <a:rPr lang="en-US" sz="1100">
                          <a:effectLst/>
                        </a:rPr>
                        <a:t>…………………………</a:t>
                      </a:r>
                    </a:p>
                    <a:p>
                      <a:pPr marL="0" marR="0">
                        <a:spcBef>
                          <a:spcPts val="0"/>
                        </a:spcBef>
                        <a:spcAft>
                          <a:spcPts val="0"/>
                        </a:spcAft>
                      </a:pPr>
                      <a:r>
                        <a:rPr lang="vi-VN" sz="1100">
                          <a:effectLst/>
                        </a:rPr>
                        <a:t>}</a:t>
                      </a:r>
                      <a:endParaRPr lang="en-US" sz="1100">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81242496"/>
                  </a:ext>
                </a:extLst>
              </a:tr>
            </a:tbl>
          </a:graphicData>
        </a:graphic>
      </p:graphicFrame>
    </p:spTree>
    <p:extLst>
      <p:ext uri="{BB962C8B-B14F-4D97-AF65-F5344CB8AC3E}">
        <p14:creationId xmlns:p14="http://schemas.microsoft.com/office/powerpoint/2010/main" val="20963520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432FA6D-EFDC-4951-9CAC-9AF61178B71C}"/>
              </a:ext>
            </a:extLst>
          </p:cNvPr>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a:solidFill>
                  <a:schemeClr val="tx2"/>
                </a:solidFill>
                <a:latin typeface="Tahoma"/>
                <a:ea typeface="Tahoma"/>
                <a:cs typeface="Tahoma"/>
              </a:rPr>
              <a:t>Vấn đề Clear Name và giải pháp</a:t>
            </a:r>
            <a:endParaRPr lang="en-US" altLang="zh-CN" sz="2800">
              <a:solidFill>
                <a:schemeClr val="tx2"/>
              </a:solidFill>
              <a:ea typeface="Tahoma" panose="020B0604030504040204" pitchFamily="34" charset="0"/>
              <a:cs typeface="Tahoma" panose="020B0604030504040204" pitchFamily="34" charset="0"/>
            </a:endParaRPr>
          </a:p>
        </p:txBody>
      </p:sp>
      <p:sp>
        <p:nvSpPr>
          <p:cNvPr id="3" name="Rectangle 3" descr="Rectangle: Click to edit Master text styles&#10;Second level&#10;Third level&#10;Fourth level&#10;Fifth level">
            <a:extLst>
              <a:ext uri="{FF2B5EF4-FFF2-40B4-BE49-F238E27FC236}">
                <a16:creationId xmlns:a16="http://schemas.microsoft.com/office/drawing/2014/main" id="{BC06E984-FA18-4B27-8806-55D5C43E40CF}"/>
              </a:ext>
            </a:extLst>
          </p:cNvPr>
          <p:cNvSpPr txBox="1">
            <a:spLocks noChangeArrowheads="1"/>
          </p:cNvSpPr>
          <p:nvPr/>
        </p:nvSpPr>
        <p:spPr>
          <a:xfrm>
            <a:off x="688257" y="1617454"/>
            <a:ext cx="7875639" cy="4232603"/>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ea typeface="Tahoma"/>
                <a:cs typeface="Tahoma"/>
              </a:rPr>
              <a:t>- Trong class InterbankSubsystem</a:t>
            </a:r>
          </a:p>
          <a:p>
            <a:pPr marL="0" indent="0">
              <a:buNone/>
            </a:pPr>
            <a:endParaRPr lang="en-US" sz="1800">
              <a:ea typeface="Tahoma"/>
              <a:cs typeface="Tahoma"/>
            </a:endParaRPr>
          </a:p>
          <a:p>
            <a:pPr marL="0" indent="0">
              <a:buNone/>
            </a:pPr>
            <a:endParaRPr lang="en-US" sz="1800">
              <a:ea typeface="Tahoma"/>
              <a:cs typeface="Tahoma"/>
            </a:endParaRPr>
          </a:p>
          <a:p>
            <a:pPr marL="0" indent="0">
              <a:buNone/>
            </a:pPr>
            <a:endParaRPr lang="en-US" sz="1800">
              <a:ea typeface="Tahoma"/>
              <a:cs typeface="Tahoma"/>
            </a:endParaRPr>
          </a:p>
          <a:p>
            <a:pPr marL="0" indent="0">
              <a:buNone/>
            </a:pPr>
            <a:endParaRPr lang="en-US" sz="1800">
              <a:ea typeface="Tahoma"/>
              <a:cs typeface="Tahoma"/>
            </a:endParaRPr>
          </a:p>
          <a:p>
            <a:pPr marL="0" indent="0">
              <a:buNone/>
            </a:pPr>
            <a:endParaRPr lang="en-US" sz="1800">
              <a:ea typeface="Tahoma"/>
              <a:cs typeface="Tahoma"/>
            </a:endParaRPr>
          </a:p>
          <a:p>
            <a:pPr marL="0" indent="0">
              <a:buNone/>
            </a:pPr>
            <a:r>
              <a:rPr lang="en-US" sz="1600">
                <a:ea typeface="Tahoma"/>
                <a:cs typeface="Tahoma"/>
              </a:rPr>
              <a:t>-&gt; Đổi thành: private InterbankSubsystemController interbankSubsystemController;</a:t>
            </a:r>
          </a:p>
        </p:txBody>
      </p:sp>
      <p:graphicFrame>
        <p:nvGraphicFramePr>
          <p:cNvPr id="5" name="Table 4">
            <a:extLst>
              <a:ext uri="{FF2B5EF4-FFF2-40B4-BE49-F238E27FC236}">
                <a16:creationId xmlns:a16="http://schemas.microsoft.com/office/drawing/2014/main" id="{DEFC62C0-4F58-4E0C-B8A4-0E58E5B0333D}"/>
              </a:ext>
            </a:extLst>
          </p:cNvPr>
          <p:cNvGraphicFramePr>
            <a:graphicFrameLocks noGrp="1"/>
          </p:cNvGraphicFramePr>
          <p:nvPr>
            <p:extLst>
              <p:ext uri="{D42A27DB-BD31-4B8C-83A1-F6EECF244321}">
                <p14:modId xmlns:p14="http://schemas.microsoft.com/office/powerpoint/2010/main" val="2450097500"/>
              </p:ext>
            </p:extLst>
          </p:nvPr>
        </p:nvGraphicFramePr>
        <p:xfrm>
          <a:off x="1886051" y="2391508"/>
          <a:ext cx="5480050" cy="1508760"/>
        </p:xfrm>
        <a:graphic>
          <a:graphicData uri="http://schemas.openxmlformats.org/drawingml/2006/table">
            <a:tbl>
              <a:tblPr firstRow="1" firstCol="1" bandRow="1">
                <a:tableStyleId>{5C22544A-7EE6-4342-B048-85BDC9FD1C3A}</a:tableStyleId>
              </a:tblPr>
              <a:tblGrid>
                <a:gridCol w="5480050">
                  <a:extLst>
                    <a:ext uri="{9D8B030D-6E8A-4147-A177-3AD203B41FA5}">
                      <a16:colId xmlns:a16="http://schemas.microsoft.com/office/drawing/2014/main" val="1450510938"/>
                    </a:ext>
                  </a:extLst>
                </a:gridCol>
              </a:tblGrid>
              <a:tr h="0">
                <a:tc>
                  <a:txBody>
                    <a:bodyPr/>
                    <a:lstStyle/>
                    <a:p>
                      <a:pPr marL="0" marR="0">
                        <a:spcBef>
                          <a:spcPts val="0"/>
                        </a:spcBef>
                        <a:spcAft>
                          <a:spcPts val="0"/>
                        </a:spcAft>
                      </a:pPr>
                      <a:r>
                        <a:rPr lang="en-US" sz="1100">
                          <a:effectLst/>
                        </a:rPr>
                        <a:t>public class InterbankSubsystem implements InterbankInterface {</a:t>
                      </a:r>
                    </a:p>
                    <a:p>
                      <a:pPr marL="0" marR="0">
                        <a:spcBef>
                          <a:spcPts val="0"/>
                        </a:spcBef>
                        <a:spcAft>
                          <a:spcPts val="0"/>
                        </a:spcAft>
                      </a:pPr>
                      <a:r>
                        <a:rPr lang="en-US" sz="1100">
                          <a:effectLst/>
                        </a:rPr>
                        <a:t> </a:t>
                      </a:r>
                    </a:p>
                    <a:p>
                      <a:pPr marL="0" marR="0">
                        <a:spcBef>
                          <a:spcPts val="0"/>
                        </a:spcBef>
                        <a:spcAft>
                          <a:spcPts val="0"/>
                        </a:spcAft>
                      </a:pPr>
                      <a:r>
                        <a:rPr lang="en-US" sz="1100">
                          <a:effectLst/>
                        </a:rPr>
                        <a:t>    /**</a:t>
                      </a:r>
                    </a:p>
                    <a:p>
                      <a:pPr marL="0" marR="0">
                        <a:spcBef>
                          <a:spcPts val="0"/>
                        </a:spcBef>
                        <a:spcAft>
                          <a:spcPts val="0"/>
                        </a:spcAft>
                      </a:pPr>
                      <a:r>
                        <a:rPr lang="en-US" sz="1100">
                          <a:effectLst/>
                        </a:rPr>
                        <a:t>     * Represent the controller of the subsystem</a:t>
                      </a:r>
                    </a:p>
                    <a:p>
                      <a:pPr marL="0" marR="0">
                        <a:spcBef>
                          <a:spcPts val="0"/>
                        </a:spcBef>
                        <a:spcAft>
                          <a:spcPts val="0"/>
                        </a:spcAft>
                      </a:pPr>
                      <a:r>
                        <a:rPr lang="en-US" sz="1100">
                          <a:effectLst/>
                        </a:rPr>
                        <a:t>     */</a:t>
                      </a:r>
                    </a:p>
                    <a:p>
                      <a:pPr marL="0" marR="0">
                        <a:spcBef>
                          <a:spcPts val="0"/>
                        </a:spcBef>
                        <a:spcAft>
                          <a:spcPts val="0"/>
                        </a:spcAft>
                      </a:pPr>
                      <a:r>
                        <a:rPr lang="en-US" sz="1100">
                          <a:effectLst/>
                        </a:rPr>
                        <a:t>    private InterbankSubsystemController </a:t>
                      </a:r>
                      <a:r>
                        <a:rPr lang="en-US" sz="1100">
                          <a:solidFill>
                            <a:srgbClr val="FF0000"/>
                          </a:solidFill>
                          <a:effectLst/>
                        </a:rPr>
                        <a:t>ctrl</a:t>
                      </a:r>
                      <a:r>
                        <a:rPr lang="en-US" sz="1100">
                          <a:effectLst/>
                        </a:rPr>
                        <a:t>;</a:t>
                      </a:r>
                    </a:p>
                    <a:p>
                      <a:pPr marL="0" marR="0">
                        <a:spcBef>
                          <a:spcPts val="0"/>
                        </a:spcBef>
                        <a:spcAft>
                          <a:spcPts val="0"/>
                        </a:spcAft>
                      </a:pPr>
                      <a:r>
                        <a:rPr lang="vi-VN" sz="1100">
                          <a:effectLst/>
                        </a:rPr>
                        <a:t> </a:t>
                      </a:r>
                      <a:endParaRPr lang="en-US" sz="1100">
                        <a:effectLst/>
                      </a:endParaRPr>
                    </a:p>
                    <a:p>
                      <a:pPr marL="0" marR="0">
                        <a:spcBef>
                          <a:spcPts val="0"/>
                        </a:spcBef>
                        <a:spcAft>
                          <a:spcPts val="0"/>
                        </a:spcAft>
                      </a:pPr>
                      <a:r>
                        <a:rPr lang="vi-VN" sz="1100">
                          <a:effectLst/>
                        </a:rPr>
                        <a:t>	</a:t>
                      </a:r>
                      <a:r>
                        <a:rPr lang="en-US" sz="1100">
                          <a:effectLst/>
                        </a:rPr>
                        <a:t>…………………………</a:t>
                      </a:r>
                    </a:p>
                    <a:p>
                      <a:pPr marL="0" marR="0">
                        <a:spcBef>
                          <a:spcPts val="0"/>
                        </a:spcBef>
                        <a:spcAft>
                          <a:spcPts val="0"/>
                        </a:spcAft>
                      </a:pPr>
                      <a:r>
                        <a:rPr lang="vi-VN" sz="1100">
                          <a:effectLst/>
                        </a:rPr>
                        <a:t>}</a:t>
                      </a:r>
                      <a:endParaRPr lang="en-US" sz="1100">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32016145"/>
                  </a:ext>
                </a:extLst>
              </a:tr>
            </a:tbl>
          </a:graphicData>
        </a:graphic>
      </p:graphicFrame>
    </p:spTree>
    <p:extLst>
      <p:ext uri="{BB962C8B-B14F-4D97-AF65-F5344CB8AC3E}">
        <p14:creationId xmlns:p14="http://schemas.microsoft.com/office/powerpoint/2010/main" val="32375775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432FA6D-EFDC-4951-9CAC-9AF61178B71C}"/>
              </a:ext>
            </a:extLst>
          </p:cNvPr>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a:solidFill>
                  <a:schemeClr val="tx2"/>
                </a:solidFill>
                <a:latin typeface="Tahoma"/>
                <a:ea typeface="Tahoma"/>
                <a:cs typeface="Tahoma"/>
              </a:rPr>
              <a:t>Vấn đề Clear Name và giải pháp</a:t>
            </a:r>
            <a:endParaRPr lang="en-US" altLang="zh-CN" sz="2800">
              <a:solidFill>
                <a:schemeClr val="tx2"/>
              </a:solidFill>
              <a:ea typeface="Tahoma" panose="020B0604030504040204" pitchFamily="34" charset="0"/>
              <a:cs typeface="Tahoma" panose="020B0604030504040204" pitchFamily="34" charset="0"/>
            </a:endParaRPr>
          </a:p>
        </p:txBody>
      </p:sp>
      <p:sp>
        <p:nvSpPr>
          <p:cNvPr id="3" name="Rectangle 3" descr="Rectangle: Click to edit Master text styles&#10;Second level&#10;Third level&#10;Fourth level&#10;Fifth level">
            <a:extLst>
              <a:ext uri="{FF2B5EF4-FFF2-40B4-BE49-F238E27FC236}">
                <a16:creationId xmlns:a16="http://schemas.microsoft.com/office/drawing/2014/main" id="{BC06E984-FA18-4B27-8806-55D5C43E40CF}"/>
              </a:ext>
            </a:extLst>
          </p:cNvPr>
          <p:cNvSpPr txBox="1">
            <a:spLocks noChangeArrowheads="1"/>
          </p:cNvSpPr>
          <p:nvPr/>
        </p:nvSpPr>
        <p:spPr>
          <a:xfrm>
            <a:off x="688257" y="1617454"/>
            <a:ext cx="7875639" cy="4232603"/>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ea typeface="Tahoma"/>
                <a:cs typeface="Tahoma"/>
              </a:rPr>
              <a:t>Method names:</a:t>
            </a:r>
          </a:p>
          <a:p>
            <a:pPr marL="0" indent="0">
              <a:buNone/>
            </a:pPr>
            <a:r>
              <a:rPr lang="vi-VN" sz="1800">
                <a:ea typeface="Tahoma"/>
                <a:cs typeface="Tahoma"/>
              </a:rPr>
              <a:t>Tên của phương thức nên là động từ hoặc cụm động từ</a:t>
            </a:r>
            <a:endParaRPr lang="en-US" sz="1800">
              <a:ea typeface="Tahoma"/>
              <a:cs typeface="Tahoma"/>
            </a:endParaRPr>
          </a:p>
          <a:p>
            <a:pPr marL="0" indent="0">
              <a:buNone/>
            </a:pPr>
            <a:r>
              <a:rPr lang="en-US" sz="1800">
                <a:ea typeface="Tahoma"/>
                <a:cs typeface="Tahoma"/>
              </a:rPr>
              <a:t>Trong class AuthenticationController: có ph</a:t>
            </a:r>
            <a:r>
              <a:rPr lang="vi-VN" sz="1800">
                <a:ea typeface="Tahoma"/>
                <a:cs typeface="Tahoma"/>
              </a:rPr>
              <a:t>ư</a:t>
            </a:r>
            <a:r>
              <a:rPr lang="en-US" sz="1800">
                <a:ea typeface="Tahoma"/>
                <a:cs typeface="Tahoma"/>
              </a:rPr>
              <a:t>ơng thức </a:t>
            </a:r>
            <a:r>
              <a:rPr lang="en-US" sz="1800" i="1">
                <a:ea typeface="Tahoma"/>
                <a:cs typeface="Tahoma"/>
              </a:rPr>
              <a:t>md5() </a:t>
            </a:r>
            <a:r>
              <a:rPr lang="en-US" sz="1800">
                <a:ea typeface="Tahoma"/>
                <a:cs typeface="Tahoma"/>
              </a:rPr>
              <a:t>không phải động từ, không nêu bật lên mục đích của ph</a:t>
            </a:r>
            <a:r>
              <a:rPr lang="vi-VN" sz="1800">
                <a:ea typeface="Tahoma"/>
                <a:cs typeface="Tahoma"/>
              </a:rPr>
              <a:t>ư</a:t>
            </a:r>
            <a:r>
              <a:rPr lang="en-US" sz="1800">
                <a:ea typeface="Tahoma"/>
                <a:cs typeface="Tahoma"/>
              </a:rPr>
              <a:t>ơng thức</a:t>
            </a:r>
          </a:p>
          <a:p>
            <a:pPr marL="0" indent="0">
              <a:buNone/>
            </a:pPr>
            <a:endParaRPr lang="en-US" sz="1800" i="1">
              <a:ea typeface="Tahoma"/>
              <a:cs typeface="Tahoma"/>
            </a:endParaRPr>
          </a:p>
          <a:p>
            <a:pPr marL="0" indent="0">
              <a:buNone/>
            </a:pPr>
            <a:r>
              <a:rPr lang="en-US" sz="1800">
                <a:ea typeface="Tahoma"/>
                <a:cs typeface="Tahoma"/>
              </a:rPr>
              <a:t>-&gt; Đổi thành: encryptMd5()</a:t>
            </a:r>
            <a:r>
              <a:rPr lang="en-US" sz="1800" i="1">
                <a:ea typeface="Tahoma"/>
                <a:cs typeface="Tahoma"/>
              </a:rPr>
              <a:t> </a:t>
            </a:r>
          </a:p>
        </p:txBody>
      </p:sp>
    </p:spTree>
    <p:extLst>
      <p:ext uri="{BB962C8B-B14F-4D97-AF65-F5344CB8AC3E}">
        <p14:creationId xmlns:p14="http://schemas.microsoft.com/office/powerpoint/2010/main" val="35752538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432FA6D-EFDC-4951-9CAC-9AF61178B71C}"/>
              </a:ext>
            </a:extLst>
          </p:cNvPr>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a:solidFill>
                  <a:schemeClr val="tx2"/>
                </a:solidFill>
                <a:latin typeface="Tahoma"/>
                <a:ea typeface="Tahoma"/>
                <a:cs typeface="Tahoma"/>
              </a:rPr>
              <a:t>Vấn đề Clean Class và giải pháp</a:t>
            </a:r>
            <a:endParaRPr lang="en-US" altLang="zh-CN" sz="2800">
              <a:solidFill>
                <a:schemeClr val="tx2"/>
              </a:solidFill>
              <a:ea typeface="Tahoma" panose="020B0604030504040204" pitchFamily="34" charset="0"/>
              <a:cs typeface="Tahoma" panose="020B0604030504040204" pitchFamily="34" charset="0"/>
            </a:endParaRPr>
          </a:p>
        </p:txBody>
      </p:sp>
      <p:sp>
        <p:nvSpPr>
          <p:cNvPr id="3" name="Rectangle 3" descr="Rectangle: Click to edit Master text styles&#10;Second level&#10;Third level&#10;Fourth level&#10;Fifth level">
            <a:extLst>
              <a:ext uri="{FF2B5EF4-FFF2-40B4-BE49-F238E27FC236}">
                <a16:creationId xmlns:a16="http://schemas.microsoft.com/office/drawing/2014/main" id="{BC06E984-FA18-4B27-8806-55D5C43E40CF}"/>
              </a:ext>
            </a:extLst>
          </p:cNvPr>
          <p:cNvSpPr txBox="1">
            <a:spLocks noChangeArrowheads="1"/>
          </p:cNvSpPr>
          <p:nvPr/>
        </p:nvSpPr>
        <p:spPr>
          <a:xfrm>
            <a:off x="688257" y="1617454"/>
            <a:ext cx="7875639" cy="4232603"/>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1800" b="1">
                <a:ea typeface="Tahoma"/>
                <a:cs typeface="Tahoma"/>
              </a:rPr>
              <a:t>Large Class</a:t>
            </a:r>
          </a:p>
          <a:p>
            <a:pPr>
              <a:buFontTx/>
              <a:buChar char="-"/>
            </a:pPr>
            <a:r>
              <a:rPr lang="vi-VN" sz="1800">
                <a:ea typeface="Tahoma"/>
                <a:cs typeface="Tahoma"/>
              </a:rPr>
              <a:t>Class AuthenticationController vừa làm nhiệm vụ authentication vừa làm nhiệm vụ mã hoá md5</a:t>
            </a:r>
            <a:endParaRPr lang="en-US" sz="1800">
              <a:ea typeface="Tahoma"/>
              <a:cs typeface="Tahoma"/>
            </a:endParaRPr>
          </a:p>
          <a:p>
            <a:pPr marL="0" indent="0">
              <a:buNone/>
            </a:pPr>
            <a:r>
              <a:rPr lang="en-US" sz="1800">
                <a:ea typeface="Tahoma"/>
                <a:cs typeface="Tahoma"/>
              </a:rPr>
              <a:t>Giải pháp:</a:t>
            </a:r>
            <a:endParaRPr lang="vi-VN" sz="1800">
              <a:ea typeface="Tahoma"/>
              <a:cs typeface="Tahoma"/>
            </a:endParaRPr>
          </a:p>
          <a:p>
            <a:pPr marL="0" indent="0">
              <a:buNone/>
            </a:pPr>
            <a:endParaRPr lang="en-US" sz="1800">
              <a:ea typeface="Tahoma"/>
              <a:cs typeface="Tahoma"/>
            </a:endParaRPr>
          </a:p>
        </p:txBody>
      </p:sp>
      <p:pic>
        <p:nvPicPr>
          <p:cNvPr id="6" name="Picture 5">
            <a:extLst>
              <a:ext uri="{FF2B5EF4-FFF2-40B4-BE49-F238E27FC236}">
                <a16:creationId xmlns:a16="http://schemas.microsoft.com/office/drawing/2014/main" id="{88FABE54-81C3-45A8-9101-745ED19560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3252" y="3008300"/>
            <a:ext cx="4885647" cy="2903949"/>
          </a:xfrm>
          <a:prstGeom prst="rect">
            <a:avLst/>
          </a:prstGeom>
        </p:spPr>
      </p:pic>
    </p:spTree>
    <p:extLst>
      <p:ext uri="{BB962C8B-B14F-4D97-AF65-F5344CB8AC3E}">
        <p14:creationId xmlns:p14="http://schemas.microsoft.com/office/powerpoint/2010/main" val="41586990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432FA6D-EFDC-4951-9CAC-9AF61178B71C}"/>
              </a:ext>
            </a:extLst>
          </p:cNvPr>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a:solidFill>
                  <a:schemeClr val="tx2"/>
                </a:solidFill>
                <a:latin typeface="Tahoma"/>
                <a:ea typeface="Tahoma"/>
                <a:cs typeface="Tahoma"/>
              </a:rPr>
              <a:t>Vấn đề Clean Class và giải pháp</a:t>
            </a:r>
            <a:endParaRPr lang="en-US" altLang="zh-CN" sz="2800">
              <a:solidFill>
                <a:schemeClr val="tx2"/>
              </a:solidFill>
              <a:ea typeface="Tahoma" panose="020B0604030504040204" pitchFamily="34" charset="0"/>
              <a:cs typeface="Tahoma" panose="020B0604030504040204" pitchFamily="34" charset="0"/>
            </a:endParaRPr>
          </a:p>
        </p:txBody>
      </p:sp>
      <p:sp>
        <p:nvSpPr>
          <p:cNvPr id="3" name="Rectangle 3" descr="Rectangle: Click to edit Master text styles&#10;Second level&#10;Third level&#10;Fourth level&#10;Fifth level">
            <a:extLst>
              <a:ext uri="{FF2B5EF4-FFF2-40B4-BE49-F238E27FC236}">
                <a16:creationId xmlns:a16="http://schemas.microsoft.com/office/drawing/2014/main" id="{BC06E984-FA18-4B27-8806-55D5C43E40CF}"/>
              </a:ext>
            </a:extLst>
          </p:cNvPr>
          <p:cNvSpPr txBox="1">
            <a:spLocks noChangeArrowheads="1"/>
          </p:cNvSpPr>
          <p:nvPr/>
        </p:nvSpPr>
        <p:spPr>
          <a:xfrm>
            <a:off x="688257" y="1617454"/>
            <a:ext cx="7875639" cy="4232603"/>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1800" b="1">
                <a:ea typeface="Tahoma"/>
                <a:cs typeface="Tahoma"/>
              </a:rPr>
              <a:t>Large Class</a:t>
            </a:r>
          </a:p>
          <a:p>
            <a:pPr>
              <a:buFontTx/>
              <a:buChar char="-"/>
            </a:pPr>
            <a:r>
              <a:rPr lang="vi-VN" sz="1800">
                <a:ea typeface="Tahoma"/>
                <a:cs typeface="Tahoma"/>
              </a:rPr>
              <a:t>Class InterbankPayloadConverter: có phương thức getToday không liên quan đến nhiệm vụ của class này.</a:t>
            </a:r>
            <a:endParaRPr lang="en-US" sz="1800">
              <a:ea typeface="Tahoma"/>
              <a:cs typeface="Tahoma"/>
            </a:endParaRPr>
          </a:p>
          <a:p>
            <a:pPr marL="0" indent="0">
              <a:buNone/>
            </a:pPr>
            <a:r>
              <a:rPr lang="en-US" sz="1800">
                <a:ea typeface="Tahoma"/>
                <a:cs typeface="Tahoma"/>
              </a:rPr>
              <a:t>Giải pháp: </a:t>
            </a:r>
            <a:endParaRPr lang="vi-VN" sz="1800">
              <a:ea typeface="Tahoma"/>
              <a:cs typeface="Tahoma"/>
            </a:endParaRPr>
          </a:p>
          <a:p>
            <a:endParaRPr lang="en-US" sz="1800">
              <a:ea typeface="Tahoma"/>
              <a:cs typeface="Tahoma"/>
            </a:endParaRPr>
          </a:p>
        </p:txBody>
      </p:sp>
      <p:pic>
        <p:nvPicPr>
          <p:cNvPr id="4" name="Picture 3">
            <a:extLst>
              <a:ext uri="{FF2B5EF4-FFF2-40B4-BE49-F238E27FC236}">
                <a16:creationId xmlns:a16="http://schemas.microsoft.com/office/drawing/2014/main" id="{14910A0B-DDA2-45C2-8F7C-B26189636B93}"/>
              </a:ext>
            </a:extLst>
          </p:cNvPr>
          <p:cNvPicPr>
            <a:picLocks noChangeAspect="1"/>
          </p:cNvPicPr>
          <p:nvPr/>
        </p:nvPicPr>
        <p:blipFill>
          <a:blip r:embed="rId2"/>
          <a:stretch>
            <a:fillRect/>
          </a:stretch>
        </p:blipFill>
        <p:spPr>
          <a:xfrm>
            <a:off x="2167931" y="3199973"/>
            <a:ext cx="5335664" cy="2718910"/>
          </a:xfrm>
          <a:prstGeom prst="rect">
            <a:avLst/>
          </a:prstGeom>
        </p:spPr>
      </p:pic>
    </p:spTree>
    <p:extLst>
      <p:ext uri="{BB962C8B-B14F-4D97-AF65-F5344CB8AC3E}">
        <p14:creationId xmlns:p14="http://schemas.microsoft.com/office/powerpoint/2010/main" val="3122635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432FA6D-EFDC-4951-9CAC-9AF61178B71C}"/>
              </a:ext>
            </a:extLst>
          </p:cNvPr>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a:solidFill>
                  <a:schemeClr val="tx2"/>
                </a:solidFill>
                <a:latin typeface="Tahoma"/>
                <a:ea typeface="Tahoma"/>
                <a:cs typeface="Tahoma"/>
              </a:rPr>
              <a:t>Vấn đề Clean Class và giải pháp</a:t>
            </a:r>
            <a:endParaRPr lang="en-US" altLang="zh-CN" sz="2800">
              <a:solidFill>
                <a:schemeClr val="tx2"/>
              </a:solidFill>
              <a:ea typeface="Tahoma" panose="020B0604030504040204" pitchFamily="34" charset="0"/>
              <a:cs typeface="Tahoma" panose="020B0604030504040204" pitchFamily="34" charset="0"/>
            </a:endParaRPr>
          </a:p>
        </p:txBody>
      </p:sp>
      <p:sp>
        <p:nvSpPr>
          <p:cNvPr id="3" name="Rectangle 3" descr="Rectangle: Click to edit Master text styles&#10;Second level&#10;Third level&#10;Fourth level&#10;Fifth level">
            <a:extLst>
              <a:ext uri="{FF2B5EF4-FFF2-40B4-BE49-F238E27FC236}">
                <a16:creationId xmlns:a16="http://schemas.microsoft.com/office/drawing/2014/main" id="{BC06E984-FA18-4B27-8806-55D5C43E40CF}"/>
              </a:ext>
            </a:extLst>
          </p:cNvPr>
          <p:cNvSpPr txBox="1">
            <a:spLocks noChangeArrowheads="1"/>
          </p:cNvSpPr>
          <p:nvPr/>
        </p:nvSpPr>
        <p:spPr>
          <a:xfrm>
            <a:off x="688257" y="1617454"/>
            <a:ext cx="7875639" cy="4232603"/>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1800" b="1">
                <a:ea typeface="Tahoma"/>
                <a:cs typeface="Tahoma"/>
              </a:rPr>
              <a:t>Large Class</a:t>
            </a:r>
          </a:p>
          <a:p>
            <a:pPr>
              <a:buFontTx/>
              <a:buChar char="-"/>
            </a:pPr>
            <a:r>
              <a:rPr lang="vi-VN" sz="1800">
                <a:ea typeface="Tahoma"/>
                <a:cs typeface="Tahoma"/>
              </a:rPr>
              <a:t>Class PlaceOrderController: có thêm các phương thức validate thông tin chuyển phát</a:t>
            </a:r>
            <a:endParaRPr lang="en-US" sz="1800">
              <a:ea typeface="Tahoma"/>
              <a:cs typeface="Tahoma"/>
            </a:endParaRPr>
          </a:p>
          <a:p>
            <a:pPr marL="0" indent="0">
              <a:buNone/>
            </a:pPr>
            <a:r>
              <a:rPr lang="en-US" sz="1800">
                <a:ea typeface="Tahoma"/>
                <a:cs typeface="Tahoma"/>
              </a:rPr>
              <a:t>Giải pháp:</a:t>
            </a:r>
            <a:endParaRPr lang="vi-VN" sz="1800">
              <a:ea typeface="Tahoma"/>
              <a:cs typeface="Tahoma"/>
            </a:endParaRPr>
          </a:p>
        </p:txBody>
      </p:sp>
      <p:pic>
        <p:nvPicPr>
          <p:cNvPr id="4" name="Picture 3">
            <a:extLst>
              <a:ext uri="{FF2B5EF4-FFF2-40B4-BE49-F238E27FC236}">
                <a16:creationId xmlns:a16="http://schemas.microsoft.com/office/drawing/2014/main" id="{D1C16F8E-65E3-4710-86EC-90295330A8F3}"/>
              </a:ext>
            </a:extLst>
          </p:cNvPr>
          <p:cNvPicPr/>
          <p:nvPr/>
        </p:nvPicPr>
        <p:blipFill>
          <a:blip r:embed="rId2">
            <a:extLst>
              <a:ext uri="{28A0092B-C50C-407E-A947-70E740481C1C}">
                <a14:useLocalDpi xmlns:a14="http://schemas.microsoft.com/office/drawing/2010/main" val="0"/>
              </a:ext>
            </a:extLst>
          </a:blip>
          <a:stretch>
            <a:fillRect/>
          </a:stretch>
        </p:blipFill>
        <p:spPr>
          <a:xfrm>
            <a:off x="2979172" y="2507226"/>
            <a:ext cx="4591665" cy="3510116"/>
          </a:xfrm>
          <a:prstGeom prst="rect">
            <a:avLst/>
          </a:prstGeom>
        </p:spPr>
      </p:pic>
    </p:spTree>
    <p:extLst>
      <p:ext uri="{BB962C8B-B14F-4D97-AF65-F5344CB8AC3E}">
        <p14:creationId xmlns:p14="http://schemas.microsoft.com/office/powerpoint/2010/main" val="839528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6CE1E-EB12-4263-B998-6E82708AE5DE}"/>
              </a:ext>
            </a:extLst>
          </p:cNvPr>
          <p:cNvSpPr>
            <a:spLocks noGrp="1"/>
          </p:cNvSpPr>
          <p:nvPr>
            <p:ph type="title"/>
          </p:nvPr>
        </p:nvSpPr>
        <p:spPr/>
        <p:txBody>
          <a:bodyPr/>
          <a:lstStyle/>
          <a:p>
            <a:r>
              <a:rPr lang="en-US" dirty="0" err="1">
                <a:latin typeface="Book Antiqua"/>
              </a:rPr>
              <a:t>Usecase</a:t>
            </a:r>
            <a:r>
              <a:rPr lang="en-US" dirty="0">
                <a:latin typeface="Book Antiqua"/>
              </a:rPr>
              <a:t> </a:t>
            </a:r>
            <a:r>
              <a:rPr lang="en-US" dirty="0" err="1">
                <a:latin typeface="Book Antiqua"/>
              </a:rPr>
              <a:t>tổng</a:t>
            </a:r>
            <a:r>
              <a:rPr lang="en-US" dirty="0">
                <a:latin typeface="Book Antiqua"/>
              </a:rPr>
              <a:t> </a:t>
            </a:r>
            <a:r>
              <a:rPr lang="en-US" dirty="0" err="1">
                <a:latin typeface="Book Antiqua"/>
              </a:rPr>
              <a:t>quan</a:t>
            </a:r>
            <a:endParaRPr lang="en-US" dirty="0" err="1"/>
          </a:p>
        </p:txBody>
      </p:sp>
      <p:pic>
        <p:nvPicPr>
          <p:cNvPr id="4" name="Picture 4" descr="Diagram&#10;&#10;Description automatically generated">
            <a:extLst>
              <a:ext uri="{FF2B5EF4-FFF2-40B4-BE49-F238E27FC236}">
                <a16:creationId xmlns:a16="http://schemas.microsoft.com/office/drawing/2014/main" id="{343418F8-8A6B-4E9B-A88B-396784EFF231}"/>
              </a:ext>
            </a:extLst>
          </p:cNvPr>
          <p:cNvPicPr>
            <a:picLocks noGrp="1" noChangeAspect="1"/>
          </p:cNvPicPr>
          <p:nvPr>
            <p:ph idx="1"/>
          </p:nvPr>
        </p:nvPicPr>
        <p:blipFill>
          <a:blip r:embed="rId2"/>
          <a:stretch>
            <a:fillRect/>
          </a:stretch>
        </p:blipFill>
        <p:spPr>
          <a:xfrm>
            <a:off x="2103307" y="1661165"/>
            <a:ext cx="4953831" cy="4351338"/>
          </a:xfrm>
        </p:spPr>
      </p:pic>
    </p:spTree>
    <p:extLst>
      <p:ext uri="{BB962C8B-B14F-4D97-AF65-F5344CB8AC3E}">
        <p14:creationId xmlns:p14="http://schemas.microsoft.com/office/powerpoint/2010/main" val="12547688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40</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476281" y="1617454"/>
            <a:ext cx="3300254" cy="4232603"/>
          </a:xfrm>
        </p:spPr>
        <p:txBody>
          <a:bodyPr vert="horz" lIns="91440" tIns="45720" rIns="91440" bIns="45720" rtlCol="0" anchor="t">
            <a:normAutofit/>
          </a:bodyPr>
          <a:lstStyle/>
          <a:p>
            <a:pPr marL="273050" indent="-273050">
              <a:buNone/>
            </a:pPr>
            <a:endParaRPr lang="en-US" sz="1800">
              <a:ea typeface="Tahoma"/>
              <a:cs typeface="Tahoma"/>
            </a:endParaRPr>
          </a:p>
          <a:p>
            <a:pPr marL="273050" indent="-273050">
              <a:buNone/>
            </a:pPr>
            <a:endParaRPr lang="en-US" sz="1800">
              <a:ea typeface="Tahoma"/>
              <a:cs typeface="Tahoma"/>
            </a:endParaRP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err="1">
                <a:solidFill>
                  <a:schemeClr val="tx2"/>
                </a:solidFill>
                <a:latin typeface="Tahoma"/>
                <a:ea typeface="Tahoma"/>
                <a:cs typeface="Tahoma"/>
              </a:rPr>
              <a:t>Các</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vấn</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đề</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khác</a:t>
            </a:r>
            <a:endParaRPr lang="en-US" altLang="zh-CN" sz="2800" err="1">
              <a:solidFill>
                <a:schemeClr val="tx2"/>
              </a:solidFill>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D4E7401B-B242-49BF-A95F-4E48A68FF611}"/>
              </a:ext>
            </a:extLst>
          </p:cNvPr>
          <p:cNvSpPr txBox="1"/>
          <p:nvPr/>
        </p:nvSpPr>
        <p:spPr>
          <a:xfrm>
            <a:off x="611619" y="1444268"/>
            <a:ext cx="26675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Tahoma"/>
              <a:cs typeface="Tahoma"/>
            </a:endParaRPr>
          </a:p>
        </p:txBody>
      </p:sp>
      <p:sp>
        <p:nvSpPr>
          <p:cNvPr id="2" name="TextBox 1">
            <a:extLst>
              <a:ext uri="{FF2B5EF4-FFF2-40B4-BE49-F238E27FC236}">
                <a16:creationId xmlns:a16="http://schemas.microsoft.com/office/drawing/2014/main" id="{ECDD12CD-DD30-496D-A357-25D15EAA27C0}"/>
              </a:ext>
            </a:extLst>
          </p:cNvPr>
          <p:cNvSpPr txBox="1"/>
          <p:nvPr/>
        </p:nvSpPr>
        <p:spPr>
          <a:xfrm>
            <a:off x="611619" y="1497254"/>
            <a:ext cx="81327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Tahoma"/>
                <a:cs typeface="Tahoma"/>
              </a:rPr>
              <a:t>- Xem chi </a:t>
            </a:r>
            <a:r>
              <a:rPr lang="en-US" err="1">
                <a:ea typeface="Tahoma"/>
                <a:cs typeface="Tahoma"/>
              </a:rPr>
              <a:t>tiết</a:t>
            </a:r>
            <a:r>
              <a:rPr lang="en-US">
                <a:ea typeface="Tahoma"/>
                <a:cs typeface="Tahoma"/>
              </a:rPr>
              <a:t> </a:t>
            </a:r>
            <a:r>
              <a:rPr lang="en-US" err="1">
                <a:ea typeface="Tahoma"/>
                <a:cs typeface="Tahoma"/>
              </a:rPr>
              <a:t>sản</a:t>
            </a:r>
            <a:r>
              <a:rPr lang="en-US">
                <a:ea typeface="Tahoma"/>
                <a:cs typeface="Tahoma"/>
              </a:rPr>
              <a:t> </a:t>
            </a:r>
            <a:r>
              <a:rPr lang="en-US" err="1">
                <a:ea typeface="Tahoma"/>
                <a:cs typeface="Tahoma"/>
              </a:rPr>
              <a:t>phẩm</a:t>
            </a:r>
            <a:r>
              <a:rPr lang="en-US">
                <a:ea typeface="Tahoma"/>
                <a:cs typeface="Tahoma"/>
              </a:rPr>
              <a:t>: </a:t>
            </a:r>
            <a:r>
              <a:rPr lang="en-US" err="1">
                <a:ea typeface="Tahoma"/>
                <a:cs typeface="Tahoma"/>
              </a:rPr>
              <a:t>Áp</a:t>
            </a:r>
            <a:r>
              <a:rPr lang="en-US">
                <a:ea typeface="Tahoma"/>
                <a:cs typeface="Tahoma"/>
              </a:rPr>
              <a:t> </a:t>
            </a:r>
            <a:r>
              <a:rPr lang="en-US" err="1">
                <a:ea typeface="Tahoma"/>
                <a:cs typeface="Tahoma"/>
              </a:rPr>
              <a:t>dụng</a:t>
            </a:r>
            <a:r>
              <a:rPr lang="en-US">
                <a:ea typeface="Tahoma"/>
                <a:cs typeface="Tahoma"/>
              </a:rPr>
              <a:t> Decorator</a:t>
            </a:r>
          </a:p>
        </p:txBody>
      </p:sp>
    </p:spTree>
    <p:extLst>
      <p:ext uri="{BB962C8B-B14F-4D97-AF65-F5344CB8AC3E}">
        <p14:creationId xmlns:p14="http://schemas.microsoft.com/office/powerpoint/2010/main" val="36333796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3096B3D-C2D5-4D95-A93F-A7C0D9AAC94B}"/>
              </a:ext>
            </a:extLst>
          </p:cNvPr>
          <p:cNvSpPr txBox="1"/>
          <p:nvPr/>
        </p:nvSpPr>
        <p:spPr>
          <a:xfrm>
            <a:off x="283987" y="2725513"/>
            <a:ext cx="2894641" cy="954107"/>
          </a:xfrm>
          <a:prstGeom prst="rect">
            <a:avLst/>
          </a:prstGeom>
          <a:noFill/>
        </p:spPr>
        <p:txBody>
          <a:bodyPr wrap="square">
            <a:spAutoFit/>
          </a:bodyPr>
          <a:lstStyle/>
          <a:p>
            <a:pPr algn="l" rtl="0" fontAlgn="base"/>
            <a:r>
              <a:rPr lang="en-US" sz="2800" b="1" i="0" u="none" strike="noStrike">
                <a:solidFill>
                  <a:srgbClr val="FFFFFF"/>
                </a:solidFill>
                <a:effectLst/>
                <a:latin typeface="Arial" panose="020B0604020202020204" pitchFamily="34" charset="0"/>
              </a:rPr>
              <a:t>Thank you for</a:t>
            </a:r>
            <a:r>
              <a:rPr lang="en-US" sz="2800" b="0" i="0">
                <a:solidFill>
                  <a:srgbClr val="000000"/>
                </a:solidFill>
                <a:effectLst/>
                <a:latin typeface="Arial" panose="020B0604020202020204" pitchFamily="34" charset="0"/>
              </a:rPr>
              <a:t>​</a:t>
            </a:r>
            <a:r>
              <a:rPr lang="vi-VN" sz="2800" b="0" i="0">
                <a:solidFill>
                  <a:srgbClr val="000000"/>
                </a:solidFill>
                <a:effectLst/>
                <a:latin typeface="Arial" panose="020B0604020202020204" pitchFamily="34" charset="0"/>
              </a:rPr>
              <a:t> </a:t>
            </a:r>
            <a:r>
              <a:rPr lang="en-US" sz="2800" b="1" i="0" u="none" strike="noStrike">
                <a:solidFill>
                  <a:srgbClr val="FFFFFF"/>
                </a:solidFill>
                <a:effectLst/>
                <a:latin typeface="Arial" panose="020B0604020202020204" pitchFamily="34" charset="0"/>
              </a:rPr>
              <a:t>your attentions!</a:t>
            </a:r>
            <a:r>
              <a:rPr lang="en-US" sz="2800" b="0" i="0">
                <a:solidFill>
                  <a:srgbClr val="000000"/>
                </a:solidFill>
                <a:effectLst/>
                <a:latin typeface="Arial" panose="020B0604020202020204" pitchFamily="34" charset="0"/>
              </a:rPr>
              <a:t>​</a:t>
            </a:r>
            <a:endParaRPr lang="en-US" sz="2800" b="0" i="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337580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5</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174357" y="2422585"/>
            <a:ext cx="4331567" cy="3283699"/>
          </a:xfrm>
        </p:spPr>
        <p:txBody>
          <a:bodyPr vert="horz" lIns="91440" tIns="45720" rIns="91440" bIns="45720" rtlCol="0" anchor="t">
            <a:normAutofit/>
          </a:bodyPr>
          <a:lstStyle/>
          <a:p>
            <a:pPr marL="273050" indent="-273050">
              <a:buNone/>
            </a:pPr>
            <a:r>
              <a:rPr lang="en-US" altLang="zh-CN" sz="1800" b="1" i="1"/>
              <a:t>Các module cần cải tiến:</a:t>
            </a:r>
            <a:endParaRPr lang="en-US" altLang="zh-CN" sz="1800" b="1" i="1">
              <a:ea typeface="Tahoma"/>
              <a:cs typeface="Tahoma"/>
            </a:endParaRPr>
          </a:p>
          <a:p>
            <a:pPr marL="273050" indent="-273050">
              <a:buNone/>
            </a:pPr>
            <a:endParaRPr lang="en-US" altLang="zh-CN" sz="1800">
              <a:ea typeface="Tahoma"/>
              <a:cs typeface="Tahoma"/>
            </a:endParaRPr>
          </a:p>
          <a:p>
            <a:pPr marL="273050" indent="-273050">
              <a:buNone/>
            </a:pPr>
            <a:r>
              <a:rPr lang="en-US" altLang="zh-CN" sz="1800">
                <a:ea typeface="Tahoma"/>
                <a:cs typeface="Tahoma"/>
              </a:rPr>
              <a:t>-controller/AuthenticationController.java</a:t>
            </a:r>
          </a:p>
          <a:p>
            <a:pPr marL="273050" indent="-273050">
              <a:buNone/>
            </a:pPr>
            <a:r>
              <a:rPr lang="en-US" altLang="zh-CN" sz="1800">
                <a:ea typeface="Tahoma"/>
                <a:cs typeface="Tahoma"/>
              </a:rPr>
              <a:t>-controller/SessionInformation.java</a:t>
            </a:r>
          </a:p>
          <a:p>
            <a:pPr marL="273050" indent="-273050">
              <a:buNone/>
            </a:pPr>
            <a:r>
              <a:rPr lang="en-US" altLang="zh-CN" sz="1800">
                <a:ea typeface="Tahoma"/>
                <a:cs typeface="Tahoma"/>
              </a:rPr>
              <a:t>-entity/cart/Cart.java</a:t>
            </a:r>
          </a:p>
        </p:txBody>
      </p:sp>
      <p:sp>
        <p:nvSpPr>
          <p:cNvPr id="29701" name="Rectangle 2"/>
          <p:cNvSpPr>
            <a:spLocks noChangeArrowheads="1"/>
          </p:cNvSpPr>
          <p:nvPr/>
        </p:nvSpPr>
        <p:spPr bwMode="auto">
          <a:xfrm>
            <a:off x="609600" y="304800"/>
            <a:ext cx="7772400" cy="553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2800" err="1">
                <a:solidFill>
                  <a:schemeClr val="tx2"/>
                </a:solidFill>
                <a:latin typeface="Tahoma"/>
                <a:ea typeface="方正舒体"/>
                <a:cs typeface="方正舒体"/>
              </a:rPr>
              <a:t>Các</a:t>
            </a:r>
            <a:r>
              <a:rPr lang="en-US" altLang="zh-CN" sz="2800">
                <a:solidFill>
                  <a:schemeClr val="tx2"/>
                </a:solidFill>
                <a:latin typeface="Tahoma"/>
                <a:ea typeface="方正舒体"/>
                <a:cs typeface="方正舒体"/>
              </a:rPr>
              <a:t> </a:t>
            </a:r>
            <a:r>
              <a:rPr lang="en-US" altLang="zh-CN" sz="2800" err="1">
                <a:solidFill>
                  <a:schemeClr val="tx2"/>
                </a:solidFill>
                <a:latin typeface="Tahoma"/>
                <a:ea typeface="方正舒体"/>
                <a:cs typeface="方正舒体"/>
              </a:rPr>
              <a:t>vấn</a:t>
            </a:r>
            <a:r>
              <a:rPr lang="en-US" altLang="zh-CN" sz="2800">
                <a:solidFill>
                  <a:schemeClr val="tx2"/>
                </a:solidFill>
                <a:latin typeface="Tahoma"/>
                <a:ea typeface="方正舒体"/>
                <a:cs typeface="方正舒体"/>
              </a:rPr>
              <a:t> </a:t>
            </a:r>
            <a:r>
              <a:rPr lang="en-US" altLang="zh-CN" sz="2800" err="1">
                <a:solidFill>
                  <a:schemeClr val="tx2"/>
                </a:solidFill>
                <a:latin typeface="Tahoma"/>
                <a:ea typeface="方正舒体"/>
                <a:cs typeface="方正舒体"/>
              </a:rPr>
              <a:t>đề</a:t>
            </a:r>
            <a:r>
              <a:rPr lang="en-US" altLang="zh-CN" sz="2800">
                <a:solidFill>
                  <a:schemeClr val="tx2"/>
                </a:solidFill>
                <a:latin typeface="Tahoma"/>
                <a:ea typeface="方正舒体"/>
                <a:cs typeface="方正舒体"/>
              </a:rPr>
              <a:t> </a:t>
            </a:r>
            <a:r>
              <a:rPr lang="en-US" altLang="zh-CN" sz="2800" err="1">
                <a:solidFill>
                  <a:schemeClr val="tx2"/>
                </a:solidFill>
                <a:latin typeface="Tahoma"/>
                <a:ea typeface="方正舒体"/>
                <a:cs typeface="方正舒体"/>
              </a:rPr>
              <a:t>về</a:t>
            </a:r>
            <a:r>
              <a:rPr lang="en-US" altLang="zh-CN" sz="2800">
                <a:solidFill>
                  <a:schemeClr val="tx2"/>
                </a:solidFill>
                <a:latin typeface="Tahoma"/>
                <a:ea typeface="方正舒体"/>
                <a:cs typeface="方正舒体"/>
              </a:rPr>
              <a:t> </a:t>
            </a:r>
            <a:r>
              <a:rPr lang="en-US" altLang="zh-CN" sz="2800" err="1">
                <a:solidFill>
                  <a:schemeClr val="tx2"/>
                </a:solidFill>
                <a:latin typeface="Tahoma"/>
                <a:ea typeface="方正舒体"/>
                <a:cs typeface="方正舒体"/>
              </a:rPr>
              <a:t>sigleton</a:t>
            </a:r>
            <a:r>
              <a:rPr lang="en-US" altLang="zh-CN" sz="2800">
                <a:solidFill>
                  <a:schemeClr val="tx2"/>
                </a:solidFill>
                <a:latin typeface="Tahoma"/>
                <a:ea typeface="方正舒体"/>
                <a:cs typeface="方正舒体"/>
              </a:rPr>
              <a:t> </a:t>
            </a:r>
            <a:r>
              <a:rPr lang="en-US" altLang="zh-CN" sz="2800" err="1">
                <a:solidFill>
                  <a:schemeClr val="tx2"/>
                </a:solidFill>
                <a:latin typeface="Tahoma"/>
                <a:ea typeface="方正舒体"/>
                <a:cs typeface="方正舒体"/>
              </a:rPr>
              <a:t>và</a:t>
            </a:r>
            <a:r>
              <a:rPr lang="en-US" altLang="zh-CN" sz="2800">
                <a:solidFill>
                  <a:schemeClr val="tx2"/>
                </a:solidFill>
                <a:latin typeface="Tahoma"/>
                <a:ea typeface="方正舒体"/>
                <a:cs typeface="方正舒体"/>
              </a:rPr>
              <a:t> </a:t>
            </a:r>
            <a:r>
              <a:rPr lang="en-US" altLang="zh-CN" sz="2800" err="1">
                <a:solidFill>
                  <a:schemeClr val="tx2"/>
                </a:solidFill>
                <a:latin typeface="Tahoma"/>
                <a:ea typeface="方正舒体"/>
                <a:cs typeface="方正舒体"/>
              </a:rPr>
              <a:t>giải</a:t>
            </a:r>
            <a:r>
              <a:rPr lang="en-US" altLang="zh-CN" sz="2800">
                <a:solidFill>
                  <a:schemeClr val="tx2"/>
                </a:solidFill>
                <a:latin typeface="Tahoma"/>
                <a:ea typeface="方正舒体"/>
                <a:cs typeface="方正舒体"/>
              </a:rPr>
              <a:t> </a:t>
            </a:r>
            <a:r>
              <a:rPr lang="en-US" altLang="zh-CN" sz="2800" err="1">
                <a:solidFill>
                  <a:schemeClr val="tx2"/>
                </a:solidFill>
                <a:latin typeface="Tahoma"/>
                <a:ea typeface="方正舒体"/>
                <a:cs typeface="方正舒体"/>
              </a:rPr>
              <a:t>pháp</a:t>
            </a:r>
            <a:endParaRPr lang="en-US" altLang="zh-CN" sz="2800">
              <a:solidFill>
                <a:schemeClr val="tx2"/>
              </a:solidFill>
              <a:ea typeface="方正舒体"/>
              <a:cs typeface="方正舒体"/>
            </a:endParaRPr>
          </a:p>
        </p:txBody>
      </p:sp>
      <p:pic>
        <p:nvPicPr>
          <p:cNvPr id="3" name="Hình ảnh 3" descr="Ảnh có chứa bàn&#10;&#10;Mô tả được tự động tạo">
            <a:extLst>
              <a:ext uri="{FF2B5EF4-FFF2-40B4-BE49-F238E27FC236}">
                <a16:creationId xmlns:a16="http://schemas.microsoft.com/office/drawing/2014/main" id="{86C11586-20D4-4E8B-8279-9252A81240E4}"/>
              </a:ext>
            </a:extLst>
          </p:cNvPr>
          <p:cNvPicPr>
            <a:picLocks noChangeAspect="1"/>
          </p:cNvPicPr>
          <p:nvPr/>
        </p:nvPicPr>
        <p:blipFill>
          <a:blip r:embed="rId2"/>
          <a:stretch>
            <a:fillRect/>
          </a:stretch>
        </p:blipFill>
        <p:spPr>
          <a:xfrm>
            <a:off x="4833578" y="1179483"/>
            <a:ext cx="3545636" cy="1379148"/>
          </a:xfrm>
          <a:prstGeom prst="rect">
            <a:avLst/>
          </a:prstGeom>
        </p:spPr>
      </p:pic>
      <p:pic>
        <p:nvPicPr>
          <p:cNvPr id="4" name="Hình ảnh 4" descr="Ảnh có chứa bàn&#10;&#10;Mô tả được tự động tạo">
            <a:extLst>
              <a:ext uri="{FF2B5EF4-FFF2-40B4-BE49-F238E27FC236}">
                <a16:creationId xmlns:a16="http://schemas.microsoft.com/office/drawing/2014/main" id="{69105EED-6AD5-434F-B6F1-2AA39071F50F}"/>
              </a:ext>
            </a:extLst>
          </p:cNvPr>
          <p:cNvPicPr>
            <a:picLocks noChangeAspect="1"/>
          </p:cNvPicPr>
          <p:nvPr/>
        </p:nvPicPr>
        <p:blipFill>
          <a:blip r:embed="rId3"/>
          <a:stretch>
            <a:fillRect/>
          </a:stretch>
        </p:blipFill>
        <p:spPr>
          <a:xfrm>
            <a:off x="4895131" y="2784894"/>
            <a:ext cx="3480039" cy="1446362"/>
          </a:xfrm>
          <a:prstGeom prst="rect">
            <a:avLst/>
          </a:prstGeom>
        </p:spPr>
      </p:pic>
      <p:pic>
        <p:nvPicPr>
          <p:cNvPr id="5" name="Hình ảnh 5" descr="Ảnh có chứa bàn&#10;&#10;Mô tả được tự động tạo">
            <a:extLst>
              <a:ext uri="{FF2B5EF4-FFF2-40B4-BE49-F238E27FC236}">
                <a16:creationId xmlns:a16="http://schemas.microsoft.com/office/drawing/2014/main" id="{3D7A39BA-1E36-4B06-9458-6556C4404F43}"/>
              </a:ext>
            </a:extLst>
          </p:cNvPr>
          <p:cNvPicPr>
            <a:picLocks noChangeAspect="1"/>
          </p:cNvPicPr>
          <p:nvPr/>
        </p:nvPicPr>
        <p:blipFill>
          <a:blip r:embed="rId4"/>
          <a:stretch>
            <a:fillRect/>
          </a:stretch>
        </p:blipFill>
        <p:spPr>
          <a:xfrm>
            <a:off x="5477324" y="4395249"/>
            <a:ext cx="2330030" cy="1575578"/>
          </a:xfrm>
          <a:prstGeom prst="rect">
            <a:avLst/>
          </a:prstGeom>
        </p:spPr>
      </p:pic>
    </p:spTree>
    <p:extLst>
      <p:ext uri="{BB962C8B-B14F-4D97-AF65-F5344CB8AC3E}">
        <p14:creationId xmlns:p14="http://schemas.microsoft.com/office/powerpoint/2010/main" val="628983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6</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174357" y="1013605"/>
            <a:ext cx="8831679" cy="5109622"/>
          </a:xfrm>
        </p:spPr>
        <p:txBody>
          <a:bodyPr vert="horz" lIns="91440" tIns="45720" rIns="91440" bIns="45720" rtlCol="0" anchor="t">
            <a:normAutofit/>
          </a:bodyPr>
          <a:lstStyle/>
          <a:p>
            <a:pPr marL="273050" indent="-273050">
              <a:buNone/>
            </a:pPr>
            <a:r>
              <a:rPr lang="en-US" sz="1800" err="1">
                <a:ea typeface="+mn-lt"/>
                <a:cs typeface="+mn-lt"/>
              </a:rPr>
              <a:t>Ví</a:t>
            </a:r>
            <a:r>
              <a:rPr lang="en-US" sz="1800">
                <a:ea typeface="+mn-lt"/>
                <a:cs typeface="+mn-lt"/>
              </a:rPr>
              <a:t> </a:t>
            </a:r>
            <a:r>
              <a:rPr lang="en-US" sz="1800" err="1">
                <a:ea typeface="+mn-lt"/>
                <a:cs typeface="+mn-lt"/>
              </a:rPr>
              <a:t>dụ</a:t>
            </a:r>
            <a:r>
              <a:rPr lang="en-US" sz="1800">
                <a:ea typeface="+mn-lt"/>
                <a:cs typeface="+mn-lt"/>
              </a:rPr>
              <a:t>: Class </a:t>
            </a:r>
            <a:r>
              <a:rPr lang="en-US" sz="1800" err="1">
                <a:ea typeface="+mn-lt"/>
                <a:cs typeface="+mn-lt"/>
              </a:rPr>
              <a:t>AuthenticationController</a:t>
            </a:r>
            <a:r>
              <a:rPr lang="en-US" sz="1800">
                <a:ea typeface="+mn-lt"/>
                <a:cs typeface="+mn-lt"/>
              </a:rPr>
              <a:t>: </a:t>
            </a:r>
          </a:p>
          <a:p>
            <a:pPr marL="273050" indent="-273050">
              <a:buNone/>
            </a:pPr>
            <a:r>
              <a:rPr lang="en-US" sz="1800">
                <a:ea typeface="+mn-lt"/>
                <a:cs typeface="+mn-lt"/>
              </a:rPr>
              <a:t>      </a:t>
            </a:r>
            <a:r>
              <a:rPr lang="en-US" sz="1800" b="1" err="1">
                <a:ea typeface="+mn-lt"/>
                <a:cs typeface="+mn-lt"/>
              </a:rPr>
              <a:t>Tạo</a:t>
            </a:r>
            <a:r>
              <a:rPr lang="en-US" sz="1800" b="1">
                <a:ea typeface="+mn-lt"/>
                <a:cs typeface="+mn-lt"/>
              </a:rPr>
              <a:t> instance </a:t>
            </a:r>
            <a:r>
              <a:rPr lang="en-US" sz="1800" b="1" err="1">
                <a:ea typeface="+mn-lt"/>
                <a:cs typeface="+mn-lt"/>
              </a:rPr>
              <a:t>và</a:t>
            </a:r>
            <a:r>
              <a:rPr lang="en-US" sz="1800" b="1">
                <a:ea typeface="+mn-lt"/>
                <a:cs typeface="+mn-lt"/>
              </a:rPr>
              <a:t> </a:t>
            </a:r>
            <a:r>
              <a:rPr lang="en-US" sz="1800" b="1" err="1">
                <a:ea typeface="+mn-lt"/>
                <a:cs typeface="+mn-lt"/>
              </a:rPr>
              <a:t>phương</a:t>
            </a:r>
            <a:r>
              <a:rPr lang="en-US" sz="1800" b="1">
                <a:ea typeface="+mn-lt"/>
                <a:cs typeface="+mn-lt"/>
              </a:rPr>
              <a:t> </a:t>
            </a:r>
            <a:r>
              <a:rPr lang="en-US" sz="1800" b="1" err="1">
                <a:ea typeface="+mn-lt"/>
                <a:cs typeface="+mn-lt"/>
              </a:rPr>
              <a:t>thức</a:t>
            </a:r>
            <a:r>
              <a:rPr lang="en-US" sz="1800" b="1">
                <a:ea typeface="+mn-lt"/>
                <a:cs typeface="+mn-lt"/>
              </a:rPr>
              <a:t> </a:t>
            </a:r>
            <a:r>
              <a:rPr lang="en-US" sz="1800" b="1" err="1">
                <a:ea typeface="+mn-lt"/>
                <a:cs typeface="+mn-lt"/>
              </a:rPr>
              <a:t>truy</a:t>
            </a:r>
            <a:r>
              <a:rPr lang="en-US" sz="1800" b="1">
                <a:ea typeface="+mn-lt"/>
                <a:cs typeface="+mn-lt"/>
              </a:rPr>
              <a:t> </a:t>
            </a:r>
            <a:r>
              <a:rPr lang="en-US" sz="1800" b="1" err="1">
                <a:ea typeface="+mn-lt"/>
                <a:cs typeface="+mn-lt"/>
              </a:rPr>
              <a:t>xuất</a:t>
            </a:r>
            <a:r>
              <a:rPr lang="en-US" sz="1800" b="1">
                <a:ea typeface="+mn-lt"/>
                <a:cs typeface="+mn-lt"/>
              </a:rPr>
              <a:t> </a:t>
            </a:r>
            <a:r>
              <a:rPr lang="en-US" sz="1800" b="1" err="1">
                <a:ea typeface="+mn-lt"/>
                <a:cs typeface="+mn-lt"/>
              </a:rPr>
              <a:t>trong</a:t>
            </a:r>
            <a:r>
              <a:rPr lang="en-US" sz="1800" b="1">
                <a:ea typeface="+mn-lt"/>
                <a:cs typeface="+mn-lt"/>
              </a:rPr>
              <a:t> </a:t>
            </a:r>
            <a:r>
              <a:rPr lang="en-US" sz="1800" b="1" err="1">
                <a:ea typeface="+mn-lt"/>
                <a:cs typeface="+mn-lt"/>
              </a:rPr>
              <a:t>đối</a:t>
            </a:r>
            <a:r>
              <a:rPr lang="en-US" sz="1800" b="1">
                <a:ea typeface="+mn-lt"/>
                <a:cs typeface="+mn-lt"/>
              </a:rPr>
              <a:t> </a:t>
            </a:r>
            <a:r>
              <a:rPr lang="en-US" sz="1800" b="1" err="1">
                <a:ea typeface="+mn-lt"/>
                <a:cs typeface="+mn-lt"/>
              </a:rPr>
              <a:t>tượng</a:t>
            </a:r>
            <a:r>
              <a:rPr lang="en-US" sz="1800" b="1">
                <a:ea typeface="+mn-lt"/>
                <a:cs typeface="+mn-lt"/>
              </a:rPr>
              <a:t>:</a:t>
            </a:r>
            <a:endParaRPr lang="en-US" b="1">
              <a:ea typeface="Tahoma"/>
              <a:cs typeface="Tahoma"/>
            </a:endParaRPr>
          </a:p>
          <a:p>
            <a:pPr marL="273050" indent="-273050">
              <a:buNone/>
            </a:pPr>
            <a:endParaRPr lang="en-US" sz="1800">
              <a:ea typeface="Tahoma"/>
              <a:cs typeface="Tahoma"/>
            </a:endParaRPr>
          </a:p>
          <a:p>
            <a:pPr marL="273050" indent="-273050">
              <a:buNone/>
            </a:pPr>
            <a:endParaRPr lang="en-US" sz="1800">
              <a:ea typeface="Tahoma"/>
              <a:cs typeface="Tahoma"/>
            </a:endParaRPr>
          </a:p>
          <a:p>
            <a:pPr marL="273050" indent="-273050">
              <a:buNone/>
            </a:pPr>
            <a:endParaRPr lang="en-US" sz="1800">
              <a:ea typeface="Tahoma"/>
              <a:cs typeface="Tahoma"/>
            </a:endParaRPr>
          </a:p>
          <a:p>
            <a:pPr marL="273050" indent="-273050">
              <a:buNone/>
            </a:pPr>
            <a:endParaRPr lang="en-US" sz="1800">
              <a:ea typeface="Tahoma"/>
              <a:cs typeface="Tahoma"/>
            </a:endParaRPr>
          </a:p>
          <a:p>
            <a:pPr marL="273050" indent="-273050">
              <a:buNone/>
            </a:pPr>
            <a:endParaRPr lang="en-US" sz="1800">
              <a:ea typeface="Tahoma"/>
              <a:cs typeface="Tahoma"/>
            </a:endParaRPr>
          </a:p>
          <a:p>
            <a:pPr marL="273050" indent="-273050">
              <a:buNone/>
            </a:pPr>
            <a:endParaRPr lang="en-US" sz="1800">
              <a:ea typeface="Tahoma"/>
              <a:cs typeface="Tahoma"/>
            </a:endParaRPr>
          </a:p>
          <a:p>
            <a:pPr marL="273050" indent="-273050">
              <a:buNone/>
            </a:pPr>
            <a:r>
              <a:rPr lang="vi-VN" sz="1800">
                <a:ea typeface="+mn-lt"/>
                <a:cs typeface="+mn-lt"/>
              </a:rPr>
              <a:t>     </a:t>
            </a:r>
            <a:r>
              <a:rPr lang="vi-VN" sz="1800" b="1" err="1">
                <a:ea typeface="+mn-lt"/>
                <a:cs typeface="+mn-lt"/>
              </a:rPr>
              <a:t>Các</a:t>
            </a:r>
            <a:r>
              <a:rPr lang="vi-VN" sz="1800" b="1">
                <a:ea typeface="+mn-lt"/>
                <a:cs typeface="+mn-lt"/>
              </a:rPr>
              <a:t> </a:t>
            </a:r>
            <a:r>
              <a:rPr lang="vi-VN" sz="1800" b="1" err="1">
                <a:ea typeface="+mn-lt"/>
                <a:cs typeface="+mn-lt"/>
              </a:rPr>
              <a:t>class</a:t>
            </a:r>
            <a:r>
              <a:rPr lang="vi-VN" sz="1800" b="1">
                <a:ea typeface="+mn-lt"/>
                <a:cs typeface="+mn-lt"/>
              </a:rPr>
              <a:t> </a:t>
            </a:r>
            <a:r>
              <a:rPr lang="vi-VN" sz="1800" b="1" err="1">
                <a:ea typeface="+mn-lt"/>
                <a:cs typeface="+mn-lt"/>
              </a:rPr>
              <a:t>khác</a:t>
            </a:r>
            <a:r>
              <a:rPr lang="vi-VN" sz="1800" b="1">
                <a:ea typeface="+mn-lt"/>
                <a:cs typeface="+mn-lt"/>
              </a:rPr>
              <a:t> khi </a:t>
            </a:r>
            <a:r>
              <a:rPr lang="vi-VN" sz="1800" b="1" err="1">
                <a:ea typeface="+mn-lt"/>
                <a:cs typeface="+mn-lt"/>
              </a:rPr>
              <a:t>gọi</a:t>
            </a:r>
            <a:r>
              <a:rPr lang="vi-VN" sz="1800" b="1">
                <a:ea typeface="+mn-lt"/>
                <a:cs typeface="+mn-lt"/>
              </a:rPr>
              <a:t> </a:t>
            </a:r>
            <a:r>
              <a:rPr lang="vi-VN" sz="1800" b="1" err="1">
                <a:ea typeface="+mn-lt"/>
                <a:cs typeface="+mn-lt"/>
              </a:rPr>
              <a:t>đến</a:t>
            </a:r>
            <a:r>
              <a:rPr lang="vi-VN" sz="1800">
                <a:ea typeface="+mn-lt"/>
                <a:cs typeface="+mn-lt"/>
              </a:rPr>
              <a:t> </a:t>
            </a:r>
            <a:r>
              <a:rPr lang="vi-VN" sz="1800" b="1" err="1">
                <a:solidFill>
                  <a:schemeClr val="accent5">
                    <a:lumMod val="75000"/>
                  </a:schemeClr>
                </a:solidFill>
                <a:ea typeface="+mn-lt"/>
                <a:cs typeface="+mn-lt"/>
              </a:rPr>
              <a:t>AuthenticationController</a:t>
            </a:r>
            <a:r>
              <a:rPr lang="vi-VN" sz="1800">
                <a:ea typeface="+mn-lt"/>
                <a:cs typeface="+mn-lt"/>
              </a:rPr>
              <a:t> </a:t>
            </a:r>
            <a:r>
              <a:rPr lang="vi-VN" sz="1800" b="1">
                <a:ea typeface="+mn-lt"/>
                <a:cs typeface="+mn-lt"/>
              </a:rPr>
              <a:t>thay </a:t>
            </a:r>
            <a:r>
              <a:rPr lang="vi-VN" sz="1800" b="1" err="1">
                <a:ea typeface="+mn-lt"/>
                <a:cs typeface="+mn-lt"/>
              </a:rPr>
              <a:t>vì</a:t>
            </a:r>
            <a:r>
              <a:rPr lang="vi-VN" sz="1800" b="1">
                <a:ea typeface="+mn-lt"/>
                <a:cs typeface="+mn-lt"/>
              </a:rPr>
              <a:t> </a:t>
            </a:r>
            <a:r>
              <a:rPr lang="vi-VN" sz="1800" b="1" err="1">
                <a:ea typeface="+mn-lt"/>
                <a:cs typeface="+mn-lt"/>
              </a:rPr>
              <a:t>sử</a:t>
            </a:r>
            <a:r>
              <a:rPr lang="vi-VN" sz="1800" b="1">
                <a:ea typeface="+mn-lt"/>
                <a:cs typeface="+mn-lt"/>
              </a:rPr>
              <a:t> </a:t>
            </a:r>
            <a:r>
              <a:rPr lang="vi-VN" sz="1800" b="1" err="1">
                <a:ea typeface="+mn-lt"/>
                <a:cs typeface="+mn-lt"/>
              </a:rPr>
              <a:t>dụng</a:t>
            </a:r>
            <a:r>
              <a:rPr lang="vi-VN" sz="1800">
                <a:ea typeface="+mn-lt"/>
                <a:cs typeface="+mn-lt"/>
              </a:rPr>
              <a:t> </a:t>
            </a:r>
          </a:p>
          <a:p>
            <a:pPr marL="273050" indent="-273050">
              <a:buNone/>
            </a:pPr>
            <a:r>
              <a:rPr lang="vi-VN" sz="1800">
                <a:ea typeface="+mn-lt"/>
                <a:cs typeface="+mn-lt"/>
              </a:rPr>
              <a:t>                                         </a:t>
            </a:r>
            <a:r>
              <a:rPr lang="vi-VN" sz="1800" b="1" err="1">
                <a:ea typeface="+mn-lt"/>
                <a:cs typeface="+mn-lt"/>
              </a:rPr>
              <a:t>new</a:t>
            </a:r>
            <a:r>
              <a:rPr lang="vi-VN" sz="1800" b="1">
                <a:ea typeface="+mn-lt"/>
                <a:cs typeface="+mn-lt"/>
              </a:rPr>
              <a:t> </a:t>
            </a:r>
            <a:r>
              <a:rPr lang="vi-VN" sz="1800" b="1" err="1">
                <a:solidFill>
                  <a:schemeClr val="accent5">
                    <a:lumMod val="75000"/>
                  </a:schemeClr>
                </a:solidFill>
                <a:ea typeface="+mn-lt"/>
                <a:cs typeface="+mn-lt"/>
              </a:rPr>
              <a:t>AuthenticationController</a:t>
            </a:r>
            <a:r>
              <a:rPr lang="vi-VN" sz="1800">
                <a:ea typeface="+mn-lt"/>
                <a:cs typeface="+mn-lt"/>
              </a:rPr>
              <a:t>()</a:t>
            </a:r>
          </a:p>
          <a:p>
            <a:pPr marL="273050" indent="-273050">
              <a:buNone/>
            </a:pPr>
            <a:r>
              <a:rPr lang="vi-VN" sz="1800">
                <a:ea typeface="+mn-lt"/>
                <a:cs typeface="+mn-lt"/>
              </a:rPr>
              <a:t>      </a:t>
            </a:r>
            <a:r>
              <a:rPr lang="vi-VN" sz="1800" b="1" err="1">
                <a:ea typeface="+mn-lt"/>
                <a:cs typeface="+mn-lt"/>
              </a:rPr>
              <a:t>thì</a:t>
            </a:r>
            <a:r>
              <a:rPr lang="vi-VN" sz="1800" b="1">
                <a:ea typeface="+mn-lt"/>
                <a:cs typeface="+mn-lt"/>
              </a:rPr>
              <a:t> </a:t>
            </a:r>
            <a:r>
              <a:rPr lang="vi-VN" sz="1800" b="1" err="1">
                <a:ea typeface="+mn-lt"/>
                <a:cs typeface="+mn-lt"/>
              </a:rPr>
              <a:t>sẽ</a:t>
            </a:r>
            <a:r>
              <a:rPr lang="vi-VN" sz="1800" b="1">
                <a:ea typeface="+mn-lt"/>
                <a:cs typeface="+mn-lt"/>
              </a:rPr>
              <a:t> </a:t>
            </a:r>
            <a:r>
              <a:rPr lang="vi-VN" sz="1800" b="1" err="1">
                <a:ea typeface="+mn-lt"/>
                <a:cs typeface="+mn-lt"/>
              </a:rPr>
              <a:t>gọi</a:t>
            </a:r>
            <a:r>
              <a:rPr lang="vi-VN" sz="1800" b="1">
                <a:ea typeface="+mn-lt"/>
                <a:cs typeface="+mn-lt"/>
              </a:rPr>
              <a:t> </a:t>
            </a:r>
            <a:r>
              <a:rPr lang="vi-VN" sz="1800" b="1" err="1">
                <a:ea typeface="+mn-lt"/>
                <a:cs typeface="+mn-lt"/>
              </a:rPr>
              <a:t>bằng</a:t>
            </a:r>
            <a:r>
              <a:rPr lang="vi-VN" sz="1800" b="1">
                <a:ea typeface="+mn-lt"/>
                <a:cs typeface="+mn-lt"/>
              </a:rPr>
              <a:t> </a:t>
            </a:r>
            <a:r>
              <a:rPr lang="vi-VN" sz="1800" b="1" err="1">
                <a:ea typeface="+mn-lt"/>
                <a:cs typeface="+mn-lt"/>
              </a:rPr>
              <a:t>cách</a:t>
            </a:r>
            <a:r>
              <a:rPr lang="vi-VN" sz="1800" b="1">
                <a:ea typeface="+mn-lt"/>
                <a:cs typeface="+mn-lt"/>
              </a:rPr>
              <a:t> :</a:t>
            </a:r>
            <a:r>
              <a:rPr lang="vi-VN" sz="1800">
                <a:ea typeface="+mn-lt"/>
                <a:cs typeface="+mn-lt"/>
              </a:rPr>
              <a:t> </a:t>
            </a:r>
            <a:r>
              <a:rPr lang="vi-VN" sz="1800" b="1" err="1">
                <a:solidFill>
                  <a:schemeClr val="accent5">
                    <a:lumMod val="75000"/>
                  </a:schemeClr>
                </a:solidFill>
                <a:ea typeface="+mn-lt"/>
                <a:cs typeface="+mn-lt"/>
              </a:rPr>
              <a:t>AuthenticationController</a:t>
            </a:r>
            <a:r>
              <a:rPr lang="vi-VN" sz="1800" err="1">
                <a:ea typeface="+mn-lt"/>
                <a:cs typeface="+mn-lt"/>
              </a:rPr>
              <a:t>.</a:t>
            </a:r>
            <a:r>
              <a:rPr lang="vi-VN" sz="1800" err="1">
                <a:solidFill>
                  <a:schemeClr val="accent4">
                    <a:lumMod val="50000"/>
                  </a:schemeClr>
                </a:solidFill>
                <a:ea typeface="+mn-lt"/>
                <a:cs typeface="+mn-lt"/>
              </a:rPr>
              <a:t>getInstance</a:t>
            </a:r>
            <a:r>
              <a:rPr lang="vi-VN" sz="1800">
                <a:ea typeface="+mn-lt"/>
                <a:cs typeface="+mn-lt"/>
              </a:rPr>
              <a:t>()</a:t>
            </a:r>
          </a:p>
        </p:txBody>
      </p:sp>
      <p:sp>
        <p:nvSpPr>
          <p:cNvPr id="29701" name="Rectangle 2"/>
          <p:cNvSpPr>
            <a:spLocks noChangeArrowheads="1"/>
          </p:cNvSpPr>
          <p:nvPr/>
        </p:nvSpPr>
        <p:spPr bwMode="auto">
          <a:xfrm>
            <a:off x="609600" y="304800"/>
            <a:ext cx="7772400" cy="553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2800" err="1">
                <a:solidFill>
                  <a:schemeClr val="tx2"/>
                </a:solidFill>
                <a:latin typeface="Tahoma"/>
                <a:ea typeface="方正舒体"/>
                <a:cs typeface="方正舒体"/>
              </a:rPr>
              <a:t>Các</a:t>
            </a:r>
            <a:r>
              <a:rPr lang="en-US" altLang="zh-CN" sz="2800">
                <a:solidFill>
                  <a:schemeClr val="tx2"/>
                </a:solidFill>
                <a:latin typeface="Tahoma"/>
                <a:ea typeface="方正舒体"/>
                <a:cs typeface="方正舒体"/>
              </a:rPr>
              <a:t> </a:t>
            </a:r>
            <a:r>
              <a:rPr lang="en-US" altLang="zh-CN" sz="2800" err="1">
                <a:solidFill>
                  <a:schemeClr val="tx2"/>
                </a:solidFill>
                <a:latin typeface="Tahoma"/>
                <a:ea typeface="方正舒体"/>
                <a:cs typeface="方正舒体"/>
              </a:rPr>
              <a:t>vấn</a:t>
            </a:r>
            <a:r>
              <a:rPr lang="en-US" altLang="zh-CN" sz="2800">
                <a:solidFill>
                  <a:schemeClr val="tx2"/>
                </a:solidFill>
                <a:latin typeface="Tahoma"/>
                <a:ea typeface="方正舒体"/>
                <a:cs typeface="方正舒体"/>
              </a:rPr>
              <a:t> </a:t>
            </a:r>
            <a:r>
              <a:rPr lang="en-US" altLang="zh-CN" sz="2800" err="1">
                <a:solidFill>
                  <a:schemeClr val="tx2"/>
                </a:solidFill>
                <a:latin typeface="Tahoma"/>
                <a:ea typeface="方正舒体"/>
                <a:cs typeface="方正舒体"/>
              </a:rPr>
              <a:t>đề</a:t>
            </a:r>
            <a:r>
              <a:rPr lang="en-US" altLang="zh-CN" sz="2800">
                <a:solidFill>
                  <a:schemeClr val="tx2"/>
                </a:solidFill>
                <a:latin typeface="Tahoma"/>
                <a:ea typeface="方正舒体"/>
                <a:cs typeface="方正舒体"/>
              </a:rPr>
              <a:t> </a:t>
            </a:r>
            <a:r>
              <a:rPr lang="en-US" altLang="zh-CN" sz="2800" err="1">
                <a:solidFill>
                  <a:schemeClr val="tx2"/>
                </a:solidFill>
                <a:latin typeface="Tahoma"/>
                <a:ea typeface="方正舒体"/>
                <a:cs typeface="方正舒体"/>
              </a:rPr>
              <a:t>về</a:t>
            </a:r>
            <a:r>
              <a:rPr lang="en-US" altLang="zh-CN" sz="2800">
                <a:solidFill>
                  <a:schemeClr val="tx2"/>
                </a:solidFill>
                <a:latin typeface="Tahoma"/>
                <a:ea typeface="方正舒体"/>
                <a:cs typeface="方正舒体"/>
              </a:rPr>
              <a:t> </a:t>
            </a:r>
            <a:r>
              <a:rPr lang="en-US" altLang="zh-CN" sz="2800" err="1">
                <a:solidFill>
                  <a:schemeClr val="tx2"/>
                </a:solidFill>
                <a:latin typeface="Tahoma"/>
                <a:ea typeface="方正舒体"/>
                <a:cs typeface="方正舒体"/>
              </a:rPr>
              <a:t>sigleton</a:t>
            </a:r>
            <a:r>
              <a:rPr lang="en-US" altLang="zh-CN" sz="2800">
                <a:solidFill>
                  <a:schemeClr val="tx2"/>
                </a:solidFill>
                <a:latin typeface="Tahoma"/>
                <a:ea typeface="方正舒体"/>
                <a:cs typeface="方正舒体"/>
              </a:rPr>
              <a:t> </a:t>
            </a:r>
            <a:r>
              <a:rPr lang="en-US" altLang="zh-CN" sz="2800" err="1">
                <a:solidFill>
                  <a:schemeClr val="tx2"/>
                </a:solidFill>
                <a:latin typeface="Tahoma"/>
                <a:ea typeface="方正舒体"/>
                <a:cs typeface="方正舒体"/>
              </a:rPr>
              <a:t>và</a:t>
            </a:r>
            <a:r>
              <a:rPr lang="en-US" altLang="zh-CN" sz="2800">
                <a:solidFill>
                  <a:schemeClr val="tx2"/>
                </a:solidFill>
                <a:latin typeface="Tahoma"/>
                <a:ea typeface="方正舒体"/>
                <a:cs typeface="方正舒体"/>
              </a:rPr>
              <a:t> </a:t>
            </a:r>
            <a:r>
              <a:rPr lang="en-US" altLang="zh-CN" sz="2800" err="1">
                <a:solidFill>
                  <a:schemeClr val="tx2"/>
                </a:solidFill>
                <a:latin typeface="Tahoma"/>
                <a:ea typeface="方正舒体"/>
                <a:cs typeface="方正舒体"/>
              </a:rPr>
              <a:t>giải</a:t>
            </a:r>
            <a:r>
              <a:rPr lang="en-US" altLang="zh-CN" sz="2800">
                <a:solidFill>
                  <a:schemeClr val="tx2"/>
                </a:solidFill>
                <a:latin typeface="Tahoma"/>
                <a:ea typeface="方正舒体"/>
                <a:cs typeface="方正舒体"/>
              </a:rPr>
              <a:t> </a:t>
            </a:r>
            <a:r>
              <a:rPr lang="en-US" altLang="zh-CN" sz="2800" err="1">
                <a:solidFill>
                  <a:schemeClr val="tx2"/>
                </a:solidFill>
                <a:latin typeface="Tahoma"/>
                <a:ea typeface="方正舒体"/>
                <a:cs typeface="方正舒体"/>
              </a:rPr>
              <a:t>pháp</a:t>
            </a:r>
            <a:r>
              <a:rPr lang="en-US" altLang="zh-CN" sz="2800">
                <a:solidFill>
                  <a:schemeClr val="tx2"/>
                </a:solidFill>
                <a:latin typeface="Tahoma"/>
                <a:ea typeface="方正舒体"/>
                <a:cs typeface="方正舒体"/>
              </a:rPr>
              <a:t> (</a:t>
            </a:r>
            <a:r>
              <a:rPr lang="en-US" altLang="zh-CN" sz="2800" err="1">
                <a:solidFill>
                  <a:schemeClr val="tx2"/>
                </a:solidFill>
                <a:latin typeface="Tahoma"/>
                <a:ea typeface="方正舒体"/>
                <a:cs typeface="方正舒体"/>
              </a:rPr>
              <a:t>tiếp</a:t>
            </a:r>
            <a:r>
              <a:rPr lang="en-US" altLang="zh-CN" sz="2800">
                <a:solidFill>
                  <a:schemeClr val="tx2"/>
                </a:solidFill>
                <a:latin typeface="Tahoma"/>
                <a:ea typeface="方正舒体"/>
                <a:cs typeface="方正舒体"/>
              </a:rPr>
              <a:t>)</a:t>
            </a:r>
            <a:endParaRPr lang="en-US" altLang="zh-CN" sz="2800">
              <a:solidFill>
                <a:schemeClr val="tx2"/>
              </a:solidFill>
              <a:ea typeface="方正舒体"/>
              <a:cs typeface="方正舒体"/>
            </a:endParaRPr>
          </a:p>
        </p:txBody>
      </p:sp>
      <p:pic>
        <p:nvPicPr>
          <p:cNvPr id="2" name="Hình ảnh 5" descr="Ảnh có chứa văn bản&#10;&#10;Mô tả được tự động tạo">
            <a:extLst>
              <a:ext uri="{FF2B5EF4-FFF2-40B4-BE49-F238E27FC236}">
                <a16:creationId xmlns:a16="http://schemas.microsoft.com/office/drawing/2014/main" id="{E1D8574E-8964-460C-8C00-D012556CF96C}"/>
              </a:ext>
            </a:extLst>
          </p:cNvPr>
          <p:cNvPicPr>
            <a:picLocks noChangeAspect="1"/>
          </p:cNvPicPr>
          <p:nvPr/>
        </p:nvPicPr>
        <p:blipFill>
          <a:blip r:embed="rId2"/>
          <a:stretch>
            <a:fillRect/>
          </a:stretch>
        </p:blipFill>
        <p:spPr>
          <a:xfrm>
            <a:off x="655608" y="1905558"/>
            <a:ext cx="6150633" cy="2443036"/>
          </a:xfrm>
          <a:prstGeom prst="rect">
            <a:avLst/>
          </a:prstGeom>
        </p:spPr>
      </p:pic>
    </p:spTree>
    <p:extLst>
      <p:ext uri="{BB962C8B-B14F-4D97-AF65-F5344CB8AC3E}">
        <p14:creationId xmlns:p14="http://schemas.microsoft.com/office/powerpoint/2010/main" val="3107961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7</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476281" y="1617454"/>
            <a:ext cx="7652737" cy="4232603"/>
          </a:xfrm>
        </p:spPr>
        <p:txBody>
          <a:bodyPr vert="horz" lIns="91440" tIns="45720" rIns="91440" bIns="45720" rtlCol="0" anchor="t">
            <a:normAutofit/>
          </a:bodyPr>
          <a:lstStyle/>
          <a:p>
            <a:pPr marL="273050" indent="-273050">
              <a:buNone/>
            </a:pPr>
            <a:r>
              <a:rPr lang="en-US" sz="1800">
                <a:ea typeface="+mn-lt"/>
                <a:cs typeface="+mn-lt"/>
              </a:rPr>
              <a:t>Thiết kế cũ: </a:t>
            </a:r>
          </a:p>
          <a:p>
            <a:pPr marL="273050" indent="-273050">
              <a:buNone/>
            </a:pPr>
            <a:endParaRPr lang="en-US" sz="1800">
              <a:ea typeface="+mn-lt"/>
              <a:cs typeface="+mn-lt"/>
            </a:endParaRP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err="1">
                <a:solidFill>
                  <a:schemeClr val="tx2"/>
                </a:solidFill>
                <a:latin typeface="Tahoma"/>
              </a:rPr>
              <a:t>Vấn</a:t>
            </a:r>
            <a:r>
              <a:rPr lang="en-US" altLang="zh-CN" sz="2800">
                <a:solidFill>
                  <a:schemeClr val="tx2"/>
                </a:solidFill>
                <a:latin typeface="Tahoma"/>
              </a:rPr>
              <a:t> </a:t>
            </a:r>
            <a:r>
              <a:rPr lang="en-US" altLang="zh-CN" sz="2800" err="1">
                <a:solidFill>
                  <a:schemeClr val="tx2"/>
                </a:solidFill>
                <a:latin typeface="Tahoma"/>
              </a:rPr>
              <a:t>đề</a:t>
            </a:r>
            <a:r>
              <a:rPr lang="en-US" altLang="zh-CN" sz="2800">
                <a:solidFill>
                  <a:schemeClr val="tx2"/>
                </a:solidFill>
                <a:latin typeface="Tahoma"/>
              </a:rPr>
              <a:t> </a:t>
            </a:r>
            <a:r>
              <a:rPr lang="en-US" altLang="zh-CN" sz="2800" err="1">
                <a:solidFill>
                  <a:schemeClr val="tx2"/>
                </a:solidFill>
                <a:latin typeface="Tahoma"/>
              </a:rPr>
              <a:t>cải</a:t>
            </a:r>
            <a:r>
              <a:rPr lang="en-US" altLang="zh-CN" sz="2800">
                <a:solidFill>
                  <a:schemeClr val="tx2"/>
                </a:solidFill>
                <a:latin typeface="Tahoma"/>
              </a:rPr>
              <a:t> </a:t>
            </a:r>
            <a:r>
              <a:rPr lang="en-US" altLang="zh-CN" sz="2800" err="1">
                <a:solidFill>
                  <a:schemeClr val="tx2"/>
                </a:solidFill>
                <a:latin typeface="Tahoma"/>
              </a:rPr>
              <a:t>tiến</a:t>
            </a:r>
            <a:r>
              <a:rPr lang="en-US" altLang="zh-CN" sz="2800">
                <a:solidFill>
                  <a:schemeClr val="tx2"/>
                </a:solidFill>
                <a:latin typeface="Tahoma"/>
              </a:rPr>
              <a:t> </a:t>
            </a:r>
            <a:r>
              <a:rPr lang="en-US" altLang="zh-CN" sz="2800" err="1">
                <a:solidFill>
                  <a:schemeClr val="tx2"/>
                </a:solidFill>
                <a:latin typeface="Tahoma"/>
              </a:rPr>
              <a:t>phần</a:t>
            </a:r>
            <a:r>
              <a:rPr lang="en-US" altLang="zh-CN" sz="2800">
                <a:solidFill>
                  <a:schemeClr val="tx2"/>
                </a:solidFill>
                <a:latin typeface="Tahoma"/>
              </a:rPr>
              <a:t> </a:t>
            </a:r>
            <a:r>
              <a:rPr lang="en-US" altLang="zh-CN" sz="2800" err="1">
                <a:solidFill>
                  <a:schemeClr val="tx2"/>
                </a:solidFill>
                <a:latin typeface="Tahoma"/>
              </a:rPr>
              <a:t>thanh</a:t>
            </a:r>
            <a:r>
              <a:rPr lang="en-US" altLang="zh-CN" sz="2800">
                <a:solidFill>
                  <a:schemeClr val="tx2"/>
                </a:solidFill>
                <a:latin typeface="Tahoma"/>
              </a:rPr>
              <a:t> </a:t>
            </a:r>
            <a:r>
              <a:rPr lang="en-US" altLang="zh-CN" sz="2800" err="1">
                <a:solidFill>
                  <a:schemeClr val="tx2"/>
                </a:solidFill>
                <a:latin typeface="Tahoma"/>
              </a:rPr>
              <a:t>toán</a:t>
            </a:r>
            <a:r>
              <a:rPr lang="en-US" altLang="zh-CN" sz="2800">
                <a:solidFill>
                  <a:schemeClr val="tx2"/>
                </a:solidFill>
                <a:latin typeface="Tahoma"/>
              </a:rPr>
              <a:t> </a:t>
            </a:r>
            <a:r>
              <a:rPr lang="en-US" altLang="zh-CN" sz="2800" err="1">
                <a:solidFill>
                  <a:schemeClr val="tx2"/>
                </a:solidFill>
                <a:latin typeface="Tahoma"/>
              </a:rPr>
              <a:t>để</a:t>
            </a:r>
            <a:r>
              <a:rPr lang="en-US" altLang="zh-CN" sz="2800">
                <a:solidFill>
                  <a:schemeClr val="tx2"/>
                </a:solidFill>
                <a:latin typeface="Tahoma"/>
              </a:rPr>
              <a:t> </a:t>
            </a:r>
            <a:r>
              <a:rPr lang="en-US" altLang="zh-CN" sz="2800" err="1">
                <a:solidFill>
                  <a:schemeClr val="tx2"/>
                </a:solidFill>
                <a:latin typeface="Tahoma"/>
              </a:rPr>
              <a:t>có</a:t>
            </a:r>
            <a:r>
              <a:rPr lang="en-US" altLang="zh-CN" sz="2800">
                <a:solidFill>
                  <a:schemeClr val="tx2"/>
                </a:solidFill>
                <a:latin typeface="Tahoma"/>
              </a:rPr>
              <a:t> </a:t>
            </a:r>
            <a:r>
              <a:rPr lang="en-US" altLang="zh-CN" sz="2800" err="1">
                <a:solidFill>
                  <a:schemeClr val="tx2"/>
                </a:solidFill>
                <a:latin typeface="Tahoma"/>
              </a:rPr>
              <a:t>thể</a:t>
            </a:r>
            <a:r>
              <a:rPr lang="en-US" altLang="zh-CN" sz="2800">
                <a:solidFill>
                  <a:schemeClr val="tx2"/>
                </a:solidFill>
                <a:latin typeface="Tahoma"/>
              </a:rPr>
              <a:t> </a:t>
            </a:r>
            <a:r>
              <a:rPr lang="en-US" altLang="zh-CN" sz="2800" err="1">
                <a:solidFill>
                  <a:schemeClr val="tx2"/>
                </a:solidFill>
                <a:latin typeface="Tahoma"/>
              </a:rPr>
              <a:t>áp</a:t>
            </a:r>
            <a:r>
              <a:rPr lang="en-US" altLang="zh-CN" sz="2800">
                <a:solidFill>
                  <a:schemeClr val="tx2"/>
                </a:solidFill>
                <a:latin typeface="Tahoma"/>
              </a:rPr>
              <a:t> </a:t>
            </a:r>
            <a:r>
              <a:rPr lang="en-US" altLang="zh-CN" sz="2800" err="1">
                <a:solidFill>
                  <a:schemeClr val="tx2"/>
                </a:solidFill>
                <a:latin typeface="Tahoma"/>
              </a:rPr>
              <a:t>dụng</a:t>
            </a:r>
            <a:r>
              <a:rPr lang="en-US" altLang="zh-CN" sz="2800">
                <a:solidFill>
                  <a:schemeClr val="tx2"/>
                </a:solidFill>
                <a:latin typeface="Tahoma"/>
              </a:rPr>
              <a:t> </a:t>
            </a:r>
            <a:r>
              <a:rPr lang="en-US" altLang="zh-CN" sz="2800" err="1">
                <a:solidFill>
                  <a:schemeClr val="tx2"/>
                </a:solidFill>
                <a:latin typeface="Tahoma"/>
              </a:rPr>
              <a:t>nhiều</a:t>
            </a:r>
            <a:r>
              <a:rPr lang="en-US" altLang="zh-CN" sz="2800">
                <a:solidFill>
                  <a:schemeClr val="tx2"/>
                </a:solidFill>
                <a:latin typeface="Tahoma"/>
              </a:rPr>
              <a:t> </a:t>
            </a:r>
            <a:r>
              <a:rPr lang="en-US" altLang="zh-CN" sz="2800" err="1">
                <a:solidFill>
                  <a:schemeClr val="tx2"/>
                </a:solidFill>
                <a:latin typeface="Tahoma"/>
              </a:rPr>
              <a:t>cách</a:t>
            </a:r>
            <a:r>
              <a:rPr lang="en-US" altLang="zh-CN" sz="2800">
                <a:solidFill>
                  <a:schemeClr val="tx2"/>
                </a:solidFill>
                <a:latin typeface="Tahoma"/>
              </a:rPr>
              <a:t> </a:t>
            </a:r>
            <a:r>
              <a:rPr lang="en-US" altLang="zh-CN" sz="2800" err="1">
                <a:solidFill>
                  <a:schemeClr val="tx2"/>
                </a:solidFill>
                <a:latin typeface="Tahoma"/>
              </a:rPr>
              <a:t>tính</a:t>
            </a:r>
            <a:r>
              <a:rPr lang="en-US" altLang="zh-CN" sz="2800">
                <a:solidFill>
                  <a:schemeClr val="tx2"/>
                </a:solidFill>
                <a:latin typeface="Tahoma"/>
              </a:rPr>
              <a:t> </a:t>
            </a:r>
            <a:r>
              <a:rPr lang="en-US" altLang="zh-CN" sz="2800" err="1">
                <a:solidFill>
                  <a:schemeClr val="tx2"/>
                </a:solidFill>
                <a:latin typeface="Tahoma"/>
              </a:rPr>
              <a:t>phí</a:t>
            </a:r>
            <a:r>
              <a:rPr lang="en-US" altLang="zh-CN" sz="2800">
                <a:solidFill>
                  <a:schemeClr val="tx2"/>
                </a:solidFill>
                <a:latin typeface="Tahoma"/>
              </a:rPr>
              <a:t> </a:t>
            </a:r>
            <a:r>
              <a:rPr lang="en-US" altLang="zh-CN" sz="2800" err="1">
                <a:solidFill>
                  <a:schemeClr val="tx2"/>
                </a:solidFill>
                <a:latin typeface="Tahoma"/>
              </a:rPr>
              <a:t>vận</a:t>
            </a:r>
            <a:r>
              <a:rPr lang="en-US" altLang="zh-CN" sz="2800">
                <a:solidFill>
                  <a:schemeClr val="tx2"/>
                </a:solidFill>
                <a:latin typeface="Tahoma"/>
              </a:rPr>
              <a:t> </a:t>
            </a:r>
            <a:r>
              <a:rPr lang="en-US" altLang="zh-CN" sz="2800" err="1">
                <a:solidFill>
                  <a:schemeClr val="tx2"/>
                </a:solidFill>
                <a:latin typeface="Tahoma"/>
              </a:rPr>
              <a:t>chuyển</a:t>
            </a:r>
            <a:r>
              <a:rPr lang="en-US" altLang="zh-CN" sz="2800">
                <a:solidFill>
                  <a:schemeClr val="tx2"/>
                </a:solidFill>
                <a:latin typeface="Tahoma"/>
              </a:rPr>
              <a:t> </a:t>
            </a:r>
            <a:r>
              <a:rPr lang="en-US" altLang="zh-CN" sz="2800" err="1">
                <a:solidFill>
                  <a:schemeClr val="tx2"/>
                </a:solidFill>
                <a:latin typeface="Tahoma"/>
              </a:rPr>
              <a:t>mới</a:t>
            </a:r>
            <a:endParaRPr lang="en-US" altLang="zh-CN" sz="2800" err="1">
              <a:solidFill>
                <a:schemeClr val="tx2"/>
              </a:solidFill>
              <a:ea typeface="Tahoma" panose="020B0604030504040204" pitchFamily="34" charset="0"/>
              <a:cs typeface="Tahoma" panose="020B0604030504040204" pitchFamily="34" charset="0"/>
            </a:endParaRPr>
          </a:p>
        </p:txBody>
      </p:sp>
      <p:pic>
        <p:nvPicPr>
          <p:cNvPr id="2" name="Hình ảnh 2">
            <a:extLst>
              <a:ext uri="{FF2B5EF4-FFF2-40B4-BE49-F238E27FC236}">
                <a16:creationId xmlns:a16="http://schemas.microsoft.com/office/drawing/2014/main" id="{2BDB2B8D-23AF-43FE-9CF0-94C7A0170AEE}"/>
              </a:ext>
            </a:extLst>
          </p:cNvPr>
          <p:cNvPicPr>
            <a:picLocks noChangeAspect="1"/>
          </p:cNvPicPr>
          <p:nvPr/>
        </p:nvPicPr>
        <p:blipFill>
          <a:blip r:embed="rId2"/>
          <a:stretch>
            <a:fillRect/>
          </a:stretch>
        </p:blipFill>
        <p:spPr>
          <a:xfrm>
            <a:off x="612476" y="2528010"/>
            <a:ext cx="8019690" cy="2765262"/>
          </a:xfrm>
          <a:prstGeom prst="rect">
            <a:avLst/>
          </a:prstGeom>
        </p:spPr>
      </p:pic>
    </p:spTree>
    <p:extLst>
      <p:ext uri="{BB962C8B-B14F-4D97-AF65-F5344CB8AC3E}">
        <p14:creationId xmlns:p14="http://schemas.microsoft.com/office/powerpoint/2010/main" val="1805812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8</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476281" y="1617454"/>
            <a:ext cx="7652737" cy="4232603"/>
          </a:xfrm>
        </p:spPr>
        <p:txBody>
          <a:bodyPr vert="horz" lIns="91440" tIns="45720" rIns="91440" bIns="45720" rtlCol="0" anchor="t">
            <a:normAutofit/>
          </a:bodyPr>
          <a:lstStyle/>
          <a:p>
            <a:pPr marL="273050" indent="-273050">
              <a:buNone/>
            </a:pPr>
            <a:r>
              <a:rPr lang="en-US" sz="1800" b="1">
                <a:ea typeface="+mn-lt"/>
                <a:cs typeface="+mn-lt"/>
              </a:rPr>
              <a:t>Giải pháp</a:t>
            </a:r>
          </a:p>
          <a:p>
            <a:pPr marL="273050" indent="-273050">
              <a:buNone/>
            </a:pPr>
            <a:endParaRPr lang="en-US" sz="1800">
              <a:ea typeface="+mn-lt"/>
              <a:cs typeface="+mn-lt"/>
            </a:endParaRP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err="1">
                <a:solidFill>
                  <a:schemeClr val="tx2"/>
                </a:solidFill>
                <a:latin typeface="Tahoma"/>
              </a:rPr>
              <a:t>Vấn</a:t>
            </a:r>
            <a:r>
              <a:rPr lang="en-US" altLang="zh-CN" sz="2800">
                <a:solidFill>
                  <a:schemeClr val="tx2"/>
                </a:solidFill>
                <a:latin typeface="Tahoma"/>
              </a:rPr>
              <a:t> </a:t>
            </a:r>
            <a:r>
              <a:rPr lang="en-US" altLang="zh-CN" sz="2800" err="1">
                <a:solidFill>
                  <a:schemeClr val="tx2"/>
                </a:solidFill>
                <a:latin typeface="Tahoma"/>
              </a:rPr>
              <a:t>đề</a:t>
            </a:r>
            <a:r>
              <a:rPr lang="en-US" altLang="zh-CN" sz="2800">
                <a:solidFill>
                  <a:schemeClr val="tx2"/>
                </a:solidFill>
                <a:latin typeface="Tahoma"/>
              </a:rPr>
              <a:t> </a:t>
            </a:r>
            <a:r>
              <a:rPr lang="en-US" altLang="zh-CN" sz="2800" err="1">
                <a:solidFill>
                  <a:schemeClr val="tx2"/>
                </a:solidFill>
                <a:latin typeface="Tahoma"/>
              </a:rPr>
              <a:t>cải</a:t>
            </a:r>
            <a:r>
              <a:rPr lang="en-US" altLang="zh-CN" sz="2800">
                <a:solidFill>
                  <a:schemeClr val="tx2"/>
                </a:solidFill>
                <a:latin typeface="Tahoma"/>
              </a:rPr>
              <a:t> </a:t>
            </a:r>
            <a:r>
              <a:rPr lang="en-US" altLang="zh-CN" sz="2800" err="1">
                <a:solidFill>
                  <a:schemeClr val="tx2"/>
                </a:solidFill>
                <a:latin typeface="Tahoma"/>
              </a:rPr>
              <a:t>tiến</a:t>
            </a:r>
            <a:r>
              <a:rPr lang="en-US" altLang="zh-CN" sz="2800">
                <a:solidFill>
                  <a:schemeClr val="tx2"/>
                </a:solidFill>
                <a:latin typeface="Tahoma"/>
              </a:rPr>
              <a:t> </a:t>
            </a:r>
            <a:r>
              <a:rPr lang="en-US" altLang="zh-CN" sz="2800" err="1">
                <a:solidFill>
                  <a:schemeClr val="tx2"/>
                </a:solidFill>
                <a:latin typeface="Tahoma"/>
              </a:rPr>
              <a:t>phần</a:t>
            </a:r>
            <a:r>
              <a:rPr lang="en-US" altLang="zh-CN" sz="2800">
                <a:solidFill>
                  <a:schemeClr val="tx2"/>
                </a:solidFill>
                <a:latin typeface="Tahoma"/>
              </a:rPr>
              <a:t> </a:t>
            </a:r>
            <a:r>
              <a:rPr lang="en-US" altLang="zh-CN" sz="2800" err="1">
                <a:solidFill>
                  <a:schemeClr val="tx2"/>
                </a:solidFill>
                <a:latin typeface="Tahoma"/>
              </a:rPr>
              <a:t>thanh</a:t>
            </a:r>
            <a:r>
              <a:rPr lang="en-US" altLang="zh-CN" sz="2800">
                <a:solidFill>
                  <a:schemeClr val="tx2"/>
                </a:solidFill>
                <a:latin typeface="Tahoma"/>
              </a:rPr>
              <a:t> </a:t>
            </a:r>
            <a:r>
              <a:rPr lang="en-US" altLang="zh-CN" sz="2800" err="1">
                <a:solidFill>
                  <a:schemeClr val="tx2"/>
                </a:solidFill>
                <a:latin typeface="Tahoma"/>
              </a:rPr>
              <a:t>toán</a:t>
            </a:r>
            <a:r>
              <a:rPr lang="en-US" altLang="zh-CN" sz="2800">
                <a:solidFill>
                  <a:schemeClr val="tx2"/>
                </a:solidFill>
                <a:latin typeface="Tahoma"/>
              </a:rPr>
              <a:t> </a:t>
            </a:r>
            <a:r>
              <a:rPr lang="en-US" altLang="zh-CN" sz="2800" err="1">
                <a:solidFill>
                  <a:schemeClr val="tx2"/>
                </a:solidFill>
                <a:latin typeface="Tahoma"/>
              </a:rPr>
              <a:t>để</a:t>
            </a:r>
            <a:r>
              <a:rPr lang="en-US" altLang="zh-CN" sz="2800">
                <a:solidFill>
                  <a:schemeClr val="tx2"/>
                </a:solidFill>
                <a:latin typeface="Tahoma"/>
              </a:rPr>
              <a:t> </a:t>
            </a:r>
            <a:r>
              <a:rPr lang="en-US" altLang="zh-CN" sz="2800" err="1">
                <a:solidFill>
                  <a:schemeClr val="tx2"/>
                </a:solidFill>
                <a:latin typeface="Tahoma"/>
              </a:rPr>
              <a:t>có</a:t>
            </a:r>
            <a:r>
              <a:rPr lang="en-US" altLang="zh-CN" sz="2800">
                <a:solidFill>
                  <a:schemeClr val="tx2"/>
                </a:solidFill>
                <a:latin typeface="Tahoma"/>
              </a:rPr>
              <a:t> </a:t>
            </a:r>
            <a:r>
              <a:rPr lang="en-US" altLang="zh-CN" sz="2800" err="1">
                <a:solidFill>
                  <a:schemeClr val="tx2"/>
                </a:solidFill>
                <a:latin typeface="Tahoma"/>
              </a:rPr>
              <a:t>thể</a:t>
            </a:r>
            <a:r>
              <a:rPr lang="en-US" altLang="zh-CN" sz="2800">
                <a:solidFill>
                  <a:schemeClr val="tx2"/>
                </a:solidFill>
                <a:latin typeface="Tahoma"/>
              </a:rPr>
              <a:t> </a:t>
            </a:r>
            <a:r>
              <a:rPr lang="en-US" altLang="zh-CN" sz="2800" err="1">
                <a:solidFill>
                  <a:schemeClr val="tx2"/>
                </a:solidFill>
                <a:latin typeface="Tahoma"/>
              </a:rPr>
              <a:t>áp</a:t>
            </a:r>
            <a:r>
              <a:rPr lang="en-US" altLang="zh-CN" sz="2800">
                <a:solidFill>
                  <a:schemeClr val="tx2"/>
                </a:solidFill>
                <a:latin typeface="Tahoma"/>
              </a:rPr>
              <a:t> </a:t>
            </a:r>
            <a:r>
              <a:rPr lang="en-US" altLang="zh-CN" sz="2800" err="1">
                <a:solidFill>
                  <a:schemeClr val="tx2"/>
                </a:solidFill>
                <a:latin typeface="Tahoma"/>
              </a:rPr>
              <a:t>dụng</a:t>
            </a:r>
            <a:r>
              <a:rPr lang="en-US" altLang="zh-CN" sz="2800">
                <a:solidFill>
                  <a:schemeClr val="tx2"/>
                </a:solidFill>
                <a:latin typeface="Tahoma"/>
              </a:rPr>
              <a:t> </a:t>
            </a:r>
            <a:r>
              <a:rPr lang="en-US" altLang="zh-CN" sz="2800" err="1">
                <a:solidFill>
                  <a:schemeClr val="tx2"/>
                </a:solidFill>
                <a:latin typeface="Tahoma"/>
              </a:rPr>
              <a:t>nhiều</a:t>
            </a:r>
            <a:r>
              <a:rPr lang="en-US" altLang="zh-CN" sz="2800">
                <a:solidFill>
                  <a:schemeClr val="tx2"/>
                </a:solidFill>
                <a:latin typeface="Tahoma"/>
              </a:rPr>
              <a:t> </a:t>
            </a:r>
            <a:r>
              <a:rPr lang="en-US" altLang="zh-CN" sz="2800" err="1">
                <a:solidFill>
                  <a:schemeClr val="tx2"/>
                </a:solidFill>
                <a:latin typeface="Tahoma"/>
              </a:rPr>
              <a:t>cách</a:t>
            </a:r>
            <a:r>
              <a:rPr lang="en-US" altLang="zh-CN" sz="2800">
                <a:solidFill>
                  <a:schemeClr val="tx2"/>
                </a:solidFill>
                <a:latin typeface="Tahoma"/>
              </a:rPr>
              <a:t> </a:t>
            </a:r>
            <a:r>
              <a:rPr lang="en-US" altLang="zh-CN" sz="2800" err="1">
                <a:solidFill>
                  <a:schemeClr val="tx2"/>
                </a:solidFill>
                <a:latin typeface="Tahoma"/>
              </a:rPr>
              <a:t>tính</a:t>
            </a:r>
            <a:r>
              <a:rPr lang="en-US" altLang="zh-CN" sz="2800">
                <a:solidFill>
                  <a:schemeClr val="tx2"/>
                </a:solidFill>
                <a:latin typeface="Tahoma"/>
              </a:rPr>
              <a:t> </a:t>
            </a:r>
            <a:r>
              <a:rPr lang="en-US" altLang="zh-CN" sz="2800" err="1">
                <a:solidFill>
                  <a:schemeClr val="tx2"/>
                </a:solidFill>
                <a:latin typeface="Tahoma"/>
              </a:rPr>
              <a:t>phí</a:t>
            </a:r>
            <a:r>
              <a:rPr lang="en-US" altLang="zh-CN" sz="2800">
                <a:solidFill>
                  <a:schemeClr val="tx2"/>
                </a:solidFill>
                <a:latin typeface="Tahoma"/>
              </a:rPr>
              <a:t> </a:t>
            </a:r>
            <a:r>
              <a:rPr lang="en-US" altLang="zh-CN" sz="2800" err="1">
                <a:solidFill>
                  <a:schemeClr val="tx2"/>
                </a:solidFill>
                <a:latin typeface="Tahoma"/>
              </a:rPr>
              <a:t>vận</a:t>
            </a:r>
            <a:r>
              <a:rPr lang="en-US" altLang="zh-CN" sz="2800">
                <a:solidFill>
                  <a:schemeClr val="tx2"/>
                </a:solidFill>
                <a:latin typeface="Tahoma"/>
              </a:rPr>
              <a:t> </a:t>
            </a:r>
            <a:r>
              <a:rPr lang="en-US" altLang="zh-CN" sz="2800" err="1">
                <a:solidFill>
                  <a:schemeClr val="tx2"/>
                </a:solidFill>
                <a:latin typeface="Tahoma"/>
              </a:rPr>
              <a:t>chuyển</a:t>
            </a:r>
            <a:r>
              <a:rPr lang="en-US" altLang="zh-CN" sz="2800">
                <a:solidFill>
                  <a:schemeClr val="tx2"/>
                </a:solidFill>
                <a:latin typeface="Tahoma"/>
              </a:rPr>
              <a:t> mới (tiếp)</a:t>
            </a:r>
            <a:endParaRPr lang="en-US" altLang="zh-CN" sz="2800" err="1">
              <a:solidFill>
                <a:schemeClr val="tx2"/>
              </a:solidFill>
              <a:ea typeface="Tahoma" panose="020B0604030504040204" pitchFamily="34" charset="0"/>
              <a:cs typeface="Tahoma" panose="020B0604030504040204" pitchFamily="34" charset="0"/>
            </a:endParaRPr>
          </a:p>
        </p:txBody>
      </p:sp>
      <p:pic>
        <p:nvPicPr>
          <p:cNvPr id="3" name="Hình ảnh 3">
            <a:extLst>
              <a:ext uri="{FF2B5EF4-FFF2-40B4-BE49-F238E27FC236}">
                <a16:creationId xmlns:a16="http://schemas.microsoft.com/office/drawing/2014/main" id="{9354F418-AA8A-454A-A384-A815AD979F42}"/>
              </a:ext>
            </a:extLst>
          </p:cNvPr>
          <p:cNvPicPr>
            <a:picLocks noChangeAspect="1"/>
          </p:cNvPicPr>
          <p:nvPr/>
        </p:nvPicPr>
        <p:blipFill>
          <a:blip r:embed="rId2"/>
          <a:stretch>
            <a:fillRect/>
          </a:stretch>
        </p:blipFill>
        <p:spPr>
          <a:xfrm>
            <a:off x="1360099" y="2046010"/>
            <a:ext cx="6179388" cy="4218094"/>
          </a:xfrm>
          <a:prstGeom prst="rect">
            <a:avLst/>
          </a:prstGeom>
        </p:spPr>
      </p:pic>
    </p:spTree>
    <p:extLst>
      <p:ext uri="{BB962C8B-B14F-4D97-AF65-F5344CB8AC3E}">
        <p14:creationId xmlns:p14="http://schemas.microsoft.com/office/powerpoint/2010/main" val="1853162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9</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476281" y="1617454"/>
            <a:ext cx="7652737" cy="4232603"/>
          </a:xfrm>
        </p:spPr>
        <p:txBody>
          <a:bodyPr vert="horz" lIns="91440" tIns="45720" rIns="91440" bIns="45720" rtlCol="0" anchor="t">
            <a:normAutofit/>
          </a:bodyPr>
          <a:lstStyle/>
          <a:p>
            <a:pPr marL="273050" indent="-273050">
              <a:buNone/>
            </a:pPr>
            <a:r>
              <a:rPr lang="en-US" sz="1800" b="1">
                <a:ea typeface="+mn-lt"/>
                <a:cs typeface="+mn-lt"/>
              </a:rPr>
              <a:t>Giải pháp: </a:t>
            </a:r>
          </a:p>
          <a:p>
            <a:pPr marL="273050" indent="-273050" algn="ctr">
              <a:buNone/>
            </a:pPr>
            <a:r>
              <a:rPr lang="vi-VN" sz="1800">
                <a:ea typeface="+mn-lt"/>
                <a:cs typeface="+mn-lt"/>
              </a:rPr>
              <a:t>Ở lớp PlaceOrderController, phương thức processDeliveryInfo, sau khi tạo một đối tượng DeliveryInfo sẽ tiếp tục gọi phương thức setCalShip để cài đặt cách tính khoảng cách. Nếu sau này có thay đổi chỉ cần thay đổi class tính khoảng cách là được:</a:t>
            </a:r>
            <a:endParaRPr lang="en-US" sz="1800">
              <a:ea typeface="+mn-lt"/>
              <a:cs typeface="+mn-lt"/>
            </a:endParaRPr>
          </a:p>
          <a:p>
            <a:pPr marL="273050" indent="-273050">
              <a:buNone/>
            </a:pPr>
            <a:endParaRPr lang="en-US" sz="1800">
              <a:ea typeface="+mn-lt"/>
              <a:cs typeface="+mn-lt"/>
            </a:endParaRP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err="1">
                <a:solidFill>
                  <a:schemeClr val="tx2"/>
                </a:solidFill>
                <a:latin typeface="Tahoma"/>
              </a:rPr>
              <a:t>Vấn</a:t>
            </a:r>
            <a:r>
              <a:rPr lang="en-US" altLang="zh-CN" sz="2800">
                <a:solidFill>
                  <a:schemeClr val="tx2"/>
                </a:solidFill>
                <a:latin typeface="Tahoma"/>
              </a:rPr>
              <a:t> </a:t>
            </a:r>
            <a:r>
              <a:rPr lang="en-US" altLang="zh-CN" sz="2800" err="1">
                <a:solidFill>
                  <a:schemeClr val="tx2"/>
                </a:solidFill>
                <a:latin typeface="Tahoma"/>
              </a:rPr>
              <a:t>đề</a:t>
            </a:r>
            <a:r>
              <a:rPr lang="en-US" altLang="zh-CN" sz="2800">
                <a:solidFill>
                  <a:schemeClr val="tx2"/>
                </a:solidFill>
                <a:latin typeface="Tahoma"/>
              </a:rPr>
              <a:t> </a:t>
            </a:r>
            <a:r>
              <a:rPr lang="en-US" altLang="zh-CN" sz="2800" err="1">
                <a:solidFill>
                  <a:schemeClr val="tx2"/>
                </a:solidFill>
                <a:latin typeface="Tahoma"/>
              </a:rPr>
              <a:t>cải</a:t>
            </a:r>
            <a:r>
              <a:rPr lang="en-US" altLang="zh-CN" sz="2800">
                <a:solidFill>
                  <a:schemeClr val="tx2"/>
                </a:solidFill>
                <a:latin typeface="Tahoma"/>
              </a:rPr>
              <a:t> </a:t>
            </a:r>
            <a:r>
              <a:rPr lang="en-US" altLang="zh-CN" sz="2800" err="1">
                <a:solidFill>
                  <a:schemeClr val="tx2"/>
                </a:solidFill>
                <a:latin typeface="Tahoma"/>
              </a:rPr>
              <a:t>tiến</a:t>
            </a:r>
            <a:r>
              <a:rPr lang="en-US" altLang="zh-CN" sz="2800">
                <a:solidFill>
                  <a:schemeClr val="tx2"/>
                </a:solidFill>
                <a:latin typeface="Tahoma"/>
              </a:rPr>
              <a:t> </a:t>
            </a:r>
            <a:r>
              <a:rPr lang="en-US" altLang="zh-CN" sz="2800" err="1">
                <a:solidFill>
                  <a:schemeClr val="tx2"/>
                </a:solidFill>
                <a:latin typeface="Tahoma"/>
              </a:rPr>
              <a:t>phần</a:t>
            </a:r>
            <a:r>
              <a:rPr lang="en-US" altLang="zh-CN" sz="2800">
                <a:solidFill>
                  <a:schemeClr val="tx2"/>
                </a:solidFill>
                <a:latin typeface="Tahoma"/>
              </a:rPr>
              <a:t> </a:t>
            </a:r>
            <a:r>
              <a:rPr lang="en-US" altLang="zh-CN" sz="2800" err="1">
                <a:solidFill>
                  <a:schemeClr val="tx2"/>
                </a:solidFill>
                <a:latin typeface="Tahoma"/>
              </a:rPr>
              <a:t>thanh</a:t>
            </a:r>
            <a:r>
              <a:rPr lang="en-US" altLang="zh-CN" sz="2800">
                <a:solidFill>
                  <a:schemeClr val="tx2"/>
                </a:solidFill>
                <a:latin typeface="Tahoma"/>
              </a:rPr>
              <a:t> </a:t>
            </a:r>
            <a:r>
              <a:rPr lang="en-US" altLang="zh-CN" sz="2800" err="1">
                <a:solidFill>
                  <a:schemeClr val="tx2"/>
                </a:solidFill>
                <a:latin typeface="Tahoma"/>
              </a:rPr>
              <a:t>toán</a:t>
            </a:r>
            <a:r>
              <a:rPr lang="en-US" altLang="zh-CN" sz="2800">
                <a:solidFill>
                  <a:schemeClr val="tx2"/>
                </a:solidFill>
                <a:latin typeface="Tahoma"/>
              </a:rPr>
              <a:t> </a:t>
            </a:r>
            <a:r>
              <a:rPr lang="en-US" altLang="zh-CN" sz="2800" err="1">
                <a:solidFill>
                  <a:schemeClr val="tx2"/>
                </a:solidFill>
                <a:latin typeface="Tahoma"/>
              </a:rPr>
              <a:t>để</a:t>
            </a:r>
            <a:r>
              <a:rPr lang="en-US" altLang="zh-CN" sz="2800">
                <a:solidFill>
                  <a:schemeClr val="tx2"/>
                </a:solidFill>
                <a:latin typeface="Tahoma"/>
              </a:rPr>
              <a:t> </a:t>
            </a:r>
            <a:r>
              <a:rPr lang="en-US" altLang="zh-CN" sz="2800" err="1">
                <a:solidFill>
                  <a:schemeClr val="tx2"/>
                </a:solidFill>
                <a:latin typeface="Tahoma"/>
              </a:rPr>
              <a:t>có</a:t>
            </a:r>
            <a:r>
              <a:rPr lang="en-US" altLang="zh-CN" sz="2800">
                <a:solidFill>
                  <a:schemeClr val="tx2"/>
                </a:solidFill>
                <a:latin typeface="Tahoma"/>
              </a:rPr>
              <a:t> </a:t>
            </a:r>
            <a:r>
              <a:rPr lang="en-US" altLang="zh-CN" sz="2800" err="1">
                <a:solidFill>
                  <a:schemeClr val="tx2"/>
                </a:solidFill>
                <a:latin typeface="Tahoma"/>
              </a:rPr>
              <a:t>thể</a:t>
            </a:r>
            <a:r>
              <a:rPr lang="en-US" altLang="zh-CN" sz="2800">
                <a:solidFill>
                  <a:schemeClr val="tx2"/>
                </a:solidFill>
                <a:latin typeface="Tahoma"/>
              </a:rPr>
              <a:t> </a:t>
            </a:r>
            <a:r>
              <a:rPr lang="en-US" altLang="zh-CN" sz="2800" err="1">
                <a:solidFill>
                  <a:schemeClr val="tx2"/>
                </a:solidFill>
                <a:latin typeface="Tahoma"/>
              </a:rPr>
              <a:t>áp</a:t>
            </a:r>
            <a:r>
              <a:rPr lang="en-US" altLang="zh-CN" sz="2800">
                <a:solidFill>
                  <a:schemeClr val="tx2"/>
                </a:solidFill>
                <a:latin typeface="Tahoma"/>
              </a:rPr>
              <a:t> </a:t>
            </a:r>
            <a:r>
              <a:rPr lang="en-US" altLang="zh-CN" sz="2800" err="1">
                <a:solidFill>
                  <a:schemeClr val="tx2"/>
                </a:solidFill>
                <a:latin typeface="Tahoma"/>
              </a:rPr>
              <a:t>dụng</a:t>
            </a:r>
            <a:r>
              <a:rPr lang="en-US" altLang="zh-CN" sz="2800">
                <a:solidFill>
                  <a:schemeClr val="tx2"/>
                </a:solidFill>
                <a:latin typeface="Tahoma"/>
              </a:rPr>
              <a:t> </a:t>
            </a:r>
            <a:r>
              <a:rPr lang="en-US" altLang="zh-CN" sz="2800" err="1">
                <a:solidFill>
                  <a:schemeClr val="tx2"/>
                </a:solidFill>
                <a:latin typeface="Tahoma"/>
              </a:rPr>
              <a:t>nhiều</a:t>
            </a:r>
            <a:r>
              <a:rPr lang="en-US" altLang="zh-CN" sz="2800">
                <a:solidFill>
                  <a:schemeClr val="tx2"/>
                </a:solidFill>
                <a:latin typeface="Tahoma"/>
              </a:rPr>
              <a:t> </a:t>
            </a:r>
            <a:r>
              <a:rPr lang="en-US" altLang="zh-CN" sz="2800" err="1">
                <a:solidFill>
                  <a:schemeClr val="tx2"/>
                </a:solidFill>
                <a:latin typeface="Tahoma"/>
              </a:rPr>
              <a:t>cách</a:t>
            </a:r>
            <a:r>
              <a:rPr lang="en-US" altLang="zh-CN" sz="2800">
                <a:solidFill>
                  <a:schemeClr val="tx2"/>
                </a:solidFill>
                <a:latin typeface="Tahoma"/>
              </a:rPr>
              <a:t> </a:t>
            </a:r>
            <a:r>
              <a:rPr lang="en-US" altLang="zh-CN" sz="2800" err="1">
                <a:solidFill>
                  <a:schemeClr val="tx2"/>
                </a:solidFill>
                <a:latin typeface="Tahoma"/>
              </a:rPr>
              <a:t>tính</a:t>
            </a:r>
            <a:r>
              <a:rPr lang="en-US" altLang="zh-CN" sz="2800">
                <a:solidFill>
                  <a:schemeClr val="tx2"/>
                </a:solidFill>
                <a:latin typeface="Tahoma"/>
              </a:rPr>
              <a:t> </a:t>
            </a:r>
            <a:r>
              <a:rPr lang="en-US" altLang="zh-CN" sz="2800" err="1">
                <a:solidFill>
                  <a:schemeClr val="tx2"/>
                </a:solidFill>
                <a:latin typeface="Tahoma"/>
              </a:rPr>
              <a:t>phí</a:t>
            </a:r>
            <a:r>
              <a:rPr lang="en-US" altLang="zh-CN" sz="2800">
                <a:solidFill>
                  <a:schemeClr val="tx2"/>
                </a:solidFill>
                <a:latin typeface="Tahoma"/>
              </a:rPr>
              <a:t> </a:t>
            </a:r>
            <a:r>
              <a:rPr lang="en-US" altLang="zh-CN" sz="2800" err="1">
                <a:solidFill>
                  <a:schemeClr val="tx2"/>
                </a:solidFill>
                <a:latin typeface="Tahoma"/>
              </a:rPr>
              <a:t>vận</a:t>
            </a:r>
            <a:r>
              <a:rPr lang="en-US" altLang="zh-CN" sz="2800">
                <a:solidFill>
                  <a:schemeClr val="tx2"/>
                </a:solidFill>
                <a:latin typeface="Tahoma"/>
              </a:rPr>
              <a:t> </a:t>
            </a:r>
            <a:r>
              <a:rPr lang="en-US" altLang="zh-CN" sz="2800" err="1">
                <a:solidFill>
                  <a:schemeClr val="tx2"/>
                </a:solidFill>
                <a:latin typeface="Tahoma"/>
              </a:rPr>
              <a:t>chuyển</a:t>
            </a:r>
            <a:r>
              <a:rPr lang="en-US" altLang="zh-CN" sz="2800">
                <a:solidFill>
                  <a:schemeClr val="tx2"/>
                </a:solidFill>
                <a:latin typeface="Tahoma"/>
              </a:rPr>
              <a:t> mới (tiếp)</a:t>
            </a:r>
            <a:endParaRPr lang="en-US" altLang="zh-CN" sz="2800" err="1">
              <a:solidFill>
                <a:schemeClr val="tx2"/>
              </a:solidFill>
              <a:ea typeface="Tahoma" panose="020B0604030504040204" pitchFamily="34" charset="0"/>
              <a:cs typeface="Tahoma" panose="020B0604030504040204" pitchFamily="34" charset="0"/>
            </a:endParaRPr>
          </a:p>
        </p:txBody>
      </p:sp>
      <p:pic>
        <p:nvPicPr>
          <p:cNvPr id="2" name="Hình ảnh 3" descr="Ảnh có chứa văn bản&#10;&#10;Mô tả được tự động tạo">
            <a:extLst>
              <a:ext uri="{FF2B5EF4-FFF2-40B4-BE49-F238E27FC236}">
                <a16:creationId xmlns:a16="http://schemas.microsoft.com/office/drawing/2014/main" id="{F6147853-8706-457C-93EC-D7D03A0B9FC5}"/>
              </a:ext>
            </a:extLst>
          </p:cNvPr>
          <p:cNvPicPr>
            <a:picLocks noChangeAspect="1"/>
          </p:cNvPicPr>
          <p:nvPr/>
        </p:nvPicPr>
        <p:blipFill>
          <a:blip r:embed="rId2"/>
          <a:stretch>
            <a:fillRect/>
          </a:stretch>
        </p:blipFill>
        <p:spPr>
          <a:xfrm>
            <a:off x="1374475" y="3431979"/>
            <a:ext cx="5460520" cy="2337553"/>
          </a:xfrm>
          <a:prstGeom prst="rect">
            <a:avLst/>
          </a:prstGeom>
        </p:spPr>
      </p:pic>
    </p:spTree>
    <p:extLst>
      <p:ext uri="{BB962C8B-B14F-4D97-AF65-F5344CB8AC3E}">
        <p14:creationId xmlns:p14="http://schemas.microsoft.com/office/powerpoint/2010/main" val="7239475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Book Antiqua"/>
        <a:ea typeface=""/>
        <a:cs typeface=""/>
      </a:majorFont>
      <a:minorFont>
        <a:latin typeface="Tahom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Book Antiqua"/>
        <a:ea typeface=""/>
        <a:cs typeface=""/>
      </a:majorFont>
      <a:minorFont>
        <a:latin typeface="Tahom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D6F2BB13DADB345882905426723F21F" ma:contentTypeVersion="2" ma:contentTypeDescription="Create a new document." ma:contentTypeScope="" ma:versionID="84911dc8f4e1410649d64bcaba451360">
  <xsd:schema xmlns:xsd="http://www.w3.org/2001/XMLSchema" xmlns:xs="http://www.w3.org/2001/XMLSchema" xmlns:p="http://schemas.microsoft.com/office/2006/metadata/properties" xmlns:ns2="cfabd2e2-cd6f-4303-b59c-3fa5959453df" targetNamespace="http://schemas.microsoft.com/office/2006/metadata/properties" ma:root="true" ma:fieldsID="e1773d7e30f807b73ffd71e394a682cb" ns2:_="">
    <xsd:import namespace="cfabd2e2-cd6f-4303-b59c-3fa5959453d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abd2e2-cd6f-4303-b59c-3fa5959453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87A925E-A136-4C75-A0A2-92B14AC55CBE}">
  <ds:schemaRefs>
    <ds:schemaRef ds:uri="cfabd2e2-cd6f-4303-b59c-3fa5959453d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E7C168A-C7FD-44C2-B1C0-1858EB00ADCA}">
  <ds:schemaRefs>
    <ds:schemaRef ds:uri="cfabd2e2-cd6f-4303-b59c-3fa5959453d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60054F8-3A1F-4FF0-9F5A-5904C92898B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On-screen Show (4:3)</PresentationFormat>
  <Slides>41</Slides>
  <Notes>2</Notes>
  <HiddenSlides>0</HiddenSlides>
  <ScaleCrop>false</ScaleCrop>
  <HeadingPairs>
    <vt:vector size="4" baseType="variant">
      <vt:variant>
        <vt:lpstr>Theme</vt:lpstr>
      </vt:variant>
      <vt:variant>
        <vt:i4>2</vt:i4>
      </vt:variant>
      <vt:variant>
        <vt:lpstr>Slide Titles</vt:lpstr>
      </vt:variant>
      <vt:variant>
        <vt:i4>41</vt:i4>
      </vt:variant>
    </vt:vector>
  </HeadingPairs>
  <TitlesOfParts>
    <vt:vector size="43" baseType="lpstr">
      <vt:lpstr>Office Theme</vt:lpstr>
      <vt:lpstr>Office Theme</vt:lpstr>
      <vt:lpstr>PowerPoint Presentation</vt:lpstr>
      <vt:lpstr>Báo cáo nhóm DP.20202.05</vt:lpstr>
      <vt:lpstr>Danh sách thành viên và phân công nhiệm vụ: </vt:lpstr>
      <vt:lpstr>Usecase tổng quan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Long Long</dc:creator>
  <cp:revision>8</cp:revision>
  <dcterms:created xsi:type="dcterms:W3CDTF">2020-04-20T02:25:53Z</dcterms:created>
  <dcterms:modified xsi:type="dcterms:W3CDTF">2021-06-08T15:04:25Z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0x010100CD6F2BB13DADB345882905426723F21F</vt:lpwstr>
  </property>
</Properties>
</file>