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15" r:id="rId3"/>
    <p:sldId id="319" r:id="rId4"/>
    <p:sldId id="320" r:id="rId5"/>
    <p:sldId id="318" r:id="rId6"/>
    <p:sldId id="321" r:id="rId7"/>
    <p:sldId id="268" r:id="rId8"/>
    <p:sldId id="316" r:id="rId9"/>
    <p:sldId id="317" r:id="rId10"/>
    <p:sldId id="328" r:id="rId11"/>
    <p:sldId id="322" r:id="rId12"/>
    <p:sldId id="326" r:id="rId13"/>
    <p:sldId id="327" r:id="rId14"/>
    <p:sldId id="323" r:id="rId15"/>
    <p:sldId id="324" r:id="rId16"/>
    <p:sldId id="3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qingyang luo" initials="ql" lastIdx="1" clrIdx="0">
    <p:extLst>
      <p:ext uri="{19B8F6BF-5375-455C-9EA6-DF929625EA0E}">
        <p15:presenceInfo xmlns:p15="http://schemas.microsoft.com/office/powerpoint/2012/main" userId="b312fd5b3cbd68e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55" autoAdjust="0"/>
    <p:restoredTop sz="90113" autoAdjust="0"/>
  </p:normalViewPr>
  <p:slideViewPr>
    <p:cSldViewPr snapToGrid="0">
      <p:cViewPr varScale="1">
        <p:scale>
          <a:sx n="50" d="100"/>
          <a:sy n="50" d="100"/>
        </p:scale>
        <p:origin x="53" y="6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6FEBC-D78F-4AFC-9840-56810102D243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1FB2B-5CBC-4156-B042-EDCBDE701A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893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8AE0F6-711A-4BE3-8A72-804F5631354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8358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原子核、抗磁性原子和某些分子的电偶极矩是由违反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CP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的核力引起的。通过对手征核力阶次展开，可以得到，这些核力是由长程单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pai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介子交换占主导，以及只有在次次领头阶才有的短程关联力。基于重整化论点，我们认为，由于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3P0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通道中强张量力的吸引力和奇异性，违反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CP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的核力的一致图景需要一个次领头阶的短距离算子来促进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1S0 - 3P0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转换。短距离算子导致对静态和振荡的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O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（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） 校正，与轴子搜索、电偶极矩相关。我们讨论了在核系统中电荷对称性违规的情况下，如何从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QCD θ ̄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项的 </a:t>
            </a:r>
            <a:r>
              <a:rPr lang="en-US" altLang="zh-CN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CP </a:t>
            </a:r>
            <a:r>
              <a:rPr lang="zh-CN" altLang="en-US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违规情况下确定相关低能量常数的有限部分的策略。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1919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9962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650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C29BB-ABA5-CA9C-B730-BE1E5776E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BCEF62-F6B9-7DC2-7E51-27E1A971BF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4BA217-F0D4-E197-9606-0CF9CEB6E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C7FA53D-F975-4993-08A1-E98D771E03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073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作者通过研究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破坏的单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π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交换（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OPE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）势，利用观测量的截断依赖性作为诊断工具，证明在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1S01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0​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-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3P03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0​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跃迁中需要在领头阶引入短程算子。这一结论直接影响对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EDM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实验以及其他时间反演奇观测量的解释。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6450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我们论证了在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1S01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S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0​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-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3P03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0​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跃迁中需要引入一个领头阶（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LO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）的短程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Caligraphic"/>
              </a:rPr>
              <a:t>CP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破坏反项，这一项对电偶极矩（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EDM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）的计算以及核子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核子、中子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-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核散射中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Caligraphic"/>
              </a:rPr>
              <a:t>CP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破坏效应的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O(1)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Caligraphic"/>
              </a:rPr>
              <a:t>O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(1)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量级修正具有重要影响。这将直接关系到如何从实验限制（以及未来可能的信号）中解读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QCD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的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KaTeX_Main"/>
              </a:rPr>
              <a:t>θ~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θ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~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项与其他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Caligraphic"/>
              </a:rPr>
              <a:t>CP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破坏源的意义，同时也影响通过振荡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EDM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寻找轴子暗物质的实验解释。</a:t>
            </a:r>
          </a:p>
          <a:p>
            <a:pPr algn="l">
              <a:buNone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对于由</a:t>
            </a:r>
            <a:r>
              <a:rPr lang="en-US" altLang="zh-CN" b="0" i="0" dirty="0" err="1">
                <a:solidFill>
                  <a:srgbClr val="404040"/>
                </a:solidFill>
                <a:effectLst/>
                <a:latin typeface="KaTeX_Main"/>
              </a:rPr>
              <a:t>θ~</a:t>
            </a:r>
            <a:r>
              <a:rPr lang="en-US" altLang="zh-CN" b="0" i="1" dirty="0" err="1">
                <a:solidFill>
                  <a:srgbClr val="404040"/>
                </a:solidFill>
                <a:effectLst/>
                <a:latin typeface="KaTeX_Math"/>
              </a:rPr>
              <a:t>θ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~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项引发的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CP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Caligraphic"/>
              </a:rPr>
              <a:t>CP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破坏，我们提出了从少体系统中的电荷对称性破缺（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CSB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）现有数据提取相关低能常数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C~0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~0​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的策略。希望我们的研究能推动以下工作：</a:t>
            </a:r>
          </a:p>
          <a:p>
            <a:pPr algn="l"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通过格点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QCD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确定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C~0</a:t>
            </a:r>
            <a:r>
              <a:rPr lang="en-US" altLang="zh-CN" b="0" i="1" dirty="0">
                <a:solidFill>
                  <a:srgbClr val="404040"/>
                </a:solidFill>
                <a:effectLst/>
                <a:latin typeface="KaTeX_Math"/>
              </a:rPr>
              <a:t>C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KaTeX_Main"/>
              </a:rPr>
              <a:t>~0​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的数值；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对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CSB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数据的进一步分析；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计算短程算子对实验关注观测量（如振荡</a:t>
            </a:r>
            <a:r>
              <a:rPr lang="en-US" altLang="zh-CN" b="0" i="0" dirty="0">
                <a:solidFill>
                  <a:srgbClr val="404040"/>
                </a:solidFill>
                <a:effectLst/>
                <a:latin typeface="DeepSeek-CJK-patch"/>
              </a:rPr>
              <a:t>EDM</a:t>
            </a:r>
            <a:r>
              <a:rPr lang="zh-CN" altLang="en-US" b="0" i="0" dirty="0">
                <a:solidFill>
                  <a:srgbClr val="404040"/>
                </a:solidFill>
                <a:effectLst/>
                <a:latin typeface="DeepSeek-CJK-patch"/>
              </a:rPr>
              <a:t>、磁四极矩、时间反演奇散射观测量）的影响。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F1FB2B-5CBC-4156-B042-EDCBDE701AE4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4243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4CFA3-0FA6-BE69-A8C8-5359DD0DA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F4E006-CED1-F748-DADC-9517EE5898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1562AD-242D-382C-DF78-DB2606838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D0F3E-43B8-2772-538F-9280C259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B3719-6B35-8DB2-12D5-9C335CC91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7730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02B4DB-844D-63DD-4D4D-EE3C24861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F97B8B-1A28-ECBD-64B7-2C83EE5DC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F8AB75-66EA-23F1-25AE-F286D579C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5822E1-1B6C-8D41-E4D5-B99E8EA9A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3FE66-C56E-E2BE-0DE5-953426CD3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4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2E1EB38-9317-B4D3-B5C0-6F3405A86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09618B-FE60-477F-3180-37460C514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7018EB-086D-25AB-7B04-EC3F79EF0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56C4B0-D1A1-6EEB-AD53-B06912C41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6C7E59-E909-CE2F-91BB-D5BC64803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0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0EF11F-CD54-5DAA-64CC-419F1FDD9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A8CF5-3D5A-6C2D-E9AC-B94E6AB19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7373A7-A3F1-E36B-CAF1-FD8965DF9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9E722B-93E0-89D4-FE13-6FE2A7C34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6B2B97-3493-9C45-CE9D-73FCAAB3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558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6F400-DC99-3636-4B30-5F83CF1E0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011B08-EA87-7012-253A-4B8C4BA99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B50A71-37A3-A7C6-BF20-B4A69E0C8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9BC891-12C6-F075-78C3-5D5EAA99E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A6E6D1-7B47-4726-5398-8605B332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57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BB514B-D9B1-77C3-4F5D-41860A2CC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8AD90-B32D-D9F5-21FD-0EE3B1B95A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7BB786-EE74-578C-60AE-68E6EF135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B7E3A2-3E1F-56D7-16B7-A69913063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107275-AAFC-A52E-DA6F-CB4A7E36A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A6EDCB2-0B19-74CC-ECE4-231B467B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853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F460CB-DE9F-80BD-A3BE-A8293C9C2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A80FAB-3FBB-B802-DAA6-066243756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96714B1-1CF5-E668-1E68-3DD1F55A72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C02443B-C183-CC11-28B1-3CB9CFA5C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1726D8-E082-5493-C9E5-6DB1CFB63F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B77064-96B2-D3BC-1AF8-FF0F0C72D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876841-351E-B6AA-E04B-6BB8B6DD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26A21D-AF44-95E3-27AE-5BC57473D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125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55DCD0-C83D-C5BC-65E8-403EA397A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815F312-E161-1259-D1A2-584ABB69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60E3E0-977F-8B32-01A8-C87284455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C3F9CCD-EA74-CF7C-3892-E8220C7C2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518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76CF636-D5D9-7944-4AA5-931D18E1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4413784-5C34-A681-6A63-AEADD2DB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80EF2E-1A18-3205-223E-1DB05E03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67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19312B-483B-135D-8DBB-7E2DF6D8D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47509D-BAFD-C332-DC23-073006FDB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F913C92-3096-A445-3871-7610EC4A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EF408-3175-0B74-7D41-51730E33E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8F2335-D456-5A4D-54E4-D442629F2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F368CA9-C816-B078-A14A-3257B4CBF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51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850E68-843C-5897-43C4-39AB5AB90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555DFF-D6F9-2BC1-2FC7-EE381D9901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15E421-3A67-E710-7386-E10CB5250E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BC466E-78D6-C8B8-5322-8FDF95BDF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D86354-0841-88B3-0B9D-F1A89CD5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CEBD84-66E5-7097-4605-76AAC7248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40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B8579B4-BA25-343E-F7D8-4486BAEE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A1ED8EF-2D6E-D3E8-53A7-9D5A397F5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FFD9E2-5436-3F4E-06A8-B06697E4B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1B438-41CA-4120-875E-50B341238E10}" type="datetimeFigureOut">
              <a:rPr lang="zh-CN" altLang="en-US" smtClean="0"/>
              <a:t>2025/4/30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FF6F6-4059-BE0A-AA86-8CE2CB3D09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48F25D-A8DD-58F4-C69D-1ED697FA05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92826-8148-4CE2-BE0F-080E199603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834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6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3.png"/><Relationship Id="rId7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A5A5F22-BF4A-19AA-7917-D331D05ED064}"/>
              </a:ext>
            </a:extLst>
          </p:cNvPr>
          <p:cNvSpPr/>
          <p:nvPr/>
        </p:nvSpPr>
        <p:spPr>
          <a:xfrm>
            <a:off x="6155808" y="6679546"/>
            <a:ext cx="6036192" cy="178454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5399B5-7299-FD9E-AB28-0D6F719222B9}"/>
              </a:ext>
            </a:extLst>
          </p:cNvPr>
          <p:cNvSpPr/>
          <p:nvPr/>
        </p:nvSpPr>
        <p:spPr>
          <a:xfrm>
            <a:off x="0" y="6680985"/>
            <a:ext cx="6155808" cy="178454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42C171F9-E37C-FBE2-0DB6-4937335EA2E4}"/>
              </a:ext>
            </a:extLst>
          </p:cNvPr>
          <p:cNvSpPr/>
          <p:nvPr/>
        </p:nvSpPr>
        <p:spPr>
          <a:xfrm>
            <a:off x="2328087" y="1205843"/>
            <a:ext cx="7655441" cy="1200329"/>
          </a:xfrm>
          <a:prstGeom prst="round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outerShdw blurRad="152400" sx="102000" sy="102000" algn="ctr" rotWithShape="0">
              <a:schemeClr val="accent6">
                <a:lumMod val="50000"/>
                <a:alpha val="31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1561F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6B116AA-5AA3-DAC5-0E0D-D8270DD020C7}"/>
              </a:ext>
            </a:extLst>
          </p:cNvPr>
          <p:cNvSpPr txBox="1"/>
          <p:nvPr/>
        </p:nvSpPr>
        <p:spPr>
          <a:xfrm>
            <a:off x="2708201" y="1205843"/>
            <a:ext cx="6895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chemeClr val="bg1"/>
                </a:solidFill>
                <a:latin typeface="+mj-ea"/>
                <a:ea typeface="+mj-ea"/>
              </a:rPr>
              <a:t>Renormalization of CP-violating nuclear forces</a:t>
            </a:r>
            <a:endParaRPr lang="zh-CN" altLang="en-US" sz="3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624251-B694-98E3-E7E6-9766273C303E}"/>
              </a:ext>
            </a:extLst>
          </p:cNvPr>
          <p:cNvSpPr/>
          <p:nvPr/>
        </p:nvSpPr>
        <p:spPr>
          <a:xfrm>
            <a:off x="0" y="0"/>
            <a:ext cx="12192000" cy="178454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7F4E3CE-EB33-8F68-EB51-2967D4C67A92}"/>
              </a:ext>
            </a:extLst>
          </p:cNvPr>
          <p:cNvSpPr txBox="1"/>
          <p:nvPr/>
        </p:nvSpPr>
        <p:spPr>
          <a:xfrm>
            <a:off x="1937883" y="3912656"/>
            <a:ext cx="88655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>
                <a:latin typeface="Cambria" panose="02040503050406030204" pitchFamily="18" charset="0"/>
              </a:rPr>
              <a:t>School of Physics and Astronomy</a:t>
            </a:r>
            <a:r>
              <a:rPr lang="en-US" altLang="zh-CN" sz="2400" b="1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zh-CN" altLang="en-US" sz="2400" b="1" dirty="0">
                <a:latin typeface="Cambria" panose="02040503050406030204" pitchFamily="18" charset="0"/>
              </a:rPr>
              <a:t> Sun Yat-Sen University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1365AEA-FBC5-6B6B-4981-DA29846EA432}"/>
              </a:ext>
            </a:extLst>
          </p:cNvPr>
          <p:cNvSpPr txBox="1"/>
          <p:nvPr/>
        </p:nvSpPr>
        <p:spPr>
          <a:xfrm>
            <a:off x="4571999" y="2993427"/>
            <a:ext cx="3167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+mn-ea"/>
              </a:rPr>
              <a:t>罗青杨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1D96E0-1FF8-1D5D-B370-CD6665B3CB3C}"/>
              </a:ext>
            </a:extLst>
          </p:cNvPr>
          <p:cNvSpPr txBox="1"/>
          <p:nvPr/>
        </p:nvSpPr>
        <p:spPr>
          <a:xfrm>
            <a:off x="4881033" y="4647218"/>
            <a:ext cx="3467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Journal Club (20250430)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A479241-3B97-1835-593B-B657E6F5EF60}"/>
              </a:ext>
            </a:extLst>
          </p:cNvPr>
          <p:cNvSpPr txBox="1"/>
          <p:nvPr/>
        </p:nvSpPr>
        <p:spPr>
          <a:xfrm>
            <a:off x="2328087" y="5540209"/>
            <a:ext cx="7890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0" i="0" dirty="0">
                <a:solidFill>
                  <a:schemeClr val="accent1"/>
                </a:solidFill>
                <a:effectLst/>
                <a:latin typeface="Times-Roman"/>
              </a:rPr>
              <a:t>Reference: Jordy de Vries , Alex Gnech , and Sachin Shain</a:t>
            </a:r>
            <a:r>
              <a:rPr lang="en-US" altLang="zh-CN" dirty="0">
                <a:solidFill>
                  <a:schemeClr val="accent1"/>
                </a:solidFill>
                <a:latin typeface="Times-Roman"/>
              </a:rPr>
              <a:t>,</a:t>
            </a:r>
            <a:r>
              <a:rPr lang="zh-CN" altLang="en-US" dirty="0">
                <a:solidFill>
                  <a:schemeClr val="accent1"/>
                </a:solidFill>
                <a:latin typeface="Times-Roman"/>
              </a:rPr>
              <a:t> </a:t>
            </a:r>
            <a:r>
              <a:rPr lang="en-US" altLang="zh-CN" dirty="0">
                <a:solidFill>
                  <a:schemeClr val="accent1"/>
                </a:solidFill>
                <a:latin typeface="Times-Roman"/>
              </a:rPr>
              <a:t>Renormalization of CP-violating nuclear forces PRC.103.L012501</a:t>
            </a:r>
          </a:p>
          <a:p>
            <a:br>
              <a:rPr lang="en-US" altLang="zh-CN" dirty="0">
                <a:solidFill>
                  <a:schemeClr val="accent1"/>
                </a:solidFill>
              </a:rPr>
            </a:br>
            <a:endParaRPr lang="zh-CN" alt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917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0BAB8-79F2-D524-E3CB-998777306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581776-B97F-429D-AD34-5F323EC40175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F62FDE-6A4C-2D84-5549-D859D6A78416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8D3B650-948E-A60E-B364-A6B3E6FF142E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1E76CC-10D8-E73C-A4B9-F118DEB81EA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699E2E53-64F3-8A5D-1B01-A853846C0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94030018-8A66-B447-0734-D0EB9D076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B1D07CD-562E-708B-4DC0-795E9551B45F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C2E0120-BC8C-6797-44ED-4E708ED9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A5ADD0E-69BB-E33F-ABF0-DA2CD1FD5D7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0994"/>
          <a:stretch/>
        </p:blipFill>
        <p:spPr>
          <a:xfrm>
            <a:off x="510885" y="868443"/>
            <a:ext cx="5493667" cy="37411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698DF134-38D6-1F95-0AE6-CB31A4AE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216"/>
          <a:stretch/>
        </p:blipFill>
        <p:spPr>
          <a:xfrm>
            <a:off x="6187448" y="932621"/>
            <a:ext cx="5708529" cy="402846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A0D07EA-BF08-2F3B-4C8F-1FEB44D6473D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Results(OPE-even)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5606A0-1486-2506-4E49-3E975DAB23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404" y="4936028"/>
            <a:ext cx="7937596" cy="1333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00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7DC54-F5EE-FAC5-A61A-6555DABD4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7DDD20F-BA40-DF9E-209F-31929B42FEB3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5FDDF72-3652-A4B6-E6E8-F2D72CE30A37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5706ED8-3BB2-1747-9E31-1C74A0C51D47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248DA74-56DD-D410-52EF-D2E5B4D149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E8354E21-E274-AD28-D3D3-12335C0E7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87059833-EF25-F130-5424-92F73AE6A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E576D1-0E31-B4CD-D21F-BBE932BA906E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C37E2279-EA35-713F-CCA9-BD46B6E41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065811B-F25E-5338-E774-332E17809A23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Results(OPE-even)</a:t>
            </a:r>
            <a:endParaRPr lang="zh-CN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7232E32F-AE2C-0E73-8FDB-1152487DD1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78" y="748790"/>
            <a:ext cx="5082273" cy="406581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5382DD-44F1-F6F5-6581-0646441EEA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733002"/>
            <a:ext cx="5386980" cy="413496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1AA77E4-7C19-907B-5474-65CC1366D5B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05"/>
          <a:stretch/>
        </p:blipFill>
        <p:spPr>
          <a:xfrm>
            <a:off x="3158074" y="4814608"/>
            <a:ext cx="6058746" cy="1753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573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A2958-A2DE-7F08-20F7-870F837D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D9111B7-D2DE-CD1C-619F-9AE79B86AB03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503ADC7-BB37-D41A-FA0B-0E3BABC4B010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11A783-BA60-426F-EE5B-98D933F03A94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2120FC1-22F9-8E2E-DA96-7FA0FC68D4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DC1FEC46-7CF4-FE65-3661-3FFFFEB5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C2AF21C0-2E14-0CB9-FB1A-F1D2FAF6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0B916FD-F207-4E27-2BCE-E6FEC0924346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34928F6B-9499-7BC1-3E56-31916D27F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10C809FD-B683-A1B2-ACE7-46959CC2DEF8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Results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D50A56F-1AB7-3472-AB21-F4BF276939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94" y="1308728"/>
            <a:ext cx="6014825" cy="49244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9283791-E9EF-FADE-9360-A35FFC592D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44" y="1921439"/>
            <a:ext cx="5719369" cy="2737657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EEA44FE-C415-3A3A-E40A-8D9AF25AAE6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648"/>
          <a:stretch/>
        </p:blipFill>
        <p:spPr>
          <a:xfrm>
            <a:off x="6152283" y="1438655"/>
            <a:ext cx="5125165" cy="396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3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804C5-ECAB-43AD-6678-9FC8EFDEF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5EE266B-A88A-D97D-9074-418B46634F77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2FDC4F-9534-AABD-EDF4-1C905D58C69F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288ADC-0DE7-F3F1-3073-2B2E8FCCE80D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17C54F-B29A-DF6D-12A6-5CD3479578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BC319890-0556-FDAF-806C-41460BF44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59B9E908-E8E5-26E9-1072-E87BAADA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5386E8-BF28-A2D5-8A8A-8250A28EF526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25A270C-EE1F-6597-1F6D-3C5B82DC8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85000EF-AE43-AA53-54B2-1AD183B4B654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Results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793D313-1311-02B6-2C5D-8DBEF8A84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485" y="946838"/>
            <a:ext cx="5596068" cy="41524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A4BE7CB-1984-5E1B-1FAC-62F1A996F6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485" y="5031120"/>
            <a:ext cx="5446601" cy="121035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50E2E904-3179-ED24-FD11-5EC3BC4EB8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772630"/>
            <a:ext cx="5596068" cy="450085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1A3280DA-1A29-43C9-BC0F-542616B17D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53979" y="5246372"/>
            <a:ext cx="6819971" cy="1037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67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9FFEE-CE94-0616-7350-DBD615920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D7CB058-92B1-49D2-A126-B27857FCE1E2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9FC957-7594-AA06-D51B-1DCC4F543624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C94522B-9FA3-1B06-4DBA-8CDEE21238BC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D236810-3450-12EB-6F12-64797406EE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28461A96-581A-822F-D14B-3F8BEE2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B6D12482-BC4F-A998-DD56-AF099041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B1FC42A-9B7F-548B-E9E6-61705459F8D4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BE3FEEE-9006-1E13-E517-1BF6F0856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A7CD3C2-43C1-D7D3-9CC0-104F9F293D06}"/>
                  </a:ext>
                </a:extLst>
              </p:cNvPr>
              <p:cNvSpPr txBox="1"/>
              <p:nvPr/>
            </p:nvSpPr>
            <p:spPr>
              <a:xfrm>
                <a:off x="745291" y="819095"/>
                <a:ext cx="10458335" cy="876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/>
                  <a:t>Naive dimensional analysis(NDA) suggests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⋆</m:t>
                        </m:r>
                      </m:sub>
                    </m:sSub>
                    <m:acc>
                      <m:accPr>
                        <m:chr m:val="̅"/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/(</m:t>
                    </m:r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  <m:sup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and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𝐿𝑂</m:t>
                    </m:r>
                  </m:oMath>
                </a14:m>
                <a:r>
                  <a:rPr lang="en-US" altLang="zh-CN" sz="2400" dirty="0"/>
                  <a:t> contribution, but renormalization enhances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to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𝐿𝑂</m:t>
                    </m:r>
                  </m:oMath>
                </a14:m>
                <a:r>
                  <a:rPr lang="en-US" altLang="zh-CN" sz="2400" dirty="0"/>
                  <a:t>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A7CD3C2-43C1-D7D3-9CC0-104F9F293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291" y="819095"/>
                <a:ext cx="10458335" cy="876907"/>
              </a:xfrm>
              <a:prstGeom prst="rect">
                <a:avLst/>
              </a:prstGeom>
              <a:blipFill>
                <a:blip r:embed="rId4"/>
                <a:stretch>
                  <a:fillRect l="-874" t="-2778" b="-159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图片 14">
            <a:extLst>
              <a:ext uri="{FF2B5EF4-FFF2-40B4-BE49-F238E27FC236}">
                <a16:creationId xmlns:a16="http://schemas.microsoft.com/office/drawing/2014/main" id="{94525471-8E81-5BD5-7146-1DF061E923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8700" y="1740277"/>
            <a:ext cx="4986991" cy="312963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DD33CE9-592F-C2DC-DA8F-77C1A6BA77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9429" y="1805816"/>
            <a:ext cx="4417133" cy="3277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ED68AB-1B6F-3AF6-605E-3799D5BA3410}"/>
                  </a:ext>
                </a:extLst>
              </p:cNvPr>
              <p:cNvSpPr txBox="1"/>
              <p:nvPr/>
            </p:nvSpPr>
            <p:spPr>
              <a:xfrm>
                <a:off x="718914" y="5152690"/>
                <a:ext cx="11064602" cy="1262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The best way to obtain the total short-distance contribution is by fitting to a measurement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𝜖</m:t>
                        </m:r>
                      </m:e>
                      <m:sub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𝑆𝑃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,</m:t>
                        </m:r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𝑓𝑖𝑡</m:t>
                        </m:r>
                      </m:sub>
                      <m:sup>
                        <m:r>
                          <a:rPr kumimoji="0" lang="en-US" altLang="zh-CN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+mn-cs"/>
                          </a:rPr>
                          <m:t>0</m:t>
                        </m:r>
                      </m:sup>
                    </m:sSubSup>
                  </m:oMath>
                </a14:m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. This is at present not possible, and even if there was data it would not be satisfactory. </a:t>
                </a:r>
                <a:endPara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18ED68AB-1B6F-3AF6-605E-3799D5BA34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914" y="5152690"/>
                <a:ext cx="11064602" cy="1262590"/>
              </a:xfrm>
              <a:prstGeom prst="rect">
                <a:avLst/>
              </a:prstGeom>
              <a:blipFill>
                <a:blip r:embed="rId7"/>
                <a:stretch>
                  <a:fillRect l="-882" t="-3382" r="-1543" b="-10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8252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CA765-F2F4-6F5F-1733-B9DDB5915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CE804DA-3E28-58F4-91FF-BEF7098B7313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60FB8E-549C-FDF2-4134-F87887663532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7E9C4C6-8A04-65FC-39C9-C56B37DEC72A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9362B76-5766-4B51-ED4D-4DFB8D41BF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CDDBBC54-CD8C-8AD9-1070-C6D3FFDE1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C2610785-46AC-991D-4137-F8500558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47C526-4C80-BC9A-FA78-AE55E588C261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F20DCD9-7D22-49A0-8F1F-3061FB4C90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965785B-2C9E-14C7-5148-5951815FA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71" y="1581956"/>
            <a:ext cx="5733029" cy="4456659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F192FFE-DE55-BBB1-D28C-D820A6221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466" y="1581956"/>
            <a:ext cx="5733028" cy="280281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D2A1875-C0E0-B08F-81E7-66B2FB0098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9031" y="4832031"/>
            <a:ext cx="2374108" cy="88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323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784EB-C238-B328-6D74-1DCB3545D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BCEA8DE-0EA3-9F8A-8B00-76D0553A369B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DBC2F00-1397-7D80-1B25-E88CDADDB902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F0A29C5-B75E-A878-6066-06E54B30D1FE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6691DB5-0779-58C5-A3F6-B3F88C0D9A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E1A9CD93-9010-F204-282E-E3DCFB4E5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F4E5B9D1-3945-11D7-9C8B-0ADB5B0AF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C42ED6-2AE2-8290-5CF3-8B40A5435A11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2F8E26F-DA9B-CF2F-DCFF-D867100B06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F59E21C-1466-BB8E-594F-C5A58D5156C1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Conclusion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BBBA5C5-42D9-CFEC-8A56-F87C7FAF17B9}"/>
                  </a:ext>
                </a:extLst>
              </p:cNvPr>
              <p:cNvSpPr txBox="1"/>
              <p:nvPr/>
            </p:nvSpPr>
            <p:spPr>
              <a:xfrm>
                <a:off x="472151" y="906062"/>
                <a:ext cx="11430593" cy="56470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We have argued the need for a leading-order short-range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CP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-violating </a:t>
                </a:r>
                <a:r>
                  <a:rPr lang="en-US" altLang="zh-CN" sz="2000" b="0" i="0" dirty="0" err="1">
                    <a:solidFill>
                      <a:srgbClr val="000000"/>
                    </a:solidFill>
                    <a:effectLst/>
                    <a:latin typeface="Times-Roman"/>
                  </a:rPr>
                  <a:t>counterterm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transitions that affects calculations of EDMs and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CP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violation in nucleon-nucleon and neutron-nucleus scatterings at the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O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(1) level. This directly affects the interpretation of experimental limits, and hopefully future signals, in terms of the QCD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altLang="zh-CN" sz="2000" b="0" i="1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term and other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CP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-odd sources, and the interpretation of axion DM searches via oscillating EDMs.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rgbClr val="000000"/>
                  </a:solidFill>
                  <a:latin typeface="Times-Roman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For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CP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violation from the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term, we have proposed strategies to obtain the value of the associated low-energy constant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from existing data on charge-symmetry breaking in few-body systems. We hope our results stimulate determinations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using lattice QCD, analyses of CSB data, and calculations of the impact of the short-range operator on observables of experimental interest, such as (oscillating) EDMs, magnetic quadrupole moments, and time-reversal-odd scattering observables.</a:t>
                </a:r>
                <a:r>
                  <a:rPr lang="en-US" altLang="zh-CN" sz="2000" dirty="0"/>
                  <a:t> </a:t>
                </a:r>
                <a:br>
                  <a:rPr lang="en-US" altLang="zh-CN" sz="2000" dirty="0"/>
                </a:br>
                <a:endParaRPr lang="zh-CN" altLang="en-US" sz="2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9BBBA5C5-42D9-CFEC-8A56-F87C7FAF1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1" y="906062"/>
                <a:ext cx="11430593" cy="5647059"/>
              </a:xfrm>
              <a:prstGeom prst="rect">
                <a:avLst/>
              </a:prstGeom>
              <a:blipFill>
                <a:blip r:embed="rId5"/>
                <a:stretch>
                  <a:fillRect l="-480" r="-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372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E665D-796D-46A7-085E-766836134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FDBD972-8860-C64C-C5A6-C042B66351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5600" y="365125"/>
            <a:ext cx="10998200" cy="6077953"/>
          </a:xfrm>
        </p:spPr>
      </p:pic>
    </p:spTree>
    <p:extLst>
      <p:ext uri="{BB962C8B-B14F-4D97-AF65-F5344CB8AC3E}">
        <p14:creationId xmlns:p14="http://schemas.microsoft.com/office/powerpoint/2010/main" val="36184323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93102-2401-8ED8-CAB6-1FE75D242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3BCA16-DC27-8033-4120-194126F2D9CB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D55C346-5AA7-2E84-914D-A987244D96BF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B48578-7B74-89F3-8DE0-AA25F3DF0C70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1428AA-AB9E-C6D9-DC34-E8164E9DCF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0BE56C0A-289C-EBC6-CE28-8917EFF9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362E37AC-721F-332F-B302-1E5C03235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EE70181-BC2D-ADF2-7852-C9BF3FC3B965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395A8FE-AB3C-27B3-2A13-D4E44D2DF8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3E2D2A2E-6547-E8A5-56A2-3983B1C2C878}"/>
              </a:ext>
            </a:extLst>
          </p:cNvPr>
          <p:cNvSpPr txBox="1"/>
          <p:nvPr/>
        </p:nvSpPr>
        <p:spPr>
          <a:xfrm>
            <a:off x="3052233" y="3295134"/>
            <a:ext cx="610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A3EC260-DA3E-A5F9-2BB7-75B92D944488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Sans12-Regular"/>
                <a:ea typeface="等线" panose="02010600030101010101" pitchFamily="2" charset="-122"/>
                <a:cs typeface="+mn-cs"/>
              </a:rPr>
              <a:t>Introduction</a:t>
            </a:r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02D9B13-7835-B907-F6D6-C6F6C9440D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9" y="1208866"/>
            <a:ext cx="6423300" cy="4440268"/>
          </a:xfrm>
          <a:prstGeom prst="rect">
            <a:avLst/>
          </a:prstGeom>
        </p:spPr>
      </p:pic>
      <p:sp>
        <p:nvSpPr>
          <p:cNvPr id="13" name="箭头: 右 12">
            <a:extLst>
              <a:ext uri="{FF2B5EF4-FFF2-40B4-BE49-F238E27FC236}">
                <a16:creationId xmlns:a16="http://schemas.microsoft.com/office/drawing/2014/main" id="{DD0EEFB7-C682-D948-94AB-E56D48046F1E}"/>
              </a:ext>
            </a:extLst>
          </p:cNvPr>
          <p:cNvSpPr/>
          <p:nvPr/>
        </p:nvSpPr>
        <p:spPr>
          <a:xfrm>
            <a:off x="6427186" y="2398263"/>
            <a:ext cx="1032724" cy="245917"/>
          </a:xfrm>
          <a:prstGeom prst="rightArrow">
            <a:avLst>
              <a:gd name="adj1" fmla="val 50000"/>
              <a:gd name="adj2" fmla="val 141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DB89343-4F71-581E-E4D4-CB0A01B5A881}"/>
              </a:ext>
            </a:extLst>
          </p:cNvPr>
          <p:cNvSpPr txBox="1"/>
          <p:nvPr/>
        </p:nvSpPr>
        <p:spPr>
          <a:xfrm>
            <a:off x="7459910" y="1153367"/>
            <a:ext cx="40309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111111"/>
                </a:solidFill>
                <a:effectLst/>
                <a:latin typeface="Arial" panose="020B0604020202020204" pitchFamily="34" charset="0"/>
              </a:rPr>
              <a:t>Not sufficient enough to explain the problem of matters and anti-matters asymmetry</a:t>
            </a:r>
            <a:endParaRPr lang="zh-CN" altLang="en-US" sz="24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0EBF8F6F-1FDA-AB64-DE9B-E6BA75C94A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05558" y="2773776"/>
            <a:ext cx="5077958" cy="38391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3B79C7C-3649-903F-2B1B-B7EADD33E80A}"/>
              </a:ext>
            </a:extLst>
          </p:cNvPr>
          <p:cNvSpPr txBox="1"/>
          <p:nvPr/>
        </p:nvSpPr>
        <p:spPr>
          <a:xfrm>
            <a:off x="3371169" y="6268109"/>
            <a:ext cx="61042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B.Graner et al., </a:t>
            </a:r>
            <a:r>
              <a:rPr lang="en-US" altLang="zh-CN" sz="1400" dirty="0">
                <a:solidFill>
                  <a:srgbClr val="FF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PRL 119, 119901 (2017)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9834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480BE-E566-B9B7-CBEB-6ADFA82F1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52C14AA-72B7-EFC6-2D6C-D2EB18DD1AB5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56E56D6-E8A7-0686-6B1C-B13A75BEC588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6744330-292B-8FF5-0E33-7C708CA0AE99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AC3583B-AD6D-65AC-0F28-6253E53C2C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88EB4A2D-301B-8CE9-B00D-9F4AD5B8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2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067AA58D-A864-B5F5-4D14-685312E90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762AEE8-DF0C-A68B-ED81-35CED95F126B}"/>
              </a:ext>
            </a:extLst>
          </p:cNvPr>
          <p:cNvSpPr txBox="1"/>
          <p:nvPr/>
        </p:nvSpPr>
        <p:spPr>
          <a:xfrm>
            <a:off x="0" y="677275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71ECBE37-46F3-DF08-0968-0B6AF2FD2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:a16="http://schemas.microsoft.com/office/drawing/2014/main" id="{645444FE-1F59-785C-7571-79462A8E8600}"/>
              </a:ext>
            </a:extLst>
          </p:cNvPr>
          <p:cNvGrpSpPr/>
          <p:nvPr/>
        </p:nvGrpSpPr>
        <p:grpSpPr>
          <a:xfrm>
            <a:off x="980828" y="859648"/>
            <a:ext cx="3807042" cy="2335680"/>
            <a:chOff x="753491" y="1368131"/>
            <a:chExt cx="3807042" cy="233568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AC355963-71F3-449D-3F28-AB89DC041C8B}"/>
                </a:ext>
              </a:extLst>
            </p:cNvPr>
            <p:cNvSpPr/>
            <p:nvPr/>
          </p:nvSpPr>
          <p:spPr>
            <a:xfrm>
              <a:off x="753491" y="1368131"/>
              <a:ext cx="3792005" cy="2184431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472024F-5BF0-B9CE-DC5E-8778710E6BA3}"/>
                    </a:ext>
                  </a:extLst>
                </p:cNvPr>
                <p:cNvSpPr txBox="1"/>
                <p:nvPr/>
              </p:nvSpPr>
              <p:spPr>
                <a:xfrm>
                  <a:off x="881766" y="1484486"/>
                  <a:ext cx="3678767" cy="221932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buNone/>
                  </a:pPr>
                  <a:r>
                    <a:rPr lang="en-US" altLang="zh-CN" sz="2000" b="0" i="0" dirty="0">
                      <a:solidFill>
                        <a:srgbClr val="000000"/>
                      </a:solidFill>
                      <a:effectLst/>
                      <a:latin typeface="Times-Roman"/>
                    </a:rPr>
                    <a:t>The SMEFT framework allows for the derivation of a general set of dimension-four (the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dirty="0" smtClean="0">
                              <a:solidFill>
                                <a:srgbClr val="000000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a14:m>
                  <a:r>
                    <a:rPr lang="en-US" altLang="zh-CN" sz="2000" b="0" i="0" dirty="0">
                      <a:solidFill>
                        <a:srgbClr val="000000"/>
                      </a:solidFill>
                      <a:effectLst/>
                      <a:latin typeface="Times-Roman"/>
                    </a:rPr>
                    <a:t> term) and dimension-six </a:t>
                  </a:r>
                  <a:r>
                    <a:rPr lang="en-US" altLang="zh-CN" sz="2000" b="0" i="1" dirty="0">
                      <a:solidFill>
                        <a:srgbClr val="000000"/>
                      </a:solidFill>
                      <a:effectLst/>
                      <a:latin typeface="Times-Italic"/>
                    </a:rPr>
                    <a:t>CP</a:t>
                  </a:r>
                  <a:r>
                    <a:rPr lang="en-US" altLang="zh-CN" sz="2000" b="0" i="0" dirty="0">
                      <a:solidFill>
                        <a:srgbClr val="000000"/>
                      </a:solidFill>
                      <a:effectLst/>
                      <a:latin typeface="Times-Roman"/>
                    </a:rPr>
                    <a:t>-violating operators involving </a:t>
                  </a:r>
                  <a:r>
                    <a:rPr lang="en-US" altLang="zh-CN" sz="2000" b="1" i="1" dirty="0">
                      <a:solidFill>
                        <a:schemeClr val="bg2">
                          <a:lumMod val="50000"/>
                        </a:schemeClr>
                      </a:solidFill>
                      <a:effectLst/>
                      <a:latin typeface="Times-Roman"/>
                    </a:rPr>
                    <a:t>light quarks, gluons, and photons.</a:t>
                  </a:r>
                  <a:r>
                    <a:rPr lang="en-US" altLang="zh-CN" b="1" i="1" dirty="0">
                      <a:solidFill>
                        <a:schemeClr val="bg2">
                          <a:lumMod val="50000"/>
                        </a:schemeClr>
                      </a:solidFill>
                    </a:rPr>
                    <a:t> </a:t>
                  </a:r>
                  <a:br>
                    <a:rPr lang="en-US" altLang="zh-CN" dirty="0">
                      <a:solidFill>
                        <a:schemeClr val="bg2">
                          <a:lumMod val="50000"/>
                        </a:schemeClr>
                      </a:solidFill>
                    </a:rPr>
                  </a:br>
                  <a:endParaRPr lang="zh-CN" altLang="en-US" dirty="0">
                    <a:solidFill>
                      <a:schemeClr val="bg2">
                        <a:lumMod val="5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1472024F-5BF0-B9CE-DC5E-8778710E6B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1766" y="1484486"/>
                  <a:ext cx="3678767" cy="2219325"/>
                </a:xfrm>
                <a:prstGeom prst="rect">
                  <a:avLst/>
                </a:prstGeom>
                <a:blipFill>
                  <a:blip r:embed="rId4"/>
                  <a:stretch>
                    <a:fillRect l="-1824" t="-13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A94FE3B0-4F80-93AA-F524-3681CA770A26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Sans12-Regular"/>
                <a:ea typeface="等线" panose="02010600030101010101" pitchFamily="2" charset="-122"/>
                <a:cs typeface="+mn-cs"/>
              </a:rPr>
              <a:t>Introduction</a:t>
            </a:r>
            <a:endParaRPr lang="zh-CN" altLang="en-US" dirty="0"/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52DAE117-1C82-D565-C290-3224CE37874E}"/>
              </a:ext>
            </a:extLst>
          </p:cNvPr>
          <p:cNvGrpSpPr/>
          <p:nvPr/>
        </p:nvGrpSpPr>
        <p:grpSpPr>
          <a:xfrm>
            <a:off x="7419169" y="871895"/>
            <a:ext cx="3807042" cy="2335680"/>
            <a:chOff x="753491" y="1368131"/>
            <a:chExt cx="3807042" cy="233568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CC3D512F-6949-D245-6AE7-065949921BA2}"/>
                </a:ext>
              </a:extLst>
            </p:cNvPr>
            <p:cNvSpPr/>
            <p:nvPr/>
          </p:nvSpPr>
          <p:spPr>
            <a:xfrm>
              <a:off x="753491" y="1368131"/>
              <a:ext cx="3792005" cy="2184431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3FF87FE-E32F-1FE3-4B54-46DCAD55877C}"/>
                </a:ext>
              </a:extLst>
            </p:cNvPr>
            <p:cNvSpPr txBox="1"/>
            <p:nvPr/>
          </p:nvSpPr>
          <p:spPr>
            <a:xfrm>
              <a:off x="881766" y="1484486"/>
              <a:ext cx="3678767" cy="22193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-Roman"/>
                </a:rPr>
                <a:t>χ EFT, the low-energy EFT</a:t>
              </a:r>
            </a:p>
            <a:p>
              <a:pPr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-Roman"/>
                </a:rPr>
                <a:t>of QCD, is used to construct the corresponding CP-violating</a:t>
              </a:r>
            </a:p>
            <a:p>
              <a:pPr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Times-Roman"/>
                </a:rPr>
                <a:t>interactions among the relevant low-energy degree of freedoms: </a:t>
              </a:r>
              <a:r>
                <a:rPr lang="en-US" altLang="zh-CN" sz="2000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-Roman"/>
                </a:rPr>
                <a:t>pions, nucleons, and photons.</a:t>
              </a:r>
              <a:br>
                <a:rPr lang="en-US" altLang="zh-CN" i="1" dirty="0">
                  <a:solidFill>
                    <a:schemeClr val="bg2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</a:br>
              <a:endParaRPr lang="zh-CN" altLang="en-US" i="1" dirty="0">
                <a:solidFill>
                  <a:schemeClr val="bg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6F2955-0DBF-DCA8-DA3F-3632CB9DAE73}"/>
                  </a:ext>
                </a:extLst>
              </p:cNvPr>
              <p:cNvSpPr txBox="1"/>
              <p:nvPr/>
            </p:nvSpPr>
            <p:spPr>
              <a:xfrm>
                <a:off x="698880" y="3207575"/>
                <a:ext cx="10977136" cy="331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The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χ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EFT framework provides an expansion of hadronic and nuclear amplitudes in terms of  </a:t>
                </a:r>
                <a14:m>
                  <m:oMath xmlns:m="http://schemas.openxmlformats.org/officeDocument/2006/math"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where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p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+mj-lt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≈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O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(100 MeV)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000" b="0" i="0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𝜒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≈ </a:t>
                </a:r>
                <a14:m>
                  <m:oMath xmlns:m="http://schemas.openxmlformats.org/officeDocument/2006/math">
                    <m:r>
                      <a:rPr lang="en-US" altLang="zh-CN" sz="2000" b="0" i="0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𝜋</m:t>
                    </m:r>
                    <m:sSub>
                      <m:sSub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≈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O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(1 GeV)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≃ 92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.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4 MeV is the pion decay constant.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The electric dipole form factors of nucleons were calculated up to next-to-next-to-leading order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𝐿𝑂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). Nuclear EDMs require the derivation of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CP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-violating forces and currents. The 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CP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-odd nucleon-nucleon (</a:t>
                </a:r>
                <a:r>
                  <a:rPr lang="en-US" altLang="zh-CN" sz="2000" b="0" i="1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NN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) potential was calculated up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𝐿𝑂</m:t>
                    </m:r>
                    <m:r>
                      <a:rPr lang="en-US" altLang="zh-CN" sz="2000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and used to calculate nuclear and atomic EDMs</a:t>
                </a:r>
                <a:r>
                  <a:rPr lang="en-US" altLang="zh-CN" sz="2000" dirty="0">
                    <a:latin typeface="Aptos" panose="020B0004020202020204" pitchFamily="34" charset="0"/>
                  </a:rPr>
                  <a:t>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8B6F2955-0DBF-DCA8-DA3F-3632CB9DAE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880" y="3207575"/>
                <a:ext cx="10977136" cy="3319755"/>
              </a:xfrm>
              <a:prstGeom prst="rect">
                <a:avLst/>
              </a:prstGeom>
              <a:blipFill>
                <a:blip r:embed="rId5"/>
                <a:stretch>
                  <a:fillRect l="-500" r="-111" b="-2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215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5CA41-2573-BCC8-B504-8BC070404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90391F3-DE66-5867-DD5F-66588957C60F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28B6EC-73EE-AE82-008C-A1C382CDFD04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89EF43C-3247-F633-A7C5-A93FF609A969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E8534E-0259-E51C-ECC4-55D32D1139A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3EA7CF07-6A85-327D-E279-E7CE90304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H="1">
            <a:off x="6206952" y="6096793"/>
            <a:ext cx="5546796" cy="365126"/>
          </a:xfrm>
        </p:spPr>
        <p:txBody>
          <a:bodyPr/>
          <a:lstStyle/>
          <a:p>
            <a:pPr algn="l"/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Kai Hebeler, </a:t>
            </a:r>
            <a:r>
              <a:rPr kumimoji="0" lang="en-US" altLang="zh-CN" sz="1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Phys.Rept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. 890 (2021) 1-116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28506CF8-5916-0665-EF97-5279542F2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70A1084-C674-7AE9-AEA4-554D87855AE3}"/>
              </a:ext>
            </a:extLst>
          </p:cNvPr>
          <p:cNvSpPr txBox="1"/>
          <p:nvPr/>
        </p:nvSpPr>
        <p:spPr>
          <a:xfrm>
            <a:off x="0" y="677275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F3EC749-4A43-11E2-C935-EF9BA1CFF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82F0877-F669-1BAE-2EDF-B46652784637}"/>
              </a:ext>
            </a:extLst>
          </p:cNvPr>
          <p:cNvSpPr txBox="1"/>
          <p:nvPr/>
        </p:nvSpPr>
        <p:spPr>
          <a:xfrm>
            <a:off x="3052233" y="3295134"/>
            <a:ext cx="61044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r>
              <a:rPr lang="en-US" altLang="zh-CN" sz="1800" b="0" i="0" dirty="0">
                <a:solidFill>
                  <a:srgbClr val="FFFFFF"/>
                </a:solidFill>
                <a:effectLst/>
                <a:latin typeface="LMSans12-Regular"/>
              </a:rPr>
              <a:t>Violation of discrete Symmetries</a:t>
            </a:r>
            <a:r>
              <a:rPr lang="en-US" altLang="zh-CN" sz="1800" dirty="0"/>
              <a:t> 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8D929B7-1BFA-C711-E21C-25419E3F2BDD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Sans12-Regular"/>
                <a:ea typeface="等线" panose="02010600030101010101" pitchFamily="2" charset="-122"/>
                <a:cs typeface="+mn-cs"/>
              </a:rPr>
              <a:t>Introduction</a:t>
            </a:r>
            <a:endParaRPr lang="zh-CN" altLang="en-US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A2FE68E-552F-5A82-EFCD-51FA72316F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87691" y="1010296"/>
            <a:ext cx="9416618" cy="5063315"/>
          </a:xfrm>
          <a:prstGeom prst="rect">
            <a:avLst/>
          </a:prstGeom>
        </p:spPr>
      </p:pic>
      <p:sp>
        <p:nvSpPr>
          <p:cNvPr id="26" name="灯片编号占位符 10">
            <a:extLst>
              <a:ext uri="{FF2B5EF4-FFF2-40B4-BE49-F238E27FC236}">
                <a16:creationId xmlns:a16="http://schemas.microsoft.com/office/drawing/2014/main" id="{037D3ED7-9811-C0E6-481E-D9FF6B2C28C6}"/>
              </a:ext>
            </a:extLst>
          </p:cNvPr>
          <p:cNvSpPr txBox="1">
            <a:spLocks/>
          </p:cNvSpPr>
          <p:nvPr/>
        </p:nvSpPr>
        <p:spPr>
          <a:xfrm>
            <a:off x="5128181" y="6553241"/>
            <a:ext cx="5597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3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2739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1F19A-59A2-28EB-28F4-76B871EEA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6B540CD-6F73-E628-03F9-99E4CCF3CAF3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2BD240-BCE0-F3B4-69CC-EC765D956F6C}"/>
              </a:ext>
            </a:extLst>
          </p:cNvPr>
          <p:cNvSpPr/>
          <p:nvPr/>
        </p:nvSpPr>
        <p:spPr>
          <a:xfrm>
            <a:off x="0" y="-687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0A13BDB-D531-108A-D4DD-73B404143BE3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70A6B78-4673-D5AF-37DA-C847586D77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9E3D5CEC-9354-5384-9115-872914918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2F1B2E-0936-C932-0E98-88A7F0CCCE4A}"/>
              </a:ext>
            </a:extLst>
          </p:cNvPr>
          <p:cNvSpPr txBox="1"/>
          <p:nvPr/>
        </p:nvSpPr>
        <p:spPr>
          <a:xfrm>
            <a:off x="0" y="677275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152B8C48-D219-52A3-D2B0-68D1DAD18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B51AFFCA-4411-7F1A-5452-7E4F04E7C0D1}"/>
              </a:ext>
            </a:extLst>
          </p:cNvPr>
          <p:cNvSpPr txBox="1"/>
          <p:nvPr/>
        </p:nvSpPr>
        <p:spPr>
          <a:xfrm>
            <a:off x="82982" y="8183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MSans12-Regular"/>
                <a:ea typeface="等线" panose="02010600030101010101" pitchFamily="2" charset="-122"/>
                <a:cs typeface="+mn-cs"/>
              </a:rPr>
              <a:t>Introduction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A3905F-582B-EDF4-AD93-F9C8FA60BE51}"/>
                  </a:ext>
                </a:extLst>
              </p:cNvPr>
              <p:cNvSpPr txBox="1"/>
              <p:nvPr/>
            </p:nvSpPr>
            <p:spPr>
              <a:xfrm>
                <a:off x="699968" y="1202066"/>
                <a:ext cx="10792063" cy="37907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In the CP-conserving potential the LO potential consists of OPE diagrams and two nonderivative contact interactions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Aptos" panose="020B0004020202020204" pitchFamily="34" charset="0"/>
                  </a:rPr>
                  <a:t> waves.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b="0" i="0" dirty="0">
                  <a:solidFill>
                    <a:srgbClr val="000000"/>
                  </a:solidFill>
                  <a:effectLst/>
                  <a:latin typeface="Aptos" panose="020B00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ptos" panose="020B0004020202020204" pitchFamily="34" charset="0"/>
                  </a:rPr>
                  <a:t>In the CP-violating case, NN interactions require, at least, one space-time derivative, and Weinberg’s power-counting scheme predicts short-distance operators to enter 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sz="20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rgbClr val="000000"/>
                        </a:solidFill>
                        <a:effectLst/>
                        <a:latin typeface="Cambria Math" panose="02040503050406030204" pitchFamily="18" charset="0"/>
                      </a:rPr>
                      <m:t>𝐿𝑂</m:t>
                    </m:r>
                  </m:oMath>
                </a14:m>
                <a:r>
                  <a:rPr lang="en-US" altLang="zh-CN" sz="2000" dirty="0">
                    <a:latin typeface="Aptos" panose="020B0004020202020204" pitchFamily="34" charset="0"/>
                  </a:rPr>
                  <a:t>. </a:t>
                </a: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en-US" altLang="zh-CN" sz="2000" dirty="0">
                  <a:latin typeface="Aptos" panose="020B0004020202020204" pitchFamily="34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ptos" panose="020B0004020202020204" pitchFamily="34" charset="0"/>
                  </a:rPr>
                  <a:t>It implies that nuclear EDMs can be calculated in terms of only a few LECs and ratios of EDMs can be used to pinpoint the underlying CP-violating source.</a:t>
                </a:r>
                <a:endParaRPr lang="zh-CN" altLang="en-US" sz="2000" dirty="0">
                  <a:latin typeface="Aptos" panose="020B0004020202020204" pitchFamily="34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FCA3905F-582B-EDF4-AD93-F9C8FA60B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68" y="1202066"/>
                <a:ext cx="10792063" cy="3790718"/>
              </a:xfrm>
              <a:prstGeom prst="rect">
                <a:avLst/>
              </a:prstGeom>
              <a:blipFill>
                <a:blip r:embed="rId5"/>
                <a:stretch>
                  <a:fillRect l="-508" b="-1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灯片编号占位符 10">
            <a:extLst>
              <a:ext uri="{FF2B5EF4-FFF2-40B4-BE49-F238E27FC236}">
                <a16:creationId xmlns:a16="http://schemas.microsoft.com/office/drawing/2014/main" id="{D8BEEB8B-581F-9EF3-7D0C-EB2C4AF2A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4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825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0EC45-4061-F820-7624-527684594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838D812-0E8F-33D4-0FEF-9D291A8CD6C4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629747A-DADC-5256-AEE5-B46B6E702760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D997AD-70A1-F712-8A07-5C85E92939AD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26429C-E5B6-E98B-E7B5-B26443BF29F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0D11F342-56C3-791E-65B3-700E05326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5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7C6D5207-3710-984D-AEA7-F0D98BD48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DE9CC40D-7AEE-0F4B-0291-1E7F91709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grpSp>
        <p:nvGrpSpPr>
          <p:cNvPr id="16" name="组合 15">
            <a:extLst>
              <a:ext uri="{FF2B5EF4-FFF2-40B4-BE49-F238E27FC236}">
                <a16:creationId xmlns:a16="http://schemas.microsoft.com/office/drawing/2014/main" id="{50263D13-0FEC-B6DE-5151-4CAFCB20D613}"/>
              </a:ext>
            </a:extLst>
          </p:cNvPr>
          <p:cNvGrpSpPr/>
          <p:nvPr/>
        </p:nvGrpSpPr>
        <p:grpSpPr>
          <a:xfrm>
            <a:off x="769799" y="2873870"/>
            <a:ext cx="4122923" cy="2890050"/>
            <a:chOff x="635343" y="3437225"/>
            <a:chExt cx="4122923" cy="2890050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47DDC7A3-873C-D37E-8039-C0DFEFF82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5343" y="3437225"/>
              <a:ext cx="4122923" cy="257128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7FDC005-76FF-7247-C0F2-3DAF9B1E959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1482" b="35564"/>
            <a:stretch/>
          </p:blipFill>
          <p:spPr>
            <a:xfrm>
              <a:off x="2521922" y="5918009"/>
              <a:ext cx="1083602" cy="409266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CF3C45-BDB7-A564-324C-D039591119A8}"/>
                  </a:ext>
                </a:extLst>
              </p:cNvPr>
              <p:cNvSpPr txBox="1"/>
              <p:nvPr/>
            </p:nvSpPr>
            <p:spPr>
              <a:xfrm>
                <a:off x="758509" y="1127344"/>
                <a:ext cx="10020382" cy="14818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latin typeface="Aptos" panose="020B0004020202020204" pitchFamily="34" charset="0"/>
                  </a:rPr>
                  <a:t>This is most clear in partial waves where OPE is attractive and nonperturbative, such as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dirty="0">
                    <a:latin typeface="Aptos" panose="020B0004020202020204" pitchFamily="34" charset="0"/>
                  </a:rPr>
                  <a:t> channel where phase shifts show oscillatory limit-cycle-like cutoff dependence that cannot be renormalized at LO in Weinberg’s scheme.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DCF3C45-BDB7-A564-324C-D03959111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9" y="1127344"/>
                <a:ext cx="10020382" cy="1481816"/>
              </a:xfrm>
              <a:prstGeom prst="rect">
                <a:avLst/>
              </a:prstGeom>
              <a:blipFill>
                <a:blip r:embed="rId7"/>
                <a:stretch>
                  <a:fillRect l="-608" b="-65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A5069472-C9F4-9AE4-692F-AA4D42FF55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52818" y="2975612"/>
            <a:ext cx="4734182" cy="1556879"/>
          </a:xfrm>
          <a:prstGeom prst="rect">
            <a:avLst/>
          </a:prstGeom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4D25C555-C274-AC75-9E37-70D505F93004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Problems on Leading-order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F42A4-B05D-7BF3-741C-F317C1D4718F}"/>
                  </a:ext>
                </a:extLst>
              </p:cNvPr>
              <p:cNvSpPr txBox="1"/>
              <p:nvPr/>
            </p:nvSpPr>
            <p:spPr>
              <a:xfrm>
                <a:off x="5128181" y="4727232"/>
                <a:ext cx="6098619" cy="1664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Wingdings" panose="05000000000000000000" pitchFamily="2" charset="2"/>
                  <a:buChar char="p"/>
                </a:pPr>
                <a:r>
                  <a:rPr lang="en-US" altLang="zh-CN" sz="2000" dirty="0">
                    <a:solidFill>
                      <a:srgbClr val="000000"/>
                    </a:solidFill>
                    <a:latin typeface="Times-Roman"/>
                  </a:rPr>
                  <a:t>Investigating CP-violating OPE potentials and u</a:t>
                </a:r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sing cutoff dependence of observables as a diagnostic tool to demonstrate that a LO short-distance operator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0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0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transitions is required.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970F42A4-B05D-7BF3-741C-F317C1D47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181" y="4727232"/>
                <a:ext cx="6098619" cy="1664110"/>
              </a:xfrm>
              <a:prstGeom prst="rect">
                <a:avLst/>
              </a:prstGeom>
              <a:blipFill>
                <a:blip r:embed="rId9"/>
                <a:stretch>
                  <a:fillRect l="-899" t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4580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F9508-DE50-3F85-E118-5CD8D88FB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98C5624-AF30-E685-C0EB-C212E14FD4F3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D00E25-035F-63D3-3D10-ABA77C3DD6B2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CED7E6E-2D5A-E21F-6419-1E16D82A43B1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E998F95-8A07-1527-B050-B35B88C113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2B1C7E07-914F-3BB4-0B3B-667AED10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6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404AAF03-D269-4587-FCD4-B79D1CBE3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1B986DE-3C10-1639-97B7-88D01D8D80D0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5B3E2DB1-4447-0653-17DE-5FB0C18E59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2A3507F0-4F1D-0C74-D529-EB3D5A9C825C}"/>
              </a:ext>
            </a:extLst>
          </p:cNvPr>
          <p:cNvSpPr txBox="1"/>
          <p:nvPr/>
        </p:nvSpPr>
        <p:spPr>
          <a:xfrm>
            <a:off x="357807" y="946511"/>
            <a:ext cx="93295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Aptos" panose="020B0004020202020204" pitchFamily="34" charset="0"/>
              </a:rPr>
              <a:t>The leading CP-even and CP-odd pion-nucleon interactions for chiral </a:t>
            </a:r>
            <a:r>
              <a:rPr lang="en-US" altLang="zh-CN" sz="2000" dirty="0" err="1">
                <a:latin typeface="Aptos" panose="020B0004020202020204" pitchFamily="34" charset="0"/>
              </a:rPr>
              <a:t>Lagrangian</a:t>
            </a:r>
            <a:endParaRPr lang="zh-CN" altLang="en-US" sz="2000" dirty="0">
              <a:latin typeface="Aptos" panose="020B00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F58BAB3E-E63A-4A95-32ED-5A35FA992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5897" y="1502156"/>
            <a:ext cx="6045605" cy="841196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132FBA0B-7B3E-557D-7CBA-D3507F868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2072" y="2473808"/>
            <a:ext cx="7575266" cy="2172638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BD533E1B-12F9-67F2-E1D2-A9018D5F79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018" y="4822516"/>
            <a:ext cx="6423299" cy="951117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D5A1987C-50D4-81C7-16FE-4D96437E3D4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9435"/>
          <a:stretch/>
        </p:blipFill>
        <p:spPr>
          <a:xfrm>
            <a:off x="7496281" y="5074920"/>
            <a:ext cx="3408343" cy="362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595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9B0E6-4750-C5E8-A59C-DB84F9EFE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2EF88EC-A368-DA59-25E7-AB2A06362572}"/>
              </a:ext>
            </a:extLst>
          </p:cNvPr>
          <p:cNvSpPr/>
          <p:nvPr/>
        </p:nvSpPr>
        <p:spPr>
          <a:xfrm>
            <a:off x="5768700" y="6621221"/>
            <a:ext cx="6423300" cy="236779"/>
          </a:xfrm>
          <a:prstGeom prst="rect">
            <a:avLst/>
          </a:prstGeom>
          <a:solidFill>
            <a:srgbClr val="01561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0B7B432-BE42-A065-0D26-B8EA5BB58EAD}"/>
              </a:ext>
            </a:extLst>
          </p:cNvPr>
          <p:cNvSpPr/>
          <p:nvPr/>
        </p:nvSpPr>
        <p:spPr>
          <a:xfrm>
            <a:off x="0" y="0"/>
            <a:ext cx="12192000" cy="635152"/>
          </a:xfrm>
          <a:prstGeom prst="rect">
            <a:avLst/>
          </a:prstGeom>
          <a:solidFill>
            <a:srgbClr val="01561F"/>
          </a:solidFill>
          <a:ln>
            <a:solidFill>
              <a:srgbClr val="01561F"/>
            </a:solidFill>
          </a:ln>
          <a:effectLst>
            <a:reflection stA="17000" endPos="20000" dir="5400000" sy="-100000" algn="bl" rotWithShape="0"/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0066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B912B06-2BA1-8D88-B776-C52CEEDF0E17}"/>
              </a:ext>
            </a:extLst>
          </p:cNvPr>
          <p:cNvSpPr/>
          <p:nvPr/>
        </p:nvSpPr>
        <p:spPr>
          <a:xfrm>
            <a:off x="-1" y="6621221"/>
            <a:ext cx="5768701" cy="236779"/>
          </a:xfrm>
          <a:prstGeom prst="rect">
            <a:avLst/>
          </a:prstGeom>
          <a:solidFill>
            <a:srgbClr val="01561F">
              <a:alpha val="18000"/>
            </a:srgbClr>
          </a:solidFill>
          <a:ln>
            <a:solidFill>
              <a:srgbClr val="D1E1D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CA38AC5-23AB-D736-8A36-DCAF36C686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1688" b="31917"/>
          <a:stretch/>
        </p:blipFill>
        <p:spPr>
          <a:xfrm>
            <a:off x="9480734" y="7107"/>
            <a:ext cx="806266" cy="635152"/>
          </a:xfrm>
          <a:prstGeom prst="rect">
            <a:avLst/>
          </a:prstGeom>
        </p:spPr>
      </p:pic>
      <p:sp>
        <p:nvSpPr>
          <p:cNvPr id="8" name="灯片编号占位符 10">
            <a:extLst>
              <a:ext uri="{FF2B5EF4-FFF2-40B4-BE49-F238E27FC236}">
                <a16:creationId xmlns:a16="http://schemas.microsoft.com/office/drawing/2014/main" id="{DBC66081-4B38-F53F-2188-76BCB8C8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128181" y="6553241"/>
            <a:ext cx="559791" cy="365125"/>
          </a:xfrm>
        </p:spPr>
        <p:txBody>
          <a:bodyPr/>
          <a:lstStyle/>
          <a:p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</a:rPr>
              <a:t>11</a:t>
            </a:r>
            <a:endParaRPr lang="zh-CN" altLang="en-US" sz="14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页脚占位符 11">
            <a:extLst>
              <a:ext uri="{FF2B5EF4-FFF2-40B4-BE49-F238E27FC236}">
                <a16:creationId xmlns:a16="http://schemas.microsoft.com/office/drawing/2014/main" id="{DAB73BF8-F8BC-4875-1C95-B58887CD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648086" y="6553161"/>
            <a:ext cx="1771650" cy="365125"/>
          </a:xfrm>
        </p:spPr>
        <p:txBody>
          <a:bodyPr/>
          <a:lstStyle/>
          <a:p>
            <a:r>
              <a:rPr lang="en-US" altLang="zh-CN" sz="1400" dirty="0">
                <a:solidFill>
                  <a:srgbClr val="FFFFFF"/>
                </a:solidFill>
              </a:rPr>
              <a:t>Qingyang Luo</a:t>
            </a:r>
            <a:endParaRPr lang="zh-CN" altLang="en-US" sz="1400" dirty="0">
              <a:solidFill>
                <a:srgbClr val="FFFFFF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F688561-3149-10DA-CB85-3185103C4AD4}"/>
              </a:ext>
            </a:extLst>
          </p:cNvPr>
          <p:cNvSpPr txBox="1"/>
          <p:nvPr/>
        </p:nvSpPr>
        <p:spPr>
          <a:xfrm>
            <a:off x="82982" y="755420"/>
            <a:ext cx="41860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chemeClr val="accent1"/>
                </a:solidFill>
              </a:rPr>
              <a:t> 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97052420-2B50-4B68-6CAB-5C0FB7DD49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3139" y="7107"/>
            <a:ext cx="1540377" cy="61500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56C4D823-EBA9-5CBB-9321-1B118155DC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072" y="1069315"/>
            <a:ext cx="7352984" cy="186477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7F7794-27E0-8252-BD81-82BB86F61EED}"/>
              </a:ext>
            </a:extLst>
          </p:cNvPr>
          <p:cNvPicPr>
            <a:picLocks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" r="63"/>
          <a:stretch/>
        </p:blipFill>
        <p:spPr>
          <a:xfrm>
            <a:off x="8462528" y="1001641"/>
            <a:ext cx="2842677" cy="252682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7D50720D-D3D1-8673-EF30-29B2F56AEC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037" y="4209057"/>
            <a:ext cx="6833456" cy="10010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2F4232-D401-2171-0F37-9B30A117DEB3}"/>
                  </a:ext>
                </a:extLst>
              </p:cNvPr>
              <p:cNvSpPr txBox="1"/>
              <p:nvPr/>
            </p:nvSpPr>
            <p:spPr>
              <a:xfrm>
                <a:off x="408037" y="3477295"/>
                <a:ext cx="10897168" cy="5012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means the projected partial wave, respectively, on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</m:sPre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dirty="0"/>
                  <a:t> waves. 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72F4232-D401-2171-0F37-9B30A117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037" y="3477295"/>
                <a:ext cx="10897168" cy="501227"/>
              </a:xfrm>
              <a:prstGeom prst="rect">
                <a:avLst/>
              </a:prstGeom>
              <a:blipFill>
                <a:blip r:embed="rId7"/>
                <a:stretch>
                  <a:fillRect l="-168" t="-4819" r="-280" b="-228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46BEAF-F1F7-DFF2-1A95-6D41C80775B7}"/>
                  </a:ext>
                </a:extLst>
              </p:cNvPr>
              <p:cNvSpPr txBox="1"/>
              <p:nvPr/>
            </p:nvSpPr>
            <p:spPr>
              <a:xfrm>
                <a:off x="339476" y="5409747"/>
                <a:ext cx="11513048" cy="1144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In Weinberg’s power counting, this is resolved by including the short-distance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effectLst/>
                    <a:latin typeface="Times-Roman"/>
                  </a:rPr>
                  <a:t>counterterms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Times-Italic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400" i="1" dirty="0">
                    <a:solidFill>
                      <a:srgbClr val="000000"/>
                    </a:solidFill>
                    <a:latin typeface="Times-Italic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acting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Pre>
                          <m:sPrePr>
                            <m:ctrlP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PrePr>
                          <m:sub/>
                          <m:sup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sPre>
                      </m:e>
                      <m:sub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Times-Roman"/>
                  </a:rPr>
                  <a:t> waves. </a:t>
                </a:r>
                <a:br>
                  <a:rPr lang="en-US" altLang="zh-CN" dirty="0"/>
                </a:br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9346BEAF-F1F7-DFF2-1A95-6D41C8077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76" y="5409747"/>
                <a:ext cx="11513048" cy="1144929"/>
              </a:xfrm>
              <a:prstGeom prst="rect">
                <a:avLst/>
              </a:prstGeom>
              <a:blipFill>
                <a:blip r:embed="rId8"/>
                <a:stretch>
                  <a:fillRect l="-847" t="-4255" r="-4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文本框 17">
            <a:extLst>
              <a:ext uri="{FF2B5EF4-FFF2-40B4-BE49-F238E27FC236}">
                <a16:creationId xmlns:a16="http://schemas.microsoft.com/office/drawing/2014/main" id="{2BB836D3-05CD-6C79-957A-6731159D94F8}"/>
              </a:ext>
            </a:extLst>
          </p:cNvPr>
          <p:cNvSpPr txBox="1"/>
          <p:nvPr/>
        </p:nvSpPr>
        <p:spPr>
          <a:xfrm>
            <a:off x="82982" y="66597"/>
            <a:ext cx="61044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FFFFFF"/>
                </a:solidFill>
                <a:latin typeface="LMSans12-Regular"/>
                <a:ea typeface="等线" panose="02010600030101010101" pitchFamily="2" charset="-122"/>
              </a:rPr>
              <a:t>Counterterms in their own partial waves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1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17364</TotalTime>
  <Words>1204</Words>
  <Application>Microsoft Office PowerPoint</Application>
  <PresentationFormat>宽屏</PresentationFormat>
  <Paragraphs>98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DeepSeek-CJK-patch</vt:lpstr>
      <vt:lpstr>KaTeX_Caligraphic</vt:lpstr>
      <vt:lpstr>KaTeX_Main</vt:lpstr>
      <vt:lpstr>KaTeX_Math</vt:lpstr>
      <vt:lpstr>LMSans12-Regular</vt:lpstr>
      <vt:lpstr>Times-Italic</vt:lpstr>
      <vt:lpstr>Times-Roman</vt:lpstr>
      <vt:lpstr>等线</vt:lpstr>
      <vt:lpstr>等线 Light</vt:lpstr>
      <vt:lpstr>Aptos</vt:lpstr>
      <vt:lpstr>Arial</vt:lpstr>
      <vt:lpstr>Cambria</vt:lpstr>
      <vt:lpstr>Cambria Math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qingyang luo</dc:creator>
  <cp:lastModifiedBy>qingyang luo</cp:lastModifiedBy>
  <cp:revision>9</cp:revision>
  <dcterms:created xsi:type="dcterms:W3CDTF">2025-04-05T08:01:33Z</dcterms:created>
  <dcterms:modified xsi:type="dcterms:W3CDTF">2025-04-30T01:27:27Z</dcterms:modified>
</cp:coreProperties>
</file>