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6" r:id="rId9"/>
    <p:sldId id="269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1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78654-BF14-4D0E-9EDB-2A8F94A5DBB4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7249B-A8FD-48DC-BCD5-0F58304BAC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7249B-A8FD-48DC-BCD5-0F58304BAC3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7249B-A8FD-48DC-BCD5-0F58304BAC3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A65E-13B7-4314-A08B-C6114E77F254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1E8-0EAA-4F48-931C-557A07DB96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A65E-13B7-4314-A08B-C6114E77F254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1E8-0EAA-4F48-931C-557A07DB96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A65E-13B7-4314-A08B-C6114E77F254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1E8-0EAA-4F48-931C-557A07DB96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A65E-13B7-4314-A08B-C6114E77F254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1E8-0EAA-4F48-931C-557A07DB96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A65E-13B7-4314-A08B-C6114E77F254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1E8-0EAA-4F48-931C-557A07DB96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A65E-13B7-4314-A08B-C6114E77F254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1E8-0EAA-4F48-931C-557A07DB96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A65E-13B7-4314-A08B-C6114E77F254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1E8-0EAA-4F48-931C-557A07DB96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A65E-13B7-4314-A08B-C6114E77F254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1E8-0EAA-4F48-931C-557A07DB96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A65E-13B7-4314-A08B-C6114E77F254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1E8-0EAA-4F48-931C-557A07DB96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A65E-13B7-4314-A08B-C6114E77F254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1E8-0EAA-4F48-931C-557A07DB96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A65E-13B7-4314-A08B-C6114E77F254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111E8-0EAA-4F48-931C-557A07DB96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1A65E-13B7-4314-A08B-C6114E77F254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111E8-0EAA-4F48-931C-557A07DB96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/win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-scm.com/downloads/linux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57837275/article/details/138347211" TargetMode="External"/><Relationship Id="rId2" Type="http://schemas.openxmlformats.org/officeDocument/2006/relationships/hyperlink" Target="https://blog.csdn.net/weixin_51674304/article/details/121525251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uangstudy.com/bbs/1490866250686361601" TargetMode="External"/><Relationship Id="rId3" Type="http://schemas.openxmlformats.org/officeDocument/2006/relationships/hyperlink" Target="https://juejin.cn/post/7076384260357095454" TargetMode="External"/><Relationship Id="rId7" Type="http://schemas.openxmlformats.org/officeDocument/2006/relationships/hyperlink" Target="https://www.bilibili.com/video/BV1FE411P7B3?p=7" TargetMode="External"/><Relationship Id="rId2" Type="http://schemas.openxmlformats.org/officeDocument/2006/relationships/hyperlink" Target="https://roykwokcode.medium.com/%E8%AE%93%E4%BD%A0%E7%9A%84%E4%BB%A3%E7%A2%BC%E5%9B%9E%E5%88%B0%E9%81%8E%E5%8E%BB-git-reset-%E8%88%87-git-revert-%E7%9A%84%E7%94%A8%E8%99%95-6ba4b7545690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aoxuefeng.com/books/git/customize/ignore/index.html" TargetMode="External"/><Relationship Id="rId5" Type="http://schemas.openxmlformats.org/officeDocument/2006/relationships/hyperlink" Target="https://liaoxuefeng.com/books/git/branch/merge/index.html" TargetMode="External"/><Relationship Id="rId10" Type="http://schemas.openxmlformats.org/officeDocument/2006/relationships/hyperlink" Target="https://www.runoob.com/git/git-tutorial.html" TargetMode="External"/><Relationship Id="rId4" Type="http://schemas.openxmlformats.org/officeDocument/2006/relationships/hyperlink" Target="https://liaoxuefeng.com/books/git/branch/create/index.html" TargetMode="External"/><Relationship Id="rId9" Type="http://schemas.openxmlformats.org/officeDocument/2006/relationships/hyperlink" Target="https://www.liaoxuefeng.com/wiki/8960434880296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4054" y="2903729"/>
            <a:ext cx="9144000" cy="74574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Git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简介</a:t>
            </a:r>
          </a:p>
        </p:txBody>
      </p:sp>
      <p:sp>
        <p:nvSpPr>
          <p:cNvPr id="4" name="AutoShape 2" descr="Introduction to GIT. What is GIT, why it is there, what GIT… | by Betty |  Geek Culture | Medium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58"/>
          <a:stretch>
            <a:fillRect/>
          </a:stretch>
        </p:blipFill>
        <p:spPr bwMode="auto">
          <a:xfrm>
            <a:off x="1566041" y="1973316"/>
            <a:ext cx="2767833" cy="253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7261" y="843677"/>
            <a:ext cx="116803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checkout -- &lt;file&gt;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工作目录恢复到缓存状态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solidFill>
                  <a:srgbClr val="EB575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restore &lt;file&gt;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同上</a:t>
            </a:r>
            <a:endParaRPr lang="en-US" altLang="zh-CN" dirty="0">
              <a:solidFill>
                <a:srgbClr val="EB5757"/>
              </a:solidFill>
              <a:effectLst/>
              <a:latin typeface="Couri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restore –staged &lt;file&gt;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缓存区恢复到资源库状态，工作目录不变。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solidFill>
                  <a:srgbClr val="EB575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dirty="0">
                <a:solidFill>
                  <a:srgbClr val="EB5757"/>
                </a:solidFill>
                <a:latin typeface="Courier"/>
              </a:rPr>
              <a:t>git reset HEAD file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同上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checkout HEAD -- &lt;file&gt;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工作目录和缓存区都恢复到最新提交状态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(HEAD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默认指向最新提交状态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checkout master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切换到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master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分支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checkout –b &lt;new-branch-name&gt;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创建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&lt;new-branch-name&gt;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分支并切换到新分支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checkout &lt;commit-hash&gt;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切换到特定的提交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checkout &lt;tag-name&gt;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切换某标签对应的提交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7506" y="3873510"/>
            <a:ext cx="64198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B5757"/>
                </a:solidFill>
                <a:latin typeface="Courier"/>
              </a:rPr>
              <a:t>git log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查看提交日志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EB5757"/>
                </a:solidFill>
                <a:latin typeface="Courier"/>
              </a:rPr>
              <a:t>git reset —-hard HEAD^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回退到上一个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EB5757"/>
                </a:solidFill>
                <a:latin typeface="Courier"/>
              </a:rPr>
              <a:t>git reset —-hard 6c1f  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回退到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6c1f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开头的版本</a:t>
            </a:r>
            <a:b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--hard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会永久删除未提交或未保存的更改，慎用！</a:t>
            </a:r>
            <a:endParaRPr lang="en-US" altLang="zh-CN" dirty="0">
              <a:solidFill>
                <a:srgbClr val="EB5757"/>
              </a:solidFill>
              <a:latin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180487" y="377069"/>
            <a:ext cx="3168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为什么要管理代码？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251433" y="2511757"/>
          <a:ext cx="76200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5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File name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User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Comment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Date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mbria" panose="02040503050406030204" pitchFamily="18" charset="0"/>
                        </a:rPr>
                        <a:t>Releases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code.f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</a:rPr>
                        <a:t>Bob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ambria" panose="02040503050406030204" pitchFamily="18" charset="0"/>
                        </a:rPr>
                        <a:t>初始代码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2024.04.25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code.f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</a:rPr>
                        <a:t>Bob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ambria" panose="02040503050406030204" pitchFamily="18" charset="0"/>
                        </a:rPr>
                        <a:t>添加</a:t>
                      </a:r>
                      <a:r>
                        <a:rPr lang="en-US" altLang="zh-CN" dirty="0">
                          <a:latin typeface="Cambria" panose="02040503050406030204" pitchFamily="18" charset="0"/>
                        </a:rPr>
                        <a:t>A</a:t>
                      </a:r>
                      <a:r>
                        <a:rPr lang="zh-CN" altLang="en-US" dirty="0">
                          <a:latin typeface="Cambria" panose="02040503050406030204" pitchFamily="18" charset="0"/>
                        </a:rPr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2024.05.01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code.f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</a:rPr>
                        <a:t>Alice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ambria" panose="02040503050406030204" pitchFamily="18" charset="0"/>
                        </a:rPr>
                        <a:t>添加</a:t>
                      </a:r>
                      <a:r>
                        <a:rPr lang="en-US" altLang="zh-CN" dirty="0">
                          <a:latin typeface="Cambria" panose="02040503050406030204" pitchFamily="18" charset="0"/>
                        </a:rPr>
                        <a:t>B</a:t>
                      </a:r>
                      <a:r>
                        <a:rPr lang="zh-CN" altLang="en-US" dirty="0">
                          <a:latin typeface="Cambria" panose="02040503050406030204" pitchFamily="18" charset="0"/>
                        </a:rPr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2024.05.04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code.f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</a:rPr>
                        <a:t>Bob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ambria" panose="02040503050406030204" pitchFamily="18" charset="0"/>
                        </a:rPr>
                        <a:t>添加</a:t>
                      </a:r>
                      <a:r>
                        <a:rPr lang="en-US" altLang="zh-CN" dirty="0">
                          <a:latin typeface="Cambria" panose="02040503050406030204" pitchFamily="18" charset="0"/>
                        </a:rPr>
                        <a:t>C</a:t>
                      </a:r>
                      <a:r>
                        <a:rPr lang="zh-CN" altLang="en-US" dirty="0">
                          <a:latin typeface="Cambria" panose="02040503050406030204" pitchFamily="18" charset="0"/>
                        </a:rPr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2024.05.13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code.f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</a:rPr>
                        <a:t>Alice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</a:rPr>
                        <a:t>Bug</a:t>
                      </a:r>
                      <a:r>
                        <a:rPr lang="zh-CN" altLang="en-US" dirty="0">
                          <a:latin typeface="Cambria" panose="02040503050406030204" pitchFamily="18" charset="0"/>
                        </a:rPr>
                        <a:t>修复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2024.06.14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latin typeface="Cambria" panose="02040503050406030204" pitchFamily="18" charset="0"/>
                        </a:rPr>
                        <a:t>Version1.0</a:t>
                      </a:r>
                      <a:endParaRPr lang="zh-CN" altLang="en-US" sz="1600" b="1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code.f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Cambria" panose="02040503050406030204" pitchFamily="18" charset="0"/>
                        </a:rPr>
                        <a:t>Bob</a:t>
                      </a:r>
                      <a:endParaRPr lang="zh-CN" alt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Cambria" panose="02040503050406030204" pitchFamily="18" charset="0"/>
                        </a:rPr>
                        <a:t>对</a:t>
                      </a:r>
                      <a:r>
                        <a:rPr lang="en-US" altLang="zh-CN" dirty="0">
                          <a:latin typeface="Cambria" panose="02040503050406030204" pitchFamily="18" charset="0"/>
                        </a:rPr>
                        <a:t>A</a:t>
                      </a:r>
                      <a:r>
                        <a:rPr lang="zh-CN" altLang="en-US" dirty="0">
                          <a:latin typeface="Cambria" panose="02040503050406030204" pitchFamily="18" charset="0"/>
                        </a:rPr>
                        <a:t>模块优化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2024.08.08</a:t>
                      </a: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13" y="1468278"/>
            <a:ext cx="3038475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文本框 14"/>
          <p:cNvSpPr txBox="1"/>
          <p:nvPr/>
        </p:nvSpPr>
        <p:spPr>
          <a:xfrm>
            <a:off x="485444" y="4648811"/>
            <a:ext cx="3410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文件管理混乱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不易记录发生了什么修改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难以合作共享</a:t>
            </a:r>
            <a:endParaRPr lang="en-US" altLang="zh-CN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123" y="1461772"/>
            <a:ext cx="1002424" cy="1002424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676897" y="5387475"/>
            <a:ext cx="450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使用版本控制工具，对开发中各版本进行备份。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91502" y="707816"/>
            <a:ext cx="249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版本控制工具</a:t>
            </a:r>
          </a:p>
        </p:txBody>
      </p:sp>
      <p:pic>
        <p:nvPicPr>
          <p:cNvPr id="1028" name="Picture 4" descr="distributed-re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73" y="2398759"/>
            <a:ext cx="3729742" cy="322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ntral-rep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92" y="2398759"/>
            <a:ext cx="41433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1260370" y="1789831"/>
            <a:ext cx="3305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集中式版本控制系统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如</a:t>
            </a:r>
            <a:r>
              <a:rPr lang="en-US" altLang="zh-CN" sz="2000" b="1" dirty="0"/>
              <a:t>SVN)</a:t>
            </a:r>
            <a:endParaRPr lang="zh-CN" altLang="en-US" sz="20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6974918" y="1719492"/>
            <a:ext cx="3305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分布式版本控制系统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如</a:t>
            </a:r>
            <a:r>
              <a:rPr lang="en-US" altLang="zh-CN" sz="2000" b="1" dirty="0"/>
              <a:t>Git)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89033" y="5865146"/>
            <a:ext cx="3908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团队访问一个中央服务器进行修改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中央服务器故障则所有人受到影响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841456" y="5906121"/>
            <a:ext cx="3908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每个人都有一份文件镜像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代码修改后可以提交和合并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726831" y="1068716"/>
            <a:ext cx="11142784" cy="373774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67445" y="545496"/>
            <a:ext cx="249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的安装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3447" y="64211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See More: </a:t>
            </a:r>
            <a:r>
              <a:rPr lang="en-US" altLang="zh-CN" dirty="0">
                <a:hlinkClick r:id="rId2"/>
              </a:rPr>
              <a:t>Git - Downloads</a:t>
            </a:r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897909" y="1297277"/>
            <a:ext cx="10630062" cy="3232093"/>
            <a:chOff x="941452" y="1558267"/>
            <a:chExt cx="10630062" cy="3232093"/>
          </a:xfrm>
        </p:grpSpPr>
        <p:sp>
          <p:nvSpPr>
            <p:cNvPr id="7" name="文本框 6"/>
            <p:cNvSpPr txBox="1"/>
            <p:nvPr/>
          </p:nvSpPr>
          <p:spPr>
            <a:xfrm>
              <a:off x="8104414" y="2159973"/>
              <a:ext cx="3467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i="0" dirty="0">
                  <a:solidFill>
                    <a:srgbClr val="F14E32"/>
                  </a:solidFill>
                  <a:effectLst/>
                  <a:latin typeface="Courier"/>
                </a:rPr>
                <a:t>brew install git</a:t>
              </a:r>
              <a:endParaRPr lang="zh-CN" altLang="en-US" dirty="0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941452" y="1558267"/>
              <a:ext cx="10185516" cy="3232093"/>
              <a:chOff x="941452" y="1558267"/>
              <a:chExt cx="10185516" cy="3232093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941452" y="1558267"/>
                <a:ext cx="3332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Windows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7794007" y="1790641"/>
                <a:ext cx="3332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macOS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941452" y="3975568"/>
                <a:ext cx="33329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Linux</a:t>
                </a:r>
                <a:endParaRPr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251857" y="1975307"/>
                <a:ext cx="658041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下载链接</a:t>
                </a:r>
                <a:r>
                  <a:rPr lang="en-US" altLang="zh-CN" dirty="0"/>
                  <a:t>:</a:t>
                </a:r>
                <a:r>
                  <a:rPr lang="en-US" altLang="zh-CN" dirty="0">
                    <a:hlinkClick r:id="rId3"/>
                  </a:rPr>
                  <a:t>https://git-scm.com/downloads/win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4"/>
              <a:srcRect t="34599" b="-1"/>
              <a:stretch>
                <a:fillRect/>
              </a:stretch>
            </p:blipFill>
            <p:spPr>
              <a:xfrm>
                <a:off x="1711303" y="2774412"/>
                <a:ext cx="3449820" cy="810740"/>
              </a:xfrm>
              <a:prstGeom prst="rect">
                <a:avLst/>
              </a:prstGeom>
            </p:spPr>
          </p:pic>
          <p:sp>
            <p:nvSpPr>
              <p:cNvPr id="19" name="文本框 18"/>
              <p:cNvSpPr txBox="1"/>
              <p:nvPr/>
            </p:nvSpPr>
            <p:spPr>
              <a:xfrm>
                <a:off x="1333499" y="2415413"/>
                <a:ext cx="2367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安装好之后检查版本：</a:t>
                </a: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226413" y="442102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See: </a:t>
                </a:r>
                <a:r>
                  <a:rPr lang="en-US" altLang="zh-CN" dirty="0">
                    <a:hlinkClick r:id="rId5"/>
                  </a:rPr>
                  <a:t>https://git-scm.com/downloads/linux</a:t>
                </a:r>
                <a:endParaRPr lang="zh-CN" altLang="en-US" dirty="0"/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841588" y="5330227"/>
            <a:ext cx="8551983" cy="922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14E32"/>
                </a:solidFill>
                <a:latin typeface="Courier"/>
              </a:rPr>
              <a:t>git config --global user.name "Your Name"</a:t>
            </a:r>
          </a:p>
          <a:p>
            <a:r>
              <a:rPr lang="en-US" altLang="zh-CN" dirty="0">
                <a:solidFill>
                  <a:srgbClr val="F14E32"/>
                </a:solidFill>
                <a:latin typeface="Courier"/>
              </a:rPr>
              <a:t>git config --global </a:t>
            </a:r>
            <a:r>
              <a:rPr lang="en-US" altLang="zh-CN" dirty="0" err="1">
                <a:solidFill>
                  <a:srgbClr val="F14E32"/>
                </a:solidFill>
                <a:latin typeface="Courier"/>
              </a:rPr>
              <a:t>user.email</a:t>
            </a:r>
            <a:r>
              <a:rPr lang="en-US" altLang="zh-CN" dirty="0">
                <a:solidFill>
                  <a:srgbClr val="F14E32"/>
                </a:solidFill>
                <a:latin typeface="Courier"/>
              </a:rPr>
              <a:t> "email@example.com"</a:t>
            </a:r>
            <a:br>
              <a:rPr lang="en-US" altLang="zh-CN" dirty="0">
                <a:solidFill>
                  <a:srgbClr val="F14E32"/>
                </a:solidFill>
                <a:latin typeface="Courier"/>
              </a:rPr>
            </a:br>
            <a:r>
              <a:rPr lang="en-US" altLang="zh-CN" dirty="0">
                <a:solidFill>
                  <a:srgbClr val="F14E32"/>
                </a:solidFill>
                <a:latin typeface="Courier"/>
              </a:rPr>
              <a:t>git config --global --list </a:t>
            </a:r>
            <a:r>
              <a:rPr lang="zh-CN" altLang="en-US" dirty="0">
                <a:solidFill>
                  <a:schemeClr val="tx1"/>
                </a:solidFill>
                <a:latin typeface="Courier"/>
              </a:rPr>
              <a:t>查看配置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47499" y="4977360"/>
            <a:ext cx="417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安装完成后，建议进行全局配置</a:t>
            </a:r>
            <a:r>
              <a:rPr lang="en-US" altLang="zh-CN" b="1" dirty="0"/>
              <a:t>: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8" y="1215402"/>
            <a:ext cx="4768078" cy="51652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67445" y="545496"/>
            <a:ext cx="249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工作原理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98671" y="5434414"/>
            <a:ext cx="519792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工作目录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是我们日常进行代码编写、文件修改等实际工作的地方。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698671" y="4295489"/>
            <a:ext cx="5197927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缓存区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起到过渡和缓冲的作用。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77801" y="2874708"/>
            <a:ext cx="5197928" cy="9233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资源库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是文件版本的最终存储地。一旦文件从缓存区提交到仓库区，就会生成一个版本号，永久保存该版本的文件内容和相关信息。</a:t>
            </a:r>
          </a:p>
        </p:txBody>
      </p:sp>
      <p:sp>
        <p:nvSpPr>
          <p:cNvPr id="9" name="矩形 8"/>
          <p:cNvSpPr/>
          <p:nvPr/>
        </p:nvSpPr>
        <p:spPr>
          <a:xfrm>
            <a:off x="750405" y="2719996"/>
            <a:ext cx="4659796" cy="3520318"/>
          </a:xfrm>
          <a:prstGeom prst="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50403" y="1359163"/>
            <a:ext cx="4659797" cy="858327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 rot="16200000">
            <a:off x="-168792" y="4480154"/>
            <a:ext cx="133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92D05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本地电脑</a:t>
            </a:r>
          </a:p>
        </p:txBody>
      </p:sp>
      <p:sp>
        <p:nvSpPr>
          <p:cNvPr id="12" name="文本框 11"/>
          <p:cNvSpPr txBox="1"/>
          <p:nvPr/>
        </p:nvSpPr>
        <p:spPr>
          <a:xfrm rot="16200000">
            <a:off x="-126579" y="1508942"/>
            <a:ext cx="124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远程仓库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698671" y="1566167"/>
            <a:ext cx="519792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远程库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是存储在远程服务器上的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Git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仓库，用于团队协作、代码共享和备份。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93857" y="3606584"/>
            <a:ext cx="93102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git restore --staged</a:t>
            </a:r>
            <a:endParaRPr lang="zh-CN" altLang="en-US" sz="12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4174381" y="4997179"/>
            <a:ext cx="10775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git restore</a:t>
            </a:r>
            <a:endParaRPr lang="zh-CN" altLang="en-US" sz="1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80778" y="346034"/>
            <a:ext cx="4792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在本地使用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管理代码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05175" y="1042658"/>
            <a:ext cx="8447982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</a:t>
            </a:r>
            <a:r>
              <a:rPr lang="en-US" altLang="zh-CN" dirty="0" err="1">
                <a:solidFill>
                  <a:srgbClr val="EB5757"/>
                </a:solidFill>
                <a:effectLst/>
                <a:latin typeface="Courier"/>
              </a:rPr>
              <a:t>init</a:t>
            </a:r>
            <a:r>
              <a:rPr lang="en-US" altLang="zh-CN" dirty="0">
                <a:latin typeface="Courier"/>
              </a:rPr>
              <a:t>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git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库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执行此操作会生成一个</a:t>
            </a:r>
            <a:r>
              <a:rPr lang="en-US" altLang="zh-CN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.git</a:t>
            </a:r>
            <a:r>
              <a:rPr lang="zh-CN" altLang="en-US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目录，此目录是 </a:t>
            </a:r>
            <a:r>
              <a:rPr lang="en-US" altLang="zh-CN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Git </a:t>
            </a:r>
            <a:r>
              <a:rPr lang="zh-CN" altLang="en-US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资源库的核心，存储了版本控制所需的所有元数据和对象，包括提交历史、分支信息、配置、缓存区、远程仓库信息等。</a:t>
            </a:r>
            <a:endParaRPr lang="zh-CN" altLang="en-US" i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51811" y="2202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status </a:t>
            </a:r>
            <a:r>
              <a:rPr lang="en-US" altLang="zh-CN" dirty="0">
                <a:solidFill>
                  <a:srgbClr val="FF0000"/>
                </a:solidFill>
                <a:effectLst/>
                <a:latin typeface="Courier"/>
              </a:rPr>
              <a:t>&lt;file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&gt;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查看文件状态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51811" y="2571811"/>
            <a:ext cx="90349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Untracked Files: </a:t>
            </a:r>
            <a:r>
              <a:rPr lang="zh-CN" altLang="en-US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新文件未跟踪，使用</a:t>
            </a:r>
            <a:r>
              <a:rPr lang="en-US" altLang="zh-CN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git add </a:t>
            </a:r>
            <a:r>
              <a:rPr lang="zh-CN" altLang="en-US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添加到缓存区。</a:t>
            </a:r>
            <a:endParaRPr lang="en-US" altLang="zh-CN" sz="1200" i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Changes not staged for commit</a:t>
            </a:r>
            <a:r>
              <a:rPr lang="zh-CN" altLang="en-US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： 发生修改但未存入缓存区的文件。使用</a:t>
            </a:r>
            <a:r>
              <a:rPr lang="en-US" altLang="zh-CN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git add</a:t>
            </a:r>
            <a:r>
              <a:rPr lang="zh-CN" altLang="en-US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将其存入缓存区。</a:t>
            </a:r>
            <a:br>
              <a:rPr lang="en-US" altLang="zh-CN" sz="1200" i="1" dirty="0"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Changes to be committed: </a:t>
            </a:r>
            <a:r>
              <a:rPr lang="zh-CN" altLang="en-US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添加到缓存区，准备提交到资源库的文件。使用</a:t>
            </a:r>
            <a:r>
              <a:rPr lang="en-US" altLang="zh-CN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git commit –m “Message” </a:t>
            </a:r>
            <a:r>
              <a:rPr lang="zh-CN" altLang="en-US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提交。</a:t>
            </a:r>
            <a:endParaRPr lang="en-US" altLang="zh-CN" sz="1200" i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sz="1400" i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05175" y="34090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add &lt;file&gt;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提交到缓存区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05175" y="4790700"/>
            <a:ext cx="7658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commit –m “</a:t>
            </a:r>
            <a:r>
              <a:rPr lang="en-US" altLang="zh-CN" dirty="0">
                <a:solidFill>
                  <a:srgbClr val="EB5757"/>
                </a:solidFill>
                <a:latin typeface="Courier"/>
              </a:rPr>
              <a:t>Your </a:t>
            </a:r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Message”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将缓存区提交到本地资源库中。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47120" y="3932805"/>
            <a:ext cx="1015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git add . </a:t>
            </a:r>
            <a:r>
              <a:rPr lang="zh-CN" altLang="en-US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将当前目录以及子目录所有修改（包括新文件和修改的文件）提到到暂存区。</a:t>
            </a:r>
            <a:endParaRPr lang="en-US" altLang="zh-CN" sz="1200" i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git add example.py </a:t>
            </a:r>
            <a:r>
              <a:rPr lang="zh-CN" altLang="en-US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将</a:t>
            </a:r>
            <a:r>
              <a:rPr lang="en-US" altLang="zh-CN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example.py</a:t>
            </a:r>
            <a:r>
              <a:rPr lang="zh-CN" altLang="en-US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放入缓存区</a:t>
            </a:r>
            <a:endParaRPr lang="en-US" altLang="zh-CN" sz="1200" i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git add test/ </a:t>
            </a:r>
            <a:r>
              <a:rPr lang="zh-CN" altLang="en-US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将当前目录下</a:t>
            </a:r>
            <a:r>
              <a:rPr lang="en-US" altLang="zh-CN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test</a:t>
            </a:r>
            <a:r>
              <a:rPr lang="zh-CN" altLang="en-US" sz="1200" i="1" dirty="0">
                <a:latin typeface="仿宋" panose="02010609060101010101" pitchFamily="49" charset="-122"/>
                <a:ea typeface="仿宋" panose="02010609060101010101" pitchFamily="49" charset="-122"/>
              </a:rPr>
              <a:t>目录下文件所有修改（包括新文件和修改的文件）提到到缓存区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-103844" y="2878701"/>
            <a:ext cx="3380841" cy="2589777"/>
            <a:chOff x="-33721" y="2698586"/>
            <a:chExt cx="3380841" cy="2589777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rcRect l="5010" t="28137" r="2487" b="3587"/>
            <a:stretch>
              <a:fillRect/>
            </a:stretch>
          </p:blipFill>
          <p:spPr>
            <a:xfrm>
              <a:off x="-33721" y="2698586"/>
              <a:ext cx="3238896" cy="2589777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416099" y="3350760"/>
              <a:ext cx="93102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git restore --staged</a:t>
              </a:r>
              <a:endParaRPr lang="zh-CN" altLang="en-US" sz="1200" b="1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427083" y="4329035"/>
              <a:ext cx="92003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git restore</a:t>
              </a:r>
              <a:endParaRPr lang="zh-CN" altLang="en-US" sz="1200" b="1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8702359" y="1589327"/>
            <a:ext cx="2950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每个文件夹只需设置一次！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276997" y="5288363"/>
            <a:ext cx="9285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restore &lt;file&gt;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目录恢复到缓存区状态。</a:t>
            </a:r>
            <a:b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checkout -- &lt;file&gt;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同上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276997" y="6107911"/>
            <a:ext cx="9285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restore –staged &lt;file&gt;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缓存区恢复到资源库状态，工作目录不变。</a:t>
            </a:r>
            <a:endParaRPr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dirty="0">
                <a:solidFill>
                  <a:srgbClr val="EB5757"/>
                </a:solidFill>
                <a:latin typeface="Courier"/>
              </a:rPr>
              <a:t>git reset HEAD file 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同上</a:t>
            </a:r>
            <a:endParaRPr lang="zh-CN" altLang="en-US" i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3659" y="252996"/>
            <a:ext cx="416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部署到远程仓库</a:t>
            </a:r>
            <a:r>
              <a:rPr lang="en-US" altLang="zh-CN" sz="2800" dirty="0" err="1">
                <a:latin typeface="仿宋" panose="02010609060101010101" pitchFamily="49" charset="-122"/>
                <a:ea typeface="仿宋" panose="02010609060101010101" pitchFamily="49" charset="-122"/>
              </a:rPr>
              <a:t>Github</a:t>
            </a:r>
            <a:endParaRPr lang="zh-CN" altLang="en-US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1241" y="874593"/>
            <a:ext cx="10433958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GitHub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账号注册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hlinkClick r:id="rId2"/>
              </a:rPr>
              <a:t>https://blog.csdn.net/weixin_51674304/article/details/121525251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然后将本地电脑的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SSH Key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公钥加入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Github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hlinkClick r:id="rId3"/>
              </a:rPr>
              <a:t>https://blog.csdn.net/weixin_57837275/article/details/138347211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740227" y="5226784"/>
            <a:ext cx="1105988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将本地库内容推送到远程库上：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EB5757"/>
                </a:solidFill>
                <a:latin typeface="Courier"/>
              </a:rPr>
              <a:t>git push -u &lt;origin&gt; &lt;master&gt;</a:t>
            </a:r>
            <a:br>
              <a:rPr lang="en-US" altLang="zh-CN" dirty="0">
                <a:solidFill>
                  <a:srgbClr val="EB5757"/>
                </a:solidFill>
                <a:latin typeface="Courier"/>
              </a:rPr>
            </a:br>
            <a:r>
              <a:rPr lang="en-US" altLang="zh-CN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-u</a:t>
            </a:r>
            <a:r>
              <a:rPr lang="zh-CN" altLang="en-US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参数将本地分支与远程分支建立关系，后续只需要</a:t>
            </a:r>
            <a:r>
              <a:rPr lang="en-US" altLang="zh-CN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git push</a:t>
            </a:r>
            <a:r>
              <a:rPr lang="zh-CN" altLang="en-US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或 </a:t>
            </a:r>
            <a:r>
              <a:rPr lang="en-US" altLang="zh-CN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git pull </a:t>
            </a:r>
            <a:r>
              <a:rPr lang="zh-CN" altLang="en-US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命令无需指定远程仓库名</a:t>
            </a:r>
            <a:r>
              <a:rPr lang="en-US" altLang="zh-CN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origin</a:t>
            </a:r>
            <a:r>
              <a:rPr lang="zh-CN" altLang="en-US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以及分支名</a:t>
            </a:r>
            <a:r>
              <a:rPr lang="en-US" altLang="zh-CN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master</a:t>
            </a:r>
            <a:r>
              <a:rPr lang="zh-CN" altLang="en-US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400" i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将远程库内容拉取到本地库：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EB5757"/>
                </a:solidFill>
                <a:latin typeface="Courier"/>
              </a:rPr>
              <a:t>git pull &lt;origin&gt; &lt;master&gt;</a:t>
            </a:r>
            <a:endParaRPr lang="en-US" altLang="zh-CN" sz="1800" i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2257" y="1715490"/>
            <a:ext cx="290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每台电脑只需要设置一次！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0227" y="2656338"/>
            <a:ext cx="10515601" cy="21852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若没有仓库：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GitHub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中创建一个新的仓库。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将本地库与新建的远程库关联：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solidFill>
                  <a:srgbClr val="EB5757"/>
                </a:solidFill>
                <a:latin typeface="Courier"/>
              </a:rPr>
              <a:t>  git remote add &lt;origin&gt; &lt;git@server-name:path/repo-</a:t>
            </a:r>
            <a:r>
              <a:rPr lang="en-US" altLang="zh-CN" dirty="0" err="1">
                <a:solidFill>
                  <a:srgbClr val="EB5757"/>
                </a:solidFill>
                <a:latin typeface="Courier"/>
              </a:rPr>
              <a:t>name.git</a:t>
            </a:r>
            <a:r>
              <a:rPr lang="en-US" altLang="zh-CN" dirty="0">
                <a:solidFill>
                  <a:srgbClr val="EB5757"/>
                </a:solidFill>
                <a:latin typeface="Courier"/>
              </a:rPr>
              <a:t>&gt;</a:t>
            </a:r>
          </a:p>
          <a:p>
            <a:r>
              <a:rPr lang="zh-CN" altLang="en-US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   使用</a:t>
            </a:r>
            <a:r>
              <a:rPr lang="en-US" altLang="zh-CN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git remote –v </a:t>
            </a:r>
            <a:r>
              <a:rPr lang="zh-CN" altLang="en-US" sz="1400" i="1" dirty="0">
                <a:latin typeface="仿宋" panose="02010609060101010101" pitchFamily="49" charset="-122"/>
                <a:ea typeface="仿宋" panose="02010609060101010101" pitchFamily="49" charset="-122"/>
              </a:rPr>
              <a:t>能够查看关联的远程库</a:t>
            </a:r>
            <a:endParaRPr lang="en-US" altLang="zh-CN" sz="1400" i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1400" dirty="0">
              <a:solidFill>
                <a:srgbClr val="EB5757"/>
              </a:solidFill>
              <a:latin typeface="Courier"/>
            </a:endParaRP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若已有仓库：</a:t>
            </a:r>
            <a:endParaRPr lang="en-US" altLang="zh-CN" b="1" dirty="0">
              <a:solidFill>
                <a:srgbClr val="EB5757"/>
              </a:solidFill>
              <a:latin typeface="Courier"/>
            </a:endParaRPr>
          </a:p>
          <a:p>
            <a:r>
              <a:rPr lang="en-US" altLang="zh-CN" dirty="0">
                <a:solidFill>
                  <a:srgbClr val="EB5757"/>
                </a:solidFill>
                <a:latin typeface="Courier"/>
              </a:rPr>
              <a:t>  git clone &lt;git@server-name:path/repo-</a:t>
            </a:r>
            <a:r>
              <a:rPr lang="en-US" altLang="zh-CN" dirty="0" err="1">
                <a:solidFill>
                  <a:srgbClr val="EB5757"/>
                </a:solidFill>
                <a:latin typeface="Courier"/>
              </a:rPr>
              <a:t>name.git</a:t>
            </a:r>
            <a:r>
              <a:rPr lang="en-US" altLang="zh-CN" dirty="0">
                <a:solidFill>
                  <a:srgbClr val="EB5757"/>
                </a:solidFill>
                <a:latin typeface="Courier"/>
              </a:rPr>
              <a:t>&gt;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80857" y="4406269"/>
            <a:ext cx="2446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每个仓库只设置一次！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37692" y="319152"/>
            <a:ext cx="1440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分支</a:t>
            </a:r>
          </a:p>
        </p:txBody>
      </p:sp>
      <p:pic>
        <p:nvPicPr>
          <p:cNvPr id="11266" name="Picture 2" descr="12 Branching (git branch) | Git &amp; GitHub Tutorial for Scientists: It's Not  Only for Programm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095" y="959858"/>
            <a:ext cx="5579167" cy="204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1039584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branch </a:t>
            </a:r>
            <a:r>
              <a:rPr lang="en-US" altLang="zh-CN" dirty="0">
                <a:solidFill>
                  <a:srgbClr val="FF0000"/>
                </a:solidFill>
                <a:effectLst/>
                <a:latin typeface="Courier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Courier"/>
              </a:rPr>
              <a:t>new_feature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&gt;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创建新分支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39584" y="3773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switch </a:t>
            </a:r>
            <a:r>
              <a:rPr lang="en-US" altLang="zh-CN" dirty="0">
                <a:solidFill>
                  <a:srgbClr val="FF0000"/>
                </a:solidFill>
                <a:effectLst/>
                <a:latin typeface="Courier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Courier"/>
              </a:rPr>
              <a:t>new_feature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&gt;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切换到新分支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39584" y="43999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branch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查看有哪些分支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39584" y="5415312"/>
            <a:ext cx="6389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branch –</a:t>
            </a:r>
            <a:r>
              <a:rPr lang="en-US" altLang="zh-CN" dirty="0">
                <a:solidFill>
                  <a:srgbClr val="EB5757"/>
                </a:solidFill>
                <a:latin typeface="Courier"/>
              </a:rPr>
              <a:t>d</a:t>
            </a:r>
            <a:r>
              <a:rPr lang="zh-CN" altLang="en-US" dirty="0">
                <a:solidFill>
                  <a:srgbClr val="EB5757"/>
                </a:solidFill>
                <a:latin typeface="Courier"/>
              </a:rPr>
              <a:t> </a:t>
            </a:r>
            <a:r>
              <a:rPr lang="en-US" altLang="zh-CN" dirty="0">
                <a:solidFill>
                  <a:srgbClr val="FF0000"/>
                </a:solidFill>
                <a:effectLst/>
                <a:latin typeface="Courier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Courier"/>
              </a:rPr>
              <a:t>new_feature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&gt;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删除分支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39584" y="4974990"/>
            <a:ext cx="7723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EB5757"/>
                </a:solidFill>
                <a:effectLst/>
                <a:latin typeface="Courier"/>
              </a:rPr>
              <a:t>git merge </a:t>
            </a:r>
            <a:r>
              <a:rPr lang="en-US" altLang="zh-CN" dirty="0">
                <a:solidFill>
                  <a:srgbClr val="FF0000"/>
                </a:solidFill>
                <a:effectLst/>
                <a:latin typeface="Courier"/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  <a:latin typeface="Courier"/>
              </a:rPr>
              <a:t>new_feature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&gt;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en-US" altLang="zh-CN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new_feature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分支合并到当前分支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1890" y="947801"/>
            <a:ext cx="401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版本回退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8669" y="2046945"/>
            <a:ext cx="4393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Git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分支合并和冲突解决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1890" y="3088045"/>
            <a:ext cx="4013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sz="2000" dirty="0" err="1">
                <a:latin typeface="仿宋" panose="02010609060101010101" pitchFamily="49" charset="-122"/>
                <a:ea typeface="仿宋" panose="02010609060101010101" pitchFamily="49" charset="-122"/>
              </a:rPr>
              <a:t>gitignore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6802" y="252996"/>
            <a:ext cx="1744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进阶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1890" y="1304421"/>
            <a:ext cx="9261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Git: </a:t>
            </a:r>
            <a:r>
              <a:rPr lang="zh-CN" altLang="en-US" dirty="0">
                <a:hlinkClick r:id="rId2"/>
              </a:rPr>
              <a:t>讓你的代碼回到過去，</a:t>
            </a:r>
            <a:r>
              <a:rPr lang="en-US" altLang="zh-CN" dirty="0">
                <a:hlinkClick r:id="rId2"/>
              </a:rPr>
              <a:t>git reset </a:t>
            </a:r>
            <a:r>
              <a:rPr lang="zh-CN" altLang="en-US" dirty="0">
                <a:hlinkClick r:id="rId2"/>
              </a:rPr>
              <a:t>與 </a:t>
            </a:r>
            <a:r>
              <a:rPr lang="en-US" altLang="zh-CN" dirty="0">
                <a:hlinkClick r:id="rId2"/>
              </a:rPr>
              <a:t>git revert </a:t>
            </a:r>
            <a:r>
              <a:rPr lang="zh-CN" altLang="en-US" dirty="0">
                <a:hlinkClick r:id="rId2"/>
              </a:rPr>
              <a:t>的用處 </a:t>
            </a:r>
            <a:r>
              <a:rPr lang="en-US" altLang="zh-CN" dirty="0">
                <a:hlinkClick r:id="rId2"/>
              </a:rPr>
              <a:t>| by Roy Kwok | Medium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Git</a:t>
            </a:r>
            <a:r>
              <a:rPr lang="zh-CN" altLang="en-US" dirty="0">
                <a:hlinkClick r:id="rId3"/>
              </a:rPr>
              <a:t>版本回退的三种方式与</a:t>
            </a:r>
            <a:r>
              <a:rPr lang="en-US" altLang="zh-CN" dirty="0">
                <a:hlinkClick r:id="rId3"/>
              </a:rPr>
              <a:t>stash </a:t>
            </a:r>
            <a:r>
              <a:rPr lang="zh-CN" altLang="en-US" dirty="0">
                <a:hlinkClick r:id="rId3"/>
              </a:rPr>
              <a:t>前言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08669" y="2447055"/>
            <a:ext cx="605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4"/>
              </a:rPr>
              <a:t>创建与合并分支 </a:t>
            </a:r>
            <a:r>
              <a:rPr lang="en-US" altLang="zh-CN" dirty="0">
                <a:hlinkClick r:id="rId4"/>
              </a:rPr>
              <a:t>- Git</a:t>
            </a:r>
            <a:r>
              <a:rPr lang="zh-CN" altLang="en-US" dirty="0">
                <a:hlinkClick r:id="rId4"/>
              </a:rPr>
              <a:t>教程 </a:t>
            </a:r>
            <a:r>
              <a:rPr lang="en-US" altLang="zh-CN" dirty="0">
                <a:hlinkClick r:id="rId4"/>
              </a:rPr>
              <a:t>- </a:t>
            </a:r>
            <a:r>
              <a:rPr lang="zh-CN" altLang="en-US" dirty="0">
                <a:hlinkClick r:id="rId4"/>
              </a:rPr>
              <a:t>廖雪峰的官方网站</a:t>
            </a:r>
            <a:br>
              <a:rPr lang="en-US" altLang="zh-CN" dirty="0">
                <a:hlinkClick r:id="rId5"/>
              </a:rPr>
            </a:br>
            <a:r>
              <a:rPr lang="zh-CN" altLang="en-US" dirty="0">
                <a:hlinkClick r:id="rId5"/>
              </a:rPr>
              <a:t>解决冲突 </a:t>
            </a:r>
            <a:r>
              <a:rPr lang="en-US" altLang="zh-CN" dirty="0">
                <a:hlinkClick r:id="rId5"/>
              </a:rPr>
              <a:t>- Git</a:t>
            </a:r>
            <a:r>
              <a:rPr lang="zh-CN" altLang="en-US" dirty="0">
                <a:hlinkClick r:id="rId5"/>
              </a:rPr>
              <a:t>教程 </a:t>
            </a:r>
            <a:r>
              <a:rPr lang="en-US" altLang="zh-CN" dirty="0">
                <a:hlinkClick r:id="rId5"/>
              </a:rPr>
              <a:t>- </a:t>
            </a:r>
            <a:r>
              <a:rPr lang="zh-CN" altLang="en-US" dirty="0">
                <a:hlinkClick r:id="rId5"/>
              </a:rPr>
              <a:t>廖雪峰的官方网站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71890" y="3549710"/>
            <a:ext cx="500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linkClick r:id="rId6"/>
              </a:rPr>
              <a:t>忽略特殊文件 </a:t>
            </a:r>
            <a:r>
              <a:rPr lang="en-US" altLang="zh-CN" dirty="0">
                <a:hlinkClick r:id="rId6"/>
              </a:rPr>
              <a:t>- Git</a:t>
            </a:r>
            <a:r>
              <a:rPr lang="zh-CN" altLang="en-US" dirty="0">
                <a:hlinkClick r:id="rId6"/>
              </a:rPr>
              <a:t>教程 </a:t>
            </a:r>
            <a:r>
              <a:rPr lang="en-US" altLang="zh-CN" dirty="0">
                <a:hlinkClick r:id="rId6"/>
              </a:rPr>
              <a:t>- </a:t>
            </a:r>
            <a:r>
              <a:rPr lang="zh-CN" altLang="en-US" dirty="0">
                <a:hlinkClick r:id="rId6"/>
              </a:rPr>
              <a:t>廖雪峰的官方网站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64317" y="4781565"/>
            <a:ext cx="85942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[1]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hlinkClick r:id="rId7"/>
              </a:rPr>
              <a:t>【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hlinkClick r:id="rId7"/>
              </a:rPr>
              <a:t>狂神说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hlinkClick r:id="rId7"/>
              </a:rPr>
              <a:t>Java】Git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hlinkClick r:id="rId7"/>
              </a:rPr>
              <a:t>最新教程通俗易懂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hlinkClick r:id="rId7"/>
              </a:rPr>
              <a:t>_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hlinkClick r:id="rId7"/>
              </a:rPr>
              <a:t>哔哩哔哩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hlinkClick r:id="rId7"/>
              </a:rPr>
              <a:t>_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hlinkClick r:id="rId7"/>
              </a:rPr>
              <a:t>bilibili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[2]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hlinkClick r:id="rId8"/>
              </a:rPr>
              <a:t>Git 03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hlinkClick r:id="rId8"/>
              </a:rPr>
              <a:t>理论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hlinkClick r:id="rId8"/>
              </a:rPr>
              <a:t>-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  <a:hlinkClick r:id="rId8"/>
              </a:rPr>
              <a:t>KuangStudy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hlinkClick r:id="rId8"/>
              </a:rPr>
              <a:t>-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hlinkClick r:id="rId8"/>
              </a:rPr>
              <a:t>文章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[3]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hlinkClick r:id="rId9"/>
              </a:rPr>
              <a:t>https://www.liaoxuefeng.com/wiki/896043488029600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[4]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hlinkClick r:id="rId10"/>
              </a:rPr>
              <a:t>Git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hlinkClick r:id="rId10"/>
              </a:rPr>
              <a:t>教程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hlinkClick r:id="rId10"/>
              </a:rPr>
              <a:t>|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  <a:hlinkClick r:id="rId10"/>
              </a:rPr>
              <a:t>菜鸟教程 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  <a:hlinkClick r:id="rId10"/>
              </a:rPr>
              <a:t>(runoob.com)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6219" y="4258345"/>
            <a:ext cx="1744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参考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1172</Words>
  <Application>Microsoft Office PowerPoint</Application>
  <PresentationFormat>宽屏</PresentationFormat>
  <Paragraphs>135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Courier</vt:lpstr>
      <vt:lpstr>等线</vt:lpstr>
      <vt:lpstr>等线 Light</vt:lpstr>
      <vt:lpstr>仿宋</vt:lpstr>
      <vt:lpstr>楷体</vt:lpstr>
      <vt:lpstr>Arial</vt:lpstr>
      <vt:lpstr>Cambria</vt:lpstr>
      <vt:lpstr>Wingdings</vt:lpstr>
      <vt:lpstr>Office 主题​​</vt:lpstr>
      <vt:lpstr>Git 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liviler Lee</dc:creator>
  <cp:lastModifiedBy>liviler Lee</cp:lastModifiedBy>
  <cp:revision>375</cp:revision>
  <dcterms:created xsi:type="dcterms:W3CDTF">2025-03-05T11:37:00Z</dcterms:created>
  <dcterms:modified xsi:type="dcterms:W3CDTF">2025-03-07T02:18:31Z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C2E2735CD8CF47F889520E8A020EA1A5_12</vt:lpwstr>
  </property>
  <property fmtid="{D5CDD505-2E9C-101B-9397-08002B2CF9AE}" pid="3" name="KSOProductBuildVer">
    <vt:lpwstr>2052-12.1.0.19770</vt:lpwstr>
  </property>
</Properties>
</file>