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84" r:id="rId3"/>
    <p:sldId id="289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61F"/>
    <a:srgbClr val="FFFFFF"/>
    <a:srgbClr val="D1E1D7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5546" autoAdjust="0"/>
  </p:normalViewPr>
  <p:slideViewPr>
    <p:cSldViewPr snapToGrid="0">
      <p:cViewPr varScale="1">
        <p:scale>
          <a:sx n="86" d="100"/>
          <a:sy n="86" d="100"/>
        </p:scale>
        <p:origin x="1113" y="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3" d="100"/>
        <a:sy n="133" d="100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041DB06-6AB1-465F-03B4-E6EBA3BD70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ED1A49-E672-C827-7530-25569C5EE0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BD34A-0F7A-4E89-A44C-82B519A17440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90C4FD-567C-38F4-79F9-F6DDBE238C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7D8CBD-82C1-25D3-FC09-0E507A0F16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77122-1640-47D4-A46F-D8F6FCE9E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61734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DA434-5B87-4D57-A495-9B34A93F66A7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2CE8C-24EE-47A1-882C-75AEA3B152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10122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119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8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32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955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1777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624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8476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46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313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820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8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624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996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889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328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820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512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02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5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2CE8C-24EE-47A1-882C-75AEA3B152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2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0B31-B11C-4569-B9B5-6133D5B3A6EE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2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0B31-B11C-4569-B9B5-6133D5B3A6EE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23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0B31-B11C-4569-B9B5-6133D5B3A6EE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56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0B31-B11C-4569-B9B5-6133D5B3A6EE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92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0B31-B11C-4569-B9B5-6133D5B3A6EE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90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0B31-B11C-4569-B9B5-6133D5B3A6EE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6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0B31-B11C-4569-B9B5-6133D5B3A6EE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3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0B31-B11C-4569-B9B5-6133D5B3A6EE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05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0B31-B11C-4569-B9B5-6133D5B3A6EE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8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0B31-B11C-4569-B9B5-6133D5B3A6EE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54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20B31-B11C-4569-B9B5-6133D5B3A6EE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80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20B31-B11C-4569-B9B5-6133D5B3A6EE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5717F-43AD-450A-B181-8EC8BBEE2E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1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735726"/>
            <a:ext cx="4572000" cy="122274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735726"/>
            <a:ext cx="4572000" cy="122274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E16383C-CABA-6E5B-2A5E-E981A9554910}"/>
              </a:ext>
            </a:extLst>
          </p:cNvPr>
          <p:cNvSpPr/>
          <p:nvPr/>
        </p:nvSpPr>
        <p:spPr>
          <a:xfrm>
            <a:off x="1330035" y="1976465"/>
            <a:ext cx="6373092" cy="1406313"/>
          </a:xfrm>
          <a:prstGeom prst="round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outerShdw blurRad="152400" sx="102000" sy="102000" algn="ctr" rotWithShape="0">
              <a:schemeClr val="accent6">
                <a:lumMod val="50000"/>
                <a:alpha val="31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80CDA64-CF31-D170-EE54-52AA750A460C}"/>
              </a:ext>
            </a:extLst>
          </p:cNvPr>
          <p:cNvSpPr txBox="1"/>
          <p:nvPr/>
        </p:nvSpPr>
        <p:spPr>
          <a:xfrm>
            <a:off x="1795249" y="2175067"/>
            <a:ext cx="5442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手征核力的</a:t>
            </a:r>
            <a:r>
              <a:rPr lang="en-US" altLang="zh-CN" sz="3200" b="1" dirty="0">
                <a:solidFill>
                  <a:schemeClr val="bg1"/>
                </a:solidFill>
                <a:latin typeface="+mj-ea"/>
                <a:ea typeface="+mj-ea"/>
              </a:rPr>
              <a:t>NN potential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构建及程序使用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045753-C34C-5793-6072-7675C0F6357D}"/>
              </a:ext>
            </a:extLst>
          </p:cNvPr>
          <p:cNvSpPr txBox="1"/>
          <p:nvPr/>
        </p:nvSpPr>
        <p:spPr>
          <a:xfrm>
            <a:off x="2447508" y="4261505"/>
            <a:ext cx="4348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May 13, 2024, SYSU</a:t>
            </a:r>
            <a:endParaRPr lang="zh-CN" alt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4E7DC5-DA05-7FCC-3C80-F720CB54993C}"/>
              </a:ext>
            </a:extLst>
          </p:cNvPr>
          <p:cNvSpPr/>
          <p:nvPr/>
        </p:nvSpPr>
        <p:spPr>
          <a:xfrm>
            <a:off x="0" y="0"/>
            <a:ext cx="9144000" cy="19670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192854-914C-77FB-A011-98A33CC245C1}"/>
              </a:ext>
            </a:extLst>
          </p:cNvPr>
          <p:cNvSpPr txBox="1"/>
          <p:nvPr/>
        </p:nvSpPr>
        <p:spPr>
          <a:xfrm>
            <a:off x="3301589" y="3726715"/>
            <a:ext cx="26405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文献阅读汇报  丁晨蓉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020676-30CC-1C64-D901-1D253754D7EA}"/>
              </a:ext>
            </a:extLst>
          </p:cNvPr>
          <p:cNvSpPr txBox="1"/>
          <p:nvPr/>
        </p:nvSpPr>
        <p:spPr>
          <a:xfrm>
            <a:off x="49869" y="5636738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推导公式参考文献：</a:t>
            </a:r>
            <a:r>
              <a:rPr lang="en-US" altLang="zh-CN" dirty="0" err="1"/>
              <a:t>Machleidt</a:t>
            </a:r>
            <a:r>
              <a:rPr lang="en-US" altLang="zh-CN" dirty="0"/>
              <a:t>, Phys.Rep.503(2011), </a:t>
            </a:r>
            <a:r>
              <a:rPr lang="en-US" altLang="zh-CN" dirty="0" err="1"/>
              <a:t>Erkelenz</a:t>
            </a:r>
            <a:r>
              <a:rPr lang="en-US" altLang="zh-CN" dirty="0"/>
              <a:t>, Nucl.Phys.A.176(1971)413-432.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DBBB2C-05F2-96A1-2FEF-F44DEF6D9B1C}"/>
              </a:ext>
            </a:extLst>
          </p:cNvPr>
          <p:cNvSpPr txBox="1"/>
          <p:nvPr/>
        </p:nvSpPr>
        <p:spPr>
          <a:xfrm>
            <a:off x="49869" y="6049136"/>
            <a:ext cx="9094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了解核力参考文献：</a:t>
            </a:r>
            <a:r>
              <a:rPr lang="en-US" altLang="zh-CN" dirty="0" err="1"/>
              <a:t>Entem</a:t>
            </a:r>
            <a:r>
              <a:rPr lang="en-US" altLang="zh-CN" dirty="0"/>
              <a:t>, </a:t>
            </a:r>
            <a:r>
              <a:rPr lang="en-US" altLang="zh-CN" dirty="0" err="1"/>
              <a:t>Machleidt</a:t>
            </a:r>
            <a:r>
              <a:rPr lang="en-US" altLang="zh-CN" dirty="0"/>
              <a:t>, “Nonlocal Chiral Nuclear Forces up to N5LO”, 2023.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826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613451"/>
            <a:ext cx="4572000" cy="24454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F5344-E246-2931-1962-58D9B2D1E0A3}"/>
              </a:ext>
            </a:extLst>
          </p:cNvPr>
          <p:cNvSpPr/>
          <p:nvPr/>
        </p:nvSpPr>
        <p:spPr>
          <a:xfrm>
            <a:off x="0" y="0"/>
            <a:ext cx="9144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613451"/>
            <a:ext cx="4572000" cy="24454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C7E1C3-D14F-446D-EDA5-BEDAD855E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8337734" y="1"/>
            <a:ext cx="806266" cy="63515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865AB7A-97C6-29E2-9775-1282FA7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8851" y="6553162"/>
            <a:ext cx="422644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9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B3EC089-1992-0378-03AB-0C0CEEA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1495" y="6551352"/>
            <a:ext cx="1771650" cy="365125"/>
          </a:xfrm>
        </p:spPr>
        <p:txBody>
          <a:bodyPr/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Chenrong</a:t>
            </a:r>
            <a:r>
              <a:rPr lang="en-US" altLang="zh-CN" sz="1400" dirty="0">
                <a:solidFill>
                  <a:srgbClr val="FFFFFF"/>
                </a:solidFill>
              </a:rPr>
              <a:t> Ding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B20AA-2581-B8CB-7E76-790E1A7335B5}"/>
              </a:ext>
            </a:extLst>
          </p:cNvPr>
          <p:cNvSpPr txBox="1"/>
          <p:nvPr/>
        </p:nvSpPr>
        <p:spPr>
          <a:xfrm>
            <a:off x="246038" y="63073"/>
            <a:ext cx="685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Section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3: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NN potential in LSJ representation 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2CAA0212-CE58-512F-EF03-FE7BAB3AD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99" y="1408080"/>
            <a:ext cx="7266001" cy="461587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1A5D139-DF4F-56DF-31F6-57459091DC7F}"/>
              </a:ext>
            </a:extLst>
          </p:cNvPr>
          <p:cNvSpPr txBox="1"/>
          <p:nvPr/>
        </p:nvSpPr>
        <p:spPr>
          <a:xfrm>
            <a:off x="375482" y="1036938"/>
            <a:ext cx="6208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u="sng" dirty="0">
                <a:solidFill>
                  <a:srgbClr val="C00000"/>
                </a:solidFill>
              </a:rPr>
              <a:t>C. C. Wang, “Note: Two-body Matrix Elements”, (2024) pp. 79-88</a:t>
            </a:r>
            <a:endParaRPr lang="zh-CN" altLang="en-US" i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5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613451"/>
            <a:ext cx="4572000" cy="24454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F5344-E246-2931-1962-58D9B2D1E0A3}"/>
              </a:ext>
            </a:extLst>
          </p:cNvPr>
          <p:cNvSpPr/>
          <p:nvPr/>
        </p:nvSpPr>
        <p:spPr>
          <a:xfrm>
            <a:off x="0" y="0"/>
            <a:ext cx="9144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613451"/>
            <a:ext cx="4572000" cy="24454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C7E1C3-D14F-446D-EDA5-BEDAD855E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8337734" y="1"/>
            <a:ext cx="806266" cy="63515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865AB7A-97C6-29E2-9775-1282FA7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8851" y="6553162"/>
            <a:ext cx="422644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10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B3EC089-1992-0378-03AB-0C0CEEA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1495" y="6551352"/>
            <a:ext cx="1771650" cy="365125"/>
          </a:xfrm>
        </p:spPr>
        <p:txBody>
          <a:bodyPr/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Chenrong</a:t>
            </a:r>
            <a:r>
              <a:rPr lang="en-US" altLang="zh-CN" sz="1400" dirty="0">
                <a:solidFill>
                  <a:srgbClr val="FFFFFF"/>
                </a:solidFill>
              </a:rPr>
              <a:t> Ding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B20AA-2581-B8CB-7E76-790E1A7335B5}"/>
              </a:ext>
            </a:extLst>
          </p:cNvPr>
          <p:cNvSpPr txBox="1"/>
          <p:nvPr/>
        </p:nvSpPr>
        <p:spPr>
          <a:xfrm>
            <a:off x="246038" y="63073"/>
            <a:ext cx="685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Section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3: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NN potential in LSJ representation 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1A5D139-DF4F-56DF-31F6-57459091DC7F}"/>
              </a:ext>
            </a:extLst>
          </p:cNvPr>
          <p:cNvSpPr txBox="1"/>
          <p:nvPr/>
        </p:nvSpPr>
        <p:spPr>
          <a:xfrm>
            <a:off x="1841160" y="5633443"/>
            <a:ext cx="7132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u="sng" dirty="0">
                <a:solidFill>
                  <a:srgbClr val="C00000"/>
                </a:solidFill>
              </a:rPr>
              <a:t>C. C. Wang, “Note: Dynamics of nucleon-nucleon system”, (2024) pp. 89-98</a:t>
            </a:r>
            <a:endParaRPr lang="zh-CN" altLang="en-US" i="1" u="sng" dirty="0">
              <a:solidFill>
                <a:srgbClr val="C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059D5A0-D2A4-E33F-9CE9-D5BBBA6C6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62" y="1224557"/>
            <a:ext cx="7373000" cy="36279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DAF54E-C623-EF5E-6E5B-BC79C9C39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43" y="4969974"/>
            <a:ext cx="5379301" cy="45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735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A88B094A-5615-B8ED-9CDF-7F8E19FA8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36" y="2374691"/>
            <a:ext cx="6795830" cy="171011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613451"/>
            <a:ext cx="4572000" cy="24454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F5344-E246-2931-1962-58D9B2D1E0A3}"/>
              </a:ext>
            </a:extLst>
          </p:cNvPr>
          <p:cNvSpPr/>
          <p:nvPr/>
        </p:nvSpPr>
        <p:spPr>
          <a:xfrm>
            <a:off x="0" y="0"/>
            <a:ext cx="9144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613451"/>
            <a:ext cx="4572000" cy="24454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C7E1C3-D14F-446D-EDA5-BEDAD855EF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688" b="31917"/>
          <a:stretch/>
        </p:blipFill>
        <p:spPr>
          <a:xfrm>
            <a:off x="8337734" y="1"/>
            <a:ext cx="806266" cy="63515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865AB7A-97C6-29E2-9775-1282FA7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8851" y="6553162"/>
            <a:ext cx="422644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11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B3EC089-1992-0378-03AB-0C0CEEA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1495" y="6551352"/>
            <a:ext cx="1771650" cy="365125"/>
          </a:xfrm>
        </p:spPr>
        <p:txBody>
          <a:bodyPr/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Chenrong</a:t>
            </a:r>
            <a:r>
              <a:rPr lang="en-US" altLang="zh-CN" sz="1400" dirty="0">
                <a:solidFill>
                  <a:srgbClr val="FFFFFF"/>
                </a:solidFill>
              </a:rPr>
              <a:t> Ding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B20AA-2581-B8CB-7E76-790E1A7335B5}"/>
              </a:ext>
            </a:extLst>
          </p:cNvPr>
          <p:cNvSpPr txBox="1"/>
          <p:nvPr/>
        </p:nvSpPr>
        <p:spPr>
          <a:xfrm>
            <a:off x="246038" y="63073"/>
            <a:ext cx="685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Section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3: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NN potential in LSJ representation 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DAFBE7C-CDD9-416C-9423-DE4ABD5BB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725" y="956213"/>
            <a:ext cx="7355622" cy="93590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4479FE4-1A80-80A2-E0B6-C7E7E0873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295" y="1799392"/>
            <a:ext cx="4577542" cy="37663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ECF4D94-2185-DBC6-2245-6CA81D31F6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56" t="-6152" r="4523" b="6152"/>
          <a:stretch/>
        </p:blipFill>
        <p:spPr>
          <a:xfrm>
            <a:off x="2675660" y="4341035"/>
            <a:ext cx="6149754" cy="146839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8700D52-CACD-B7C4-2B12-F13D96D26593}"/>
              </a:ext>
            </a:extLst>
          </p:cNvPr>
          <p:cNvSpPr txBox="1"/>
          <p:nvPr/>
        </p:nvSpPr>
        <p:spPr>
          <a:xfrm>
            <a:off x="4899854" y="2118874"/>
            <a:ext cx="4577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u="sng" dirty="0" err="1">
                <a:solidFill>
                  <a:srgbClr val="C00000"/>
                </a:solidFill>
              </a:rPr>
              <a:t>Erkelenz</a:t>
            </a:r>
            <a:r>
              <a:rPr lang="en-US" altLang="zh-CN" i="1" u="sng" dirty="0">
                <a:solidFill>
                  <a:srgbClr val="C00000"/>
                </a:solidFill>
              </a:rPr>
              <a:t>, Nucl.Phys.A.176(1971)413-432</a:t>
            </a:r>
            <a:endParaRPr lang="zh-CN" altLang="en-US" i="1" u="sng" dirty="0">
              <a:solidFill>
                <a:srgbClr val="C0000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3D0C148-28ED-FAD8-D394-1CF00007B05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300" t="26134" r="19337"/>
          <a:stretch/>
        </p:blipFill>
        <p:spPr>
          <a:xfrm>
            <a:off x="1244117" y="5339947"/>
            <a:ext cx="3024874" cy="107995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46A09F8-50A6-ED4B-0189-361ACA175442}"/>
              </a:ext>
            </a:extLst>
          </p:cNvPr>
          <p:cNvSpPr txBox="1"/>
          <p:nvPr/>
        </p:nvSpPr>
        <p:spPr>
          <a:xfrm>
            <a:off x="381223" y="4358405"/>
            <a:ext cx="2205768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The matrix element in LSJ representation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9741E91-B697-445D-E115-C79A5AF297C0}"/>
              </a:ext>
            </a:extLst>
          </p:cNvPr>
          <p:cNvSpPr txBox="1"/>
          <p:nvPr/>
        </p:nvSpPr>
        <p:spPr>
          <a:xfrm>
            <a:off x="581010" y="5693516"/>
            <a:ext cx="663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Def:</a:t>
            </a:r>
            <a:endParaRPr lang="zh-CN" alt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41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613451"/>
            <a:ext cx="4572000" cy="24454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F5344-E246-2931-1962-58D9B2D1E0A3}"/>
              </a:ext>
            </a:extLst>
          </p:cNvPr>
          <p:cNvSpPr/>
          <p:nvPr/>
        </p:nvSpPr>
        <p:spPr>
          <a:xfrm>
            <a:off x="0" y="0"/>
            <a:ext cx="9144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613451"/>
            <a:ext cx="4572000" cy="24454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C7E1C3-D14F-446D-EDA5-BEDAD855E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8337734" y="1"/>
            <a:ext cx="806266" cy="63515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865AB7A-97C6-29E2-9775-1282FA7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8851" y="6553162"/>
            <a:ext cx="422644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12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B3EC089-1992-0378-03AB-0C0CEEA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1495" y="6551352"/>
            <a:ext cx="1771650" cy="365125"/>
          </a:xfrm>
        </p:spPr>
        <p:txBody>
          <a:bodyPr/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Chenrong</a:t>
            </a:r>
            <a:r>
              <a:rPr lang="en-US" altLang="zh-CN" sz="1400" dirty="0">
                <a:solidFill>
                  <a:srgbClr val="FFFFFF"/>
                </a:solidFill>
              </a:rPr>
              <a:t> Ding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B20AA-2581-B8CB-7E76-790E1A7335B5}"/>
              </a:ext>
            </a:extLst>
          </p:cNvPr>
          <p:cNvSpPr txBox="1"/>
          <p:nvPr/>
        </p:nvSpPr>
        <p:spPr>
          <a:xfrm>
            <a:off x="246038" y="63073"/>
            <a:ext cx="685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Section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3: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NN potential in LSJ representation 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FA34ED-0AC2-90E4-0EC7-FDAD70FFA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136" y="1252953"/>
            <a:ext cx="7101165" cy="470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6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613451"/>
            <a:ext cx="4572000" cy="24454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F5344-E246-2931-1962-58D9B2D1E0A3}"/>
              </a:ext>
            </a:extLst>
          </p:cNvPr>
          <p:cNvSpPr/>
          <p:nvPr/>
        </p:nvSpPr>
        <p:spPr>
          <a:xfrm>
            <a:off x="0" y="0"/>
            <a:ext cx="9144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613451"/>
            <a:ext cx="4572000" cy="24454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C7E1C3-D14F-446D-EDA5-BEDAD855E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8337734" y="1"/>
            <a:ext cx="806266" cy="63515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865AB7A-97C6-29E2-9775-1282FA7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8851" y="6553162"/>
            <a:ext cx="422644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13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B3EC089-1992-0378-03AB-0C0CEEA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1495" y="6551352"/>
            <a:ext cx="1771650" cy="365125"/>
          </a:xfrm>
        </p:spPr>
        <p:txBody>
          <a:bodyPr/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Chenrong</a:t>
            </a:r>
            <a:r>
              <a:rPr lang="en-US" altLang="zh-CN" sz="1400" dirty="0">
                <a:solidFill>
                  <a:srgbClr val="FFFFFF"/>
                </a:solidFill>
              </a:rPr>
              <a:t> Ding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B20AA-2581-B8CB-7E76-790E1A7335B5}"/>
              </a:ext>
            </a:extLst>
          </p:cNvPr>
          <p:cNvSpPr txBox="1"/>
          <p:nvPr/>
        </p:nvSpPr>
        <p:spPr>
          <a:xfrm>
            <a:off x="246038" y="63073"/>
            <a:ext cx="685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Section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3: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NN potential in LSJ representation 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798F16-3F3D-9575-87BB-2536F674A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769" y="1392821"/>
            <a:ext cx="6414621" cy="482684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CB11F70-A66F-F20C-0C46-BF0F0EA897BD}"/>
              </a:ext>
            </a:extLst>
          </p:cNvPr>
          <p:cNvSpPr txBox="1"/>
          <p:nvPr/>
        </p:nvSpPr>
        <p:spPr>
          <a:xfrm>
            <a:off x="347973" y="862571"/>
            <a:ext cx="336504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NN contact potential</a:t>
            </a:r>
            <a:r>
              <a:rPr lang="zh-CN" altLang="en-US" b="1" dirty="0">
                <a:solidFill>
                  <a:schemeClr val="bg1"/>
                </a:solidFill>
              </a:rPr>
              <a:t>的分波展开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732DE7-32A5-F8D5-B676-1E3AE9D103C1}"/>
              </a:ext>
            </a:extLst>
          </p:cNvPr>
          <p:cNvSpPr txBox="1"/>
          <p:nvPr/>
        </p:nvSpPr>
        <p:spPr>
          <a:xfrm>
            <a:off x="4310173" y="963202"/>
            <a:ext cx="4577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u="sng" dirty="0" err="1">
                <a:solidFill>
                  <a:srgbClr val="C00000"/>
                </a:solidFill>
              </a:rPr>
              <a:t>Erkelenz</a:t>
            </a:r>
            <a:r>
              <a:rPr lang="en-US" altLang="zh-CN" i="1" u="sng" dirty="0">
                <a:solidFill>
                  <a:srgbClr val="C00000"/>
                </a:solidFill>
              </a:rPr>
              <a:t>, Nucl.Phys.A.176(1971)413-432</a:t>
            </a:r>
            <a:endParaRPr lang="zh-CN" altLang="en-US" i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13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613451"/>
            <a:ext cx="4572000" cy="24454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F5344-E246-2931-1962-58D9B2D1E0A3}"/>
              </a:ext>
            </a:extLst>
          </p:cNvPr>
          <p:cNvSpPr/>
          <p:nvPr/>
        </p:nvSpPr>
        <p:spPr>
          <a:xfrm>
            <a:off x="0" y="0"/>
            <a:ext cx="9144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613451"/>
            <a:ext cx="4572000" cy="24454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C7E1C3-D14F-446D-EDA5-BEDAD855E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8337734" y="1"/>
            <a:ext cx="806266" cy="63515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865AB7A-97C6-29E2-9775-1282FA7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8851" y="6553162"/>
            <a:ext cx="422644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14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B3EC089-1992-0378-03AB-0C0CEEA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1495" y="6551352"/>
            <a:ext cx="1771650" cy="365125"/>
          </a:xfrm>
        </p:spPr>
        <p:txBody>
          <a:bodyPr/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Chenrong</a:t>
            </a:r>
            <a:r>
              <a:rPr lang="en-US" altLang="zh-CN" sz="1400" dirty="0">
                <a:solidFill>
                  <a:srgbClr val="FFFFFF"/>
                </a:solidFill>
              </a:rPr>
              <a:t> Ding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B20AA-2581-B8CB-7E76-790E1A7335B5}"/>
              </a:ext>
            </a:extLst>
          </p:cNvPr>
          <p:cNvSpPr txBox="1"/>
          <p:nvPr/>
        </p:nvSpPr>
        <p:spPr>
          <a:xfrm>
            <a:off x="246038" y="63073"/>
            <a:ext cx="685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Section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3: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NN potential in LSJ representation 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B11F70-A66F-F20C-0C46-BF0F0EA897BD}"/>
              </a:ext>
            </a:extLst>
          </p:cNvPr>
          <p:cNvSpPr txBox="1"/>
          <p:nvPr/>
        </p:nvSpPr>
        <p:spPr>
          <a:xfrm>
            <a:off x="347973" y="862571"/>
            <a:ext cx="336504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NN contact potential</a:t>
            </a:r>
            <a:r>
              <a:rPr lang="zh-CN" altLang="en-US" b="1" dirty="0">
                <a:solidFill>
                  <a:schemeClr val="bg1"/>
                </a:solidFill>
              </a:rPr>
              <a:t>的分波展开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732DE7-32A5-F8D5-B676-1E3AE9D103C1}"/>
              </a:ext>
            </a:extLst>
          </p:cNvPr>
          <p:cNvSpPr txBox="1"/>
          <p:nvPr/>
        </p:nvSpPr>
        <p:spPr>
          <a:xfrm>
            <a:off x="4310173" y="963202"/>
            <a:ext cx="4577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u="sng" dirty="0" err="1">
                <a:solidFill>
                  <a:srgbClr val="C00000"/>
                </a:solidFill>
              </a:rPr>
              <a:t>Erkelenz</a:t>
            </a:r>
            <a:r>
              <a:rPr lang="en-US" altLang="zh-CN" i="1" u="sng" dirty="0">
                <a:solidFill>
                  <a:srgbClr val="C00000"/>
                </a:solidFill>
              </a:rPr>
              <a:t>, Nucl.Phys.A.176(1971)413-432</a:t>
            </a:r>
            <a:endParaRPr lang="zh-CN" altLang="en-US" i="1" u="sng" dirty="0">
              <a:solidFill>
                <a:srgbClr val="C0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65E4D8-3153-B53B-789D-7F9B457994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55"/>
          <a:stretch/>
        </p:blipFill>
        <p:spPr>
          <a:xfrm>
            <a:off x="347973" y="1559952"/>
            <a:ext cx="6229542" cy="80962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9B8B5D7-3AF9-9E0D-EB89-689EDC2556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09" y="2474198"/>
            <a:ext cx="6704510" cy="377738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0B4C165-7682-EC41-2F45-FF23A669A1BD}"/>
              </a:ext>
            </a:extLst>
          </p:cNvPr>
          <p:cNvSpPr txBox="1"/>
          <p:nvPr/>
        </p:nvSpPr>
        <p:spPr>
          <a:xfrm>
            <a:off x="5077406" y="5935527"/>
            <a:ext cx="42162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>
                <a:solidFill>
                  <a:srgbClr val="C00000"/>
                </a:solidFill>
              </a:rPr>
              <a:t>Proof: See </a:t>
            </a:r>
            <a:r>
              <a:rPr lang="en-US" altLang="zh-CN" sz="1600" b="1" i="1" u="sng" dirty="0">
                <a:solidFill>
                  <a:srgbClr val="C00000"/>
                </a:solidFill>
              </a:rPr>
              <a:t>CRD, “A Note of Nuclear Force in </a:t>
            </a:r>
            <a:r>
              <a:rPr lang="en-US" altLang="zh-CN" sz="1600" b="1" i="1" u="sng" dirty="0" err="1">
                <a:solidFill>
                  <a:srgbClr val="C00000"/>
                </a:solidFill>
              </a:rPr>
              <a:t>ChiPT</a:t>
            </a:r>
            <a:r>
              <a:rPr lang="en-US" altLang="zh-CN" sz="1600" b="1" i="1" u="sng" dirty="0">
                <a:solidFill>
                  <a:srgbClr val="C00000"/>
                </a:solidFill>
              </a:rPr>
              <a:t>”, (2024) pp. 19-24 </a:t>
            </a:r>
            <a:r>
              <a:rPr lang="en-US" altLang="zh-CN" sz="1600" b="1" i="1" dirty="0">
                <a:solidFill>
                  <a:srgbClr val="C00000"/>
                </a:solidFill>
              </a:rPr>
              <a:t>for details.</a:t>
            </a:r>
            <a:endParaRPr lang="zh-CN" altLang="en-US" sz="16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373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613451"/>
            <a:ext cx="4572000" cy="24454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F5344-E246-2931-1962-58D9B2D1E0A3}"/>
              </a:ext>
            </a:extLst>
          </p:cNvPr>
          <p:cNvSpPr/>
          <p:nvPr/>
        </p:nvSpPr>
        <p:spPr>
          <a:xfrm>
            <a:off x="0" y="0"/>
            <a:ext cx="9144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613451"/>
            <a:ext cx="4572000" cy="24454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C7E1C3-D14F-446D-EDA5-BEDAD855E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8337734" y="1"/>
            <a:ext cx="806266" cy="63515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865AB7A-97C6-29E2-9775-1282FA7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8851" y="6553162"/>
            <a:ext cx="422644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15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B3EC089-1992-0378-03AB-0C0CEEA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1495" y="6551352"/>
            <a:ext cx="1771650" cy="365125"/>
          </a:xfrm>
        </p:spPr>
        <p:txBody>
          <a:bodyPr/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Chenrong</a:t>
            </a:r>
            <a:r>
              <a:rPr lang="en-US" altLang="zh-CN" sz="1400" dirty="0">
                <a:solidFill>
                  <a:srgbClr val="FFFFFF"/>
                </a:solidFill>
              </a:rPr>
              <a:t> Ding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B20AA-2581-B8CB-7E76-790E1A7335B5}"/>
              </a:ext>
            </a:extLst>
          </p:cNvPr>
          <p:cNvSpPr txBox="1"/>
          <p:nvPr/>
        </p:nvSpPr>
        <p:spPr>
          <a:xfrm>
            <a:off x="246038" y="63073"/>
            <a:ext cx="685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Section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4: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The Note for Reading code 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B11F70-A66F-F20C-0C46-BF0F0EA897BD}"/>
              </a:ext>
            </a:extLst>
          </p:cNvPr>
          <p:cNvSpPr txBox="1"/>
          <p:nvPr/>
        </p:nvSpPr>
        <p:spPr>
          <a:xfrm>
            <a:off x="417922" y="979137"/>
            <a:ext cx="4281539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生成完整的 </a:t>
            </a:r>
            <a:r>
              <a:rPr lang="en-US" altLang="zh-CN" sz="2000" b="1" dirty="0" err="1">
                <a:solidFill>
                  <a:schemeClr val="bg1"/>
                </a:solidFill>
              </a:rPr>
              <a:t>nnlosat</a:t>
            </a:r>
            <a:r>
              <a:rPr lang="en-US" altLang="zh-CN" sz="2000" b="1" dirty="0">
                <a:solidFill>
                  <a:schemeClr val="bg1"/>
                </a:solidFill>
              </a:rPr>
              <a:t> / n2logo394 </a:t>
            </a:r>
            <a:r>
              <a:rPr lang="zh-CN" altLang="en-US" sz="2000" b="1" dirty="0">
                <a:solidFill>
                  <a:schemeClr val="bg1"/>
                </a:solidFill>
              </a:rPr>
              <a:t>核力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C0D2F4C-EF02-D108-F3FE-724FC6A869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22" y="1779624"/>
            <a:ext cx="8431282" cy="378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5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613451"/>
            <a:ext cx="4572000" cy="24454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F5344-E246-2931-1962-58D9B2D1E0A3}"/>
              </a:ext>
            </a:extLst>
          </p:cNvPr>
          <p:cNvSpPr/>
          <p:nvPr/>
        </p:nvSpPr>
        <p:spPr>
          <a:xfrm>
            <a:off x="0" y="0"/>
            <a:ext cx="9144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613451"/>
            <a:ext cx="4572000" cy="24454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C7E1C3-D14F-446D-EDA5-BEDAD855E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8337734" y="1"/>
            <a:ext cx="806266" cy="63515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865AB7A-97C6-29E2-9775-1282FA7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8851" y="6553162"/>
            <a:ext cx="422644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16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B3EC089-1992-0378-03AB-0C0CEEA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1495" y="6551352"/>
            <a:ext cx="1771650" cy="365125"/>
          </a:xfrm>
        </p:spPr>
        <p:txBody>
          <a:bodyPr/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Chenrong</a:t>
            </a:r>
            <a:r>
              <a:rPr lang="en-US" altLang="zh-CN" sz="1400" dirty="0">
                <a:solidFill>
                  <a:srgbClr val="FFFFFF"/>
                </a:solidFill>
              </a:rPr>
              <a:t> Ding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B20AA-2581-B8CB-7E76-790E1A7335B5}"/>
              </a:ext>
            </a:extLst>
          </p:cNvPr>
          <p:cNvSpPr txBox="1"/>
          <p:nvPr/>
        </p:nvSpPr>
        <p:spPr>
          <a:xfrm>
            <a:off x="246038" y="63073"/>
            <a:ext cx="685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Section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4: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The Note for Reading code 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B11F70-A66F-F20C-0C46-BF0F0EA897BD}"/>
              </a:ext>
            </a:extLst>
          </p:cNvPr>
          <p:cNvSpPr txBox="1"/>
          <p:nvPr/>
        </p:nvSpPr>
        <p:spPr>
          <a:xfrm>
            <a:off x="417922" y="979137"/>
            <a:ext cx="4281539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生成完整的 </a:t>
            </a:r>
            <a:r>
              <a:rPr lang="en-US" altLang="zh-CN" sz="2000" b="1" dirty="0" err="1">
                <a:solidFill>
                  <a:schemeClr val="bg1"/>
                </a:solidFill>
              </a:rPr>
              <a:t>nnlosat</a:t>
            </a:r>
            <a:r>
              <a:rPr lang="en-US" altLang="zh-CN" sz="2000" b="1" dirty="0">
                <a:solidFill>
                  <a:schemeClr val="bg1"/>
                </a:solidFill>
              </a:rPr>
              <a:t> / n2logo394 </a:t>
            </a:r>
            <a:r>
              <a:rPr lang="zh-CN" altLang="en-US" sz="2000" b="1" dirty="0">
                <a:solidFill>
                  <a:schemeClr val="bg1"/>
                </a:solidFill>
              </a:rPr>
              <a:t>核力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730A747-B7DA-C0E2-8F28-23F0C6311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026" y="1519409"/>
            <a:ext cx="6459912" cy="30043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19DE90C-B4B4-18EF-5AF1-6E8DB1F74D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824" y="4634929"/>
            <a:ext cx="5428054" cy="99009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645E233-4FB0-1941-F758-D3669C68F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9764" y="5676461"/>
            <a:ext cx="5532148" cy="70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854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613451"/>
            <a:ext cx="4572000" cy="24454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F5344-E246-2931-1962-58D9B2D1E0A3}"/>
              </a:ext>
            </a:extLst>
          </p:cNvPr>
          <p:cNvSpPr/>
          <p:nvPr/>
        </p:nvSpPr>
        <p:spPr>
          <a:xfrm>
            <a:off x="0" y="0"/>
            <a:ext cx="9144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613451"/>
            <a:ext cx="4572000" cy="24454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C7E1C3-D14F-446D-EDA5-BEDAD855E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8337734" y="1"/>
            <a:ext cx="806266" cy="63515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865AB7A-97C6-29E2-9775-1282FA7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8851" y="6553162"/>
            <a:ext cx="422644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17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B3EC089-1992-0378-03AB-0C0CEEA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1495" y="6551352"/>
            <a:ext cx="1771650" cy="365125"/>
          </a:xfrm>
        </p:spPr>
        <p:txBody>
          <a:bodyPr/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Chenrong</a:t>
            </a:r>
            <a:r>
              <a:rPr lang="en-US" altLang="zh-CN" sz="1400" dirty="0">
                <a:solidFill>
                  <a:srgbClr val="FFFFFF"/>
                </a:solidFill>
              </a:rPr>
              <a:t> Ding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B20AA-2581-B8CB-7E76-790E1A7335B5}"/>
              </a:ext>
            </a:extLst>
          </p:cNvPr>
          <p:cNvSpPr txBox="1"/>
          <p:nvPr/>
        </p:nvSpPr>
        <p:spPr>
          <a:xfrm>
            <a:off x="246038" y="63073"/>
            <a:ext cx="685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Section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4: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The Note for Reading code 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B11F70-A66F-F20C-0C46-BF0F0EA897BD}"/>
              </a:ext>
            </a:extLst>
          </p:cNvPr>
          <p:cNvSpPr txBox="1"/>
          <p:nvPr/>
        </p:nvSpPr>
        <p:spPr>
          <a:xfrm>
            <a:off x="345879" y="884926"/>
            <a:ext cx="3699648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生成逐项分解的</a:t>
            </a:r>
            <a:r>
              <a:rPr lang="en-US" altLang="zh-CN" sz="2000" b="1" dirty="0">
                <a:solidFill>
                  <a:schemeClr val="bg1"/>
                </a:solidFill>
              </a:rPr>
              <a:t> n2logo394 </a:t>
            </a:r>
            <a:r>
              <a:rPr lang="zh-CN" altLang="en-US" sz="2000" b="1" dirty="0">
                <a:solidFill>
                  <a:schemeClr val="bg1"/>
                </a:solidFill>
              </a:rPr>
              <a:t>核力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BC30ABE-7627-C705-0EC9-5D8FC77FE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56" y="1461139"/>
            <a:ext cx="7035972" cy="27061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67F6D8C-21E8-224B-6C21-5D15C4EAC2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072" y="4238745"/>
            <a:ext cx="6823340" cy="184378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571542B-FED2-1595-538D-1FA9369A0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3065" y="6164992"/>
            <a:ext cx="6225580" cy="30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984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613451"/>
            <a:ext cx="4572000" cy="24454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F5344-E246-2931-1962-58D9B2D1E0A3}"/>
              </a:ext>
            </a:extLst>
          </p:cNvPr>
          <p:cNvSpPr/>
          <p:nvPr/>
        </p:nvSpPr>
        <p:spPr>
          <a:xfrm>
            <a:off x="0" y="0"/>
            <a:ext cx="9144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613451"/>
            <a:ext cx="4572000" cy="24454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C7E1C3-D14F-446D-EDA5-BEDAD855E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8337734" y="1"/>
            <a:ext cx="806266" cy="63515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865AB7A-97C6-29E2-9775-1282FA7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8851" y="6553162"/>
            <a:ext cx="422644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18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B3EC089-1992-0378-03AB-0C0CEEA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1495" y="6551352"/>
            <a:ext cx="1771650" cy="365125"/>
          </a:xfrm>
        </p:spPr>
        <p:txBody>
          <a:bodyPr/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Chenrong</a:t>
            </a:r>
            <a:r>
              <a:rPr lang="en-US" altLang="zh-CN" sz="1400" dirty="0">
                <a:solidFill>
                  <a:srgbClr val="FFFFFF"/>
                </a:solidFill>
              </a:rPr>
              <a:t> Ding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B20AA-2581-B8CB-7E76-790E1A7335B5}"/>
              </a:ext>
            </a:extLst>
          </p:cNvPr>
          <p:cNvSpPr txBox="1"/>
          <p:nvPr/>
        </p:nvSpPr>
        <p:spPr>
          <a:xfrm>
            <a:off x="246038" y="63073"/>
            <a:ext cx="685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Section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4: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The Note for Reading code 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B11F70-A66F-F20C-0C46-BF0F0EA897BD}"/>
              </a:ext>
            </a:extLst>
          </p:cNvPr>
          <p:cNvSpPr txBox="1"/>
          <p:nvPr/>
        </p:nvSpPr>
        <p:spPr>
          <a:xfrm>
            <a:off x="345879" y="884926"/>
            <a:ext cx="3699648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生成逐项分解的</a:t>
            </a:r>
            <a:r>
              <a:rPr lang="en-US" altLang="zh-CN" sz="2000" b="1" dirty="0">
                <a:solidFill>
                  <a:schemeClr val="bg1"/>
                </a:solidFill>
              </a:rPr>
              <a:t> n2logo394 </a:t>
            </a:r>
            <a:r>
              <a:rPr lang="zh-CN" altLang="en-US" sz="2000" b="1" dirty="0">
                <a:solidFill>
                  <a:schemeClr val="bg1"/>
                </a:solidFill>
              </a:rPr>
              <a:t>核力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DA91DC-E0B7-596E-828E-1F675E9E7BCE}"/>
              </a:ext>
            </a:extLst>
          </p:cNvPr>
          <p:cNvSpPr txBox="1"/>
          <p:nvPr/>
        </p:nvSpPr>
        <p:spPr>
          <a:xfrm>
            <a:off x="345879" y="1507109"/>
            <a:ext cx="4657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Code </a:t>
            </a:r>
            <a:r>
              <a:rPr lang="zh-CN" altLang="en-US" sz="1600" dirty="0"/>
              <a:t>中的核力</a:t>
            </a:r>
            <a:r>
              <a:rPr lang="en-US" altLang="zh-CN" sz="1600" dirty="0"/>
              <a:t>blocks</a:t>
            </a:r>
            <a:r>
              <a:rPr lang="zh-CN" altLang="en-US" sz="1600" dirty="0"/>
              <a:t>与公式中的</a:t>
            </a:r>
            <a:r>
              <a:rPr lang="en-US" altLang="zh-CN" sz="1600" dirty="0"/>
              <a:t>LECs</a:t>
            </a:r>
            <a:r>
              <a:rPr lang="zh-CN" altLang="en-US" sz="1600" dirty="0"/>
              <a:t>的对应关系：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8EB45A0-A264-B00B-57F5-50A7384F0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589" y="1175198"/>
            <a:ext cx="2732116" cy="81171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D62A7E5-BF86-FE79-5892-23EFB0D0D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589" y="2637217"/>
            <a:ext cx="2495568" cy="28289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C19637E-A095-7075-83F1-973AD7B9D8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5" y="2075567"/>
            <a:ext cx="3929188" cy="3747354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AE178D47-5689-A46B-7BCD-82C76A6EB690}"/>
              </a:ext>
            </a:extLst>
          </p:cNvPr>
          <p:cNvSpPr/>
          <p:nvPr/>
        </p:nvSpPr>
        <p:spPr>
          <a:xfrm rot="20383895">
            <a:off x="2040623" y="2344237"/>
            <a:ext cx="2775482" cy="16867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46E3ED36-865F-9EEE-D5E7-E574815C819B}"/>
              </a:ext>
            </a:extLst>
          </p:cNvPr>
          <p:cNvSpPr/>
          <p:nvPr/>
        </p:nvSpPr>
        <p:spPr>
          <a:xfrm>
            <a:off x="2083489" y="3943541"/>
            <a:ext cx="2689752" cy="24078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图文框 20">
            <a:extLst>
              <a:ext uri="{FF2B5EF4-FFF2-40B4-BE49-F238E27FC236}">
                <a16:creationId xmlns:a16="http://schemas.microsoft.com/office/drawing/2014/main" id="{9FAB0C3B-48CD-09A8-603C-4B70598E6962}"/>
              </a:ext>
            </a:extLst>
          </p:cNvPr>
          <p:cNvSpPr/>
          <p:nvPr/>
        </p:nvSpPr>
        <p:spPr>
          <a:xfrm>
            <a:off x="454455" y="2327731"/>
            <a:ext cx="1347677" cy="1222812"/>
          </a:xfrm>
          <a:prstGeom prst="frame">
            <a:avLst>
              <a:gd name="adj1" fmla="val 224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图文框 21">
            <a:extLst>
              <a:ext uri="{FF2B5EF4-FFF2-40B4-BE49-F238E27FC236}">
                <a16:creationId xmlns:a16="http://schemas.microsoft.com/office/drawing/2014/main" id="{6CB71893-457C-B6DD-16E1-181F263FA576}"/>
              </a:ext>
            </a:extLst>
          </p:cNvPr>
          <p:cNvSpPr/>
          <p:nvPr/>
        </p:nvSpPr>
        <p:spPr>
          <a:xfrm>
            <a:off x="454455" y="3572916"/>
            <a:ext cx="1347677" cy="1292799"/>
          </a:xfrm>
          <a:prstGeom prst="frame">
            <a:avLst>
              <a:gd name="adj1" fmla="val 224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图文框 22">
            <a:extLst>
              <a:ext uri="{FF2B5EF4-FFF2-40B4-BE49-F238E27FC236}">
                <a16:creationId xmlns:a16="http://schemas.microsoft.com/office/drawing/2014/main" id="{D02456EE-15B5-0A0E-B27C-605876874585}"/>
              </a:ext>
            </a:extLst>
          </p:cNvPr>
          <p:cNvSpPr/>
          <p:nvPr/>
        </p:nvSpPr>
        <p:spPr>
          <a:xfrm>
            <a:off x="454455" y="4888088"/>
            <a:ext cx="1136047" cy="842152"/>
          </a:xfrm>
          <a:prstGeom prst="frame">
            <a:avLst>
              <a:gd name="adj1" fmla="val 224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F9298CD2-689C-5D5A-A260-BE4055622E93}"/>
              </a:ext>
            </a:extLst>
          </p:cNvPr>
          <p:cNvSpPr/>
          <p:nvPr/>
        </p:nvSpPr>
        <p:spPr>
          <a:xfrm rot="697799">
            <a:off x="1793964" y="5544299"/>
            <a:ext cx="2574202" cy="1811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687058-98ED-63A6-E946-840219A9C011}"/>
                  </a:ext>
                </a:extLst>
              </p:cNvPr>
              <p:cNvSpPr txBox="1"/>
              <p:nvPr/>
            </p:nvSpPr>
            <p:spPr>
              <a:xfrm>
                <a:off x="4619941" y="5640743"/>
                <a:ext cx="222275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/>
                  <a:t>LECs from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𝑁𝑁</m:t>
                    </m:r>
                  </m:oMath>
                </a14:m>
                <a:r>
                  <a:rPr lang="zh-CN" altLang="en-US" sz="1600" dirty="0"/>
                  <a:t> </a:t>
                </a:r>
                <a:r>
                  <a:rPr lang="en-US" altLang="zh-CN" sz="1600" dirty="0"/>
                  <a:t>vertex </a:t>
                </a:r>
                <a:r>
                  <a:rPr lang="en-US" altLang="zh-CN" sz="1600" dirty="0">
                    <a:solidFill>
                      <a:srgbClr val="FF0000"/>
                    </a:solidFill>
                  </a:rPr>
                  <a:t>(contact or counter term? From renormalization?)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687058-98ED-63A6-E946-840219A9C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941" y="5640743"/>
                <a:ext cx="2222754" cy="830997"/>
              </a:xfrm>
              <a:prstGeom prst="rect">
                <a:avLst/>
              </a:prstGeom>
              <a:blipFill>
                <a:blip r:embed="rId7"/>
                <a:stretch>
                  <a:fillRect l="-1648" t="-2190" r="-7692" b="-80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4FD911F3-9AEE-895B-2048-2D42DD131A5E}"/>
              </a:ext>
            </a:extLst>
          </p:cNvPr>
          <p:cNvSpPr txBox="1"/>
          <p:nvPr/>
        </p:nvSpPr>
        <p:spPr>
          <a:xfrm>
            <a:off x="6858000" y="1972837"/>
            <a:ext cx="222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</a:rPr>
              <a:t>Only LO NN terms are isospin dependent?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A6B6270-76FB-505E-24C9-AD367B445B71}"/>
              </a:ext>
            </a:extLst>
          </p:cNvPr>
          <p:cNvSpPr txBox="1"/>
          <p:nvPr/>
        </p:nvSpPr>
        <p:spPr>
          <a:xfrm>
            <a:off x="174336" y="6347090"/>
            <a:ext cx="51227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75000"/>
                  </a:schemeClr>
                </a:solidFill>
              </a:rPr>
              <a:t>* About the part of reading code, I thank Y. Li for fruitful discussions.</a:t>
            </a:r>
            <a:endParaRPr lang="zh-CN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3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17EE8FF5-D229-13DA-6D73-1BCB902BF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15" y="3541843"/>
            <a:ext cx="5622703" cy="29784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613451"/>
            <a:ext cx="4572000" cy="24454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F5344-E246-2931-1962-58D9B2D1E0A3}"/>
              </a:ext>
            </a:extLst>
          </p:cNvPr>
          <p:cNvSpPr/>
          <p:nvPr/>
        </p:nvSpPr>
        <p:spPr>
          <a:xfrm>
            <a:off x="0" y="0"/>
            <a:ext cx="9144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613451"/>
            <a:ext cx="4572000" cy="24454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C7E1C3-D14F-446D-EDA5-BEDAD855EF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688" b="31917"/>
          <a:stretch/>
        </p:blipFill>
        <p:spPr>
          <a:xfrm>
            <a:off x="8337734" y="1"/>
            <a:ext cx="806266" cy="63515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865AB7A-97C6-29E2-9775-1282FA7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8851" y="6553162"/>
            <a:ext cx="422644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B3EC089-1992-0378-03AB-0C0CEEA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1495" y="6551352"/>
            <a:ext cx="1771650" cy="365125"/>
          </a:xfrm>
        </p:spPr>
        <p:txBody>
          <a:bodyPr/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Chenrong</a:t>
            </a:r>
            <a:r>
              <a:rPr lang="en-US" altLang="zh-CN" sz="1400" dirty="0">
                <a:solidFill>
                  <a:srgbClr val="FFFFFF"/>
                </a:solidFill>
              </a:rPr>
              <a:t> Ding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B20AA-2581-B8CB-7E76-790E1A7335B5}"/>
              </a:ext>
            </a:extLst>
          </p:cNvPr>
          <p:cNvSpPr txBox="1"/>
          <p:nvPr/>
        </p:nvSpPr>
        <p:spPr>
          <a:xfrm>
            <a:off x="246038" y="63073"/>
            <a:ext cx="685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Section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1: 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手征有效场论拉氏量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  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C814661-020B-7CC0-B631-CAA1ADDE2BBD}"/>
                  </a:ext>
                </a:extLst>
              </p:cNvPr>
              <p:cNvSpPr/>
              <p:nvPr/>
            </p:nvSpPr>
            <p:spPr>
              <a:xfrm>
                <a:off x="233226" y="878704"/>
                <a:ext cx="8576537" cy="68535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/>
                  <a:t>手征有效场论</a:t>
                </a:r>
                <a:r>
                  <a:rPr lang="en-US" altLang="zh-CN" sz="2000" b="1" dirty="0" err="1"/>
                  <a:t>Lagrangian</a:t>
                </a:r>
                <a:r>
                  <a:rPr lang="zh-CN" altLang="en-US" sz="2000" b="1" dirty="0"/>
                  <a:t>的</a:t>
                </a:r>
                <a:r>
                  <a:rPr lang="en-US" altLang="zh-CN" sz="2000" b="1" dirty="0"/>
                  <a:t>building block (Goldstone boson)</a:t>
                </a:r>
                <a:r>
                  <a:rPr lang="zh-CN" altLang="en-US" sz="2000" b="1" dirty="0"/>
                  <a:t>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acc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acc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C814661-020B-7CC0-B631-CAA1ADDE2B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26" y="878704"/>
                <a:ext cx="8576537" cy="685356"/>
              </a:xfrm>
              <a:prstGeom prst="rect">
                <a:avLst/>
              </a:prstGeom>
              <a:blipFill>
                <a:blip r:embed="rId5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0745F74-DD0E-9AAE-183A-020B32B8B640}"/>
                  </a:ext>
                </a:extLst>
              </p:cNvPr>
              <p:cNvSpPr/>
              <p:nvPr/>
            </p:nvSpPr>
            <p:spPr>
              <a:xfrm>
                <a:off x="233226" y="1722381"/>
                <a:ext cx="7335169" cy="68535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/>
                  <a:t>手征有效场论</a:t>
                </a:r>
                <a:r>
                  <a:rPr lang="en-US" altLang="zh-CN" sz="2000" b="1" dirty="0" err="1"/>
                  <a:t>Lagrangian</a:t>
                </a:r>
                <a:r>
                  <a:rPr lang="zh-CN" altLang="en-US" sz="2000" b="1" dirty="0"/>
                  <a:t>的</a:t>
                </a:r>
                <a:r>
                  <a:rPr lang="en-US" altLang="zh-CN" sz="2000" b="1" dirty="0"/>
                  <a:t>building block (Nuclear field)</a:t>
                </a:r>
                <a:r>
                  <a:rPr lang="zh-CN" altLang="en-US" sz="2000" b="1" dirty="0"/>
                  <a:t>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0745F74-DD0E-9AAE-183A-020B32B8B6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26" y="1722381"/>
                <a:ext cx="7335169" cy="685355"/>
              </a:xfrm>
              <a:prstGeom prst="rect">
                <a:avLst/>
              </a:prstGeom>
              <a:blipFill>
                <a:blip r:embed="rId6"/>
                <a:stretch>
                  <a:fillRect l="-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836F0D-6B48-AB40-2453-84543F088A87}"/>
                  </a:ext>
                </a:extLst>
              </p:cNvPr>
              <p:cNvSpPr txBox="1"/>
              <p:nvPr/>
            </p:nvSpPr>
            <p:spPr>
              <a:xfrm>
                <a:off x="3349584" y="2860700"/>
                <a:ext cx="5548378" cy="766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0" smtClean="0">
                                  <a:latin typeface="Cambria Math" panose="02040503050406030204" pitchFamily="18" charset="0"/>
                                </a:rPr>
                                <m:t>𝚫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1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7836F0D-6B48-AB40-2453-84543F088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84" y="2860700"/>
                <a:ext cx="5548378" cy="7661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F3B1BD31-E924-5185-C332-47E853A4E7E3}"/>
              </a:ext>
            </a:extLst>
          </p:cNvPr>
          <p:cNvSpPr/>
          <p:nvPr/>
        </p:nvSpPr>
        <p:spPr>
          <a:xfrm>
            <a:off x="246038" y="2674821"/>
            <a:ext cx="2937163" cy="7023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The power counting rules for Feynman diagrams</a:t>
            </a:r>
            <a:endParaRPr lang="zh-CN" altLang="en-US" sz="2000" b="1" dirty="0"/>
          </a:p>
        </p:txBody>
      </p:sp>
      <p:sp>
        <p:nvSpPr>
          <p:cNvPr id="10" name="图文框 9">
            <a:extLst>
              <a:ext uri="{FF2B5EF4-FFF2-40B4-BE49-F238E27FC236}">
                <a16:creationId xmlns:a16="http://schemas.microsoft.com/office/drawing/2014/main" id="{8EFC6C4F-4F66-DA84-449E-B8D0FDB1171A}"/>
              </a:ext>
            </a:extLst>
          </p:cNvPr>
          <p:cNvSpPr/>
          <p:nvPr/>
        </p:nvSpPr>
        <p:spPr>
          <a:xfrm>
            <a:off x="3982025" y="2860699"/>
            <a:ext cx="254923" cy="336530"/>
          </a:xfrm>
          <a:prstGeom prst="frame">
            <a:avLst>
              <a:gd name="adj1" fmla="val 74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9AB6C9-91CC-B48B-46D8-2A75D67B6A10}"/>
              </a:ext>
            </a:extLst>
          </p:cNvPr>
          <p:cNvSpPr txBox="1"/>
          <p:nvPr/>
        </p:nvSpPr>
        <p:spPr>
          <a:xfrm>
            <a:off x="3504867" y="2449551"/>
            <a:ext cx="1464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External lines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4" name="图文框 13">
            <a:extLst>
              <a:ext uri="{FF2B5EF4-FFF2-40B4-BE49-F238E27FC236}">
                <a16:creationId xmlns:a16="http://schemas.microsoft.com/office/drawing/2014/main" id="{F5E21052-F29F-D593-6934-30777F011D46}"/>
              </a:ext>
            </a:extLst>
          </p:cNvPr>
          <p:cNvSpPr/>
          <p:nvPr/>
        </p:nvSpPr>
        <p:spPr>
          <a:xfrm>
            <a:off x="5275889" y="3028964"/>
            <a:ext cx="254923" cy="336530"/>
          </a:xfrm>
          <a:prstGeom prst="frame">
            <a:avLst>
              <a:gd name="adj1" fmla="val 74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03BB19F-BE23-3EF9-B012-EE420E452688}"/>
              </a:ext>
            </a:extLst>
          </p:cNvPr>
          <p:cNvSpPr txBox="1"/>
          <p:nvPr/>
        </p:nvSpPr>
        <p:spPr>
          <a:xfrm>
            <a:off x="5035772" y="2627174"/>
            <a:ext cx="80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Loops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6" name="图文框 15">
            <a:extLst>
              <a:ext uri="{FF2B5EF4-FFF2-40B4-BE49-F238E27FC236}">
                <a16:creationId xmlns:a16="http://schemas.microsoft.com/office/drawing/2014/main" id="{1D15573D-6820-EA0A-DE26-E69B408EB402}"/>
              </a:ext>
            </a:extLst>
          </p:cNvPr>
          <p:cNvSpPr/>
          <p:nvPr/>
        </p:nvSpPr>
        <p:spPr>
          <a:xfrm>
            <a:off x="6944998" y="3040685"/>
            <a:ext cx="298198" cy="336530"/>
          </a:xfrm>
          <a:prstGeom prst="frame">
            <a:avLst>
              <a:gd name="adj1" fmla="val 74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830673-5DFF-E685-9641-2191DF17DBE9}"/>
              </a:ext>
            </a:extLst>
          </p:cNvPr>
          <p:cNvSpPr txBox="1"/>
          <p:nvPr/>
        </p:nvSpPr>
        <p:spPr>
          <a:xfrm>
            <a:off x="6364039" y="2553343"/>
            <a:ext cx="2654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Vertex powering counting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05D1B70-8D3B-F002-7195-12A9CD020DF3}"/>
              </a:ext>
            </a:extLst>
          </p:cNvPr>
          <p:cNvSpPr/>
          <p:nvPr/>
        </p:nvSpPr>
        <p:spPr>
          <a:xfrm>
            <a:off x="5035772" y="4409782"/>
            <a:ext cx="2937163" cy="7023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总结</a:t>
            </a:r>
            <a:r>
              <a:rPr lang="en-US" altLang="zh-CN" sz="2000" b="1" dirty="0"/>
              <a:t>Feynman diagrams order by order</a:t>
            </a:r>
            <a:endParaRPr lang="zh-CN" altLang="en-US" sz="20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10A7D01-E741-EBB5-CC4B-9845A622A5C5}"/>
              </a:ext>
            </a:extLst>
          </p:cNvPr>
          <p:cNvSpPr txBox="1"/>
          <p:nvPr/>
        </p:nvSpPr>
        <p:spPr>
          <a:xfrm>
            <a:off x="4969028" y="5456790"/>
            <a:ext cx="3561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u="sng" dirty="0" err="1">
                <a:solidFill>
                  <a:srgbClr val="C00000"/>
                </a:solidFill>
              </a:rPr>
              <a:t>Entem</a:t>
            </a:r>
            <a:r>
              <a:rPr lang="en-US" altLang="zh-CN" i="1" u="sng" dirty="0">
                <a:solidFill>
                  <a:srgbClr val="C00000"/>
                </a:solidFill>
              </a:rPr>
              <a:t>, </a:t>
            </a:r>
            <a:r>
              <a:rPr lang="en-US" altLang="zh-CN" i="1" u="sng" dirty="0" err="1">
                <a:solidFill>
                  <a:srgbClr val="C00000"/>
                </a:solidFill>
              </a:rPr>
              <a:t>Machleidt</a:t>
            </a:r>
            <a:r>
              <a:rPr lang="en-US" altLang="zh-CN" i="1" u="sng" dirty="0">
                <a:solidFill>
                  <a:srgbClr val="C00000"/>
                </a:solidFill>
              </a:rPr>
              <a:t>, “Nonlocal Chiral Nuclear Forces up to N5LO”, 2023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5725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613451"/>
            <a:ext cx="4572000" cy="24454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F5344-E246-2931-1962-58D9B2D1E0A3}"/>
              </a:ext>
            </a:extLst>
          </p:cNvPr>
          <p:cNvSpPr/>
          <p:nvPr/>
        </p:nvSpPr>
        <p:spPr>
          <a:xfrm>
            <a:off x="0" y="0"/>
            <a:ext cx="9144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613451"/>
            <a:ext cx="4572000" cy="24454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C7E1C3-D14F-446D-EDA5-BEDAD855E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8337734" y="1"/>
            <a:ext cx="806266" cy="63515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865AB7A-97C6-29E2-9775-1282FA7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8851" y="6553162"/>
            <a:ext cx="422644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19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B3EC089-1992-0378-03AB-0C0CEEA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1495" y="6551352"/>
            <a:ext cx="1771650" cy="365125"/>
          </a:xfrm>
        </p:spPr>
        <p:txBody>
          <a:bodyPr/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Chenrong</a:t>
            </a:r>
            <a:r>
              <a:rPr lang="en-US" altLang="zh-CN" sz="1400" dirty="0">
                <a:solidFill>
                  <a:srgbClr val="FFFFFF"/>
                </a:solidFill>
              </a:rPr>
              <a:t> Ding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B20AA-2581-B8CB-7E76-790E1A7335B5}"/>
              </a:ext>
            </a:extLst>
          </p:cNvPr>
          <p:cNvSpPr txBox="1"/>
          <p:nvPr/>
        </p:nvSpPr>
        <p:spPr>
          <a:xfrm>
            <a:off x="246038" y="63073"/>
            <a:ext cx="685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Section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5: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Uncertainty quantifications 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B11F70-A66F-F20C-0C46-BF0F0EA897BD}"/>
              </a:ext>
            </a:extLst>
          </p:cNvPr>
          <p:cNvSpPr txBox="1"/>
          <p:nvPr/>
        </p:nvSpPr>
        <p:spPr>
          <a:xfrm>
            <a:off x="470876" y="1022170"/>
            <a:ext cx="4362854" cy="4001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</a:rPr>
              <a:t>利用手征核力计算观测量的不确定度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DA91DC-E0B7-596E-828E-1F675E9E7BCE}"/>
                  </a:ext>
                </a:extLst>
              </p:cNvPr>
              <p:cNvSpPr txBox="1"/>
              <p:nvPr/>
            </p:nvSpPr>
            <p:spPr>
              <a:xfrm>
                <a:off x="382207" y="3141444"/>
                <a:ext cx="4657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* EFT truncation error at order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: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2DA91DC-E0B7-596E-828E-1F675E9E7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07" y="3141444"/>
                <a:ext cx="4657710" cy="369332"/>
              </a:xfrm>
              <a:prstGeom prst="rect">
                <a:avLst/>
              </a:prstGeom>
              <a:blipFill>
                <a:blip r:embed="rId4"/>
                <a:stretch>
                  <a:fillRect l="-117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65BA6157-C4BF-6141-3729-58A21E1AE7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96" b="1"/>
          <a:stretch/>
        </p:blipFill>
        <p:spPr>
          <a:xfrm>
            <a:off x="470876" y="1795715"/>
            <a:ext cx="6083605" cy="125097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60CABA4-8F78-CF3B-2270-C558B7C0CA9A}"/>
              </a:ext>
            </a:extLst>
          </p:cNvPr>
          <p:cNvSpPr txBox="1"/>
          <p:nvPr/>
        </p:nvSpPr>
        <p:spPr>
          <a:xfrm>
            <a:off x="5115277" y="1090907"/>
            <a:ext cx="3557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u="sng" dirty="0" err="1">
                <a:solidFill>
                  <a:srgbClr val="C00000"/>
                </a:solidFill>
              </a:rPr>
              <a:t>Entem</a:t>
            </a:r>
            <a:r>
              <a:rPr lang="en-US" altLang="zh-CN" i="1" u="sng" dirty="0">
                <a:solidFill>
                  <a:srgbClr val="C00000"/>
                </a:solidFill>
              </a:rPr>
              <a:t>, </a:t>
            </a:r>
            <a:r>
              <a:rPr lang="en-US" altLang="zh-CN" i="1" u="sng" dirty="0" err="1">
                <a:solidFill>
                  <a:srgbClr val="C00000"/>
                </a:solidFill>
              </a:rPr>
              <a:t>Machleidt</a:t>
            </a:r>
            <a:r>
              <a:rPr lang="en-US" altLang="zh-CN" i="1" u="sng" dirty="0">
                <a:solidFill>
                  <a:srgbClr val="C00000"/>
                </a:solidFill>
              </a:rPr>
              <a:t>, “Nonlocal Chiral Nuclear Forces up to N5LO”, 2023.</a:t>
            </a:r>
            <a:endParaRPr lang="zh-CN" altLang="en-US" i="1" u="sng" dirty="0">
              <a:solidFill>
                <a:srgbClr val="C00000"/>
              </a:solidFill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0C49264-4DDD-F80B-4AEC-667AA008D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090" y="3527626"/>
            <a:ext cx="6998339" cy="2393215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AB79AD6-11D2-E0A3-DDDD-855699CD9372}"/>
              </a:ext>
            </a:extLst>
          </p:cNvPr>
          <p:cNvSpPr txBox="1"/>
          <p:nvPr/>
        </p:nvSpPr>
        <p:spPr>
          <a:xfrm>
            <a:off x="2926423" y="6067091"/>
            <a:ext cx="3291153" cy="40011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chemeClr val="bg1"/>
                </a:solidFill>
              </a:rPr>
              <a:t>Thank you for your attention!</a:t>
            </a:r>
            <a:endParaRPr lang="zh-CN" altLang="en-US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32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613451"/>
            <a:ext cx="4572000" cy="24454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F5344-E246-2931-1962-58D9B2D1E0A3}"/>
              </a:ext>
            </a:extLst>
          </p:cNvPr>
          <p:cNvSpPr/>
          <p:nvPr/>
        </p:nvSpPr>
        <p:spPr>
          <a:xfrm>
            <a:off x="0" y="0"/>
            <a:ext cx="9144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613451"/>
            <a:ext cx="4572000" cy="24454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C7E1C3-D14F-446D-EDA5-BEDAD855E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8337734" y="1"/>
            <a:ext cx="806266" cy="63515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865AB7A-97C6-29E2-9775-1282FA7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8851" y="6553162"/>
            <a:ext cx="422644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B3EC089-1992-0378-03AB-0C0CEEA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1495" y="6551352"/>
            <a:ext cx="1771650" cy="365125"/>
          </a:xfrm>
        </p:spPr>
        <p:txBody>
          <a:bodyPr/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Chenrong</a:t>
            </a:r>
            <a:r>
              <a:rPr lang="en-US" altLang="zh-CN" sz="1400" dirty="0">
                <a:solidFill>
                  <a:srgbClr val="FFFFFF"/>
                </a:solidFill>
              </a:rPr>
              <a:t> Ding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B20AA-2581-B8CB-7E76-790E1A7335B5}"/>
              </a:ext>
            </a:extLst>
          </p:cNvPr>
          <p:cNvSpPr txBox="1"/>
          <p:nvPr/>
        </p:nvSpPr>
        <p:spPr>
          <a:xfrm>
            <a:off x="246038" y="63073"/>
            <a:ext cx="685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Section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1: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手征有效场论拉氏量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  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9F14F4-96FA-0D02-F69B-B6C41A0A05AF}"/>
              </a:ext>
            </a:extLst>
          </p:cNvPr>
          <p:cNvSpPr/>
          <p:nvPr/>
        </p:nvSpPr>
        <p:spPr>
          <a:xfrm>
            <a:off x="595172" y="868083"/>
            <a:ext cx="4237293" cy="538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手征有效场论</a:t>
            </a:r>
            <a:r>
              <a:rPr lang="en-US" altLang="zh-CN" sz="2000" b="1" dirty="0" err="1"/>
              <a:t>Lagrangian</a:t>
            </a:r>
            <a:r>
              <a:rPr lang="zh-CN" altLang="en-US" sz="2000" b="1" dirty="0"/>
              <a:t>的具体形式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2A55238-5CCD-FBA0-AE0C-1FB5D8238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120" y="1535271"/>
            <a:ext cx="5756665" cy="198812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80736D27-F96E-81C0-2750-0C80C236B8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120" y="3557506"/>
            <a:ext cx="6362106" cy="292743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B9973FB-C7A7-6C90-F261-E60C18F57E89}"/>
              </a:ext>
            </a:extLst>
          </p:cNvPr>
          <p:cNvSpPr txBox="1"/>
          <p:nvPr/>
        </p:nvSpPr>
        <p:spPr>
          <a:xfrm>
            <a:off x="5178897" y="1037432"/>
            <a:ext cx="3264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u="sng" dirty="0" err="1">
                <a:solidFill>
                  <a:srgbClr val="C00000"/>
                </a:solidFill>
              </a:rPr>
              <a:t>Machleidt</a:t>
            </a:r>
            <a:r>
              <a:rPr lang="en-US" altLang="zh-CN" i="1" u="sng" dirty="0">
                <a:solidFill>
                  <a:srgbClr val="C00000"/>
                </a:solidFill>
              </a:rPr>
              <a:t>, Phys.Rep.503(2011)</a:t>
            </a:r>
            <a:endParaRPr lang="zh-CN" altLang="en-US" i="1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54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613451"/>
            <a:ext cx="4572000" cy="24454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F5344-E246-2931-1962-58D9B2D1E0A3}"/>
              </a:ext>
            </a:extLst>
          </p:cNvPr>
          <p:cNvSpPr/>
          <p:nvPr/>
        </p:nvSpPr>
        <p:spPr>
          <a:xfrm>
            <a:off x="0" y="0"/>
            <a:ext cx="9144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613451"/>
            <a:ext cx="4572000" cy="24454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C7E1C3-D14F-446D-EDA5-BEDAD855E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8337734" y="1"/>
            <a:ext cx="806266" cy="63515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865AB7A-97C6-29E2-9775-1282FA7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8851" y="6553162"/>
            <a:ext cx="422644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B3EC089-1992-0378-03AB-0C0CEEA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1495" y="6551352"/>
            <a:ext cx="1771650" cy="365125"/>
          </a:xfrm>
        </p:spPr>
        <p:txBody>
          <a:bodyPr/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Chenrong</a:t>
            </a:r>
            <a:r>
              <a:rPr lang="en-US" altLang="zh-CN" sz="1400" dirty="0">
                <a:solidFill>
                  <a:srgbClr val="FFFFFF"/>
                </a:solidFill>
              </a:rPr>
              <a:t> Ding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B20AA-2581-B8CB-7E76-790E1A7335B5}"/>
              </a:ext>
            </a:extLst>
          </p:cNvPr>
          <p:cNvSpPr txBox="1"/>
          <p:nvPr/>
        </p:nvSpPr>
        <p:spPr>
          <a:xfrm>
            <a:off x="246038" y="63073"/>
            <a:ext cx="685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Section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1: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手征有效场论拉氏量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  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9F14F4-96FA-0D02-F69B-B6C41A0A05AF}"/>
              </a:ext>
            </a:extLst>
          </p:cNvPr>
          <p:cNvSpPr/>
          <p:nvPr/>
        </p:nvSpPr>
        <p:spPr>
          <a:xfrm>
            <a:off x="595172" y="868083"/>
            <a:ext cx="4237293" cy="5386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手征有效场论</a:t>
            </a:r>
            <a:r>
              <a:rPr lang="en-US" altLang="zh-CN" sz="2000" b="1" dirty="0" err="1"/>
              <a:t>Lagrangian</a:t>
            </a:r>
            <a:r>
              <a:rPr lang="zh-CN" altLang="en-US" sz="2000" b="1" dirty="0"/>
              <a:t>的具体形式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9973FB-C7A7-6C90-F261-E60C18F57E89}"/>
              </a:ext>
            </a:extLst>
          </p:cNvPr>
          <p:cNvSpPr txBox="1"/>
          <p:nvPr/>
        </p:nvSpPr>
        <p:spPr>
          <a:xfrm>
            <a:off x="5178897" y="1037432"/>
            <a:ext cx="3264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u="sng" dirty="0" err="1">
                <a:solidFill>
                  <a:srgbClr val="C00000"/>
                </a:solidFill>
              </a:rPr>
              <a:t>Machleidt</a:t>
            </a:r>
            <a:r>
              <a:rPr lang="en-US" altLang="zh-CN" i="1" u="sng" dirty="0">
                <a:solidFill>
                  <a:srgbClr val="C00000"/>
                </a:solidFill>
              </a:rPr>
              <a:t>, Phys.Rep.503(2011)</a:t>
            </a:r>
            <a:endParaRPr lang="zh-CN" altLang="en-US" i="1" u="sng" dirty="0">
              <a:solidFill>
                <a:srgbClr val="C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F98437C-FF3E-3C68-8EF8-C838DB7C1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982" y="2326390"/>
            <a:ext cx="6489187" cy="279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613451"/>
            <a:ext cx="4572000" cy="24454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F5344-E246-2931-1962-58D9B2D1E0A3}"/>
              </a:ext>
            </a:extLst>
          </p:cNvPr>
          <p:cNvSpPr/>
          <p:nvPr/>
        </p:nvSpPr>
        <p:spPr>
          <a:xfrm>
            <a:off x="0" y="0"/>
            <a:ext cx="9144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613451"/>
            <a:ext cx="4572000" cy="24454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C7E1C3-D14F-446D-EDA5-BEDAD855E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8337734" y="1"/>
            <a:ext cx="806266" cy="63515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865AB7A-97C6-29E2-9775-1282FA7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8851" y="6553162"/>
            <a:ext cx="422644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B3EC089-1992-0378-03AB-0C0CEEA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1495" y="6551352"/>
            <a:ext cx="1771650" cy="365125"/>
          </a:xfrm>
        </p:spPr>
        <p:txBody>
          <a:bodyPr/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Chenrong</a:t>
            </a:r>
            <a:r>
              <a:rPr lang="en-US" altLang="zh-CN" sz="1400" dirty="0">
                <a:solidFill>
                  <a:srgbClr val="FFFFFF"/>
                </a:solidFill>
              </a:rPr>
              <a:t> Ding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B20AA-2581-B8CB-7E76-790E1A7335B5}"/>
              </a:ext>
            </a:extLst>
          </p:cNvPr>
          <p:cNvSpPr txBox="1"/>
          <p:nvPr/>
        </p:nvSpPr>
        <p:spPr>
          <a:xfrm>
            <a:off x="246038" y="63073"/>
            <a:ext cx="685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Section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2: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NN potential (up to NNLO)  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9973FB-C7A7-6C90-F261-E60C18F57E89}"/>
              </a:ext>
            </a:extLst>
          </p:cNvPr>
          <p:cNvSpPr txBox="1"/>
          <p:nvPr/>
        </p:nvSpPr>
        <p:spPr>
          <a:xfrm>
            <a:off x="653934" y="2890511"/>
            <a:ext cx="3264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u="sng" dirty="0" err="1">
                <a:solidFill>
                  <a:srgbClr val="C00000"/>
                </a:solidFill>
              </a:rPr>
              <a:t>Machleidt</a:t>
            </a:r>
            <a:r>
              <a:rPr lang="en-US" altLang="zh-CN" i="1" u="sng" dirty="0">
                <a:solidFill>
                  <a:srgbClr val="C00000"/>
                </a:solidFill>
              </a:rPr>
              <a:t>, Phys.Rep.503(2011)</a:t>
            </a:r>
            <a:endParaRPr lang="zh-CN" altLang="en-US" i="1" u="sng" dirty="0">
              <a:solidFill>
                <a:srgbClr val="C0000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E481201-1B5F-F611-4954-049C3611C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561" y="3573189"/>
            <a:ext cx="7805248" cy="28874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9C826E9-64BA-3482-7FE4-9089CB0C9C33}"/>
                  </a:ext>
                </a:extLst>
              </p:cNvPr>
              <p:cNvSpPr/>
              <p:nvPr/>
            </p:nvSpPr>
            <p:spPr>
              <a:xfrm>
                <a:off x="593501" y="1238912"/>
                <a:ext cx="3339518" cy="70239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/>
                  <a:t>单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zh-CN" altLang="en-US" sz="2000" b="1" dirty="0"/>
                  <a:t>介子交换的</a:t>
                </a:r>
                <a:r>
                  <a:rPr lang="en-US" altLang="zh-CN" sz="2000" b="1" dirty="0"/>
                  <a:t>potential</a:t>
                </a:r>
                <a:endParaRPr lang="zh-CN" altLang="en-US" sz="2000" b="1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9C826E9-64BA-3482-7FE4-9089CB0C9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01" y="1238912"/>
                <a:ext cx="3339518" cy="7023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E13FFB14-1B2A-2926-DBED-2014BFC5C9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789067"/>
            <a:ext cx="2681773" cy="2566117"/>
          </a:xfrm>
          <a:prstGeom prst="rect">
            <a:avLst/>
          </a:prstGeom>
        </p:spPr>
      </p:pic>
      <p:sp>
        <p:nvSpPr>
          <p:cNvPr id="16" name="图文框 15">
            <a:extLst>
              <a:ext uri="{FF2B5EF4-FFF2-40B4-BE49-F238E27FC236}">
                <a16:creationId xmlns:a16="http://schemas.microsoft.com/office/drawing/2014/main" id="{7249C71B-EED8-6D42-9154-D6294EA63274}"/>
              </a:ext>
            </a:extLst>
          </p:cNvPr>
          <p:cNvSpPr/>
          <p:nvPr/>
        </p:nvSpPr>
        <p:spPr>
          <a:xfrm>
            <a:off x="5776680" y="1407597"/>
            <a:ext cx="272412" cy="223046"/>
          </a:xfrm>
          <a:prstGeom prst="frame">
            <a:avLst>
              <a:gd name="adj1" fmla="val 74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FD6861-6714-ED31-9CCC-5519E06AF69A}"/>
              </a:ext>
            </a:extLst>
          </p:cNvPr>
          <p:cNvSpPr txBox="1"/>
          <p:nvPr/>
        </p:nvSpPr>
        <p:spPr>
          <a:xfrm>
            <a:off x="6137860" y="1222931"/>
            <a:ext cx="190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Leading order 1PE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8" name="图文框 17">
            <a:extLst>
              <a:ext uri="{FF2B5EF4-FFF2-40B4-BE49-F238E27FC236}">
                <a16:creationId xmlns:a16="http://schemas.microsoft.com/office/drawing/2014/main" id="{E8555E25-A80F-D7B8-691F-E4D03A5F9DF0}"/>
              </a:ext>
            </a:extLst>
          </p:cNvPr>
          <p:cNvSpPr/>
          <p:nvPr/>
        </p:nvSpPr>
        <p:spPr>
          <a:xfrm>
            <a:off x="4843929" y="2306672"/>
            <a:ext cx="884609" cy="262364"/>
          </a:xfrm>
          <a:prstGeom prst="frame">
            <a:avLst>
              <a:gd name="adj1" fmla="val 74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DF4A435-317E-45CD-9238-3F4AD8FB88B7}"/>
              </a:ext>
            </a:extLst>
          </p:cNvPr>
          <p:cNvSpPr txBox="1"/>
          <p:nvPr/>
        </p:nvSpPr>
        <p:spPr>
          <a:xfrm>
            <a:off x="2999963" y="2097979"/>
            <a:ext cx="194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1-loop correction on nuclear field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0" name="图文框 19">
            <a:extLst>
              <a:ext uri="{FF2B5EF4-FFF2-40B4-BE49-F238E27FC236}">
                <a16:creationId xmlns:a16="http://schemas.microsoft.com/office/drawing/2014/main" id="{4C62C1F5-376B-46D9-59C6-7EB192F9965A}"/>
              </a:ext>
            </a:extLst>
          </p:cNvPr>
          <p:cNvSpPr/>
          <p:nvPr/>
        </p:nvSpPr>
        <p:spPr>
          <a:xfrm>
            <a:off x="6137860" y="2319201"/>
            <a:ext cx="884609" cy="262364"/>
          </a:xfrm>
          <a:prstGeom prst="frame">
            <a:avLst>
              <a:gd name="adj1" fmla="val 74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14F0371-1CDE-8821-B244-D28E5C44FE3D}"/>
              </a:ext>
            </a:extLst>
          </p:cNvPr>
          <p:cNvSpPr txBox="1"/>
          <p:nvPr/>
        </p:nvSpPr>
        <p:spPr>
          <a:xfrm>
            <a:off x="7277417" y="2097978"/>
            <a:ext cx="194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solidFill>
                  <a:srgbClr val="FF0000"/>
                </a:solidFill>
              </a:rPr>
              <a:t>1-loop correction on pion field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2" name="图文框 21">
            <a:extLst>
              <a:ext uri="{FF2B5EF4-FFF2-40B4-BE49-F238E27FC236}">
                <a16:creationId xmlns:a16="http://schemas.microsoft.com/office/drawing/2014/main" id="{5811BD62-8072-1CF0-22FC-B0F1BE692C30}"/>
              </a:ext>
            </a:extLst>
          </p:cNvPr>
          <p:cNvSpPr/>
          <p:nvPr/>
        </p:nvSpPr>
        <p:spPr>
          <a:xfrm>
            <a:off x="4843929" y="3148320"/>
            <a:ext cx="2222519" cy="223047"/>
          </a:xfrm>
          <a:prstGeom prst="frame">
            <a:avLst>
              <a:gd name="adj1" fmla="val 7437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E5E23EF-083B-4842-9D0C-3229204AFB50}"/>
                  </a:ext>
                </a:extLst>
              </p:cNvPr>
              <p:cNvSpPr txBox="1"/>
              <p:nvPr/>
            </p:nvSpPr>
            <p:spPr>
              <a:xfrm>
                <a:off x="7244996" y="2926858"/>
                <a:ext cx="19495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solidFill>
                      <a:srgbClr val="FF0000"/>
                    </a:solidFill>
                  </a:rPr>
                  <a:t>1-loop correction on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𝑁𝑁</m:t>
                    </m:r>
                  </m:oMath>
                </a14:m>
                <a:r>
                  <a:rPr lang="zh-CN" alt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vertex</a:t>
                </a:r>
                <a:endParaRPr lang="zh-CN" altLang="en-US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E5E23EF-083B-4842-9D0C-3229204AF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996" y="2926858"/>
                <a:ext cx="1949509" cy="646331"/>
              </a:xfrm>
              <a:prstGeom prst="rect">
                <a:avLst/>
              </a:prstGeom>
              <a:blipFill>
                <a:blip r:embed="rId7"/>
                <a:stretch>
                  <a:fillRect l="-2500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34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613451"/>
            <a:ext cx="4572000" cy="24454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F5344-E246-2931-1962-58D9B2D1E0A3}"/>
              </a:ext>
            </a:extLst>
          </p:cNvPr>
          <p:cNvSpPr/>
          <p:nvPr/>
        </p:nvSpPr>
        <p:spPr>
          <a:xfrm>
            <a:off x="0" y="0"/>
            <a:ext cx="9144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613451"/>
            <a:ext cx="4572000" cy="24454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C7E1C3-D14F-446D-EDA5-BEDAD855E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8337734" y="1"/>
            <a:ext cx="806266" cy="63515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865AB7A-97C6-29E2-9775-1282FA7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8851" y="6553162"/>
            <a:ext cx="422644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B3EC089-1992-0378-03AB-0C0CEEA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1495" y="6551352"/>
            <a:ext cx="1771650" cy="365125"/>
          </a:xfrm>
        </p:spPr>
        <p:txBody>
          <a:bodyPr/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Chenrong</a:t>
            </a:r>
            <a:r>
              <a:rPr lang="en-US" altLang="zh-CN" sz="1400" dirty="0">
                <a:solidFill>
                  <a:srgbClr val="FFFFFF"/>
                </a:solidFill>
              </a:rPr>
              <a:t> Ding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B20AA-2581-B8CB-7E76-790E1A7335B5}"/>
              </a:ext>
            </a:extLst>
          </p:cNvPr>
          <p:cNvSpPr txBox="1"/>
          <p:nvPr/>
        </p:nvSpPr>
        <p:spPr>
          <a:xfrm>
            <a:off x="246038" y="63073"/>
            <a:ext cx="685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Section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2: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NN potential (up to NNLO)  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9973FB-C7A7-6C90-F261-E60C18F57E89}"/>
              </a:ext>
            </a:extLst>
          </p:cNvPr>
          <p:cNvSpPr txBox="1"/>
          <p:nvPr/>
        </p:nvSpPr>
        <p:spPr>
          <a:xfrm>
            <a:off x="144615" y="3917221"/>
            <a:ext cx="2238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u="sng" dirty="0" err="1">
                <a:solidFill>
                  <a:srgbClr val="C00000"/>
                </a:solidFill>
              </a:rPr>
              <a:t>Machleidt</a:t>
            </a:r>
            <a:r>
              <a:rPr lang="en-US" altLang="zh-CN" i="1" u="sng" dirty="0">
                <a:solidFill>
                  <a:srgbClr val="C00000"/>
                </a:solidFill>
              </a:rPr>
              <a:t>, Phys.Rep.503(2011)</a:t>
            </a:r>
            <a:endParaRPr lang="zh-CN" altLang="en-US" i="1" u="sng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9C826E9-64BA-3482-7FE4-9089CB0C9C33}"/>
                  </a:ext>
                </a:extLst>
              </p:cNvPr>
              <p:cNvSpPr/>
              <p:nvPr/>
            </p:nvSpPr>
            <p:spPr>
              <a:xfrm>
                <a:off x="188950" y="2580577"/>
                <a:ext cx="1867066" cy="92185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/>
                  <a:t>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zh-CN" altLang="en-US" sz="2000" b="1" dirty="0"/>
                  <a:t>介子交换的</a:t>
                </a:r>
                <a:r>
                  <a:rPr lang="en-US" altLang="zh-CN" sz="2000" b="1" dirty="0"/>
                  <a:t>potential</a:t>
                </a:r>
                <a:endParaRPr lang="zh-CN" altLang="en-US" sz="2000" b="1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9C826E9-64BA-3482-7FE4-9089CB0C9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50" y="2580577"/>
                <a:ext cx="1867066" cy="9218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5A147C91-3777-DE5F-DF0A-F346170B2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982" y="1037475"/>
            <a:ext cx="6148873" cy="506948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1025F74-0DCA-BFE8-00F1-807BEAA422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047" y="6107595"/>
            <a:ext cx="2538672" cy="3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8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613451"/>
            <a:ext cx="4572000" cy="24454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F5344-E246-2931-1962-58D9B2D1E0A3}"/>
              </a:ext>
            </a:extLst>
          </p:cNvPr>
          <p:cNvSpPr/>
          <p:nvPr/>
        </p:nvSpPr>
        <p:spPr>
          <a:xfrm>
            <a:off x="0" y="0"/>
            <a:ext cx="9144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613451"/>
            <a:ext cx="4572000" cy="24454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C7E1C3-D14F-446D-EDA5-BEDAD855E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8337734" y="1"/>
            <a:ext cx="806266" cy="63515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865AB7A-97C6-29E2-9775-1282FA7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8851" y="6553162"/>
            <a:ext cx="422644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B3EC089-1992-0378-03AB-0C0CEEA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1495" y="6551352"/>
            <a:ext cx="1771650" cy="365125"/>
          </a:xfrm>
        </p:spPr>
        <p:txBody>
          <a:bodyPr/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Chenrong</a:t>
            </a:r>
            <a:r>
              <a:rPr lang="en-US" altLang="zh-CN" sz="1400" dirty="0">
                <a:solidFill>
                  <a:srgbClr val="FFFFFF"/>
                </a:solidFill>
              </a:rPr>
              <a:t> Ding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B20AA-2581-B8CB-7E76-790E1A7335B5}"/>
              </a:ext>
            </a:extLst>
          </p:cNvPr>
          <p:cNvSpPr txBox="1"/>
          <p:nvPr/>
        </p:nvSpPr>
        <p:spPr>
          <a:xfrm>
            <a:off x="246038" y="63073"/>
            <a:ext cx="685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Section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2: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NN potential (up to NNLO)  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9973FB-C7A7-6C90-F261-E60C18F57E89}"/>
              </a:ext>
            </a:extLst>
          </p:cNvPr>
          <p:cNvSpPr txBox="1"/>
          <p:nvPr/>
        </p:nvSpPr>
        <p:spPr>
          <a:xfrm>
            <a:off x="4653766" y="1308321"/>
            <a:ext cx="319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u="sng" dirty="0" err="1">
                <a:solidFill>
                  <a:srgbClr val="C00000"/>
                </a:solidFill>
              </a:rPr>
              <a:t>Machleidt</a:t>
            </a:r>
            <a:r>
              <a:rPr lang="en-US" altLang="zh-CN" i="1" u="sng" dirty="0">
                <a:solidFill>
                  <a:srgbClr val="C00000"/>
                </a:solidFill>
              </a:rPr>
              <a:t>, Phys.Rep.503(2011)</a:t>
            </a:r>
            <a:endParaRPr lang="zh-CN" altLang="en-US" i="1" u="sng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9C826E9-64BA-3482-7FE4-9089CB0C9C33}"/>
                  </a:ext>
                </a:extLst>
              </p:cNvPr>
              <p:cNvSpPr/>
              <p:nvPr/>
            </p:nvSpPr>
            <p:spPr>
              <a:xfrm>
                <a:off x="554446" y="1038206"/>
                <a:ext cx="3463108" cy="6351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/>
                  <a:t>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zh-CN" altLang="en-US" sz="2000" b="1" dirty="0"/>
                  <a:t>介子交换的</a:t>
                </a:r>
                <a:r>
                  <a:rPr lang="en-US" altLang="zh-CN" sz="2000" b="1" dirty="0"/>
                  <a:t>potential</a:t>
                </a:r>
                <a:endParaRPr lang="zh-CN" altLang="en-US" sz="2000" b="1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9C826E9-64BA-3482-7FE4-9089CB0C9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46" y="1038206"/>
                <a:ext cx="3463108" cy="6351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A1417700-10E3-EB12-69C8-791E95FD6F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914"/>
          <a:stretch/>
        </p:blipFill>
        <p:spPr>
          <a:xfrm>
            <a:off x="3398043" y="2841230"/>
            <a:ext cx="5534323" cy="2692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7E4CECA-118E-3979-BF8C-89C06B2658C2}"/>
                  </a:ext>
                </a:extLst>
              </p:cNvPr>
              <p:cNvSpPr txBox="1"/>
              <p:nvPr/>
            </p:nvSpPr>
            <p:spPr>
              <a:xfrm>
                <a:off x="453361" y="1950988"/>
                <a:ext cx="8312198" cy="644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其次，双𝝅介子交换也出现在</a:t>
                </a:r>
                <a:r>
                  <a:rPr lang="en-US" altLang="zh-CN" sz="1600" dirty="0"/>
                  <a:t>N2LO</a:t>
                </a:r>
                <a:r>
                  <a:rPr lang="zh-CN" altLang="en-US" sz="1600" dirty="0"/>
                  <a:t>阶，只需要将</a:t>
                </a:r>
                <a:r>
                  <a:rPr lang="en-US" altLang="zh-CN" sz="1600" dirty="0"/>
                  <a:t>NLO</a:t>
                </a:r>
                <a:r>
                  <a:rPr lang="zh-CN" altLang="en-US" sz="1600" dirty="0"/>
                  <a:t>阶图中的某一顶点换成一阶的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r>
                  <a:rPr lang="zh-CN" altLang="en-US" sz="1600" dirty="0"/>
                  <a:t>顶点即可，同样可以得到：</a:t>
                </a: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7E4CECA-118E-3979-BF8C-89C06B26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61" y="1950988"/>
                <a:ext cx="8312198" cy="644472"/>
              </a:xfrm>
              <a:prstGeom prst="rect">
                <a:avLst/>
              </a:prstGeom>
              <a:blipFill>
                <a:blip r:embed="rId6"/>
                <a:stretch>
                  <a:fillRect l="-367" b="-113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8DD6BD83-7550-DFB2-14E3-748A869329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405" y="2924135"/>
            <a:ext cx="3206830" cy="235167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A15E242-CE9C-A371-1D14-F57E9CBBDB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1688" y="5644187"/>
            <a:ext cx="3793128" cy="39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94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613451"/>
            <a:ext cx="4572000" cy="24454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F5344-E246-2931-1962-58D9B2D1E0A3}"/>
              </a:ext>
            </a:extLst>
          </p:cNvPr>
          <p:cNvSpPr/>
          <p:nvPr/>
        </p:nvSpPr>
        <p:spPr>
          <a:xfrm>
            <a:off x="0" y="0"/>
            <a:ext cx="9144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613451"/>
            <a:ext cx="4572000" cy="24454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C7E1C3-D14F-446D-EDA5-BEDAD855E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8337734" y="1"/>
            <a:ext cx="806266" cy="63515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865AB7A-97C6-29E2-9775-1282FA7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8851" y="6553162"/>
            <a:ext cx="422644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7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B3EC089-1992-0378-03AB-0C0CEEA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1495" y="6551352"/>
            <a:ext cx="1771650" cy="365125"/>
          </a:xfrm>
        </p:spPr>
        <p:txBody>
          <a:bodyPr/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Chenrong</a:t>
            </a:r>
            <a:r>
              <a:rPr lang="en-US" altLang="zh-CN" sz="1400" dirty="0">
                <a:solidFill>
                  <a:srgbClr val="FFFFFF"/>
                </a:solidFill>
              </a:rPr>
              <a:t> Ding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B20AA-2581-B8CB-7E76-790E1A7335B5}"/>
              </a:ext>
            </a:extLst>
          </p:cNvPr>
          <p:cNvSpPr txBox="1"/>
          <p:nvPr/>
        </p:nvSpPr>
        <p:spPr>
          <a:xfrm>
            <a:off x="246038" y="63073"/>
            <a:ext cx="685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Section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2: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NN potential (up to NNLO)  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9973FB-C7A7-6C90-F261-E60C18F57E89}"/>
              </a:ext>
            </a:extLst>
          </p:cNvPr>
          <p:cNvSpPr txBox="1"/>
          <p:nvPr/>
        </p:nvSpPr>
        <p:spPr>
          <a:xfrm>
            <a:off x="4653766" y="1308321"/>
            <a:ext cx="319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u="sng" dirty="0" err="1">
                <a:solidFill>
                  <a:srgbClr val="C00000"/>
                </a:solidFill>
              </a:rPr>
              <a:t>Machleidt</a:t>
            </a:r>
            <a:r>
              <a:rPr lang="en-US" altLang="zh-CN" i="1" u="sng" dirty="0">
                <a:solidFill>
                  <a:srgbClr val="C00000"/>
                </a:solidFill>
              </a:rPr>
              <a:t>, Phys.Rep.503(2011)</a:t>
            </a:r>
            <a:endParaRPr lang="zh-CN" altLang="en-US" i="1" u="sng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9C826E9-64BA-3482-7FE4-9089CB0C9C33}"/>
                  </a:ext>
                </a:extLst>
              </p:cNvPr>
              <p:cNvSpPr/>
              <p:nvPr/>
            </p:nvSpPr>
            <p:spPr>
              <a:xfrm>
                <a:off x="554446" y="1038206"/>
                <a:ext cx="3463108" cy="63515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000" b="1" dirty="0"/>
                  <a:t>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zh-CN" altLang="en-US" sz="2000" b="1" dirty="0"/>
                  <a:t>介子交换的</a:t>
                </a:r>
                <a:r>
                  <a:rPr lang="en-US" altLang="zh-CN" sz="2000" b="1" dirty="0"/>
                  <a:t>potential</a:t>
                </a:r>
                <a:endParaRPr lang="zh-CN" altLang="en-US" sz="2000" b="1" dirty="0"/>
              </a:p>
            </p:txBody>
          </p:sp>
        </mc:Choice>
        <mc:Fallback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9C826E9-64BA-3482-7FE4-9089CB0C9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46" y="1038206"/>
                <a:ext cx="3463108" cy="6351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F7E4CECA-118E-3979-BF8C-89C06B2658C2}"/>
              </a:ext>
            </a:extLst>
          </p:cNvPr>
          <p:cNvSpPr txBox="1"/>
          <p:nvPr/>
        </p:nvSpPr>
        <p:spPr>
          <a:xfrm>
            <a:off x="579308" y="1899714"/>
            <a:ext cx="7884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以上列举的</a:t>
            </a:r>
            <a:r>
              <a:rPr lang="en-US" altLang="zh-CN" sz="1600" dirty="0"/>
              <a:t>2PE</a:t>
            </a:r>
            <a:r>
              <a:rPr lang="zh-CN" altLang="en-US" sz="1600" dirty="0"/>
              <a:t>都是不可约的</a:t>
            </a:r>
            <a:r>
              <a:rPr lang="en-US" altLang="zh-CN" sz="1600" dirty="0"/>
              <a:t>2PE</a:t>
            </a:r>
            <a:r>
              <a:rPr lang="zh-CN" altLang="en-US" sz="1600" dirty="0"/>
              <a:t>图的贡献，除此之外，由两个</a:t>
            </a:r>
            <a:r>
              <a:rPr lang="en-US" altLang="zh-CN" sz="1600" dirty="0"/>
              <a:t>1PE</a:t>
            </a:r>
            <a:r>
              <a:rPr lang="zh-CN" altLang="en-US" sz="1600" dirty="0"/>
              <a:t>图拼接而成的可约</a:t>
            </a:r>
            <a:r>
              <a:rPr lang="en-US" altLang="zh-CN" sz="1600" dirty="0"/>
              <a:t>2PE</a:t>
            </a:r>
            <a:r>
              <a:rPr lang="zh-CN" altLang="en-US" sz="1600" dirty="0"/>
              <a:t>图也对</a:t>
            </a:r>
            <a:r>
              <a:rPr lang="en-US" altLang="zh-CN" sz="1600" dirty="0"/>
              <a:t>NLO</a:t>
            </a:r>
            <a:r>
              <a:rPr lang="zh-CN" altLang="en-US" sz="1600" dirty="0"/>
              <a:t>阶有贡献：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61F339-635B-8480-3BC8-DB27C80C1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08" y="2608321"/>
            <a:ext cx="8064847" cy="31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流程图: 可选过程 18">
            <a:extLst>
              <a:ext uri="{FF2B5EF4-FFF2-40B4-BE49-F238E27FC236}">
                <a16:creationId xmlns:a16="http://schemas.microsoft.com/office/drawing/2014/main" id="{D16DF461-8E80-2BA2-3FD9-284C23D3CC6A}"/>
              </a:ext>
            </a:extLst>
          </p:cNvPr>
          <p:cNvSpPr/>
          <p:nvPr/>
        </p:nvSpPr>
        <p:spPr>
          <a:xfrm>
            <a:off x="2405149" y="3472449"/>
            <a:ext cx="6362007" cy="936658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007EC5-7C7A-C0DC-6080-98557C04E6F4}"/>
              </a:ext>
            </a:extLst>
          </p:cNvPr>
          <p:cNvSpPr/>
          <p:nvPr/>
        </p:nvSpPr>
        <p:spPr>
          <a:xfrm>
            <a:off x="4572000" y="6613451"/>
            <a:ext cx="4572000" cy="24454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98F5344-E246-2931-1962-58D9B2D1E0A3}"/>
              </a:ext>
            </a:extLst>
          </p:cNvPr>
          <p:cNvSpPr/>
          <p:nvPr/>
        </p:nvSpPr>
        <p:spPr>
          <a:xfrm>
            <a:off x="0" y="0"/>
            <a:ext cx="9144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7EA9C-4194-C15C-9C4F-82DC63D8FB31}"/>
              </a:ext>
            </a:extLst>
          </p:cNvPr>
          <p:cNvSpPr/>
          <p:nvPr/>
        </p:nvSpPr>
        <p:spPr>
          <a:xfrm>
            <a:off x="0" y="6613451"/>
            <a:ext cx="4572000" cy="24454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C7E1C3-D14F-446D-EDA5-BEDAD855EF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8337734" y="1"/>
            <a:ext cx="806266" cy="635152"/>
          </a:xfrm>
          <a:prstGeom prst="rect">
            <a:avLst/>
          </a:prstGeom>
        </p:spPr>
      </p:pic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3865AB7A-97C6-29E2-9775-1282FA74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98851" y="6553162"/>
            <a:ext cx="422644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8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CB3EC089-1992-0378-03AB-0C0CEEA1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21495" y="6551352"/>
            <a:ext cx="1771650" cy="365125"/>
          </a:xfrm>
        </p:spPr>
        <p:txBody>
          <a:bodyPr/>
          <a:lstStyle/>
          <a:p>
            <a:r>
              <a:rPr lang="en-US" altLang="zh-CN" sz="1400" dirty="0" err="1">
                <a:solidFill>
                  <a:srgbClr val="FFFFFF"/>
                </a:solidFill>
              </a:rPr>
              <a:t>Chenrong</a:t>
            </a:r>
            <a:r>
              <a:rPr lang="en-US" altLang="zh-CN" sz="1400" dirty="0">
                <a:solidFill>
                  <a:srgbClr val="FFFFFF"/>
                </a:solidFill>
              </a:rPr>
              <a:t> Ding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F8B20AA-2581-B8CB-7E76-790E1A7335B5}"/>
              </a:ext>
            </a:extLst>
          </p:cNvPr>
          <p:cNvSpPr txBox="1"/>
          <p:nvPr/>
        </p:nvSpPr>
        <p:spPr>
          <a:xfrm>
            <a:off x="246038" y="63073"/>
            <a:ext cx="6854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Section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2:</a:t>
            </a:r>
            <a:r>
              <a:rPr lang="zh-CN" altLang="en-US" sz="28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latin typeface="+mj-lt"/>
              </a:rPr>
              <a:t>NN potential (up to NNLO)  </a:t>
            </a:r>
            <a:endParaRPr lang="zh-CN" altLang="en-US" sz="2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B9973FB-C7A7-6C90-F261-E60C18F57E89}"/>
              </a:ext>
            </a:extLst>
          </p:cNvPr>
          <p:cNvSpPr txBox="1"/>
          <p:nvPr/>
        </p:nvSpPr>
        <p:spPr>
          <a:xfrm>
            <a:off x="4653766" y="1143463"/>
            <a:ext cx="319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u="sng" dirty="0" err="1">
                <a:solidFill>
                  <a:srgbClr val="C00000"/>
                </a:solidFill>
              </a:rPr>
              <a:t>Machleidt</a:t>
            </a:r>
            <a:r>
              <a:rPr lang="en-US" altLang="zh-CN" i="1" u="sng" dirty="0">
                <a:solidFill>
                  <a:srgbClr val="C00000"/>
                </a:solidFill>
              </a:rPr>
              <a:t>, Phys.Rep.503(2011)</a:t>
            </a:r>
            <a:endParaRPr lang="zh-CN" altLang="en-US" i="1" u="sng" dirty="0">
              <a:solidFill>
                <a:srgbClr val="C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9C826E9-64BA-3482-7FE4-9089CB0C9C33}"/>
              </a:ext>
            </a:extLst>
          </p:cNvPr>
          <p:cNvSpPr/>
          <p:nvPr/>
        </p:nvSpPr>
        <p:spPr>
          <a:xfrm>
            <a:off x="554446" y="910566"/>
            <a:ext cx="3463108" cy="63515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NN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contact term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potential</a:t>
            </a:r>
            <a:endParaRPr lang="zh-CN" altLang="en-US" sz="20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E4CECA-118E-3979-BF8C-89C06B2658C2}"/>
              </a:ext>
            </a:extLst>
          </p:cNvPr>
          <p:cNvSpPr txBox="1"/>
          <p:nvPr/>
        </p:nvSpPr>
        <p:spPr>
          <a:xfrm>
            <a:off x="554446" y="1807071"/>
            <a:ext cx="772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LO</a:t>
            </a:r>
            <a:r>
              <a:rPr lang="zh-CN" altLang="en-US" b="1" dirty="0"/>
              <a:t>阶：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BB3F92-74DE-D7EA-BECB-5D3077C7B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833" y="1729523"/>
            <a:ext cx="2842420" cy="55125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80FF9A3-B303-D938-B558-93EE1421557A}"/>
              </a:ext>
            </a:extLst>
          </p:cNvPr>
          <p:cNvSpPr txBox="1"/>
          <p:nvPr/>
        </p:nvSpPr>
        <p:spPr>
          <a:xfrm>
            <a:off x="554446" y="2430139"/>
            <a:ext cx="87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NLO</a:t>
            </a:r>
            <a:r>
              <a:rPr lang="zh-CN" altLang="en-US" b="1" dirty="0"/>
              <a:t>阶：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BFCE380-AD72-B841-467D-726D38F59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6833" y="2280780"/>
            <a:ext cx="6173273" cy="103738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0FDDE48-7DDF-452C-DFA6-1DE600A9A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728" y="3548443"/>
            <a:ext cx="6180847" cy="709701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6B777A0-9E05-65F3-51FF-ECC88785515A}"/>
              </a:ext>
            </a:extLst>
          </p:cNvPr>
          <p:cNvSpPr txBox="1"/>
          <p:nvPr/>
        </p:nvSpPr>
        <p:spPr>
          <a:xfrm>
            <a:off x="467425" y="3595690"/>
            <a:ext cx="1937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根据</a:t>
            </a:r>
            <a:r>
              <a:rPr lang="en-US" altLang="zh-CN" b="1" dirty="0">
                <a:solidFill>
                  <a:schemeClr val="accent5">
                    <a:lumMod val="50000"/>
                  </a:schemeClr>
                </a:solidFill>
              </a:rPr>
              <a:t>spin-isospin structure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分类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E0388D4-2748-64B4-F156-858EC8C116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5054" y="4618845"/>
            <a:ext cx="4188878" cy="16552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6" name="箭头: 左弧形 25">
            <a:extLst>
              <a:ext uri="{FF2B5EF4-FFF2-40B4-BE49-F238E27FC236}">
                <a16:creationId xmlns:a16="http://schemas.microsoft.com/office/drawing/2014/main" id="{070A974B-128A-0245-DE7C-7E710C7C8BB4}"/>
              </a:ext>
            </a:extLst>
          </p:cNvPr>
          <p:cNvSpPr/>
          <p:nvPr/>
        </p:nvSpPr>
        <p:spPr>
          <a:xfrm rot="19785489">
            <a:off x="1533602" y="4424980"/>
            <a:ext cx="386448" cy="133980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237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5449</TotalTime>
  <Words>817</Words>
  <Application>Microsoft Office PowerPoint</Application>
  <PresentationFormat>全屏显示(4:3)</PresentationFormat>
  <Paragraphs>136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 三图文排版</dc:title>
  <dc:creator>1097112932@qq.com</dc:creator>
  <cp:lastModifiedBy>1097112932@qq.com</cp:lastModifiedBy>
  <cp:revision>483</cp:revision>
  <dcterms:created xsi:type="dcterms:W3CDTF">2023-11-20T00:02:44Z</dcterms:created>
  <dcterms:modified xsi:type="dcterms:W3CDTF">2024-05-13T08:41:50Z</dcterms:modified>
</cp:coreProperties>
</file>