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322" r:id="rId2"/>
    <p:sldId id="323" r:id="rId3"/>
    <p:sldId id="324" r:id="rId4"/>
    <p:sldId id="362" r:id="rId5"/>
    <p:sldId id="325" r:id="rId6"/>
    <p:sldId id="363" r:id="rId7"/>
    <p:sldId id="353" r:id="rId8"/>
    <p:sldId id="364" r:id="rId9"/>
    <p:sldId id="365" r:id="rId10"/>
    <p:sldId id="366" r:id="rId11"/>
    <p:sldId id="367" r:id="rId12"/>
    <p:sldId id="354" r:id="rId13"/>
    <p:sldId id="3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gyang luo" initials="ql" lastIdx="1" clrIdx="0">
    <p:extLst>
      <p:ext uri="{19B8F6BF-5375-455C-9EA6-DF929625EA0E}">
        <p15:presenceInfo xmlns:p15="http://schemas.microsoft.com/office/powerpoint/2012/main" userId="b312fd5b3cbd68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00"/>
    <a:srgbClr val="01561F"/>
    <a:srgbClr val="4472C4"/>
    <a:srgbClr val="D1E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5701" autoAdjust="0"/>
  </p:normalViewPr>
  <p:slideViewPr>
    <p:cSldViewPr snapToGrid="0">
      <p:cViewPr varScale="1">
        <p:scale>
          <a:sx n="87" d="100"/>
          <a:sy n="87" d="100"/>
        </p:scale>
        <p:origin x="36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739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9F047-B2F9-4189-B312-490D787CBD70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C2EE4982-2EF6-44B3-8043-FF97C7D028A4}" type="pres">
      <dgm:prSet presAssocID="{E089F047-B2F9-4189-B312-490D787CBD7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9F3F4217-93E3-433C-AED5-12F057EDED6E}" type="presOf" srcId="{E089F047-B2F9-4189-B312-490D787CBD70}" destId="{C2EE4982-2EF6-44B3-8043-FF97C7D028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041DB06-6AB1-465F-03B4-E6EBA3BD70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ED1A49-E672-C827-7530-25569C5EE0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BD34A-0F7A-4E89-A44C-82B519A1744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90C4FD-567C-38F4-79F9-F6DDBE238C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7D8CBD-82C1-25D3-FC09-0E507A0F16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77122-1640-47D4-A46F-D8F6FCE9E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6173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DA434-5B87-4D57-A495-9B34A93F66A7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2CE8C-24EE-47A1-882C-75AEA3B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0122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1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6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2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42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6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04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5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758406B-3AC8-D5EE-2263-160FDFE63ADC}"/>
              </a:ext>
            </a:extLst>
          </p:cNvPr>
          <p:cNvSpPr/>
          <p:nvPr userDrawn="1"/>
        </p:nvSpPr>
        <p:spPr>
          <a:xfrm>
            <a:off x="0" y="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44F7B5-C183-A0CD-B933-5E0BEA64D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688" b="31917"/>
          <a:stretch/>
        </p:blipFill>
        <p:spPr>
          <a:xfrm>
            <a:off x="11385734" y="0"/>
            <a:ext cx="806266" cy="6351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21F22B9-C3AF-BFF3-1D28-E94CA7E0AE7B}"/>
              </a:ext>
            </a:extLst>
          </p:cNvPr>
          <p:cNvSpPr/>
          <p:nvPr userDrawn="1"/>
        </p:nvSpPr>
        <p:spPr>
          <a:xfrm>
            <a:off x="6096000" y="6612464"/>
            <a:ext cx="6096001" cy="245534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0C3093-C179-935B-CB0C-68D11E5C5D02}"/>
              </a:ext>
            </a:extLst>
          </p:cNvPr>
          <p:cNvSpPr/>
          <p:nvPr userDrawn="1"/>
        </p:nvSpPr>
        <p:spPr>
          <a:xfrm>
            <a:off x="8466" y="6623053"/>
            <a:ext cx="6070603" cy="234945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页脚占位符 3">
            <a:extLst>
              <a:ext uri="{FF2B5EF4-FFF2-40B4-BE49-F238E27FC236}">
                <a16:creationId xmlns:a16="http://schemas.microsoft.com/office/drawing/2014/main" id="{57BE155D-68E3-DA00-4205-E0113FA3FF30}"/>
              </a:ext>
            </a:extLst>
          </p:cNvPr>
          <p:cNvSpPr txBox="1">
            <a:spLocks/>
          </p:cNvSpPr>
          <p:nvPr userDrawn="1"/>
        </p:nvSpPr>
        <p:spPr>
          <a:xfrm>
            <a:off x="6079069" y="6601875"/>
            <a:ext cx="6019801" cy="2455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陈林海</a:t>
            </a:r>
            <a:r>
              <a:rPr lang="en-US" altLang="zh-CN" dirty="0">
                <a:solidFill>
                  <a:schemeClr val="bg1"/>
                </a:solidFill>
              </a:rPr>
              <a:t>20344005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A72161C0-1521-6BC6-A591-91046564E5E0}"/>
              </a:ext>
            </a:extLst>
          </p:cNvPr>
          <p:cNvSpPr txBox="1">
            <a:spLocks/>
          </p:cNvSpPr>
          <p:nvPr userDrawn="1"/>
        </p:nvSpPr>
        <p:spPr>
          <a:xfrm>
            <a:off x="3242738" y="6601870"/>
            <a:ext cx="2743200" cy="245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A5717F-43AD-450A-B181-8EC8BBEE2E16}" type="slidenum">
              <a:rPr lang="zh-CN" altLang="en-US" smtClean="0">
                <a:solidFill>
                  <a:schemeClr val="accent6">
                    <a:lumMod val="50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日期占位符 2">
            <a:extLst>
              <a:ext uri="{FF2B5EF4-FFF2-40B4-BE49-F238E27FC236}">
                <a16:creationId xmlns:a16="http://schemas.microsoft.com/office/drawing/2014/main" id="{2AFA32BC-23FF-479C-A1AC-1C44D3B5A276}"/>
              </a:ext>
            </a:extLst>
          </p:cNvPr>
          <p:cNvSpPr txBox="1">
            <a:spLocks/>
          </p:cNvSpPr>
          <p:nvPr userDrawn="1"/>
        </p:nvSpPr>
        <p:spPr>
          <a:xfrm>
            <a:off x="0" y="6601870"/>
            <a:ext cx="2743200" cy="245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8200B5-A958-4343-92EE-7D07A8FCB3FE}" type="datetime1">
              <a:rPr lang="zh-CN" altLang="en-US" sz="1600" smtClean="0">
                <a:solidFill>
                  <a:schemeClr val="accent6">
                    <a:lumMod val="75000"/>
                  </a:schemeClr>
                </a:solidFill>
              </a:rPr>
              <a:pPr/>
              <a:t>2024/10/10</a:t>
            </a:fld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124660-2202-80E7-4FDC-4C701A052A17}"/>
              </a:ext>
            </a:extLst>
          </p:cNvPr>
          <p:cNvSpPr txBox="1"/>
          <p:nvPr userDrawn="1"/>
        </p:nvSpPr>
        <p:spPr>
          <a:xfrm>
            <a:off x="321733" y="55966"/>
            <a:ext cx="5444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86135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758406B-3AC8-D5EE-2263-160FDFE63ADC}"/>
              </a:ext>
            </a:extLst>
          </p:cNvPr>
          <p:cNvSpPr/>
          <p:nvPr userDrawn="1"/>
        </p:nvSpPr>
        <p:spPr>
          <a:xfrm>
            <a:off x="0" y="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44F7B5-C183-A0CD-B933-5E0BEA64D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688" b="31917"/>
          <a:stretch/>
        </p:blipFill>
        <p:spPr>
          <a:xfrm>
            <a:off x="11385734" y="0"/>
            <a:ext cx="806266" cy="63515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21F22B9-C3AF-BFF3-1D28-E94CA7E0AE7B}"/>
              </a:ext>
            </a:extLst>
          </p:cNvPr>
          <p:cNvSpPr/>
          <p:nvPr userDrawn="1"/>
        </p:nvSpPr>
        <p:spPr>
          <a:xfrm>
            <a:off x="6070602" y="6633642"/>
            <a:ext cx="6121397" cy="226382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0C3093-C179-935B-CB0C-68D11E5C5D02}"/>
              </a:ext>
            </a:extLst>
          </p:cNvPr>
          <p:cNvSpPr/>
          <p:nvPr userDrawn="1"/>
        </p:nvSpPr>
        <p:spPr>
          <a:xfrm>
            <a:off x="0" y="6633642"/>
            <a:ext cx="6070603" cy="234945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页脚占位符 3">
            <a:extLst>
              <a:ext uri="{FF2B5EF4-FFF2-40B4-BE49-F238E27FC236}">
                <a16:creationId xmlns:a16="http://schemas.microsoft.com/office/drawing/2014/main" id="{57BE155D-68E3-DA00-4205-E0113FA3FF30}"/>
              </a:ext>
            </a:extLst>
          </p:cNvPr>
          <p:cNvSpPr txBox="1">
            <a:spLocks/>
          </p:cNvSpPr>
          <p:nvPr userDrawn="1"/>
        </p:nvSpPr>
        <p:spPr>
          <a:xfrm>
            <a:off x="6086383" y="6625079"/>
            <a:ext cx="5970158" cy="22638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kern="120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黄凌宇</a:t>
            </a:r>
            <a:r>
              <a:rPr lang="en-US" altLang="zh-CN" dirty="0">
                <a:solidFill>
                  <a:schemeClr val="bg1"/>
                </a:solidFill>
              </a:rPr>
              <a:t>24214629</a:t>
            </a:r>
          </a:p>
        </p:txBody>
      </p:sp>
      <p:sp>
        <p:nvSpPr>
          <p:cNvPr id="13" name="灯片编号占位符 4">
            <a:extLst>
              <a:ext uri="{FF2B5EF4-FFF2-40B4-BE49-F238E27FC236}">
                <a16:creationId xmlns:a16="http://schemas.microsoft.com/office/drawing/2014/main" id="{A72161C0-1521-6BC6-A591-91046564E5E0}"/>
              </a:ext>
            </a:extLst>
          </p:cNvPr>
          <p:cNvSpPr txBox="1">
            <a:spLocks/>
          </p:cNvSpPr>
          <p:nvPr userDrawn="1"/>
        </p:nvSpPr>
        <p:spPr>
          <a:xfrm>
            <a:off x="3242738" y="6601870"/>
            <a:ext cx="2743200" cy="245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A5717F-43AD-450A-B181-8EC8BBEE2E16}" type="slidenum">
              <a:rPr lang="zh-CN" altLang="en-US" smtClean="0">
                <a:solidFill>
                  <a:schemeClr val="accent6">
                    <a:lumMod val="50000"/>
                  </a:schemeClr>
                </a:solidFill>
              </a:rPr>
              <a:pPr/>
              <a:t>‹#›</a:t>
            </a:fld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0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9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7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80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1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2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2024/5/14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8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2024/5/14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7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2970829-DC90-4A05-990B-9F1687C3F71D}"/>
              </a:ext>
            </a:extLst>
          </p:cNvPr>
          <p:cNvSpPr/>
          <p:nvPr/>
        </p:nvSpPr>
        <p:spPr>
          <a:xfrm>
            <a:off x="2009077" y="1402562"/>
            <a:ext cx="7794347" cy="1876875"/>
          </a:xfrm>
          <a:prstGeom prst="round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outerShdw blurRad="152400" sx="102000" sy="102000" algn="ctr" rotWithShape="0">
              <a:schemeClr val="accent6">
                <a:lumMod val="50000"/>
                <a:alpha val="31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561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327AAA-E6F2-4186-7539-0A3C7E9E81B5}"/>
              </a:ext>
            </a:extLst>
          </p:cNvPr>
          <p:cNvSpPr txBox="1"/>
          <p:nvPr/>
        </p:nvSpPr>
        <p:spPr>
          <a:xfrm>
            <a:off x="2516509" y="1340445"/>
            <a:ext cx="6895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Large scale shell model calculation for collectivity in nuclei beyond </a:t>
            </a:r>
            <a:r>
              <a:rPr lang="en-US" altLang="zh-CN" sz="4000" baseline="30000" dirty="0">
                <a:solidFill>
                  <a:schemeClr val="bg1"/>
                </a:solidFill>
              </a:rPr>
              <a:t>78</a:t>
            </a:r>
            <a:r>
              <a:rPr lang="en-US" altLang="zh-CN" sz="4000" dirty="0">
                <a:solidFill>
                  <a:schemeClr val="bg1"/>
                </a:solidFill>
              </a:rPr>
              <a:t>Ni</a:t>
            </a:r>
            <a:endParaRPr lang="zh-CN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6DD916-ECCE-CFAA-3B47-F4789A97F1C8}"/>
              </a:ext>
            </a:extLst>
          </p:cNvPr>
          <p:cNvSpPr txBox="1"/>
          <p:nvPr/>
        </p:nvSpPr>
        <p:spPr>
          <a:xfrm>
            <a:off x="3665523" y="3609175"/>
            <a:ext cx="486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作者：</a:t>
            </a:r>
            <a:r>
              <a:rPr lang="it-IT" altLang="zh-CN" sz="2400" b="0" i="0" dirty="0">
                <a:effectLst/>
                <a:latin typeface="Inter"/>
              </a:rPr>
              <a:t>N. Chen, J. G. Li, H. H. Li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006EA3-64E3-8F96-FA8F-DC4C1983713C}"/>
              </a:ext>
            </a:extLst>
          </p:cNvPr>
          <p:cNvSpPr txBox="1"/>
          <p:nvPr/>
        </p:nvSpPr>
        <p:spPr>
          <a:xfrm>
            <a:off x="2303149" y="4311116"/>
            <a:ext cx="7585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单位：</a:t>
            </a:r>
            <a:r>
              <a:rPr lang="en-US" altLang="zh-CN" sz="2400" b="0" i="0" dirty="0">
                <a:effectLst/>
                <a:latin typeface="Inter"/>
              </a:rPr>
              <a:t>Heavy </a:t>
            </a:r>
            <a:r>
              <a:rPr lang="en-US" altLang="zh-CN" sz="2400" dirty="0" err="1">
                <a:latin typeface="Inter"/>
              </a:rPr>
              <a:t>l</a:t>
            </a:r>
            <a:r>
              <a:rPr lang="en-US" altLang="zh-CN" sz="2400" b="0" i="0" dirty="0" err="1">
                <a:effectLst/>
                <a:latin typeface="Inter"/>
              </a:rPr>
              <a:t>on</a:t>
            </a:r>
            <a:r>
              <a:rPr lang="en-US" altLang="zh-CN" sz="2400" b="0" i="0" dirty="0">
                <a:effectLst/>
                <a:latin typeface="Inter"/>
              </a:rPr>
              <a:t> Science and Technology Key Lab, Institute of Modern Physics, Chinese Academy of Sciences </a:t>
            </a:r>
            <a:r>
              <a:rPr lang="zh-CN" altLang="en-US" sz="2400" b="0" i="0" dirty="0">
                <a:effectLst/>
                <a:latin typeface="Inter"/>
              </a:rPr>
              <a:t>等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9849A4-EC88-9150-25A6-97D937C5E0C6}"/>
              </a:ext>
            </a:extLst>
          </p:cNvPr>
          <p:cNvSpPr txBox="1"/>
          <p:nvPr/>
        </p:nvSpPr>
        <p:spPr>
          <a:xfrm>
            <a:off x="2303149" y="5224605"/>
            <a:ext cx="8170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Inter"/>
              </a:rPr>
              <a:t>链接：https://link.aps.org/doi/10.1103/PhysRevC.110.034316</a:t>
            </a:r>
          </a:p>
        </p:txBody>
      </p:sp>
    </p:spTree>
    <p:extLst>
      <p:ext uri="{BB962C8B-B14F-4D97-AF65-F5344CB8AC3E}">
        <p14:creationId xmlns:p14="http://schemas.microsoft.com/office/powerpoint/2010/main" val="84036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169C5F-9AEA-BD27-5CDF-9DD49065C87A}"/>
              </a:ext>
            </a:extLst>
          </p:cNvPr>
          <p:cNvSpPr txBox="1"/>
          <p:nvPr/>
        </p:nvSpPr>
        <p:spPr>
          <a:xfrm>
            <a:off x="423334" y="76200"/>
            <a:ext cx="688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研究结果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08B5A9-2BAF-25CC-B340-09CA17CAFBDC}"/>
              </a:ext>
            </a:extLst>
          </p:cNvPr>
          <p:cNvGrpSpPr/>
          <p:nvPr/>
        </p:nvGrpSpPr>
        <p:grpSpPr>
          <a:xfrm>
            <a:off x="423334" y="751422"/>
            <a:ext cx="4359682" cy="523220"/>
            <a:chOff x="0" y="0"/>
            <a:chExt cx="2294466" cy="74678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2A4E52A-B202-CB8A-836D-E13B32C0CB64}"/>
                </a:ext>
              </a:extLst>
            </p:cNvPr>
            <p:cNvSpPr/>
            <p:nvPr/>
          </p:nvSpPr>
          <p:spPr>
            <a:xfrm>
              <a:off x="0" y="0"/>
              <a:ext cx="2294466" cy="74678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矩形: 圆角 4">
              <a:extLst>
                <a:ext uri="{FF2B5EF4-FFF2-40B4-BE49-F238E27FC236}">
                  <a16:creationId xmlns:a16="http://schemas.microsoft.com/office/drawing/2014/main" id="{0DDFC848-53C2-8E3A-360A-3F5E09E9A9BB}"/>
                </a:ext>
              </a:extLst>
            </p:cNvPr>
            <p:cNvSpPr txBox="1"/>
            <p:nvPr/>
          </p:nvSpPr>
          <p:spPr>
            <a:xfrm>
              <a:off x="36455" y="36455"/>
              <a:ext cx="2221556" cy="6738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200" kern="1200" dirty="0" err="1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  <a:cs typeface="+mn-cs"/>
                </a:rPr>
                <a:t>Ge,Se</a:t>
              </a:r>
              <a:r>
                <a:rPr lang="zh-CN" altLang="en-US" sz="2200" kern="1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  <a:cs typeface="+mn-cs"/>
                </a:rPr>
                <a:t>同位素能级结构及能带特征</a:t>
              </a:r>
              <a:endParaRPr lang="zh-CN" sz="2200" kern="12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CD810F3-3D53-435B-6646-D21241C69445}"/>
              </a:ext>
            </a:extLst>
          </p:cNvPr>
          <p:cNvSpPr txBox="1"/>
          <p:nvPr/>
        </p:nvSpPr>
        <p:spPr>
          <a:xfrm>
            <a:off x="8480440" y="1274642"/>
            <a:ext cx="362174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这些核表现出了较低的</a:t>
            </a:r>
            <a:r>
              <a:rPr lang="en-US" altLang="zh-CN" dirty="0"/>
              <a:t>2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+</a:t>
            </a:r>
            <a:r>
              <a:rPr lang="zh-CN" altLang="en-US" dirty="0"/>
              <a:t>激发能和较大的</a:t>
            </a:r>
            <a:r>
              <a:rPr lang="en-US" altLang="zh-CN" sz="1800" dirty="0"/>
              <a:t>B(E2;2</a:t>
            </a:r>
            <a:r>
              <a:rPr lang="en-US" altLang="zh-CN" sz="1800" baseline="-25000" dirty="0"/>
              <a:t>1</a:t>
            </a:r>
            <a:r>
              <a:rPr lang="en-US" altLang="zh-CN" sz="1800" baseline="30000" dirty="0"/>
              <a:t>+</a:t>
            </a:r>
            <a:r>
              <a:rPr lang="en-US" altLang="zh-CN" sz="1800" dirty="0"/>
              <a:t>→ 0</a:t>
            </a:r>
            <a:r>
              <a:rPr lang="en-US" altLang="zh-CN" sz="1800" baseline="-25000" dirty="0"/>
              <a:t>1</a:t>
            </a:r>
            <a:r>
              <a:rPr lang="en-US" altLang="zh-CN" sz="1800" baseline="30000" dirty="0"/>
              <a:t>+</a:t>
            </a:r>
            <a:r>
              <a:rPr lang="en-US" altLang="zh-CN" sz="1800" dirty="0"/>
              <a:t>)</a:t>
            </a:r>
            <a:r>
              <a:rPr lang="zh-CN" altLang="en-US" sz="1800" dirty="0"/>
              <a:t>，意味着存在显著形变</a:t>
            </a:r>
            <a:endParaRPr lang="en-US" altLang="zh-CN" baseline="-2500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baseline="-2500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除了</a:t>
            </a:r>
            <a:r>
              <a:rPr lang="en-US" altLang="zh-CN" baseline="30000" dirty="0"/>
              <a:t>90</a:t>
            </a:r>
            <a:r>
              <a:rPr lang="en-US" altLang="zh-CN" dirty="0"/>
              <a:t>Se</a:t>
            </a:r>
            <a:r>
              <a:rPr lang="zh-CN" altLang="en-US" dirty="0"/>
              <a:t>外，其余的在</a:t>
            </a:r>
            <a:r>
              <a:rPr lang="en-US" altLang="zh-CN" dirty="0"/>
              <a:t>4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+</a:t>
            </a:r>
            <a:r>
              <a:rPr lang="zh-CN" altLang="en-US" dirty="0"/>
              <a:t>之下都有一个低能的</a:t>
            </a:r>
            <a:r>
              <a:rPr lang="en-US" altLang="zh-CN" dirty="0"/>
              <a:t>2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+</a:t>
            </a:r>
            <a:r>
              <a:rPr lang="zh-CN" altLang="en-US" dirty="0"/>
              <a:t>，表明着它们可能具有三轴性或</a:t>
            </a:r>
            <a:r>
              <a:rPr lang="en-US" altLang="zh-CN" dirty="0"/>
              <a:t>γ</a:t>
            </a:r>
            <a:r>
              <a:rPr lang="zh-CN" altLang="en-US" dirty="0"/>
              <a:t>软性</a:t>
            </a:r>
            <a:endParaRPr lang="en-US" altLang="zh-C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存在较大的</a:t>
            </a:r>
            <a:r>
              <a:rPr lang="en-US" altLang="zh-CN" sz="1800" dirty="0"/>
              <a:t>B(E2;2</a:t>
            </a:r>
            <a:r>
              <a:rPr lang="en-US" altLang="zh-CN" baseline="-25000" dirty="0"/>
              <a:t>2</a:t>
            </a:r>
            <a:r>
              <a:rPr lang="en-US" altLang="zh-CN" sz="1800" baseline="30000" dirty="0"/>
              <a:t>+</a:t>
            </a:r>
            <a:r>
              <a:rPr lang="en-US" altLang="zh-CN" sz="1800" dirty="0"/>
              <a:t>→ 2</a:t>
            </a:r>
            <a:r>
              <a:rPr lang="en-US" altLang="zh-CN" sz="1800" baseline="-25000" dirty="0"/>
              <a:t>1</a:t>
            </a:r>
            <a:r>
              <a:rPr lang="en-US" altLang="zh-CN" sz="1800" baseline="30000" dirty="0"/>
              <a:t>+</a:t>
            </a:r>
            <a:r>
              <a:rPr lang="en-US" altLang="zh-CN" sz="1800" dirty="0"/>
              <a:t>)</a:t>
            </a:r>
            <a:r>
              <a:rPr lang="zh-CN" altLang="en-US" sz="1800" dirty="0"/>
              <a:t>，其与</a:t>
            </a:r>
            <a:r>
              <a:rPr lang="en-US" altLang="zh-CN" sz="1800" dirty="0"/>
              <a:t>B(E2;2</a:t>
            </a:r>
            <a:r>
              <a:rPr lang="en-US" altLang="zh-CN" sz="1800" baseline="-25000" dirty="0"/>
              <a:t>1</a:t>
            </a:r>
            <a:r>
              <a:rPr lang="en-US" altLang="zh-CN" sz="1800" baseline="30000" dirty="0"/>
              <a:t>+</a:t>
            </a:r>
            <a:r>
              <a:rPr lang="en-US" altLang="zh-CN" sz="1800" dirty="0"/>
              <a:t>→ 0</a:t>
            </a:r>
            <a:r>
              <a:rPr lang="en-US" altLang="zh-CN" sz="1800" baseline="-25000" dirty="0"/>
              <a:t>1</a:t>
            </a:r>
            <a:r>
              <a:rPr lang="en-US" altLang="zh-CN" sz="1800" baseline="30000" dirty="0"/>
              <a:t>+</a:t>
            </a:r>
            <a:r>
              <a:rPr lang="en-US" altLang="zh-CN" sz="1800" dirty="0"/>
              <a:t>)</a:t>
            </a:r>
            <a:r>
              <a:rPr lang="zh-CN" altLang="en-US" sz="1800" dirty="0"/>
              <a:t>跃迁相当，可能有形状共存现象</a:t>
            </a:r>
            <a:endParaRPr lang="en-US" altLang="zh-CN" sz="180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基态带由</a:t>
            </a:r>
            <a:r>
              <a:rPr lang="en-US" altLang="zh-CN" dirty="0"/>
              <a:t>0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+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+</a:t>
            </a:r>
            <a:r>
              <a:rPr lang="zh-CN" altLang="en-US" dirty="0"/>
              <a:t>构成，</a:t>
            </a:r>
            <a:r>
              <a:rPr lang="en-US" altLang="zh-CN" dirty="0"/>
              <a:t>γ-</a:t>
            </a:r>
            <a:r>
              <a:rPr lang="zh-CN" altLang="en-US" dirty="0"/>
              <a:t>软带由</a:t>
            </a:r>
            <a:r>
              <a:rPr lang="en-US" altLang="zh-CN" dirty="0"/>
              <a:t>2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+</a:t>
            </a:r>
            <a:r>
              <a:rPr lang="zh-CN" altLang="en-US" dirty="0"/>
              <a:t>构成，两能带内部各状态之间呈现较大的</a:t>
            </a:r>
            <a:r>
              <a:rPr lang="en-US" altLang="zh-CN" dirty="0"/>
              <a:t>B(E2)</a:t>
            </a:r>
            <a:r>
              <a:rPr lang="zh-CN" altLang="en-US" dirty="0"/>
              <a:t>，且两能带之间也有较显著</a:t>
            </a:r>
            <a:r>
              <a:rPr lang="en-US" altLang="zh-CN" dirty="0"/>
              <a:t>E2</a:t>
            </a:r>
            <a:r>
              <a:rPr lang="zh-CN" altLang="en-US" dirty="0"/>
              <a:t>跃迁，表明了这些同位素低能谱的集体性质</a:t>
            </a:r>
            <a:endParaRPr lang="en-US" altLang="zh-CN" dirty="0"/>
          </a:p>
          <a:p>
            <a:pPr>
              <a:buClr>
                <a:schemeClr val="tx1"/>
              </a:buClr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9448ED-9B32-94F0-ABCB-F09D67870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460" y="1300183"/>
            <a:ext cx="8655648" cy="50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2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169C5F-9AEA-BD27-5CDF-9DD49065C87A}"/>
              </a:ext>
            </a:extLst>
          </p:cNvPr>
          <p:cNvSpPr txBox="1"/>
          <p:nvPr/>
        </p:nvSpPr>
        <p:spPr>
          <a:xfrm>
            <a:off x="423334" y="76200"/>
            <a:ext cx="688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研究结果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08B5A9-2BAF-25CC-B340-09CA17CAFBDC}"/>
              </a:ext>
            </a:extLst>
          </p:cNvPr>
          <p:cNvGrpSpPr/>
          <p:nvPr/>
        </p:nvGrpSpPr>
        <p:grpSpPr>
          <a:xfrm>
            <a:off x="423334" y="751422"/>
            <a:ext cx="4359682" cy="523220"/>
            <a:chOff x="0" y="0"/>
            <a:chExt cx="2294466" cy="74678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2A4E52A-B202-CB8A-836D-E13B32C0CB64}"/>
                </a:ext>
              </a:extLst>
            </p:cNvPr>
            <p:cNvSpPr/>
            <p:nvPr/>
          </p:nvSpPr>
          <p:spPr>
            <a:xfrm>
              <a:off x="0" y="0"/>
              <a:ext cx="2294466" cy="74678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矩形: 圆角 4">
              <a:extLst>
                <a:ext uri="{FF2B5EF4-FFF2-40B4-BE49-F238E27FC236}">
                  <a16:creationId xmlns:a16="http://schemas.microsoft.com/office/drawing/2014/main" id="{0DDFC848-53C2-8E3A-360A-3F5E09E9A9BB}"/>
                </a:ext>
              </a:extLst>
            </p:cNvPr>
            <p:cNvSpPr txBox="1"/>
            <p:nvPr/>
          </p:nvSpPr>
          <p:spPr>
            <a:xfrm>
              <a:off x="36455" y="36455"/>
              <a:ext cx="2221556" cy="6738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200" kern="1200" dirty="0" err="1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  <a:cs typeface="+mn-cs"/>
                </a:rPr>
                <a:t>Ge,Se</a:t>
              </a:r>
              <a:r>
                <a:rPr lang="zh-CN" altLang="en-US" sz="2200" kern="1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  <a:cs typeface="+mn-cs"/>
                </a:rPr>
                <a:t>同位素</a:t>
              </a:r>
              <a:r>
                <a:rPr lang="zh-CN" altLang="en-US" sz="2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低能态演化</a:t>
              </a:r>
              <a:endParaRPr lang="zh-CN" sz="2200" kern="12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CD810F3-3D53-435B-6646-D21241C69445}"/>
              </a:ext>
            </a:extLst>
          </p:cNvPr>
          <p:cNvSpPr txBox="1"/>
          <p:nvPr/>
        </p:nvSpPr>
        <p:spPr>
          <a:xfrm>
            <a:off x="492602" y="1420142"/>
            <a:ext cx="45420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Ge</a:t>
            </a:r>
            <a:r>
              <a:rPr lang="zh-CN" altLang="en-US" dirty="0"/>
              <a:t>同位素：</a:t>
            </a:r>
            <a:endParaRPr lang="en-US" altLang="zh-CN" dirty="0"/>
          </a:p>
          <a:p>
            <a:pPr>
              <a:buClr>
                <a:schemeClr val="tx1"/>
              </a:buClr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2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+</a:t>
            </a:r>
            <a:r>
              <a:rPr lang="zh-CN" altLang="en-US" dirty="0"/>
              <a:t>的演化趋势与实验数据符合良好，</a:t>
            </a:r>
            <a:r>
              <a:rPr lang="en-US" altLang="zh-CN" dirty="0"/>
              <a:t>4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+</a:t>
            </a:r>
            <a:r>
              <a:rPr lang="zh-CN" altLang="en-US" dirty="0"/>
              <a:t>在</a:t>
            </a:r>
            <a:r>
              <a:rPr lang="en-US" altLang="zh-CN" baseline="30000" dirty="0"/>
              <a:t>86,88</a:t>
            </a:r>
            <a:r>
              <a:rPr lang="en-US" altLang="zh-CN" dirty="0"/>
              <a:t>Ge</a:t>
            </a:r>
            <a:r>
              <a:rPr lang="zh-CN" altLang="en-US" dirty="0"/>
              <a:t>处呈上升趋势，与平稳的实验数据有所不同</a:t>
            </a:r>
            <a:endParaRPr lang="en-US" altLang="zh-CN" dirty="0"/>
          </a:p>
          <a:p>
            <a:pPr>
              <a:buClr>
                <a:schemeClr val="tx1"/>
              </a:buClr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）部分实验未有数据也在计算中给出，具有一定参考意义，其中</a:t>
            </a:r>
            <a:r>
              <a:rPr lang="en-US" altLang="zh-CN" dirty="0"/>
              <a:t>0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+</a:t>
            </a:r>
            <a:r>
              <a:rPr lang="zh-CN" altLang="en-US" dirty="0"/>
              <a:t>随中子数增加出现显著波动，无法确定是否准确</a:t>
            </a:r>
            <a:endParaRPr lang="en-US" altLang="zh-CN" dirty="0"/>
          </a:p>
          <a:p>
            <a:pPr>
              <a:buClr>
                <a:schemeClr val="tx1"/>
              </a:buClr>
            </a:pPr>
            <a:endParaRPr lang="en-US" altLang="zh-C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dirty="0"/>
              <a:t>Se</a:t>
            </a:r>
            <a:r>
              <a:rPr lang="zh-CN" altLang="en-US" dirty="0"/>
              <a:t>同位素：</a:t>
            </a:r>
            <a:endParaRPr lang="en-US" altLang="zh-CN" dirty="0"/>
          </a:p>
          <a:p>
            <a:pPr>
              <a:buClr>
                <a:schemeClr val="tx1"/>
              </a:buClr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）实验数据表明随着中子数增加，</a:t>
            </a:r>
            <a:r>
              <a:rPr lang="en-US" altLang="zh-CN" dirty="0"/>
              <a:t>E(2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+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E(4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+</a:t>
            </a:r>
            <a:r>
              <a:rPr lang="en-US" altLang="zh-CN" dirty="0"/>
              <a:t>)</a:t>
            </a:r>
            <a:r>
              <a:rPr lang="zh-CN" altLang="en-US" dirty="0"/>
              <a:t>能级连续下降，表明存在明显形变。</a:t>
            </a:r>
            <a:r>
              <a:rPr lang="en-US" altLang="zh-CN" dirty="0"/>
              <a:t> E(4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+</a:t>
            </a:r>
            <a:r>
              <a:rPr lang="en-US" altLang="zh-CN" dirty="0"/>
              <a:t>)</a:t>
            </a:r>
            <a:r>
              <a:rPr lang="zh-CN" altLang="en-US" dirty="0"/>
              <a:t>的计算结果和实验数据符合良好，</a:t>
            </a:r>
            <a:r>
              <a:rPr lang="en-US" altLang="zh-CN" dirty="0"/>
              <a:t> E(2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+</a:t>
            </a:r>
            <a:r>
              <a:rPr lang="en-US" altLang="zh-CN" dirty="0"/>
              <a:t>)</a:t>
            </a:r>
            <a:r>
              <a:rPr lang="zh-CN" altLang="en-US" dirty="0"/>
              <a:t>的计算结果在</a:t>
            </a:r>
            <a:r>
              <a:rPr lang="en-US" altLang="zh-CN" baseline="30000" dirty="0"/>
              <a:t>92,94</a:t>
            </a:r>
            <a:r>
              <a:rPr lang="en-US" altLang="zh-CN" dirty="0"/>
              <a:t>Se</a:t>
            </a:r>
            <a:r>
              <a:rPr lang="zh-CN" altLang="en-US" dirty="0"/>
              <a:t>处呈上升趋势有所不同</a:t>
            </a:r>
            <a:endParaRPr lang="en-US" altLang="zh-CN" dirty="0"/>
          </a:p>
          <a:p>
            <a:pPr>
              <a:buClr>
                <a:schemeClr val="tx1"/>
              </a:buClr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E(2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+</a:t>
            </a:r>
            <a:r>
              <a:rPr lang="en-US" altLang="zh-CN" dirty="0"/>
              <a:t>)</a:t>
            </a:r>
            <a:r>
              <a:rPr lang="zh-CN" altLang="en-US" dirty="0"/>
              <a:t>数据在</a:t>
            </a:r>
            <a:r>
              <a:rPr lang="en-US" altLang="zh-CN" dirty="0"/>
              <a:t>90Se</a:t>
            </a:r>
            <a:r>
              <a:rPr lang="zh-CN" altLang="en-US" dirty="0"/>
              <a:t>处超过了</a:t>
            </a:r>
            <a:r>
              <a:rPr lang="en-US" altLang="zh-CN" dirty="0"/>
              <a:t>E(4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+</a:t>
            </a:r>
            <a:r>
              <a:rPr lang="en-US" altLang="zh-CN" dirty="0"/>
              <a:t>)</a:t>
            </a:r>
            <a:r>
              <a:rPr lang="zh-CN" altLang="en-US" dirty="0"/>
              <a:t>，与实验数据不符，其余情况良好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DA9B93-BA9F-E4EB-5AA0-F90EEDFA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90" y="776963"/>
            <a:ext cx="6849431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4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169C5F-9AEA-BD27-5CDF-9DD49065C87A}"/>
              </a:ext>
            </a:extLst>
          </p:cNvPr>
          <p:cNvSpPr txBox="1"/>
          <p:nvPr/>
        </p:nvSpPr>
        <p:spPr>
          <a:xfrm>
            <a:off x="423334" y="76200"/>
            <a:ext cx="688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总结与展望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E304D5-C7C2-5A69-B636-1ECCAA7E1D31}"/>
              </a:ext>
            </a:extLst>
          </p:cNvPr>
          <p:cNvSpPr txBox="1"/>
          <p:nvPr/>
        </p:nvSpPr>
        <p:spPr>
          <a:xfrm>
            <a:off x="423334" y="1028343"/>
            <a:ext cx="1080909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Inter"/>
              </a:rPr>
              <a:t>在</a:t>
            </a:r>
            <a:r>
              <a:rPr lang="en-US" altLang="zh-CN" baseline="30000" dirty="0">
                <a:latin typeface="Inter"/>
              </a:rPr>
              <a:t>78</a:t>
            </a:r>
            <a:r>
              <a:rPr lang="en-US" altLang="zh-CN" dirty="0">
                <a:latin typeface="Inter"/>
              </a:rPr>
              <a:t>Ni</a:t>
            </a:r>
            <a:r>
              <a:rPr lang="zh-CN" altLang="en-US" dirty="0">
                <a:latin typeface="Inter"/>
              </a:rPr>
              <a:t>内核上方的模型空间内，通过基于现实</a:t>
            </a:r>
            <a:r>
              <a:rPr lang="zh-CN" altLang="en-US" b="0" i="0" dirty="0">
                <a:effectLst/>
                <a:latin typeface="Inter"/>
              </a:rPr>
              <a:t>电荷相关的波恩核子 </a:t>
            </a:r>
            <a:r>
              <a:rPr lang="en-US" altLang="zh-CN" b="0" i="0" dirty="0">
                <a:effectLst/>
                <a:latin typeface="Inter"/>
              </a:rPr>
              <a:t>- </a:t>
            </a:r>
            <a:r>
              <a:rPr lang="zh-CN" altLang="en-US" b="0" i="0" dirty="0">
                <a:effectLst/>
                <a:latin typeface="Inter"/>
              </a:rPr>
              <a:t>核子势（</a:t>
            </a:r>
            <a:r>
              <a:rPr lang="en-US" altLang="zh-CN" dirty="0"/>
              <a:t> charge-dependent Bonn nucleon-nucleon potential</a:t>
            </a:r>
            <a:r>
              <a:rPr lang="zh-CN" altLang="en-US" dirty="0"/>
              <a:t>）</a:t>
            </a:r>
            <a:r>
              <a:rPr lang="zh-CN" altLang="en-US" b="0" i="0" dirty="0">
                <a:effectLst/>
                <a:latin typeface="Inter"/>
              </a:rPr>
              <a:t>的多体微扰理论（</a:t>
            </a:r>
            <a:r>
              <a:rPr lang="en-US" altLang="zh-CN" dirty="0"/>
              <a:t> many body perturbation theory</a:t>
            </a:r>
            <a:r>
              <a:rPr lang="zh-CN" altLang="en-US" dirty="0"/>
              <a:t>）</a:t>
            </a:r>
            <a:r>
              <a:rPr lang="zh-CN" altLang="en-US" b="0" i="0" dirty="0">
                <a:effectLst/>
                <a:latin typeface="Inter"/>
              </a:rPr>
              <a:t>计算得到了对应的壳模型有效相互作用</a:t>
            </a:r>
            <a:endParaRPr lang="en-US" altLang="zh-CN" b="0" i="0" dirty="0">
              <a:effectLst/>
              <a:latin typeface="Inter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Inter"/>
              </a:rPr>
              <a:t>利用所得有效相互作用进行一系列计算：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zh-CN" altLang="en-US" dirty="0">
                <a:latin typeface="Inter"/>
              </a:rPr>
              <a:t>（</a:t>
            </a:r>
            <a:r>
              <a:rPr lang="en-US" altLang="zh-CN" dirty="0">
                <a:latin typeface="Inter"/>
              </a:rPr>
              <a:t>1</a:t>
            </a:r>
            <a:r>
              <a:rPr lang="zh-CN" altLang="en-US" dirty="0">
                <a:latin typeface="Inter"/>
              </a:rPr>
              <a:t>）计算</a:t>
            </a:r>
            <a:r>
              <a:rPr lang="en-US" altLang="zh-CN" dirty="0">
                <a:latin typeface="Inter"/>
              </a:rPr>
              <a:t>N=51</a:t>
            </a:r>
            <a:r>
              <a:rPr lang="zh-CN" altLang="en-US" dirty="0">
                <a:latin typeface="Inter"/>
              </a:rPr>
              <a:t>（即在</a:t>
            </a:r>
            <a:r>
              <a:rPr lang="en-US" altLang="zh-CN" baseline="30000" dirty="0">
                <a:latin typeface="Inter"/>
              </a:rPr>
              <a:t>78</a:t>
            </a:r>
            <a:r>
              <a:rPr lang="en-US" altLang="zh-CN" dirty="0">
                <a:latin typeface="Inter"/>
              </a:rPr>
              <a:t>Ni</a:t>
            </a:r>
            <a:r>
              <a:rPr lang="zh-CN" altLang="en-US" dirty="0">
                <a:latin typeface="Inter"/>
              </a:rPr>
              <a:t>内核上方具有单中子性质的核素</a:t>
            </a:r>
            <a:r>
              <a:rPr lang="en-US" altLang="zh-CN" dirty="0">
                <a:latin typeface="Inter"/>
              </a:rPr>
              <a:t>)</a:t>
            </a:r>
            <a:r>
              <a:rPr lang="zh-CN" altLang="en-US" dirty="0">
                <a:latin typeface="Inter"/>
              </a:rPr>
              <a:t>同中子素的基态，激发态能量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zh-CN" altLang="en-US" dirty="0">
                <a:latin typeface="Inter"/>
              </a:rPr>
              <a:t>（</a:t>
            </a:r>
            <a:r>
              <a:rPr lang="en-US" altLang="zh-CN" dirty="0">
                <a:latin typeface="Inter"/>
              </a:rPr>
              <a:t>2</a:t>
            </a:r>
            <a:r>
              <a:rPr lang="zh-CN" altLang="en-US" dirty="0">
                <a:latin typeface="Inter"/>
              </a:rPr>
              <a:t>）计算</a:t>
            </a:r>
            <a:r>
              <a:rPr lang="en-US" altLang="zh-CN" dirty="0">
                <a:latin typeface="Inter"/>
              </a:rPr>
              <a:t>N=52</a:t>
            </a:r>
            <a:r>
              <a:rPr lang="zh-CN" altLang="en-US" dirty="0">
                <a:latin typeface="Inter"/>
              </a:rPr>
              <a:t>同中子素</a:t>
            </a:r>
            <a:r>
              <a:rPr lang="en-US" altLang="zh-CN" dirty="0">
                <a:latin typeface="Inter"/>
              </a:rPr>
              <a:t>2</a:t>
            </a:r>
            <a:r>
              <a:rPr lang="en-US" altLang="zh-CN" baseline="-25000" dirty="0">
                <a:latin typeface="Inter"/>
              </a:rPr>
              <a:t>1</a:t>
            </a:r>
            <a:r>
              <a:rPr lang="en-US" altLang="zh-CN" baseline="30000" dirty="0">
                <a:latin typeface="Inter"/>
              </a:rPr>
              <a:t>+</a:t>
            </a:r>
            <a:r>
              <a:rPr lang="zh-CN" altLang="en-US" dirty="0">
                <a:latin typeface="Inter"/>
              </a:rPr>
              <a:t>态激发能和</a:t>
            </a:r>
            <a:r>
              <a:rPr lang="en-US" altLang="zh-CN" dirty="0">
                <a:latin typeface="Inter"/>
              </a:rPr>
              <a:t>B(E2;2</a:t>
            </a:r>
            <a:r>
              <a:rPr lang="en-US" altLang="zh-CN" baseline="-25000" dirty="0">
                <a:latin typeface="Inter"/>
              </a:rPr>
              <a:t>1</a:t>
            </a:r>
            <a:r>
              <a:rPr lang="en-US" altLang="zh-CN" baseline="30000" dirty="0">
                <a:latin typeface="Inter"/>
              </a:rPr>
              <a:t>+</a:t>
            </a:r>
            <a:r>
              <a:rPr lang="zh-CN" altLang="en-US" dirty="0">
                <a:latin typeface="Inter"/>
              </a:rPr>
              <a:t>→</a:t>
            </a:r>
            <a:r>
              <a:rPr lang="en-US" altLang="zh-CN" dirty="0">
                <a:latin typeface="Inter"/>
              </a:rPr>
              <a:t>0</a:t>
            </a:r>
            <a:r>
              <a:rPr lang="en-US" altLang="zh-CN" baseline="-25000" dirty="0">
                <a:latin typeface="Inter"/>
              </a:rPr>
              <a:t>1</a:t>
            </a:r>
            <a:r>
              <a:rPr lang="en-US" altLang="zh-CN" baseline="30000" dirty="0">
                <a:latin typeface="Inter"/>
              </a:rPr>
              <a:t>+</a:t>
            </a:r>
            <a:r>
              <a:rPr lang="en-US" altLang="zh-CN" dirty="0">
                <a:latin typeface="Inter"/>
              </a:rPr>
              <a:t>)</a:t>
            </a:r>
            <a:r>
              <a:rPr lang="zh-CN" altLang="en-US" dirty="0">
                <a:latin typeface="Inter"/>
              </a:rPr>
              <a:t>，</a:t>
            </a:r>
            <a:r>
              <a:rPr lang="zh-CN" altLang="en-US" b="0" i="0" dirty="0">
                <a:effectLst/>
                <a:latin typeface="Inter"/>
              </a:rPr>
              <a:t>重现了</a:t>
            </a:r>
            <a:r>
              <a:rPr lang="en-US" altLang="zh-CN" b="0" i="0" dirty="0">
                <a:effectLst/>
                <a:latin typeface="Inter"/>
              </a:rPr>
              <a:t>N=52</a:t>
            </a:r>
            <a:r>
              <a:rPr lang="zh-CN" altLang="en-US" b="0" i="0" dirty="0">
                <a:effectLst/>
                <a:latin typeface="Inter"/>
              </a:rPr>
              <a:t>同中子素中</a:t>
            </a:r>
            <a:r>
              <a:rPr lang="en-US" altLang="zh-CN" b="0" i="0" dirty="0">
                <a:effectLst/>
                <a:latin typeface="Inter"/>
              </a:rPr>
              <a:t>B</a:t>
            </a:r>
            <a:r>
              <a:rPr lang="en-US" altLang="zh-CN" dirty="0">
                <a:latin typeface="Inter"/>
              </a:rPr>
              <a:t>(</a:t>
            </a:r>
            <a:r>
              <a:rPr lang="en-US" altLang="zh-CN" b="0" i="0" dirty="0">
                <a:effectLst/>
                <a:latin typeface="Inter"/>
              </a:rPr>
              <a:t>E2)</a:t>
            </a:r>
            <a:r>
              <a:rPr lang="zh-CN" altLang="en-US" b="0" i="0" dirty="0">
                <a:effectLst/>
                <a:latin typeface="Inter"/>
              </a:rPr>
              <a:t>观测值的总体趋势</a:t>
            </a:r>
            <a:endParaRPr lang="en-US" altLang="zh-CN" b="0" i="0" dirty="0">
              <a:effectLst/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zh-CN" altLang="en-US" dirty="0">
                <a:latin typeface="Inter"/>
              </a:rPr>
              <a:t>（</a:t>
            </a:r>
            <a:r>
              <a:rPr lang="en-US" altLang="zh-CN" dirty="0">
                <a:latin typeface="Inter"/>
              </a:rPr>
              <a:t>3</a:t>
            </a:r>
            <a:r>
              <a:rPr lang="zh-CN" altLang="en-US" dirty="0">
                <a:latin typeface="Inter"/>
              </a:rPr>
              <a:t>）研究</a:t>
            </a:r>
            <a:r>
              <a:rPr lang="en-US" altLang="zh-CN" dirty="0">
                <a:latin typeface="Inter"/>
              </a:rPr>
              <a:t>N=52</a:t>
            </a:r>
            <a:r>
              <a:rPr lang="zh-CN" altLang="en-US" dirty="0">
                <a:latin typeface="Inter"/>
              </a:rPr>
              <a:t>同中子素集体性的潜在机制，给出了基态及第一激发态</a:t>
            </a:r>
            <a:r>
              <a:rPr lang="en-US" altLang="zh-CN" dirty="0">
                <a:latin typeface="Inter"/>
              </a:rPr>
              <a:t>2</a:t>
            </a:r>
            <a:r>
              <a:rPr lang="en-US" altLang="zh-CN" baseline="30000" dirty="0">
                <a:latin typeface="Inter"/>
              </a:rPr>
              <a:t>+</a:t>
            </a:r>
            <a:r>
              <a:rPr lang="zh-CN" altLang="en-US" dirty="0">
                <a:latin typeface="Inter"/>
              </a:rPr>
              <a:t>的组态与概率密度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zh-CN" altLang="en-US" dirty="0">
                <a:latin typeface="Inter"/>
              </a:rPr>
              <a:t>（</a:t>
            </a:r>
            <a:r>
              <a:rPr lang="en-US" altLang="zh-CN" dirty="0">
                <a:latin typeface="Inter"/>
              </a:rPr>
              <a:t>4</a:t>
            </a:r>
            <a:r>
              <a:rPr lang="zh-CN" altLang="en-US" dirty="0">
                <a:latin typeface="Inter"/>
              </a:rPr>
              <a:t>）研究富中子素</a:t>
            </a:r>
            <a:r>
              <a:rPr lang="en-US" altLang="zh-CN" dirty="0" err="1">
                <a:latin typeface="Inter"/>
              </a:rPr>
              <a:t>Ge,Se</a:t>
            </a:r>
            <a:r>
              <a:rPr lang="zh-CN" altLang="en-US" dirty="0">
                <a:latin typeface="Inter"/>
              </a:rPr>
              <a:t>同位素的低能结构和能带特征，揭示了某些同位素中非轴向</a:t>
            </a:r>
            <a:r>
              <a:rPr lang="en-US" altLang="zh-CN" dirty="0">
                <a:latin typeface="Inter"/>
              </a:rPr>
              <a:t>γ</a:t>
            </a:r>
            <a:r>
              <a:rPr lang="zh-CN" altLang="en-US" dirty="0">
                <a:latin typeface="Inter"/>
              </a:rPr>
              <a:t>形变的迹象，基于计算所得</a:t>
            </a:r>
            <a:r>
              <a:rPr lang="en-US" altLang="zh-CN" dirty="0">
                <a:latin typeface="Inter"/>
              </a:rPr>
              <a:t>B(E2)</a:t>
            </a:r>
            <a:r>
              <a:rPr lang="zh-CN" altLang="en-US" dirty="0">
                <a:latin typeface="Inter"/>
              </a:rPr>
              <a:t>构建基态带和</a:t>
            </a:r>
            <a:r>
              <a:rPr lang="en-US" altLang="zh-CN" dirty="0">
                <a:latin typeface="Inter"/>
              </a:rPr>
              <a:t>γ-</a:t>
            </a:r>
            <a:r>
              <a:rPr lang="zh-CN" altLang="en-US" dirty="0">
                <a:latin typeface="Inter"/>
              </a:rPr>
              <a:t>软带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zh-CN" altLang="en-US" dirty="0">
                <a:latin typeface="Inter"/>
              </a:rPr>
              <a:t>（</a:t>
            </a:r>
            <a:r>
              <a:rPr lang="en-US" altLang="zh-CN" dirty="0">
                <a:latin typeface="Inter"/>
              </a:rPr>
              <a:t>5</a:t>
            </a:r>
            <a:r>
              <a:rPr lang="zh-CN" altLang="en-US" dirty="0">
                <a:latin typeface="Inter"/>
              </a:rPr>
              <a:t>）研究</a:t>
            </a:r>
            <a:r>
              <a:rPr lang="en-US" altLang="zh-CN" dirty="0" err="1">
                <a:latin typeface="Inter"/>
              </a:rPr>
              <a:t>Ge,Se</a:t>
            </a:r>
            <a:r>
              <a:rPr lang="zh-CN" altLang="en-US" dirty="0">
                <a:latin typeface="Inter"/>
              </a:rPr>
              <a:t>同位素低能态演化，并为尚未观测到的低能态做出预测，有望增强未来我们对富中子区域中壳结构演化和和集体性的理解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b="1" dirty="0"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3795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B1D42CE-CAD3-BC3D-93F7-8AD1147A453C}"/>
              </a:ext>
            </a:extLst>
          </p:cNvPr>
          <p:cNvSpPr txBox="1"/>
          <p:nvPr/>
        </p:nvSpPr>
        <p:spPr>
          <a:xfrm>
            <a:off x="4197594" y="2875002"/>
            <a:ext cx="37968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感谢聆听</a:t>
            </a:r>
            <a:r>
              <a:rPr lang="zh-CN" altLang="en-US" sz="60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87358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3BBC3BA-2E39-5AD8-4C52-A79DBFE252FB}"/>
              </a:ext>
            </a:extLst>
          </p:cNvPr>
          <p:cNvGrpSpPr/>
          <p:nvPr/>
        </p:nvGrpSpPr>
        <p:grpSpPr>
          <a:xfrm>
            <a:off x="1736859" y="1920690"/>
            <a:ext cx="6734297" cy="2391919"/>
            <a:chOff x="623180" y="2097461"/>
            <a:chExt cx="5123700" cy="178751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080671F-8E54-CFB1-1585-BE653214B207}"/>
                </a:ext>
              </a:extLst>
            </p:cNvPr>
            <p:cNvGrpSpPr/>
            <p:nvPr/>
          </p:nvGrpSpPr>
          <p:grpSpPr>
            <a:xfrm>
              <a:off x="630214" y="2097461"/>
              <a:ext cx="1699103" cy="550069"/>
              <a:chOff x="990603" y="1357312"/>
              <a:chExt cx="1699103" cy="550069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D77D040-365D-5EA2-6789-3195C5469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2535" y="1405429"/>
                <a:ext cx="1077171" cy="345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b="1" dirty="0">
                    <a:solidFill>
                      <a:srgbClr val="006600"/>
                    </a:solidFill>
                    <a:latin typeface="+mj-ea"/>
                    <a:ea typeface="+mj-ea"/>
                  </a:rPr>
                  <a:t>研究背景</a:t>
                </a:r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419F6D2-ACE5-FEF8-5C3A-B85271148806}"/>
                  </a:ext>
                </a:extLst>
              </p:cNvPr>
              <p:cNvGrpSpPr/>
              <p:nvPr/>
            </p:nvGrpSpPr>
            <p:grpSpPr>
              <a:xfrm>
                <a:off x="990603" y="1357312"/>
                <a:ext cx="550069" cy="550069"/>
                <a:chOff x="990603" y="1357312"/>
                <a:chExt cx="550069" cy="550069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57360FC3-ECBA-EE1F-028B-72BADA60A375}"/>
                    </a:ext>
                  </a:extLst>
                </p:cNvPr>
                <p:cNvSpPr/>
                <p:nvPr/>
              </p:nvSpPr>
              <p:spPr>
                <a:xfrm>
                  <a:off x="990603" y="1357312"/>
                  <a:ext cx="550069" cy="550069"/>
                </a:xfrm>
                <a:prstGeom prst="ellipse">
                  <a:avLst/>
                </a:prstGeom>
                <a:solidFill>
                  <a:srgbClr val="0156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103C202F-DCC3-E1B1-918B-26612D60AFB2}"/>
                    </a:ext>
                  </a:extLst>
                </p:cNvPr>
                <p:cNvSpPr/>
                <p:nvPr/>
              </p:nvSpPr>
              <p:spPr bwMode="auto">
                <a:xfrm>
                  <a:off x="1061228" y="1432291"/>
                  <a:ext cx="408819" cy="3757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09585">
                    <a:defRPr/>
                  </a:pPr>
                  <a:r>
                    <a:rPr lang="en-US" altLang="zh-CN" sz="2667" b="1" kern="100" dirty="0">
                      <a:solidFill>
                        <a:schemeClr val="bg1"/>
                      </a:solidFill>
                      <a:latin typeface="+mj-ea"/>
                      <a:ea typeface="+mj-ea"/>
                      <a:cs typeface="Times New Roman" panose="02020603050405020304" pitchFamily="18" charset="0"/>
                    </a:rPr>
                    <a:t>01</a:t>
                  </a:r>
                  <a:endParaRPr lang="zh-CN" altLang="en-US" sz="2667" kern="100" dirty="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8BFC1B6-442A-8135-5329-4ECCCB5E9136}"/>
                </a:ext>
              </a:extLst>
            </p:cNvPr>
            <p:cNvGrpSpPr/>
            <p:nvPr/>
          </p:nvGrpSpPr>
          <p:grpSpPr>
            <a:xfrm>
              <a:off x="623180" y="3334910"/>
              <a:ext cx="3178468" cy="550069"/>
              <a:chOff x="990603" y="1357312"/>
              <a:chExt cx="3178468" cy="550069"/>
            </a:xfrm>
          </p:grpSpPr>
          <p:sp>
            <p:nvSpPr>
              <p:cNvPr id="14" name="文本框 6">
                <a:extLst>
                  <a:ext uri="{FF2B5EF4-FFF2-40B4-BE49-F238E27FC236}">
                    <a16:creationId xmlns:a16="http://schemas.microsoft.com/office/drawing/2014/main" id="{3DED227B-AE5E-1DC4-8053-B7672EADB3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2535" y="1405429"/>
                <a:ext cx="2556536" cy="345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b="1" dirty="0">
                    <a:solidFill>
                      <a:srgbClr val="006600"/>
                    </a:solidFill>
                    <a:latin typeface="+mj-ea"/>
                    <a:ea typeface="+mj-ea"/>
                  </a:rPr>
                  <a:t>研究结果</a:t>
                </a: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752EDB99-CB33-9980-C7FD-CBFE6EB75AFA}"/>
                  </a:ext>
                </a:extLst>
              </p:cNvPr>
              <p:cNvGrpSpPr/>
              <p:nvPr/>
            </p:nvGrpSpPr>
            <p:grpSpPr>
              <a:xfrm>
                <a:off x="990603" y="1357312"/>
                <a:ext cx="550069" cy="550069"/>
                <a:chOff x="990603" y="1357312"/>
                <a:chExt cx="550069" cy="550069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A215E3A0-D9B9-5867-6D43-6201E19AC7BC}"/>
                    </a:ext>
                  </a:extLst>
                </p:cNvPr>
                <p:cNvSpPr/>
                <p:nvPr/>
              </p:nvSpPr>
              <p:spPr>
                <a:xfrm>
                  <a:off x="990603" y="1357312"/>
                  <a:ext cx="550069" cy="550069"/>
                </a:xfrm>
                <a:prstGeom prst="ellipse">
                  <a:avLst/>
                </a:prstGeom>
                <a:solidFill>
                  <a:srgbClr val="0156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5CA7C561-EA13-FAC7-C32A-4433B3AFCCD9}"/>
                    </a:ext>
                  </a:extLst>
                </p:cNvPr>
                <p:cNvSpPr/>
                <p:nvPr/>
              </p:nvSpPr>
              <p:spPr bwMode="auto">
                <a:xfrm>
                  <a:off x="1061229" y="1432291"/>
                  <a:ext cx="408819" cy="3757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09585">
                    <a:defRPr/>
                  </a:pPr>
                  <a:r>
                    <a:rPr lang="en-US" altLang="zh-CN" sz="2667" b="1" kern="100" dirty="0">
                      <a:solidFill>
                        <a:schemeClr val="bg1"/>
                      </a:solidFill>
                      <a:latin typeface="+mj-ea"/>
                      <a:ea typeface="+mj-ea"/>
                      <a:cs typeface="Times New Roman" panose="02020603050405020304" pitchFamily="18" charset="0"/>
                    </a:rPr>
                    <a:t>03</a:t>
                  </a:r>
                  <a:endParaRPr lang="zh-CN" altLang="en-US" sz="2667" kern="100" dirty="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F211073-CC09-A242-AA7A-D8814FEF7198}"/>
                </a:ext>
              </a:extLst>
            </p:cNvPr>
            <p:cNvGrpSpPr/>
            <p:nvPr/>
          </p:nvGrpSpPr>
          <p:grpSpPr>
            <a:xfrm>
              <a:off x="3957762" y="2097461"/>
              <a:ext cx="1789118" cy="550069"/>
              <a:chOff x="-328912" y="1357312"/>
              <a:chExt cx="1789118" cy="550069"/>
            </a:xfrm>
          </p:grpSpPr>
          <p:sp>
            <p:nvSpPr>
              <p:cNvPr id="10" name="文本框 6">
                <a:extLst>
                  <a:ext uri="{FF2B5EF4-FFF2-40B4-BE49-F238E27FC236}">
                    <a16:creationId xmlns:a16="http://schemas.microsoft.com/office/drawing/2014/main" id="{10C433C6-46C2-C4AE-56C4-81E8B45F15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035" y="1411968"/>
                <a:ext cx="1077171" cy="345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 Light" panose="020F0302020204030204" pitchFamily="34" charset="0"/>
                    <a:ea typeface="方正宋刻本秀楷简体" panose="02000000000000000000" pitchFamily="2" charset="-122"/>
                  </a:defRPr>
                </a:lvl9pPr>
              </a:lstStyle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b="1" dirty="0">
                    <a:solidFill>
                      <a:srgbClr val="006600"/>
                    </a:solidFill>
                    <a:latin typeface="+mj-ea"/>
                    <a:ea typeface="+mj-ea"/>
                  </a:rPr>
                  <a:t>研究方法</a:t>
                </a:r>
                <a:endParaRPr lang="en-US" altLang="zh-CN" sz="2400" b="1" dirty="0">
                  <a:solidFill>
                    <a:srgbClr val="006600"/>
                  </a:solidFill>
                  <a:latin typeface="+mj-ea"/>
                  <a:ea typeface="+mj-ea"/>
                </a:endParaRP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8ED45582-6CB0-ED49-0213-0FBA6F2FEA51}"/>
                  </a:ext>
                </a:extLst>
              </p:cNvPr>
              <p:cNvGrpSpPr/>
              <p:nvPr/>
            </p:nvGrpSpPr>
            <p:grpSpPr>
              <a:xfrm>
                <a:off x="-328912" y="1357312"/>
                <a:ext cx="550069" cy="550069"/>
                <a:chOff x="-328912" y="1357312"/>
                <a:chExt cx="550069" cy="550069"/>
              </a:xfrm>
            </p:grpSpPr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A4A4EC51-12D3-D16D-C131-3E5C21EE68C6}"/>
                    </a:ext>
                  </a:extLst>
                </p:cNvPr>
                <p:cNvSpPr/>
                <p:nvPr/>
              </p:nvSpPr>
              <p:spPr>
                <a:xfrm>
                  <a:off x="-328912" y="1357312"/>
                  <a:ext cx="550069" cy="550069"/>
                </a:xfrm>
                <a:prstGeom prst="ellipse">
                  <a:avLst/>
                </a:prstGeom>
                <a:solidFill>
                  <a:srgbClr val="01561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493A15C-EB0B-B41D-ADA7-2B9C6820A6C0}"/>
                    </a:ext>
                  </a:extLst>
                </p:cNvPr>
                <p:cNvSpPr/>
                <p:nvPr/>
              </p:nvSpPr>
              <p:spPr bwMode="auto">
                <a:xfrm>
                  <a:off x="-258286" y="1432291"/>
                  <a:ext cx="408819" cy="3757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 defTabSz="609585">
                    <a:defRPr/>
                  </a:pPr>
                  <a:r>
                    <a:rPr lang="en-US" altLang="zh-CN" sz="2667" b="1" kern="100" dirty="0">
                      <a:solidFill>
                        <a:schemeClr val="bg1"/>
                      </a:solidFill>
                      <a:latin typeface="+mj-ea"/>
                      <a:ea typeface="+mj-ea"/>
                      <a:cs typeface="Times New Roman" panose="02020603050405020304" pitchFamily="18" charset="0"/>
                    </a:rPr>
                    <a:t>02</a:t>
                  </a:r>
                  <a:endParaRPr lang="zh-CN" altLang="en-US" sz="2667" kern="100" dirty="0">
                    <a:solidFill>
                      <a:schemeClr val="bg1"/>
                    </a:solidFill>
                    <a:latin typeface="+mj-ea"/>
                    <a:ea typeface="+mj-ea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2CD9BFB5-F5A7-B598-C2CD-7E8EE9E0D15D}"/>
              </a:ext>
            </a:extLst>
          </p:cNvPr>
          <p:cNvSpPr/>
          <p:nvPr/>
        </p:nvSpPr>
        <p:spPr bwMode="auto">
          <a:xfrm>
            <a:off x="116464" y="-42107"/>
            <a:ext cx="57979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defRPr/>
            </a:pPr>
            <a:r>
              <a:rPr lang="zh-CN" altLang="en-US" sz="4000" b="1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目录  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CONTENTS</a:t>
            </a:r>
            <a:endParaRPr kumimoji="0" lang="zh-CN" altLang="en-US" sz="4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defTabSz="609585">
              <a:defRPr/>
            </a:pPr>
            <a:endParaRPr lang="zh-CN" altLang="en-US" sz="4000" kern="1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2" name="图示 21">
            <a:extLst>
              <a:ext uri="{FF2B5EF4-FFF2-40B4-BE49-F238E27FC236}">
                <a16:creationId xmlns:a16="http://schemas.microsoft.com/office/drawing/2014/main" id="{D2B94D34-7584-113B-9E82-113B16EF8B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102118"/>
              </p:ext>
            </p:extLst>
          </p:nvPr>
        </p:nvGraphicFramePr>
        <p:xfrm>
          <a:off x="269070" y="821356"/>
          <a:ext cx="2294466" cy="747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0A0348E-4BC2-6A7F-E228-65BF42071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5385" y="3697431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6600"/>
                </a:solidFill>
                <a:latin typeface="+mj-ea"/>
                <a:ea typeface="+mj-ea"/>
              </a:rPr>
              <a:t>总结与展望</a:t>
            </a:r>
            <a:endParaRPr lang="en-US" altLang="zh-CN" sz="2400" b="1" dirty="0">
              <a:solidFill>
                <a:srgbClr val="006600"/>
              </a:solidFill>
              <a:latin typeface="+mj-ea"/>
              <a:ea typeface="+mj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4C3ACB5-1840-F056-69E7-AB4B719F4398}"/>
              </a:ext>
            </a:extLst>
          </p:cNvPr>
          <p:cNvSpPr/>
          <p:nvPr/>
        </p:nvSpPr>
        <p:spPr>
          <a:xfrm>
            <a:off x="6119643" y="3560233"/>
            <a:ext cx="722979" cy="736060"/>
          </a:xfrm>
          <a:prstGeom prst="ellipse">
            <a:avLst/>
          </a:prstGeom>
          <a:solidFill>
            <a:srgbClr val="015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6BCB0B7-F228-C432-F6E5-A2C276B4F031}"/>
              </a:ext>
            </a:extLst>
          </p:cNvPr>
          <p:cNvSpPr/>
          <p:nvPr/>
        </p:nvSpPr>
        <p:spPr bwMode="auto">
          <a:xfrm>
            <a:off x="6212471" y="3676880"/>
            <a:ext cx="53732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defRPr/>
            </a:pPr>
            <a:r>
              <a:rPr lang="en-US" altLang="zh-CN" sz="2667" b="1" kern="1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04</a:t>
            </a:r>
            <a:endParaRPr lang="zh-CN" altLang="en-US" sz="2667" kern="1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9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169C5F-9AEA-BD27-5CDF-9DD49065C87A}"/>
              </a:ext>
            </a:extLst>
          </p:cNvPr>
          <p:cNvSpPr txBox="1"/>
          <p:nvPr/>
        </p:nvSpPr>
        <p:spPr>
          <a:xfrm>
            <a:off x="423334" y="76200"/>
            <a:ext cx="6888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研究背景</a:t>
            </a:r>
            <a:endParaRPr lang="en-US" altLang="zh-CN" sz="2800" b="1" dirty="0">
              <a:solidFill>
                <a:schemeClr val="bg1"/>
              </a:solidFill>
              <a:latin typeface="+mj-lt"/>
            </a:endParaRPr>
          </a:p>
          <a:p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FFD51B-9D15-FF22-9552-169289924921}"/>
              </a:ext>
            </a:extLst>
          </p:cNvPr>
          <p:cNvSpPr txBox="1"/>
          <p:nvPr/>
        </p:nvSpPr>
        <p:spPr>
          <a:xfrm>
            <a:off x="550567" y="1141550"/>
            <a:ext cx="11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/>
              <a:t>富中子核素的研究意义：</a:t>
            </a:r>
            <a:endParaRPr lang="zh-CN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B64BB0-38D5-BAE0-7FB1-6913CFF66095}"/>
              </a:ext>
            </a:extLst>
          </p:cNvPr>
          <p:cNvSpPr txBox="1"/>
          <p:nvPr/>
        </p:nvSpPr>
        <p:spPr>
          <a:xfrm>
            <a:off x="550566" y="1827116"/>
            <a:ext cx="107123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探索核形状演变</a:t>
            </a:r>
            <a:endParaRPr lang="en-US" altLang="zh-CN" dirty="0"/>
          </a:p>
          <a:p>
            <a:pPr>
              <a:buClr>
                <a:schemeClr val="tx1"/>
              </a:buClr>
            </a:pPr>
            <a:r>
              <a:rPr lang="zh-CN" altLang="en-US" b="0" i="0" dirty="0">
                <a:effectLst/>
                <a:latin typeface="Inter"/>
              </a:rPr>
              <a:t>在低激发能下，富中子核的核形状是关键研究点。随着中子数的增加，核从球形向非球形转变，通过研究其变形过程，能深入理解壳层演化以及单粒子运动、集体激发和核变形之间的复杂关系</a:t>
            </a:r>
            <a:endParaRPr lang="en-US" altLang="zh-CN" b="0" i="0" dirty="0">
              <a:effectLst/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dirty="0"/>
          </a:p>
          <a:p>
            <a:pPr>
              <a:buClr>
                <a:schemeClr val="tx1"/>
              </a:buClr>
            </a:pPr>
            <a:endParaRPr lang="en-US" altLang="zh-C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Inter"/>
              </a:rPr>
              <a:t>理解集体性和单粒子自由度的相互作用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zh-CN" altLang="en-US" b="0" i="0" dirty="0">
                <a:effectLst/>
                <a:latin typeface="Inter"/>
              </a:rPr>
              <a:t>核集体性传统上被认为从幻数或半幻数闭壳核，经过弱变形开壳核，最终到强变形核逐渐演变。富中子核为研究这种演变过程提供了丰富的素材，有助于揭示集体性和单粒子自由度之间的相互影响机制</a:t>
            </a:r>
          </a:p>
          <a:p>
            <a:pPr>
              <a:buClr>
                <a:schemeClr val="tx1"/>
              </a:buClr>
            </a:pPr>
            <a:endParaRPr lang="en-US" altLang="zh-CN" b="1" dirty="0"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465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169C5F-9AEA-BD27-5CDF-9DD49065C87A}"/>
              </a:ext>
            </a:extLst>
          </p:cNvPr>
          <p:cNvSpPr txBox="1"/>
          <p:nvPr/>
        </p:nvSpPr>
        <p:spPr>
          <a:xfrm>
            <a:off x="423334" y="76200"/>
            <a:ext cx="6888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研究背景</a:t>
            </a:r>
            <a:endParaRPr lang="en-US" altLang="zh-CN" sz="2800" b="1" dirty="0">
              <a:solidFill>
                <a:schemeClr val="bg1"/>
              </a:solidFill>
              <a:latin typeface="+mj-lt"/>
            </a:endParaRPr>
          </a:p>
          <a:p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FFD51B-9D15-FF22-9552-169289924921}"/>
              </a:ext>
            </a:extLst>
          </p:cNvPr>
          <p:cNvSpPr txBox="1"/>
          <p:nvPr/>
        </p:nvSpPr>
        <p:spPr>
          <a:xfrm>
            <a:off x="550567" y="1141550"/>
            <a:ext cx="11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aseline="30000" dirty="0"/>
              <a:t>78</a:t>
            </a:r>
            <a:r>
              <a:rPr lang="en-US" altLang="zh-CN" dirty="0"/>
              <a:t>Ni</a:t>
            </a:r>
            <a:r>
              <a:rPr lang="zh-CN" altLang="en-US" dirty="0"/>
              <a:t>附近区域核素的研究现状：</a:t>
            </a:r>
            <a:endParaRPr lang="zh-CN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B64BB0-38D5-BAE0-7FB1-6913CFF66095}"/>
              </a:ext>
            </a:extLst>
          </p:cNvPr>
          <p:cNvSpPr txBox="1"/>
          <p:nvPr/>
        </p:nvSpPr>
        <p:spPr>
          <a:xfrm>
            <a:off x="550566" y="1622125"/>
            <a:ext cx="1080909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b="0" i="0" dirty="0">
                <a:effectLst/>
                <a:latin typeface="Inter"/>
              </a:rPr>
              <a:t>具有大</a:t>
            </a:r>
            <a:r>
              <a:rPr lang="en-US" altLang="zh-CN" b="0" i="0" dirty="0">
                <a:effectLst/>
                <a:latin typeface="Inter"/>
              </a:rPr>
              <a:t>N/Z</a:t>
            </a:r>
            <a:r>
              <a:rPr lang="zh-CN" altLang="en-US" b="0" i="0" dirty="0">
                <a:effectLst/>
                <a:latin typeface="Inter"/>
              </a:rPr>
              <a:t>比且远离稳定区的富中子核的核动力学是现在一个重要的研究方向，其中双幻数核</a:t>
            </a:r>
            <a:r>
              <a:rPr lang="en-US" altLang="zh-CN" b="0" i="0" baseline="30000" dirty="0">
                <a:effectLst/>
                <a:latin typeface="Inter"/>
              </a:rPr>
              <a:t>78</a:t>
            </a:r>
            <a:r>
              <a:rPr lang="en-US" altLang="zh-CN" b="0" i="0" dirty="0">
                <a:effectLst/>
                <a:latin typeface="Inter"/>
              </a:rPr>
              <a:t>Ni</a:t>
            </a:r>
            <a:r>
              <a:rPr lang="zh-CN" altLang="en-US" b="0" i="0" dirty="0">
                <a:effectLst/>
                <a:latin typeface="Inter"/>
              </a:rPr>
              <a:t>附近的质量区域处于核结构实验和理论研究的前沿</a:t>
            </a:r>
            <a:endParaRPr lang="en-US" altLang="zh-CN" b="0" i="0" dirty="0">
              <a:effectLst/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Inter"/>
              </a:rPr>
              <a:t>实验方面：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zh-CN" altLang="en-US" dirty="0">
                <a:latin typeface="Inter"/>
              </a:rPr>
              <a:t>（</a:t>
            </a:r>
            <a:r>
              <a:rPr lang="en-US" altLang="zh-CN" dirty="0">
                <a:latin typeface="Inter"/>
              </a:rPr>
              <a:t>1</a:t>
            </a:r>
            <a:r>
              <a:rPr lang="zh-CN" altLang="en-US" dirty="0">
                <a:latin typeface="Inter"/>
              </a:rPr>
              <a:t>）对于</a:t>
            </a:r>
            <a:r>
              <a:rPr lang="en-US" altLang="zh-CN" baseline="30000" dirty="0">
                <a:latin typeface="Inter"/>
              </a:rPr>
              <a:t>82</a:t>
            </a:r>
            <a:r>
              <a:rPr lang="zh-CN" altLang="en-US" baseline="30000" dirty="0">
                <a:latin typeface="Inter"/>
              </a:rPr>
              <a:t>，</a:t>
            </a:r>
            <a:r>
              <a:rPr lang="en-US" altLang="zh-CN" baseline="30000" dirty="0">
                <a:latin typeface="Inter"/>
              </a:rPr>
              <a:t>84</a:t>
            </a:r>
            <a:r>
              <a:rPr lang="en-US" altLang="zh-CN" dirty="0">
                <a:latin typeface="Inter"/>
              </a:rPr>
              <a:t>Zn</a:t>
            </a:r>
            <a:r>
              <a:rPr lang="zh-CN" altLang="en-US" dirty="0">
                <a:latin typeface="Inter"/>
              </a:rPr>
              <a:t>的研究表明了较重的</a:t>
            </a:r>
            <a:r>
              <a:rPr lang="en-US" altLang="zh-CN" dirty="0">
                <a:latin typeface="Inter"/>
              </a:rPr>
              <a:t>Zn</a:t>
            </a:r>
            <a:r>
              <a:rPr lang="zh-CN" altLang="en-US" dirty="0">
                <a:latin typeface="Inter"/>
              </a:rPr>
              <a:t>同位素开始发生形变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zh-CN" altLang="en-US" dirty="0">
                <a:latin typeface="Inter"/>
              </a:rPr>
              <a:t>（</a:t>
            </a:r>
            <a:r>
              <a:rPr lang="en-US" altLang="zh-CN" dirty="0">
                <a:latin typeface="Inter"/>
              </a:rPr>
              <a:t>2</a:t>
            </a:r>
            <a:r>
              <a:rPr lang="zh-CN" altLang="en-US" dirty="0">
                <a:latin typeface="Inter"/>
              </a:rPr>
              <a:t>）</a:t>
            </a:r>
            <a:r>
              <a:rPr lang="zh-CN" altLang="en-US" b="0" i="0" dirty="0">
                <a:effectLst/>
                <a:latin typeface="Inter"/>
              </a:rPr>
              <a:t>对 </a:t>
            </a:r>
            <a:r>
              <a:rPr lang="en-US" altLang="zh-CN" b="0" i="0" dirty="0">
                <a:effectLst/>
                <a:latin typeface="Inter"/>
              </a:rPr>
              <a:t>Ge</a:t>
            </a:r>
            <a:r>
              <a:rPr lang="zh-CN" altLang="en-US" b="0" i="0" dirty="0">
                <a:effectLst/>
                <a:latin typeface="Inter"/>
              </a:rPr>
              <a:t>、</a:t>
            </a:r>
            <a:r>
              <a:rPr lang="en-US" altLang="zh-CN" b="0" i="0" dirty="0">
                <a:effectLst/>
                <a:latin typeface="Inter"/>
              </a:rPr>
              <a:t>As </a:t>
            </a:r>
            <a:r>
              <a:rPr lang="zh-CN" altLang="en-US" b="0" i="0" dirty="0">
                <a:effectLst/>
                <a:latin typeface="Inter"/>
              </a:rPr>
              <a:t>和 </a:t>
            </a:r>
            <a:r>
              <a:rPr lang="en-US" altLang="zh-CN" b="0" i="0" dirty="0">
                <a:effectLst/>
                <a:latin typeface="Inter"/>
              </a:rPr>
              <a:t>Se </a:t>
            </a:r>
            <a:r>
              <a:rPr lang="zh-CN" altLang="en-US" b="0" i="0" dirty="0">
                <a:effectLst/>
                <a:latin typeface="Inter"/>
              </a:rPr>
              <a:t>同位素的研究揭示了中子数</a:t>
            </a:r>
            <a:r>
              <a:rPr lang="en-US" altLang="zh-CN" b="0" i="0" dirty="0">
                <a:effectLst/>
                <a:latin typeface="Inter"/>
              </a:rPr>
              <a:t>N=52</a:t>
            </a:r>
            <a:r>
              <a:rPr lang="zh-CN" altLang="en-US" b="0" i="0" dirty="0">
                <a:effectLst/>
                <a:latin typeface="Inter"/>
              </a:rPr>
              <a:t>，</a:t>
            </a:r>
            <a:r>
              <a:rPr lang="en-US" altLang="zh-CN" b="0" i="0" dirty="0">
                <a:effectLst/>
                <a:latin typeface="Inter"/>
              </a:rPr>
              <a:t>54</a:t>
            </a:r>
            <a:r>
              <a:rPr lang="zh-CN" altLang="en-US" b="0" i="0" dirty="0">
                <a:effectLst/>
                <a:latin typeface="Inter"/>
              </a:rPr>
              <a:t>的</a:t>
            </a:r>
            <a:r>
              <a:rPr lang="zh-CN" altLang="en-US" dirty="0">
                <a:latin typeface="Inter"/>
              </a:rPr>
              <a:t>核</a:t>
            </a:r>
            <a:r>
              <a:rPr lang="zh-CN" altLang="en-US" b="0" i="0" dirty="0">
                <a:effectLst/>
                <a:latin typeface="Inter"/>
              </a:rPr>
              <a:t>素中出现了 </a:t>
            </a:r>
            <a:r>
              <a:rPr lang="en-US" altLang="zh-CN" b="0" i="0" dirty="0">
                <a:effectLst/>
                <a:latin typeface="Inter"/>
              </a:rPr>
              <a:t>γ </a:t>
            </a:r>
            <a:r>
              <a:rPr lang="zh-CN" altLang="en-US" b="0" i="0" dirty="0">
                <a:effectLst/>
                <a:latin typeface="Inter"/>
              </a:rPr>
              <a:t>集体性</a:t>
            </a:r>
            <a:endParaRPr lang="en-US" altLang="zh-CN" b="0" i="0" dirty="0">
              <a:effectLst/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zh-CN" altLang="en-US" dirty="0">
                <a:latin typeface="Inter"/>
              </a:rPr>
              <a:t>（</a:t>
            </a:r>
            <a:r>
              <a:rPr lang="en-US" altLang="zh-CN" dirty="0">
                <a:latin typeface="Inter"/>
              </a:rPr>
              <a:t>3</a:t>
            </a:r>
            <a:r>
              <a:rPr lang="zh-CN" altLang="en-US" dirty="0">
                <a:latin typeface="Inter"/>
              </a:rPr>
              <a:t>）对</a:t>
            </a:r>
            <a:r>
              <a:rPr lang="en-US" altLang="zh-CN" baseline="30000" dirty="0">
                <a:latin typeface="Inter"/>
              </a:rPr>
              <a:t>88</a:t>
            </a:r>
            <a:r>
              <a:rPr lang="zh-CN" altLang="en-US" baseline="30000" dirty="0">
                <a:latin typeface="Inter"/>
              </a:rPr>
              <a:t>，</a:t>
            </a:r>
            <a:r>
              <a:rPr lang="en-US" altLang="zh-CN" baseline="30000" dirty="0">
                <a:latin typeface="Inter"/>
              </a:rPr>
              <a:t>90</a:t>
            </a:r>
            <a:r>
              <a:rPr lang="zh-CN" altLang="en-US" baseline="30000" dirty="0">
                <a:latin typeface="Inter"/>
              </a:rPr>
              <a:t>，</a:t>
            </a:r>
            <a:r>
              <a:rPr lang="en-US" altLang="zh-CN" baseline="30000" dirty="0">
                <a:latin typeface="Inter"/>
              </a:rPr>
              <a:t>92</a:t>
            </a:r>
            <a:r>
              <a:rPr lang="zh-CN" altLang="en-US" baseline="30000" dirty="0">
                <a:latin typeface="Inter"/>
              </a:rPr>
              <a:t>，</a:t>
            </a:r>
            <a:r>
              <a:rPr lang="en-US" altLang="zh-CN" baseline="30000" dirty="0">
                <a:latin typeface="Inter"/>
              </a:rPr>
              <a:t>94 </a:t>
            </a:r>
            <a:r>
              <a:rPr lang="en-US" altLang="zh-CN" dirty="0">
                <a:latin typeface="Inter"/>
              </a:rPr>
              <a:t>Se</a:t>
            </a:r>
            <a:r>
              <a:rPr lang="zh-CN" altLang="en-US" dirty="0">
                <a:latin typeface="Inter"/>
              </a:rPr>
              <a:t>同位素的束</a:t>
            </a:r>
            <a:r>
              <a:rPr lang="en-US" altLang="zh-CN" dirty="0">
                <a:latin typeface="Inter"/>
              </a:rPr>
              <a:t>γ</a:t>
            </a:r>
            <a:r>
              <a:rPr lang="zh-CN" altLang="en-US" dirty="0">
                <a:latin typeface="Inter"/>
              </a:rPr>
              <a:t>射线光谱学研究表明了他们的三轴性和形状共存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dirty="0">
              <a:latin typeface="Inter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Inter"/>
              </a:rPr>
              <a:t>理论方面：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zh-CN" altLang="en-US" dirty="0">
                <a:latin typeface="Inter"/>
              </a:rPr>
              <a:t>（</a:t>
            </a:r>
            <a:r>
              <a:rPr lang="en-US" altLang="zh-CN" dirty="0">
                <a:latin typeface="Inter"/>
              </a:rPr>
              <a:t>1</a:t>
            </a:r>
            <a:r>
              <a:rPr lang="zh-CN" altLang="en-US" dirty="0">
                <a:latin typeface="Inter"/>
              </a:rPr>
              <a:t>）大规模壳模型（</a:t>
            </a:r>
            <a:r>
              <a:rPr lang="en-US" altLang="zh-CN" dirty="0"/>
              <a:t>large-scale shell model</a:t>
            </a:r>
            <a:r>
              <a:rPr lang="zh-CN" altLang="en-US" dirty="0"/>
              <a:t>）在</a:t>
            </a:r>
            <a:r>
              <a:rPr lang="en-US" altLang="zh-CN" baseline="30000" dirty="0"/>
              <a:t>78</a:t>
            </a:r>
            <a:r>
              <a:rPr lang="en-US" altLang="zh-CN" dirty="0"/>
              <a:t>Ni</a:t>
            </a:r>
            <a:r>
              <a:rPr lang="zh-CN" altLang="en-US" dirty="0"/>
              <a:t>以上的富中子核的研究方面已取得巨大进展，其通过构建由</a:t>
            </a:r>
            <a:r>
              <a:rPr lang="en-US" altLang="zh-CN" dirty="0"/>
              <a:t>{0f</a:t>
            </a:r>
            <a:r>
              <a:rPr lang="en-US" altLang="zh-CN" baseline="-25000" dirty="0"/>
              <a:t>5/2</a:t>
            </a:r>
            <a:r>
              <a:rPr lang="en-US" altLang="zh-CN" dirty="0"/>
              <a:t>,1p</a:t>
            </a:r>
            <a:r>
              <a:rPr lang="en-US" altLang="zh-CN" baseline="-25000" dirty="0"/>
              <a:t>1/2,3/2</a:t>
            </a:r>
            <a:r>
              <a:rPr lang="en-US" altLang="zh-CN" dirty="0"/>
              <a:t>,0g</a:t>
            </a:r>
            <a:r>
              <a:rPr lang="en-US" altLang="zh-CN" baseline="-25000" dirty="0"/>
              <a:t>9/2</a:t>
            </a:r>
            <a:r>
              <a:rPr lang="en-US" altLang="zh-CN" dirty="0"/>
              <a:t>} </a:t>
            </a:r>
            <a:r>
              <a:rPr lang="zh-CN" altLang="en-US" dirty="0"/>
              <a:t>质子轨道，</a:t>
            </a:r>
            <a:r>
              <a:rPr lang="en-US" altLang="zh-CN" dirty="0"/>
              <a:t> {1d</a:t>
            </a:r>
            <a:r>
              <a:rPr lang="en-US" altLang="zh-CN" baseline="-25000" dirty="0"/>
              <a:t>3/2,5/2</a:t>
            </a:r>
            <a:r>
              <a:rPr lang="en-US" altLang="zh-CN" dirty="0"/>
              <a:t>, 2s</a:t>
            </a:r>
            <a:r>
              <a:rPr lang="en-US" altLang="zh-CN" baseline="-25000" dirty="0"/>
              <a:t>1/2</a:t>
            </a:r>
            <a:r>
              <a:rPr lang="en-US" altLang="zh-CN" dirty="0"/>
              <a:t>,0g</a:t>
            </a:r>
            <a:r>
              <a:rPr lang="en-US" altLang="zh-CN" baseline="-25000" dirty="0"/>
              <a:t>7/2</a:t>
            </a:r>
            <a:r>
              <a:rPr lang="en-US" altLang="zh-CN" dirty="0"/>
              <a:t>,0h</a:t>
            </a:r>
            <a:r>
              <a:rPr lang="en-US" altLang="zh-CN" baseline="-25000" dirty="0"/>
              <a:t>11/2</a:t>
            </a:r>
            <a:r>
              <a:rPr lang="en-US" altLang="zh-CN" dirty="0"/>
              <a:t>} </a:t>
            </a:r>
            <a:r>
              <a:rPr lang="zh-CN" altLang="en-US" dirty="0"/>
              <a:t>中子轨道组成的模型空间来进行有效描述</a:t>
            </a:r>
            <a:endParaRPr lang="en-US" altLang="zh-CN" dirty="0"/>
          </a:p>
          <a:p>
            <a:pPr>
              <a:buClr>
                <a:schemeClr val="tx1"/>
              </a:buClr>
            </a:pPr>
            <a:r>
              <a:rPr lang="zh-CN" altLang="en-US" dirty="0">
                <a:latin typeface="Inter"/>
              </a:rPr>
              <a:t>（</a:t>
            </a:r>
            <a:r>
              <a:rPr lang="en-US" altLang="zh-CN" dirty="0">
                <a:latin typeface="Inter"/>
              </a:rPr>
              <a:t>2</a:t>
            </a:r>
            <a:r>
              <a:rPr lang="zh-CN" altLang="en-US" dirty="0">
                <a:latin typeface="Inter"/>
              </a:rPr>
              <a:t>）</a:t>
            </a:r>
            <a:r>
              <a:rPr lang="en-US" altLang="zh-CN" b="0" i="0" dirty="0">
                <a:effectLst/>
                <a:latin typeface="Inter"/>
              </a:rPr>
              <a:t>K. </a:t>
            </a:r>
            <a:r>
              <a:rPr lang="en-US" altLang="zh-CN" b="0" i="0" dirty="0" err="1">
                <a:effectLst/>
                <a:latin typeface="Inter"/>
              </a:rPr>
              <a:t>Sieja</a:t>
            </a:r>
            <a:r>
              <a:rPr lang="en-US" altLang="zh-CN" b="0" i="0" dirty="0">
                <a:effectLst/>
                <a:latin typeface="Inter"/>
              </a:rPr>
              <a:t> </a:t>
            </a:r>
            <a:r>
              <a:rPr lang="zh-CN" altLang="en-US" b="0" i="0" dirty="0">
                <a:effectLst/>
                <a:latin typeface="Inter"/>
              </a:rPr>
              <a:t>等人开发了适用于</a:t>
            </a:r>
            <a:r>
              <a:rPr lang="en-US" altLang="zh-CN" baseline="30000" dirty="0"/>
              <a:t>78</a:t>
            </a:r>
            <a:r>
              <a:rPr lang="en-US" altLang="zh-CN" dirty="0"/>
              <a:t>Ni</a:t>
            </a:r>
            <a:r>
              <a:rPr lang="zh-CN" altLang="en-US" b="0" i="0" dirty="0">
                <a:effectLst/>
                <a:latin typeface="Inter"/>
              </a:rPr>
              <a:t>以上核的壳模型相互作用 ，成功地描述了</a:t>
            </a:r>
            <a:r>
              <a:rPr lang="en-US" altLang="zh-CN" baseline="30000" dirty="0"/>
              <a:t>78</a:t>
            </a:r>
            <a:r>
              <a:rPr lang="en-US" altLang="zh-CN" dirty="0"/>
              <a:t>Ni</a:t>
            </a:r>
            <a:r>
              <a:rPr lang="zh-CN" altLang="en-US" b="0" i="0" dirty="0">
                <a:effectLst/>
                <a:latin typeface="Inter"/>
              </a:rPr>
              <a:t>以上核的低能态，例如</a:t>
            </a:r>
            <a:r>
              <a:rPr lang="en-US" altLang="zh-CN" b="0" i="0" baseline="30000" dirty="0">
                <a:effectLst/>
                <a:latin typeface="Inter"/>
              </a:rPr>
              <a:t>84</a:t>
            </a:r>
            <a:r>
              <a:rPr lang="zh-CN" altLang="en-US" b="0" i="0" baseline="30000" dirty="0">
                <a:effectLst/>
                <a:latin typeface="Inter"/>
              </a:rPr>
              <a:t>，</a:t>
            </a:r>
            <a:r>
              <a:rPr lang="en-US" altLang="zh-CN" b="0" i="0" baseline="30000" dirty="0">
                <a:effectLst/>
                <a:latin typeface="Inter"/>
              </a:rPr>
              <a:t>86</a:t>
            </a:r>
            <a:r>
              <a:rPr lang="zh-CN" altLang="en-US" b="0" i="0" baseline="30000" dirty="0">
                <a:effectLst/>
                <a:latin typeface="Inter"/>
              </a:rPr>
              <a:t>，</a:t>
            </a:r>
            <a:r>
              <a:rPr lang="en-US" altLang="zh-CN" b="0" i="0" baseline="30000" dirty="0">
                <a:effectLst/>
                <a:latin typeface="Inter"/>
              </a:rPr>
              <a:t>88</a:t>
            </a:r>
            <a:r>
              <a:rPr lang="en-US" altLang="zh-CN" b="0" i="0" dirty="0">
                <a:effectLst/>
                <a:latin typeface="Inter"/>
              </a:rPr>
              <a:t>Ge</a:t>
            </a:r>
            <a:r>
              <a:rPr lang="zh-CN" altLang="en-US" b="0" i="0" dirty="0">
                <a:effectLst/>
                <a:latin typeface="Inter"/>
              </a:rPr>
              <a:t>中的振动 </a:t>
            </a:r>
            <a:r>
              <a:rPr lang="en-US" altLang="zh-CN" b="0" i="0" dirty="0">
                <a:effectLst/>
                <a:latin typeface="Inter"/>
              </a:rPr>
              <a:t>γ - </a:t>
            </a:r>
            <a:r>
              <a:rPr lang="zh-CN" altLang="en-US" b="0" i="0" dirty="0">
                <a:effectLst/>
                <a:latin typeface="Inter"/>
              </a:rPr>
              <a:t>软带 和</a:t>
            </a:r>
            <a:r>
              <a:rPr lang="en-US" altLang="zh-CN" b="0" i="0" baseline="30000" dirty="0">
                <a:effectLst/>
                <a:latin typeface="Inter"/>
              </a:rPr>
              <a:t>86</a:t>
            </a:r>
            <a:r>
              <a:rPr lang="zh-CN" altLang="en-US" b="0" i="0" baseline="30000" dirty="0">
                <a:effectLst/>
                <a:latin typeface="Inter"/>
              </a:rPr>
              <a:t>，</a:t>
            </a:r>
            <a:r>
              <a:rPr lang="en-US" altLang="zh-CN" b="0" i="0" baseline="30000" dirty="0">
                <a:effectLst/>
                <a:latin typeface="Inter"/>
              </a:rPr>
              <a:t>88</a:t>
            </a:r>
            <a:r>
              <a:rPr lang="en-US" altLang="zh-CN" b="0" i="0" dirty="0">
                <a:effectLst/>
                <a:latin typeface="Inter"/>
              </a:rPr>
              <a:t>Se</a:t>
            </a:r>
            <a:r>
              <a:rPr lang="zh-CN" altLang="en-US" b="0" i="0" dirty="0">
                <a:effectLst/>
                <a:latin typeface="Inter"/>
              </a:rPr>
              <a:t>中的振动 </a:t>
            </a:r>
            <a:r>
              <a:rPr lang="en-US" altLang="zh-CN" b="0" i="0" dirty="0">
                <a:effectLst/>
                <a:latin typeface="Inter"/>
              </a:rPr>
              <a:t>γ - </a:t>
            </a:r>
            <a:r>
              <a:rPr lang="zh-CN" altLang="en-US" b="0" i="0" dirty="0">
                <a:effectLst/>
                <a:latin typeface="Inter"/>
              </a:rPr>
              <a:t>软带 ，以及偶</a:t>
            </a:r>
            <a:r>
              <a:rPr lang="en-US" altLang="zh-CN" b="0" i="0" dirty="0">
                <a:effectLst/>
                <a:latin typeface="Inter"/>
              </a:rPr>
              <a:t>-</a:t>
            </a:r>
            <a:r>
              <a:rPr lang="zh-CN" altLang="en-US" b="0" i="0" dirty="0">
                <a:effectLst/>
                <a:latin typeface="Inter"/>
              </a:rPr>
              <a:t>偶</a:t>
            </a:r>
            <a:r>
              <a:rPr lang="en-US" altLang="zh-CN" b="0" i="0" baseline="30000" dirty="0">
                <a:effectLst/>
                <a:latin typeface="Inter"/>
              </a:rPr>
              <a:t>92</a:t>
            </a:r>
            <a:r>
              <a:rPr lang="zh-CN" altLang="en-US" b="0" i="0" baseline="30000" dirty="0">
                <a:effectLst/>
                <a:latin typeface="Inter"/>
              </a:rPr>
              <a:t>，</a:t>
            </a:r>
            <a:r>
              <a:rPr lang="en-US" altLang="zh-CN" b="0" i="0" baseline="30000" dirty="0">
                <a:effectLst/>
                <a:latin typeface="Inter"/>
              </a:rPr>
              <a:t>94</a:t>
            </a:r>
            <a:r>
              <a:rPr lang="zh-CN" altLang="en-US" b="0" i="0" baseline="30000" dirty="0">
                <a:effectLst/>
                <a:latin typeface="Inter"/>
              </a:rPr>
              <a:t>，</a:t>
            </a:r>
            <a:r>
              <a:rPr lang="en-US" altLang="zh-CN" b="0" i="0" baseline="30000" dirty="0">
                <a:effectLst/>
                <a:latin typeface="Inter"/>
              </a:rPr>
              <a:t>96</a:t>
            </a:r>
            <a:r>
              <a:rPr lang="en-US" altLang="zh-CN" b="0" i="0" dirty="0">
                <a:effectLst/>
                <a:latin typeface="Inter"/>
              </a:rPr>
              <a:t>Sr</a:t>
            </a:r>
            <a:r>
              <a:rPr lang="zh-CN" altLang="en-US" b="0" i="0" dirty="0">
                <a:effectLst/>
                <a:latin typeface="Inter"/>
              </a:rPr>
              <a:t>同位素的结构</a:t>
            </a:r>
            <a:endParaRPr lang="en-US" altLang="zh-CN" b="0" i="0" dirty="0">
              <a:effectLst/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zh-CN" altLang="en-US" dirty="0">
                <a:latin typeface="Inter"/>
              </a:rPr>
              <a:t>（</a:t>
            </a:r>
            <a:r>
              <a:rPr lang="en-US" altLang="zh-CN" dirty="0">
                <a:latin typeface="Inter"/>
              </a:rPr>
              <a:t>3</a:t>
            </a:r>
            <a:r>
              <a:rPr lang="zh-CN" altLang="en-US" dirty="0">
                <a:latin typeface="Inter"/>
              </a:rPr>
              <a:t>）最近又开发了两种新的壳模型相互作用，</a:t>
            </a:r>
            <a:r>
              <a:rPr lang="zh-CN" altLang="en-US" b="0" i="0" dirty="0">
                <a:effectLst/>
                <a:latin typeface="Inter"/>
              </a:rPr>
              <a:t>适用于在跨壳模型空间内计算靠近</a:t>
            </a:r>
            <a:r>
              <a:rPr lang="en-US" altLang="zh-CN" baseline="30000" dirty="0"/>
              <a:t>78</a:t>
            </a:r>
            <a:r>
              <a:rPr lang="en-US" altLang="zh-CN" dirty="0"/>
              <a:t>Ni</a:t>
            </a:r>
            <a:r>
              <a:rPr lang="zh-CN" altLang="en-US" b="0" i="0" dirty="0">
                <a:effectLst/>
                <a:latin typeface="Inter"/>
              </a:rPr>
              <a:t>的同位素的能级，但是具有极高的计算成本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b="1" dirty="0"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4242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169C5F-9AEA-BD27-5CDF-9DD49065C87A}"/>
              </a:ext>
            </a:extLst>
          </p:cNvPr>
          <p:cNvSpPr txBox="1"/>
          <p:nvPr/>
        </p:nvSpPr>
        <p:spPr>
          <a:xfrm>
            <a:off x="423334" y="76200"/>
            <a:ext cx="688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研究方法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FE85E1-BF27-F3AD-8890-A2A24460D4C1}"/>
              </a:ext>
            </a:extLst>
          </p:cNvPr>
          <p:cNvSpPr txBox="1"/>
          <p:nvPr/>
        </p:nvSpPr>
        <p:spPr>
          <a:xfrm>
            <a:off x="423334" y="967580"/>
            <a:ext cx="11218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Inter"/>
              </a:rPr>
              <a:t>本文的有效相互作用是通过基于现实</a:t>
            </a:r>
            <a:r>
              <a:rPr lang="zh-CN" altLang="en-US" b="0" i="0" dirty="0">
                <a:effectLst/>
                <a:latin typeface="Inter"/>
              </a:rPr>
              <a:t>电荷相关的波恩核子 </a:t>
            </a:r>
            <a:r>
              <a:rPr lang="en-US" altLang="zh-CN" b="0" i="0" dirty="0">
                <a:effectLst/>
                <a:latin typeface="Inter"/>
              </a:rPr>
              <a:t>- </a:t>
            </a:r>
            <a:r>
              <a:rPr lang="zh-CN" altLang="en-US" b="0" i="0" dirty="0">
                <a:effectLst/>
                <a:latin typeface="Inter"/>
              </a:rPr>
              <a:t>核子势（</a:t>
            </a:r>
            <a:r>
              <a:rPr lang="en-US" altLang="zh-CN" dirty="0"/>
              <a:t> charge-dependent Bonn nucleon-nucleon potential</a:t>
            </a:r>
            <a:r>
              <a:rPr lang="zh-CN" altLang="en-US" dirty="0"/>
              <a:t>）</a:t>
            </a:r>
            <a:r>
              <a:rPr lang="zh-CN" altLang="en-US" b="0" i="0" dirty="0">
                <a:effectLst/>
                <a:latin typeface="Inter"/>
              </a:rPr>
              <a:t>的多体微扰理论（</a:t>
            </a:r>
            <a:r>
              <a:rPr lang="en-US" altLang="zh-CN" dirty="0"/>
              <a:t> many body perturbation theory</a:t>
            </a:r>
            <a:r>
              <a:rPr lang="zh-CN" altLang="en-US" dirty="0"/>
              <a:t>）</a:t>
            </a:r>
            <a:r>
              <a:rPr lang="zh-CN" altLang="en-US" b="0" i="0" dirty="0">
                <a:effectLst/>
                <a:latin typeface="Inter"/>
              </a:rPr>
              <a:t>计算来得到的：</a:t>
            </a:r>
            <a:endParaRPr lang="zh-CN" altLang="zh-CN" dirty="0">
              <a:latin typeface="Inter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1E1BBF0-D9C4-1430-DF97-50732B3BE8AA}"/>
              </a:ext>
            </a:extLst>
          </p:cNvPr>
          <p:cNvSpPr txBox="1"/>
          <p:nvPr/>
        </p:nvSpPr>
        <p:spPr>
          <a:xfrm>
            <a:off x="423334" y="1753471"/>
            <a:ext cx="108090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Inter"/>
              </a:rPr>
              <a:t>理论基础：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zh-CN" altLang="en-US" dirty="0">
                <a:latin typeface="Inter"/>
              </a:rPr>
              <a:t>（</a:t>
            </a:r>
            <a:r>
              <a:rPr lang="en-US" altLang="zh-CN" dirty="0">
                <a:latin typeface="Inter"/>
              </a:rPr>
              <a:t>1</a:t>
            </a:r>
            <a:r>
              <a:rPr lang="zh-CN" altLang="en-US" dirty="0">
                <a:latin typeface="Inter"/>
              </a:rPr>
              <a:t>）介子交换理论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en-US" altLang="zh-CN" b="0" i="0" dirty="0">
                <a:effectLst/>
                <a:latin typeface="Inter"/>
              </a:rPr>
              <a:t>CD-Bonn </a:t>
            </a:r>
            <a:r>
              <a:rPr lang="zh-CN" altLang="en-US" b="0" i="0" dirty="0">
                <a:effectLst/>
                <a:latin typeface="Inter"/>
              </a:rPr>
              <a:t>势的构建基于介子交换理论。该理论认为，核子之间的强相互作用是通过交换介子来实现的。例如，</a:t>
            </a:r>
            <a:r>
              <a:rPr lang="en-US" altLang="zh-CN" b="0" i="0" dirty="0">
                <a:effectLst/>
                <a:latin typeface="Inter"/>
              </a:rPr>
              <a:t>π </a:t>
            </a:r>
            <a:r>
              <a:rPr lang="zh-CN" altLang="en-US" b="0" i="0" dirty="0">
                <a:effectLst/>
                <a:latin typeface="Inter"/>
              </a:rPr>
              <a:t>介子、</a:t>
            </a:r>
            <a:r>
              <a:rPr lang="en-US" altLang="zh-CN" b="0" i="0" dirty="0">
                <a:effectLst/>
                <a:latin typeface="Inter"/>
              </a:rPr>
              <a:t>ρ </a:t>
            </a:r>
            <a:r>
              <a:rPr lang="zh-CN" altLang="en-US" b="0" i="0" dirty="0">
                <a:effectLst/>
                <a:latin typeface="Inter"/>
              </a:rPr>
              <a:t>介子等在核子之间不断地被交换，从而产生了核力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）从现实核力出发</a:t>
            </a:r>
            <a:endParaRPr lang="en-US" altLang="zh-CN" dirty="0"/>
          </a:p>
          <a:p>
            <a:pPr>
              <a:buClr>
                <a:schemeClr val="tx1"/>
              </a:buClr>
            </a:pPr>
            <a:r>
              <a:rPr lang="en-US" altLang="zh-CN" b="0" i="0" dirty="0">
                <a:effectLst/>
                <a:latin typeface="Inter"/>
              </a:rPr>
              <a:t>CD-Bonn </a:t>
            </a:r>
            <a:r>
              <a:rPr lang="zh-CN" altLang="en-US" b="0" i="0" dirty="0">
                <a:effectLst/>
                <a:latin typeface="Inter"/>
              </a:rPr>
              <a:t>势是通过拟合核子 </a:t>
            </a:r>
            <a:r>
              <a:rPr lang="en-US" altLang="zh-CN" b="0" i="0" dirty="0">
                <a:effectLst/>
                <a:latin typeface="Inter"/>
              </a:rPr>
              <a:t>- </a:t>
            </a:r>
            <a:r>
              <a:rPr lang="zh-CN" altLang="en-US" b="0" i="0" dirty="0">
                <a:effectLst/>
                <a:latin typeface="Inter"/>
              </a:rPr>
              <a:t>核子散射相移等实验数据得到的一种现实核力模型</a:t>
            </a:r>
            <a:endParaRPr lang="en-US" altLang="zh-CN" b="0" i="0" dirty="0">
              <a:effectLst/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Inter"/>
              </a:rPr>
              <a:t>具体形式：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zh-CN" altLang="en-US" dirty="0">
                <a:latin typeface="Inter"/>
              </a:rPr>
              <a:t>（</a:t>
            </a:r>
            <a:r>
              <a:rPr lang="en-US" altLang="zh-CN" dirty="0">
                <a:latin typeface="Inter"/>
              </a:rPr>
              <a:t>1</a:t>
            </a:r>
            <a:r>
              <a:rPr lang="zh-CN" altLang="en-US" dirty="0">
                <a:latin typeface="Inter"/>
              </a:rPr>
              <a:t>）中心力部分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zh-CN" altLang="en-US" b="0" i="0" dirty="0">
                <a:effectLst/>
                <a:latin typeface="Inter"/>
              </a:rPr>
              <a:t>中心力涉及到多种介子的交换及它们与核子的耦合，需要分别考虑各种介子对中心力的贡献，能在一定程度上描述核子间的短程吸引力和长程排斥力</a:t>
            </a:r>
            <a:endParaRPr lang="en-US" altLang="zh-CN" b="0" i="0" dirty="0">
              <a:effectLst/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zh-CN" altLang="en-US" dirty="0">
                <a:latin typeface="Inter"/>
              </a:rPr>
              <a:t>（</a:t>
            </a:r>
            <a:r>
              <a:rPr lang="en-US" altLang="zh-CN" dirty="0">
                <a:latin typeface="Inter"/>
              </a:rPr>
              <a:t>2</a:t>
            </a:r>
            <a:r>
              <a:rPr lang="zh-CN" altLang="en-US" dirty="0">
                <a:latin typeface="Inter"/>
              </a:rPr>
              <a:t>）张量力部分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zh-CN" altLang="en-US" dirty="0">
                <a:latin typeface="Inter"/>
              </a:rPr>
              <a:t>张量力</a:t>
            </a:r>
            <a:r>
              <a:rPr lang="zh-CN" altLang="en-US" b="0" i="0" dirty="0">
                <a:effectLst/>
                <a:latin typeface="Inter"/>
              </a:rPr>
              <a:t>通过介子交换过程中的一些特定项和耦合来体现，与核子的自旋和轨道角动量相关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b="1" dirty="0">
              <a:latin typeface="Inter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Inter"/>
              </a:rPr>
              <a:t>电荷相关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r>
              <a:rPr lang="zh-CN" altLang="en-US" dirty="0">
                <a:latin typeface="Inter"/>
              </a:rPr>
              <a:t>分别考虑了电荷对称性破缺（</a:t>
            </a:r>
            <a:r>
              <a:rPr lang="en-US" altLang="zh-CN" dirty="0">
                <a:latin typeface="Inter"/>
              </a:rPr>
              <a:t>CSB</a:t>
            </a:r>
            <a:r>
              <a:rPr lang="zh-CN" altLang="en-US" dirty="0">
                <a:latin typeface="Inter"/>
              </a:rPr>
              <a:t>）和电荷独立性破缺（</a:t>
            </a:r>
            <a:r>
              <a:rPr lang="en-US" altLang="zh-CN" dirty="0">
                <a:latin typeface="Inter"/>
              </a:rPr>
              <a:t>CIB</a:t>
            </a:r>
            <a:r>
              <a:rPr lang="zh-CN" altLang="en-US" dirty="0">
                <a:latin typeface="Inter"/>
              </a:rPr>
              <a:t>）</a:t>
            </a:r>
            <a:endParaRPr lang="en-US" altLang="zh-CN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56138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169C5F-9AEA-BD27-5CDF-9DD49065C87A}"/>
              </a:ext>
            </a:extLst>
          </p:cNvPr>
          <p:cNvSpPr txBox="1"/>
          <p:nvPr/>
        </p:nvSpPr>
        <p:spPr>
          <a:xfrm>
            <a:off x="423334" y="76200"/>
            <a:ext cx="688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研究方法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FE85E1-BF27-F3AD-8890-A2A24460D4C1}"/>
              </a:ext>
            </a:extLst>
          </p:cNvPr>
          <p:cNvSpPr txBox="1"/>
          <p:nvPr/>
        </p:nvSpPr>
        <p:spPr>
          <a:xfrm>
            <a:off x="423334" y="967580"/>
            <a:ext cx="11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>
                <a:latin typeface="Inter"/>
              </a:rPr>
              <a:t>本文的相互作用中，质子轨道为</a:t>
            </a:r>
            <a:r>
              <a:rPr lang="en-US" altLang="zh-CN" dirty="0"/>
              <a:t>{0f</a:t>
            </a:r>
            <a:r>
              <a:rPr lang="en-US" altLang="zh-CN" baseline="-25000" dirty="0"/>
              <a:t>5/2</a:t>
            </a:r>
            <a:r>
              <a:rPr lang="en-US" altLang="zh-CN" dirty="0"/>
              <a:t>,1p</a:t>
            </a:r>
            <a:r>
              <a:rPr lang="en-US" altLang="zh-CN" baseline="-25000" dirty="0"/>
              <a:t>1/2,3/2</a:t>
            </a:r>
            <a:r>
              <a:rPr lang="en-US" altLang="zh-CN" dirty="0"/>
              <a:t>,0g</a:t>
            </a:r>
            <a:r>
              <a:rPr lang="en-US" altLang="zh-CN" baseline="-25000" dirty="0"/>
              <a:t>9/2</a:t>
            </a:r>
            <a:r>
              <a:rPr lang="en-US" altLang="zh-CN" dirty="0"/>
              <a:t>} </a:t>
            </a:r>
            <a:r>
              <a:rPr lang="zh-CN" altLang="en-US" dirty="0"/>
              <a:t>，中子轨道为</a:t>
            </a:r>
            <a:r>
              <a:rPr lang="en-US" altLang="zh-CN" dirty="0"/>
              <a:t>{1d</a:t>
            </a:r>
            <a:r>
              <a:rPr lang="en-US" altLang="zh-CN" baseline="-25000" dirty="0"/>
              <a:t>3/2,5/2</a:t>
            </a:r>
            <a:r>
              <a:rPr lang="en-US" altLang="zh-CN" dirty="0"/>
              <a:t>, 2s</a:t>
            </a:r>
            <a:r>
              <a:rPr lang="en-US" altLang="zh-CN" baseline="-25000" dirty="0"/>
              <a:t>1/2</a:t>
            </a:r>
            <a:r>
              <a:rPr lang="en-US" altLang="zh-CN" dirty="0"/>
              <a:t>,0g</a:t>
            </a:r>
            <a:r>
              <a:rPr lang="en-US" altLang="zh-CN" baseline="-25000" dirty="0"/>
              <a:t>7/2</a:t>
            </a:r>
            <a:r>
              <a:rPr lang="en-US" altLang="zh-CN" dirty="0"/>
              <a:t>,0h</a:t>
            </a:r>
            <a:r>
              <a:rPr lang="en-US" altLang="zh-CN" baseline="-25000" dirty="0"/>
              <a:t>11/2</a:t>
            </a:r>
            <a:r>
              <a:rPr lang="en-US" altLang="zh-CN" dirty="0"/>
              <a:t>}</a:t>
            </a:r>
            <a:endParaRPr lang="zh-CN" altLang="zh-CN" dirty="0">
              <a:latin typeface="Inter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0719EB-2653-F307-8C32-13C725AE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62" y="1486381"/>
            <a:ext cx="6729192" cy="48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169C5F-9AEA-BD27-5CDF-9DD49065C87A}"/>
              </a:ext>
            </a:extLst>
          </p:cNvPr>
          <p:cNvSpPr txBox="1"/>
          <p:nvPr/>
        </p:nvSpPr>
        <p:spPr>
          <a:xfrm>
            <a:off x="423334" y="76200"/>
            <a:ext cx="688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研究结果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08B5A9-2BAF-25CC-B340-09CA17CAFBDC}"/>
              </a:ext>
            </a:extLst>
          </p:cNvPr>
          <p:cNvGrpSpPr/>
          <p:nvPr/>
        </p:nvGrpSpPr>
        <p:grpSpPr>
          <a:xfrm>
            <a:off x="423334" y="821761"/>
            <a:ext cx="2548466" cy="752062"/>
            <a:chOff x="0" y="0"/>
            <a:chExt cx="2294466" cy="74678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2A4E52A-B202-CB8A-836D-E13B32C0CB64}"/>
                </a:ext>
              </a:extLst>
            </p:cNvPr>
            <p:cNvSpPr/>
            <p:nvPr/>
          </p:nvSpPr>
          <p:spPr>
            <a:xfrm>
              <a:off x="0" y="0"/>
              <a:ext cx="2294466" cy="74678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矩形: 圆角 4">
              <a:extLst>
                <a:ext uri="{FF2B5EF4-FFF2-40B4-BE49-F238E27FC236}">
                  <a16:creationId xmlns:a16="http://schemas.microsoft.com/office/drawing/2014/main" id="{0DDFC848-53C2-8E3A-360A-3F5E09E9A9BB}"/>
                </a:ext>
              </a:extLst>
            </p:cNvPr>
            <p:cNvSpPr txBox="1"/>
            <p:nvPr/>
          </p:nvSpPr>
          <p:spPr>
            <a:xfrm>
              <a:off x="36455" y="36455"/>
              <a:ext cx="2221556" cy="6738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N=51</a:t>
              </a:r>
              <a:r>
                <a:rPr lang="zh-CN" altLang="en-US" sz="2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同中子素能量</a:t>
              </a:r>
              <a:endParaRPr lang="zh-CN" sz="2200" kern="12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A27B1B4B-335A-ECC3-BB97-C769D909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949" y="940777"/>
            <a:ext cx="6050761" cy="53637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CD810F3-3D53-435B-6646-D21241C69445}"/>
              </a:ext>
            </a:extLst>
          </p:cNvPr>
          <p:cNvSpPr txBox="1"/>
          <p:nvPr/>
        </p:nvSpPr>
        <p:spPr>
          <a:xfrm>
            <a:off x="423334" y="1875295"/>
            <a:ext cx="46281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b="0" i="0" dirty="0">
                <a:effectLst/>
                <a:latin typeface="Inter"/>
              </a:rPr>
              <a:t>基态，第一激发态，第二激发态分别为</a:t>
            </a:r>
            <a:r>
              <a:rPr lang="en-US" altLang="zh-CN" b="0" i="0" dirty="0">
                <a:effectLst/>
                <a:latin typeface="Inter"/>
              </a:rPr>
              <a:t>5/2</a:t>
            </a:r>
            <a:r>
              <a:rPr lang="en-US" altLang="zh-CN" b="0" i="0" baseline="30000" dirty="0">
                <a:effectLst/>
                <a:latin typeface="Inter"/>
              </a:rPr>
              <a:t>+</a:t>
            </a:r>
            <a:r>
              <a:rPr lang="zh-CN" altLang="en-US" b="0" i="0" dirty="0">
                <a:effectLst/>
                <a:latin typeface="Inter"/>
              </a:rPr>
              <a:t>，</a:t>
            </a:r>
            <a:r>
              <a:rPr lang="en-US" altLang="zh-CN" b="0" i="0" dirty="0">
                <a:effectLst/>
                <a:latin typeface="Inter"/>
              </a:rPr>
              <a:t>1/2</a:t>
            </a:r>
            <a:r>
              <a:rPr lang="en-US" altLang="zh-CN" b="0" i="0" baseline="30000" dirty="0">
                <a:effectLst/>
                <a:latin typeface="Inter"/>
              </a:rPr>
              <a:t>+</a:t>
            </a:r>
            <a:r>
              <a:rPr lang="zh-CN" altLang="en-US" b="0" i="0" dirty="0">
                <a:effectLst/>
                <a:latin typeface="Inter"/>
              </a:rPr>
              <a:t>，</a:t>
            </a:r>
            <a:r>
              <a:rPr lang="en-US" altLang="zh-CN" b="0" i="0" dirty="0">
                <a:effectLst/>
                <a:latin typeface="Inter"/>
              </a:rPr>
              <a:t>3/2</a:t>
            </a:r>
            <a:r>
              <a:rPr lang="en-US" altLang="zh-CN" b="0" i="0" baseline="30000" dirty="0">
                <a:effectLst/>
                <a:latin typeface="Inter"/>
              </a:rPr>
              <a:t>+</a:t>
            </a:r>
            <a:endParaRPr lang="en-US" altLang="zh-CN" baseline="30000" dirty="0"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b="0" i="0" dirty="0">
                <a:effectLst/>
                <a:latin typeface="Inter"/>
              </a:rPr>
              <a:t>1/2</a:t>
            </a:r>
            <a:r>
              <a:rPr lang="en-US" altLang="zh-CN" b="0" i="0" baseline="30000" dirty="0">
                <a:effectLst/>
                <a:latin typeface="Inter"/>
              </a:rPr>
              <a:t>+ </a:t>
            </a:r>
            <a:r>
              <a:rPr lang="zh-CN" altLang="en-US" dirty="0">
                <a:latin typeface="Inter"/>
              </a:rPr>
              <a:t>态的能量随着质子数增多而增大，除了</a:t>
            </a:r>
            <a:r>
              <a:rPr lang="en-US" altLang="zh-CN" baseline="30000" dirty="0">
                <a:latin typeface="Inter"/>
              </a:rPr>
              <a:t>89</a:t>
            </a:r>
            <a:r>
              <a:rPr lang="en-US" altLang="zh-CN" dirty="0">
                <a:latin typeface="Inter"/>
              </a:rPr>
              <a:t>Sr</a:t>
            </a:r>
            <a:r>
              <a:rPr lang="zh-CN" altLang="en-US" dirty="0">
                <a:latin typeface="Inter"/>
              </a:rPr>
              <a:t>外其他都与实验数据符合良好</a:t>
            </a:r>
            <a:endParaRPr lang="en-US" altLang="zh-CN" dirty="0">
              <a:latin typeface="Inter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dirty="0">
              <a:latin typeface="Inter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Inter"/>
              </a:rPr>
              <a:t>1/2+</a:t>
            </a:r>
            <a:r>
              <a:rPr lang="zh-CN" altLang="en-US" dirty="0">
                <a:latin typeface="Inter"/>
              </a:rPr>
              <a:t>态和</a:t>
            </a:r>
            <a:r>
              <a:rPr lang="en-US" altLang="zh-CN" dirty="0">
                <a:latin typeface="Inter"/>
              </a:rPr>
              <a:t>3/2+</a:t>
            </a:r>
            <a:r>
              <a:rPr lang="zh-CN" altLang="en-US" dirty="0">
                <a:latin typeface="Inter"/>
              </a:rPr>
              <a:t>态在</a:t>
            </a:r>
            <a:r>
              <a:rPr lang="en-US" altLang="zh-CN" dirty="0">
                <a:latin typeface="Inter"/>
              </a:rPr>
              <a:t>Z=38</a:t>
            </a:r>
            <a:r>
              <a:rPr lang="zh-CN" altLang="en-US" dirty="0">
                <a:latin typeface="Inter"/>
              </a:rPr>
              <a:t>处能量都有明显上升，实验数据也呈现这样的趋势但两者数值差异较大。这样的变化意味着</a:t>
            </a:r>
            <a:r>
              <a:rPr lang="en-US" altLang="zh-CN" dirty="0">
                <a:latin typeface="Inter"/>
              </a:rPr>
              <a:t>Z=38</a:t>
            </a:r>
            <a:r>
              <a:rPr lang="zh-CN" altLang="en-US" dirty="0">
                <a:latin typeface="Inter"/>
              </a:rPr>
              <a:t>处的壳层填充和波函数成分可能发生了变化</a:t>
            </a:r>
            <a:endParaRPr lang="en-US" altLang="zh-CN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194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169C5F-9AEA-BD27-5CDF-9DD49065C87A}"/>
              </a:ext>
            </a:extLst>
          </p:cNvPr>
          <p:cNvSpPr txBox="1"/>
          <p:nvPr/>
        </p:nvSpPr>
        <p:spPr>
          <a:xfrm>
            <a:off x="423334" y="76200"/>
            <a:ext cx="688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研究结果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08B5A9-2BAF-25CC-B340-09CA17CAFBDC}"/>
              </a:ext>
            </a:extLst>
          </p:cNvPr>
          <p:cNvGrpSpPr/>
          <p:nvPr/>
        </p:nvGrpSpPr>
        <p:grpSpPr>
          <a:xfrm>
            <a:off x="423333" y="751422"/>
            <a:ext cx="4438813" cy="1226848"/>
            <a:chOff x="0" y="0"/>
            <a:chExt cx="2294466" cy="74678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2A4E52A-B202-CB8A-836D-E13B32C0CB64}"/>
                </a:ext>
              </a:extLst>
            </p:cNvPr>
            <p:cNvSpPr/>
            <p:nvPr/>
          </p:nvSpPr>
          <p:spPr>
            <a:xfrm>
              <a:off x="0" y="0"/>
              <a:ext cx="2294466" cy="74678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矩形: 圆角 4">
              <a:extLst>
                <a:ext uri="{FF2B5EF4-FFF2-40B4-BE49-F238E27FC236}">
                  <a16:creationId xmlns:a16="http://schemas.microsoft.com/office/drawing/2014/main" id="{0DDFC848-53C2-8E3A-360A-3F5E09E9A9BB}"/>
                </a:ext>
              </a:extLst>
            </p:cNvPr>
            <p:cNvSpPr txBox="1"/>
            <p:nvPr/>
          </p:nvSpPr>
          <p:spPr>
            <a:xfrm>
              <a:off x="36455" y="36455"/>
              <a:ext cx="2221556" cy="6738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N=52</a:t>
              </a:r>
              <a:r>
                <a:rPr lang="zh-CN" altLang="en-US" sz="2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同中子素能量</a:t>
              </a:r>
              <a:r>
                <a:rPr lang="en-US" altLang="zh-CN" sz="2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E(2</a:t>
              </a:r>
              <a:r>
                <a:rPr lang="en-US" altLang="zh-CN" sz="2200" baseline="-250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1</a:t>
              </a:r>
              <a:r>
                <a:rPr lang="en-US" altLang="zh-CN" sz="2200" baseline="300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+</a:t>
              </a:r>
              <a:r>
                <a:rPr lang="en-US" altLang="zh-CN" sz="2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)</a:t>
              </a:r>
              <a:r>
                <a:rPr lang="zh-CN" altLang="en-US" sz="2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及电四极跃迁概率</a:t>
              </a:r>
              <a:r>
                <a:rPr lang="en-US" altLang="zh-CN" sz="2400" dirty="0"/>
                <a:t>B(E2;2</a:t>
              </a:r>
              <a:r>
                <a:rPr lang="en-US" altLang="zh-CN" sz="2400" baseline="-25000" dirty="0"/>
                <a:t>1</a:t>
              </a:r>
              <a:r>
                <a:rPr lang="en-US" altLang="zh-CN" sz="2400" baseline="30000" dirty="0"/>
                <a:t>+</a:t>
              </a:r>
              <a:r>
                <a:rPr lang="en-US" altLang="zh-CN" sz="2400" dirty="0"/>
                <a:t>→ 0</a:t>
              </a:r>
              <a:r>
                <a:rPr lang="en-US" altLang="zh-CN" sz="2400" baseline="-25000" dirty="0"/>
                <a:t>1</a:t>
              </a:r>
              <a:r>
                <a:rPr lang="en-US" altLang="zh-CN" sz="2400" baseline="30000" dirty="0"/>
                <a:t>+</a:t>
              </a:r>
              <a:r>
                <a:rPr lang="en-US" altLang="zh-CN" sz="2400" dirty="0"/>
                <a:t>)</a:t>
              </a:r>
              <a:endParaRPr lang="zh-CN" sz="2200" kern="12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CD810F3-3D53-435B-6646-D21241C69445}"/>
              </a:ext>
            </a:extLst>
          </p:cNvPr>
          <p:cNvSpPr txBox="1"/>
          <p:nvPr/>
        </p:nvSpPr>
        <p:spPr>
          <a:xfrm>
            <a:off x="314580" y="2419869"/>
            <a:ext cx="59579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Inter"/>
              </a:rPr>
              <a:t>计算所得</a:t>
            </a:r>
            <a:r>
              <a:rPr lang="en-US" altLang="zh-CN" dirty="0">
                <a:latin typeface="Inter"/>
              </a:rPr>
              <a:t>E(2</a:t>
            </a:r>
            <a:r>
              <a:rPr lang="en-US" altLang="zh-CN" baseline="-25000" dirty="0">
                <a:latin typeface="Inter"/>
              </a:rPr>
              <a:t>1</a:t>
            </a:r>
            <a:r>
              <a:rPr lang="en-US" altLang="zh-CN" baseline="30000" dirty="0">
                <a:latin typeface="Inter"/>
              </a:rPr>
              <a:t>+</a:t>
            </a:r>
            <a:r>
              <a:rPr lang="en-US" altLang="zh-CN" dirty="0">
                <a:latin typeface="Inter"/>
              </a:rPr>
              <a:t>)</a:t>
            </a:r>
            <a:r>
              <a:rPr lang="zh-CN" altLang="en-US" dirty="0">
                <a:latin typeface="Inter"/>
              </a:rPr>
              <a:t>在不同质子数下变化平稳且与实验数据符合良好，差距最大的</a:t>
            </a:r>
            <a:r>
              <a:rPr lang="en-US" altLang="zh-CN" baseline="30000" dirty="0">
                <a:latin typeface="Inter"/>
              </a:rPr>
              <a:t>82</a:t>
            </a:r>
            <a:r>
              <a:rPr lang="en-US" altLang="zh-CN" dirty="0">
                <a:latin typeface="Inter"/>
              </a:rPr>
              <a:t>Zn</a:t>
            </a:r>
            <a:r>
              <a:rPr lang="zh-CN" altLang="en-US" dirty="0">
                <a:latin typeface="Inter"/>
              </a:rPr>
              <a:t>为</a:t>
            </a:r>
            <a:r>
              <a:rPr lang="en-US" altLang="zh-CN" dirty="0">
                <a:latin typeface="Inter"/>
              </a:rPr>
              <a:t>0.15MeV</a:t>
            </a:r>
          </a:p>
          <a:p>
            <a:pPr>
              <a:buClr>
                <a:schemeClr val="tx1"/>
              </a:buClr>
            </a:pPr>
            <a:endParaRPr lang="en-US" altLang="zh-CN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Inter"/>
              </a:rPr>
              <a:t>除</a:t>
            </a:r>
            <a:r>
              <a:rPr lang="en-US" altLang="zh-CN" baseline="30000" dirty="0">
                <a:latin typeface="Inter"/>
              </a:rPr>
              <a:t>84</a:t>
            </a:r>
            <a:r>
              <a:rPr lang="en-US" altLang="zh-CN" dirty="0">
                <a:latin typeface="Inter"/>
              </a:rPr>
              <a:t>Ge</a:t>
            </a:r>
            <a:r>
              <a:rPr lang="zh-CN" altLang="en-US" dirty="0">
                <a:latin typeface="Inter"/>
              </a:rPr>
              <a:t>外，其他数据都与实验数据符合较好，且</a:t>
            </a:r>
            <a:r>
              <a:rPr lang="en-US" altLang="zh-CN" dirty="0">
                <a:latin typeface="Inter"/>
              </a:rPr>
              <a:t>B(E2;2</a:t>
            </a:r>
            <a:r>
              <a:rPr lang="en-US" altLang="zh-CN" baseline="-25000" dirty="0">
                <a:latin typeface="Inter"/>
              </a:rPr>
              <a:t>1</a:t>
            </a:r>
            <a:r>
              <a:rPr lang="en-US" altLang="zh-CN" baseline="30000" dirty="0">
                <a:latin typeface="Inter"/>
              </a:rPr>
              <a:t>+</a:t>
            </a:r>
            <a:r>
              <a:rPr lang="zh-CN" altLang="en-US" dirty="0">
                <a:latin typeface="Inter"/>
              </a:rPr>
              <a:t>→</a:t>
            </a:r>
            <a:r>
              <a:rPr lang="en-US" altLang="zh-CN" dirty="0">
                <a:latin typeface="Inter"/>
              </a:rPr>
              <a:t>0</a:t>
            </a:r>
            <a:r>
              <a:rPr lang="en-US" altLang="zh-CN" baseline="-25000" dirty="0">
                <a:latin typeface="Inter"/>
              </a:rPr>
              <a:t>1</a:t>
            </a:r>
            <a:r>
              <a:rPr lang="en-US" altLang="zh-CN" baseline="30000" dirty="0">
                <a:latin typeface="Inter"/>
              </a:rPr>
              <a:t>+</a:t>
            </a:r>
            <a:r>
              <a:rPr lang="en-US" altLang="zh-CN" dirty="0">
                <a:latin typeface="Inter"/>
              </a:rPr>
              <a:t>)</a:t>
            </a:r>
            <a:r>
              <a:rPr lang="zh-CN" altLang="en-US" dirty="0">
                <a:latin typeface="Inter"/>
              </a:rPr>
              <a:t>的总体趋势比其他方法更接近实验结果</a:t>
            </a:r>
            <a:endParaRPr lang="en-US" altLang="zh-CN" dirty="0">
              <a:latin typeface="Inter"/>
            </a:endParaRPr>
          </a:p>
          <a:p>
            <a:pPr>
              <a:buClr>
                <a:schemeClr val="tx1"/>
              </a:buClr>
            </a:pPr>
            <a:endParaRPr lang="en-US" altLang="zh-CN" dirty="0">
              <a:latin typeface="Inter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Inter"/>
              </a:rPr>
              <a:t>B(E2;2</a:t>
            </a:r>
            <a:r>
              <a:rPr lang="en-US" altLang="zh-CN" baseline="-25000" dirty="0">
                <a:latin typeface="Inter"/>
              </a:rPr>
              <a:t>1</a:t>
            </a:r>
            <a:r>
              <a:rPr lang="en-US" altLang="zh-CN" baseline="30000" dirty="0">
                <a:latin typeface="Inter"/>
              </a:rPr>
              <a:t>+</a:t>
            </a:r>
            <a:r>
              <a:rPr lang="zh-CN" altLang="en-US" dirty="0">
                <a:latin typeface="Inter"/>
              </a:rPr>
              <a:t>→</a:t>
            </a:r>
            <a:r>
              <a:rPr lang="en-US" altLang="zh-CN" dirty="0">
                <a:latin typeface="Inter"/>
              </a:rPr>
              <a:t>0</a:t>
            </a:r>
            <a:r>
              <a:rPr lang="en-US" altLang="zh-CN" baseline="-25000" dirty="0">
                <a:latin typeface="Inter"/>
              </a:rPr>
              <a:t>1</a:t>
            </a:r>
            <a:r>
              <a:rPr lang="en-US" altLang="zh-CN" baseline="30000" dirty="0">
                <a:latin typeface="Inter"/>
              </a:rPr>
              <a:t>+</a:t>
            </a:r>
            <a:r>
              <a:rPr lang="en-US" altLang="zh-CN" dirty="0">
                <a:latin typeface="Inter"/>
              </a:rPr>
              <a:t>)</a:t>
            </a:r>
            <a:r>
              <a:rPr lang="zh-CN" altLang="en-US" dirty="0">
                <a:latin typeface="Inter"/>
              </a:rPr>
              <a:t>的最大值出现在</a:t>
            </a:r>
            <a:r>
              <a:rPr lang="en-US" altLang="zh-CN" baseline="30000" dirty="0">
                <a:latin typeface="Inter"/>
              </a:rPr>
              <a:t>84</a:t>
            </a:r>
            <a:r>
              <a:rPr lang="en-US" altLang="zh-CN" dirty="0">
                <a:latin typeface="Inter"/>
              </a:rPr>
              <a:t>Ge</a:t>
            </a:r>
            <a:r>
              <a:rPr lang="zh-CN" altLang="en-US" dirty="0">
                <a:latin typeface="Inter"/>
              </a:rPr>
              <a:t>，与实验一致，说明在</a:t>
            </a:r>
            <a:r>
              <a:rPr lang="en-US" altLang="zh-CN" dirty="0">
                <a:latin typeface="Inter"/>
              </a:rPr>
              <a:t>N=52</a:t>
            </a:r>
            <a:r>
              <a:rPr lang="zh-CN" altLang="en-US" dirty="0">
                <a:latin typeface="Inter"/>
              </a:rPr>
              <a:t>同中子素中，最大形变发生在</a:t>
            </a:r>
            <a:r>
              <a:rPr lang="en-US" altLang="zh-CN" baseline="30000" dirty="0">
                <a:latin typeface="Inter"/>
              </a:rPr>
              <a:t>84</a:t>
            </a:r>
            <a:r>
              <a:rPr lang="en-US" altLang="zh-CN" dirty="0">
                <a:latin typeface="Inter"/>
              </a:rPr>
              <a:t>Ge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24B6B83-3751-3E65-6624-50130F70E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572" y="678184"/>
            <a:ext cx="4902451" cy="59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169C5F-9AEA-BD27-5CDF-9DD49065C87A}"/>
              </a:ext>
            </a:extLst>
          </p:cNvPr>
          <p:cNvSpPr txBox="1"/>
          <p:nvPr/>
        </p:nvSpPr>
        <p:spPr>
          <a:xfrm>
            <a:off x="423334" y="76200"/>
            <a:ext cx="688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研究结果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08B5A9-2BAF-25CC-B340-09CA17CAFBDC}"/>
              </a:ext>
            </a:extLst>
          </p:cNvPr>
          <p:cNvGrpSpPr/>
          <p:nvPr/>
        </p:nvGrpSpPr>
        <p:grpSpPr>
          <a:xfrm>
            <a:off x="423333" y="751422"/>
            <a:ext cx="4438813" cy="1226848"/>
            <a:chOff x="0" y="0"/>
            <a:chExt cx="2294466" cy="74678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2A4E52A-B202-CB8A-836D-E13B32C0CB64}"/>
                </a:ext>
              </a:extLst>
            </p:cNvPr>
            <p:cNvSpPr/>
            <p:nvPr/>
          </p:nvSpPr>
          <p:spPr>
            <a:xfrm>
              <a:off x="0" y="0"/>
              <a:ext cx="2294466" cy="74678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矩形: 圆角 4">
              <a:extLst>
                <a:ext uri="{FF2B5EF4-FFF2-40B4-BE49-F238E27FC236}">
                  <a16:creationId xmlns:a16="http://schemas.microsoft.com/office/drawing/2014/main" id="{0DDFC848-53C2-8E3A-360A-3F5E09E9A9BB}"/>
                </a:ext>
              </a:extLst>
            </p:cNvPr>
            <p:cNvSpPr txBox="1"/>
            <p:nvPr/>
          </p:nvSpPr>
          <p:spPr>
            <a:xfrm>
              <a:off x="36455" y="36455"/>
              <a:ext cx="2221556" cy="6738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N=52</a:t>
              </a:r>
              <a:r>
                <a:rPr lang="zh-CN" altLang="en-US" sz="2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同中子素基态及第一激发态</a:t>
              </a:r>
              <a:r>
                <a:rPr lang="en-US" altLang="zh-CN" sz="2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2</a:t>
              </a:r>
              <a:r>
                <a:rPr lang="en-US" altLang="zh-CN" sz="2200" baseline="300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+</a:t>
              </a:r>
              <a:r>
                <a:rPr lang="zh-CN" altLang="en-US" sz="2200" dirty="0">
                  <a:solidFill>
                    <a:prstClr val="white"/>
                  </a:solidFill>
                  <a:latin typeface="Calibri" panose="020F0502020204030204"/>
                  <a:ea typeface="等线" panose="02010600030101010101" pitchFamily="2" charset="-122"/>
                </a:rPr>
                <a:t>的组态与概率密度</a:t>
              </a:r>
              <a:endParaRPr lang="zh-CN" sz="2200" kern="1200" dirty="0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CD810F3-3D53-435B-6646-D21241C69445}"/>
              </a:ext>
            </a:extLst>
          </p:cNvPr>
          <p:cNvSpPr txBox="1"/>
          <p:nvPr/>
        </p:nvSpPr>
        <p:spPr>
          <a:xfrm>
            <a:off x="314580" y="2419869"/>
            <a:ext cx="557400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占主要地位的组态中，质子组态主要是</a:t>
            </a:r>
            <a:r>
              <a:rPr lang="en-US" altLang="zh-CN" dirty="0"/>
              <a:t>1p</a:t>
            </a:r>
            <a:r>
              <a:rPr lang="en-US" altLang="zh-CN" baseline="-25000" dirty="0"/>
              <a:t>3/2</a:t>
            </a:r>
            <a:r>
              <a:rPr lang="zh-CN" altLang="en-US" dirty="0"/>
              <a:t>和</a:t>
            </a:r>
            <a:r>
              <a:rPr lang="en-US" altLang="zh-CN" dirty="0"/>
              <a:t>0f</a:t>
            </a:r>
            <a:r>
              <a:rPr lang="en-US" altLang="zh-CN" baseline="-25000" dirty="0"/>
              <a:t>5/2</a:t>
            </a:r>
            <a:r>
              <a:rPr lang="zh-CN" altLang="en-US" dirty="0"/>
              <a:t>的混合，中子组态主要是</a:t>
            </a:r>
            <a:r>
              <a:rPr lang="en-US" altLang="zh-CN" dirty="0"/>
              <a:t>1d</a:t>
            </a:r>
            <a:r>
              <a:rPr lang="en-US" altLang="zh-CN" baseline="-25000" dirty="0"/>
              <a:t>5/2</a:t>
            </a:r>
          </a:p>
          <a:p>
            <a:pPr>
              <a:buClr>
                <a:schemeClr val="tx1"/>
              </a:buClr>
            </a:pPr>
            <a:endParaRPr lang="en-US" altLang="zh-CN" baseline="-2500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endParaRPr lang="en-US" altLang="zh-CN" baseline="-2500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质子轨道</a:t>
            </a:r>
            <a:r>
              <a:rPr lang="en-US" altLang="zh-CN" dirty="0"/>
              <a:t>1p</a:t>
            </a:r>
            <a:r>
              <a:rPr lang="en-US" altLang="zh-CN" baseline="-25000" dirty="0"/>
              <a:t>3/2</a:t>
            </a:r>
            <a:r>
              <a:rPr lang="zh-CN" altLang="en-US" dirty="0"/>
              <a:t>和</a:t>
            </a:r>
            <a:r>
              <a:rPr lang="en-US" altLang="zh-CN" dirty="0"/>
              <a:t>0f</a:t>
            </a:r>
            <a:r>
              <a:rPr lang="en-US" altLang="zh-CN" baseline="-25000" dirty="0"/>
              <a:t>5/2</a:t>
            </a:r>
            <a:r>
              <a:rPr lang="zh-CN" altLang="en-US" dirty="0"/>
              <a:t>表现为近简并</a:t>
            </a:r>
            <a:endParaRPr lang="en-US" altLang="zh-CN" baseline="-25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C6570F-ECCA-0347-70A5-51E37BC1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583" y="751422"/>
            <a:ext cx="6182588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8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22560</TotalTime>
  <Words>1577</Words>
  <Application>Microsoft Office PowerPoint</Application>
  <PresentationFormat>宽屏</PresentationFormat>
  <Paragraphs>107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Inter</vt:lpstr>
      <vt:lpstr>等线</vt:lpstr>
      <vt:lpstr>等线 Light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三图文排版</dc:title>
  <dc:creator>1097112932@qq.com</dc:creator>
  <cp:lastModifiedBy>hly20021017@outlook.com</cp:lastModifiedBy>
  <cp:revision>495</cp:revision>
  <dcterms:created xsi:type="dcterms:W3CDTF">2023-11-20T00:02:44Z</dcterms:created>
  <dcterms:modified xsi:type="dcterms:W3CDTF">2024-10-10T01:41:21Z</dcterms:modified>
</cp:coreProperties>
</file>