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8" r:id="rId16"/>
    <p:sldId id="271" r:id="rId17"/>
    <p:sldId id="277" r:id="rId18"/>
    <p:sldId id="272" r:id="rId19"/>
    <p:sldId id="273" r:id="rId20"/>
    <p:sldId id="274" r:id="rId21"/>
    <p:sldId id="275" r:id="rId22"/>
    <p:sldId id="276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3EA5-7672-4C5B-904F-9B06DD92E4F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A25EA-5D53-40D9-8055-A0D1A934F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54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A25EA-5D53-40D9-8055-A0D1A934F5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C0FC0-7F5A-2597-E0E8-7A5CDD40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4ED4AE-6695-4CD3-660A-65E70AE65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2E52A-EEB4-064E-2BD8-487FBDB8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806C2-F628-861E-6F08-2EBD75FF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D2FD4-2E46-A333-97ED-F6558C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2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E0300-E9F6-3FAD-75BF-A40C3838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927D68-48F0-F0FD-40AF-4A040307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E72DC-3C93-4350-105D-B3994050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3900-0242-0064-E4BB-E0A81C26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FA6E6-EFFE-5FB7-5DDB-74426BDC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35DAD-BEA3-7C05-1024-56F99DD4C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AB96D-B94C-327D-EABE-E6B60A369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78A30-B256-7AAD-8378-0799D6B1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6C7B3-C750-0BAA-FF4B-5071F36C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0395A-DE27-C25D-569C-0C10939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9B454-08A7-AEEC-4E7A-A40C1A69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0C0B5-4661-EB43-41E8-E16E6349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AF1C-054F-4E3A-2CD8-8E055B1E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B4108-9E8B-F349-B27C-C656651F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B5F31-DD77-E335-93FA-E61BF61F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72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67550-F4B1-AC17-1EE9-4F8B45EA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A060B-D06C-296C-CAB6-A5D5AEDB3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07F1D-8106-AE09-0499-7C5BF7B7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31DBF-24EA-1AD5-8FC3-B5D3E7C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DD97E-5E69-3437-629C-90112D4F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3EA5-7E95-3FAB-A8CA-80BB1D3C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7E66-A4DB-A815-2FCE-BAC5D65F6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72487-0C1B-29D5-2988-E21EDB76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EE7F94-DE1C-5896-A8C1-00B53FBF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82C5B-0893-3051-8CE6-DE3F68D4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92AA33-28DA-3080-F1E7-BBB329EC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24610-BA3A-1A87-5684-005B40D3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EF83B-1C67-B7DA-DB05-F043F791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24231F-8DF4-2B2D-F24D-22C4C87D3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08B693-39BC-51DA-33F0-F3BA42854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B80E6C-C04C-4E48-5545-F7240DC85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3DBAC8-B33F-D0CC-8331-58D45FC3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D568F-FDA5-B81C-C330-C9DCEBF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2B4EFD-C04F-5469-CD1C-82FEBBF3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6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65C53-1FCD-B851-CE7C-C46D3DE5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3E282F-18BE-FC0C-0F23-C5FA1E41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032D-6B1D-26F4-9EE0-ED7F787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F247AC-9DFE-1704-D610-4A7BE6B1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04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F508C-06FE-7788-B310-9EEAC613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85E00C-15E3-2116-F34F-FDA0D95D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A9894-C991-23E2-C31C-69528BD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8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4348E-DCCB-3DFE-65E1-B5AE56F3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83B1-C63C-C7D4-6D9A-7140FBFA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DC7CE-0DD9-A054-3C85-88E7C8A66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C43B-CDCF-9593-0A1A-47756AAD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6CB06B-9A4F-944C-B86A-4A9C116C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F1A3A-C2A7-F9D9-3E9D-C3665EB3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2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7F198-691C-D7D5-BEAA-E6EC1D33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2F2691-BC4B-CB05-488A-FF49AB054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E66E3-7B77-306E-FE7E-5DE36265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B022F2-367B-9A80-2A1B-A563968D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1FF1A-6ECE-2AED-37F3-092441D6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1D5903-1122-4F17-59C2-D8E621E9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55A8DF-7D80-3EB3-A467-96BD4850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5BE6F-31CC-72FF-F365-BC7BFE5C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9DF61-8293-3333-CF83-D1393AD0E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3F9D-242D-420D-9C28-AA9F49AB23F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42CA5-2927-11B3-B162-6CD811760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7E963-7000-BDFF-B377-25818CC69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48E1-D40D-4B5A-BD45-CBA5CECF6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06E7-8E4F-EE82-378A-73E39C26F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195" y="1456900"/>
            <a:ext cx="9144000" cy="2387600"/>
          </a:xfrm>
        </p:spPr>
        <p:txBody>
          <a:bodyPr/>
          <a:lstStyle/>
          <a:p>
            <a:r>
              <a:rPr lang="zh-CN" altLang="en-US" dirty="0"/>
              <a:t>基于 </a:t>
            </a:r>
            <a:r>
              <a:rPr lang="en-US" altLang="zh-CN" dirty="0"/>
              <a:t>Mean-field </a:t>
            </a:r>
            <a:r>
              <a:rPr lang="zh-CN" altLang="en-US" dirty="0"/>
              <a:t>对原子核</a:t>
            </a:r>
            <a:r>
              <a:rPr lang="en-US" altLang="zh-CN" dirty="0"/>
              <a:t>Schiff moment </a:t>
            </a:r>
            <a:r>
              <a:rPr lang="zh-CN" altLang="en-US" dirty="0"/>
              <a:t>的计算</a:t>
            </a:r>
          </a:p>
        </p:txBody>
      </p:sp>
    </p:spTree>
    <p:extLst>
      <p:ext uri="{BB962C8B-B14F-4D97-AF65-F5344CB8AC3E}">
        <p14:creationId xmlns:p14="http://schemas.microsoft.com/office/powerpoint/2010/main" val="1408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ECB84-E334-E7D9-D52E-2C2BDCB4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AC55-61B5-1209-E9A8-A1306C5B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81F279-B166-1933-A09F-017D8928E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92" y="49096"/>
            <a:ext cx="6201817" cy="21194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337C72-CC77-FEB2-2C6B-4BC22D78C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3" y="2394874"/>
            <a:ext cx="4563511" cy="4040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9F848C-B29B-5F14-DE8B-0D69B3F5C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551" y="1995755"/>
            <a:ext cx="4257779" cy="36317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7A2E0E-8662-B440-9396-36BB17DEB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3" y="5721192"/>
            <a:ext cx="4963528" cy="11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CF2B-237A-426F-4A73-AC2ED523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3436-02B5-AA5E-4965-6A9D2982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3E2E97-FAC6-689C-00A0-EFBC287D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949" y="282298"/>
            <a:ext cx="6261729" cy="642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6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0C4A-A2D1-1B7F-7262-CA9AD960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0A7B-23C3-4255-2BB4-80B15AD0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10A7CB-8C51-ABD4-1791-A664DF64A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22" y="1295212"/>
            <a:ext cx="6578938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2F121-6901-0F12-C46A-2A8E3848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5F237C4-DEB2-612A-D1FD-D382E5682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46" y="713964"/>
            <a:ext cx="9855707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37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AD1FE-9B73-06C9-F5E0-A99A122F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8DE5-F567-6AFA-2AE4-B80C932B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F41C46-D451-644A-A940-864DB3D8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36" y="988604"/>
            <a:ext cx="7740406" cy="47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7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B85A04-58F9-424F-7C57-38369B18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41" y="39338"/>
            <a:ext cx="7390969" cy="27886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20F2BE-412A-5BD7-AA1B-47151FCD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241" y="2827996"/>
            <a:ext cx="6809469" cy="39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5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1D79-C91E-A488-B176-114B8F38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E3A51-AC0D-F0FF-8A44-721AD175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421CB1-5363-72E3-EDF5-2A67AD18E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61" y="216894"/>
            <a:ext cx="8289184" cy="29610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8D7C3B-CBD2-535C-B3BE-CB975EC2C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61" y="3265149"/>
            <a:ext cx="8336320" cy="325286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84AD06-827D-E552-9120-D49179D30C52}"/>
              </a:ext>
            </a:extLst>
          </p:cNvPr>
          <p:cNvCxnSpPr/>
          <p:nvPr/>
        </p:nvCxnSpPr>
        <p:spPr>
          <a:xfrm>
            <a:off x="11857219" y="1067817"/>
            <a:ext cx="0" cy="4490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68E21D-A620-2701-4473-A8ED4AA1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00" y="281134"/>
            <a:ext cx="8030923" cy="574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1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635AB-807E-37F9-180D-53255E359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2BC0-5423-D97E-8106-382D5A82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8B70B1-EB41-8CFD-0C28-7A401BCB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" y="1342199"/>
            <a:ext cx="3867381" cy="3244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92EA18-7136-C949-1FF1-D83B11F8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30" y="1342198"/>
            <a:ext cx="3946367" cy="3244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168262-FE43-C1DA-CEC3-51677E7C1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42" y="1259774"/>
            <a:ext cx="3895195" cy="32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11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CFE5E-7071-3478-15FB-32B9E5CA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D156D-E887-E177-36CD-E1F621F8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1E900-0482-337E-E682-3890E569F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024"/>
            <a:ext cx="4116555" cy="3369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E5110D-B338-CA57-C4AC-2EBAA442D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555" y="1623628"/>
            <a:ext cx="3993269" cy="3195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BC0B00A-B4DF-EAF2-B61C-D23699290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24" y="1534418"/>
            <a:ext cx="4045070" cy="32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C3836C-EC15-2C4B-33C9-708ECFC6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7" y="906966"/>
            <a:ext cx="11918585" cy="38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87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513A5-AD88-C75F-9489-52AE8AAA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8133A-9C04-0BBC-34E5-AB3DFCD1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9AD0F7-6AC4-6738-370B-7CA9A364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364" y="3438242"/>
            <a:ext cx="5485686" cy="3173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52A6A2-17E6-9013-A2DC-72174B8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83" y="1124208"/>
            <a:ext cx="3027579" cy="861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DAB64B-1A0B-35E7-ED74-93DAD5176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05" y="4581645"/>
            <a:ext cx="3535143" cy="6269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AA5A05-7A60-6719-0AC3-B280A245A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5" y="2276355"/>
            <a:ext cx="5526295" cy="21129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118A384-6546-57B8-0F29-8BD55AD09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51" y="0"/>
            <a:ext cx="4738825" cy="32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CD4E-469D-A52B-655A-A6C3A286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6277C-2E29-04F8-6F5C-666C0150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79919-501D-D295-DBF9-3E999D09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100" y="1678181"/>
            <a:ext cx="6959686" cy="17508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819331-1C52-B7A5-0298-21487CD3D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70" y="3885946"/>
            <a:ext cx="6731346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1B43-386B-182F-75F9-062FC94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64F52-A02E-52FB-7D94-CDF50186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111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结果讨论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7F2C0-8783-08B6-B899-154957C1A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" y="601901"/>
            <a:ext cx="3715097" cy="3215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F23279-BAE2-0D9F-F4DC-A473577A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276" y="582409"/>
            <a:ext cx="3982122" cy="3397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B812B1-F6E4-A85A-D689-DF850E8B2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25" y="652695"/>
            <a:ext cx="3880928" cy="31642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7D0951-4DE9-7535-F6CD-1512EBF12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" y="4250158"/>
            <a:ext cx="4591286" cy="6731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571042-EB19-FC50-AE71-236320C22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47" y="5048358"/>
            <a:ext cx="5332565" cy="8400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6408C66-4C6F-8ADA-F0F6-DE67567706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37" y="4178985"/>
            <a:ext cx="4878448" cy="23658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2593D2D-1BEA-3098-28A3-4204149B2D4A}"/>
              </a:ext>
            </a:extLst>
          </p:cNvPr>
          <p:cNvSpPr txBox="1"/>
          <p:nvPr/>
        </p:nvSpPr>
        <p:spPr>
          <a:xfrm>
            <a:off x="563671" y="58884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进一步确认：</a:t>
            </a:r>
          </a:p>
        </p:txBody>
      </p:sp>
    </p:spTree>
    <p:extLst>
      <p:ext uri="{BB962C8B-B14F-4D97-AF65-F5344CB8AC3E}">
        <p14:creationId xmlns:p14="http://schemas.microsoft.com/office/powerpoint/2010/main" val="2566573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B3BA55-3456-76FA-B973-9FF6766BE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758" y="1323780"/>
            <a:ext cx="9482484" cy="42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1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95E12A4-51A3-41CD-837E-397AF8BA4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6" y="567645"/>
            <a:ext cx="11890888" cy="540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5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3D3F3-1161-2704-DE23-B213AA2F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0" y="0"/>
            <a:ext cx="10515600" cy="1325563"/>
          </a:xfrm>
        </p:spPr>
        <p:txBody>
          <a:bodyPr/>
          <a:lstStyle/>
          <a:p>
            <a:r>
              <a:rPr lang="zh-CN" altLang="en-US" dirty="0"/>
              <a:t>摘要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4358C0-1F1A-3ABF-5C45-A448A605C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4" y="1841601"/>
            <a:ext cx="11386949" cy="22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27C0-38BF-2E41-4942-310E9C03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732BB-21A9-FF0A-DD02-4585ACE4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0" y="0"/>
            <a:ext cx="10515600" cy="1325563"/>
          </a:xfrm>
        </p:spPr>
        <p:txBody>
          <a:bodyPr/>
          <a:lstStyle/>
          <a:p>
            <a:r>
              <a:rPr lang="zh-CN" altLang="en-US" dirty="0"/>
              <a:t>引言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6265CB-FF2B-5CD3-9AE5-1C115D28DBA2}"/>
              </a:ext>
            </a:extLst>
          </p:cNvPr>
          <p:cNvSpPr txBox="1"/>
          <p:nvPr/>
        </p:nvSpPr>
        <p:spPr>
          <a:xfrm>
            <a:off x="200723" y="1155765"/>
            <a:ext cx="117471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粒子物理标准模型中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，主要通过</a:t>
            </a:r>
            <a:r>
              <a:rPr lang="en-US" altLang="zh-CN" sz="2000" dirty="0" err="1"/>
              <a:t>Cabibbo</a:t>
            </a:r>
            <a:r>
              <a:rPr lang="en-US" altLang="zh-CN" sz="2000" dirty="0"/>
              <a:t>-Kobayashi-</a:t>
            </a:r>
            <a:r>
              <a:rPr lang="en-US" altLang="zh-CN" sz="2000" dirty="0" err="1"/>
              <a:t>Maskawa</a:t>
            </a:r>
            <a:r>
              <a:rPr lang="zh-CN" altLang="en-US" sz="2000" dirty="0"/>
              <a:t>矩阵中的一个相位来实现</a:t>
            </a:r>
            <a:r>
              <a:rPr lang="en-US" altLang="zh-CN" sz="2000" dirty="0"/>
              <a:t>,</a:t>
            </a:r>
          </a:p>
          <a:p>
            <a:r>
              <a:rPr lang="zh-CN" altLang="en-US" sz="2000" dirty="0"/>
              <a:t>这导致在保持味守恒的可观测量中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项非常微弱，因此中子、电子或原子的</a:t>
            </a:r>
            <a:r>
              <a:rPr lang="en-US" altLang="zh-CN" sz="2000" dirty="0"/>
              <a:t>EDM</a:t>
            </a:r>
            <a:r>
              <a:rPr lang="zh-CN" altLang="en-US" sz="2000" dirty="0"/>
              <a:t>都未曾观察到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标准模型的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也不足以解释宇宙的重子不对称性，这需要尚未发现的物理理论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/>
              <a:t>超越标准模型的理论中包含足够的相位，使得味守恒的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不再受到抑制。目前的</a:t>
            </a:r>
            <a:r>
              <a:rPr lang="en-US" altLang="zh-CN" sz="2000" dirty="0"/>
              <a:t>EDM</a:t>
            </a:r>
            <a:r>
              <a:rPr lang="zh-CN" altLang="en-US" sz="2000" dirty="0"/>
              <a:t>实验灵</a:t>
            </a:r>
            <a:endParaRPr lang="en-US" altLang="zh-CN" sz="2000" dirty="0"/>
          </a:p>
          <a:p>
            <a:r>
              <a:rPr lang="zh-CN" altLang="en-US" sz="2000" dirty="0"/>
              <a:t>     敏度足以排除或促成许多超标准模型，稍微提高灵敏度就可能发现新的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物理。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217A27-B24B-18BA-1D25-EF60D6495DAD}"/>
              </a:ext>
            </a:extLst>
          </p:cNvPr>
          <p:cNvSpPr txBox="1"/>
          <p:nvPr/>
        </p:nvSpPr>
        <p:spPr>
          <a:xfrm>
            <a:off x="200723" y="2976818"/>
            <a:ext cx="118276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原子</a:t>
            </a:r>
            <a:r>
              <a:rPr lang="en-US" altLang="zh-CN" sz="2000" dirty="0"/>
              <a:t>EDM</a:t>
            </a:r>
            <a:r>
              <a:rPr lang="zh-CN" altLang="en-US" sz="2000" dirty="0"/>
              <a:t>实验对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提供了一些最严格的限制。目前最好的实验是对</a:t>
            </a:r>
            <a:r>
              <a:rPr lang="en-US" altLang="zh-CN" sz="2000" dirty="0"/>
              <a:t>199Hg</a:t>
            </a:r>
            <a:r>
              <a:rPr lang="zh-CN" altLang="en-US" sz="2000" dirty="0"/>
              <a:t>的测量，但最近的研究表明，具有八极形变核的原子可能比汞更敏感。主要原因是，任何在核子</a:t>
            </a:r>
            <a:r>
              <a:rPr lang="en-US" altLang="zh-CN" sz="2000" dirty="0"/>
              <a:t>-</a:t>
            </a:r>
            <a:r>
              <a:rPr lang="zh-CN" altLang="en-US" sz="2000" dirty="0"/>
              <a:t>核子相互作用中存在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都能导致不对称的核形状和相关的奇偶性倍增，从而产生一个集体核“</a:t>
            </a:r>
            <a:r>
              <a:rPr lang="en-US" altLang="zh-CN" sz="2000" dirty="0"/>
              <a:t>Schiff moment”</a:t>
            </a:r>
            <a:r>
              <a:rPr lang="zh-CN" altLang="en-US" sz="2000" dirty="0"/>
              <a:t> ，这是一种径向加权的偶极矩</a:t>
            </a:r>
            <a:r>
              <a:rPr lang="en-US" altLang="zh-CN" sz="20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由于原子电子的屏蔽效应，原子核</a:t>
            </a:r>
            <a:r>
              <a:rPr lang="en-US" altLang="zh-CN" sz="2000" dirty="0"/>
              <a:t>Schiff</a:t>
            </a:r>
            <a:r>
              <a:rPr lang="zh-CN" altLang="en-US" sz="2000" dirty="0"/>
              <a:t> </a:t>
            </a:r>
            <a:r>
              <a:rPr lang="en-US" altLang="zh-CN" sz="2000" dirty="0"/>
              <a:t>moment(</a:t>
            </a:r>
            <a:r>
              <a:rPr lang="zh-CN" altLang="en-US" sz="2000" dirty="0"/>
              <a:t>而非核</a:t>
            </a:r>
            <a:r>
              <a:rPr lang="en-US" altLang="zh-CN" sz="2000" dirty="0"/>
              <a:t>EDM)</a:t>
            </a:r>
            <a:r>
              <a:rPr lang="zh-CN" altLang="en-US" sz="2000" dirty="0"/>
              <a:t>是直接诱导原子</a:t>
            </a:r>
            <a:r>
              <a:rPr lang="en-US" altLang="zh-CN" sz="2000" dirty="0"/>
              <a:t>EDM</a:t>
            </a:r>
            <a:r>
              <a:rPr lang="zh-CN" altLang="en-US" sz="2000" dirty="0"/>
              <a:t>的量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3075F6-D2D8-FEBA-9027-F3607B9A5F36}"/>
              </a:ext>
            </a:extLst>
          </p:cNvPr>
          <p:cNvSpPr txBox="1"/>
          <p:nvPr/>
        </p:nvSpPr>
        <p:spPr>
          <a:xfrm>
            <a:off x="395181" y="5038052"/>
            <a:ext cx="11796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这篇文章，基于</a:t>
            </a:r>
            <a:r>
              <a:rPr lang="en-US" altLang="zh-CN" sz="2000" dirty="0" err="1"/>
              <a:t>Skyrme</a:t>
            </a:r>
            <a:r>
              <a:rPr lang="zh-CN" altLang="en-US" sz="2000" dirty="0"/>
              <a:t>相互作用，包括了价中子对偶偶核的</a:t>
            </a:r>
            <a:r>
              <a:rPr lang="en-US" altLang="zh-CN" sz="2000" dirty="0"/>
              <a:t>RPA</a:t>
            </a:r>
            <a:r>
              <a:rPr lang="zh-CN" altLang="en-US" sz="2000" dirty="0"/>
              <a:t>极化，处理了导致</a:t>
            </a:r>
            <a:r>
              <a:rPr lang="en-US" altLang="zh-CN" sz="2000" dirty="0"/>
              <a:t>Schiff</a:t>
            </a:r>
            <a:r>
              <a:rPr lang="zh-CN" altLang="en-US" sz="2000" dirty="0"/>
              <a:t> </a:t>
            </a:r>
            <a:r>
              <a:rPr lang="en-US" altLang="zh-CN" sz="2000" dirty="0"/>
              <a:t>moment</a:t>
            </a:r>
            <a:r>
              <a:rPr lang="zh-CN" altLang="en-US" sz="2000" dirty="0"/>
              <a:t>产生</a:t>
            </a:r>
            <a:endParaRPr lang="en-US" altLang="zh-CN" sz="2000" dirty="0"/>
          </a:p>
          <a:p>
            <a:r>
              <a:rPr lang="zh-CN" altLang="en-US" sz="2000" dirty="0"/>
              <a:t>的</a:t>
            </a:r>
            <a:r>
              <a:rPr lang="el-GR" altLang="zh-CN" sz="2000" dirty="0"/>
              <a:t>π</a:t>
            </a:r>
            <a:r>
              <a:rPr lang="zh-CN" altLang="en-US" sz="2000" dirty="0"/>
              <a:t>介子交换相互作用的直接和交换部分，并考虑了核子之间的短程两体关联，这些关联修正了这</a:t>
            </a:r>
            <a:endParaRPr lang="en-US" altLang="zh-CN" sz="2000" dirty="0"/>
          </a:p>
          <a:p>
            <a:r>
              <a:rPr lang="zh-CN" altLang="en-US" sz="2000" dirty="0"/>
              <a:t>种</a:t>
            </a:r>
            <a:r>
              <a:rPr lang="en-US" altLang="zh-CN" sz="2000" dirty="0"/>
              <a:t>T-violation</a:t>
            </a:r>
            <a:r>
              <a:rPr lang="zh-CN" altLang="en-US" sz="2000" dirty="0"/>
              <a:t>相互作用的影响。</a:t>
            </a:r>
          </a:p>
        </p:txBody>
      </p:sp>
    </p:spTree>
    <p:extLst>
      <p:ext uri="{BB962C8B-B14F-4D97-AF65-F5344CB8AC3E}">
        <p14:creationId xmlns:p14="http://schemas.microsoft.com/office/powerpoint/2010/main" val="35294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4D4E-7D08-A57B-99A9-91EB7B85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D30F-2C12-6EF1-E13B-D8CF54BE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0" y="0"/>
            <a:ext cx="10515600" cy="1325563"/>
          </a:xfrm>
        </p:spPr>
        <p:txBody>
          <a:bodyPr/>
          <a:lstStyle/>
          <a:p>
            <a:r>
              <a:rPr lang="zh-CN" altLang="en-US" dirty="0"/>
              <a:t>引言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CE45E0-3B6F-8EBB-F49D-785BA1BA9AEB}"/>
              </a:ext>
            </a:extLst>
          </p:cNvPr>
          <p:cNvSpPr txBox="1"/>
          <p:nvPr/>
        </p:nvSpPr>
        <p:spPr>
          <a:xfrm>
            <a:off x="220927" y="1172140"/>
            <a:ext cx="106414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文献</a:t>
            </a:r>
            <a:r>
              <a:rPr lang="en-US" altLang="zh-CN" dirty="0"/>
              <a:t>[10]</a:t>
            </a:r>
            <a:r>
              <a:rPr lang="zh-CN" altLang="en-US" dirty="0"/>
              <a:t>在</a:t>
            </a:r>
            <a:r>
              <a:rPr lang="en-US" altLang="zh-CN" dirty="0"/>
              <a:t>199Hg</a:t>
            </a:r>
            <a:r>
              <a:rPr lang="zh-CN" altLang="en-US" dirty="0"/>
              <a:t>、</a:t>
            </a:r>
            <a:r>
              <a:rPr lang="en-US" altLang="zh-CN" dirty="0"/>
              <a:t>129Xe</a:t>
            </a:r>
            <a:r>
              <a:rPr lang="zh-CN" altLang="en-US" dirty="0"/>
              <a:t>和其他对称形变或球形同位素中应用了</a:t>
            </a:r>
            <a:r>
              <a:rPr lang="zh-CN" altLang="en-US" dirty="0">
                <a:solidFill>
                  <a:srgbClr val="FF0000"/>
                </a:solidFill>
              </a:rPr>
              <a:t>独立粒子模型</a:t>
            </a:r>
            <a:r>
              <a:rPr lang="zh-CN" altLang="en-US" dirty="0"/>
              <a:t>。文献</a:t>
            </a:r>
            <a:r>
              <a:rPr lang="en-US" altLang="zh-CN" dirty="0"/>
              <a:t>[11,12]</a:t>
            </a:r>
            <a:r>
              <a:rPr lang="zh-CN" altLang="en-US" dirty="0"/>
              <a:t>在</a:t>
            </a:r>
            <a:r>
              <a:rPr lang="en-US" altLang="zh-CN" dirty="0"/>
              <a:t>199Hg</a:t>
            </a:r>
            <a:r>
              <a:rPr lang="zh-CN" altLang="en-US" dirty="0"/>
              <a:t>中进行了更为复杂的基于</a:t>
            </a:r>
            <a:r>
              <a:rPr lang="en-US" altLang="zh-CN" dirty="0">
                <a:solidFill>
                  <a:srgbClr val="FF0000"/>
                </a:solidFill>
              </a:rPr>
              <a:t>RPA</a:t>
            </a:r>
            <a:r>
              <a:rPr lang="zh-CN" altLang="en-US" dirty="0">
                <a:solidFill>
                  <a:srgbClr val="FF0000"/>
                </a:solidFill>
              </a:rPr>
              <a:t>的计算</a:t>
            </a:r>
            <a:r>
              <a:rPr lang="zh-CN" altLang="en-US" dirty="0"/>
              <a:t>，其主要缺点是使用了单一的</a:t>
            </a:r>
            <a:r>
              <a:rPr lang="en-US" altLang="zh-CN" dirty="0" err="1">
                <a:solidFill>
                  <a:srgbClr val="FF0000"/>
                </a:solidFill>
              </a:rPr>
              <a:t>weixi</a:t>
            </a:r>
            <a:r>
              <a:rPr lang="zh-CN" altLang="en-US" dirty="0">
                <a:solidFill>
                  <a:srgbClr val="FF0000"/>
                </a:solidFill>
              </a:rPr>
              <a:t>学相互作用</a:t>
            </a:r>
            <a:r>
              <a:rPr lang="zh-CN" altLang="en-US" dirty="0"/>
              <a:t>，使得不确定性估计变得困难。文献</a:t>
            </a:r>
            <a:r>
              <a:rPr lang="en-US" altLang="zh-CN" dirty="0"/>
              <a:t>[3]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FF0000"/>
                </a:solidFill>
              </a:rPr>
              <a:t>粒子转子模型</a:t>
            </a:r>
            <a:r>
              <a:rPr lang="zh-CN" altLang="en-US" dirty="0"/>
              <a:t>中估计了由于八极形变引起的增强，而在文献</a:t>
            </a:r>
            <a:r>
              <a:rPr lang="en-US" altLang="zh-CN" dirty="0"/>
              <a:t>[13]</a:t>
            </a:r>
            <a:r>
              <a:rPr lang="zh-CN" altLang="en-US" dirty="0"/>
              <a:t>中，我们与</a:t>
            </a:r>
            <a:r>
              <a:rPr lang="en-US" altLang="zh-CN" dirty="0"/>
              <a:t>Bender</a:t>
            </a:r>
            <a:r>
              <a:rPr lang="zh-CN" altLang="en-US" dirty="0"/>
              <a:t>、</a:t>
            </a:r>
            <a:r>
              <a:rPr lang="en-US" altLang="zh-CN" dirty="0" err="1"/>
              <a:t>deJesus</a:t>
            </a:r>
            <a:r>
              <a:rPr lang="zh-CN" altLang="en-US" dirty="0"/>
              <a:t>和</a:t>
            </a:r>
            <a:r>
              <a:rPr lang="en-US" altLang="zh-CN" dirty="0" err="1"/>
              <a:t>Olbratowski</a:t>
            </a:r>
            <a:r>
              <a:rPr lang="zh-CN" altLang="en-US" dirty="0"/>
              <a:t>合作，将我们技术的初步版本应用于</a:t>
            </a:r>
            <a:r>
              <a:rPr lang="en-US" altLang="zh-CN" dirty="0"/>
              <a:t>225Ra</a:t>
            </a:r>
            <a:r>
              <a:rPr lang="zh-CN" altLang="en-US" dirty="0"/>
              <a:t>，目前正在进行相关实验</a:t>
            </a:r>
            <a:r>
              <a:rPr lang="en-US" altLang="zh-CN" dirty="0"/>
              <a:t>[14]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33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416D-4FC9-0B28-A76F-63B2A90C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4AFA06A-608E-A6E2-3FC8-E0A5B0FE870E}"/>
              </a:ext>
            </a:extLst>
          </p:cNvPr>
          <p:cNvSpPr txBox="1"/>
          <p:nvPr/>
        </p:nvSpPr>
        <p:spPr>
          <a:xfrm>
            <a:off x="420130" y="77847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Schiff moment :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345018-AB90-7183-B2BA-AAF92D576E38}"/>
              </a:ext>
            </a:extLst>
          </p:cNvPr>
          <p:cNvSpPr txBox="1"/>
          <p:nvPr/>
        </p:nvSpPr>
        <p:spPr>
          <a:xfrm>
            <a:off x="156004" y="161323"/>
            <a:ext cx="6094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理论框架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F97E2F-6707-78E3-9309-8ACBF665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04" y="943973"/>
            <a:ext cx="6293173" cy="12383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FC819E-006D-E49D-3D5F-BEF0D94AF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06" y="3527992"/>
            <a:ext cx="3086259" cy="7810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41059C-D08A-2DFF-A8BD-77075603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2" y="4675714"/>
            <a:ext cx="11141504" cy="15694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B7544C-DBFC-0598-9403-E8FBAB57C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53" y="2182286"/>
            <a:ext cx="6996992" cy="8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0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A2EB-C719-79C2-163B-487898BA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15FA3-23E4-78D3-E0DB-5A891612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理论框架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A5C556-8573-30DF-4EFE-26589E58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03" y="202512"/>
            <a:ext cx="6445581" cy="4026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49D310-225B-0D03-9A3A-90453DCD2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31" y="4535459"/>
            <a:ext cx="4724643" cy="74933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5829EA-48F2-5ED9-1D39-A0B9DE1E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54" y="5429875"/>
            <a:ext cx="6540836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2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ADA-754A-C063-7B25-8356C53B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1D7FF-58E6-6CAC-8F9D-341266D4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理论框架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893BD-587C-2EC7-DE34-A8198EE1D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0" y="994180"/>
            <a:ext cx="6090802" cy="53413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FA0586-14EE-EBC1-01BE-C174857B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26" y="55232"/>
            <a:ext cx="5024110" cy="3524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26EFDF-2E9C-0AC8-063E-030194BB1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79" y="3581789"/>
            <a:ext cx="3308520" cy="327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7ED9-2718-BF1C-43A8-4349431F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D85CA-256E-5A00-A898-10B5AA6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6" y="-104328"/>
            <a:ext cx="10515600" cy="1325563"/>
          </a:xfrm>
        </p:spPr>
        <p:txBody>
          <a:bodyPr/>
          <a:lstStyle/>
          <a:p>
            <a:r>
              <a:rPr lang="zh-CN" altLang="en-US" dirty="0"/>
              <a:t>结果讨论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4393D-468C-B290-CDF1-7BCC28752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08" y="263880"/>
            <a:ext cx="6693244" cy="3359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E8BBF3-8FFF-8036-1E94-F02830E46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08" y="3991411"/>
            <a:ext cx="6515435" cy="23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8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457</Words>
  <Application>Microsoft Office PowerPoint</Application>
  <PresentationFormat>宽屏</PresentationFormat>
  <Paragraphs>32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Wingdings</vt:lpstr>
      <vt:lpstr>Office 主题​​</vt:lpstr>
      <vt:lpstr>基于 Mean-field 对原子核Schiff moment 的计算</vt:lpstr>
      <vt:lpstr>PowerPoint 演示文稿</vt:lpstr>
      <vt:lpstr>摘要:</vt:lpstr>
      <vt:lpstr>引言:</vt:lpstr>
      <vt:lpstr>引言:</vt:lpstr>
      <vt:lpstr>PowerPoint 演示文稿</vt:lpstr>
      <vt:lpstr>理论框架:</vt:lpstr>
      <vt:lpstr>理论框架:</vt:lpstr>
      <vt:lpstr>结果讨论:</vt:lpstr>
      <vt:lpstr>结果讨论:</vt:lpstr>
      <vt:lpstr>结果讨论:</vt:lpstr>
      <vt:lpstr>结果讨论:</vt:lpstr>
      <vt:lpstr>PowerPoint 演示文稿</vt:lpstr>
      <vt:lpstr>结果讨论:</vt:lpstr>
      <vt:lpstr>PowerPoint 演示文稿</vt:lpstr>
      <vt:lpstr>结果讨论:</vt:lpstr>
      <vt:lpstr>PowerPoint 演示文稿</vt:lpstr>
      <vt:lpstr>结果讨论:</vt:lpstr>
      <vt:lpstr>结果讨论:</vt:lpstr>
      <vt:lpstr>结果讨论:</vt:lpstr>
      <vt:lpstr>结果讨论:</vt:lpstr>
      <vt:lpstr>结果讨论: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恩付 周</dc:creator>
  <cp:lastModifiedBy>恩付 周</cp:lastModifiedBy>
  <cp:revision>12</cp:revision>
  <dcterms:created xsi:type="dcterms:W3CDTF">2024-10-22T07:15:11Z</dcterms:created>
  <dcterms:modified xsi:type="dcterms:W3CDTF">2024-10-24T11:07:53Z</dcterms:modified>
</cp:coreProperties>
</file>