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handoutMasterIdLst>
    <p:handoutMasterId r:id="rId29"/>
  </p:handoutMasterIdLst>
  <p:sldIdLst>
    <p:sldId id="347" r:id="rId2"/>
    <p:sldId id="348" r:id="rId3"/>
    <p:sldId id="350" r:id="rId4"/>
    <p:sldId id="351" r:id="rId5"/>
    <p:sldId id="353" r:id="rId6"/>
    <p:sldId id="354" r:id="rId7"/>
    <p:sldId id="363" r:id="rId8"/>
    <p:sldId id="355" r:id="rId9"/>
    <p:sldId id="356" r:id="rId10"/>
    <p:sldId id="357" r:id="rId11"/>
    <p:sldId id="358" r:id="rId12"/>
    <p:sldId id="362" r:id="rId13"/>
    <p:sldId id="359" r:id="rId14"/>
    <p:sldId id="360" r:id="rId15"/>
    <p:sldId id="361" r:id="rId16"/>
    <p:sldId id="364" r:id="rId17"/>
    <p:sldId id="365" r:id="rId18"/>
    <p:sldId id="366" r:id="rId19"/>
    <p:sldId id="367" r:id="rId20"/>
    <p:sldId id="369" r:id="rId21"/>
    <p:sldId id="370" r:id="rId22"/>
    <p:sldId id="371" r:id="rId23"/>
    <p:sldId id="372" r:id="rId24"/>
    <p:sldId id="373" r:id="rId25"/>
    <p:sldId id="374" r:id="rId26"/>
    <p:sldId id="3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ngyang luo" initials="ql" lastIdx="1" clrIdx="0">
    <p:extLst>
      <p:ext uri="{19B8F6BF-5375-455C-9EA6-DF929625EA0E}">
        <p15:presenceInfo xmlns:p15="http://schemas.microsoft.com/office/powerpoint/2012/main" userId="b312fd5b3cbd68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561F"/>
    <a:srgbClr val="FFFFFF"/>
    <a:srgbClr val="006600"/>
    <a:srgbClr val="4472C4"/>
    <a:srgbClr val="D1E1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44" autoAdjust="0"/>
  </p:normalViewPr>
  <p:slideViewPr>
    <p:cSldViewPr snapToGrid="0">
      <p:cViewPr varScale="1">
        <p:scale>
          <a:sx n="81" d="100"/>
          <a:sy n="81" d="100"/>
        </p:scale>
        <p:origin x="557" y="10"/>
      </p:cViewPr>
      <p:guideLst/>
    </p:cSldViewPr>
  </p:slideViewPr>
  <p:notesTextViewPr>
    <p:cViewPr>
      <p:scale>
        <a:sx n="100" d="100"/>
        <a:sy n="100" d="100"/>
      </p:scale>
      <p:origin x="0" y="0"/>
    </p:cViewPr>
  </p:notesTextViewPr>
  <p:sorterViewPr>
    <p:cViewPr>
      <p:scale>
        <a:sx n="100" d="100"/>
        <a:sy n="100" d="100"/>
      </p:scale>
      <p:origin x="0" y="-451"/>
    </p:cViewPr>
  </p:sorterViewPr>
  <p:notesViewPr>
    <p:cSldViewPr snapToGrid="0">
      <p:cViewPr varScale="1">
        <p:scale>
          <a:sx n="71" d="100"/>
          <a:sy n="71" d="100"/>
        </p:scale>
        <p:origin x="2739" y="5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041DB06-6AB1-465F-03B4-E6EBA3BD70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3FED1A49-E672-C827-7530-25569C5EE0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BD34A-0F7A-4E89-A44C-82B519A17440}" type="datetimeFigureOut">
              <a:rPr lang="zh-CN" altLang="en-US" smtClean="0"/>
              <a:t>2024/11/21</a:t>
            </a:fld>
            <a:endParaRPr lang="zh-CN" altLang="en-US"/>
          </a:p>
        </p:txBody>
      </p:sp>
      <p:sp>
        <p:nvSpPr>
          <p:cNvPr id="4" name="页脚占位符 3">
            <a:extLst>
              <a:ext uri="{FF2B5EF4-FFF2-40B4-BE49-F238E27FC236}">
                <a16:creationId xmlns:a16="http://schemas.microsoft.com/office/drawing/2014/main" id="{5C90C4FD-567C-38F4-79F9-F6DDBE238C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57D8CBD-82C1-25D3-FC09-0E507A0F16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877122-1640-47D4-A46F-D8F6FCE9E976}" type="slidenum">
              <a:rPr lang="zh-CN" altLang="en-US" smtClean="0"/>
              <a:t>‹#›</a:t>
            </a:fld>
            <a:endParaRPr lang="zh-CN" altLang="en-US"/>
          </a:p>
        </p:txBody>
      </p:sp>
    </p:spTree>
    <p:extLst>
      <p:ext uri="{BB962C8B-B14F-4D97-AF65-F5344CB8AC3E}">
        <p14:creationId xmlns:p14="http://schemas.microsoft.com/office/powerpoint/2010/main" val="90836173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DA434-5B87-4D57-A495-9B34A93F66A7}" type="datetimeFigureOut">
              <a:rPr lang="zh-CN" altLang="en-US" smtClean="0"/>
              <a:t>2024/11/21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2CE8C-24EE-47A1-882C-75AEA3B15259}" type="slidenum">
              <a:rPr lang="zh-CN" altLang="en-US" smtClean="0"/>
              <a:t>‹#›</a:t>
            </a:fld>
            <a:endParaRPr lang="zh-CN" altLang="en-US"/>
          </a:p>
        </p:txBody>
      </p:sp>
    </p:spTree>
    <p:extLst>
      <p:ext uri="{BB962C8B-B14F-4D97-AF65-F5344CB8AC3E}">
        <p14:creationId xmlns:p14="http://schemas.microsoft.com/office/powerpoint/2010/main" val="149510122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r>
              <a:rPr lang="en-US" altLang="zh-CN"/>
              <a:t>2024/5/14</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A5717F-43AD-450A-B181-8EC8BBEE2E16}" type="slidenum">
              <a:rPr lang="zh-CN" altLang="en-US" smtClean="0"/>
              <a:t>‹#›</a:t>
            </a:fld>
            <a:endParaRPr lang="zh-CN" altLang="en-US"/>
          </a:p>
        </p:txBody>
      </p:sp>
    </p:spTree>
    <p:extLst>
      <p:ext uri="{BB962C8B-B14F-4D97-AF65-F5344CB8AC3E}">
        <p14:creationId xmlns:p14="http://schemas.microsoft.com/office/powerpoint/2010/main" val="2257227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2024/5/14</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A5717F-43AD-450A-B181-8EC8BBEE2E16}" type="slidenum">
              <a:rPr lang="zh-CN" altLang="en-US" smtClean="0"/>
              <a:t>‹#›</a:t>
            </a:fld>
            <a:endParaRPr lang="zh-CN" altLang="en-US"/>
          </a:p>
        </p:txBody>
      </p:sp>
    </p:spTree>
    <p:extLst>
      <p:ext uri="{BB962C8B-B14F-4D97-AF65-F5344CB8AC3E}">
        <p14:creationId xmlns:p14="http://schemas.microsoft.com/office/powerpoint/2010/main" val="169542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r>
              <a:rPr lang="en-US" altLang="zh-CN"/>
              <a:t>2024/5/14</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A5717F-43AD-450A-B181-8EC8BBEE2E16}" type="slidenum">
              <a:rPr lang="zh-CN" altLang="en-US" smtClean="0"/>
              <a:t>‹#›</a:t>
            </a:fld>
            <a:endParaRPr lang="zh-CN" altLang="en-US"/>
          </a:p>
        </p:txBody>
      </p:sp>
    </p:spTree>
    <p:extLst>
      <p:ext uri="{BB962C8B-B14F-4D97-AF65-F5344CB8AC3E}">
        <p14:creationId xmlns:p14="http://schemas.microsoft.com/office/powerpoint/2010/main" val="3680663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2024/5/14</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A5717F-43AD-450A-B181-8EC8BBEE2E16}" type="slidenum">
              <a:rPr lang="zh-CN" altLang="en-US" smtClean="0"/>
              <a:t>‹#›</a:t>
            </a:fld>
            <a:endParaRPr lang="zh-CN" altLang="en-US"/>
          </a:p>
        </p:txBody>
      </p:sp>
    </p:spTree>
    <p:extLst>
      <p:ext uri="{BB962C8B-B14F-4D97-AF65-F5344CB8AC3E}">
        <p14:creationId xmlns:p14="http://schemas.microsoft.com/office/powerpoint/2010/main" val="857904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2024/5/14</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A5717F-43AD-450A-B181-8EC8BBEE2E16}" type="slidenum">
              <a:rPr lang="zh-CN" altLang="en-US" smtClean="0"/>
              <a:t>‹#›</a:t>
            </a:fld>
            <a:endParaRPr lang="zh-CN" altLang="en-US"/>
          </a:p>
        </p:txBody>
      </p:sp>
    </p:spTree>
    <p:extLst>
      <p:ext uri="{BB962C8B-B14F-4D97-AF65-F5344CB8AC3E}">
        <p14:creationId xmlns:p14="http://schemas.microsoft.com/office/powerpoint/2010/main" val="263325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758406B-3AC8-D5EE-2263-160FDFE63ADC}"/>
              </a:ext>
            </a:extLst>
          </p:cNvPr>
          <p:cNvSpPr/>
          <p:nvPr userDrawn="1"/>
        </p:nvSpPr>
        <p:spPr>
          <a:xfrm>
            <a:off x="0" y="0"/>
            <a:ext cx="12192000" cy="635152"/>
          </a:xfrm>
          <a:prstGeom prst="rect">
            <a:avLst/>
          </a:prstGeom>
          <a:solidFill>
            <a:srgbClr val="01561F"/>
          </a:solidFill>
          <a:ln>
            <a:solidFill>
              <a:srgbClr val="01561F"/>
            </a:solidFill>
          </a:ln>
          <a:effectLst>
            <a:reflection stA="17000" endPos="20000" dir="5400000" sy="-100000" algn="bl" rotWithShape="0"/>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600"/>
              </a:solidFill>
            </a:endParaRPr>
          </a:p>
        </p:txBody>
      </p:sp>
      <p:pic>
        <p:nvPicPr>
          <p:cNvPr id="7" name="图片 6">
            <a:extLst>
              <a:ext uri="{FF2B5EF4-FFF2-40B4-BE49-F238E27FC236}">
                <a16:creationId xmlns:a16="http://schemas.microsoft.com/office/drawing/2014/main" id="{6C44F7B5-C183-A0CD-B933-5E0BEA64D49F}"/>
              </a:ext>
            </a:extLst>
          </p:cNvPr>
          <p:cNvPicPr>
            <a:picLocks noChangeAspect="1"/>
          </p:cNvPicPr>
          <p:nvPr userDrawn="1"/>
        </p:nvPicPr>
        <p:blipFill rotWithShape="1">
          <a:blip r:embed="rId2"/>
          <a:srcRect t="31688" b="31917"/>
          <a:stretch/>
        </p:blipFill>
        <p:spPr>
          <a:xfrm>
            <a:off x="11385734" y="0"/>
            <a:ext cx="806266" cy="635152"/>
          </a:xfrm>
          <a:prstGeom prst="rect">
            <a:avLst/>
          </a:prstGeom>
        </p:spPr>
      </p:pic>
      <p:sp>
        <p:nvSpPr>
          <p:cNvPr id="8" name="矩形 7">
            <a:extLst>
              <a:ext uri="{FF2B5EF4-FFF2-40B4-BE49-F238E27FC236}">
                <a16:creationId xmlns:a16="http://schemas.microsoft.com/office/drawing/2014/main" id="{F21F22B9-C3AF-BFF3-1D28-E94CA7E0AE7B}"/>
              </a:ext>
            </a:extLst>
          </p:cNvPr>
          <p:cNvSpPr/>
          <p:nvPr userDrawn="1"/>
        </p:nvSpPr>
        <p:spPr>
          <a:xfrm>
            <a:off x="6096000" y="6612464"/>
            <a:ext cx="6096001" cy="245534"/>
          </a:xfrm>
          <a:prstGeom prst="rect">
            <a:avLst/>
          </a:prstGeom>
          <a:solidFill>
            <a:srgbClr val="01561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550C3093-C179-935B-CB0C-68D11E5C5D02}"/>
              </a:ext>
            </a:extLst>
          </p:cNvPr>
          <p:cNvSpPr/>
          <p:nvPr userDrawn="1"/>
        </p:nvSpPr>
        <p:spPr>
          <a:xfrm>
            <a:off x="8466" y="6623053"/>
            <a:ext cx="6070603" cy="234945"/>
          </a:xfrm>
          <a:prstGeom prst="rect">
            <a:avLst/>
          </a:prstGeom>
          <a:solidFill>
            <a:srgbClr val="01561F">
              <a:alpha val="18000"/>
            </a:srgbClr>
          </a:solidFill>
          <a:ln>
            <a:solidFill>
              <a:srgbClr val="D1E1D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页脚占位符 3">
            <a:extLst>
              <a:ext uri="{FF2B5EF4-FFF2-40B4-BE49-F238E27FC236}">
                <a16:creationId xmlns:a16="http://schemas.microsoft.com/office/drawing/2014/main" id="{57BE155D-68E3-DA00-4205-E0113FA3FF30}"/>
              </a:ext>
            </a:extLst>
          </p:cNvPr>
          <p:cNvSpPr txBox="1">
            <a:spLocks/>
          </p:cNvSpPr>
          <p:nvPr userDrawn="1"/>
        </p:nvSpPr>
        <p:spPr>
          <a:xfrm>
            <a:off x="6079069" y="6601875"/>
            <a:ext cx="6019801" cy="245534"/>
          </a:xfrm>
          <a:prstGeom prst="rect">
            <a:avLst/>
          </a:prstGeom>
          <a:ln>
            <a:solidFill>
              <a:schemeClr val="tx1"/>
            </a:solidFill>
          </a:ln>
        </p:spPr>
        <p:txBody>
          <a:bodyPr vert="horz" lIns="91440" tIns="45720" rIns="91440" bIns="45720" rtlCol="0" anchor="ctr"/>
          <a:lstStyle>
            <a:defPPr>
              <a:defRPr lang="en-US"/>
            </a:defPPr>
            <a:lvl1pPr marL="0" algn="ctr" defTabSz="457200" rtl="0" eaLnBrk="1" latinLnBrk="0" hangingPunct="1">
              <a:defRPr sz="1400" kern="1200">
                <a:solidFill>
                  <a:schemeClr val="accent1"/>
                </a:solidFill>
                <a:latin typeface="+mn-ea"/>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solidFill>
                  <a:schemeClr val="bg1"/>
                </a:solidFill>
              </a:rPr>
              <a:t>陈林海</a:t>
            </a:r>
            <a:r>
              <a:rPr lang="en-US" altLang="zh-CN" dirty="0">
                <a:solidFill>
                  <a:schemeClr val="bg1"/>
                </a:solidFill>
              </a:rPr>
              <a:t>20344005</a:t>
            </a:r>
            <a:endParaRPr lang="zh-CN" altLang="en-US" dirty="0">
              <a:solidFill>
                <a:schemeClr val="bg1"/>
              </a:solidFill>
            </a:endParaRPr>
          </a:p>
        </p:txBody>
      </p:sp>
      <p:sp>
        <p:nvSpPr>
          <p:cNvPr id="13" name="灯片编号占位符 4">
            <a:extLst>
              <a:ext uri="{FF2B5EF4-FFF2-40B4-BE49-F238E27FC236}">
                <a16:creationId xmlns:a16="http://schemas.microsoft.com/office/drawing/2014/main" id="{A72161C0-1521-6BC6-A591-91046564E5E0}"/>
              </a:ext>
            </a:extLst>
          </p:cNvPr>
          <p:cNvSpPr txBox="1">
            <a:spLocks/>
          </p:cNvSpPr>
          <p:nvPr userDrawn="1"/>
        </p:nvSpPr>
        <p:spPr>
          <a:xfrm>
            <a:off x="3242738" y="6601870"/>
            <a:ext cx="2743200" cy="245534"/>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6A5717F-43AD-450A-B181-8EC8BBEE2E16}" type="slidenum">
              <a:rPr lang="zh-CN" altLang="en-US" smtClean="0">
                <a:solidFill>
                  <a:schemeClr val="accent6">
                    <a:lumMod val="50000"/>
                  </a:schemeClr>
                </a:solidFill>
              </a:rPr>
              <a:pPr/>
              <a:t>‹#›</a:t>
            </a:fld>
            <a:endParaRPr lang="zh-CN" altLang="en-US" dirty="0">
              <a:solidFill>
                <a:schemeClr val="accent6">
                  <a:lumMod val="50000"/>
                </a:schemeClr>
              </a:solidFill>
            </a:endParaRPr>
          </a:p>
        </p:txBody>
      </p:sp>
      <p:sp>
        <p:nvSpPr>
          <p:cNvPr id="14" name="日期占位符 2">
            <a:extLst>
              <a:ext uri="{FF2B5EF4-FFF2-40B4-BE49-F238E27FC236}">
                <a16:creationId xmlns:a16="http://schemas.microsoft.com/office/drawing/2014/main" id="{2AFA32BC-23FF-479C-A1AC-1C44D3B5A276}"/>
              </a:ext>
            </a:extLst>
          </p:cNvPr>
          <p:cNvSpPr txBox="1">
            <a:spLocks/>
          </p:cNvSpPr>
          <p:nvPr userDrawn="1"/>
        </p:nvSpPr>
        <p:spPr>
          <a:xfrm>
            <a:off x="0" y="6601870"/>
            <a:ext cx="2743200" cy="245534"/>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78200B5-A958-4343-92EE-7D07A8FCB3FE}" type="datetime1">
              <a:rPr lang="zh-CN" altLang="en-US" sz="1600" smtClean="0">
                <a:solidFill>
                  <a:schemeClr val="accent6">
                    <a:lumMod val="75000"/>
                  </a:schemeClr>
                </a:solidFill>
              </a:rPr>
              <a:pPr/>
              <a:t>2024/11/21</a:t>
            </a:fld>
            <a:endParaRPr lang="zh-CN" altLang="en-US" dirty="0">
              <a:solidFill>
                <a:schemeClr val="accent6">
                  <a:lumMod val="75000"/>
                </a:schemeClr>
              </a:solidFill>
            </a:endParaRPr>
          </a:p>
        </p:txBody>
      </p:sp>
      <p:sp>
        <p:nvSpPr>
          <p:cNvPr id="15" name="文本框 14">
            <a:extLst>
              <a:ext uri="{FF2B5EF4-FFF2-40B4-BE49-F238E27FC236}">
                <a16:creationId xmlns:a16="http://schemas.microsoft.com/office/drawing/2014/main" id="{33124660-2202-80E7-4FDC-4C701A052A17}"/>
              </a:ext>
            </a:extLst>
          </p:cNvPr>
          <p:cNvSpPr txBox="1"/>
          <p:nvPr userDrawn="1"/>
        </p:nvSpPr>
        <p:spPr>
          <a:xfrm>
            <a:off x="321733" y="55966"/>
            <a:ext cx="5444067" cy="523220"/>
          </a:xfrm>
          <a:prstGeom prst="rect">
            <a:avLst/>
          </a:prstGeom>
          <a:noFill/>
        </p:spPr>
        <p:txBody>
          <a:bodyPr wrap="square" rtlCol="0">
            <a:spAutoFit/>
          </a:bodyPr>
          <a:lstStyle/>
          <a:p>
            <a:r>
              <a:rPr lang="zh-CN" altLang="en-US" sz="2800" dirty="0">
                <a:solidFill>
                  <a:schemeClr val="bg1"/>
                </a:solidFill>
              </a:rPr>
              <a:t>标题</a:t>
            </a:r>
          </a:p>
        </p:txBody>
      </p:sp>
    </p:spTree>
    <p:extLst>
      <p:ext uri="{BB962C8B-B14F-4D97-AF65-F5344CB8AC3E}">
        <p14:creationId xmlns:p14="http://schemas.microsoft.com/office/powerpoint/2010/main" val="86135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758406B-3AC8-D5EE-2263-160FDFE63ADC}"/>
              </a:ext>
            </a:extLst>
          </p:cNvPr>
          <p:cNvSpPr/>
          <p:nvPr userDrawn="1"/>
        </p:nvSpPr>
        <p:spPr>
          <a:xfrm>
            <a:off x="0" y="0"/>
            <a:ext cx="12192000" cy="635152"/>
          </a:xfrm>
          <a:prstGeom prst="rect">
            <a:avLst/>
          </a:prstGeom>
          <a:solidFill>
            <a:srgbClr val="01561F"/>
          </a:solidFill>
          <a:ln>
            <a:solidFill>
              <a:srgbClr val="01561F"/>
            </a:solidFill>
          </a:ln>
          <a:effectLst>
            <a:reflection stA="17000" endPos="20000" dir="5400000" sy="-100000" algn="bl" rotWithShape="0"/>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600"/>
              </a:solidFill>
            </a:endParaRPr>
          </a:p>
        </p:txBody>
      </p:sp>
      <p:pic>
        <p:nvPicPr>
          <p:cNvPr id="7" name="图片 6">
            <a:extLst>
              <a:ext uri="{FF2B5EF4-FFF2-40B4-BE49-F238E27FC236}">
                <a16:creationId xmlns:a16="http://schemas.microsoft.com/office/drawing/2014/main" id="{6C44F7B5-C183-A0CD-B933-5E0BEA64D49F}"/>
              </a:ext>
            </a:extLst>
          </p:cNvPr>
          <p:cNvPicPr>
            <a:picLocks noChangeAspect="1"/>
          </p:cNvPicPr>
          <p:nvPr userDrawn="1"/>
        </p:nvPicPr>
        <p:blipFill rotWithShape="1">
          <a:blip r:embed="rId2"/>
          <a:srcRect t="31688" b="31917"/>
          <a:stretch/>
        </p:blipFill>
        <p:spPr>
          <a:xfrm>
            <a:off x="11385734" y="0"/>
            <a:ext cx="806266" cy="635152"/>
          </a:xfrm>
          <a:prstGeom prst="rect">
            <a:avLst/>
          </a:prstGeom>
        </p:spPr>
      </p:pic>
      <p:sp>
        <p:nvSpPr>
          <p:cNvPr id="8" name="矩形 7">
            <a:extLst>
              <a:ext uri="{FF2B5EF4-FFF2-40B4-BE49-F238E27FC236}">
                <a16:creationId xmlns:a16="http://schemas.microsoft.com/office/drawing/2014/main" id="{F21F22B9-C3AF-BFF3-1D28-E94CA7E0AE7B}"/>
              </a:ext>
            </a:extLst>
          </p:cNvPr>
          <p:cNvSpPr/>
          <p:nvPr userDrawn="1"/>
        </p:nvSpPr>
        <p:spPr>
          <a:xfrm>
            <a:off x="6070602" y="6633642"/>
            <a:ext cx="6121397" cy="226382"/>
          </a:xfrm>
          <a:prstGeom prst="rect">
            <a:avLst/>
          </a:prstGeom>
          <a:solidFill>
            <a:srgbClr val="01561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bg1"/>
                </a:solidFill>
              </a:ln>
            </a:endParaRPr>
          </a:p>
        </p:txBody>
      </p:sp>
      <p:sp>
        <p:nvSpPr>
          <p:cNvPr id="9" name="矩形 8">
            <a:extLst>
              <a:ext uri="{FF2B5EF4-FFF2-40B4-BE49-F238E27FC236}">
                <a16:creationId xmlns:a16="http://schemas.microsoft.com/office/drawing/2014/main" id="{550C3093-C179-935B-CB0C-68D11E5C5D02}"/>
              </a:ext>
            </a:extLst>
          </p:cNvPr>
          <p:cNvSpPr/>
          <p:nvPr userDrawn="1"/>
        </p:nvSpPr>
        <p:spPr>
          <a:xfrm>
            <a:off x="0" y="6633642"/>
            <a:ext cx="6070603" cy="234945"/>
          </a:xfrm>
          <a:prstGeom prst="rect">
            <a:avLst/>
          </a:prstGeom>
          <a:solidFill>
            <a:srgbClr val="01561F">
              <a:alpha val="18000"/>
            </a:srgbClr>
          </a:solidFill>
          <a:ln>
            <a:solidFill>
              <a:srgbClr val="D1E1D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页脚占位符 3">
            <a:extLst>
              <a:ext uri="{FF2B5EF4-FFF2-40B4-BE49-F238E27FC236}">
                <a16:creationId xmlns:a16="http://schemas.microsoft.com/office/drawing/2014/main" id="{57BE155D-68E3-DA00-4205-E0113FA3FF30}"/>
              </a:ext>
            </a:extLst>
          </p:cNvPr>
          <p:cNvSpPr txBox="1">
            <a:spLocks/>
          </p:cNvSpPr>
          <p:nvPr userDrawn="1"/>
        </p:nvSpPr>
        <p:spPr>
          <a:xfrm>
            <a:off x="6086383" y="6625079"/>
            <a:ext cx="5970158" cy="226382"/>
          </a:xfrm>
          <a:prstGeom prst="rect">
            <a:avLst/>
          </a:prstGeom>
          <a:noFill/>
          <a:ln>
            <a:noFill/>
          </a:ln>
        </p:spPr>
        <p:txBody>
          <a:bodyPr vert="horz" lIns="91440" tIns="45720" rIns="91440" bIns="45720" rtlCol="0" anchor="ctr"/>
          <a:lstStyle>
            <a:defPPr>
              <a:defRPr lang="en-US"/>
            </a:defPPr>
            <a:lvl1pPr marL="0" algn="ctr" defTabSz="457200" rtl="0" eaLnBrk="1" latinLnBrk="0" hangingPunct="1">
              <a:defRPr sz="1400" kern="1200">
                <a:solidFill>
                  <a:schemeClr val="accent1"/>
                </a:solidFill>
                <a:latin typeface="+mn-ea"/>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dirty="0">
                <a:solidFill>
                  <a:schemeClr val="bg1"/>
                </a:solidFill>
              </a:rPr>
              <a:t>陈林海</a:t>
            </a:r>
            <a:r>
              <a:rPr lang="en-US" altLang="zh-CN" dirty="0">
                <a:solidFill>
                  <a:schemeClr val="bg1"/>
                </a:solidFill>
              </a:rPr>
              <a:t>20344005</a:t>
            </a:r>
            <a:endParaRPr lang="zh-CN" altLang="en-US" dirty="0">
              <a:solidFill>
                <a:schemeClr val="bg1"/>
              </a:solidFill>
            </a:endParaRPr>
          </a:p>
        </p:txBody>
      </p:sp>
      <p:sp>
        <p:nvSpPr>
          <p:cNvPr id="13" name="灯片编号占位符 4">
            <a:extLst>
              <a:ext uri="{FF2B5EF4-FFF2-40B4-BE49-F238E27FC236}">
                <a16:creationId xmlns:a16="http://schemas.microsoft.com/office/drawing/2014/main" id="{A72161C0-1521-6BC6-A591-91046564E5E0}"/>
              </a:ext>
            </a:extLst>
          </p:cNvPr>
          <p:cNvSpPr txBox="1">
            <a:spLocks/>
          </p:cNvSpPr>
          <p:nvPr userDrawn="1"/>
        </p:nvSpPr>
        <p:spPr>
          <a:xfrm>
            <a:off x="3242738" y="6601870"/>
            <a:ext cx="2743200" cy="245534"/>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6A5717F-43AD-450A-B181-8EC8BBEE2E16}" type="slidenum">
              <a:rPr lang="zh-CN" altLang="en-US" smtClean="0">
                <a:solidFill>
                  <a:schemeClr val="accent6">
                    <a:lumMod val="50000"/>
                  </a:schemeClr>
                </a:solidFill>
              </a:rPr>
              <a:pPr/>
              <a:t>‹#›</a:t>
            </a:fld>
            <a:endParaRPr lang="zh-CN" altLang="en-US" dirty="0">
              <a:solidFill>
                <a:schemeClr val="accent6">
                  <a:lumMod val="50000"/>
                </a:schemeClr>
              </a:solidFill>
            </a:endParaRPr>
          </a:p>
        </p:txBody>
      </p:sp>
    </p:spTree>
    <p:extLst>
      <p:ext uri="{BB962C8B-B14F-4D97-AF65-F5344CB8AC3E}">
        <p14:creationId xmlns:p14="http://schemas.microsoft.com/office/powerpoint/2010/main" val="364240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r>
              <a:rPr lang="en-US" altLang="zh-CN"/>
              <a:t>2024/5/14</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A5717F-43AD-450A-B181-8EC8BBEE2E16}" type="slidenum">
              <a:rPr lang="zh-CN" altLang="en-US" smtClean="0"/>
              <a:t>‹#›</a:t>
            </a:fld>
            <a:endParaRPr lang="zh-CN" altLang="en-US"/>
          </a:p>
        </p:txBody>
      </p:sp>
    </p:spTree>
    <p:extLst>
      <p:ext uri="{BB962C8B-B14F-4D97-AF65-F5344CB8AC3E}">
        <p14:creationId xmlns:p14="http://schemas.microsoft.com/office/powerpoint/2010/main" val="165390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r>
              <a:rPr lang="en-US" altLang="zh-CN"/>
              <a:t>2024/5/14</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6A5717F-43AD-450A-B181-8EC8BBEE2E16}" type="slidenum">
              <a:rPr lang="zh-CN" altLang="en-US" smtClean="0"/>
              <a:t>‹#›</a:t>
            </a:fld>
            <a:endParaRPr lang="zh-CN" altLang="en-US"/>
          </a:p>
        </p:txBody>
      </p:sp>
    </p:spTree>
    <p:extLst>
      <p:ext uri="{BB962C8B-B14F-4D97-AF65-F5344CB8AC3E}">
        <p14:creationId xmlns:p14="http://schemas.microsoft.com/office/powerpoint/2010/main" val="516874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r>
              <a:rPr lang="en-US" altLang="zh-CN"/>
              <a:t>2024/5/14</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6A5717F-43AD-450A-B181-8EC8BBEE2E16}" type="slidenum">
              <a:rPr lang="zh-CN" altLang="en-US" smtClean="0"/>
              <a:t>‹#›</a:t>
            </a:fld>
            <a:endParaRPr lang="zh-CN" altLang="en-US"/>
          </a:p>
        </p:txBody>
      </p:sp>
    </p:spTree>
    <p:extLst>
      <p:ext uri="{BB962C8B-B14F-4D97-AF65-F5344CB8AC3E}">
        <p14:creationId xmlns:p14="http://schemas.microsoft.com/office/powerpoint/2010/main" val="256080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r>
              <a:rPr lang="en-US" altLang="zh-CN"/>
              <a:t>2024/5/14</a:t>
            </a:r>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6A5717F-43AD-450A-B181-8EC8BBEE2E16}" type="slidenum">
              <a:rPr lang="zh-CN" altLang="en-US" smtClean="0"/>
              <a:t>‹#›</a:t>
            </a:fld>
            <a:endParaRPr lang="zh-CN" altLang="en-US"/>
          </a:p>
        </p:txBody>
      </p:sp>
    </p:spTree>
    <p:extLst>
      <p:ext uri="{BB962C8B-B14F-4D97-AF65-F5344CB8AC3E}">
        <p14:creationId xmlns:p14="http://schemas.microsoft.com/office/powerpoint/2010/main" val="280831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r>
              <a:rPr lang="en-US" altLang="zh-CN"/>
              <a:t>2024/5/14</a:t>
            </a:r>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6A5717F-43AD-450A-B181-8EC8BBEE2E16}" type="slidenum">
              <a:rPr lang="zh-CN" altLang="en-US" smtClean="0"/>
              <a:t>‹#›</a:t>
            </a:fld>
            <a:endParaRPr lang="zh-CN" altLang="en-US"/>
          </a:p>
        </p:txBody>
      </p:sp>
    </p:spTree>
    <p:extLst>
      <p:ext uri="{BB962C8B-B14F-4D97-AF65-F5344CB8AC3E}">
        <p14:creationId xmlns:p14="http://schemas.microsoft.com/office/powerpoint/2010/main" val="102102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a:t>2024/5/14</a:t>
            </a:r>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6A5717F-43AD-450A-B181-8EC8BBEE2E16}" type="slidenum">
              <a:rPr lang="zh-CN" altLang="en-US" smtClean="0"/>
              <a:t>‹#›</a:t>
            </a:fld>
            <a:endParaRPr lang="zh-CN" altLang="en-US"/>
          </a:p>
        </p:txBody>
      </p:sp>
    </p:spTree>
    <p:extLst>
      <p:ext uri="{BB962C8B-B14F-4D97-AF65-F5344CB8AC3E}">
        <p14:creationId xmlns:p14="http://schemas.microsoft.com/office/powerpoint/2010/main" val="328888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2024/5/14</a:t>
            </a:r>
            <a:endParaRPr lang="zh-CN"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5717F-43AD-450A-B181-8EC8BBEE2E16}" type="slidenum">
              <a:rPr lang="zh-CN" altLang="en-US" smtClean="0"/>
              <a:t>‹#›</a:t>
            </a:fld>
            <a:endParaRPr lang="zh-CN" altLang="en-US"/>
          </a:p>
        </p:txBody>
      </p:sp>
    </p:spTree>
    <p:extLst>
      <p:ext uri="{BB962C8B-B14F-4D97-AF65-F5344CB8AC3E}">
        <p14:creationId xmlns:p14="http://schemas.microsoft.com/office/powerpoint/2010/main" val="406477419"/>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85"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41.png"/><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3.xml"/><Relationship Id="rId4" Type="http://schemas.openxmlformats.org/officeDocument/2006/relationships/image" Target="../media/image420.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4" Type="http://schemas.openxmlformats.org/officeDocument/2006/relationships/image" Target="../media/image48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6.png"/><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xml"/><Relationship Id="rId4" Type="http://schemas.openxmlformats.org/officeDocument/2006/relationships/image" Target="../media/image640.png"/></Relationships>
</file>

<file path=ppt/slides/_rels/slide2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2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1.png"/><Relationship Id="rId10" Type="http://schemas.openxmlformats.org/officeDocument/2006/relationships/image" Target="../media/image30.png"/><Relationship Id="rId4" Type="http://schemas.openxmlformats.org/officeDocument/2006/relationships/image" Target="../media/image18.png"/><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BDA8DA-D780-224C-4E54-1388C9502064}"/>
              </a:ext>
            </a:extLst>
          </p:cNvPr>
          <p:cNvSpPr txBox="1"/>
          <p:nvPr/>
        </p:nvSpPr>
        <p:spPr>
          <a:xfrm>
            <a:off x="754145" y="1357460"/>
            <a:ext cx="11255603" cy="523220"/>
          </a:xfrm>
          <a:prstGeom prst="rect">
            <a:avLst/>
          </a:prstGeom>
          <a:noFill/>
        </p:spPr>
        <p:txBody>
          <a:bodyPr wrap="square" rtlCol="0">
            <a:spAutoFit/>
          </a:bodyPr>
          <a:lstStyle/>
          <a:p>
            <a:r>
              <a:rPr lang="en-US" altLang="zh-CN" sz="2800">
                <a:latin typeface="Adobe Gothic Std B" panose="020B0800000000000000" pitchFamily="34" charset="-128"/>
                <a:ea typeface="Adobe Gothic Std B" panose="020B0800000000000000" pitchFamily="34" charset="-128"/>
              </a:rPr>
              <a:t>IMSRG with flowing 3 body operators, and approximations thereof</a:t>
            </a:r>
            <a:endParaRPr lang="zh-CN" altLang="en-US" sz="2800" dirty="0">
              <a:latin typeface="Adobe Gothic Std B" panose="020B0800000000000000" pitchFamily="34" charset="-128"/>
            </a:endParaRPr>
          </a:p>
        </p:txBody>
      </p:sp>
      <p:pic>
        <p:nvPicPr>
          <p:cNvPr id="5" name="图片 4">
            <a:extLst>
              <a:ext uri="{FF2B5EF4-FFF2-40B4-BE49-F238E27FC236}">
                <a16:creationId xmlns:a16="http://schemas.microsoft.com/office/drawing/2014/main" id="{6BC1C0CE-74DE-5602-7879-7151CF33BDA8}"/>
              </a:ext>
            </a:extLst>
          </p:cNvPr>
          <p:cNvPicPr>
            <a:picLocks noChangeAspect="1"/>
          </p:cNvPicPr>
          <p:nvPr/>
        </p:nvPicPr>
        <p:blipFill>
          <a:blip r:embed="rId2"/>
          <a:stretch>
            <a:fillRect/>
          </a:stretch>
        </p:blipFill>
        <p:spPr>
          <a:xfrm>
            <a:off x="1060141" y="1885426"/>
            <a:ext cx="10297962" cy="1924319"/>
          </a:xfrm>
          <a:prstGeom prst="rect">
            <a:avLst/>
          </a:prstGeom>
        </p:spPr>
      </p:pic>
      <p:sp>
        <p:nvSpPr>
          <p:cNvPr id="6" name="文本框 5">
            <a:extLst>
              <a:ext uri="{FF2B5EF4-FFF2-40B4-BE49-F238E27FC236}">
                <a16:creationId xmlns:a16="http://schemas.microsoft.com/office/drawing/2014/main" id="{84926367-42DC-1F82-F314-D0DA15F03A60}"/>
              </a:ext>
            </a:extLst>
          </p:cNvPr>
          <p:cNvSpPr txBox="1"/>
          <p:nvPr/>
        </p:nvSpPr>
        <p:spPr>
          <a:xfrm>
            <a:off x="3233394" y="4223208"/>
            <a:ext cx="7062248" cy="400110"/>
          </a:xfrm>
          <a:prstGeom prst="rect">
            <a:avLst/>
          </a:prstGeom>
          <a:noFill/>
        </p:spPr>
        <p:txBody>
          <a:bodyPr wrap="square" rtlCol="0">
            <a:spAutoFit/>
          </a:bodyPr>
          <a:lstStyle/>
          <a:p>
            <a:r>
              <a:rPr lang="en-US" altLang="zh-CN" sz="2000" dirty="0"/>
              <a:t>Date:2024.11.21      </a:t>
            </a:r>
            <a:r>
              <a:rPr lang="en-US" altLang="zh-CN" sz="2000" dirty="0" err="1"/>
              <a:t>Linhai</a:t>
            </a:r>
            <a:r>
              <a:rPr lang="en-US" altLang="zh-CN" sz="2000" dirty="0"/>
              <a:t> Chen     Sun-Yat-San University  </a:t>
            </a:r>
            <a:endParaRPr lang="zh-CN" altLang="en-US" sz="2000" dirty="0"/>
          </a:p>
        </p:txBody>
      </p:sp>
      <p:sp>
        <p:nvSpPr>
          <p:cNvPr id="7" name="文本框 6">
            <a:extLst>
              <a:ext uri="{FF2B5EF4-FFF2-40B4-BE49-F238E27FC236}">
                <a16:creationId xmlns:a16="http://schemas.microsoft.com/office/drawing/2014/main" id="{3502DF2C-B2B3-B801-2FCA-20D2BFA3F30E}"/>
              </a:ext>
            </a:extLst>
          </p:cNvPr>
          <p:cNvSpPr txBox="1"/>
          <p:nvPr/>
        </p:nvSpPr>
        <p:spPr>
          <a:xfrm>
            <a:off x="405351" y="70668"/>
            <a:ext cx="5429840" cy="523220"/>
          </a:xfrm>
          <a:prstGeom prst="rect">
            <a:avLst/>
          </a:prstGeom>
          <a:noFill/>
        </p:spPr>
        <p:txBody>
          <a:bodyPr wrap="square" rtlCol="0">
            <a:spAutoFit/>
          </a:bodyPr>
          <a:lstStyle/>
          <a:p>
            <a:r>
              <a:rPr lang="en-US" altLang="zh-CN" sz="2800" dirty="0">
                <a:solidFill>
                  <a:schemeClr val="bg1"/>
                </a:solidFill>
              </a:rPr>
              <a:t>Journal Club</a:t>
            </a:r>
            <a:endParaRPr lang="zh-CN" altLang="en-US" sz="2800" dirty="0">
              <a:solidFill>
                <a:schemeClr val="bg1"/>
              </a:solidFill>
            </a:endParaRPr>
          </a:p>
        </p:txBody>
      </p:sp>
    </p:spTree>
    <p:extLst>
      <p:ext uri="{BB962C8B-B14F-4D97-AF65-F5344CB8AC3E}">
        <p14:creationId xmlns:p14="http://schemas.microsoft.com/office/powerpoint/2010/main" val="179433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8DCEB8-D543-D7F2-EBE7-E74C76C4BD8B}"/>
              </a:ext>
            </a:extLst>
          </p:cNvPr>
          <p:cNvSpPr txBox="1"/>
          <p:nvPr/>
        </p:nvSpPr>
        <p:spPr>
          <a:xfrm>
            <a:off x="141402" y="113122"/>
            <a:ext cx="5033913" cy="400110"/>
          </a:xfrm>
          <a:prstGeom prst="rect">
            <a:avLst/>
          </a:prstGeom>
          <a:noFill/>
        </p:spPr>
        <p:txBody>
          <a:bodyPr wrap="square" rtlCol="0">
            <a:spAutoFit/>
          </a:bodyPr>
          <a:lstStyle/>
          <a:p>
            <a:r>
              <a:rPr lang="en-US" altLang="zh-CN" sz="2000" dirty="0">
                <a:solidFill>
                  <a:schemeClr val="bg1"/>
                </a:solidFill>
              </a:rPr>
              <a:t>IMSRG(2*)</a:t>
            </a:r>
            <a:endParaRPr lang="zh-CN" altLang="en-US" sz="2000" dirty="0">
              <a:solidFill>
                <a:schemeClr val="bg1"/>
              </a:solidFill>
            </a:endParaRPr>
          </a:p>
        </p:txBody>
      </p:sp>
      <p:sp>
        <p:nvSpPr>
          <p:cNvPr id="3" name="文本框 2">
            <a:extLst>
              <a:ext uri="{FF2B5EF4-FFF2-40B4-BE49-F238E27FC236}">
                <a16:creationId xmlns:a16="http://schemas.microsoft.com/office/drawing/2014/main" id="{D2251E9B-D10F-2E58-74F3-0BC684248ECA}"/>
              </a:ext>
            </a:extLst>
          </p:cNvPr>
          <p:cNvSpPr txBox="1"/>
          <p:nvPr/>
        </p:nvSpPr>
        <p:spPr>
          <a:xfrm>
            <a:off x="235670" y="867266"/>
            <a:ext cx="11698664" cy="1754326"/>
          </a:xfrm>
          <a:prstGeom prst="rect">
            <a:avLst/>
          </a:prstGeom>
          <a:noFill/>
        </p:spPr>
        <p:txBody>
          <a:bodyPr wrap="square" rtlCol="0">
            <a:spAutoFit/>
          </a:bodyPr>
          <a:lstStyle/>
          <a:p>
            <a:pPr marL="285750" indent="-285750">
              <a:buClr>
                <a:schemeClr val="accent1"/>
              </a:buClr>
              <a:buFont typeface="Wingdings" panose="05000000000000000000" pitchFamily="2" charset="2"/>
              <a:buChar char="n"/>
            </a:pPr>
            <a:r>
              <a:rPr lang="en-US" altLang="zh-CN" dirty="0"/>
              <a:t>A perturbative analysis of the IMSRG demonstrated that the IMSRG(2) ground state energy is exact through third order in MBPT, while some fourth-order and higher-order terms are missed. Coupled cluster with singles and doubles (CCSD) also misses the fourth-order triples, but correctly includes the quadruples.</a:t>
            </a:r>
          </a:p>
          <a:p>
            <a:pPr marL="285750" indent="-285750">
              <a:buClr>
                <a:schemeClr val="accent1"/>
              </a:buClr>
              <a:buFont typeface="Wingdings" panose="05000000000000000000" pitchFamily="2" charset="2"/>
              <a:buChar char="n"/>
            </a:pPr>
            <a:endParaRPr lang="en-US" altLang="zh-CN" dirty="0"/>
          </a:p>
          <a:p>
            <a:pPr marL="285750" indent="-285750">
              <a:buClr>
                <a:schemeClr val="accent1"/>
              </a:buClr>
              <a:buFont typeface="Wingdings" panose="05000000000000000000" pitchFamily="2" charset="2"/>
              <a:buChar char="n"/>
            </a:pPr>
            <a:endParaRPr lang="en-US" altLang="zh-CN" dirty="0"/>
          </a:p>
          <a:p>
            <a:pPr marL="285750" indent="-285750">
              <a:buClr>
                <a:schemeClr val="accent1"/>
              </a:buClr>
              <a:buFont typeface="Wingdings" panose="05000000000000000000" pitchFamily="2" charset="2"/>
              <a:buChar char="n"/>
            </a:pPr>
            <a:endParaRPr lang="zh-CN" altLang="en-US" dirty="0"/>
          </a:p>
        </p:txBody>
      </p:sp>
      <p:pic>
        <p:nvPicPr>
          <p:cNvPr id="5" name="图片 4">
            <a:extLst>
              <a:ext uri="{FF2B5EF4-FFF2-40B4-BE49-F238E27FC236}">
                <a16:creationId xmlns:a16="http://schemas.microsoft.com/office/drawing/2014/main" id="{3E080998-EDA9-0EED-BC20-8A5BA3E02AF9}"/>
              </a:ext>
            </a:extLst>
          </p:cNvPr>
          <p:cNvPicPr>
            <a:picLocks noChangeAspect="1"/>
          </p:cNvPicPr>
          <p:nvPr/>
        </p:nvPicPr>
        <p:blipFill>
          <a:blip r:embed="rId2"/>
          <a:stretch>
            <a:fillRect/>
          </a:stretch>
        </p:blipFill>
        <p:spPr>
          <a:xfrm>
            <a:off x="2938022" y="1882928"/>
            <a:ext cx="6315956" cy="3886742"/>
          </a:xfrm>
          <a:prstGeom prst="rect">
            <a:avLst/>
          </a:prstGeom>
        </p:spPr>
      </p:pic>
      <p:sp>
        <p:nvSpPr>
          <p:cNvPr id="6" name="文本框 5">
            <a:extLst>
              <a:ext uri="{FF2B5EF4-FFF2-40B4-BE49-F238E27FC236}">
                <a16:creationId xmlns:a16="http://schemas.microsoft.com/office/drawing/2014/main" id="{3D18C180-46D7-A020-D83E-A054DF21C189}"/>
              </a:ext>
            </a:extLst>
          </p:cNvPr>
          <p:cNvSpPr txBox="1"/>
          <p:nvPr/>
        </p:nvSpPr>
        <p:spPr>
          <a:xfrm>
            <a:off x="1140644" y="5877612"/>
            <a:ext cx="10426046" cy="369332"/>
          </a:xfrm>
          <a:prstGeom prst="rect">
            <a:avLst/>
          </a:prstGeom>
          <a:noFill/>
        </p:spPr>
        <p:txBody>
          <a:bodyPr wrap="square" rtlCol="0">
            <a:spAutoFit/>
          </a:bodyPr>
          <a:lstStyle/>
          <a:p>
            <a:r>
              <a:rPr lang="en-US" altLang="zh-CN" b="1" dirty="0"/>
              <a:t>IMSRG(2)</a:t>
            </a:r>
            <a:r>
              <a:rPr lang="zh-CN" altLang="en-US" b="1" dirty="0"/>
              <a:t>方法忽略了部分四阶以及更高阶的项，因此需要考虑如何通过某种方法恢复这些高阶项。</a:t>
            </a:r>
          </a:p>
        </p:txBody>
      </p:sp>
    </p:spTree>
    <p:extLst>
      <p:ext uri="{BB962C8B-B14F-4D97-AF65-F5344CB8AC3E}">
        <p14:creationId xmlns:p14="http://schemas.microsoft.com/office/powerpoint/2010/main" val="3033404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3A37DA0-7B36-9439-022F-A8FABC833096}"/>
              </a:ext>
            </a:extLst>
          </p:cNvPr>
          <p:cNvPicPr>
            <a:picLocks noChangeAspect="1"/>
          </p:cNvPicPr>
          <p:nvPr/>
        </p:nvPicPr>
        <p:blipFill>
          <a:blip r:embed="rId2"/>
          <a:srcRect l="1546" r="2500"/>
          <a:stretch/>
        </p:blipFill>
        <p:spPr>
          <a:xfrm>
            <a:off x="246668" y="1343411"/>
            <a:ext cx="11698664" cy="3907228"/>
          </a:xfrm>
          <a:prstGeom prst="rect">
            <a:avLst/>
          </a:prstGeom>
        </p:spPr>
      </p:pic>
      <p:sp>
        <p:nvSpPr>
          <p:cNvPr id="4" name="文本框 3">
            <a:extLst>
              <a:ext uri="{FF2B5EF4-FFF2-40B4-BE49-F238E27FC236}">
                <a16:creationId xmlns:a16="http://schemas.microsoft.com/office/drawing/2014/main" id="{B03EDB7A-0849-992A-1DDE-3B9F43E8FBD2}"/>
              </a:ext>
            </a:extLst>
          </p:cNvPr>
          <p:cNvSpPr txBox="1"/>
          <p:nvPr/>
        </p:nvSpPr>
        <p:spPr>
          <a:xfrm>
            <a:off x="141402" y="113122"/>
            <a:ext cx="5033913" cy="400110"/>
          </a:xfrm>
          <a:prstGeom prst="rect">
            <a:avLst/>
          </a:prstGeom>
          <a:noFill/>
        </p:spPr>
        <p:txBody>
          <a:bodyPr wrap="square" rtlCol="0">
            <a:spAutoFit/>
          </a:bodyPr>
          <a:lstStyle/>
          <a:p>
            <a:r>
              <a:rPr lang="en-US" altLang="zh-CN" sz="2000" dirty="0">
                <a:solidFill>
                  <a:schemeClr val="bg1"/>
                </a:solidFill>
              </a:rPr>
              <a:t>IMSRG(2*)</a:t>
            </a:r>
            <a:endParaRPr lang="zh-CN" altLang="en-US" sz="2000" dirty="0">
              <a:solidFill>
                <a:schemeClr val="bg1"/>
              </a:solidFill>
            </a:endParaRPr>
          </a:p>
        </p:txBody>
      </p:sp>
      <p:sp>
        <p:nvSpPr>
          <p:cNvPr id="5" name="文本框 4">
            <a:extLst>
              <a:ext uri="{FF2B5EF4-FFF2-40B4-BE49-F238E27FC236}">
                <a16:creationId xmlns:a16="http://schemas.microsoft.com/office/drawing/2014/main" id="{D9FC81CF-10F8-0A51-F85B-3E722563829C}"/>
              </a:ext>
            </a:extLst>
          </p:cNvPr>
          <p:cNvSpPr txBox="1"/>
          <p:nvPr/>
        </p:nvSpPr>
        <p:spPr>
          <a:xfrm>
            <a:off x="1781666" y="5514589"/>
            <a:ext cx="9577633" cy="369332"/>
          </a:xfrm>
          <a:prstGeom prst="rect">
            <a:avLst/>
          </a:prstGeom>
          <a:noFill/>
        </p:spPr>
        <p:txBody>
          <a:bodyPr wrap="square" rtlCol="0">
            <a:spAutoFit/>
          </a:bodyPr>
          <a:lstStyle/>
          <a:p>
            <a:r>
              <a:rPr lang="zh-CN" altLang="en-US" b="1" i="0" dirty="0">
                <a:solidFill>
                  <a:srgbClr val="060607"/>
                </a:solidFill>
                <a:effectLst/>
              </a:rPr>
              <a:t>这表明图 </a:t>
            </a:r>
            <a:r>
              <a:rPr lang="en-US" altLang="zh-CN" b="1" i="0" dirty="0">
                <a:solidFill>
                  <a:srgbClr val="060607"/>
                </a:solidFill>
                <a:effectLst/>
              </a:rPr>
              <a:t>(d) </a:t>
            </a:r>
            <a:r>
              <a:rPr lang="zh-CN" altLang="en-US" b="1" i="0" dirty="0">
                <a:solidFill>
                  <a:srgbClr val="060607"/>
                </a:solidFill>
                <a:effectLst/>
              </a:rPr>
              <a:t>在某种程度上可以代表图 </a:t>
            </a:r>
            <a:r>
              <a:rPr lang="en-US" altLang="zh-CN" b="1" i="0" dirty="0">
                <a:solidFill>
                  <a:srgbClr val="060607"/>
                </a:solidFill>
                <a:effectLst/>
              </a:rPr>
              <a:t>(b) </a:t>
            </a:r>
            <a:r>
              <a:rPr lang="zh-CN" altLang="en-US" b="1" i="0" dirty="0">
                <a:solidFill>
                  <a:srgbClr val="060607"/>
                </a:solidFill>
                <a:effectLst/>
              </a:rPr>
              <a:t>的贡献，尽管它们可能在数学上不完全相同。</a:t>
            </a:r>
            <a:endParaRPr lang="zh-CN" altLang="en-US" b="1" dirty="0"/>
          </a:p>
        </p:txBody>
      </p:sp>
      <p:sp>
        <p:nvSpPr>
          <p:cNvPr id="2" name="椭圆 1">
            <a:extLst>
              <a:ext uri="{FF2B5EF4-FFF2-40B4-BE49-F238E27FC236}">
                <a16:creationId xmlns:a16="http://schemas.microsoft.com/office/drawing/2014/main" id="{5DEA030E-2D61-53F7-6A69-1EE45B52235E}"/>
              </a:ext>
            </a:extLst>
          </p:cNvPr>
          <p:cNvSpPr/>
          <p:nvPr/>
        </p:nvSpPr>
        <p:spPr>
          <a:xfrm>
            <a:off x="1008668" y="1079461"/>
            <a:ext cx="2884602" cy="1889982"/>
          </a:xfrm>
          <a:prstGeom prst="ellipse">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B390A5A7-6B86-FC61-A9B5-DBB8E9F648F1}"/>
                  </a:ext>
                </a:extLst>
              </p:cNvPr>
              <p:cNvSpPr txBox="1"/>
              <p:nvPr/>
            </p:nvSpPr>
            <p:spPr>
              <a:xfrm>
                <a:off x="509047" y="1079461"/>
                <a:ext cx="71199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solidFill>
                                <a:srgbClr val="FF0000"/>
                              </a:solidFill>
                              <a:latin typeface="Cambria Math" panose="02040503050406030204" pitchFamily="18" charset="0"/>
                            </a:rPr>
                          </m:ctrlPr>
                        </m:sSubPr>
                        <m:e>
                          <m:d>
                            <m:dPr>
                              <m:begChr m:val="["/>
                              <m:endChr m:val="]"/>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𝜂</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𝐻</m:t>
                              </m:r>
                            </m:e>
                          </m:d>
                        </m:e>
                        <m:sub>
                          <m:r>
                            <a:rPr lang="en-US" altLang="zh-CN" b="0" i="1" smtClean="0">
                              <a:solidFill>
                                <a:srgbClr val="FF0000"/>
                              </a:solidFill>
                              <a:latin typeface="Cambria Math" panose="02040503050406030204" pitchFamily="18" charset="0"/>
                            </a:rPr>
                            <m:t>3</m:t>
                          </m:r>
                        </m:sub>
                      </m:sSub>
                    </m:oMath>
                  </m:oMathPara>
                </a14:m>
                <a:endParaRPr lang="zh-CN" altLang="en-US" dirty="0">
                  <a:solidFill>
                    <a:srgbClr val="FF0000"/>
                  </a:solidFill>
                </a:endParaRPr>
              </a:p>
            </p:txBody>
          </p:sp>
        </mc:Choice>
        <mc:Fallback>
          <p:sp>
            <p:nvSpPr>
              <p:cNvPr id="6" name="文本框 5">
                <a:extLst>
                  <a:ext uri="{FF2B5EF4-FFF2-40B4-BE49-F238E27FC236}">
                    <a16:creationId xmlns:a16="http://schemas.microsoft.com/office/drawing/2014/main" id="{B390A5A7-6B86-FC61-A9B5-DBB8E9F648F1}"/>
                  </a:ext>
                </a:extLst>
              </p:cNvPr>
              <p:cNvSpPr txBox="1">
                <a:spLocks noRot="1" noChangeAspect="1" noMove="1" noResize="1" noEditPoints="1" noAdjustHandles="1" noChangeArrowheads="1" noChangeShapeType="1" noTextEdit="1"/>
              </p:cNvSpPr>
              <p:nvPr/>
            </p:nvSpPr>
            <p:spPr>
              <a:xfrm>
                <a:off x="509047" y="1079461"/>
                <a:ext cx="711990" cy="276999"/>
              </a:xfrm>
              <a:prstGeom prst="rect">
                <a:avLst/>
              </a:prstGeom>
              <a:blipFill>
                <a:blip r:embed="rId3"/>
                <a:stretch>
                  <a:fillRect r="-3448" b="-23913"/>
                </a:stretch>
              </a:blipFill>
            </p:spPr>
            <p:txBody>
              <a:bodyPr/>
              <a:lstStyle/>
              <a:p>
                <a:r>
                  <a:rPr lang="zh-CN" altLang="en-US">
                    <a:noFill/>
                  </a:rPr>
                  <a:t> </a:t>
                </a:r>
              </a:p>
            </p:txBody>
          </p:sp>
        </mc:Fallback>
      </mc:AlternateContent>
      <p:sp>
        <p:nvSpPr>
          <p:cNvPr id="7" name="椭圆 6">
            <a:extLst>
              <a:ext uri="{FF2B5EF4-FFF2-40B4-BE49-F238E27FC236}">
                <a16:creationId xmlns:a16="http://schemas.microsoft.com/office/drawing/2014/main" id="{B2331FF4-3BFB-CBF0-17E3-2335286FD0BF}"/>
              </a:ext>
            </a:extLst>
          </p:cNvPr>
          <p:cNvSpPr/>
          <p:nvPr/>
        </p:nvSpPr>
        <p:spPr>
          <a:xfrm>
            <a:off x="1330751" y="3297025"/>
            <a:ext cx="1497291" cy="821703"/>
          </a:xfrm>
          <a:prstGeom prst="ellipse">
            <a:avLst/>
          </a:prstGeom>
          <a:noFill/>
          <a:ln w="19050">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7984B0C8-3F10-8023-6E93-9B460A89FAE7}"/>
                  </a:ext>
                </a:extLst>
              </p:cNvPr>
              <p:cNvSpPr txBox="1"/>
              <p:nvPr/>
            </p:nvSpPr>
            <p:spPr>
              <a:xfrm>
                <a:off x="3026004" y="3694542"/>
                <a:ext cx="2820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𝜂</m:t>
                          </m:r>
                        </m:e>
                        <m:sub>
                          <m:r>
                            <a:rPr lang="en-US" altLang="zh-CN" b="0" i="1" smtClean="0">
                              <a:solidFill>
                                <a:schemeClr val="accent1"/>
                              </a:solidFill>
                              <a:latin typeface="Cambria Math" panose="02040503050406030204" pitchFamily="18" charset="0"/>
                            </a:rPr>
                            <m:t>2</m:t>
                          </m:r>
                        </m:sub>
                      </m:sSub>
                    </m:oMath>
                  </m:oMathPara>
                </a14:m>
                <a:endParaRPr lang="zh-CN" altLang="en-US" dirty="0">
                  <a:solidFill>
                    <a:schemeClr val="accent1"/>
                  </a:solidFill>
                </a:endParaRPr>
              </a:p>
            </p:txBody>
          </p:sp>
        </mc:Choice>
        <mc:Fallback>
          <p:sp>
            <p:nvSpPr>
              <p:cNvPr id="8" name="文本框 7">
                <a:extLst>
                  <a:ext uri="{FF2B5EF4-FFF2-40B4-BE49-F238E27FC236}">
                    <a16:creationId xmlns:a16="http://schemas.microsoft.com/office/drawing/2014/main" id="{7984B0C8-3F10-8023-6E93-9B460A89FAE7}"/>
                  </a:ext>
                </a:extLst>
              </p:cNvPr>
              <p:cNvSpPr txBox="1">
                <a:spLocks noRot="1" noChangeAspect="1" noMove="1" noResize="1" noEditPoints="1" noAdjustHandles="1" noChangeArrowheads="1" noChangeShapeType="1" noTextEdit="1"/>
              </p:cNvSpPr>
              <p:nvPr/>
            </p:nvSpPr>
            <p:spPr>
              <a:xfrm>
                <a:off x="3026004" y="3694542"/>
                <a:ext cx="282065" cy="276999"/>
              </a:xfrm>
              <a:prstGeom prst="rect">
                <a:avLst/>
              </a:prstGeom>
              <a:blipFill>
                <a:blip r:embed="rId4"/>
                <a:stretch>
                  <a:fillRect l="-21277" r="-6383" b="-26667"/>
                </a:stretch>
              </a:blipFill>
            </p:spPr>
            <p:txBody>
              <a:bodyPr/>
              <a:lstStyle/>
              <a:p>
                <a:r>
                  <a:rPr lang="zh-CN" altLang="en-US">
                    <a:noFill/>
                  </a:rPr>
                  <a:t> </a:t>
                </a:r>
              </a:p>
            </p:txBody>
          </p:sp>
        </mc:Fallback>
      </mc:AlternateContent>
      <p:sp>
        <p:nvSpPr>
          <p:cNvPr id="9" name="椭圆 8">
            <a:extLst>
              <a:ext uri="{FF2B5EF4-FFF2-40B4-BE49-F238E27FC236}">
                <a16:creationId xmlns:a16="http://schemas.microsoft.com/office/drawing/2014/main" id="{2FA95DC0-7B80-64C0-780A-1D14AA43D0EB}"/>
              </a:ext>
            </a:extLst>
          </p:cNvPr>
          <p:cNvSpPr/>
          <p:nvPr/>
        </p:nvSpPr>
        <p:spPr>
          <a:xfrm>
            <a:off x="6572052" y="1842266"/>
            <a:ext cx="1289903" cy="1809945"/>
          </a:xfrm>
          <a:prstGeom prst="ellipse">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12A7A448-9677-23BE-0EF0-E1381F620D46}"/>
                  </a:ext>
                </a:extLst>
              </p:cNvPr>
              <p:cNvSpPr txBox="1"/>
              <p:nvPr/>
            </p:nvSpPr>
            <p:spPr>
              <a:xfrm>
                <a:off x="6570482" y="1433292"/>
                <a:ext cx="70666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solidFill>
                                <a:srgbClr val="FF0000"/>
                              </a:solidFill>
                              <a:latin typeface="Cambria Math" panose="02040503050406030204" pitchFamily="18" charset="0"/>
                            </a:rPr>
                          </m:ctrlPr>
                        </m:sSubPr>
                        <m:e>
                          <m:d>
                            <m:dPr>
                              <m:begChr m:val="["/>
                              <m:endChr m:val="]"/>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𝜂</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𝐻</m:t>
                              </m:r>
                            </m:e>
                          </m:d>
                        </m:e>
                        <m:sub>
                          <m:r>
                            <a:rPr lang="en-US" altLang="zh-CN" b="0" i="1" smtClean="0">
                              <a:solidFill>
                                <a:srgbClr val="FF0000"/>
                              </a:solidFill>
                              <a:latin typeface="Cambria Math" panose="02040503050406030204" pitchFamily="18" charset="0"/>
                            </a:rPr>
                            <m:t>1</m:t>
                          </m:r>
                        </m:sub>
                      </m:sSub>
                    </m:oMath>
                  </m:oMathPara>
                </a14:m>
                <a:endParaRPr lang="zh-CN" altLang="en-US" dirty="0">
                  <a:solidFill>
                    <a:srgbClr val="FF0000"/>
                  </a:solidFill>
                </a:endParaRPr>
              </a:p>
            </p:txBody>
          </p:sp>
        </mc:Choice>
        <mc:Fallback>
          <p:sp>
            <p:nvSpPr>
              <p:cNvPr id="10" name="文本框 9">
                <a:extLst>
                  <a:ext uri="{FF2B5EF4-FFF2-40B4-BE49-F238E27FC236}">
                    <a16:creationId xmlns:a16="http://schemas.microsoft.com/office/drawing/2014/main" id="{12A7A448-9677-23BE-0EF0-E1381F620D46}"/>
                  </a:ext>
                </a:extLst>
              </p:cNvPr>
              <p:cNvSpPr txBox="1">
                <a:spLocks noRot="1" noChangeAspect="1" noMove="1" noResize="1" noEditPoints="1" noAdjustHandles="1" noChangeArrowheads="1" noChangeShapeType="1" noTextEdit="1"/>
              </p:cNvSpPr>
              <p:nvPr/>
            </p:nvSpPr>
            <p:spPr>
              <a:xfrm>
                <a:off x="6570482" y="1433292"/>
                <a:ext cx="706668" cy="276999"/>
              </a:xfrm>
              <a:prstGeom prst="rect">
                <a:avLst/>
              </a:prstGeom>
              <a:blipFill>
                <a:blip r:embed="rId5"/>
                <a:stretch>
                  <a:fillRect r="-2586" b="-23913"/>
                </a:stretch>
              </a:blipFill>
            </p:spPr>
            <p:txBody>
              <a:bodyPr/>
              <a:lstStyle/>
              <a:p>
                <a:r>
                  <a:rPr lang="zh-CN" altLang="en-US">
                    <a:noFill/>
                  </a:rPr>
                  <a:t> </a:t>
                </a:r>
              </a:p>
            </p:txBody>
          </p:sp>
        </mc:Fallback>
      </mc:AlternateContent>
      <p:sp>
        <p:nvSpPr>
          <p:cNvPr id="11" name="椭圆 10">
            <a:extLst>
              <a:ext uri="{FF2B5EF4-FFF2-40B4-BE49-F238E27FC236}">
                <a16:creationId xmlns:a16="http://schemas.microsoft.com/office/drawing/2014/main" id="{22EA5909-A170-E868-5E08-82C5CF8850F2}"/>
              </a:ext>
            </a:extLst>
          </p:cNvPr>
          <p:cNvSpPr/>
          <p:nvPr/>
        </p:nvSpPr>
        <p:spPr>
          <a:xfrm>
            <a:off x="7594030" y="3443140"/>
            <a:ext cx="1289903" cy="675588"/>
          </a:xfrm>
          <a:prstGeom prst="ellipse">
            <a:avLst/>
          </a:prstGeom>
          <a:noFill/>
          <a:ln w="19050">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F63404B3-A3B4-48CF-5F33-B42B85DD9E13}"/>
                  </a:ext>
                </a:extLst>
              </p:cNvPr>
              <p:cNvSpPr txBox="1"/>
              <p:nvPr/>
            </p:nvSpPr>
            <p:spPr>
              <a:xfrm>
                <a:off x="8871361" y="3304640"/>
                <a:ext cx="28206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solidFill>
                                <a:schemeClr val="accent1"/>
                              </a:solidFill>
                              <a:latin typeface="Cambria Math" panose="02040503050406030204" pitchFamily="18" charset="0"/>
                            </a:rPr>
                          </m:ctrlPr>
                        </m:sSubPr>
                        <m:e>
                          <m:r>
                            <a:rPr lang="en-US" altLang="zh-CN" b="0" i="1" smtClean="0">
                              <a:solidFill>
                                <a:schemeClr val="accent1"/>
                              </a:solidFill>
                              <a:latin typeface="Cambria Math" panose="02040503050406030204" pitchFamily="18" charset="0"/>
                            </a:rPr>
                            <m:t>𝜂</m:t>
                          </m:r>
                        </m:e>
                        <m:sub>
                          <m:r>
                            <a:rPr lang="en-US" altLang="zh-CN" b="0" i="1" smtClean="0">
                              <a:solidFill>
                                <a:schemeClr val="accent1"/>
                              </a:solidFill>
                              <a:latin typeface="Cambria Math" panose="02040503050406030204" pitchFamily="18" charset="0"/>
                            </a:rPr>
                            <m:t>2</m:t>
                          </m:r>
                        </m:sub>
                      </m:sSub>
                    </m:oMath>
                  </m:oMathPara>
                </a14:m>
                <a:endParaRPr lang="zh-CN" altLang="en-US" dirty="0">
                  <a:solidFill>
                    <a:schemeClr val="accent1"/>
                  </a:solidFill>
                </a:endParaRPr>
              </a:p>
            </p:txBody>
          </p:sp>
        </mc:Choice>
        <mc:Fallback>
          <p:sp>
            <p:nvSpPr>
              <p:cNvPr id="12" name="文本框 11">
                <a:extLst>
                  <a:ext uri="{FF2B5EF4-FFF2-40B4-BE49-F238E27FC236}">
                    <a16:creationId xmlns:a16="http://schemas.microsoft.com/office/drawing/2014/main" id="{F63404B3-A3B4-48CF-5F33-B42B85DD9E13}"/>
                  </a:ext>
                </a:extLst>
              </p:cNvPr>
              <p:cNvSpPr txBox="1">
                <a:spLocks noRot="1" noChangeAspect="1" noMove="1" noResize="1" noEditPoints="1" noAdjustHandles="1" noChangeArrowheads="1" noChangeShapeType="1" noTextEdit="1"/>
              </p:cNvSpPr>
              <p:nvPr/>
            </p:nvSpPr>
            <p:spPr>
              <a:xfrm>
                <a:off x="8871361" y="3304640"/>
                <a:ext cx="282065" cy="276999"/>
              </a:xfrm>
              <a:prstGeom prst="rect">
                <a:avLst/>
              </a:prstGeom>
              <a:blipFill>
                <a:blip r:embed="rId6"/>
                <a:stretch>
                  <a:fillRect l="-21277" r="-6383" b="-239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583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ACA4C1B-5DF3-2862-FD0E-AA8023FB9BD4}"/>
              </a:ext>
            </a:extLst>
          </p:cNvPr>
          <p:cNvPicPr>
            <a:picLocks noChangeAspect="1"/>
          </p:cNvPicPr>
          <p:nvPr/>
        </p:nvPicPr>
        <p:blipFill>
          <a:blip r:embed="rId2"/>
          <a:stretch>
            <a:fillRect/>
          </a:stretch>
        </p:blipFill>
        <p:spPr>
          <a:xfrm>
            <a:off x="933253" y="700302"/>
            <a:ext cx="10159021" cy="5749042"/>
          </a:xfrm>
          <a:prstGeom prst="rect">
            <a:avLst/>
          </a:prstGeom>
        </p:spPr>
      </p:pic>
      <p:sp>
        <p:nvSpPr>
          <p:cNvPr id="4" name="文本框 3">
            <a:extLst>
              <a:ext uri="{FF2B5EF4-FFF2-40B4-BE49-F238E27FC236}">
                <a16:creationId xmlns:a16="http://schemas.microsoft.com/office/drawing/2014/main" id="{708EB1CD-0440-F821-A539-4E1518E1F3B4}"/>
              </a:ext>
            </a:extLst>
          </p:cNvPr>
          <p:cNvSpPr txBox="1"/>
          <p:nvPr/>
        </p:nvSpPr>
        <p:spPr>
          <a:xfrm>
            <a:off x="141402" y="113122"/>
            <a:ext cx="5033913" cy="400110"/>
          </a:xfrm>
          <a:prstGeom prst="rect">
            <a:avLst/>
          </a:prstGeom>
          <a:noFill/>
        </p:spPr>
        <p:txBody>
          <a:bodyPr wrap="square" rtlCol="0">
            <a:spAutoFit/>
          </a:bodyPr>
          <a:lstStyle/>
          <a:p>
            <a:r>
              <a:rPr lang="en-US" altLang="zh-CN" sz="2000" dirty="0">
                <a:solidFill>
                  <a:schemeClr val="bg1"/>
                </a:solidFill>
              </a:rPr>
              <a:t>IMSRG(2*)</a:t>
            </a:r>
            <a:endParaRPr lang="zh-CN" altLang="en-US" sz="2000" dirty="0">
              <a:solidFill>
                <a:schemeClr val="bg1"/>
              </a:solidFill>
            </a:endParaRPr>
          </a:p>
        </p:txBody>
      </p:sp>
    </p:spTree>
    <p:extLst>
      <p:ext uri="{BB962C8B-B14F-4D97-AF65-F5344CB8AC3E}">
        <p14:creationId xmlns:p14="http://schemas.microsoft.com/office/powerpoint/2010/main" val="4044211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47703EE-FDBE-827A-A61D-C84681C94ED0}"/>
              </a:ext>
            </a:extLst>
          </p:cNvPr>
          <p:cNvPicPr>
            <a:picLocks noChangeAspect="1"/>
          </p:cNvPicPr>
          <p:nvPr/>
        </p:nvPicPr>
        <p:blipFill>
          <a:blip r:embed="rId2"/>
          <a:stretch>
            <a:fillRect/>
          </a:stretch>
        </p:blipFill>
        <p:spPr>
          <a:xfrm>
            <a:off x="1183989" y="859337"/>
            <a:ext cx="9824021" cy="5480952"/>
          </a:xfrm>
          <a:prstGeom prst="rect">
            <a:avLst/>
          </a:prstGeom>
        </p:spPr>
      </p:pic>
      <p:sp>
        <p:nvSpPr>
          <p:cNvPr id="4" name="文本框 3">
            <a:extLst>
              <a:ext uri="{FF2B5EF4-FFF2-40B4-BE49-F238E27FC236}">
                <a16:creationId xmlns:a16="http://schemas.microsoft.com/office/drawing/2014/main" id="{862CF3E0-A560-E05A-F414-1553C6C9BAD7}"/>
              </a:ext>
            </a:extLst>
          </p:cNvPr>
          <p:cNvSpPr txBox="1"/>
          <p:nvPr/>
        </p:nvSpPr>
        <p:spPr>
          <a:xfrm>
            <a:off x="141402" y="113122"/>
            <a:ext cx="5033913" cy="400110"/>
          </a:xfrm>
          <a:prstGeom prst="rect">
            <a:avLst/>
          </a:prstGeom>
          <a:noFill/>
        </p:spPr>
        <p:txBody>
          <a:bodyPr wrap="square" rtlCol="0">
            <a:spAutoFit/>
          </a:bodyPr>
          <a:lstStyle/>
          <a:p>
            <a:r>
              <a:rPr lang="en-US" altLang="zh-CN" sz="2000" dirty="0">
                <a:solidFill>
                  <a:schemeClr val="bg1"/>
                </a:solidFill>
              </a:rPr>
              <a:t>IMSRG(2*)</a:t>
            </a:r>
            <a:endParaRPr lang="zh-CN" altLang="en-US" sz="2000" dirty="0">
              <a:solidFill>
                <a:schemeClr val="bg1"/>
              </a:solidFill>
            </a:endParaRPr>
          </a:p>
        </p:txBody>
      </p:sp>
    </p:spTree>
    <p:extLst>
      <p:ext uri="{BB962C8B-B14F-4D97-AF65-F5344CB8AC3E}">
        <p14:creationId xmlns:p14="http://schemas.microsoft.com/office/powerpoint/2010/main" val="2087149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A59C040-B7E4-152E-D814-B208F74859FA}"/>
              </a:ext>
            </a:extLst>
          </p:cNvPr>
          <p:cNvSpPr txBox="1"/>
          <p:nvPr/>
        </p:nvSpPr>
        <p:spPr>
          <a:xfrm>
            <a:off x="141402" y="113122"/>
            <a:ext cx="5033913" cy="400110"/>
          </a:xfrm>
          <a:prstGeom prst="rect">
            <a:avLst/>
          </a:prstGeom>
          <a:noFill/>
        </p:spPr>
        <p:txBody>
          <a:bodyPr wrap="square" rtlCol="0">
            <a:spAutoFit/>
          </a:bodyPr>
          <a:lstStyle/>
          <a:p>
            <a:r>
              <a:rPr lang="en-US" altLang="zh-CN" sz="2000" dirty="0">
                <a:solidFill>
                  <a:schemeClr val="bg1"/>
                </a:solidFill>
              </a:rPr>
              <a:t>IMSRG(2*)</a:t>
            </a:r>
            <a:endParaRPr lang="zh-CN" altLang="en-US" sz="2000" dirty="0">
              <a:solidFill>
                <a:schemeClr val="bg1"/>
              </a:solidFill>
            </a:endParaRPr>
          </a:p>
        </p:txBody>
      </p:sp>
      <p:pic>
        <p:nvPicPr>
          <p:cNvPr id="4" name="图片 3">
            <a:extLst>
              <a:ext uri="{FF2B5EF4-FFF2-40B4-BE49-F238E27FC236}">
                <a16:creationId xmlns:a16="http://schemas.microsoft.com/office/drawing/2014/main" id="{E7873DB0-5FEC-7138-0D0F-395906F38C6D}"/>
              </a:ext>
            </a:extLst>
          </p:cNvPr>
          <p:cNvPicPr>
            <a:picLocks noChangeAspect="1"/>
          </p:cNvPicPr>
          <p:nvPr/>
        </p:nvPicPr>
        <p:blipFill>
          <a:blip r:embed="rId2"/>
          <a:stretch>
            <a:fillRect/>
          </a:stretch>
        </p:blipFill>
        <p:spPr>
          <a:xfrm>
            <a:off x="1094447" y="1494743"/>
            <a:ext cx="3429479" cy="714475"/>
          </a:xfrm>
          <a:prstGeom prst="rect">
            <a:avLst/>
          </a:prstGeom>
        </p:spPr>
      </p:pic>
      <p:sp>
        <p:nvSpPr>
          <p:cNvPr id="5" name="文本框 4">
            <a:extLst>
              <a:ext uri="{FF2B5EF4-FFF2-40B4-BE49-F238E27FC236}">
                <a16:creationId xmlns:a16="http://schemas.microsoft.com/office/drawing/2014/main" id="{B38E771B-6E22-B50A-427F-84290E352939}"/>
              </a:ext>
            </a:extLst>
          </p:cNvPr>
          <p:cNvSpPr txBox="1"/>
          <p:nvPr/>
        </p:nvSpPr>
        <p:spPr>
          <a:xfrm>
            <a:off x="810705" y="848412"/>
            <a:ext cx="10077254" cy="646331"/>
          </a:xfrm>
          <a:prstGeom prst="rect">
            <a:avLst/>
          </a:prstGeom>
          <a:noFill/>
        </p:spPr>
        <p:txBody>
          <a:bodyPr wrap="square" rtlCol="0">
            <a:spAutoFit/>
          </a:bodyPr>
          <a:lstStyle/>
          <a:p>
            <a:r>
              <a:rPr lang="en-US" altLang="zh-CN" dirty="0">
                <a:latin typeface="+mn-ea"/>
              </a:rPr>
              <a:t>The full fourth-order quadruples can therefore be restored by modifying the IMSRG(2) to the so-called IMSRG(2∗) scheme. In the standard formulation, we modify the flow equation to be</a:t>
            </a:r>
            <a:endParaRPr lang="zh-CN" altLang="en-US" dirty="0">
              <a:latin typeface="+mn-ea"/>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5ABD0EF-2DD1-29AD-32B0-A39F2FF29F65}"/>
                  </a:ext>
                </a:extLst>
              </p:cNvPr>
              <p:cNvSpPr txBox="1"/>
              <p:nvPr/>
            </p:nvSpPr>
            <p:spPr>
              <a:xfrm>
                <a:off x="1018094" y="2209218"/>
                <a:ext cx="9162853" cy="369332"/>
              </a:xfrm>
              <a:prstGeom prst="rect">
                <a:avLst/>
              </a:prstGeom>
              <a:noFill/>
            </p:spPr>
            <p:txBody>
              <a:bodyPr wrap="square" rtlCol="0">
                <a:spAutoFit/>
              </a:bodyPr>
              <a:lstStyle/>
              <a:p>
                <a:r>
                  <a:rPr lang="en-US" altLang="zh-CN" dirty="0">
                    <a:latin typeface="+mn-ea"/>
                  </a:rPr>
                  <a:t>where </a:t>
                </a:r>
                <a14:m>
                  <m:oMath xmlns:m="http://schemas.openxmlformats.org/officeDocument/2006/math">
                    <m:r>
                      <a:rPr lang="en-US" altLang="zh-CN" i="1" dirty="0" smtClean="0">
                        <a:latin typeface="Cambria Math" panose="02040503050406030204" pitchFamily="18" charset="0"/>
                      </a:rPr>
                      <m:t>𝜒</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m:t>
                    </m:r>
                  </m:oMath>
                </a14:m>
                <a:r>
                  <a:rPr lang="en-US" altLang="zh-CN" dirty="0">
                    <a:latin typeface="+mn-ea"/>
                  </a:rPr>
                  <a:t> is an auxiliary one-body operator which obeys the flow equation</a:t>
                </a:r>
                <a:endParaRPr lang="zh-CN" altLang="en-US" dirty="0">
                  <a:latin typeface="+mn-ea"/>
                </a:endParaRPr>
              </a:p>
            </p:txBody>
          </p:sp>
        </mc:Choice>
        <mc:Fallback xmlns="">
          <p:sp>
            <p:nvSpPr>
              <p:cNvPr id="6" name="文本框 5">
                <a:extLst>
                  <a:ext uri="{FF2B5EF4-FFF2-40B4-BE49-F238E27FC236}">
                    <a16:creationId xmlns:a16="http://schemas.microsoft.com/office/drawing/2014/main" id="{95ABD0EF-2DD1-29AD-32B0-A39F2FF29F65}"/>
                  </a:ext>
                </a:extLst>
              </p:cNvPr>
              <p:cNvSpPr txBox="1">
                <a:spLocks noRot="1" noChangeAspect="1" noMove="1" noResize="1" noEditPoints="1" noAdjustHandles="1" noChangeArrowheads="1" noChangeShapeType="1" noTextEdit="1"/>
              </p:cNvSpPr>
              <p:nvPr/>
            </p:nvSpPr>
            <p:spPr>
              <a:xfrm>
                <a:off x="1018094" y="2209218"/>
                <a:ext cx="9162853" cy="369332"/>
              </a:xfrm>
              <a:prstGeom prst="rect">
                <a:avLst/>
              </a:prstGeom>
              <a:blipFill>
                <a:blip r:embed="rId3"/>
                <a:stretch>
                  <a:fillRect l="-532" t="-8197" b="-24590"/>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FF4A26ED-51E3-DF5D-778B-222DE71286F2}"/>
              </a:ext>
            </a:extLst>
          </p:cNvPr>
          <p:cNvPicPr>
            <a:picLocks noChangeAspect="1"/>
          </p:cNvPicPr>
          <p:nvPr/>
        </p:nvPicPr>
        <p:blipFill>
          <a:blip r:embed="rId4"/>
          <a:stretch>
            <a:fillRect/>
          </a:stretch>
        </p:blipFill>
        <p:spPr>
          <a:xfrm>
            <a:off x="1211765" y="2628788"/>
            <a:ext cx="3829584" cy="800212"/>
          </a:xfrm>
          <a:prstGeom prst="rect">
            <a:avLst/>
          </a:prstGeom>
        </p:spPr>
      </p:pic>
      <p:sp>
        <p:nvSpPr>
          <p:cNvPr id="10" name="文本框 9">
            <a:extLst>
              <a:ext uri="{FF2B5EF4-FFF2-40B4-BE49-F238E27FC236}">
                <a16:creationId xmlns:a16="http://schemas.microsoft.com/office/drawing/2014/main" id="{7C24C388-0668-0706-E437-2B5F22F83ECC}"/>
              </a:ext>
            </a:extLst>
          </p:cNvPr>
          <p:cNvSpPr txBox="1"/>
          <p:nvPr/>
        </p:nvSpPr>
        <p:spPr>
          <a:xfrm>
            <a:off x="1051511" y="3429000"/>
            <a:ext cx="8384720" cy="369332"/>
          </a:xfrm>
          <a:prstGeom prst="rect">
            <a:avLst/>
          </a:prstGeom>
          <a:noFill/>
        </p:spPr>
        <p:txBody>
          <a:bodyPr wrap="square">
            <a:spAutoFit/>
          </a:bodyPr>
          <a:lstStyle/>
          <a:p>
            <a:r>
              <a:rPr lang="zh-CN" altLang="en-US" dirty="0">
                <a:latin typeface="+mn-ea"/>
              </a:rPr>
              <a:t>In the Magnus formulation, the nested commutators are modified to</a:t>
            </a:r>
          </a:p>
        </p:txBody>
      </p:sp>
      <p:pic>
        <p:nvPicPr>
          <p:cNvPr id="12" name="图片 11">
            <a:extLst>
              <a:ext uri="{FF2B5EF4-FFF2-40B4-BE49-F238E27FC236}">
                <a16:creationId xmlns:a16="http://schemas.microsoft.com/office/drawing/2014/main" id="{FA83E798-098A-DAB1-551A-C6FE8CB0FF8C}"/>
              </a:ext>
            </a:extLst>
          </p:cNvPr>
          <p:cNvPicPr>
            <a:picLocks noChangeAspect="1"/>
          </p:cNvPicPr>
          <p:nvPr/>
        </p:nvPicPr>
        <p:blipFill>
          <a:blip r:embed="rId5"/>
          <a:stretch>
            <a:fillRect/>
          </a:stretch>
        </p:blipFill>
        <p:spPr>
          <a:xfrm>
            <a:off x="1338465" y="3918881"/>
            <a:ext cx="4839375" cy="962159"/>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6F52ADB-7340-F7BE-C575-0AF340381784}"/>
                  </a:ext>
                </a:extLst>
              </p:cNvPr>
              <p:cNvSpPr txBox="1"/>
              <p:nvPr/>
            </p:nvSpPr>
            <p:spPr>
              <a:xfrm>
                <a:off x="1018094" y="4881040"/>
                <a:ext cx="6099142" cy="380810"/>
              </a:xfrm>
              <a:prstGeom prst="rect">
                <a:avLst/>
              </a:prstGeom>
              <a:noFill/>
            </p:spPr>
            <p:txBody>
              <a:bodyPr wrap="square">
                <a:spAutoFit/>
              </a:bodyPr>
              <a:lstStyle/>
              <a:p>
                <a:r>
                  <a:rPr lang="zh-CN" altLang="en-US" dirty="0">
                    <a:latin typeface="+mn-ea"/>
                  </a:rPr>
                  <a:t>and the one-body operator </a:t>
                </a:r>
                <a14:m>
                  <m:oMath xmlns:m="http://schemas.openxmlformats.org/officeDocument/2006/math">
                    <m:sSup>
                      <m:sSupPr>
                        <m:ctrlPr>
                          <a:rPr lang="en-US" altLang="zh-CN" b="0" i="1" dirty="0" smtClean="0">
                            <a:latin typeface="Cambria Math" panose="02040503050406030204" pitchFamily="18" charset="0"/>
                          </a:rPr>
                        </m:ctrlPr>
                      </m:sSupPr>
                      <m:e>
                        <m:r>
                          <a:rPr lang="zh-CN" altLang="en-US" i="1" dirty="0" smtClean="0">
                            <a:latin typeface="Cambria Math" panose="02040503050406030204" pitchFamily="18" charset="0"/>
                          </a:rPr>
                          <m:t>𝜒</m:t>
                        </m:r>
                      </m:e>
                      <m:sup>
                        <m:r>
                          <a:rPr lang="en-US" altLang="zh-CN" b="0" i="1" dirty="0" smtClean="0">
                            <a:latin typeface="Cambria Math" panose="02040503050406030204" pitchFamily="18" charset="0"/>
                          </a:rPr>
                          <m:t>(</m:t>
                        </m:r>
                        <m:r>
                          <a:rPr lang="zh-CN" altLang="en-US" i="1" dirty="0" smtClean="0">
                            <a:latin typeface="Cambria Math" panose="02040503050406030204" pitchFamily="18" charset="0"/>
                          </a:rPr>
                          <m:t>𝑘</m:t>
                        </m:r>
                        <m:r>
                          <a:rPr lang="en-US" altLang="zh-CN" b="0" i="1" dirty="0" smtClean="0">
                            <a:latin typeface="Cambria Math" panose="02040503050406030204" pitchFamily="18" charset="0"/>
                          </a:rPr>
                          <m:t>)</m:t>
                        </m:r>
                      </m:sup>
                    </m:sSup>
                  </m:oMath>
                </a14:m>
                <a:r>
                  <a:rPr lang="zh-CN" altLang="en-US" dirty="0">
                    <a:latin typeface="+mn-ea"/>
                  </a:rPr>
                  <a:t> is defined as</a:t>
                </a:r>
              </a:p>
            </p:txBody>
          </p:sp>
        </mc:Choice>
        <mc:Fallback xmlns="">
          <p:sp>
            <p:nvSpPr>
              <p:cNvPr id="14" name="文本框 13">
                <a:extLst>
                  <a:ext uri="{FF2B5EF4-FFF2-40B4-BE49-F238E27FC236}">
                    <a16:creationId xmlns:a16="http://schemas.microsoft.com/office/drawing/2014/main" id="{16F52ADB-7340-F7BE-C575-0AF340381784}"/>
                  </a:ext>
                </a:extLst>
              </p:cNvPr>
              <p:cNvSpPr txBox="1">
                <a:spLocks noRot="1" noChangeAspect="1" noMove="1" noResize="1" noEditPoints="1" noAdjustHandles="1" noChangeArrowheads="1" noChangeShapeType="1" noTextEdit="1"/>
              </p:cNvSpPr>
              <p:nvPr/>
            </p:nvSpPr>
            <p:spPr>
              <a:xfrm>
                <a:off x="1018094" y="4881040"/>
                <a:ext cx="6099142" cy="380810"/>
              </a:xfrm>
              <a:prstGeom prst="rect">
                <a:avLst/>
              </a:prstGeom>
              <a:blipFill>
                <a:blip r:embed="rId6"/>
                <a:stretch>
                  <a:fillRect l="-799" t="-6452" b="-25806"/>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C04AD6FF-4357-E62A-69F1-9AA8A0456A9F}"/>
              </a:ext>
            </a:extLst>
          </p:cNvPr>
          <p:cNvPicPr>
            <a:picLocks noChangeAspect="1"/>
          </p:cNvPicPr>
          <p:nvPr/>
        </p:nvPicPr>
        <p:blipFill>
          <a:blip r:embed="rId7"/>
          <a:stretch>
            <a:fillRect/>
          </a:stretch>
        </p:blipFill>
        <p:spPr>
          <a:xfrm>
            <a:off x="1338465" y="5405666"/>
            <a:ext cx="4496427" cy="562053"/>
          </a:xfrm>
          <a:prstGeom prst="rect">
            <a:avLst/>
          </a:prstGeom>
        </p:spPr>
      </p:pic>
    </p:spTree>
    <p:extLst>
      <p:ext uri="{BB962C8B-B14F-4D97-AF65-F5344CB8AC3E}">
        <p14:creationId xmlns:p14="http://schemas.microsoft.com/office/powerpoint/2010/main" val="4179682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B143532-71D4-5137-8F0B-BC5B07845E05}"/>
              </a:ext>
            </a:extLst>
          </p:cNvPr>
          <p:cNvSpPr txBox="1"/>
          <p:nvPr/>
        </p:nvSpPr>
        <p:spPr>
          <a:xfrm>
            <a:off x="188536" y="169682"/>
            <a:ext cx="3403076" cy="400110"/>
          </a:xfrm>
          <a:prstGeom prst="rect">
            <a:avLst/>
          </a:prstGeom>
          <a:noFill/>
        </p:spPr>
        <p:txBody>
          <a:bodyPr wrap="square" rtlCol="0">
            <a:spAutoFit/>
          </a:bodyPr>
          <a:lstStyle/>
          <a:p>
            <a:r>
              <a:rPr lang="en-US" altLang="zh-CN" sz="2000" dirty="0">
                <a:solidFill>
                  <a:schemeClr val="bg1"/>
                </a:solidFill>
              </a:rPr>
              <a:t>B</a:t>
            </a:r>
            <a:r>
              <a:rPr lang="en-US" altLang="zh-CN" sz="2000" b="0" i="0" dirty="0">
                <a:solidFill>
                  <a:schemeClr val="bg1"/>
                </a:solidFill>
                <a:effectLst/>
              </a:rPr>
              <a:t>enchmarking</a:t>
            </a:r>
            <a:endParaRPr lang="zh-CN" altLang="en-US" sz="2000" dirty="0">
              <a:solidFill>
                <a:schemeClr val="bg1"/>
              </a:solidFill>
            </a:endParaRPr>
          </a:p>
        </p:txBody>
      </p:sp>
      <p:sp>
        <p:nvSpPr>
          <p:cNvPr id="3" name="文本框 2">
            <a:extLst>
              <a:ext uri="{FF2B5EF4-FFF2-40B4-BE49-F238E27FC236}">
                <a16:creationId xmlns:a16="http://schemas.microsoft.com/office/drawing/2014/main" id="{70544A94-7B42-312B-C124-E36D7F92EAED}"/>
              </a:ext>
            </a:extLst>
          </p:cNvPr>
          <p:cNvSpPr txBox="1"/>
          <p:nvPr/>
        </p:nvSpPr>
        <p:spPr>
          <a:xfrm>
            <a:off x="669304" y="1194770"/>
            <a:ext cx="8399282" cy="2246769"/>
          </a:xfrm>
          <a:prstGeom prst="rect">
            <a:avLst/>
          </a:prstGeom>
          <a:noFill/>
        </p:spPr>
        <p:txBody>
          <a:bodyPr wrap="square" rtlCol="0">
            <a:spAutoFit/>
          </a:bodyPr>
          <a:lstStyle/>
          <a:p>
            <a:pPr marL="285750" indent="-285750">
              <a:buClr>
                <a:schemeClr val="accent1"/>
              </a:buClr>
              <a:buFont typeface="Wingdings" panose="05000000000000000000" pitchFamily="2" charset="2"/>
              <a:buChar char="n"/>
            </a:pPr>
            <a:r>
              <a:rPr lang="en-US" altLang="zh-CN" sz="2000" dirty="0"/>
              <a:t>Two fermions with a contact interaction</a:t>
            </a:r>
          </a:p>
          <a:p>
            <a:pPr marL="285750" indent="-285750">
              <a:buClr>
                <a:schemeClr val="accent1"/>
              </a:buClr>
              <a:buFont typeface="Wingdings" panose="05000000000000000000" pitchFamily="2" charset="2"/>
              <a:buChar char="n"/>
            </a:pPr>
            <a:endParaRPr lang="en-US" altLang="zh-CN" sz="2000" dirty="0"/>
          </a:p>
          <a:p>
            <a:pPr marL="285750" indent="-285750">
              <a:buClr>
                <a:schemeClr val="accent1"/>
              </a:buClr>
              <a:buFont typeface="Wingdings" panose="05000000000000000000" pitchFamily="2" charset="2"/>
              <a:buChar char="n"/>
            </a:pPr>
            <a:endParaRPr lang="en-US" altLang="zh-CN" sz="2000" dirty="0"/>
          </a:p>
          <a:p>
            <a:pPr marL="285750" indent="-285750">
              <a:buClr>
                <a:schemeClr val="accent1"/>
              </a:buClr>
              <a:buFont typeface="Wingdings" panose="05000000000000000000" pitchFamily="2" charset="2"/>
              <a:buChar char="n"/>
            </a:pPr>
            <a:r>
              <a:rPr lang="en-US" altLang="zh-CN" sz="2000" dirty="0"/>
              <a:t>Lipkin-</a:t>
            </a:r>
            <a:r>
              <a:rPr lang="en-US" altLang="zh-CN" sz="2000" dirty="0" err="1"/>
              <a:t>Meshkov</a:t>
            </a:r>
            <a:r>
              <a:rPr lang="en-US" altLang="zh-CN" sz="2000" dirty="0"/>
              <a:t>-Glick model</a:t>
            </a:r>
          </a:p>
          <a:p>
            <a:pPr marL="285750" indent="-285750">
              <a:buClr>
                <a:schemeClr val="accent1"/>
              </a:buClr>
              <a:buFont typeface="Wingdings" panose="05000000000000000000" pitchFamily="2" charset="2"/>
              <a:buChar char="n"/>
            </a:pPr>
            <a:endParaRPr lang="en-US" altLang="zh-CN" sz="2000" dirty="0"/>
          </a:p>
          <a:p>
            <a:pPr marL="285750" indent="-285750">
              <a:buClr>
                <a:schemeClr val="accent1"/>
              </a:buClr>
              <a:buFont typeface="Wingdings" panose="05000000000000000000" pitchFamily="2" charset="2"/>
              <a:buChar char="n"/>
            </a:pPr>
            <a:endParaRPr lang="en-US" altLang="zh-CN" sz="2000" dirty="0"/>
          </a:p>
          <a:p>
            <a:pPr marL="285750" indent="-285750">
              <a:buClr>
                <a:schemeClr val="accent1"/>
              </a:buClr>
              <a:buFont typeface="Wingdings" panose="05000000000000000000" pitchFamily="2" charset="2"/>
              <a:buChar char="n"/>
            </a:pPr>
            <a:r>
              <a:rPr lang="en-US" altLang="zh-CN" sz="2000" dirty="0"/>
              <a:t>Realistic nuclear interaction with the valence-space IMSRG</a:t>
            </a:r>
            <a:endParaRPr lang="zh-CN" altLang="en-US" sz="2000" dirty="0"/>
          </a:p>
        </p:txBody>
      </p:sp>
    </p:spTree>
    <p:extLst>
      <p:ext uri="{BB962C8B-B14F-4D97-AF65-F5344CB8AC3E}">
        <p14:creationId xmlns:p14="http://schemas.microsoft.com/office/powerpoint/2010/main" val="1997098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FBB9603-88E3-AA53-C20C-44F415F60B1A}"/>
              </a:ext>
            </a:extLst>
          </p:cNvPr>
          <p:cNvSpPr txBox="1"/>
          <p:nvPr/>
        </p:nvSpPr>
        <p:spPr>
          <a:xfrm>
            <a:off x="197963" y="131975"/>
            <a:ext cx="4468305" cy="400110"/>
          </a:xfrm>
          <a:prstGeom prst="rect">
            <a:avLst/>
          </a:prstGeom>
          <a:noFill/>
        </p:spPr>
        <p:txBody>
          <a:bodyPr wrap="square" rtlCol="0">
            <a:spAutoFit/>
          </a:bodyPr>
          <a:lstStyle/>
          <a:p>
            <a:r>
              <a:rPr lang="en-US" altLang="zh-CN" sz="2000" dirty="0">
                <a:solidFill>
                  <a:schemeClr val="bg1"/>
                </a:solidFill>
              </a:rPr>
              <a:t>Two fermions with a contact interaction</a:t>
            </a:r>
            <a:endParaRPr lang="zh-CN" altLang="en-US" sz="2000" dirty="0">
              <a:solidFill>
                <a:schemeClr val="bg1"/>
              </a:solidFill>
            </a:endParaRPr>
          </a:p>
        </p:txBody>
      </p:sp>
      <p:sp>
        <p:nvSpPr>
          <p:cNvPr id="3" name="文本框 2">
            <a:extLst>
              <a:ext uri="{FF2B5EF4-FFF2-40B4-BE49-F238E27FC236}">
                <a16:creationId xmlns:a16="http://schemas.microsoft.com/office/drawing/2014/main" id="{F88BF7AF-D7D9-C989-3ADE-7ACA49545C26}"/>
              </a:ext>
            </a:extLst>
          </p:cNvPr>
          <p:cNvSpPr txBox="1"/>
          <p:nvPr/>
        </p:nvSpPr>
        <p:spPr>
          <a:xfrm>
            <a:off x="622169" y="914400"/>
            <a:ext cx="9841584" cy="646331"/>
          </a:xfrm>
          <a:prstGeom prst="rect">
            <a:avLst/>
          </a:prstGeom>
          <a:noFill/>
        </p:spPr>
        <p:txBody>
          <a:bodyPr wrap="square" rtlCol="0">
            <a:spAutoFit/>
          </a:bodyPr>
          <a:lstStyle/>
          <a:p>
            <a:r>
              <a:rPr lang="en-US" altLang="zh-CN" dirty="0"/>
              <a:t>By considering a toy problem of two neutrons in a harmonic trap with a contact interaction ,we work in a basis spanned by three major harmonic oscillator shells (i.e. </a:t>
            </a:r>
            <a:r>
              <a:rPr lang="en-US" altLang="zh-CN" dirty="0">
                <a:solidFill>
                  <a:srgbClr val="FF0000"/>
                </a:solidFill>
              </a:rPr>
              <a:t>0s, 0p, 1s0d</a:t>
            </a:r>
            <a:r>
              <a:rPr lang="en-US" altLang="zh-CN" dirty="0"/>
              <a:t>). The Hamiltonian is</a:t>
            </a:r>
            <a:endParaRPr lang="zh-CN" altLang="en-US" dirty="0"/>
          </a:p>
        </p:txBody>
      </p:sp>
      <p:pic>
        <p:nvPicPr>
          <p:cNvPr id="5" name="图片 4">
            <a:extLst>
              <a:ext uri="{FF2B5EF4-FFF2-40B4-BE49-F238E27FC236}">
                <a16:creationId xmlns:a16="http://schemas.microsoft.com/office/drawing/2014/main" id="{82DF50D7-AFAA-8FCF-8359-D340F522235F}"/>
              </a:ext>
            </a:extLst>
          </p:cNvPr>
          <p:cNvPicPr>
            <a:picLocks noChangeAspect="1"/>
          </p:cNvPicPr>
          <p:nvPr/>
        </p:nvPicPr>
        <p:blipFill>
          <a:blip r:embed="rId2"/>
          <a:stretch>
            <a:fillRect/>
          </a:stretch>
        </p:blipFill>
        <p:spPr>
          <a:xfrm>
            <a:off x="3580537" y="1733510"/>
            <a:ext cx="3924848" cy="666843"/>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AD14924-9DCD-A9F5-E5EA-3385F4AC30B7}"/>
                  </a:ext>
                </a:extLst>
              </p:cNvPr>
              <p:cNvSpPr txBox="1"/>
              <p:nvPr/>
            </p:nvSpPr>
            <p:spPr>
              <a:xfrm>
                <a:off x="622169" y="2506401"/>
                <a:ext cx="9624767" cy="646331"/>
              </a:xfrm>
              <a:prstGeom prst="rect">
                <a:avLst/>
              </a:prstGeom>
              <a:noFill/>
            </p:spPr>
            <p:txBody>
              <a:bodyPr wrap="square" rtlCol="0">
                <a:spAutoFit/>
              </a:bodyPr>
              <a:lstStyle/>
              <a:p>
                <a:r>
                  <a:rPr lang="en-US" altLang="zh-CN" dirty="0"/>
                  <a:t>where the single-particle energy is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𝜀</m:t>
                        </m:r>
                      </m:e>
                      <m:sub>
                        <m:r>
                          <a:rPr lang="en-US" altLang="zh-CN" b="0" i="1" dirty="0" smtClean="0">
                            <a:latin typeface="Cambria Math" panose="02040503050406030204" pitchFamily="18" charset="0"/>
                          </a:rPr>
                          <m:t>𝑖</m:t>
                        </m:r>
                      </m:sub>
                    </m:sSub>
                    <m:r>
                      <a:rPr lang="en-US" altLang="zh-CN" i="1" dirty="0" smtClean="0">
                        <a:latin typeface="Cambria Math" panose="02040503050406030204" pitchFamily="18" charset="0"/>
                      </a:rPr>
                      <m:t>=2</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𝑛</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+ℓ </m:t>
                    </m:r>
                  </m:oMath>
                </a14:m>
                <a:r>
                  <a:rPr lang="en-US" altLang="zh-CN" dirty="0"/>
                  <a:t>(we measure energy in terms of the oscillator energy </a:t>
                </a:r>
                <a14:m>
                  <m:oMath xmlns:m="http://schemas.openxmlformats.org/officeDocument/2006/math">
                    <m:r>
                      <a:rPr lang="en-US" altLang="zh-CN" i="1" dirty="0" smtClean="0">
                        <a:latin typeface="Cambria Math" panose="02040503050406030204" pitchFamily="18" charset="0"/>
                      </a:rPr>
                      <m:t>ℏ</m:t>
                    </m:r>
                    <m:r>
                      <a:rPr lang="en-US" altLang="zh-CN" i="1" dirty="0" smtClean="0">
                        <a:latin typeface="Cambria Math" panose="02040503050406030204" pitchFamily="18" charset="0"/>
                      </a:rPr>
                      <m:t>𝜔</m:t>
                    </m:r>
                  </m:oMath>
                </a14:m>
                <a:r>
                  <a:rPr lang="en-US" altLang="zh-CN" dirty="0"/>
                  <a:t>) and the potential is</a:t>
                </a:r>
                <a:endParaRPr lang="zh-CN" altLang="en-US" dirty="0"/>
              </a:p>
            </p:txBody>
          </p:sp>
        </mc:Choice>
        <mc:Fallback xmlns="">
          <p:sp>
            <p:nvSpPr>
              <p:cNvPr id="6" name="文本框 5">
                <a:extLst>
                  <a:ext uri="{FF2B5EF4-FFF2-40B4-BE49-F238E27FC236}">
                    <a16:creationId xmlns:a16="http://schemas.microsoft.com/office/drawing/2014/main" id="{2AD14924-9DCD-A9F5-E5EA-3385F4AC30B7}"/>
                  </a:ext>
                </a:extLst>
              </p:cNvPr>
              <p:cNvSpPr txBox="1">
                <a:spLocks noRot="1" noChangeAspect="1" noMove="1" noResize="1" noEditPoints="1" noAdjustHandles="1" noChangeArrowheads="1" noChangeShapeType="1" noTextEdit="1"/>
              </p:cNvSpPr>
              <p:nvPr/>
            </p:nvSpPr>
            <p:spPr>
              <a:xfrm>
                <a:off x="622169" y="2506401"/>
                <a:ext cx="9624767" cy="646331"/>
              </a:xfrm>
              <a:prstGeom prst="rect">
                <a:avLst/>
              </a:prstGeom>
              <a:blipFill>
                <a:blip r:embed="rId3"/>
                <a:stretch>
                  <a:fillRect l="-507" t="-4717" r="-697" b="-14151"/>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6C41FF08-1F16-C420-E964-B0C246FF6DF1}"/>
              </a:ext>
            </a:extLst>
          </p:cNvPr>
          <p:cNvPicPr>
            <a:picLocks noChangeAspect="1"/>
          </p:cNvPicPr>
          <p:nvPr/>
        </p:nvPicPr>
        <p:blipFill>
          <a:blip r:embed="rId4"/>
          <a:stretch>
            <a:fillRect/>
          </a:stretch>
        </p:blipFill>
        <p:spPr>
          <a:xfrm>
            <a:off x="4433371" y="3332712"/>
            <a:ext cx="2476846" cy="724001"/>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B0AF695-794E-937A-7D7E-8A5039FFC908}"/>
                  </a:ext>
                </a:extLst>
              </p:cNvPr>
              <p:cNvSpPr txBox="1"/>
              <p:nvPr/>
            </p:nvSpPr>
            <p:spPr>
              <a:xfrm>
                <a:off x="622169" y="4056713"/>
                <a:ext cx="10048973" cy="704745"/>
              </a:xfrm>
              <a:prstGeom prst="rect">
                <a:avLst/>
              </a:prstGeom>
              <a:noFill/>
            </p:spPr>
            <p:txBody>
              <a:bodyPr wrap="square" rtlCol="0">
                <a:spAutoFit/>
              </a:bodyPr>
              <a:lstStyle/>
              <a:p>
                <a:r>
                  <a:rPr lang="en-US" altLang="zh-CN" dirty="0"/>
                  <a:t>The relative coordinate </a:t>
                </a:r>
                <a14:m>
                  <m:oMath xmlns:m="http://schemas.openxmlformats.org/officeDocument/2006/math">
                    <m:r>
                      <a:rPr lang="en-US" altLang="zh-CN" i="1" dirty="0" smtClean="0">
                        <a:latin typeface="Cambria Math" panose="02040503050406030204" pitchFamily="18" charset="0"/>
                      </a:rPr>
                      <m:t> </m:t>
                    </m:r>
                    <m:acc>
                      <m:accPr>
                        <m:chr m:val="⃗"/>
                        <m:ctrlPr>
                          <a:rPr lang="en-US" altLang="zh-CN" i="1" dirty="0" smtClean="0">
                            <a:latin typeface="Cambria Math" panose="02040503050406030204" pitchFamily="18" charset="0"/>
                          </a:rPr>
                        </m:ctrlPr>
                      </m:accPr>
                      <m:e>
                        <m:r>
                          <a:rPr lang="en-US" altLang="zh-CN" b="0" i="1" dirty="0" smtClean="0">
                            <a:latin typeface="Cambria Math" panose="02040503050406030204" pitchFamily="18" charset="0"/>
                          </a:rPr>
                          <m:t>𝑟</m:t>
                        </m:r>
                      </m:e>
                    </m:acc>
                  </m:oMath>
                </a14:m>
                <a:r>
                  <a:rPr lang="en-US" altLang="zh-CN" dirty="0"/>
                  <a:t> is expressed in units of the oscillator length </a:t>
                </a:r>
                <a14:m>
                  <m:oMath xmlns:m="http://schemas.openxmlformats.org/officeDocument/2006/math">
                    <m:r>
                      <a:rPr lang="en-US" altLang="zh-CN" i="1" dirty="0" smtClean="0">
                        <a:latin typeface="Cambria Math" panose="02040503050406030204" pitchFamily="18" charset="0"/>
                      </a:rPr>
                      <m:t>𝑏</m:t>
                    </m:r>
                    <m:r>
                      <a:rPr lang="en-US" altLang="zh-CN" i="1" dirty="0" smtClean="0">
                        <a:latin typeface="Cambria Math" panose="02040503050406030204" pitchFamily="18" charset="0"/>
                      </a:rPr>
                      <m:t>=</m:t>
                    </m:r>
                    <m:rad>
                      <m:radPr>
                        <m:degHide m:val="on"/>
                        <m:ctrlPr>
                          <a:rPr lang="en-US" altLang="zh-CN" i="1" dirty="0" smtClean="0">
                            <a:latin typeface="Cambria Math" panose="02040503050406030204" pitchFamily="18" charset="0"/>
                          </a:rPr>
                        </m:ctrlPr>
                      </m:radPr>
                      <m:deg/>
                      <m:e>
                        <m:r>
                          <a:rPr lang="en-US" altLang="zh-CN" i="1" dirty="0">
                            <a:latin typeface="Cambria Math" panose="02040503050406030204" pitchFamily="18" charset="0"/>
                          </a:rPr>
                          <m:t>ℏ/</m:t>
                        </m:r>
                        <m:r>
                          <a:rPr lang="en-US" altLang="zh-CN" i="1" dirty="0" err="1">
                            <a:latin typeface="Cambria Math" panose="02040503050406030204" pitchFamily="18" charset="0"/>
                          </a:rPr>
                          <m:t>𝑚</m:t>
                        </m:r>
                        <m:r>
                          <a:rPr lang="en-US" altLang="zh-CN" i="1" dirty="0" err="1">
                            <a:latin typeface="Cambria Math" panose="02040503050406030204" pitchFamily="18" charset="0"/>
                          </a:rPr>
                          <m:t>𝜔</m:t>
                        </m:r>
                      </m:e>
                    </m:rad>
                  </m:oMath>
                </a14:m>
                <a:r>
                  <a:rPr lang="en-US" altLang="zh-CN" dirty="0"/>
                  <a:t>. With this definition, </a:t>
                </a:r>
                <a14:m>
                  <m:oMath xmlns:m="http://schemas.openxmlformats.org/officeDocument/2006/math">
                    <m:r>
                      <a:rPr lang="en-US" altLang="zh-CN" i="1" dirty="0" smtClean="0">
                        <a:latin typeface="Cambria Math" panose="02040503050406030204" pitchFamily="18" charset="0"/>
                      </a:rPr>
                      <m:t>𝑔</m:t>
                    </m:r>
                  </m:oMath>
                </a14:m>
                <a:r>
                  <a:rPr lang="en-US" altLang="zh-CN" dirty="0"/>
                  <a:t> &lt; 0 corresponds to an attractive interaction, and the normalization is chosen so that </a:t>
                </a:r>
                <a14:m>
                  <m:oMath xmlns:m="http://schemas.openxmlformats.org/officeDocument/2006/math">
                    <m:r>
                      <a:rPr lang="en-US" altLang="zh-CN" i="1" dirty="0" smtClean="0">
                        <a:latin typeface="Cambria Math" panose="02040503050406030204" pitchFamily="18" charset="0"/>
                      </a:rPr>
                      <m:t>⟨0</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0</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𝑉</m:t>
                    </m:r>
                    <m:r>
                      <a:rPr lang="en-US" altLang="zh-CN" i="1" dirty="0" smtClean="0">
                        <a:latin typeface="Cambria Math" panose="02040503050406030204" pitchFamily="18" charset="0"/>
                      </a:rPr>
                      <m:t> |0</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0</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𝑔</m:t>
                    </m:r>
                  </m:oMath>
                </a14:m>
                <a:r>
                  <a:rPr lang="en-US" altLang="zh-CN" dirty="0"/>
                  <a:t>.</a:t>
                </a:r>
                <a:endParaRPr lang="zh-CN" altLang="en-US" dirty="0"/>
              </a:p>
            </p:txBody>
          </p:sp>
        </mc:Choice>
        <mc:Fallback xmlns="">
          <p:sp>
            <p:nvSpPr>
              <p:cNvPr id="9" name="文本框 8">
                <a:extLst>
                  <a:ext uri="{FF2B5EF4-FFF2-40B4-BE49-F238E27FC236}">
                    <a16:creationId xmlns:a16="http://schemas.microsoft.com/office/drawing/2014/main" id="{DB0AF695-794E-937A-7D7E-8A5039FFC908}"/>
                  </a:ext>
                </a:extLst>
              </p:cNvPr>
              <p:cNvSpPr txBox="1">
                <a:spLocks noRot="1" noChangeAspect="1" noMove="1" noResize="1" noEditPoints="1" noAdjustHandles="1" noChangeArrowheads="1" noChangeShapeType="1" noTextEdit="1"/>
              </p:cNvSpPr>
              <p:nvPr/>
            </p:nvSpPr>
            <p:spPr>
              <a:xfrm>
                <a:off x="622169" y="4056713"/>
                <a:ext cx="10048973" cy="704745"/>
              </a:xfrm>
              <a:prstGeom prst="rect">
                <a:avLst/>
              </a:prstGeom>
              <a:blipFill>
                <a:blip r:embed="rId5"/>
                <a:stretch>
                  <a:fillRect l="-485" t="-5172" r="-1031" b="-129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3740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5FEEE9-F2EB-41A0-9625-4E485838C39B}"/>
              </a:ext>
            </a:extLst>
          </p:cNvPr>
          <p:cNvSpPr txBox="1"/>
          <p:nvPr/>
        </p:nvSpPr>
        <p:spPr>
          <a:xfrm>
            <a:off x="197963" y="131975"/>
            <a:ext cx="4468305" cy="400110"/>
          </a:xfrm>
          <a:prstGeom prst="rect">
            <a:avLst/>
          </a:prstGeom>
          <a:noFill/>
        </p:spPr>
        <p:txBody>
          <a:bodyPr wrap="square" rtlCol="0">
            <a:spAutoFit/>
          </a:bodyPr>
          <a:lstStyle/>
          <a:p>
            <a:r>
              <a:rPr lang="en-US" altLang="zh-CN" sz="2000" dirty="0">
                <a:solidFill>
                  <a:schemeClr val="bg1"/>
                </a:solidFill>
              </a:rPr>
              <a:t>Two fermions with a contact interaction</a:t>
            </a:r>
            <a:endParaRPr lang="zh-CN" altLang="en-US" sz="2000" dirty="0">
              <a:solidFill>
                <a:schemeClr val="bg1"/>
              </a:solidFill>
            </a:endParaRPr>
          </a:p>
        </p:txBody>
      </p:sp>
      <p:pic>
        <p:nvPicPr>
          <p:cNvPr id="4" name="图片 3">
            <a:extLst>
              <a:ext uri="{FF2B5EF4-FFF2-40B4-BE49-F238E27FC236}">
                <a16:creationId xmlns:a16="http://schemas.microsoft.com/office/drawing/2014/main" id="{98C9E0D4-502C-0B16-1035-00FBD90B658A}"/>
              </a:ext>
            </a:extLst>
          </p:cNvPr>
          <p:cNvPicPr>
            <a:picLocks noChangeAspect="1"/>
          </p:cNvPicPr>
          <p:nvPr/>
        </p:nvPicPr>
        <p:blipFill>
          <a:blip r:embed="rId2"/>
          <a:stretch>
            <a:fillRect/>
          </a:stretch>
        </p:blipFill>
        <p:spPr>
          <a:xfrm>
            <a:off x="631865" y="669303"/>
            <a:ext cx="4514864" cy="5736210"/>
          </a:xfrm>
          <a:prstGeom prst="rect">
            <a:avLst/>
          </a:prstGeom>
        </p:spPr>
      </p:pic>
      <p:pic>
        <p:nvPicPr>
          <p:cNvPr id="6" name="图片 5">
            <a:extLst>
              <a:ext uri="{FF2B5EF4-FFF2-40B4-BE49-F238E27FC236}">
                <a16:creationId xmlns:a16="http://schemas.microsoft.com/office/drawing/2014/main" id="{3CE1D2E3-8DA7-3250-FC3B-8BE6F0893214}"/>
              </a:ext>
            </a:extLst>
          </p:cNvPr>
          <p:cNvPicPr>
            <a:picLocks noChangeAspect="1"/>
          </p:cNvPicPr>
          <p:nvPr/>
        </p:nvPicPr>
        <p:blipFill>
          <a:blip r:embed="rId3"/>
          <a:stretch>
            <a:fillRect/>
          </a:stretch>
        </p:blipFill>
        <p:spPr>
          <a:xfrm>
            <a:off x="5387074" y="909243"/>
            <a:ext cx="6173061" cy="143847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C13C235-471C-1DF0-FE9F-33C1FD4394ED}"/>
                  </a:ext>
                </a:extLst>
              </p:cNvPr>
              <p:cNvSpPr txBox="1"/>
              <p:nvPr/>
            </p:nvSpPr>
            <p:spPr>
              <a:xfrm>
                <a:off x="5387074" y="2696066"/>
                <a:ext cx="6443565" cy="2862322"/>
              </a:xfrm>
              <a:prstGeom prst="rect">
                <a:avLst/>
              </a:prstGeom>
              <a:noFill/>
            </p:spPr>
            <p:txBody>
              <a:bodyPr wrap="square" rtlCol="0">
                <a:spAutoFit/>
              </a:bodyPr>
              <a:lstStyle/>
              <a:p>
                <a:pPr marL="285750" indent="-285750">
                  <a:buClr>
                    <a:schemeClr val="accent1"/>
                  </a:buClr>
                  <a:buFont typeface="Wingdings" panose="05000000000000000000" pitchFamily="2" charset="2"/>
                  <a:buChar char="n"/>
                </a:pPr>
                <a:r>
                  <a:rPr lang="zh-CN" altLang="en-US" dirty="0"/>
                  <a:t>在</a:t>
                </a:r>
                <a14:m>
                  <m:oMath xmlns:m="http://schemas.openxmlformats.org/officeDocument/2006/math">
                    <m:r>
                      <a:rPr lang="en-US" altLang="zh-CN" i="1" dirty="0" smtClean="0">
                        <a:latin typeface="Cambria Math" panose="02040503050406030204" pitchFamily="18" charset="0"/>
                      </a:rPr>
                      <m:t>𝑔</m:t>
                    </m:r>
                  </m:oMath>
                </a14:m>
                <a:r>
                  <a:rPr lang="zh-CN" altLang="en-US" dirty="0"/>
                  <a:t>很大时，多体微扰理论</a:t>
                </a:r>
                <a:r>
                  <a:rPr lang="en-US" altLang="zh-CN" dirty="0"/>
                  <a:t>(MBPT)</a:t>
                </a:r>
                <a:r>
                  <a:rPr lang="zh-CN" altLang="en-US" dirty="0"/>
                  <a:t>结果误差较大，即使截断到更高阶项</a:t>
                </a:r>
                <a:endParaRPr lang="en-US" altLang="zh-CN" dirty="0"/>
              </a:p>
              <a:p>
                <a:pPr marL="285750" indent="-285750">
                  <a:buClr>
                    <a:schemeClr val="accent1"/>
                  </a:buClr>
                  <a:buFont typeface="Wingdings" panose="05000000000000000000" pitchFamily="2" charset="2"/>
                  <a:buChar char="n"/>
                </a:pPr>
                <a:endParaRPr lang="en-US" altLang="zh-CN" dirty="0"/>
              </a:p>
              <a:p>
                <a:pPr marL="285750" indent="-285750">
                  <a:buClr>
                    <a:schemeClr val="accent1"/>
                  </a:buClr>
                  <a:buFont typeface="Wingdings" panose="05000000000000000000" pitchFamily="2" charset="2"/>
                  <a:buChar char="n"/>
                </a:pPr>
                <a:r>
                  <a:rPr lang="en-US" altLang="zh-CN" dirty="0"/>
                  <a:t>IMSRG(2)</a:t>
                </a:r>
                <a:r>
                  <a:rPr lang="zh-CN" altLang="en-US" dirty="0"/>
                  <a:t>方法的误差随着</a:t>
                </a:r>
                <a:r>
                  <a:rPr lang="en-US" altLang="zh-CN" dirty="0"/>
                  <a:t>g</a:t>
                </a:r>
                <a:r>
                  <a:rPr lang="zh-CN" altLang="en-US" dirty="0"/>
                  <a:t>的增大而增大</a:t>
                </a:r>
                <a:endParaRPr lang="en-US" altLang="zh-CN" dirty="0"/>
              </a:p>
              <a:p>
                <a:pPr marL="285750" indent="-285750">
                  <a:buClr>
                    <a:schemeClr val="accent1"/>
                  </a:buClr>
                  <a:buFont typeface="Wingdings" panose="05000000000000000000" pitchFamily="2" charset="2"/>
                  <a:buChar char="n"/>
                </a:pPr>
                <a:endParaRPr lang="en-US" altLang="zh-CN" dirty="0"/>
              </a:p>
              <a:p>
                <a:pPr marL="285750" indent="-285750">
                  <a:buClr>
                    <a:schemeClr val="accent1"/>
                  </a:buClr>
                  <a:buFont typeface="Wingdings" panose="05000000000000000000" pitchFamily="2" charset="2"/>
                  <a:buChar char="n"/>
                </a:pPr>
                <a:r>
                  <a:rPr lang="en-US" altLang="zh-CN" dirty="0"/>
                  <a:t>IMSRG(2*)</a:t>
                </a:r>
                <a:r>
                  <a:rPr lang="zh-CN" altLang="en-US" dirty="0"/>
                  <a:t>，</a:t>
                </a:r>
                <a:r>
                  <a:rPr lang="en-US" altLang="zh-CN" dirty="0"/>
                  <a:t>IMSRG(3N7)</a:t>
                </a:r>
                <a:r>
                  <a:rPr lang="zh-CN" altLang="en-US" dirty="0"/>
                  <a:t>，</a:t>
                </a:r>
                <a:r>
                  <a:rPr lang="en-US" altLang="zh-CN" dirty="0"/>
                  <a:t>IMSRG(3)</a:t>
                </a:r>
                <a:r>
                  <a:rPr lang="zh-CN" altLang="en-US" dirty="0"/>
                  <a:t>方法在</a:t>
                </a:r>
                <a:r>
                  <a:rPr lang="en-US" altLang="zh-CN" dirty="0"/>
                  <a:t>g</a:t>
                </a:r>
                <a:r>
                  <a:rPr lang="zh-CN" altLang="en-US" dirty="0"/>
                  <a:t>取不同值时都得到非常准确的结果</a:t>
                </a:r>
                <a:endParaRPr lang="en-US" altLang="zh-CN" dirty="0"/>
              </a:p>
              <a:p>
                <a:pPr marL="285750" indent="-285750">
                  <a:buClr>
                    <a:schemeClr val="accent1"/>
                  </a:buClr>
                  <a:buFont typeface="Wingdings" panose="05000000000000000000" pitchFamily="2" charset="2"/>
                  <a:buChar char="n"/>
                </a:pPr>
                <a:endParaRPr lang="en-US" altLang="zh-CN" dirty="0"/>
              </a:p>
              <a:p>
                <a:pPr marL="285750" indent="-285750">
                  <a:buClr>
                    <a:schemeClr val="accent1"/>
                  </a:buClr>
                  <a:buFont typeface="Wingdings" panose="05000000000000000000" pitchFamily="2" charset="2"/>
                  <a:buChar char="n"/>
                </a:pPr>
                <a:r>
                  <a:rPr lang="zh-CN" altLang="en-US" dirty="0"/>
                  <a:t>通过下图细节可以看出，</a:t>
                </a:r>
                <a:r>
                  <a:rPr lang="en-US" altLang="zh-CN" dirty="0"/>
                  <a:t> IMSRG(2*)</a:t>
                </a:r>
                <a:r>
                  <a:rPr lang="zh-CN" altLang="en-US" dirty="0"/>
                  <a:t>，</a:t>
                </a:r>
                <a:r>
                  <a:rPr lang="en-US" altLang="zh-CN" dirty="0"/>
                  <a:t>IMSRG(3N7)</a:t>
                </a:r>
                <a:r>
                  <a:rPr lang="zh-CN" altLang="en-US" dirty="0"/>
                  <a:t>方法与</a:t>
                </a:r>
                <a:r>
                  <a:rPr lang="en-US" altLang="zh-CN" dirty="0"/>
                  <a:t>IMSRG(3)</a:t>
                </a:r>
                <a:r>
                  <a:rPr lang="zh-CN" altLang="en-US" dirty="0"/>
                  <a:t>方法的误差相当接近</a:t>
                </a:r>
              </a:p>
            </p:txBody>
          </p:sp>
        </mc:Choice>
        <mc:Fallback xmlns="">
          <p:sp>
            <p:nvSpPr>
              <p:cNvPr id="7" name="文本框 6">
                <a:extLst>
                  <a:ext uri="{FF2B5EF4-FFF2-40B4-BE49-F238E27FC236}">
                    <a16:creationId xmlns:a16="http://schemas.microsoft.com/office/drawing/2014/main" id="{2C13C235-471C-1DF0-FE9F-33C1FD4394ED}"/>
                  </a:ext>
                </a:extLst>
              </p:cNvPr>
              <p:cNvSpPr txBox="1">
                <a:spLocks noRot="1" noChangeAspect="1" noMove="1" noResize="1" noEditPoints="1" noAdjustHandles="1" noChangeArrowheads="1" noChangeShapeType="1" noTextEdit="1"/>
              </p:cNvSpPr>
              <p:nvPr/>
            </p:nvSpPr>
            <p:spPr>
              <a:xfrm>
                <a:off x="5387074" y="2696066"/>
                <a:ext cx="6443565" cy="2862322"/>
              </a:xfrm>
              <a:prstGeom prst="rect">
                <a:avLst/>
              </a:prstGeom>
              <a:blipFill>
                <a:blip r:embed="rId4"/>
                <a:stretch>
                  <a:fillRect l="-662" t="-1064" b="-23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6713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C41DC7-41B5-8D54-3D31-C0A280E9EC0D}"/>
              </a:ext>
            </a:extLst>
          </p:cNvPr>
          <p:cNvSpPr txBox="1"/>
          <p:nvPr/>
        </p:nvSpPr>
        <p:spPr>
          <a:xfrm>
            <a:off x="197963" y="131975"/>
            <a:ext cx="4468305" cy="400110"/>
          </a:xfrm>
          <a:prstGeom prst="rect">
            <a:avLst/>
          </a:prstGeom>
          <a:noFill/>
        </p:spPr>
        <p:txBody>
          <a:bodyPr wrap="square" rtlCol="0">
            <a:spAutoFit/>
          </a:bodyPr>
          <a:lstStyle/>
          <a:p>
            <a:r>
              <a:rPr lang="en-US" altLang="zh-CN" sz="2000" dirty="0">
                <a:solidFill>
                  <a:schemeClr val="bg1"/>
                </a:solidFill>
              </a:rPr>
              <a:t>Two fermions with a contact interaction</a:t>
            </a:r>
            <a:endParaRPr lang="zh-CN" altLang="en-US" sz="2000" dirty="0">
              <a:solidFill>
                <a:schemeClr val="bg1"/>
              </a:solidFill>
            </a:endParaRPr>
          </a:p>
        </p:txBody>
      </p:sp>
      <p:pic>
        <p:nvPicPr>
          <p:cNvPr id="4" name="图片 3">
            <a:extLst>
              <a:ext uri="{FF2B5EF4-FFF2-40B4-BE49-F238E27FC236}">
                <a16:creationId xmlns:a16="http://schemas.microsoft.com/office/drawing/2014/main" id="{F4BF74BC-8752-A1D4-565A-862A20A85086}"/>
              </a:ext>
            </a:extLst>
          </p:cNvPr>
          <p:cNvPicPr>
            <a:picLocks noChangeAspect="1"/>
          </p:cNvPicPr>
          <p:nvPr/>
        </p:nvPicPr>
        <p:blipFill>
          <a:blip r:embed="rId2"/>
          <a:stretch>
            <a:fillRect/>
          </a:stretch>
        </p:blipFill>
        <p:spPr>
          <a:xfrm>
            <a:off x="126617" y="679860"/>
            <a:ext cx="5837408" cy="5647433"/>
          </a:xfrm>
          <a:prstGeom prst="rect">
            <a:avLst/>
          </a:prstGeom>
        </p:spPr>
      </p:pic>
      <p:pic>
        <p:nvPicPr>
          <p:cNvPr id="6" name="图片 5">
            <a:extLst>
              <a:ext uri="{FF2B5EF4-FFF2-40B4-BE49-F238E27FC236}">
                <a16:creationId xmlns:a16="http://schemas.microsoft.com/office/drawing/2014/main" id="{0B94BE37-F841-735B-3478-9F2E5B65805B}"/>
              </a:ext>
            </a:extLst>
          </p:cNvPr>
          <p:cNvPicPr>
            <a:picLocks noChangeAspect="1"/>
          </p:cNvPicPr>
          <p:nvPr/>
        </p:nvPicPr>
        <p:blipFill>
          <a:blip r:embed="rId3"/>
          <a:stretch>
            <a:fillRect/>
          </a:stretch>
        </p:blipFill>
        <p:spPr>
          <a:xfrm>
            <a:off x="5964025" y="976622"/>
            <a:ext cx="5908089" cy="1128409"/>
          </a:xfrm>
          <a:prstGeom prst="rect">
            <a:avLst/>
          </a:prstGeom>
        </p:spPr>
      </p:pic>
      <p:sp>
        <p:nvSpPr>
          <p:cNvPr id="7" name="文本框 6">
            <a:extLst>
              <a:ext uri="{FF2B5EF4-FFF2-40B4-BE49-F238E27FC236}">
                <a16:creationId xmlns:a16="http://schemas.microsoft.com/office/drawing/2014/main" id="{0635CCC5-BC7A-8DB1-470A-E92E0A3BADB7}"/>
              </a:ext>
            </a:extLst>
          </p:cNvPr>
          <p:cNvSpPr txBox="1"/>
          <p:nvPr/>
        </p:nvSpPr>
        <p:spPr>
          <a:xfrm>
            <a:off x="6212263" y="2884353"/>
            <a:ext cx="5542961" cy="923330"/>
          </a:xfrm>
          <a:prstGeom prst="rect">
            <a:avLst/>
          </a:prstGeom>
          <a:noFill/>
        </p:spPr>
        <p:txBody>
          <a:bodyPr wrap="square" rtlCol="0">
            <a:spAutoFit/>
          </a:bodyPr>
          <a:lstStyle/>
          <a:p>
            <a:pPr marL="285750" indent="-285750">
              <a:buClr>
                <a:schemeClr val="accent1"/>
              </a:buClr>
              <a:buFont typeface="Wingdings" panose="05000000000000000000" pitchFamily="2" charset="2"/>
              <a:buChar char="n"/>
            </a:pPr>
            <a:r>
              <a:rPr lang="zh-CN" altLang="en-US" dirty="0"/>
              <a:t>在</a:t>
            </a:r>
            <a:r>
              <a:rPr lang="en-US" altLang="zh-CN" dirty="0"/>
              <a:t>g</a:t>
            </a:r>
            <a:r>
              <a:rPr lang="zh-CN" altLang="en-US" dirty="0"/>
              <a:t>较大时，</a:t>
            </a:r>
            <a:r>
              <a:rPr lang="en-US" altLang="zh-CN" dirty="0"/>
              <a:t>IMSRG(2)</a:t>
            </a:r>
            <a:r>
              <a:rPr lang="zh-CN" altLang="en-US" dirty="0"/>
              <a:t>方法由于忽略了高阶项导致演化流方程结果发散，而</a:t>
            </a:r>
            <a:r>
              <a:rPr lang="en-US" altLang="zh-CN" dirty="0"/>
              <a:t>IMSRG(2*)</a:t>
            </a:r>
            <a:r>
              <a:rPr lang="zh-CN" altLang="en-US" dirty="0"/>
              <a:t>方法却可以正常收敛，解决了发散问题。</a:t>
            </a:r>
          </a:p>
        </p:txBody>
      </p:sp>
    </p:spTree>
    <p:extLst>
      <p:ext uri="{BB962C8B-B14F-4D97-AF65-F5344CB8AC3E}">
        <p14:creationId xmlns:p14="http://schemas.microsoft.com/office/powerpoint/2010/main" val="4177491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2D6AD7C-64EB-5356-15DE-4894A4A63EE3}"/>
              </a:ext>
            </a:extLst>
          </p:cNvPr>
          <p:cNvPicPr>
            <a:picLocks noChangeAspect="1"/>
          </p:cNvPicPr>
          <p:nvPr/>
        </p:nvPicPr>
        <p:blipFill>
          <a:blip r:embed="rId2"/>
          <a:stretch>
            <a:fillRect/>
          </a:stretch>
        </p:blipFill>
        <p:spPr>
          <a:xfrm>
            <a:off x="299014" y="736731"/>
            <a:ext cx="6220693" cy="4686954"/>
          </a:xfrm>
          <a:prstGeom prst="rect">
            <a:avLst/>
          </a:prstGeom>
        </p:spPr>
      </p:pic>
      <p:sp>
        <p:nvSpPr>
          <p:cNvPr id="4" name="文本框 3">
            <a:extLst>
              <a:ext uri="{FF2B5EF4-FFF2-40B4-BE49-F238E27FC236}">
                <a16:creationId xmlns:a16="http://schemas.microsoft.com/office/drawing/2014/main" id="{D0F901CE-F622-4E79-D9AB-97B1C8B3B06B}"/>
              </a:ext>
            </a:extLst>
          </p:cNvPr>
          <p:cNvSpPr txBox="1"/>
          <p:nvPr/>
        </p:nvSpPr>
        <p:spPr>
          <a:xfrm>
            <a:off x="197963" y="131975"/>
            <a:ext cx="4468305" cy="400110"/>
          </a:xfrm>
          <a:prstGeom prst="rect">
            <a:avLst/>
          </a:prstGeom>
          <a:noFill/>
        </p:spPr>
        <p:txBody>
          <a:bodyPr wrap="square" rtlCol="0">
            <a:spAutoFit/>
          </a:bodyPr>
          <a:lstStyle/>
          <a:p>
            <a:r>
              <a:rPr lang="en-US" altLang="zh-CN" sz="2000" dirty="0">
                <a:solidFill>
                  <a:schemeClr val="bg1"/>
                </a:solidFill>
              </a:rPr>
              <a:t>Two fermions with a contact interaction</a:t>
            </a:r>
            <a:endParaRPr lang="zh-CN" altLang="en-US" sz="2000" dirty="0">
              <a:solidFill>
                <a:schemeClr val="bg1"/>
              </a:solidFill>
            </a:endParaRPr>
          </a:p>
        </p:txBody>
      </p:sp>
      <p:pic>
        <p:nvPicPr>
          <p:cNvPr id="6" name="图片 5">
            <a:extLst>
              <a:ext uri="{FF2B5EF4-FFF2-40B4-BE49-F238E27FC236}">
                <a16:creationId xmlns:a16="http://schemas.microsoft.com/office/drawing/2014/main" id="{4C7BD3A4-130E-E691-1370-796E46F59ED1}"/>
              </a:ext>
            </a:extLst>
          </p:cNvPr>
          <p:cNvPicPr>
            <a:picLocks noChangeAspect="1"/>
          </p:cNvPicPr>
          <p:nvPr/>
        </p:nvPicPr>
        <p:blipFill>
          <a:blip r:embed="rId3"/>
          <a:stretch>
            <a:fillRect/>
          </a:stretch>
        </p:blipFill>
        <p:spPr>
          <a:xfrm>
            <a:off x="629251" y="5444900"/>
            <a:ext cx="6163535" cy="676369"/>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3857CF4-0DC4-5599-C07F-71B3D681B91A}"/>
                  </a:ext>
                </a:extLst>
              </p:cNvPr>
              <p:cNvSpPr txBox="1"/>
              <p:nvPr/>
            </p:nvSpPr>
            <p:spPr>
              <a:xfrm>
                <a:off x="6792786" y="1233548"/>
                <a:ext cx="5028426" cy="3693319"/>
              </a:xfrm>
              <a:prstGeom prst="rect">
                <a:avLst/>
              </a:prstGeom>
              <a:noFill/>
            </p:spPr>
            <p:txBody>
              <a:bodyPr wrap="square" rtlCol="0">
                <a:spAutoFit/>
              </a:bodyPr>
              <a:lstStyle/>
              <a:p>
                <a:pPr marL="285750" indent="-285750">
                  <a:buClr>
                    <a:schemeClr val="accent1"/>
                  </a:buClr>
                  <a:buFont typeface="Wingdings" panose="05000000000000000000" pitchFamily="2" charset="2"/>
                  <a:buChar char="n"/>
                </a:pPr>
                <a:r>
                  <a:rPr lang="en-US" altLang="zh-CN" dirty="0"/>
                  <a:t>IMSRG(2*)[3]</a:t>
                </a:r>
                <a:r>
                  <a:rPr lang="zh-CN" altLang="en-US" dirty="0"/>
                  <a:t>方法是在</a:t>
                </a:r>
                <a:r>
                  <a:rPr lang="en-US" altLang="zh-CN" dirty="0"/>
                  <a:t>IMSRG(2*)</a:t>
                </a:r>
                <a:r>
                  <a:rPr lang="zh-CN" altLang="en-US" dirty="0"/>
                  <a:t>的基础上额外加入了三体算符的能量修正。</a:t>
                </a:r>
                <a:endParaRPr lang="en-US" altLang="zh-CN" dirty="0"/>
              </a:p>
              <a:p>
                <a:pPr marL="285750" indent="-285750">
                  <a:buClr>
                    <a:schemeClr val="accent1"/>
                  </a:buClr>
                  <a:buFont typeface="Wingdings" panose="05000000000000000000" pitchFamily="2" charset="2"/>
                  <a:buChar char="n"/>
                </a:pPr>
                <a:endParaRPr lang="en-US" altLang="zh-CN" dirty="0"/>
              </a:p>
              <a:p>
                <a:pPr marL="285750" indent="-285750">
                  <a:buClr>
                    <a:schemeClr val="accent1"/>
                  </a:buClr>
                  <a:buFont typeface="Wingdings" panose="05000000000000000000" pitchFamily="2" charset="2"/>
                  <a:buChar char="n"/>
                </a:pPr>
                <a:r>
                  <a:rPr lang="zh-CN" altLang="en-US" dirty="0"/>
                  <a:t>当排斥相互作用</a:t>
                </a: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&gt;0</m:t>
                    </m:r>
                  </m:oMath>
                </a14:m>
                <a:r>
                  <a:rPr lang="zh-CN" altLang="en-US" dirty="0"/>
                  <a:t>时，</a:t>
                </a:r>
                <a:r>
                  <a:rPr lang="en-US" altLang="zh-CN" dirty="0"/>
                  <a:t> IMSRG(2*)[3]</a:t>
                </a:r>
                <a:r>
                  <a:rPr lang="zh-CN" altLang="en-US" dirty="0"/>
                  <a:t>结果与</a:t>
                </a:r>
                <a:r>
                  <a:rPr lang="en-US" altLang="zh-CN" dirty="0"/>
                  <a:t>IMSRG(3n7)</a:t>
                </a:r>
                <a:r>
                  <a:rPr lang="zh-CN" altLang="en-US" dirty="0"/>
                  <a:t>接近，说明引入的三阶微扰能量是</a:t>
                </a:r>
                <a:r>
                  <a:rPr lang="en-US" altLang="zh-CN" dirty="0"/>
                  <a:t>IMSRG(2*)</a:t>
                </a:r>
                <a:r>
                  <a:rPr lang="zh-CN" altLang="en-US" dirty="0"/>
                  <a:t>与</a:t>
                </a:r>
                <a:r>
                  <a:rPr lang="en-US" altLang="zh-CN" dirty="0"/>
                  <a:t>IMSRG(3n7)</a:t>
                </a:r>
                <a:r>
                  <a:rPr lang="zh-CN" altLang="en-US" dirty="0"/>
                  <a:t>的主要区别。</a:t>
                </a:r>
                <a:endParaRPr lang="en-US" altLang="zh-CN" dirty="0"/>
              </a:p>
              <a:p>
                <a:pPr marL="285750" indent="-285750">
                  <a:buClr>
                    <a:schemeClr val="accent1"/>
                  </a:buClr>
                  <a:buFont typeface="Wingdings" panose="05000000000000000000" pitchFamily="2" charset="2"/>
                  <a:buChar char="n"/>
                </a:pPr>
                <a:endParaRPr lang="en-US" altLang="zh-CN" dirty="0"/>
              </a:p>
              <a:p>
                <a:pPr marL="285750" indent="-285750">
                  <a:buClr>
                    <a:schemeClr val="accent1"/>
                  </a:buClr>
                  <a:buFont typeface="Wingdings" panose="05000000000000000000" pitchFamily="2" charset="2"/>
                  <a:buChar char="n"/>
                </a:pPr>
                <a:r>
                  <a:rPr lang="zh-CN" altLang="en-US" dirty="0"/>
                  <a:t>另一方面，当吸引相互作用</a:t>
                </a:r>
                <a14:m>
                  <m:oMath xmlns:m="http://schemas.openxmlformats.org/officeDocument/2006/math">
                    <m:r>
                      <a:rPr lang="en-US" altLang="zh-CN" b="0" i="1" smtClean="0">
                        <a:latin typeface="Cambria Math" panose="02040503050406030204" pitchFamily="18" charset="0"/>
                      </a:rPr>
                      <m:t>𝑔</m:t>
                    </m:r>
                    <m:r>
                      <a:rPr lang="en-US" altLang="zh-CN" b="0" i="1" smtClean="0">
                        <a:latin typeface="Cambria Math" panose="02040503050406030204" pitchFamily="18" charset="0"/>
                      </a:rPr>
                      <m:t>&lt;0</m:t>
                    </m:r>
                  </m:oMath>
                </a14:m>
                <a:r>
                  <a:rPr lang="zh-CN" altLang="en-US" dirty="0"/>
                  <a:t>时，</a:t>
                </a:r>
                <a:r>
                  <a:rPr lang="en-US" altLang="zh-CN" dirty="0"/>
                  <a:t> IMSRG(2*)[3]</a:t>
                </a:r>
                <a:r>
                  <a:rPr lang="zh-CN" altLang="en-US" dirty="0"/>
                  <a:t>结果与</a:t>
                </a:r>
                <a:r>
                  <a:rPr lang="en-US" altLang="zh-CN" dirty="0"/>
                  <a:t>IMSRG(2*)</a:t>
                </a:r>
                <a:r>
                  <a:rPr lang="zh-CN" altLang="en-US" dirty="0"/>
                  <a:t>接近，说明某些情况下，引入的三阶微扰能量不足以弥补</a:t>
                </a:r>
                <a:r>
                  <a:rPr lang="en-US" altLang="zh-CN" dirty="0"/>
                  <a:t>IMSRG(2*)</a:t>
                </a:r>
                <a:r>
                  <a:rPr lang="zh-CN" altLang="en-US" dirty="0"/>
                  <a:t>与</a:t>
                </a:r>
                <a:r>
                  <a:rPr lang="en-US" altLang="zh-CN" dirty="0"/>
                  <a:t>IMSRG(3n7)</a:t>
                </a:r>
                <a:r>
                  <a:rPr lang="zh-CN" altLang="en-US" dirty="0"/>
                  <a:t>的差异。</a:t>
                </a:r>
                <a:endParaRPr lang="en-US" altLang="zh-CN" dirty="0"/>
              </a:p>
              <a:p>
                <a:pPr marL="285750" indent="-285750">
                  <a:buClr>
                    <a:schemeClr val="accent1"/>
                  </a:buClr>
                  <a:buFont typeface="Wingdings" panose="05000000000000000000" pitchFamily="2" charset="2"/>
                  <a:buChar char="n"/>
                </a:pPr>
                <a:endParaRPr lang="en-US" altLang="zh-CN" dirty="0"/>
              </a:p>
              <a:p>
                <a:pPr>
                  <a:buClr>
                    <a:schemeClr val="accent1"/>
                  </a:buClr>
                </a:pPr>
                <a:endParaRPr lang="zh-CN" altLang="en-US" dirty="0"/>
              </a:p>
            </p:txBody>
          </p:sp>
        </mc:Choice>
        <mc:Fallback xmlns="">
          <p:sp>
            <p:nvSpPr>
              <p:cNvPr id="7" name="文本框 6">
                <a:extLst>
                  <a:ext uri="{FF2B5EF4-FFF2-40B4-BE49-F238E27FC236}">
                    <a16:creationId xmlns:a16="http://schemas.microsoft.com/office/drawing/2014/main" id="{33857CF4-0DC4-5599-C07F-71B3D681B91A}"/>
                  </a:ext>
                </a:extLst>
              </p:cNvPr>
              <p:cNvSpPr txBox="1">
                <a:spLocks noRot="1" noChangeAspect="1" noMove="1" noResize="1" noEditPoints="1" noAdjustHandles="1" noChangeArrowheads="1" noChangeShapeType="1" noTextEdit="1"/>
              </p:cNvSpPr>
              <p:nvPr/>
            </p:nvSpPr>
            <p:spPr>
              <a:xfrm>
                <a:off x="6792786" y="1233548"/>
                <a:ext cx="5028426" cy="3693319"/>
              </a:xfrm>
              <a:prstGeom prst="rect">
                <a:avLst/>
              </a:prstGeom>
              <a:blipFill>
                <a:blip r:embed="rId4"/>
                <a:stretch>
                  <a:fillRect l="-727" t="-825" r="-10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105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DC49888-1B53-8716-E0C7-9C8E2EA220FC}"/>
              </a:ext>
            </a:extLst>
          </p:cNvPr>
          <p:cNvSpPr txBox="1"/>
          <p:nvPr/>
        </p:nvSpPr>
        <p:spPr>
          <a:xfrm>
            <a:off x="292231" y="103694"/>
            <a:ext cx="3667027" cy="523220"/>
          </a:xfrm>
          <a:prstGeom prst="rect">
            <a:avLst/>
          </a:prstGeom>
          <a:noFill/>
        </p:spPr>
        <p:txBody>
          <a:bodyPr wrap="square" rtlCol="0">
            <a:spAutoFit/>
          </a:bodyPr>
          <a:lstStyle/>
          <a:p>
            <a:r>
              <a:rPr lang="en-US" altLang="zh-CN" sz="2800" dirty="0">
                <a:solidFill>
                  <a:schemeClr val="bg1"/>
                </a:solidFill>
              </a:rPr>
              <a:t>Abstract</a:t>
            </a:r>
            <a:endParaRPr lang="zh-CN" altLang="en-US" dirty="0">
              <a:solidFill>
                <a:schemeClr val="bg1"/>
              </a:solidFill>
            </a:endParaRPr>
          </a:p>
        </p:txBody>
      </p:sp>
      <p:pic>
        <p:nvPicPr>
          <p:cNvPr id="5" name="图片 4">
            <a:extLst>
              <a:ext uri="{FF2B5EF4-FFF2-40B4-BE49-F238E27FC236}">
                <a16:creationId xmlns:a16="http://schemas.microsoft.com/office/drawing/2014/main" id="{281D2E9D-A3E8-8B42-C442-C70F7D7495C0}"/>
              </a:ext>
            </a:extLst>
          </p:cNvPr>
          <p:cNvPicPr>
            <a:picLocks noChangeAspect="1"/>
          </p:cNvPicPr>
          <p:nvPr/>
        </p:nvPicPr>
        <p:blipFill>
          <a:blip r:embed="rId2"/>
          <a:stretch>
            <a:fillRect/>
          </a:stretch>
        </p:blipFill>
        <p:spPr>
          <a:xfrm>
            <a:off x="921254" y="1690174"/>
            <a:ext cx="10327497" cy="1816596"/>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3D5282C-ADE5-9E90-B467-03FF524330BC}"/>
                  </a:ext>
                </a:extLst>
              </p:cNvPr>
              <p:cNvSpPr txBox="1"/>
              <p:nvPr/>
            </p:nvSpPr>
            <p:spPr>
              <a:xfrm>
                <a:off x="688157" y="3766661"/>
                <a:ext cx="10793693" cy="400110"/>
              </a:xfrm>
              <a:prstGeom prst="rect">
                <a:avLst/>
              </a:prstGeom>
              <a:noFill/>
            </p:spPr>
            <p:txBody>
              <a:bodyPr wrap="square" rtlCol="0">
                <a:spAutoFit/>
              </a:bodyPr>
              <a:lstStyle/>
              <a:p>
                <a:r>
                  <a:rPr lang="zh-CN" altLang="en-US" sz="2000" dirty="0"/>
                  <a:t>将</a:t>
                </a:r>
                <a:r>
                  <a:rPr lang="en-US" altLang="zh-CN" sz="2000" dirty="0"/>
                  <a:t>IMSRG</a:t>
                </a:r>
                <a:r>
                  <a:rPr lang="zh-CN" altLang="en-US" sz="2000" dirty="0"/>
                  <a:t>方法的计算复杂度截断到</a:t>
                </a:r>
                <a14:m>
                  <m:oMath xmlns:m="http://schemas.openxmlformats.org/officeDocument/2006/math">
                    <m:sSup>
                      <m:sSupPr>
                        <m:ctrlPr>
                          <a:rPr lang="en-US" altLang="zh-CN" sz="2000" b="0" i="1" dirty="0" smtClean="0">
                            <a:latin typeface="Cambria Math" panose="02040503050406030204" pitchFamily="18" charset="0"/>
                          </a:rPr>
                        </m:ctrlPr>
                      </m:sSupPr>
                      <m:e>
                        <m:r>
                          <a:rPr lang="en-US" altLang="zh-CN" sz="2000" i="1" dirty="0" smtClean="0">
                            <a:latin typeface="Cambria Math" panose="02040503050406030204" pitchFamily="18" charset="0"/>
                          </a:rPr>
                          <m:t>𝑁</m:t>
                        </m:r>
                      </m:e>
                      <m:sup>
                        <m:r>
                          <a:rPr lang="en-US" altLang="zh-CN" sz="2000" b="0" i="1" dirty="0" smtClean="0">
                            <a:latin typeface="Cambria Math" panose="02040503050406030204" pitchFamily="18" charset="0"/>
                          </a:rPr>
                          <m:t>7</m:t>
                        </m:r>
                      </m:sup>
                    </m:sSup>
                    <m:r>
                      <a:rPr lang="en-US" altLang="zh-CN" sz="2000" b="0" i="1" dirty="0" smtClean="0">
                        <a:latin typeface="Cambria Math" panose="02040503050406030204" pitchFamily="18" charset="0"/>
                      </a:rPr>
                      <m:t> </m:t>
                    </m:r>
                    <m:r>
                      <a:rPr lang="zh-CN" altLang="en-US" sz="2000" i="1" dirty="0">
                        <a:latin typeface="Cambria Math" panose="02040503050406030204" pitchFamily="18" charset="0"/>
                      </a:rPr>
                      <m:t>维（</m:t>
                    </m:r>
                  </m:oMath>
                </a14:m>
                <a:r>
                  <a:rPr lang="en-US" altLang="zh-CN" sz="2000" b="0" dirty="0"/>
                  <a:t>IMSRG(3N7)</a:t>
                </a:r>
                <a:r>
                  <a:rPr lang="zh-CN" altLang="en-US" sz="2000" b="0" dirty="0"/>
                  <a:t>）</a:t>
                </a:r>
                <a:r>
                  <a:rPr lang="zh-CN" altLang="en-US" sz="2000" dirty="0"/>
                  <a:t>，可以得到与</a:t>
                </a:r>
                <a:r>
                  <a:rPr lang="en-US" altLang="zh-CN" sz="2000" dirty="0"/>
                  <a:t>IMSRG(3)</a:t>
                </a:r>
                <a:r>
                  <a:rPr lang="zh-CN" altLang="en-US" sz="2000" dirty="0"/>
                  <a:t>方法相近的结果。</a:t>
                </a:r>
                <a:endParaRPr lang="en-US" altLang="zh-CN" sz="2000" b="0" dirty="0"/>
              </a:p>
            </p:txBody>
          </p:sp>
        </mc:Choice>
        <mc:Fallback xmlns="">
          <p:sp>
            <p:nvSpPr>
              <p:cNvPr id="6" name="文本框 5">
                <a:extLst>
                  <a:ext uri="{FF2B5EF4-FFF2-40B4-BE49-F238E27FC236}">
                    <a16:creationId xmlns:a16="http://schemas.microsoft.com/office/drawing/2014/main" id="{23D5282C-ADE5-9E90-B467-03FF524330BC}"/>
                  </a:ext>
                </a:extLst>
              </p:cNvPr>
              <p:cNvSpPr txBox="1">
                <a:spLocks noRot="1" noChangeAspect="1" noMove="1" noResize="1" noEditPoints="1" noAdjustHandles="1" noChangeArrowheads="1" noChangeShapeType="1" noTextEdit="1"/>
              </p:cNvSpPr>
              <p:nvPr/>
            </p:nvSpPr>
            <p:spPr>
              <a:xfrm>
                <a:off x="688157" y="3766661"/>
                <a:ext cx="10793693" cy="400110"/>
              </a:xfrm>
              <a:prstGeom prst="rect">
                <a:avLst/>
              </a:prstGeom>
              <a:blipFill>
                <a:blip r:embed="rId3"/>
                <a:stretch>
                  <a:fillRect l="-621" t="-9091" r="-2823" b="-25758"/>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D7C9D139-B438-AAE8-B2AB-FAA5A21B8E9D}"/>
              </a:ext>
            </a:extLst>
          </p:cNvPr>
          <p:cNvSpPr txBox="1"/>
          <p:nvPr/>
        </p:nvSpPr>
        <p:spPr>
          <a:xfrm>
            <a:off x="688157" y="974298"/>
            <a:ext cx="2290713" cy="400110"/>
          </a:xfrm>
          <a:prstGeom prst="rect">
            <a:avLst/>
          </a:prstGeom>
          <a:noFill/>
        </p:spPr>
        <p:txBody>
          <a:bodyPr wrap="square" rtlCol="0">
            <a:spAutoFit/>
          </a:bodyPr>
          <a:lstStyle/>
          <a:p>
            <a:r>
              <a:rPr lang="en-US" altLang="zh-CN" sz="2000" b="1" dirty="0"/>
              <a:t>Abstract:</a:t>
            </a:r>
            <a:endParaRPr lang="zh-CN" altLang="en-US" sz="2000" b="1" dirty="0"/>
          </a:p>
        </p:txBody>
      </p:sp>
    </p:spTree>
    <p:extLst>
      <p:ext uri="{BB962C8B-B14F-4D97-AF65-F5344CB8AC3E}">
        <p14:creationId xmlns:p14="http://schemas.microsoft.com/office/powerpoint/2010/main" val="2284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55618EB-470F-7FF2-D308-7A601307A2BC}"/>
              </a:ext>
            </a:extLst>
          </p:cNvPr>
          <p:cNvPicPr>
            <a:picLocks noChangeAspect="1"/>
          </p:cNvPicPr>
          <p:nvPr/>
        </p:nvPicPr>
        <p:blipFill>
          <a:blip r:embed="rId2"/>
          <a:stretch>
            <a:fillRect/>
          </a:stretch>
        </p:blipFill>
        <p:spPr>
          <a:xfrm>
            <a:off x="3789574" y="1042698"/>
            <a:ext cx="6773220" cy="1495634"/>
          </a:xfrm>
          <a:prstGeom prst="rect">
            <a:avLst/>
          </a:prstGeom>
        </p:spPr>
      </p:pic>
      <p:sp>
        <p:nvSpPr>
          <p:cNvPr id="4" name="文本框 3">
            <a:extLst>
              <a:ext uri="{FF2B5EF4-FFF2-40B4-BE49-F238E27FC236}">
                <a16:creationId xmlns:a16="http://schemas.microsoft.com/office/drawing/2014/main" id="{897C0AAD-6F01-D6C5-1700-97AF401567F3}"/>
              </a:ext>
            </a:extLst>
          </p:cNvPr>
          <p:cNvSpPr txBox="1"/>
          <p:nvPr/>
        </p:nvSpPr>
        <p:spPr>
          <a:xfrm>
            <a:off x="84840" y="131975"/>
            <a:ext cx="3289955" cy="400110"/>
          </a:xfrm>
          <a:prstGeom prst="rect">
            <a:avLst/>
          </a:prstGeom>
          <a:noFill/>
        </p:spPr>
        <p:txBody>
          <a:bodyPr wrap="square" rtlCol="0">
            <a:spAutoFit/>
          </a:bodyPr>
          <a:lstStyle/>
          <a:p>
            <a:r>
              <a:rPr lang="en-US" altLang="zh-CN" sz="2000" dirty="0">
                <a:solidFill>
                  <a:schemeClr val="bg1"/>
                </a:solidFill>
              </a:rPr>
              <a:t>Lipkin-</a:t>
            </a:r>
            <a:r>
              <a:rPr lang="en-US" altLang="zh-CN" sz="2000" dirty="0" err="1">
                <a:solidFill>
                  <a:schemeClr val="bg1"/>
                </a:solidFill>
              </a:rPr>
              <a:t>Meshkov</a:t>
            </a:r>
            <a:r>
              <a:rPr lang="en-US" altLang="zh-CN" sz="2000" dirty="0">
                <a:solidFill>
                  <a:schemeClr val="bg1"/>
                </a:solidFill>
              </a:rPr>
              <a:t>-Glick model</a:t>
            </a:r>
            <a:endParaRPr lang="zh-CN" altLang="en-US" sz="2000" dirty="0">
              <a:solidFill>
                <a:schemeClr val="bg1"/>
              </a:solidFill>
            </a:endParaRPr>
          </a:p>
        </p:txBody>
      </p:sp>
      <p:pic>
        <p:nvPicPr>
          <p:cNvPr id="5" name="图片 4">
            <a:extLst>
              <a:ext uri="{FF2B5EF4-FFF2-40B4-BE49-F238E27FC236}">
                <a16:creationId xmlns:a16="http://schemas.microsoft.com/office/drawing/2014/main" id="{074CC4F0-7587-EF56-40A9-7FB6166F76AD}"/>
              </a:ext>
            </a:extLst>
          </p:cNvPr>
          <p:cNvPicPr>
            <a:picLocks noChangeAspect="1"/>
          </p:cNvPicPr>
          <p:nvPr/>
        </p:nvPicPr>
        <p:blipFill>
          <a:blip r:embed="rId3"/>
          <a:stretch>
            <a:fillRect/>
          </a:stretch>
        </p:blipFill>
        <p:spPr>
          <a:xfrm>
            <a:off x="769344" y="3347043"/>
            <a:ext cx="5210902" cy="771633"/>
          </a:xfrm>
          <a:prstGeom prst="rect">
            <a:avLst/>
          </a:prstGeom>
        </p:spPr>
      </p:pic>
      <p:pic>
        <p:nvPicPr>
          <p:cNvPr id="6" name="图片 5">
            <a:extLst>
              <a:ext uri="{FF2B5EF4-FFF2-40B4-BE49-F238E27FC236}">
                <a16:creationId xmlns:a16="http://schemas.microsoft.com/office/drawing/2014/main" id="{73C85AEA-4FA8-015D-7B80-98D8382125DA}"/>
              </a:ext>
            </a:extLst>
          </p:cNvPr>
          <p:cNvPicPr>
            <a:picLocks noChangeAspect="1"/>
          </p:cNvPicPr>
          <p:nvPr/>
        </p:nvPicPr>
        <p:blipFill>
          <a:blip r:embed="rId4"/>
          <a:stretch>
            <a:fillRect/>
          </a:stretch>
        </p:blipFill>
        <p:spPr>
          <a:xfrm>
            <a:off x="696944" y="4804120"/>
            <a:ext cx="4934639" cy="800212"/>
          </a:xfrm>
          <a:prstGeom prst="rect">
            <a:avLst/>
          </a:prstGeom>
        </p:spPr>
      </p:pic>
      <p:pic>
        <p:nvPicPr>
          <p:cNvPr id="7" name="图片 6">
            <a:extLst>
              <a:ext uri="{FF2B5EF4-FFF2-40B4-BE49-F238E27FC236}">
                <a16:creationId xmlns:a16="http://schemas.microsoft.com/office/drawing/2014/main" id="{A7E2ADEA-462F-0D02-0B63-2BA63632F876}"/>
              </a:ext>
            </a:extLst>
          </p:cNvPr>
          <p:cNvPicPr>
            <a:picLocks noChangeAspect="1"/>
          </p:cNvPicPr>
          <p:nvPr/>
        </p:nvPicPr>
        <p:blipFill>
          <a:blip r:embed="rId5"/>
          <a:stretch>
            <a:fillRect/>
          </a:stretch>
        </p:blipFill>
        <p:spPr>
          <a:xfrm>
            <a:off x="1599011" y="5739497"/>
            <a:ext cx="2934109" cy="514422"/>
          </a:xfrm>
          <a:prstGeom prst="rect">
            <a:avLst/>
          </a:prstGeom>
        </p:spPr>
      </p:pic>
      <p:pic>
        <p:nvPicPr>
          <p:cNvPr id="8" name="图片 7">
            <a:extLst>
              <a:ext uri="{FF2B5EF4-FFF2-40B4-BE49-F238E27FC236}">
                <a16:creationId xmlns:a16="http://schemas.microsoft.com/office/drawing/2014/main" id="{A9F32D92-462A-BAF7-EBE9-DEDA4CE3216C}"/>
              </a:ext>
            </a:extLst>
          </p:cNvPr>
          <p:cNvPicPr>
            <a:picLocks noChangeAspect="1"/>
          </p:cNvPicPr>
          <p:nvPr/>
        </p:nvPicPr>
        <p:blipFill>
          <a:blip r:embed="rId6"/>
          <a:stretch>
            <a:fillRect/>
          </a:stretch>
        </p:blipFill>
        <p:spPr>
          <a:xfrm>
            <a:off x="6525101" y="3224736"/>
            <a:ext cx="5138998" cy="876605"/>
          </a:xfrm>
          <a:prstGeom prst="rect">
            <a:avLst/>
          </a:prstGeom>
        </p:spPr>
      </p:pic>
      <p:pic>
        <p:nvPicPr>
          <p:cNvPr id="10" name="图片 9">
            <a:extLst>
              <a:ext uri="{FF2B5EF4-FFF2-40B4-BE49-F238E27FC236}">
                <a16:creationId xmlns:a16="http://schemas.microsoft.com/office/drawing/2014/main" id="{A582582A-40A6-E300-2DD8-5792193392BD}"/>
              </a:ext>
            </a:extLst>
          </p:cNvPr>
          <p:cNvPicPr>
            <a:picLocks noChangeAspect="1"/>
          </p:cNvPicPr>
          <p:nvPr/>
        </p:nvPicPr>
        <p:blipFill>
          <a:blip r:embed="rId7"/>
          <a:stretch>
            <a:fillRect/>
          </a:stretch>
        </p:blipFill>
        <p:spPr>
          <a:xfrm>
            <a:off x="7003570" y="4815443"/>
            <a:ext cx="4182059" cy="924054"/>
          </a:xfrm>
          <a:prstGeom prst="rect">
            <a:avLst/>
          </a:prstGeom>
        </p:spPr>
      </p:pic>
      <p:sp>
        <p:nvSpPr>
          <p:cNvPr id="11" name="文本框 10">
            <a:extLst>
              <a:ext uri="{FF2B5EF4-FFF2-40B4-BE49-F238E27FC236}">
                <a16:creationId xmlns:a16="http://schemas.microsoft.com/office/drawing/2014/main" id="{9786A5CA-3F64-9E25-20D2-76A46738A6A1}"/>
              </a:ext>
            </a:extLst>
          </p:cNvPr>
          <p:cNvSpPr txBox="1"/>
          <p:nvPr/>
        </p:nvSpPr>
        <p:spPr>
          <a:xfrm>
            <a:off x="377069" y="1539454"/>
            <a:ext cx="3412505" cy="400110"/>
          </a:xfrm>
          <a:prstGeom prst="rect">
            <a:avLst/>
          </a:prstGeom>
          <a:noFill/>
        </p:spPr>
        <p:txBody>
          <a:bodyPr wrap="square" rtlCol="0">
            <a:spAutoFit/>
          </a:bodyPr>
          <a:lstStyle/>
          <a:p>
            <a:r>
              <a:rPr lang="en-US" altLang="zh-CN" sz="2000" b="1" dirty="0"/>
              <a:t>Lipkin-</a:t>
            </a:r>
            <a:r>
              <a:rPr lang="en-US" altLang="zh-CN" sz="2000" b="1" dirty="0" err="1"/>
              <a:t>Meshkov</a:t>
            </a:r>
            <a:r>
              <a:rPr lang="en-US" altLang="zh-CN" sz="2000" b="1" dirty="0"/>
              <a:t>-Glick model</a:t>
            </a:r>
            <a:r>
              <a:rPr lang="zh-CN" altLang="en-US" sz="2000" b="1" dirty="0"/>
              <a:t>：</a:t>
            </a:r>
          </a:p>
        </p:txBody>
      </p:sp>
      <p:sp>
        <p:nvSpPr>
          <p:cNvPr id="12" name="文本框 11">
            <a:extLst>
              <a:ext uri="{FF2B5EF4-FFF2-40B4-BE49-F238E27FC236}">
                <a16:creationId xmlns:a16="http://schemas.microsoft.com/office/drawing/2014/main" id="{FAE43BA6-806C-73EC-058E-B3BED3BECBE5}"/>
              </a:ext>
            </a:extLst>
          </p:cNvPr>
          <p:cNvSpPr txBox="1"/>
          <p:nvPr/>
        </p:nvSpPr>
        <p:spPr>
          <a:xfrm>
            <a:off x="527901" y="2809188"/>
            <a:ext cx="2488676" cy="400110"/>
          </a:xfrm>
          <a:prstGeom prst="rect">
            <a:avLst/>
          </a:prstGeom>
          <a:noFill/>
        </p:spPr>
        <p:txBody>
          <a:bodyPr wrap="square" rtlCol="0">
            <a:spAutoFit/>
          </a:bodyPr>
          <a:lstStyle/>
          <a:p>
            <a:r>
              <a:rPr lang="zh-CN" altLang="en-US" sz="2000" b="1" dirty="0"/>
              <a:t>Hamiltonian：</a:t>
            </a:r>
          </a:p>
        </p:txBody>
      </p:sp>
      <p:sp>
        <p:nvSpPr>
          <p:cNvPr id="13" name="文本框 12">
            <a:extLst>
              <a:ext uri="{FF2B5EF4-FFF2-40B4-BE49-F238E27FC236}">
                <a16:creationId xmlns:a16="http://schemas.microsoft.com/office/drawing/2014/main" id="{8A277636-AB62-BE03-195F-D802FF93B9CC}"/>
              </a:ext>
            </a:extLst>
          </p:cNvPr>
          <p:cNvSpPr txBox="1"/>
          <p:nvPr/>
        </p:nvSpPr>
        <p:spPr>
          <a:xfrm>
            <a:off x="527901" y="4411744"/>
            <a:ext cx="3129699" cy="400110"/>
          </a:xfrm>
          <a:prstGeom prst="rect">
            <a:avLst/>
          </a:prstGeom>
          <a:noFill/>
        </p:spPr>
        <p:txBody>
          <a:bodyPr wrap="square" rtlCol="0">
            <a:spAutoFit/>
          </a:bodyPr>
          <a:lstStyle/>
          <a:p>
            <a:r>
              <a:rPr lang="en-US" altLang="zh-CN" sz="2000" b="1" dirty="0"/>
              <a:t>Quasi-spin formulation</a:t>
            </a:r>
            <a:r>
              <a:rPr lang="zh-CN" altLang="en-US" sz="2000" b="1" dirty="0"/>
              <a:t>：</a:t>
            </a:r>
          </a:p>
        </p:txBody>
      </p:sp>
      <p:sp>
        <p:nvSpPr>
          <p:cNvPr id="14" name="文本框 13">
            <a:extLst>
              <a:ext uri="{FF2B5EF4-FFF2-40B4-BE49-F238E27FC236}">
                <a16:creationId xmlns:a16="http://schemas.microsoft.com/office/drawing/2014/main" id="{925A8CD0-E07D-B8BA-C938-003BDFFBB83D}"/>
              </a:ext>
            </a:extLst>
          </p:cNvPr>
          <p:cNvSpPr txBox="1"/>
          <p:nvPr/>
        </p:nvSpPr>
        <p:spPr>
          <a:xfrm>
            <a:off x="6525101" y="2805599"/>
            <a:ext cx="3535051" cy="400110"/>
          </a:xfrm>
          <a:prstGeom prst="rect">
            <a:avLst/>
          </a:prstGeom>
          <a:noFill/>
        </p:spPr>
        <p:txBody>
          <a:bodyPr wrap="square" rtlCol="0">
            <a:spAutoFit/>
          </a:bodyPr>
          <a:lstStyle/>
          <a:p>
            <a:r>
              <a:rPr lang="en-US" altLang="zh-CN" sz="2000" b="1" dirty="0"/>
              <a:t>N=8 analytical solution:</a:t>
            </a:r>
            <a:endParaRPr lang="zh-CN" altLang="en-US" sz="2000" b="1" dirty="0"/>
          </a:p>
        </p:txBody>
      </p:sp>
      <p:sp>
        <p:nvSpPr>
          <p:cNvPr id="15" name="文本框 14">
            <a:extLst>
              <a:ext uri="{FF2B5EF4-FFF2-40B4-BE49-F238E27FC236}">
                <a16:creationId xmlns:a16="http://schemas.microsoft.com/office/drawing/2014/main" id="{3336DBB3-3C70-0620-9638-B7069426DC24}"/>
              </a:ext>
            </a:extLst>
          </p:cNvPr>
          <p:cNvSpPr txBox="1"/>
          <p:nvPr/>
        </p:nvSpPr>
        <p:spPr>
          <a:xfrm>
            <a:off x="6560419" y="4411744"/>
            <a:ext cx="4839732" cy="400110"/>
          </a:xfrm>
          <a:prstGeom prst="rect">
            <a:avLst/>
          </a:prstGeom>
          <a:noFill/>
        </p:spPr>
        <p:txBody>
          <a:bodyPr wrap="square" rtlCol="0">
            <a:spAutoFit/>
          </a:bodyPr>
          <a:lstStyle/>
          <a:p>
            <a:r>
              <a:rPr lang="en-US" altLang="zh-CN" sz="2000" b="1" dirty="0"/>
              <a:t>Correlation energy:</a:t>
            </a:r>
            <a:endParaRPr lang="zh-CN" altLang="en-US" sz="2000" b="1"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33DEA6D-6212-9A95-234D-FDCDBE8F7B7A}"/>
                  </a:ext>
                </a:extLst>
              </p:cNvPr>
              <p:cNvSpPr txBox="1"/>
              <p:nvPr/>
            </p:nvSpPr>
            <p:spPr>
              <a:xfrm>
                <a:off x="6179269" y="5815302"/>
                <a:ext cx="2380269" cy="369332"/>
              </a:xfrm>
              <a:prstGeom prst="rect">
                <a:avLst/>
              </a:prstGeom>
              <a:noFill/>
            </p:spPr>
            <p:txBody>
              <a:bodyPr wrap="square">
                <a:spAutoFit/>
              </a:bodyPr>
              <a:lstStyle/>
              <a:p>
                <a:r>
                  <a:rPr lang="en-US" altLang="zh-CN" dirty="0"/>
                  <a:t>CCD:</a:t>
                </a:r>
                <a14:m>
                  <m:oMath xmlns:m="http://schemas.openxmlformats.org/officeDocument/2006/math">
                    <m:r>
                      <a:rPr lang="zh-CN" altLang="en-US" i="1" dirty="0" smtClean="0">
                        <a:latin typeface="Cambria Math" panose="02040503050406030204" pitchFamily="18" charset="0"/>
                      </a:rPr>
                      <m:t>𝛼</m:t>
                    </m:r>
                    <m:r>
                      <a:rPr lang="zh-CN" altLang="en-US" i="1" dirty="0">
                        <a:latin typeface="Cambria Math" panose="02040503050406030204" pitchFamily="18" charset="0"/>
                      </a:rPr>
                      <m:t>≡</m:t>
                    </m:r>
                    <m:sSup>
                      <m:sSupPr>
                        <m:ctrlPr>
                          <a:rPr lang="en-US" altLang="zh-CN" b="0" i="1" dirty="0" smtClean="0">
                            <a:latin typeface="Cambria Math" panose="02040503050406030204" pitchFamily="18" charset="0"/>
                          </a:rPr>
                        </m:ctrlPr>
                      </m:sSupPr>
                      <m:e>
                        <m:r>
                          <a:rPr lang="zh-CN" altLang="en-US" i="1" dirty="0">
                            <a:latin typeface="Cambria Math" panose="02040503050406030204" pitchFamily="18" charset="0"/>
                          </a:rPr>
                          <m:t>𝑁</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m:t>
                    </m:r>
                    <m:r>
                      <a:rPr lang="zh-CN" altLang="en-US" i="1" dirty="0">
                        <a:latin typeface="Cambria Math" panose="02040503050406030204" pitchFamily="18" charset="0"/>
                      </a:rPr>
                      <m:t>7</m:t>
                    </m:r>
                    <m:r>
                      <a:rPr lang="zh-CN" altLang="en-US" i="1" dirty="0">
                        <a:latin typeface="Cambria Math" panose="02040503050406030204" pitchFamily="18" charset="0"/>
                      </a:rPr>
                      <m:t>𝑁</m:t>
                    </m:r>
                    <m:r>
                      <a:rPr lang="en-US" altLang="zh-CN" b="0" i="1" dirty="0" smtClean="0">
                        <a:latin typeface="Cambria Math" panose="02040503050406030204" pitchFamily="18" charset="0"/>
                      </a:rPr>
                      <m:t>+</m:t>
                    </m:r>
                    <m:r>
                      <a:rPr lang="zh-CN" altLang="en-US" i="1" dirty="0">
                        <a:latin typeface="Cambria Math" panose="02040503050406030204" pitchFamily="18" charset="0"/>
                      </a:rPr>
                      <m:t>9</m:t>
                    </m:r>
                  </m:oMath>
                </a14:m>
                <a:endParaRPr lang="zh-CN" altLang="en-US" dirty="0"/>
              </a:p>
            </p:txBody>
          </p:sp>
        </mc:Choice>
        <mc:Fallback xmlns="">
          <p:sp>
            <p:nvSpPr>
              <p:cNvPr id="18" name="文本框 17">
                <a:extLst>
                  <a:ext uri="{FF2B5EF4-FFF2-40B4-BE49-F238E27FC236}">
                    <a16:creationId xmlns:a16="http://schemas.microsoft.com/office/drawing/2014/main" id="{A33DEA6D-6212-9A95-234D-FDCDBE8F7B7A}"/>
                  </a:ext>
                </a:extLst>
              </p:cNvPr>
              <p:cNvSpPr txBox="1">
                <a:spLocks noRot="1" noChangeAspect="1" noMove="1" noResize="1" noEditPoints="1" noAdjustHandles="1" noChangeArrowheads="1" noChangeShapeType="1" noTextEdit="1"/>
              </p:cNvSpPr>
              <p:nvPr/>
            </p:nvSpPr>
            <p:spPr>
              <a:xfrm>
                <a:off x="6179269" y="5815302"/>
                <a:ext cx="2380269" cy="369332"/>
              </a:xfrm>
              <a:prstGeom prst="rect">
                <a:avLst/>
              </a:prstGeom>
              <a:blipFill>
                <a:blip r:embed="rId8"/>
                <a:stretch>
                  <a:fillRect l="-2308"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7BA8722-249C-F80F-5FAA-CF38BA6B92E2}"/>
                  </a:ext>
                </a:extLst>
              </p:cNvPr>
              <p:cNvSpPr txBox="1"/>
              <p:nvPr/>
            </p:nvSpPr>
            <p:spPr>
              <a:xfrm>
                <a:off x="8808163" y="5815302"/>
                <a:ext cx="3041330" cy="369332"/>
              </a:xfrm>
              <a:prstGeom prst="rect">
                <a:avLst/>
              </a:prstGeom>
              <a:noFill/>
            </p:spPr>
            <p:txBody>
              <a:bodyPr wrap="square">
                <a:spAutoFit/>
              </a:bodyPr>
              <a:lstStyle/>
              <a:p>
                <a:r>
                  <a:rPr lang="en-US" altLang="zh-CN" dirty="0"/>
                  <a:t>IMSRG(2):</a:t>
                </a:r>
                <a14:m>
                  <m:oMath xmlns:m="http://schemas.openxmlformats.org/officeDocument/2006/math">
                    <m:r>
                      <a:rPr lang="zh-CN" altLang="en-US" i="1" dirty="0" smtClean="0">
                        <a:latin typeface="Cambria Math" panose="02040503050406030204" pitchFamily="18" charset="0"/>
                      </a:rPr>
                      <m:t>𝛼</m:t>
                    </m:r>
                    <m:r>
                      <a:rPr lang="zh-CN" altLang="en-US" i="1" dirty="0">
                        <a:latin typeface="Cambria Math" panose="02040503050406030204" pitchFamily="18" charset="0"/>
                      </a:rPr>
                      <m:t>≡</m:t>
                    </m:r>
                    <m:sSup>
                      <m:sSupPr>
                        <m:ctrlPr>
                          <a:rPr lang="en-US" altLang="zh-CN" b="0" i="1" dirty="0" smtClean="0">
                            <a:latin typeface="Cambria Math" panose="02040503050406030204" pitchFamily="18" charset="0"/>
                          </a:rPr>
                        </m:ctrlPr>
                      </m:sSupPr>
                      <m:e>
                        <m:r>
                          <a:rPr lang="zh-CN" altLang="en-US" i="1" dirty="0">
                            <a:latin typeface="Cambria Math" panose="02040503050406030204" pitchFamily="18" charset="0"/>
                          </a:rPr>
                          <m:t>𝑁</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−5</m:t>
                    </m:r>
                    <m:r>
                      <a:rPr lang="zh-CN" altLang="en-US" i="1" dirty="0">
                        <a:latin typeface="Cambria Math" panose="02040503050406030204" pitchFamily="18" charset="0"/>
                      </a:rPr>
                      <m:t>𝑁</m:t>
                    </m:r>
                    <m:r>
                      <a:rPr lang="en-US" altLang="zh-CN" b="0" i="1" dirty="0" smtClean="0">
                        <a:latin typeface="Cambria Math" panose="02040503050406030204" pitchFamily="18" charset="0"/>
                      </a:rPr>
                      <m:t>+7</m:t>
                    </m:r>
                  </m:oMath>
                </a14:m>
                <a:endParaRPr lang="zh-CN" altLang="en-US" dirty="0"/>
              </a:p>
            </p:txBody>
          </p:sp>
        </mc:Choice>
        <mc:Fallback xmlns="">
          <p:sp>
            <p:nvSpPr>
              <p:cNvPr id="19" name="文本框 18">
                <a:extLst>
                  <a:ext uri="{FF2B5EF4-FFF2-40B4-BE49-F238E27FC236}">
                    <a16:creationId xmlns:a16="http://schemas.microsoft.com/office/drawing/2014/main" id="{37BA8722-249C-F80F-5FAA-CF38BA6B92E2}"/>
                  </a:ext>
                </a:extLst>
              </p:cNvPr>
              <p:cNvSpPr txBox="1">
                <a:spLocks noRot="1" noChangeAspect="1" noMove="1" noResize="1" noEditPoints="1" noAdjustHandles="1" noChangeArrowheads="1" noChangeShapeType="1" noTextEdit="1"/>
              </p:cNvSpPr>
              <p:nvPr/>
            </p:nvSpPr>
            <p:spPr>
              <a:xfrm>
                <a:off x="8808163" y="5815302"/>
                <a:ext cx="3041330" cy="369332"/>
              </a:xfrm>
              <a:prstGeom prst="rect">
                <a:avLst/>
              </a:prstGeom>
              <a:blipFill>
                <a:blip r:embed="rId9"/>
                <a:stretch>
                  <a:fillRect l="-1804" t="-983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3793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341ECDC-3CBB-FFD9-DED1-78CD5F9F4AAC}"/>
              </a:ext>
            </a:extLst>
          </p:cNvPr>
          <p:cNvSpPr txBox="1"/>
          <p:nvPr/>
        </p:nvSpPr>
        <p:spPr>
          <a:xfrm>
            <a:off x="84840" y="131975"/>
            <a:ext cx="3289955" cy="400110"/>
          </a:xfrm>
          <a:prstGeom prst="rect">
            <a:avLst/>
          </a:prstGeom>
          <a:noFill/>
        </p:spPr>
        <p:txBody>
          <a:bodyPr wrap="square" rtlCol="0">
            <a:spAutoFit/>
          </a:bodyPr>
          <a:lstStyle/>
          <a:p>
            <a:r>
              <a:rPr lang="en-US" altLang="zh-CN" sz="2000" dirty="0">
                <a:solidFill>
                  <a:schemeClr val="bg1"/>
                </a:solidFill>
              </a:rPr>
              <a:t>Lipkin-</a:t>
            </a:r>
            <a:r>
              <a:rPr lang="en-US" altLang="zh-CN" sz="2000" dirty="0" err="1">
                <a:solidFill>
                  <a:schemeClr val="bg1"/>
                </a:solidFill>
              </a:rPr>
              <a:t>Meshkov</a:t>
            </a:r>
            <a:r>
              <a:rPr lang="en-US" altLang="zh-CN" sz="2000" dirty="0">
                <a:solidFill>
                  <a:schemeClr val="bg1"/>
                </a:solidFill>
              </a:rPr>
              <a:t>-Glick model</a:t>
            </a:r>
            <a:endParaRPr lang="zh-CN" altLang="en-US" sz="2000" dirty="0">
              <a:solidFill>
                <a:schemeClr val="bg1"/>
              </a:solidFill>
            </a:endParaRPr>
          </a:p>
        </p:txBody>
      </p:sp>
      <p:pic>
        <p:nvPicPr>
          <p:cNvPr id="4" name="图片 3">
            <a:extLst>
              <a:ext uri="{FF2B5EF4-FFF2-40B4-BE49-F238E27FC236}">
                <a16:creationId xmlns:a16="http://schemas.microsoft.com/office/drawing/2014/main" id="{81B7E1E5-2203-6727-5334-B6CE5E936285}"/>
              </a:ext>
            </a:extLst>
          </p:cNvPr>
          <p:cNvPicPr>
            <a:picLocks noChangeAspect="1"/>
          </p:cNvPicPr>
          <p:nvPr/>
        </p:nvPicPr>
        <p:blipFill>
          <a:blip r:embed="rId2"/>
          <a:srcRect l="4134" t="4519"/>
          <a:stretch/>
        </p:blipFill>
        <p:spPr>
          <a:xfrm>
            <a:off x="332830" y="810705"/>
            <a:ext cx="6395387" cy="4769963"/>
          </a:xfrm>
          <a:prstGeom prst="rect">
            <a:avLst/>
          </a:prstGeom>
        </p:spPr>
      </p:pic>
      <p:pic>
        <p:nvPicPr>
          <p:cNvPr id="6" name="图片 5">
            <a:extLst>
              <a:ext uri="{FF2B5EF4-FFF2-40B4-BE49-F238E27FC236}">
                <a16:creationId xmlns:a16="http://schemas.microsoft.com/office/drawing/2014/main" id="{2864C906-5552-FE92-8F82-4E655765DBB8}"/>
              </a:ext>
            </a:extLst>
          </p:cNvPr>
          <p:cNvPicPr>
            <a:picLocks noChangeAspect="1"/>
          </p:cNvPicPr>
          <p:nvPr/>
        </p:nvPicPr>
        <p:blipFill>
          <a:blip r:embed="rId3"/>
          <a:stretch>
            <a:fillRect/>
          </a:stretch>
        </p:blipFill>
        <p:spPr>
          <a:xfrm>
            <a:off x="592140" y="5561814"/>
            <a:ext cx="6049219" cy="657317"/>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F3BFD50D-CDF8-F2E5-0314-958E683CCD1D}"/>
                  </a:ext>
                </a:extLst>
              </p:cNvPr>
              <p:cNvSpPr txBox="1"/>
              <p:nvPr/>
            </p:nvSpPr>
            <p:spPr>
              <a:xfrm>
                <a:off x="6829895" y="1102936"/>
                <a:ext cx="5198707" cy="2976456"/>
              </a:xfrm>
              <a:prstGeom prst="rect">
                <a:avLst/>
              </a:prstGeom>
              <a:noFill/>
            </p:spPr>
            <p:txBody>
              <a:bodyPr wrap="square" rtlCol="0">
                <a:spAutoFit/>
              </a:bodyPr>
              <a:lstStyle/>
              <a:p>
                <a:pPr marL="285750" indent="-285750">
                  <a:buClr>
                    <a:schemeClr val="accent1"/>
                  </a:buClr>
                  <a:buFont typeface="Wingdings" panose="05000000000000000000" pitchFamily="2" charset="2"/>
                  <a:buChar char="n"/>
                </a:pPr>
                <a:r>
                  <a:rPr lang="en-US" altLang="zh-CN" dirty="0">
                    <a:latin typeface="+mn-ea"/>
                  </a:rPr>
                  <a:t>CCD’</a:t>
                </a:r>
                <a:r>
                  <a:rPr lang="zh-CN" altLang="en-US" dirty="0">
                    <a:latin typeface="+mn-ea"/>
                  </a:rPr>
                  <a:t>是</a:t>
                </a:r>
                <a:r>
                  <a:rPr lang="en-US" altLang="zh-CN" dirty="0">
                    <a:latin typeface="+mn-ea"/>
                  </a:rPr>
                  <a:t>CCD</a:t>
                </a:r>
                <a:r>
                  <a:rPr lang="zh-CN" altLang="en-US" dirty="0">
                    <a:latin typeface="+mn-ea"/>
                  </a:rPr>
                  <a:t>方法忽略了中间三体算符的近似，其结果与</a:t>
                </a:r>
                <a:r>
                  <a:rPr lang="en-US" altLang="zh-CN" dirty="0">
                    <a:latin typeface="+mn-ea"/>
                  </a:rPr>
                  <a:t>IMSRG(2)</a:t>
                </a:r>
                <a:r>
                  <a:rPr lang="zh-CN" altLang="en-US" dirty="0">
                    <a:latin typeface="+mn-ea"/>
                  </a:rPr>
                  <a:t>方法等价，</a:t>
                </a:r>
                <a:r>
                  <a:rPr lang="en-US" altLang="zh-CN" dirty="0">
                    <a:latin typeface="+mn-ea"/>
                  </a:rPr>
                  <a:t>CCD</a:t>
                </a:r>
                <a:r>
                  <a:rPr lang="zh-CN" altLang="en-US" dirty="0">
                    <a:latin typeface="+mn-ea"/>
                  </a:rPr>
                  <a:t>方法结果与</a:t>
                </a:r>
                <a:r>
                  <a:rPr lang="en-US" altLang="zh-CN" dirty="0">
                    <a:latin typeface="+mn-ea"/>
                  </a:rPr>
                  <a:t>IMSRG(2*)</a:t>
                </a:r>
                <a:r>
                  <a:rPr lang="zh-CN" altLang="en-US" dirty="0">
                    <a:latin typeface="+mn-ea"/>
                  </a:rPr>
                  <a:t>相同</a:t>
                </a:r>
                <a:endParaRPr lang="en-US" altLang="zh-CN" dirty="0">
                  <a:latin typeface="+mn-ea"/>
                </a:endParaRPr>
              </a:p>
              <a:p>
                <a:pPr>
                  <a:buClr>
                    <a:schemeClr val="accent1"/>
                  </a:buClr>
                </a:pPr>
                <a:endParaRPr lang="en-US" altLang="zh-CN" dirty="0">
                  <a:latin typeface="+mn-ea"/>
                </a:endParaRPr>
              </a:p>
              <a:p>
                <a:pPr marL="285750" indent="-285750">
                  <a:buClr>
                    <a:schemeClr val="accent1"/>
                  </a:buClr>
                  <a:buFont typeface="Wingdings" panose="05000000000000000000" pitchFamily="2" charset="2"/>
                  <a:buChar char="n"/>
                </a:pPr>
                <a14:m>
                  <m:oMath xmlns:m="http://schemas.openxmlformats.org/officeDocument/2006/math">
                    <m:sSub>
                      <m:sSubPr>
                        <m:ctrlPr>
                          <a:rPr lang="en-US" altLang="zh-CN" b="0" i="1" smtClean="0">
                            <a:latin typeface="Cambria Math" panose="02040503050406030204" pitchFamily="18" charset="0"/>
                          </a:rPr>
                        </m:ctrlPr>
                      </m:sSubPr>
                      <m:e>
                        <m:r>
                          <m:rPr>
                            <m:sty m:val="p"/>
                          </m:rPr>
                          <a:rPr lang="el-GR" altLang="zh-CN" i="1" smtClean="0">
                            <a:latin typeface="Cambria Math" panose="02040503050406030204" pitchFamily="18" charset="0"/>
                          </a:rPr>
                          <m:t>Ω</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𝐸𝑥𝑎𝑐𝑡</m:t>
                    </m:r>
                  </m:oMath>
                </a14:m>
                <a:r>
                  <a:rPr lang="zh-CN" altLang="en-US" dirty="0">
                    <a:latin typeface="+mn-ea"/>
                  </a:rPr>
                  <a:t>是直接利用</a:t>
                </a:r>
                <a14:m>
                  <m:oMath xmlns:m="http://schemas.openxmlformats.org/officeDocument/2006/math">
                    <m:r>
                      <m:rPr>
                        <m:sty m:val="p"/>
                      </m:rPr>
                      <a:rPr lang="en-US" altLang="zh-CN" b="0" i="0" smtClean="0">
                        <a:latin typeface="Cambria Math" panose="02040503050406030204" pitchFamily="18" charset="0"/>
                      </a:rPr>
                      <m:t>Ω</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m:rPr>
                            <m:sty m:val="p"/>
                          </m:rPr>
                          <a:rPr lang="el-GR" altLang="zh-CN" i="1">
                            <a:latin typeface="Cambria Math" panose="02040503050406030204" pitchFamily="18" charset="0"/>
                          </a:rPr>
                          <m:t>Ω</m:t>
                        </m:r>
                      </m:e>
                      <m:sub>
                        <m:r>
                          <a:rPr lang="en-US" altLang="zh-CN" b="0" i="1" smtClean="0">
                            <a:latin typeface="Cambria Math" panose="02040503050406030204" pitchFamily="18" charset="0"/>
                          </a:rPr>
                          <m:t>2</m:t>
                        </m:r>
                        <m:r>
                          <m:rPr>
                            <m:sty m:val="p"/>
                          </m:rPr>
                          <a:rPr lang="en-US" altLang="zh-CN" i="1">
                            <a:latin typeface="Cambria Math" panose="02040503050406030204" pitchFamily="18" charset="0"/>
                          </a:rPr>
                          <m:t>b</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oMath>
                </a14:m>
                <a:r>
                  <a:rPr lang="zh-CN" altLang="en-US" dirty="0">
                    <a:latin typeface="+mn-ea"/>
                  </a:rPr>
                  <a:t>代入流方程，数值求解。</a:t>
                </a:r>
                <a:endParaRPr lang="en-US" altLang="zh-CN" dirty="0">
                  <a:latin typeface="+mn-ea"/>
                </a:endParaRPr>
              </a:p>
              <a:p>
                <a:pPr marL="285750" indent="-285750">
                  <a:buClr>
                    <a:schemeClr val="accent1"/>
                  </a:buClr>
                  <a:buFont typeface="Wingdings" panose="05000000000000000000" pitchFamily="2" charset="2"/>
                  <a:buChar char="n"/>
                </a:pPr>
                <a:endParaRPr lang="en-US" altLang="zh-CN" dirty="0">
                  <a:latin typeface="+mn-ea"/>
                </a:endParaRPr>
              </a:p>
              <a:p>
                <a:pPr marL="285750" indent="-285750">
                  <a:buClr>
                    <a:schemeClr val="accent1"/>
                  </a:buClr>
                  <a:buFont typeface="Wingdings" panose="05000000000000000000" pitchFamily="2" charset="2"/>
                  <a:buChar char="n"/>
                </a:pPr>
                <a:r>
                  <a:rPr lang="en-US" altLang="zh-CN" dirty="0">
                    <a:latin typeface="+mn-ea"/>
                  </a:rPr>
                  <a:t>IMSRG(2*)</a:t>
                </a:r>
                <a:r>
                  <a:rPr lang="zh-CN" altLang="en-US" dirty="0">
                    <a:latin typeface="+mn-ea"/>
                  </a:rPr>
                  <a:t>方法的结果要优于</a:t>
                </a:r>
                <a:r>
                  <a:rPr lang="en-US" altLang="zh-CN" dirty="0">
                    <a:latin typeface="+mn-ea"/>
                  </a:rPr>
                  <a:t>IMSRG(2)</a:t>
                </a:r>
              </a:p>
              <a:p>
                <a:pPr marL="285750" indent="-285750">
                  <a:buClr>
                    <a:schemeClr val="accent1"/>
                  </a:buClr>
                  <a:buFont typeface="Wingdings" panose="05000000000000000000" pitchFamily="2" charset="2"/>
                  <a:buChar char="n"/>
                </a:pPr>
                <a:endParaRPr lang="en-US" altLang="zh-CN" dirty="0"/>
              </a:p>
              <a:p>
                <a:pPr marL="285750" indent="-285750">
                  <a:buClr>
                    <a:schemeClr val="accent1"/>
                  </a:buClr>
                  <a:buFont typeface="Wingdings" panose="05000000000000000000" pitchFamily="2" charset="2"/>
                  <a:buChar char="n"/>
                </a:pPr>
                <a:endParaRPr lang="en-US" altLang="zh-CN" dirty="0"/>
              </a:p>
            </p:txBody>
          </p:sp>
        </mc:Choice>
        <mc:Fallback>
          <p:sp>
            <p:nvSpPr>
              <p:cNvPr id="7" name="文本框 6">
                <a:extLst>
                  <a:ext uri="{FF2B5EF4-FFF2-40B4-BE49-F238E27FC236}">
                    <a16:creationId xmlns:a16="http://schemas.microsoft.com/office/drawing/2014/main" id="{F3BFD50D-CDF8-F2E5-0314-958E683CCD1D}"/>
                  </a:ext>
                </a:extLst>
              </p:cNvPr>
              <p:cNvSpPr txBox="1">
                <a:spLocks noRot="1" noChangeAspect="1" noMove="1" noResize="1" noEditPoints="1" noAdjustHandles="1" noChangeArrowheads="1" noChangeShapeType="1" noTextEdit="1"/>
              </p:cNvSpPr>
              <p:nvPr/>
            </p:nvSpPr>
            <p:spPr>
              <a:xfrm>
                <a:off x="6829895" y="1102936"/>
                <a:ext cx="5198707" cy="2976456"/>
              </a:xfrm>
              <a:prstGeom prst="rect">
                <a:avLst/>
              </a:prstGeom>
              <a:blipFill>
                <a:blip r:embed="rId4"/>
                <a:stretch>
                  <a:fillRect l="-703" t="-12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4572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60D61B2-D3D1-4426-0D5F-518479B383E3}"/>
              </a:ext>
            </a:extLst>
          </p:cNvPr>
          <p:cNvPicPr>
            <a:picLocks noChangeAspect="1"/>
          </p:cNvPicPr>
          <p:nvPr/>
        </p:nvPicPr>
        <p:blipFill>
          <a:blip r:embed="rId2"/>
          <a:stretch>
            <a:fillRect/>
          </a:stretch>
        </p:blipFill>
        <p:spPr>
          <a:xfrm>
            <a:off x="474654" y="838050"/>
            <a:ext cx="5982535" cy="4239217"/>
          </a:xfrm>
          <a:prstGeom prst="rect">
            <a:avLst/>
          </a:prstGeom>
        </p:spPr>
      </p:pic>
      <p:pic>
        <p:nvPicPr>
          <p:cNvPr id="5" name="图片 4">
            <a:extLst>
              <a:ext uri="{FF2B5EF4-FFF2-40B4-BE49-F238E27FC236}">
                <a16:creationId xmlns:a16="http://schemas.microsoft.com/office/drawing/2014/main" id="{45C715AB-425D-5118-D0F9-A4BA6E77463E}"/>
              </a:ext>
            </a:extLst>
          </p:cNvPr>
          <p:cNvPicPr>
            <a:picLocks noChangeAspect="1"/>
          </p:cNvPicPr>
          <p:nvPr/>
        </p:nvPicPr>
        <p:blipFill>
          <a:blip r:embed="rId3"/>
          <a:stretch>
            <a:fillRect/>
          </a:stretch>
        </p:blipFill>
        <p:spPr>
          <a:xfrm>
            <a:off x="247615" y="5383902"/>
            <a:ext cx="6134956" cy="1124107"/>
          </a:xfrm>
          <a:prstGeom prst="rect">
            <a:avLst/>
          </a:prstGeom>
        </p:spPr>
      </p:pic>
      <p:sp>
        <p:nvSpPr>
          <p:cNvPr id="6" name="文本框 5">
            <a:extLst>
              <a:ext uri="{FF2B5EF4-FFF2-40B4-BE49-F238E27FC236}">
                <a16:creationId xmlns:a16="http://schemas.microsoft.com/office/drawing/2014/main" id="{05D5E80E-45A4-631A-216E-C95F6BBD3EFE}"/>
              </a:ext>
            </a:extLst>
          </p:cNvPr>
          <p:cNvSpPr txBox="1"/>
          <p:nvPr/>
        </p:nvSpPr>
        <p:spPr>
          <a:xfrm>
            <a:off x="6815580" y="1828800"/>
            <a:ext cx="5043964" cy="2308324"/>
          </a:xfrm>
          <a:prstGeom prst="rect">
            <a:avLst/>
          </a:prstGeom>
          <a:noFill/>
        </p:spPr>
        <p:txBody>
          <a:bodyPr wrap="square" rtlCol="0">
            <a:spAutoFit/>
          </a:bodyPr>
          <a:lstStyle/>
          <a:p>
            <a:pPr marL="285750" indent="-285750">
              <a:buClr>
                <a:schemeClr val="accent1"/>
              </a:buClr>
              <a:buFont typeface="Wingdings" panose="05000000000000000000" pitchFamily="2" charset="2"/>
              <a:buChar char="n"/>
            </a:pPr>
            <a:r>
              <a:rPr lang="zh-CN" altLang="en-US" dirty="0"/>
              <a:t>在</a:t>
            </a:r>
            <a:r>
              <a:rPr lang="en-US" altLang="zh-CN" dirty="0"/>
              <a:t>V</a:t>
            </a:r>
            <a:r>
              <a:rPr lang="zh-CN" altLang="en-US" dirty="0"/>
              <a:t>比较小时，</a:t>
            </a:r>
            <a:r>
              <a:rPr lang="en-US" altLang="zh-CN" dirty="0"/>
              <a:t>IMSRG(2)</a:t>
            </a:r>
            <a:r>
              <a:rPr lang="zh-CN" altLang="en-US" dirty="0"/>
              <a:t>和</a:t>
            </a:r>
            <a:r>
              <a:rPr lang="en-US" altLang="zh-CN" dirty="0"/>
              <a:t>IMSRG(2*)</a:t>
            </a:r>
            <a:r>
              <a:rPr lang="zh-CN" altLang="en-US" dirty="0"/>
              <a:t>方法都可以取得与严格解接近的结果</a:t>
            </a:r>
            <a:endParaRPr lang="en-US" altLang="zh-CN" dirty="0"/>
          </a:p>
          <a:p>
            <a:pPr marL="285750" indent="-285750">
              <a:buClr>
                <a:schemeClr val="accent1"/>
              </a:buClr>
              <a:buFont typeface="Wingdings" panose="05000000000000000000" pitchFamily="2" charset="2"/>
              <a:buChar char="n"/>
            </a:pPr>
            <a:endParaRPr lang="en-US" altLang="zh-CN" dirty="0"/>
          </a:p>
          <a:p>
            <a:pPr>
              <a:buClr>
                <a:schemeClr val="accent1"/>
              </a:buClr>
            </a:pPr>
            <a:endParaRPr lang="en-US" altLang="zh-CN" dirty="0"/>
          </a:p>
          <a:p>
            <a:pPr marL="285750" indent="-285750">
              <a:buClr>
                <a:schemeClr val="accent1"/>
              </a:buClr>
              <a:buFont typeface="Wingdings" panose="05000000000000000000" pitchFamily="2" charset="2"/>
              <a:buChar char="n"/>
            </a:pPr>
            <a:r>
              <a:rPr lang="zh-CN" altLang="en-US" dirty="0"/>
              <a:t>在</a:t>
            </a:r>
            <a:r>
              <a:rPr lang="en-US" altLang="zh-CN" dirty="0"/>
              <a:t>V</a:t>
            </a:r>
            <a:r>
              <a:rPr lang="zh-CN" altLang="en-US" dirty="0"/>
              <a:t>接近临界点时，</a:t>
            </a:r>
            <a:r>
              <a:rPr lang="en-US" altLang="zh-CN" dirty="0"/>
              <a:t>IMSRG(2)</a:t>
            </a:r>
            <a:r>
              <a:rPr lang="zh-CN" altLang="en-US" dirty="0"/>
              <a:t>在</a:t>
            </a:r>
            <a:r>
              <a:rPr lang="en-US" altLang="zh-CN" dirty="0"/>
              <a:t>V</a:t>
            </a:r>
            <a:r>
              <a:rPr lang="zh-CN" altLang="en-US" dirty="0"/>
              <a:t>小于临界点时可以正常收敛，在大于临界点时会发散。而</a:t>
            </a:r>
            <a:r>
              <a:rPr lang="en-US" altLang="zh-CN" dirty="0"/>
              <a:t>IMSRG(2*)</a:t>
            </a:r>
            <a:r>
              <a:rPr lang="zh-CN" altLang="en-US" dirty="0"/>
              <a:t>都可以正常收敛，而且结果较为接近。</a:t>
            </a:r>
          </a:p>
        </p:txBody>
      </p:sp>
      <p:sp>
        <p:nvSpPr>
          <p:cNvPr id="7" name="文本框 6">
            <a:extLst>
              <a:ext uri="{FF2B5EF4-FFF2-40B4-BE49-F238E27FC236}">
                <a16:creationId xmlns:a16="http://schemas.microsoft.com/office/drawing/2014/main" id="{6F116046-3652-D2DD-E876-8BD8806B4F56}"/>
              </a:ext>
            </a:extLst>
          </p:cNvPr>
          <p:cNvSpPr txBox="1"/>
          <p:nvPr/>
        </p:nvSpPr>
        <p:spPr>
          <a:xfrm>
            <a:off x="84840" y="131975"/>
            <a:ext cx="3289955" cy="400110"/>
          </a:xfrm>
          <a:prstGeom prst="rect">
            <a:avLst/>
          </a:prstGeom>
          <a:noFill/>
        </p:spPr>
        <p:txBody>
          <a:bodyPr wrap="square" rtlCol="0">
            <a:spAutoFit/>
          </a:bodyPr>
          <a:lstStyle/>
          <a:p>
            <a:r>
              <a:rPr lang="en-US" altLang="zh-CN" sz="2000" dirty="0">
                <a:solidFill>
                  <a:schemeClr val="bg1"/>
                </a:solidFill>
              </a:rPr>
              <a:t>Lipkin-</a:t>
            </a:r>
            <a:r>
              <a:rPr lang="en-US" altLang="zh-CN" sz="2000" dirty="0" err="1">
                <a:solidFill>
                  <a:schemeClr val="bg1"/>
                </a:solidFill>
              </a:rPr>
              <a:t>Meshkov</a:t>
            </a:r>
            <a:r>
              <a:rPr lang="en-US" altLang="zh-CN" sz="2000" dirty="0">
                <a:solidFill>
                  <a:schemeClr val="bg1"/>
                </a:solidFill>
              </a:rPr>
              <a:t>-Glick model</a:t>
            </a:r>
            <a:endParaRPr lang="zh-CN" altLang="en-US" sz="2000" dirty="0">
              <a:solidFill>
                <a:schemeClr val="bg1"/>
              </a:solidFill>
            </a:endParaRPr>
          </a:p>
        </p:txBody>
      </p:sp>
    </p:spTree>
    <p:extLst>
      <p:ext uri="{BB962C8B-B14F-4D97-AF65-F5344CB8AC3E}">
        <p14:creationId xmlns:p14="http://schemas.microsoft.com/office/powerpoint/2010/main" val="1826396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01FCEE4-9E70-C36F-4638-CAEFE18BCD7F}"/>
              </a:ext>
            </a:extLst>
          </p:cNvPr>
          <p:cNvSpPr txBox="1"/>
          <p:nvPr/>
        </p:nvSpPr>
        <p:spPr>
          <a:xfrm>
            <a:off x="84840" y="131975"/>
            <a:ext cx="6787300" cy="400110"/>
          </a:xfrm>
          <a:prstGeom prst="rect">
            <a:avLst/>
          </a:prstGeom>
          <a:noFill/>
        </p:spPr>
        <p:txBody>
          <a:bodyPr wrap="square" rtlCol="0">
            <a:spAutoFit/>
          </a:bodyPr>
          <a:lstStyle/>
          <a:p>
            <a:r>
              <a:rPr lang="en-US" altLang="zh-CN" sz="2000" dirty="0">
                <a:solidFill>
                  <a:schemeClr val="bg1"/>
                </a:solidFill>
              </a:rPr>
              <a:t>Realistic nuclear interaction with the valence-space IMSRG</a:t>
            </a:r>
            <a:endParaRPr lang="zh-CN" altLang="en-US" sz="2000" dirty="0">
              <a:solidFill>
                <a:schemeClr val="bg1"/>
              </a:solidFill>
            </a:endParaRPr>
          </a:p>
        </p:txBody>
      </p:sp>
      <p:pic>
        <p:nvPicPr>
          <p:cNvPr id="4" name="图片 3">
            <a:extLst>
              <a:ext uri="{FF2B5EF4-FFF2-40B4-BE49-F238E27FC236}">
                <a16:creationId xmlns:a16="http://schemas.microsoft.com/office/drawing/2014/main" id="{A6F1D4F8-DF2A-A65C-036B-EBCD4EC06E59}"/>
              </a:ext>
            </a:extLst>
          </p:cNvPr>
          <p:cNvPicPr>
            <a:picLocks noChangeAspect="1"/>
          </p:cNvPicPr>
          <p:nvPr/>
        </p:nvPicPr>
        <p:blipFill>
          <a:blip r:embed="rId2"/>
          <a:srcRect l="4587"/>
          <a:stretch/>
        </p:blipFill>
        <p:spPr>
          <a:xfrm>
            <a:off x="311084" y="755877"/>
            <a:ext cx="5872900" cy="5930387"/>
          </a:xfrm>
          <a:prstGeom prst="rect">
            <a:avLst/>
          </a:prstGeom>
        </p:spPr>
      </p:pic>
      <p:pic>
        <p:nvPicPr>
          <p:cNvPr id="6" name="图片 5">
            <a:extLst>
              <a:ext uri="{FF2B5EF4-FFF2-40B4-BE49-F238E27FC236}">
                <a16:creationId xmlns:a16="http://schemas.microsoft.com/office/drawing/2014/main" id="{FA69CCA0-4132-67A8-EFEE-5D0FC6FC60A3}"/>
              </a:ext>
            </a:extLst>
          </p:cNvPr>
          <p:cNvPicPr>
            <a:picLocks noChangeAspect="1"/>
          </p:cNvPicPr>
          <p:nvPr/>
        </p:nvPicPr>
        <p:blipFill>
          <a:blip r:embed="rId3"/>
          <a:stretch>
            <a:fillRect/>
          </a:stretch>
        </p:blipFill>
        <p:spPr>
          <a:xfrm>
            <a:off x="6561055" y="961294"/>
            <a:ext cx="4983401" cy="760583"/>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AC7323D-B55D-8E05-65E4-784E5FC0B961}"/>
                  </a:ext>
                </a:extLst>
              </p:cNvPr>
              <p:cNvSpPr txBox="1"/>
              <p:nvPr/>
            </p:nvSpPr>
            <p:spPr>
              <a:xfrm>
                <a:off x="6561055" y="1970202"/>
                <a:ext cx="5319861" cy="2308324"/>
              </a:xfrm>
              <a:prstGeom prst="rect">
                <a:avLst/>
              </a:prstGeom>
              <a:noFill/>
            </p:spPr>
            <p:txBody>
              <a:bodyPr wrap="square" rtlCol="0">
                <a:spAutoFit/>
              </a:bodyPr>
              <a:lstStyle/>
              <a:p>
                <a:pPr marL="285750" indent="-285750">
                  <a:buClr>
                    <a:schemeClr val="accent1"/>
                  </a:buClr>
                  <a:buFont typeface="Wingdings" panose="05000000000000000000" pitchFamily="2" charset="2"/>
                  <a:buChar char="n"/>
                </a:pPr>
                <a:r>
                  <a:rPr lang="en-US" altLang="zh-CN" dirty="0"/>
                  <a:t>IMSRG(3n7)</a:t>
                </a:r>
                <a:r>
                  <a:rPr lang="zh-CN" altLang="en-US" dirty="0"/>
                  <a:t>与</a:t>
                </a:r>
                <a:r>
                  <a:rPr lang="en-US" altLang="zh-CN" dirty="0"/>
                  <a:t>IMSRG(3)</a:t>
                </a:r>
                <a:r>
                  <a:rPr lang="zh-CN" altLang="en-US" dirty="0"/>
                  <a:t>结果接近，说明保留到</a:t>
                </a:r>
                <a14:m>
                  <m:oMath xmlns:m="http://schemas.openxmlformats.org/officeDocument/2006/math">
                    <m:sSup>
                      <m:sSupPr>
                        <m:ctrlPr>
                          <a:rPr lang="en-US" altLang="zh-CN" b="0" i="1" dirty="0" smtClean="0">
                            <a:latin typeface="Cambria Math" panose="02040503050406030204" pitchFamily="18" charset="0"/>
                          </a:rPr>
                        </m:ctrlPr>
                      </m:sSupPr>
                      <m:e>
                        <m:r>
                          <m:rPr>
                            <m:sty m:val="p"/>
                          </m:rPr>
                          <a:rPr lang="en-US" altLang="zh-CN" i="1" dirty="0">
                            <a:latin typeface="Cambria Math" panose="02040503050406030204" pitchFamily="18" charset="0"/>
                          </a:rPr>
                          <m:t>n</m:t>
                        </m:r>
                      </m:e>
                      <m:sup>
                        <m:r>
                          <a:rPr lang="en-US" altLang="zh-CN" b="0" i="1" dirty="0" smtClean="0">
                            <a:latin typeface="Cambria Math" panose="02040503050406030204" pitchFamily="18" charset="0"/>
                          </a:rPr>
                          <m:t>7</m:t>
                        </m:r>
                      </m:sup>
                    </m:sSup>
                  </m:oMath>
                </a14:m>
                <a:r>
                  <a:rPr lang="zh-CN" altLang="en-US" dirty="0"/>
                  <a:t>项就可以得到不错的近似结果</a:t>
                </a:r>
                <a:endParaRPr lang="en-US" altLang="zh-CN" dirty="0"/>
              </a:p>
              <a:p>
                <a:pPr marL="285750" indent="-285750">
                  <a:buClr>
                    <a:schemeClr val="accent1"/>
                  </a:buClr>
                  <a:buFont typeface="Wingdings" panose="05000000000000000000" pitchFamily="2" charset="2"/>
                  <a:buChar char="n"/>
                </a:pPr>
                <a:endParaRPr lang="en-US" altLang="zh-CN" dirty="0"/>
              </a:p>
              <a:p>
                <a:pPr marL="285750" indent="-285750">
                  <a:buClr>
                    <a:schemeClr val="accent1"/>
                  </a:buClr>
                  <a:buFont typeface="Wingdings" panose="05000000000000000000" pitchFamily="2" charset="2"/>
                  <a:buChar char="n"/>
                </a:pPr>
                <a:r>
                  <a:rPr lang="en-US" altLang="zh-CN" dirty="0"/>
                  <a:t>VS-IMSRG(2*)</a:t>
                </a:r>
                <a:r>
                  <a:rPr lang="zh-CN" altLang="en-US" dirty="0"/>
                  <a:t>对基态能量有着不错的修正，但对激发态能量几乎没有，原因是它对价空间的非对角矩阵元几乎没有影响。</a:t>
                </a:r>
                <a:endParaRPr lang="en-US" altLang="zh-CN" dirty="0"/>
              </a:p>
              <a:p>
                <a:pPr marL="285750" indent="-285750">
                  <a:buClr>
                    <a:schemeClr val="accent1"/>
                  </a:buClr>
                  <a:buFont typeface="Wingdings" panose="05000000000000000000" pitchFamily="2" charset="2"/>
                  <a:buChar char="n"/>
                </a:pPr>
                <a:endParaRPr lang="en-US" altLang="zh-CN" dirty="0"/>
              </a:p>
              <a:p>
                <a:pPr>
                  <a:buClr>
                    <a:schemeClr val="accent1"/>
                  </a:buClr>
                </a:pPr>
                <a:r>
                  <a:rPr lang="en-US" altLang="zh-CN" dirty="0"/>
                  <a:t> </a:t>
                </a:r>
                <a:endParaRPr lang="zh-CN" altLang="en-US" dirty="0"/>
              </a:p>
            </p:txBody>
          </p:sp>
        </mc:Choice>
        <mc:Fallback xmlns="">
          <p:sp>
            <p:nvSpPr>
              <p:cNvPr id="3" name="文本框 2">
                <a:extLst>
                  <a:ext uri="{FF2B5EF4-FFF2-40B4-BE49-F238E27FC236}">
                    <a16:creationId xmlns:a16="http://schemas.microsoft.com/office/drawing/2014/main" id="{EAC7323D-B55D-8E05-65E4-784E5FC0B961}"/>
                  </a:ext>
                </a:extLst>
              </p:cNvPr>
              <p:cNvSpPr txBox="1">
                <a:spLocks noRot="1" noChangeAspect="1" noMove="1" noResize="1" noEditPoints="1" noAdjustHandles="1" noChangeArrowheads="1" noChangeShapeType="1" noTextEdit="1"/>
              </p:cNvSpPr>
              <p:nvPr/>
            </p:nvSpPr>
            <p:spPr>
              <a:xfrm>
                <a:off x="6561055" y="1970202"/>
                <a:ext cx="5319861" cy="2308324"/>
              </a:xfrm>
              <a:prstGeom prst="rect">
                <a:avLst/>
              </a:prstGeom>
              <a:blipFill>
                <a:blip r:embed="rId4"/>
                <a:stretch>
                  <a:fillRect l="-687" t="-1319" r="-3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7943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D2EE73-B722-30E9-4AA2-7D5F87B16B3C}"/>
              </a:ext>
            </a:extLst>
          </p:cNvPr>
          <p:cNvSpPr txBox="1"/>
          <p:nvPr/>
        </p:nvSpPr>
        <p:spPr>
          <a:xfrm>
            <a:off x="84840" y="131975"/>
            <a:ext cx="6787300" cy="400110"/>
          </a:xfrm>
          <a:prstGeom prst="rect">
            <a:avLst/>
          </a:prstGeom>
          <a:noFill/>
        </p:spPr>
        <p:txBody>
          <a:bodyPr wrap="square" rtlCol="0">
            <a:spAutoFit/>
          </a:bodyPr>
          <a:lstStyle/>
          <a:p>
            <a:r>
              <a:rPr lang="en-US" altLang="zh-CN" sz="2000" dirty="0">
                <a:solidFill>
                  <a:schemeClr val="bg1"/>
                </a:solidFill>
              </a:rPr>
              <a:t>Computational cost</a:t>
            </a:r>
            <a:endParaRPr lang="zh-CN" altLang="en-US" sz="2000" dirty="0">
              <a:solidFill>
                <a:schemeClr val="bg1"/>
              </a:solidFill>
            </a:endParaRPr>
          </a:p>
        </p:txBody>
      </p:sp>
      <p:pic>
        <p:nvPicPr>
          <p:cNvPr id="4" name="图片 3">
            <a:extLst>
              <a:ext uri="{FF2B5EF4-FFF2-40B4-BE49-F238E27FC236}">
                <a16:creationId xmlns:a16="http://schemas.microsoft.com/office/drawing/2014/main" id="{997662CE-CA1A-BE8E-7A16-8FAF668A2ABB}"/>
              </a:ext>
            </a:extLst>
          </p:cNvPr>
          <p:cNvPicPr>
            <a:picLocks noChangeAspect="1"/>
          </p:cNvPicPr>
          <p:nvPr/>
        </p:nvPicPr>
        <p:blipFill>
          <a:blip r:embed="rId2"/>
          <a:stretch>
            <a:fillRect/>
          </a:stretch>
        </p:blipFill>
        <p:spPr>
          <a:xfrm>
            <a:off x="696294" y="776503"/>
            <a:ext cx="4299911" cy="5767178"/>
          </a:xfrm>
          <a:prstGeom prst="rect">
            <a:avLst/>
          </a:prstGeom>
        </p:spPr>
      </p:pic>
      <p:pic>
        <p:nvPicPr>
          <p:cNvPr id="6" name="图片 5">
            <a:extLst>
              <a:ext uri="{FF2B5EF4-FFF2-40B4-BE49-F238E27FC236}">
                <a16:creationId xmlns:a16="http://schemas.microsoft.com/office/drawing/2014/main" id="{F763771B-D5ED-26A7-70AB-80837D765783}"/>
              </a:ext>
            </a:extLst>
          </p:cNvPr>
          <p:cNvPicPr>
            <a:picLocks noChangeAspect="1"/>
          </p:cNvPicPr>
          <p:nvPr/>
        </p:nvPicPr>
        <p:blipFill>
          <a:blip r:embed="rId3"/>
          <a:stretch>
            <a:fillRect/>
          </a:stretch>
        </p:blipFill>
        <p:spPr>
          <a:xfrm>
            <a:off x="5611664" y="776503"/>
            <a:ext cx="6096851" cy="1905266"/>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A2B5A1B-ACDC-1034-2B64-3559CC941A41}"/>
                  </a:ext>
                </a:extLst>
              </p:cNvPr>
              <p:cNvSpPr txBox="1"/>
              <p:nvPr/>
            </p:nvSpPr>
            <p:spPr>
              <a:xfrm>
                <a:off x="5769204" y="2894029"/>
                <a:ext cx="6096851" cy="3693319"/>
              </a:xfrm>
              <a:prstGeom prst="rect">
                <a:avLst/>
              </a:prstGeom>
              <a:noFill/>
            </p:spPr>
            <p:txBody>
              <a:bodyPr wrap="square" rtlCol="0">
                <a:spAutoFit/>
              </a:bodyPr>
              <a:lstStyle/>
              <a:p>
                <a:pPr marL="285750" indent="-285750">
                  <a:buClr>
                    <a:schemeClr val="accent1"/>
                  </a:buClr>
                  <a:buFont typeface="Wingdings" panose="05000000000000000000" pitchFamily="2" charset="2"/>
                  <a:buChar char="n"/>
                </a:pPr>
                <a:r>
                  <a:rPr lang="en-US" altLang="zh-CN" dirty="0"/>
                  <a:t>IMSRG(3n7)</a:t>
                </a:r>
                <a:r>
                  <a:rPr lang="zh-CN" altLang="en-US" dirty="0"/>
                  <a:t>的计算时间明显低于</a:t>
                </a:r>
                <a:r>
                  <a:rPr lang="en-US" altLang="zh-CN" dirty="0"/>
                  <a:t>IMSRG(3)</a:t>
                </a:r>
                <a:r>
                  <a:rPr lang="zh-CN" altLang="en-US" dirty="0"/>
                  <a:t>的，因此一定程度上可以保证计算效率。</a:t>
                </a:r>
                <a:endParaRPr lang="en-US" altLang="zh-CN" dirty="0"/>
              </a:p>
              <a:p>
                <a:pPr marL="285750" indent="-285750">
                  <a:buClr>
                    <a:schemeClr val="accent1"/>
                  </a:buClr>
                  <a:buFont typeface="Wingdings" panose="05000000000000000000" pitchFamily="2" charset="2"/>
                  <a:buChar char="n"/>
                </a:pPr>
                <a:endParaRPr lang="en-US" altLang="zh-CN" dirty="0"/>
              </a:p>
              <a:p>
                <a:pPr marL="285750" indent="-285750">
                  <a:buClr>
                    <a:schemeClr val="accent1"/>
                  </a:buClr>
                  <a:buFont typeface="Wingdings" panose="05000000000000000000" pitchFamily="2" charset="2"/>
                  <a:buChar char="n"/>
                </a:pPr>
                <a:r>
                  <a:rPr lang="zh-CN" altLang="en-US" b="0" i="0" dirty="0">
                    <a:solidFill>
                      <a:srgbClr val="060607"/>
                    </a:solidFill>
                    <a:effectLst/>
                    <a:latin typeface="-apple-system"/>
                  </a:rPr>
                  <a:t>所有涉及三体算符的对易子表达式都已经被重写为矩阵乘法，这在大多数情况下都显著加快了计算速度。然而，</a:t>
                </a:r>
                <a:r>
                  <a:rPr lang="en-US" altLang="zh-CN" b="0" i="0" dirty="0">
                    <a:solidFill>
                      <a:srgbClr val="060607"/>
                    </a:solidFill>
                    <a:effectLst/>
                    <a:latin typeface="-apple-system"/>
                  </a:rPr>
                  <a:t>[2, 2] → 3</a:t>
                </a:r>
                <a:r>
                  <a:rPr lang="zh-CN" altLang="en-US" b="0" i="0" dirty="0">
                    <a:solidFill>
                      <a:srgbClr val="060607"/>
                    </a:solidFill>
                    <a:effectLst/>
                    <a:latin typeface="-apple-system"/>
                  </a:rPr>
                  <a:t>的表达式除外，其加速效果不足以抵消代码复杂性的增加。</a:t>
                </a:r>
                <a:endParaRPr lang="en-US" altLang="zh-CN" b="0" i="0" dirty="0">
                  <a:solidFill>
                    <a:srgbClr val="060607"/>
                  </a:solidFill>
                  <a:effectLst/>
                  <a:latin typeface="-apple-system"/>
                </a:endParaRPr>
              </a:p>
              <a:p>
                <a:pPr marL="285750" indent="-285750">
                  <a:buClr>
                    <a:schemeClr val="accent1"/>
                  </a:buClr>
                  <a:buFont typeface="Wingdings" panose="05000000000000000000" pitchFamily="2" charset="2"/>
                  <a:buChar char="n"/>
                </a:pPr>
                <a:endParaRPr lang="en-US" altLang="zh-CN" dirty="0">
                  <a:solidFill>
                    <a:srgbClr val="060607"/>
                  </a:solidFill>
                  <a:latin typeface="-apple-system"/>
                </a:endParaRPr>
              </a:p>
              <a:p>
                <a:pPr marL="285750" indent="-285750">
                  <a:buClr>
                    <a:schemeClr val="accent1"/>
                  </a:buClr>
                  <a:buFont typeface="Wingdings" panose="05000000000000000000" pitchFamily="2" charset="2"/>
                  <a:buChar char="n"/>
                </a:pPr>
                <a:r>
                  <a:rPr lang="zh-CN" altLang="en-US" dirty="0">
                    <a:solidFill>
                      <a:srgbClr val="060607"/>
                    </a:solidFill>
                    <a:latin typeface="-apple-system"/>
                  </a:rPr>
                  <a:t>虽然</a:t>
                </a:r>
                <a:r>
                  <a:rPr lang="en-US" altLang="zh-CN" dirty="0">
                    <a:solidFill>
                      <a:srgbClr val="060607"/>
                    </a:solidFill>
                    <a:latin typeface="-apple-system"/>
                  </a:rPr>
                  <a:t>233_ph</a:t>
                </a:r>
                <a:r>
                  <a:rPr lang="zh-CN" altLang="en-US" dirty="0">
                    <a:solidFill>
                      <a:srgbClr val="060607"/>
                    </a:solidFill>
                    <a:latin typeface="-apple-system"/>
                  </a:rPr>
                  <a:t>和</a:t>
                </a:r>
                <a:r>
                  <a:rPr lang="en-US" altLang="zh-CN" dirty="0">
                    <a:solidFill>
                      <a:srgbClr val="060607"/>
                    </a:solidFill>
                    <a:latin typeface="-apple-system"/>
                  </a:rPr>
                  <a:t>223_pp_hh</a:t>
                </a:r>
                <a:r>
                  <a:rPr lang="zh-CN" altLang="en-US" dirty="0">
                    <a:solidFill>
                      <a:srgbClr val="060607"/>
                    </a:solidFill>
                    <a:latin typeface="-apple-system"/>
                  </a:rPr>
                  <a:t>的计算复杂度都是</a:t>
                </a:r>
                <a14:m>
                  <m:oMath xmlns:m="http://schemas.openxmlformats.org/officeDocument/2006/math">
                    <m:sSup>
                      <m:sSupPr>
                        <m:ctrlPr>
                          <a:rPr lang="en-US" altLang="zh-CN" b="0" i="1" dirty="0" smtClean="0">
                            <a:solidFill>
                              <a:srgbClr val="060607"/>
                            </a:solidFill>
                            <a:latin typeface="Cambria Math" panose="02040503050406030204" pitchFamily="18" charset="0"/>
                          </a:rPr>
                        </m:ctrlPr>
                      </m:sSupPr>
                      <m:e>
                        <m:r>
                          <m:rPr>
                            <m:sty m:val="p"/>
                          </m:rPr>
                          <a:rPr lang="en-US" altLang="zh-CN" i="1" dirty="0">
                            <a:solidFill>
                              <a:srgbClr val="060607"/>
                            </a:solidFill>
                            <a:latin typeface="Cambria Math" panose="02040503050406030204" pitchFamily="18" charset="0"/>
                          </a:rPr>
                          <m:t>N</m:t>
                        </m:r>
                      </m:e>
                      <m:sup>
                        <m:r>
                          <a:rPr lang="en-US" altLang="zh-CN" b="0" i="1" dirty="0" smtClean="0">
                            <a:solidFill>
                              <a:srgbClr val="060607"/>
                            </a:solidFill>
                            <a:latin typeface="Cambria Math" panose="02040503050406030204" pitchFamily="18" charset="0"/>
                          </a:rPr>
                          <m:t>9</m:t>
                        </m:r>
                      </m:sup>
                    </m:sSup>
                    <m:r>
                      <a:rPr lang="zh-CN" altLang="en-US" i="1" dirty="0">
                        <a:solidFill>
                          <a:srgbClr val="060607"/>
                        </a:solidFill>
                        <a:latin typeface="Cambria Math" panose="02040503050406030204" pitchFamily="18" charset="0"/>
                      </a:rPr>
                      <m:t>，</m:t>
                    </m:r>
                  </m:oMath>
                </a14:m>
                <a:r>
                  <a:rPr lang="zh-CN" altLang="en-US" dirty="0">
                    <a:solidFill>
                      <a:srgbClr val="060607"/>
                    </a:solidFill>
                    <a:latin typeface="-apple-system"/>
                  </a:rPr>
                  <a:t>但其计算时间相差很大，原因是</a:t>
                </a:r>
                <a:r>
                  <a:rPr lang="en-US" altLang="zh-CN" dirty="0">
                    <a:solidFill>
                      <a:srgbClr val="060607"/>
                    </a:solidFill>
                    <a:latin typeface="-apple-system"/>
                  </a:rPr>
                  <a:t>223_pp_hh</a:t>
                </a:r>
                <a:r>
                  <a:rPr lang="zh-CN" altLang="en-US" dirty="0"/>
                  <a:t>非常适合矩阵乘法，不需要任何耦合或反对称化，因此计算时间可以忽略不计。</a:t>
                </a:r>
                <a:endParaRPr lang="en-US" altLang="zh-CN" dirty="0">
                  <a:solidFill>
                    <a:srgbClr val="060607"/>
                  </a:solidFill>
                  <a:latin typeface="-apple-system"/>
                </a:endParaRPr>
              </a:p>
              <a:p>
                <a:pPr marL="285750" indent="-285750">
                  <a:buClr>
                    <a:schemeClr val="accent1"/>
                  </a:buClr>
                  <a:buFont typeface="Wingdings" panose="05000000000000000000" pitchFamily="2" charset="2"/>
                  <a:buChar char="n"/>
                </a:pPr>
                <a:endParaRPr lang="zh-CN" altLang="en-US" dirty="0"/>
              </a:p>
            </p:txBody>
          </p:sp>
        </mc:Choice>
        <mc:Fallback xmlns="">
          <p:sp>
            <p:nvSpPr>
              <p:cNvPr id="3" name="文本框 2">
                <a:extLst>
                  <a:ext uri="{FF2B5EF4-FFF2-40B4-BE49-F238E27FC236}">
                    <a16:creationId xmlns:a16="http://schemas.microsoft.com/office/drawing/2014/main" id="{0A2B5A1B-ACDC-1034-2B64-3559CC941A41}"/>
                  </a:ext>
                </a:extLst>
              </p:cNvPr>
              <p:cNvSpPr txBox="1">
                <a:spLocks noRot="1" noChangeAspect="1" noMove="1" noResize="1" noEditPoints="1" noAdjustHandles="1" noChangeArrowheads="1" noChangeShapeType="1" noTextEdit="1"/>
              </p:cNvSpPr>
              <p:nvPr/>
            </p:nvSpPr>
            <p:spPr>
              <a:xfrm>
                <a:off x="5769204" y="2894029"/>
                <a:ext cx="6096851" cy="3693319"/>
              </a:xfrm>
              <a:prstGeom prst="rect">
                <a:avLst/>
              </a:prstGeom>
              <a:blipFill>
                <a:blip r:embed="rId4"/>
                <a:stretch>
                  <a:fillRect l="-599" t="-990" r="-21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3893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E461781-A988-5B88-6378-2F1878A47862}"/>
              </a:ext>
            </a:extLst>
          </p:cNvPr>
          <p:cNvSpPr txBox="1"/>
          <p:nvPr/>
        </p:nvSpPr>
        <p:spPr>
          <a:xfrm>
            <a:off x="84840" y="131975"/>
            <a:ext cx="6787300" cy="400110"/>
          </a:xfrm>
          <a:prstGeom prst="rect">
            <a:avLst/>
          </a:prstGeom>
          <a:noFill/>
        </p:spPr>
        <p:txBody>
          <a:bodyPr wrap="square" rtlCol="0">
            <a:spAutoFit/>
          </a:bodyPr>
          <a:lstStyle/>
          <a:p>
            <a:r>
              <a:rPr lang="en-US" altLang="zh-CN" sz="2000" dirty="0">
                <a:solidFill>
                  <a:schemeClr val="bg1"/>
                </a:solidFill>
              </a:rPr>
              <a:t>Conclusion</a:t>
            </a:r>
            <a:endParaRPr lang="zh-CN" altLang="en-US" sz="2000" dirty="0">
              <a:solidFill>
                <a:schemeClr val="bg1"/>
              </a:solidFill>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6D065A7-AA7D-1E23-69EB-E8DD99A7C5AC}"/>
                  </a:ext>
                </a:extLst>
              </p:cNvPr>
              <p:cNvSpPr txBox="1"/>
              <p:nvPr/>
            </p:nvSpPr>
            <p:spPr>
              <a:xfrm>
                <a:off x="406923" y="1715678"/>
                <a:ext cx="11378153" cy="2862322"/>
              </a:xfrm>
              <a:prstGeom prst="rect">
                <a:avLst/>
              </a:prstGeom>
              <a:noFill/>
            </p:spPr>
            <p:txBody>
              <a:bodyPr wrap="square" rtlCol="0">
                <a:spAutoFit/>
              </a:bodyPr>
              <a:lstStyle/>
              <a:p>
                <a:pPr marL="285750" indent="-285750">
                  <a:buClr>
                    <a:schemeClr val="accent1"/>
                  </a:buClr>
                  <a:buFont typeface="Wingdings" panose="05000000000000000000" pitchFamily="2" charset="2"/>
                  <a:buChar char="n"/>
                </a:pPr>
                <a:r>
                  <a:rPr lang="zh-CN" altLang="en-US" b="0" i="0" dirty="0">
                    <a:effectLst/>
                    <a:latin typeface="-apple-system"/>
                  </a:rPr>
                  <a:t>完全的</a:t>
                </a:r>
                <a:r>
                  <a:rPr lang="en-US" altLang="zh-CN" b="0" i="0" dirty="0">
                    <a:effectLst/>
                    <a:latin typeface="-apple-system"/>
                  </a:rPr>
                  <a:t>IMSRG(3)</a:t>
                </a:r>
                <a:r>
                  <a:rPr lang="zh-CN" altLang="en-US" b="0" i="0" dirty="0">
                    <a:effectLst/>
                    <a:latin typeface="-apple-system"/>
                  </a:rPr>
                  <a:t>方法计算成本很高，但我们可以通过近似保留某些重要的修正项在以此保证精度</a:t>
                </a:r>
                <a:endParaRPr lang="en-US" altLang="zh-CN" b="0" i="0" dirty="0">
                  <a:effectLst/>
                  <a:latin typeface="-apple-system"/>
                </a:endParaRPr>
              </a:p>
              <a:p>
                <a:pPr marL="285750" indent="-285750">
                  <a:buClr>
                    <a:schemeClr val="accent1"/>
                  </a:buClr>
                  <a:buFont typeface="Wingdings" panose="05000000000000000000" pitchFamily="2" charset="2"/>
                  <a:buChar char="n"/>
                </a:pPr>
                <a:endParaRPr lang="en-US" altLang="zh-CN" dirty="0">
                  <a:latin typeface="-apple-system"/>
                </a:endParaRPr>
              </a:p>
              <a:p>
                <a:pPr>
                  <a:buClr>
                    <a:schemeClr val="accent1"/>
                  </a:buClr>
                </a:pPr>
                <a:endParaRPr lang="en-US" altLang="zh-CN" dirty="0"/>
              </a:p>
              <a:p>
                <a:pPr marL="285750" indent="-285750">
                  <a:buClr>
                    <a:schemeClr val="accent1"/>
                  </a:buClr>
                  <a:buFont typeface="Wingdings" panose="05000000000000000000" pitchFamily="2" charset="2"/>
                  <a:buChar char="n"/>
                </a:pPr>
                <a:r>
                  <a:rPr lang="en-US" altLang="zh-CN" dirty="0"/>
                  <a:t>IMSRG(2)</a:t>
                </a:r>
                <a:r>
                  <a:rPr lang="zh-CN" altLang="en-US" dirty="0"/>
                  <a:t>方法中由于截断高阶多体算符引起的误差可以通过</a:t>
                </a:r>
                <a:r>
                  <a:rPr lang="en-US" altLang="zh-CN" dirty="0"/>
                  <a:t>IMSRG(2*)</a:t>
                </a:r>
                <a:r>
                  <a:rPr lang="zh-CN" altLang="en-US" dirty="0"/>
                  <a:t>方法修正，可以明显地提高计算结果准确度，而且这个修正并不会改变计算复杂度。当相互作用强度增大时，</a:t>
                </a:r>
                <a:r>
                  <a:rPr lang="en-US" altLang="zh-CN" dirty="0"/>
                  <a:t>IMSRG(2)</a:t>
                </a:r>
                <a:r>
                  <a:rPr lang="zh-CN" altLang="en-US" dirty="0"/>
                  <a:t>的演化流方程可能会发散，而引入高阶项的</a:t>
                </a:r>
                <a:r>
                  <a:rPr lang="en-US" altLang="zh-CN" dirty="0"/>
                  <a:t>IMSRG(2*)</a:t>
                </a:r>
                <a:r>
                  <a:rPr lang="zh-CN" altLang="en-US" dirty="0"/>
                  <a:t>方法可以收敛。</a:t>
                </a:r>
                <a:endParaRPr lang="en-US" altLang="zh-CN" dirty="0"/>
              </a:p>
              <a:p>
                <a:pPr marL="285750" indent="-285750">
                  <a:buClr>
                    <a:schemeClr val="accent1"/>
                  </a:buClr>
                  <a:buFont typeface="Wingdings" panose="05000000000000000000" pitchFamily="2" charset="2"/>
                  <a:buChar char="n"/>
                </a:pPr>
                <a:endParaRPr lang="en-US" altLang="zh-CN" dirty="0"/>
              </a:p>
              <a:p>
                <a:pPr>
                  <a:buClr>
                    <a:schemeClr val="accent1"/>
                  </a:buClr>
                </a:pPr>
                <a:endParaRPr lang="en-US" altLang="zh-CN" dirty="0"/>
              </a:p>
              <a:p>
                <a:pPr marL="285750" indent="-285750">
                  <a:buClr>
                    <a:schemeClr val="accent1"/>
                  </a:buClr>
                  <a:buFont typeface="Wingdings" panose="05000000000000000000" pitchFamily="2" charset="2"/>
                  <a:buChar char="n"/>
                </a:pPr>
                <a:r>
                  <a:rPr lang="zh-CN" altLang="en-US" dirty="0">
                    <a:latin typeface="-apple-system"/>
                  </a:rPr>
                  <a:t>在实际计算碳同位素的基态和第一激发态能量时，</a:t>
                </a:r>
                <a:r>
                  <a:rPr lang="en-US" altLang="zh-CN" dirty="0">
                    <a:latin typeface="-apple-system"/>
                  </a:rPr>
                  <a:t>IMSRG(3N7)</a:t>
                </a:r>
                <a:r>
                  <a:rPr lang="zh-CN" altLang="en-US" dirty="0">
                    <a:latin typeface="-apple-system"/>
                  </a:rPr>
                  <a:t>方法将计算复杂度保留到</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𝑁</m:t>
                        </m:r>
                      </m:e>
                      <m:sup>
                        <m:r>
                          <a:rPr lang="en-US" altLang="zh-CN" i="1" dirty="0" smtClean="0">
                            <a:latin typeface="Cambria Math" panose="02040503050406030204" pitchFamily="18" charset="0"/>
                          </a:rPr>
                          <m:t>7</m:t>
                        </m:r>
                      </m:sup>
                    </m:sSup>
                  </m:oMath>
                </a14:m>
                <a:r>
                  <a:rPr lang="zh-CN" altLang="en-US" dirty="0">
                    <a:latin typeface="-apple-system"/>
                  </a:rPr>
                  <a:t>就可以获得较好的近似。</a:t>
                </a:r>
                <a:endParaRPr lang="en-US" altLang="zh-CN" b="0" i="0" dirty="0">
                  <a:effectLst/>
                  <a:latin typeface="-apple-system"/>
                </a:endParaRPr>
              </a:p>
            </p:txBody>
          </p:sp>
        </mc:Choice>
        <mc:Fallback xmlns="">
          <p:sp>
            <p:nvSpPr>
              <p:cNvPr id="4" name="文本框 3">
                <a:extLst>
                  <a:ext uri="{FF2B5EF4-FFF2-40B4-BE49-F238E27FC236}">
                    <a16:creationId xmlns:a16="http://schemas.microsoft.com/office/drawing/2014/main" id="{D6D065A7-AA7D-1E23-69EB-E8DD99A7C5AC}"/>
                  </a:ext>
                </a:extLst>
              </p:cNvPr>
              <p:cNvSpPr txBox="1">
                <a:spLocks noRot="1" noChangeAspect="1" noMove="1" noResize="1" noEditPoints="1" noAdjustHandles="1" noChangeArrowheads="1" noChangeShapeType="1" noTextEdit="1"/>
              </p:cNvSpPr>
              <p:nvPr/>
            </p:nvSpPr>
            <p:spPr>
              <a:xfrm>
                <a:off x="406923" y="1715678"/>
                <a:ext cx="11378153" cy="2862322"/>
              </a:xfrm>
              <a:prstGeom prst="rect">
                <a:avLst/>
              </a:prstGeom>
              <a:blipFill>
                <a:blip r:embed="rId2"/>
                <a:stretch>
                  <a:fillRect l="-375" t="-1064" b="-2340"/>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8C5E2417-FDBD-15ED-8FA4-F58C2B29C196}"/>
              </a:ext>
            </a:extLst>
          </p:cNvPr>
          <p:cNvSpPr txBox="1"/>
          <p:nvPr/>
        </p:nvSpPr>
        <p:spPr>
          <a:xfrm>
            <a:off x="406923" y="1121790"/>
            <a:ext cx="1480008" cy="400110"/>
          </a:xfrm>
          <a:prstGeom prst="rect">
            <a:avLst/>
          </a:prstGeom>
          <a:noFill/>
        </p:spPr>
        <p:txBody>
          <a:bodyPr wrap="square" rtlCol="0">
            <a:spAutoFit/>
          </a:bodyPr>
          <a:lstStyle/>
          <a:p>
            <a:r>
              <a:rPr lang="en-US" altLang="zh-CN" sz="2000" b="1" dirty="0"/>
              <a:t>Conclusion:</a:t>
            </a:r>
            <a:endParaRPr lang="zh-CN" altLang="en-US" sz="2000" b="1" dirty="0"/>
          </a:p>
        </p:txBody>
      </p:sp>
    </p:spTree>
    <p:extLst>
      <p:ext uri="{BB962C8B-B14F-4D97-AF65-F5344CB8AC3E}">
        <p14:creationId xmlns:p14="http://schemas.microsoft.com/office/powerpoint/2010/main" val="2111775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3BD9855D-CCA4-D3B2-C680-52DEA4184EE5}"/>
              </a:ext>
            </a:extLst>
          </p:cNvPr>
          <p:cNvSpPr/>
          <p:nvPr/>
        </p:nvSpPr>
        <p:spPr>
          <a:xfrm>
            <a:off x="2953731" y="2055043"/>
            <a:ext cx="6086574" cy="2574209"/>
          </a:xfrm>
          <a:prstGeom prst="roundRect">
            <a:avLst/>
          </a:prstGeom>
          <a:solidFill>
            <a:srgbClr val="01561F"/>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13800" dirty="0"/>
              <a:t>Thanks!</a:t>
            </a:r>
            <a:endParaRPr lang="zh-CN" altLang="en-US" sz="13800" dirty="0"/>
          </a:p>
        </p:txBody>
      </p:sp>
    </p:spTree>
    <p:extLst>
      <p:ext uri="{BB962C8B-B14F-4D97-AF65-F5344CB8AC3E}">
        <p14:creationId xmlns:p14="http://schemas.microsoft.com/office/powerpoint/2010/main" val="467166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76721A9-BECF-5659-4867-C94318D8F8CC}"/>
              </a:ext>
            </a:extLst>
          </p:cNvPr>
          <p:cNvSpPr txBox="1"/>
          <p:nvPr/>
        </p:nvSpPr>
        <p:spPr>
          <a:xfrm>
            <a:off x="160256" y="94268"/>
            <a:ext cx="4600280" cy="461665"/>
          </a:xfrm>
          <a:prstGeom prst="rect">
            <a:avLst/>
          </a:prstGeom>
          <a:noFill/>
        </p:spPr>
        <p:txBody>
          <a:bodyPr wrap="square" rtlCol="0">
            <a:spAutoFit/>
          </a:bodyPr>
          <a:lstStyle/>
          <a:p>
            <a:r>
              <a:rPr lang="en-US" altLang="zh-CN" sz="2400" dirty="0">
                <a:solidFill>
                  <a:schemeClr val="bg1"/>
                </a:solidFill>
              </a:rPr>
              <a:t>Introduction</a:t>
            </a:r>
            <a:endParaRPr lang="zh-CN" altLang="en-US" dirty="0">
              <a:solidFill>
                <a:schemeClr val="bg1"/>
              </a:solidFill>
            </a:endParaRPr>
          </a:p>
        </p:txBody>
      </p:sp>
      <p:sp>
        <p:nvSpPr>
          <p:cNvPr id="3" name="文本框 2">
            <a:extLst>
              <a:ext uri="{FF2B5EF4-FFF2-40B4-BE49-F238E27FC236}">
                <a16:creationId xmlns:a16="http://schemas.microsoft.com/office/drawing/2014/main" id="{E5A7BC10-A580-84DC-2B86-1B01E6B88D40}"/>
              </a:ext>
            </a:extLst>
          </p:cNvPr>
          <p:cNvSpPr txBox="1"/>
          <p:nvPr/>
        </p:nvSpPr>
        <p:spPr>
          <a:xfrm>
            <a:off x="499622" y="1470582"/>
            <a:ext cx="11359299" cy="2031325"/>
          </a:xfrm>
          <a:prstGeom prst="rect">
            <a:avLst/>
          </a:prstGeom>
          <a:noFill/>
        </p:spPr>
        <p:txBody>
          <a:bodyPr wrap="square" rtlCol="0">
            <a:spAutoFit/>
          </a:bodyPr>
          <a:lstStyle/>
          <a:p>
            <a:r>
              <a:rPr lang="en-US" altLang="zh-CN" dirty="0"/>
              <a:t>There has been considerable progress in the past few years in ab initio many-body methods for atomic nuclei, with an explosion in the number of available methods, as well as in the systems amenable to ab initio treatment. At present, nuclei from A = 2 up to A ∼ 208 can be accessed, including many open-shell nuclei. There has simultaneously been great progress in quantifying uncertainties due to the truncation of effective field theory (EFT) to a finite order, especially the use of emulators for the solution of the many-body problem . </a:t>
            </a:r>
            <a:r>
              <a:rPr lang="en-US" altLang="zh-CN" dirty="0">
                <a:solidFill>
                  <a:srgbClr val="FF0000"/>
                </a:solidFill>
              </a:rPr>
              <a:t>One of the most important remaining open issues in ab initio nuclear theory is a robust and reliable assessment of the error due to approximations made in solving the many-body problem.</a:t>
            </a:r>
            <a:endParaRPr lang="zh-CN" altLang="en-US" dirty="0">
              <a:solidFill>
                <a:srgbClr val="FF0000"/>
              </a:solidFill>
            </a:endParaRPr>
          </a:p>
        </p:txBody>
      </p:sp>
      <p:sp>
        <p:nvSpPr>
          <p:cNvPr id="4" name="文本框 3">
            <a:extLst>
              <a:ext uri="{FF2B5EF4-FFF2-40B4-BE49-F238E27FC236}">
                <a16:creationId xmlns:a16="http://schemas.microsoft.com/office/drawing/2014/main" id="{E0A5FA77-F9A6-04C1-A21C-1B3A2B73FE1F}"/>
              </a:ext>
            </a:extLst>
          </p:cNvPr>
          <p:cNvSpPr txBox="1"/>
          <p:nvPr/>
        </p:nvSpPr>
        <p:spPr>
          <a:xfrm>
            <a:off x="636310" y="4242214"/>
            <a:ext cx="11085922" cy="646331"/>
          </a:xfrm>
          <a:prstGeom prst="rect">
            <a:avLst/>
          </a:prstGeom>
          <a:noFill/>
        </p:spPr>
        <p:txBody>
          <a:bodyPr wrap="square" rtlCol="0">
            <a:spAutoFit/>
          </a:bodyPr>
          <a:lstStyle/>
          <a:p>
            <a:r>
              <a:rPr lang="en-US" altLang="zh-CN" dirty="0"/>
              <a:t>In this paper, we focus on the in-medium similarity renormalization group (IMSRG) approach , and work towards understanding how the adopted truncation scheme manifests as errors in the predicted observables. </a:t>
            </a:r>
            <a:endParaRPr lang="zh-CN" altLang="en-US" dirty="0"/>
          </a:p>
        </p:txBody>
      </p:sp>
      <p:sp>
        <p:nvSpPr>
          <p:cNvPr id="5" name="文本框 4">
            <a:extLst>
              <a:ext uri="{FF2B5EF4-FFF2-40B4-BE49-F238E27FC236}">
                <a16:creationId xmlns:a16="http://schemas.microsoft.com/office/drawing/2014/main" id="{F66AEC0F-1C39-6C38-A2B2-3E9655904269}"/>
              </a:ext>
            </a:extLst>
          </p:cNvPr>
          <p:cNvSpPr txBox="1"/>
          <p:nvPr/>
        </p:nvSpPr>
        <p:spPr>
          <a:xfrm>
            <a:off x="1381027" y="3696821"/>
            <a:ext cx="9459798" cy="369332"/>
          </a:xfrm>
          <a:prstGeom prst="rect">
            <a:avLst/>
          </a:prstGeom>
          <a:noFill/>
        </p:spPr>
        <p:txBody>
          <a:bodyPr wrap="square" rtlCol="0">
            <a:spAutoFit/>
          </a:bodyPr>
          <a:lstStyle/>
          <a:p>
            <a:r>
              <a:rPr lang="zh-CN" altLang="en-US" b="1" i="0" dirty="0">
                <a:solidFill>
                  <a:srgbClr val="060607"/>
                </a:solidFill>
                <a:effectLst/>
                <a:latin typeface="-apple-system"/>
              </a:rPr>
              <a:t>在从头计算理论中，一个关键的问题是如何对由于近似所产生的误差进行稳定和可靠的评估</a:t>
            </a:r>
            <a:endParaRPr lang="zh-CN" altLang="en-US" b="1" dirty="0"/>
          </a:p>
        </p:txBody>
      </p:sp>
      <p:sp>
        <p:nvSpPr>
          <p:cNvPr id="6" name="文本框 5">
            <a:extLst>
              <a:ext uri="{FF2B5EF4-FFF2-40B4-BE49-F238E27FC236}">
                <a16:creationId xmlns:a16="http://schemas.microsoft.com/office/drawing/2014/main" id="{073DEB15-AFBB-F08E-C34A-7092C3ADED0D}"/>
              </a:ext>
            </a:extLst>
          </p:cNvPr>
          <p:cNvSpPr txBox="1"/>
          <p:nvPr/>
        </p:nvSpPr>
        <p:spPr>
          <a:xfrm>
            <a:off x="853126" y="5083460"/>
            <a:ext cx="9987699" cy="369332"/>
          </a:xfrm>
          <a:prstGeom prst="rect">
            <a:avLst/>
          </a:prstGeom>
          <a:noFill/>
        </p:spPr>
        <p:txBody>
          <a:bodyPr wrap="square" rtlCol="0">
            <a:spAutoFit/>
          </a:bodyPr>
          <a:lstStyle/>
          <a:p>
            <a:r>
              <a:rPr lang="zh-CN" altLang="en-US" b="1" i="0" dirty="0">
                <a:solidFill>
                  <a:srgbClr val="060607"/>
                </a:solidFill>
                <a:effectLst/>
                <a:latin typeface="-apple-system"/>
              </a:rPr>
              <a:t>这篇论文主要</a:t>
            </a:r>
            <a:r>
              <a:rPr lang="zh-CN" altLang="en-US" b="1" dirty="0">
                <a:solidFill>
                  <a:srgbClr val="060607"/>
                </a:solidFill>
                <a:latin typeface="-apple-system"/>
              </a:rPr>
              <a:t>关</a:t>
            </a:r>
            <a:r>
              <a:rPr lang="zh-CN" altLang="en-US" b="1" i="0" dirty="0">
                <a:solidFill>
                  <a:srgbClr val="060607"/>
                </a:solidFill>
                <a:effectLst/>
                <a:latin typeface="-apple-system"/>
              </a:rPr>
              <a:t>注介质相似重整化群（</a:t>
            </a:r>
            <a:r>
              <a:rPr lang="en-US" altLang="zh-CN" b="1" i="0" dirty="0">
                <a:solidFill>
                  <a:srgbClr val="060607"/>
                </a:solidFill>
                <a:effectLst/>
                <a:latin typeface="-apple-system"/>
              </a:rPr>
              <a:t>IMSRG</a:t>
            </a:r>
            <a:r>
              <a:rPr lang="zh-CN" altLang="en-US" b="1" i="0" dirty="0">
                <a:solidFill>
                  <a:srgbClr val="060607"/>
                </a:solidFill>
                <a:effectLst/>
                <a:latin typeface="-apple-system"/>
              </a:rPr>
              <a:t>）方法，并致力于理解所采用的截断方案的误差表现</a:t>
            </a:r>
            <a:endParaRPr lang="zh-CN" altLang="en-US" b="1" dirty="0"/>
          </a:p>
        </p:txBody>
      </p:sp>
      <p:sp>
        <p:nvSpPr>
          <p:cNvPr id="7" name="文本框 6">
            <a:extLst>
              <a:ext uri="{FF2B5EF4-FFF2-40B4-BE49-F238E27FC236}">
                <a16:creationId xmlns:a16="http://schemas.microsoft.com/office/drawing/2014/main" id="{67C5040E-E249-D4BB-E319-BBBCC9113923}"/>
              </a:ext>
            </a:extLst>
          </p:cNvPr>
          <p:cNvSpPr txBox="1"/>
          <p:nvPr/>
        </p:nvSpPr>
        <p:spPr>
          <a:xfrm>
            <a:off x="499622" y="982442"/>
            <a:ext cx="2290713" cy="400110"/>
          </a:xfrm>
          <a:prstGeom prst="rect">
            <a:avLst/>
          </a:prstGeom>
          <a:noFill/>
        </p:spPr>
        <p:txBody>
          <a:bodyPr wrap="square" rtlCol="0">
            <a:spAutoFit/>
          </a:bodyPr>
          <a:lstStyle/>
          <a:p>
            <a:r>
              <a:rPr lang="en-US" altLang="zh-CN" sz="2000" b="1" dirty="0"/>
              <a:t>Introduction:</a:t>
            </a:r>
            <a:endParaRPr lang="zh-CN" altLang="en-US" sz="2000" b="1" dirty="0"/>
          </a:p>
        </p:txBody>
      </p:sp>
    </p:spTree>
    <p:extLst>
      <p:ext uri="{BB962C8B-B14F-4D97-AF65-F5344CB8AC3E}">
        <p14:creationId xmlns:p14="http://schemas.microsoft.com/office/powerpoint/2010/main" val="349980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9415BBA-2412-564F-576F-65EEFFDA35AB}"/>
              </a:ext>
            </a:extLst>
          </p:cNvPr>
          <p:cNvSpPr txBox="1"/>
          <p:nvPr/>
        </p:nvSpPr>
        <p:spPr>
          <a:xfrm>
            <a:off x="131975" y="75416"/>
            <a:ext cx="6938128" cy="461665"/>
          </a:xfrm>
          <a:prstGeom prst="rect">
            <a:avLst/>
          </a:prstGeom>
          <a:noFill/>
        </p:spPr>
        <p:txBody>
          <a:bodyPr wrap="square" rtlCol="0">
            <a:spAutoFit/>
          </a:bodyPr>
          <a:lstStyle/>
          <a:p>
            <a:r>
              <a:rPr lang="en-US" altLang="zh-CN" sz="2400" dirty="0">
                <a:solidFill>
                  <a:schemeClr val="bg1"/>
                </a:solidFill>
              </a:rPr>
              <a:t>In-Medium Similarity Renormalization Group</a:t>
            </a:r>
            <a:endParaRPr lang="zh-CN" altLang="en-US" sz="2400" dirty="0">
              <a:solidFill>
                <a:schemeClr val="bg1"/>
              </a:solidFill>
            </a:endParaRPr>
          </a:p>
        </p:txBody>
      </p:sp>
      <p:sp>
        <p:nvSpPr>
          <p:cNvPr id="3" name="文本框 2">
            <a:extLst>
              <a:ext uri="{FF2B5EF4-FFF2-40B4-BE49-F238E27FC236}">
                <a16:creationId xmlns:a16="http://schemas.microsoft.com/office/drawing/2014/main" id="{487F7A68-D90E-1974-8222-365C05D3921A}"/>
              </a:ext>
            </a:extLst>
          </p:cNvPr>
          <p:cNvSpPr txBox="1"/>
          <p:nvPr/>
        </p:nvSpPr>
        <p:spPr>
          <a:xfrm>
            <a:off x="254524" y="980388"/>
            <a:ext cx="2253006" cy="400110"/>
          </a:xfrm>
          <a:prstGeom prst="rect">
            <a:avLst/>
          </a:prstGeom>
          <a:noFill/>
        </p:spPr>
        <p:txBody>
          <a:bodyPr wrap="square" rtlCol="0">
            <a:spAutoFit/>
          </a:bodyPr>
          <a:lstStyle/>
          <a:p>
            <a:r>
              <a:rPr lang="en-US" altLang="zh-CN" sz="2000" b="1" dirty="0"/>
              <a:t>Basic ingredients</a:t>
            </a:r>
            <a:r>
              <a:rPr lang="zh-CN" altLang="en-US" sz="2000" b="1" dirty="0"/>
              <a:t>：</a:t>
            </a:r>
          </a:p>
        </p:txBody>
      </p:sp>
      <p:pic>
        <p:nvPicPr>
          <p:cNvPr id="5" name="图片 4">
            <a:extLst>
              <a:ext uri="{FF2B5EF4-FFF2-40B4-BE49-F238E27FC236}">
                <a16:creationId xmlns:a16="http://schemas.microsoft.com/office/drawing/2014/main" id="{8E483CCF-CDF8-D752-2925-4DBAA1FF30DA}"/>
              </a:ext>
            </a:extLst>
          </p:cNvPr>
          <p:cNvPicPr>
            <a:picLocks noChangeAspect="1"/>
          </p:cNvPicPr>
          <p:nvPr/>
        </p:nvPicPr>
        <p:blipFill>
          <a:blip r:embed="rId2"/>
          <a:stretch>
            <a:fillRect/>
          </a:stretch>
        </p:blipFill>
        <p:spPr>
          <a:xfrm>
            <a:off x="908343" y="1580883"/>
            <a:ext cx="2362530" cy="485843"/>
          </a:xfrm>
          <a:prstGeom prst="rect">
            <a:avLst/>
          </a:prstGeom>
        </p:spPr>
      </p:pic>
      <p:pic>
        <p:nvPicPr>
          <p:cNvPr id="7" name="图片 6">
            <a:extLst>
              <a:ext uri="{FF2B5EF4-FFF2-40B4-BE49-F238E27FC236}">
                <a16:creationId xmlns:a16="http://schemas.microsoft.com/office/drawing/2014/main" id="{04879D72-040E-7A64-D440-690EC32655CE}"/>
              </a:ext>
            </a:extLst>
          </p:cNvPr>
          <p:cNvPicPr>
            <a:picLocks noChangeAspect="1"/>
          </p:cNvPicPr>
          <p:nvPr/>
        </p:nvPicPr>
        <p:blipFill>
          <a:blip r:embed="rId3"/>
          <a:stretch>
            <a:fillRect/>
          </a:stretch>
        </p:blipFill>
        <p:spPr>
          <a:xfrm>
            <a:off x="1013133" y="2424300"/>
            <a:ext cx="2257740" cy="695422"/>
          </a:xfrm>
          <a:prstGeom prst="rect">
            <a:avLst/>
          </a:prstGeom>
        </p:spPr>
      </p:pic>
      <p:pic>
        <p:nvPicPr>
          <p:cNvPr id="9" name="图片 8">
            <a:extLst>
              <a:ext uri="{FF2B5EF4-FFF2-40B4-BE49-F238E27FC236}">
                <a16:creationId xmlns:a16="http://schemas.microsoft.com/office/drawing/2014/main" id="{A4AE46E8-08A2-2F7E-FAC2-70FE8E2D4DC1}"/>
              </a:ext>
            </a:extLst>
          </p:cNvPr>
          <p:cNvPicPr>
            <a:picLocks noChangeAspect="1"/>
          </p:cNvPicPr>
          <p:nvPr/>
        </p:nvPicPr>
        <p:blipFill>
          <a:blip r:embed="rId4"/>
          <a:stretch>
            <a:fillRect/>
          </a:stretch>
        </p:blipFill>
        <p:spPr>
          <a:xfrm>
            <a:off x="1013133" y="3400169"/>
            <a:ext cx="2495898" cy="733527"/>
          </a:xfrm>
          <a:prstGeom prst="rect">
            <a:avLst/>
          </a:prstGeom>
        </p:spPr>
      </p:pic>
      <p:pic>
        <p:nvPicPr>
          <p:cNvPr id="11" name="图片 10">
            <a:extLst>
              <a:ext uri="{FF2B5EF4-FFF2-40B4-BE49-F238E27FC236}">
                <a16:creationId xmlns:a16="http://schemas.microsoft.com/office/drawing/2014/main" id="{D6FD49A5-1AE5-44F9-FC9C-858371CAED9E}"/>
              </a:ext>
            </a:extLst>
          </p:cNvPr>
          <p:cNvPicPr>
            <a:picLocks noChangeAspect="1"/>
          </p:cNvPicPr>
          <p:nvPr/>
        </p:nvPicPr>
        <p:blipFill>
          <a:blip r:embed="rId5"/>
          <a:stretch>
            <a:fillRect/>
          </a:stretch>
        </p:blipFill>
        <p:spPr>
          <a:xfrm>
            <a:off x="711931" y="4628471"/>
            <a:ext cx="4772691" cy="819264"/>
          </a:xfrm>
          <a:prstGeom prst="rect">
            <a:avLst/>
          </a:prstGeom>
        </p:spPr>
      </p:pic>
      <p:sp>
        <p:nvSpPr>
          <p:cNvPr id="12" name="文本框 11">
            <a:extLst>
              <a:ext uri="{FF2B5EF4-FFF2-40B4-BE49-F238E27FC236}">
                <a16:creationId xmlns:a16="http://schemas.microsoft.com/office/drawing/2014/main" id="{F0880C6C-381C-A51B-6D57-6349F637421E}"/>
              </a:ext>
            </a:extLst>
          </p:cNvPr>
          <p:cNvSpPr txBox="1"/>
          <p:nvPr/>
        </p:nvSpPr>
        <p:spPr>
          <a:xfrm>
            <a:off x="7956223" y="1084082"/>
            <a:ext cx="3261674" cy="400110"/>
          </a:xfrm>
          <a:prstGeom prst="rect">
            <a:avLst/>
          </a:prstGeom>
          <a:noFill/>
        </p:spPr>
        <p:txBody>
          <a:bodyPr wrap="square" rtlCol="0">
            <a:spAutoFit/>
          </a:bodyPr>
          <a:lstStyle/>
          <a:p>
            <a:r>
              <a:rPr lang="en-US" altLang="zh-CN" sz="2000" b="1" dirty="0"/>
              <a:t>Magnus formulation</a:t>
            </a:r>
            <a:r>
              <a:rPr lang="zh-CN" altLang="en-US" sz="2000" b="1" dirty="0"/>
              <a:t>：</a:t>
            </a:r>
          </a:p>
        </p:txBody>
      </p:sp>
      <p:pic>
        <p:nvPicPr>
          <p:cNvPr id="14" name="图片 13">
            <a:extLst>
              <a:ext uri="{FF2B5EF4-FFF2-40B4-BE49-F238E27FC236}">
                <a16:creationId xmlns:a16="http://schemas.microsoft.com/office/drawing/2014/main" id="{1E3EF84D-1F81-E9DC-1E4B-970B8740B7E5}"/>
              </a:ext>
            </a:extLst>
          </p:cNvPr>
          <p:cNvPicPr>
            <a:picLocks noChangeAspect="1"/>
          </p:cNvPicPr>
          <p:nvPr/>
        </p:nvPicPr>
        <p:blipFill>
          <a:blip r:embed="rId6"/>
          <a:stretch>
            <a:fillRect/>
          </a:stretch>
        </p:blipFill>
        <p:spPr>
          <a:xfrm>
            <a:off x="8377731" y="1484192"/>
            <a:ext cx="1819529" cy="609685"/>
          </a:xfrm>
          <a:prstGeom prst="rect">
            <a:avLst/>
          </a:prstGeom>
        </p:spPr>
      </p:pic>
      <p:pic>
        <p:nvPicPr>
          <p:cNvPr id="16" name="图片 15">
            <a:extLst>
              <a:ext uri="{FF2B5EF4-FFF2-40B4-BE49-F238E27FC236}">
                <a16:creationId xmlns:a16="http://schemas.microsoft.com/office/drawing/2014/main" id="{2E558C8F-918A-97A1-2BC7-82E69AEE5AE4}"/>
              </a:ext>
            </a:extLst>
          </p:cNvPr>
          <p:cNvPicPr>
            <a:picLocks noChangeAspect="1"/>
          </p:cNvPicPr>
          <p:nvPr/>
        </p:nvPicPr>
        <p:blipFill>
          <a:blip r:embed="rId7"/>
          <a:stretch>
            <a:fillRect/>
          </a:stretch>
        </p:blipFill>
        <p:spPr>
          <a:xfrm>
            <a:off x="7698840" y="2319510"/>
            <a:ext cx="3458058" cy="800212"/>
          </a:xfrm>
          <a:prstGeom prst="rect">
            <a:avLst/>
          </a:prstGeom>
        </p:spPr>
      </p:pic>
      <p:pic>
        <p:nvPicPr>
          <p:cNvPr id="18" name="图片 17">
            <a:extLst>
              <a:ext uri="{FF2B5EF4-FFF2-40B4-BE49-F238E27FC236}">
                <a16:creationId xmlns:a16="http://schemas.microsoft.com/office/drawing/2014/main" id="{AD21436B-856D-CED0-D1ED-B21E05210422}"/>
              </a:ext>
            </a:extLst>
          </p:cNvPr>
          <p:cNvPicPr>
            <a:picLocks noChangeAspect="1"/>
          </p:cNvPicPr>
          <p:nvPr/>
        </p:nvPicPr>
        <p:blipFill>
          <a:blip r:embed="rId8"/>
          <a:stretch>
            <a:fillRect/>
          </a:stretch>
        </p:blipFill>
        <p:spPr>
          <a:xfrm>
            <a:off x="7070103" y="3400169"/>
            <a:ext cx="4086795" cy="924054"/>
          </a:xfrm>
          <a:prstGeom prst="rect">
            <a:avLst/>
          </a:prstGeom>
        </p:spPr>
      </p:pic>
      <p:pic>
        <p:nvPicPr>
          <p:cNvPr id="20" name="图片 19">
            <a:extLst>
              <a:ext uri="{FF2B5EF4-FFF2-40B4-BE49-F238E27FC236}">
                <a16:creationId xmlns:a16="http://schemas.microsoft.com/office/drawing/2014/main" id="{D2DA9D4B-04C5-1FD1-00AA-9BEEB1159B94}"/>
              </a:ext>
            </a:extLst>
          </p:cNvPr>
          <p:cNvPicPr>
            <a:picLocks noChangeAspect="1"/>
          </p:cNvPicPr>
          <p:nvPr/>
        </p:nvPicPr>
        <p:blipFill>
          <a:blip r:embed="rId9"/>
          <a:stretch>
            <a:fillRect/>
          </a:stretch>
        </p:blipFill>
        <p:spPr>
          <a:xfrm>
            <a:off x="6715387" y="4680485"/>
            <a:ext cx="5144218" cy="876422"/>
          </a:xfrm>
          <a:prstGeom prst="rect">
            <a:avLst/>
          </a:prstGeom>
        </p:spPr>
      </p:pic>
    </p:spTree>
    <p:extLst>
      <p:ext uri="{BB962C8B-B14F-4D97-AF65-F5344CB8AC3E}">
        <p14:creationId xmlns:p14="http://schemas.microsoft.com/office/powerpoint/2010/main" val="3826252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9FC7E8A-2872-1F1C-1AC6-7EC99C133E0F}"/>
              </a:ext>
            </a:extLst>
          </p:cNvPr>
          <p:cNvSpPr txBox="1"/>
          <p:nvPr/>
        </p:nvSpPr>
        <p:spPr>
          <a:xfrm>
            <a:off x="122548" y="150829"/>
            <a:ext cx="6674178" cy="400110"/>
          </a:xfrm>
          <a:prstGeom prst="rect">
            <a:avLst/>
          </a:prstGeom>
          <a:noFill/>
        </p:spPr>
        <p:txBody>
          <a:bodyPr wrap="square" rtlCol="0">
            <a:spAutoFit/>
          </a:bodyPr>
          <a:lstStyle/>
          <a:p>
            <a:r>
              <a:rPr lang="en-US" altLang="zh-CN" sz="2000" dirty="0">
                <a:solidFill>
                  <a:schemeClr val="bg1"/>
                </a:solidFill>
              </a:rPr>
              <a:t>Truncation and NOnB approximation</a:t>
            </a:r>
            <a:endParaRPr lang="zh-CN" altLang="en-US" sz="2000" dirty="0">
              <a:solidFill>
                <a:schemeClr val="bg1"/>
              </a:solidFill>
            </a:endParaRPr>
          </a:p>
        </p:txBody>
      </p:sp>
      <p:sp>
        <p:nvSpPr>
          <p:cNvPr id="15" name="文本框 14">
            <a:extLst>
              <a:ext uri="{FF2B5EF4-FFF2-40B4-BE49-F238E27FC236}">
                <a16:creationId xmlns:a16="http://schemas.microsoft.com/office/drawing/2014/main" id="{8E9F5751-9C0D-E0DE-CB6D-25F7F984E66C}"/>
              </a:ext>
            </a:extLst>
          </p:cNvPr>
          <p:cNvSpPr txBox="1"/>
          <p:nvPr/>
        </p:nvSpPr>
        <p:spPr>
          <a:xfrm>
            <a:off x="812276" y="1924796"/>
            <a:ext cx="10567447" cy="3785652"/>
          </a:xfrm>
          <a:prstGeom prst="rect">
            <a:avLst/>
          </a:prstGeom>
          <a:noFill/>
        </p:spPr>
        <p:txBody>
          <a:bodyPr wrap="square" rtlCol="0">
            <a:spAutoFit/>
          </a:bodyPr>
          <a:lstStyle/>
          <a:p>
            <a:pPr marL="285750" indent="-285750">
              <a:buClr>
                <a:schemeClr val="accent1"/>
              </a:buClr>
              <a:buFont typeface="Wingdings" panose="05000000000000000000" pitchFamily="2" charset="2"/>
              <a:buChar char="n"/>
            </a:pPr>
            <a:r>
              <a:rPr lang="en-US" altLang="zh-CN" sz="2000" dirty="0"/>
              <a:t>normal-ordered n-body (NOnB) approximation</a:t>
            </a:r>
            <a:r>
              <a:rPr lang="zh-CN" altLang="en-US" sz="2000" dirty="0"/>
              <a:t>：</a:t>
            </a:r>
            <a:r>
              <a:rPr lang="en-US" altLang="zh-CN" sz="2000" dirty="0"/>
              <a:t>to make the calculation feasible, all operators, including intermediate commutator expressions, are truncated at the n-body level.</a:t>
            </a:r>
          </a:p>
          <a:p>
            <a:pPr>
              <a:buClr>
                <a:schemeClr val="accent1"/>
              </a:buClr>
            </a:pPr>
            <a:endParaRPr lang="en-US" altLang="zh-CN" sz="2000" dirty="0"/>
          </a:p>
          <a:p>
            <a:pPr marL="285750" indent="-285750">
              <a:buClr>
                <a:schemeClr val="accent1"/>
              </a:buClr>
              <a:buFont typeface="Wingdings" panose="05000000000000000000" pitchFamily="2" charset="2"/>
              <a:buChar char="n"/>
            </a:pPr>
            <a:r>
              <a:rPr lang="en-US" altLang="zh-CN" sz="2000" dirty="0"/>
              <a:t>For an A-body system with a single-determinant reference with A particles, at most A-particle-A-hole configurations can be present in the wave function, and so the NOnB approximation is exact for n ≥ 2A. With a vacuum reference, at most A quasiparticles are present, and so the NOnB approximation is exact for n ≥ A.</a:t>
            </a:r>
          </a:p>
          <a:p>
            <a:pPr>
              <a:buClr>
                <a:schemeClr val="accent1"/>
              </a:buClr>
            </a:pPr>
            <a:endParaRPr lang="en-US" altLang="zh-CN" sz="2000" dirty="0"/>
          </a:p>
          <a:p>
            <a:pPr marL="285750" indent="-285750">
              <a:buClr>
                <a:schemeClr val="accent1"/>
              </a:buClr>
              <a:buFont typeface="Wingdings" panose="05000000000000000000" pitchFamily="2" charset="2"/>
              <a:buChar char="n"/>
            </a:pPr>
            <a:r>
              <a:rPr lang="en-US" altLang="zh-CN" sz="2000" dirty="0"/>
              <a:t>The NOnB approximation will also be exact if there are no m-body operators with m &gt; n; for example, working at low order in chiral effective field theory ,there are no operators with m &gt; 3, so the NO3B approximation is exact. However, SRG evolution will induce operators with m &gt; 3, so IMSRG(3) is no longer exact.</a:t>
            </a:r>
          </a:p>
        </p:txBody>
      </p:sp>
      <p:sp>
        <p:nvSpPr>
          <p:cNvPr id="16" name="文本框 15">
            <a:extLst>
              <a:ext uri="{FF2B5EF4-FFF2-40B4-BE49-F238E27FC236}">
                <a16:creationId xmlns:a16="http://schemas.microsoft.com/office/drawing/2014/main" id="{AD64DF6D-C5C8-0605-B639-A36248FAA61B}"/>
              </a:ext>
            </a:extLst>
          </p:cNvPr>
          <p:cNvSpPr txBox="1"/>
          <p:nvPr/>
        </p:nvSpPr>
        <p:spPr>
          <a:xfrm>
            <a:off x="2158739" y="5843379"/>
            <a:ext cx="7645137" cy="369332"/>
          </a:xfrm>
          <a:prstGeom prst="rect">
            <a:avLst/>
          </a:prstGeom>
          <a:noFill/>
        </p:spPr>
        <p:txBody>
          <a:bodyPr wrap="square" rtlCol="0">
            <a:spAutoFit/>
          </a:bodyPr>
          <a:lstStyle/>
          <a:p>
            <a:r>
              <a:rPr lang="zh-CN" altLang="en-US" dirty="0"/>
              <a:t>在大多数情况下，我们研究的多体问题中，截断带来的误差是不可避免的</a:t>
            </a:r>
          </a:p>
        </p:txBody>
      </p:sp>
      <p:pic>
        <p:nvPicPr>
          <p:cNvPr id="4" name="图片 3">
            <a:extLst>
              <a:ext uri="{FF2B5EF4-FFF2-40B4-BE49-F238E27FC236}">
                <a16:creationId xmlns:a16="http://schemas.microsoft.com/office/drawing/2014/main" id="{3ED117B2-8A46-50A1-A4C5-FF971FABF9BD}"/>
              </a:ext>
            </a:extLst>
          </p:cNvPr>
          <p:cNvPicPr>
            <a:picLocks noChangeAspect="1"/>
          </p:cNvPicPr>
          <p:nvPr/>
        </p:nvPicPr>
        <p:blipFill>
          <a:blip r:embed="rId2"/>
          <a:stretch>
            <a:fillRect/>
          </a:stretch>
        </p:blipFill>
        <p:spPr>
          <a:xfrm>
            <a:off x="2158739" y="700159"/>
            <a:ext cx="4464572" cy="1222442"/>
          </a:xfrm>
          <a:prstGeom prst="rect">
            <a:avLst/>
          </a:prstGeom>
        </p:spPr>
      </p:pic>
      <p:sp>
        <p:nvSpPr>
          <p:cNvPr id="5" name="文本框 4">
            <a:extLst>
              <a:ext uri="{FF2B5EF4-FFF2-40B4-BE49-F238E27FC236}">
                <a16:creationId xmlns:a16="http://schemas.microsoft.com/office/drawing/2014/main" id="{65F689A5-BA4C-0869-E75A-EB081CA86782}"/>
              </a:ext>
            </a:extLst>
          </p:cNvPr>
          <p:cNvSpPr txBox="1"/>
          <p:nvPr/>
        </p:nvSpPr>
        <p:spPr>
          <a:xfrm>
            <a:off x="688157" y="1022423"/>
            <a:ext cx="1300899" cy="400110"/>
          </a:xfrm>
          <a:prstGeom prst="rect">
            <a:avLst/>
          </a:prstGeom>
          <a:noFill/>
        </p:spPr>
        <p:txBody>
          <a:bodyPr wrap="square" rtlCol="0">
            <a:spAutoFit/>
          </a:bodyPr>
          <a:lstStyle/>
          <a:p>
            <a:r>
              <a:rPr lang="en-US" altLang="zh-CN" sz="2000" b="1" dirty="0"/>
              <a:t>Operator:</a:t>
            </a:r>
            <a:endParaRPr lang="zh-CN" altLang="en-US" sz="2000" b="1" dirty="0"/>
          </a:p>
        </p:txBody>
      </p:sp>
    </p:spTree>
    <p:extLst>
      <p:ext uri="{BB962C8B-B14F-4D97-AF65-F5344CB8AC3E}">
        <p14:creationId xmlns:p14="http://schemas.microsoft.com/office/powerpoint/2010/main" val="41127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D3EE110-F70F-86CD-5F66-6DA9C19D0619}"/>
              </a:ext>
            </a:extLst>
          </p:cNvPr>
          <p:cNvSpPr txBox="1"/>
          <p:nvPr/>
        </p:nvSpPr>
        <p:spPr>
          <a:xfrm>
            <a:off x="150829" y="75414"/>
            <a:ext cx="4609707" cy="400110"/>
          </a:xfrm>
          <a:prstGeom prst="rect">
            <a:avLst/>
          </a:prstGeom>
          <a:noFill/>
        </p:spPr>
        <p:txBody>
          <a:bodyPr wrap="square" rtlCol="0">
            <a:spAutoFit/>
          </a:bodyPr>
          <a:lstStyle/>
          <a:p>
            <a:r>
              <a:rPr lang="en-US" altLang="zh-CN" sz="2000" dirty="0">
                <a:solidFill>
                  <a:schemeClr val="bg1"/>
                </a:solidFill>
              </a:rPr>
              <a:t>Approximations to full IMSRG(3)</a:t>
            </a:r>
            <a:endParaRPr lang="zh-CN" altLang="en-US" sz="2000" dirty="0">
              <a:solidFill>
                <a:schemeClr val="bg1"/>
              </a:solidFill>
            </a:endParaRPr>
          </a:p>
        </p:txBody>
      </p:sp>
      <p:pic>
        <p:nvPicPr>
          <p:cNvPr id="4" name="图片 3">
            <a:extLst>
              <a:ext uri="{FF2B5EF4-FFF2-40B4-BE49-F238E27FC236}">
                <a16:creationId xmlns:a16="http://schemas.microsoft.com/office/drawing/2014/main" id="{8ECA56E5-C067-775A-672D-835DACCF7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085" y="1701419"/>
            <a:ext cx="8715081" cy="4758731"/>
          </a:xfrm>
          <a:prstGeom prst="rect">
            <a:avLst/>
          </a:prstGeom>
        </p:spPr>
      </p:pic>
      <p:sp>
        <p:nvSpPr>
          <p:cNvPr id="5" name="文本框 4">
            <a:extLst>
              <a:ext uri="{FF2B5EF4-FFF2-40B4-BE49-F238E27FC236}">
                <a16:creationId xmlns:a16="http://schemas.microsoft.com/office/drawing/2014/main" id="{1647DEC0-1E84-21DA-B5DC-5AA1D414A9A7}"/>
              </a:ext>
            </a:extLst>
          </p:cNvPr>
          <p:cNvSpPr txBox="1"/>
          <p:nvPr/>
        </p:nvSpPr>
        <p:spPr>
          <a:xfrm>
            <a:off x="320511" y="875978"/>
            <a:ext cx="11321592" cy="707886"/>
          </a:xfrm>
          <a:prstGeom prst="rect">
            <a:avLst/>
          </a:prstGeom>
          <a:noFill/>
        </p:spPr>
        <p:txBody>
          <a:bodyPr wrap="square" rtlCol="0">
            <a:spAutoFit/>
          </a:bodyPr>
          <a:lstStyle/>
          <a:p>
            <a:r>
              <a:rPr lang="en-US" altLang="zh-CN" sz="2000" dirty="0"/>
              <a:t>The full IMSRG(3) is too expensive for realistic applications, and so we shall explore some approximation schemes which can render the calculation more tractable.</a:t>
            </a:r>
            <a:endParaRPr lang="zh-CN" altLang="en-US" sz="2000" dirty="0"/>
          </a:p>
        </p:txBody>
      </p:sp>
    </p:spTree>
    <p:extLst>
      <p:ext uri="{BB962C8B-B14F-4D97-AF65-F5344CB8AC3E}">
        <p14:creationId xmlns:p14="http://schemas.microsoft.com/office/powerpoint/2010/main" val="3627493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B58EDD-BC3E-CF68-3D43-4F78E41D0065}"/>
              </a:ext>
            </a:extLst>
          </p:cNvPr>
          <p:cNvSpPr txBox="1"/>
          <p:nvPr/>
        </p:nvSpPr>
        <p:spPr>
          <a:xfrm>
            <a:off x="254524" y="131975"/>
            <a:ext cx="4609707" cy="400110"/>
          </a:xfrm>
          <a:prstGeom prst="rect">
            <a:avLst/>
          </a:prstGeom>
          <a:noFill/>
        </p:spPr>
        <p:txBody>
          <a:bodyPr wrap="square" rtlCol="0">
            <a:spAutoFit/>
          </a:bodyPr>
          <a:lstStyle/>
          <a:p>
            <a:r>
              <a:rPr lang="en-US" altLang="zh-CN" sz="2000" dirty="0">
                <a:solidFill>
                  <a:schemeClr val="bg1"/>
                </a:solidFill>
              </a:rPr>
              <a:t>IMSRG(3N7)</a:t>
            </a:r>
            <a:endParaRPr lang="zh-CN" altLang="en-US" sz="2000" dirty="0">
              <a:solidFill>
                <a:schemeClr val="bg1"/>
              </a:solidFill>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80132DA-D346-7D93-ADED-A0A43AE92D34}"/>
                  </a:ext>
                </a:extLst>
              </p:cNvPr>
              <p:cNvSpPr txBox="1"/>
              <p:nvPr/>
            </p:nvSpPr>
            <p:spPr>
              <a:xfrm>
                <a:off x="575035" y="1084082"/>
                <a:ext cx="10614581" cy="3416320"/>
              </a:xfrm>
              <a:prstGeom prst="rect">
                <a:avLst/>
              </a:prstGeom>
              <a:noFill/>
            </p:spPr>
            <p:txBody>
              <a:bodyPr wrap="square" rtlCol="0">
                <a:spAutoFit/>
              </a:bodyPr>
              <a:lstStyle/>
              <a:p>
                <a:pPr marL="285750" indent="-285750">
                  <a:buClr>
                    <a:schemeClr val="accent1"/>
                  </a:buClr>
                  <a:buFont typeface="Wingdings" panose="05000000000000000000" pitchFamily="2" charset="2"/>
                  <a:buChar char="n"/>
                </a:pPr>
                <a:r>
                  <a:rPr lang="en-US" altLang="zh-CN" dirty="0"/>
                  <a:t>Alternatively, we may assume that not all topologies contributing to the full IMSRG(3) commutator expression are equally important. A pragmatic way to approximate the full expression is to retain only those terms which scale as </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𝑁</m:t>
                        </m:r>
                      </m:e>
                      <m:sup>
                        <m:r>
                          <a:rPr lang="en-US" altLang="zh-CN" b="0" i="1" dirty="0" smtClean="0">
                            <a:latin typeface="Cambria Math" panose="02040503050406030204" pitchFamily="18" charset="0"/>
                          </a:rPr>
                          <m:t>7</m:t>
                        </m:r>
                      </m:sup>
                    </m:sSup>
                    <m:r>
                      <a:rPr lang="en-US" altLang="zh-CN" i="1" dirty="0" smtClean="0">
                        <a:latin typeface="Cambria Math" panose="02040503050406030204" pitchFamily="18" charset="0"/>
                      </a:rPr>
                      <m:t> </m:t>
                    </m:r>
                  </m:oMath>
                </a14:m>
                <a:r>
                  <a:rPr lang="en-US" altLang="zh-CN" dirty="0"/>
                  <a:t> or better.</a:t>
                </a:r>
              </a:p>
              <a:p>
                <a:pPr marL="285750" indent="-285750">
                  <a:buClr>
                    <a:schemeClr val="accent1"/>
                  </a:buClr>
                  <a:buFont typeface="Wingdings" panose="05000000000000000000" pitchFamily="2" charset="2"/>
                  <a:buChar char="n"/>
                </a:pPr>
                <a:endParaRPr lang="en-US" altLang="zh-CN" dirty="0"/>
              </a:p>
              <a:p>
                <a:pPr marL="285750" indent="-285750">
                  <a:buClr>
                    <a:schemeClr val="accent1"/>
                  </a:buClr>
                  <a:buFont typeface="Wingdings" panose="05000000000000000000" pitchFamily="2" charset="2"/>
                  <a:buChar char="n"/>
                </a:pPr>
                <a:endParaRPr lang="en-US" altLang="zh-CN" dirty="0"/>
              </a:p>
              <a:p>
                <a:pPr marL="285750" indent="-285750">
                  <a:buClr>
                    <a:schemeClr val="accent1"/>
                  </a:buClr>
                  <a:buFont typeface="Wingdings" panose="05000000000000000000" pitchFamily="2" charset="2"/>
                  <a:buChar char="n"/>
                </a:pPr>
                <a:r>
                  <a:rPr lang="en-US" altLang="zh-CN" dirty="0"/>
                  <a:t>In this approximation, errors made in the zero-body piece of H(s) will be at least fifth order in the potential, errors to the one-body and two-body parts will be at least fourth order, and the error in the three-body part will be at least third order. </a:t>
                </a:r>
              </a:p>
              <a:p>
                <a:pPr marL="285750" indent="-285750">
                  <a:buClr>
                    <a:schemeClr val="accent1"/>
                  </a:buClr>
                  <a:buFont typeface="Wingdings" panose="05000000000000000000" pitchFamily="2" charset="2"/>
                  <a:buChar char="n"/>
                </a:pPr>
                <a:endParaRPr lang="en-US" altLang="zh-CN" dirty="0"/>
              </a:p>
              <a:p>
                <a:pPr marL="285750" indent="-285750">
                  <a:buClr>
                    <a:schemeClr val="accent1"/>
                  </a:buClr>
                  <a:buFont typeface="Wingdings" panose="05000000000000000000" pitchFamily="2" charset="2"/>
                  <a:buChar char="n"/>
                </a:pPr>
                <a:endParaRPr lang="en-US" altLang="zh-CN" dirty="0"/>
              </a:p>
              <a:p>
                <a:pPr marL="285750" indent="-285750">
                  <a:buClr>
                    <a:schemeClr val="accent1"/>
                  </a:buClr>
                  <a:buFont typeface="Wingdings" panose="05000000000000000000" pitchFamily="2" charset="2"/>
                  <a:buChar char="n"/>
                </a:pPr>
                <a:r>
                  <a:rPr lang="en-US" altLang="zh-CN" dirty="0"/>
                  <a:t>In principle we can also consider terms scaling as </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𝑁</m:t>
                        </m:r>
                      </m:e>
                      <m:sup>
                        <m:r>
                          <a:rPr lang="en-US" altLang="zh-CN" i="1" dirty="0" smtClean="0">
                            <a:latin typeface="Cambria Math" panose="02040503050406030204" pitchFamily="18" charset="0"/>
                          </a:rPr>
                          <m:t>8</m:t>
                        </m:r>
                      </m:sup>
                    </m:sSup>
                  </m:oMath>
                </a14:m>
                <a:r>
                  <a:rPr lang="en-US" altLang="zh-CN" dirty="0"/>
                  <a:t> or better, but in practice we find these extra terms are not worth the substantial computational effort required for direct evaluation.</a:t>
                </a:r>
                <a:endParaRPr lang="zh-CN" altLang="en-US" dirty="0"/>
              </a:p>
            </p:txBody>
          </p:sp>
        </mc:Choice>
        <mc:Fallback xmlns="">
          <p:sp>
            <p:nvSpPr>
              <p:cNvPr id="3" name="文本框 2">
                <a:extLst>
                  <a:ext uri="{FF2B5EF4-FFF2-40B4-BE49-F238E27FC236}">
                    <a16:creationId xmlns:a16="http://schemas.microsoft.com/office/drawing/2014/main" id="{180132DA-D346-7D93-ADED-A0A43AE92D34}"/>
                  </a:ext>
                </a:extLst>
              </p:cNvPr>
              <p:cNvSpPr txBox="1">
                <a:spLocks noRot="1" noChangeAspect="1" noMove="1" noResize="1" noEditPoints="1" noAdjustHandles="1" noChangeArrowheads="1" noChangeShapeType="1" noTextEdit="1"/>
              </p:cNvSpPr>
              <p:nvPr/>
            </p:nvSpPr>
            <p:spPr>
              <a:xfrm>
                <a:off x="575035" y="1084082"/>
                <a:ext cx="10614581" cy="3416320"/>
              </a:xfrm>
              <a:prstGeom prst="rect">
                <a:avLst/>
              </a:prstGeom>
              <a:blipFill>
                <a:blip r:embed="rId2"/>
                <a:stretch>
                  <a:fillRect l="-344" t="-1071" b="-19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FB58811-C5D0-7F86-88B3-B569FA2F17C2}"/>
                  </a:ext>
                </a:extLst>
              </p:cNvPr>
              <p:cNvSpPr txBox="1"/>
              <p:nvPr/>
            </p:nvSpPr>
            <p:spPr>
              <a:xfrm>
                <a:off x="1442301" y="4996206"/>
                <a:ext cx="10162095" cy="369332"/>
              </a:xfrm>
              <a:prstGeom prst="rect">
                <a:avLst/>
              </a:prstGeom>
              <a:noFill/>
            </p:spPr>
            <p:txBody>
              <a:bodyPr wrap="square" rtlCol="0">
                <a:spAutoFit/>
              </a:bodyPr>
              <a:lstStyle/>
              <a:p>
                <a:r>
                  <a:rPr lang="zh-CN" altLang="en-US" dirty="0"/>
                  <a:t>将</a:t>
                </a:r>
                <a:r>
                  <a:rPr lang="en-US" altLang="zh-CN" dirty="0"/>
                  <a:t>IMSRG(3)</a:t>
                </a:r>
                <a:r>
                  <a:rPr lang="zh-CN" altLang="en-US" dirty="0"/>
                  <a:t>的对易子只保留到</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𝑁</m:t>
                        </m:r>
                      </m:e>
                      <m:sup>
                        <m:r>
                          <a:rPr lang="en-US" altLang="zh-CN" i="1" dirty="0" smtClean="0">
                            <a:latin typeface="Cambria Math" panose="02040503050406030204" pitchFamily="18" charset="0"/>
                          </a:rPr>
                          <m:t>7</m:t>
                        </m:r>
                      </m:sup>
                    </m:sSup>
                  </m:oMath>
                </a14:m>
                <a:r>
                  <a:rPr lang="zh-CN" altLang="en-US" dirty="0"/>
                  <a:t>的计算复杂度，在保证计算效率的同时还可以得到不错的结果。</a:t>
                </a:r>
                <a:r>
                  <a:rPr lang="en-US" altLang="zh-CN" dirty="0"/>
                  <a:t> </a:t>
                </a:r>
                <a:endParaRPr lang="zh-CN" altLang="en-US" dirty="0"/>
              </a:p>
            </p:txBody>
          </p:sp>
        </mc:Choice>
        <mc:Fallback xmlns="">
          <p:sp>
            <p:nvSpPr>
              <p:cNvPr id="4" name="文本框 3">
                <a:extLst>
                  <a:ext uri="{FF2B5EF4-FFF2-40B4-BE49-F238E27FC236}">
                    <a16:creationId xmlns:a16="http://schemas.microsoft.com/office/drawing/2014/main" id="{BFB58811-C5D0-7F86-88B3-B569FA2F17C2}"/>
                  </a:ext>
                </a:extLst>
              </p:cNvPr>
              <p:cNvSpPr txBox="1">
                <a:spLocks noRot="1" noChangeAspect="1" noMove="1" noResize="1" noEditPoints="1" noAdjustHandles="1" noChangeArrowheads="1" noChangeShapeType="1" noTextEdit="1"/>
              </p:cNvSpPr>
              <p:nvPr/>
            </p:nvSpPr>
            <p:spPr>
              <a:xfrm>
                <a:off x="1442301" y="4996206"/>
                <a:ext cx="10162095" cy="369332"/>
              </a:xfrm>
              <a:prstGeom prst="rect">
                <a:avLst/>
              </a:prstGeom>
              <a:blipFill>
                <a:blip r:embed="rId3"/>
                <a:stretch>
                  <a:fillRect l="-540"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711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E8F4318-11FC-99B8-163A-D974000DCE64}"/>
              </a:ext>
            </a:extLst>
          </p:cNvPr>
          <p:cNvSpPr txBox="1"/>
          <p:nvPr/>
        </p:nvSpPr>
        <p:spPr>
          <a:xfrm>
            <a:off x="254524" y="131975"/>
            <a:ext cx="4609707" cy="400110"/>
          </a:xfrm>
          <a:prstGeom prst="rect">
            <a:avLst/>
          </a:prstGeom>
          <a:noFill/>
        </p:spPr>
        <p:txBody>
          <a:bodyPr wrap="square" rtlCol="0">
            <a:spAutoFit/>
          </a:bodyPr>
          <a:lstStyle/>
          <a:p>
            <a:r>
              <a:rPr lang="en-US" altLang="zh-CN" sz="2000" dirty="0">
                <a:solidFill>
                  <a:schemeClr val="bg1"/>
                </a:solidFill>
              </a:rPr>
              <a:t>IMSRG(3N7)</a:t>
            </a:r>
            <a:endParaRPr lang="zh-CN" altLang="en-US" sz="2000" dirty="0">
              <a:solidFill>
                <a:schemeClr val="bg1"/>
              </a:solidFill>
            </a:endParaRPr>
          </a:p>
        </p:txBody>
      </p:sp>
      <p:pic>
        <p:nvPicPr>
          <p:cNvPr id="6" name="图片 5">
            <a:extLst>
              <a:ext uri="{FF2B5EF4-FFF2-40B4-BE49-F238E27FC236}">
                <a16:creationId xmlns:a16="http://schemas.microsoft.com/office/drawing/2014/main" id="{476C40AA-A16C-45D1-8623-33C51E872655}"/>
              </a:ext>
            </a:extLst>
          </p:cNvPr>
          <p:cNvPicPr>
            <a:picLocks noChangeAspect="1"/>
          </p:cNvPicPr>
          <p:nvPr/>
        </p:nvPicPr>
        <p:blipFill>
          <a:blip r:embed="rId2"/>
          <a:stretch>
            <a:fillRect/>
          </a:stretch>
        </p:blipFill>
        <p:spPr>
          <a:xfrm>
            <a:off x="874277" y="787234"/>
            <a:ext cx="10688542" cy="4944165"/>
          </a:xfrm>
          <a:prstGeom prst="rect">
            <a:avLst/>
          </a:prstGeom>
        </p:spPr>
      </p:pic>
      <p:sp>
        <p:nvSpPr>
          <p:cNvPr id="7" name="文本框 6">
            <a:extLst>
              <a:ext uri="{FF2B5EF4-FFF2-40B4-BE49-F238E27FC236}">
                <a16:creationId xmlns:a16="http://schemas.microsoft.com/office/drawing/2014/main" id="{5120702E-99C8-E405-9707-569DE185F07E}"/>
              </a:ext>
            </a:extLst>
          </p:cNvPr>
          <p:cNvSpPr txBox="1"/>
          <p:nvPr/>
        </p:nvSpPr>
        <p:spPr>
          <a:xfrm>
            <a:off x="3318234" y="5995447"/>
            <a:ext cx="5571242" cy="400110"/>
          </a:xfrm>
          <a:prstGeom prst="rect">
            <a:avLst/>
          </a:prstGeom>
          <a:noFill/>
        </p:spPr>
        <p:txBody>
          <a:bodyPr wrap="square" rtlCol="0">
            <a:spAutoFit/>
          </a:bodyPr>
          <a:lstStyle/>
          <a:p>
            <a:r>
              <a:rPr lang="en-US" altLang="zh-CN" sz="2000" b="1" dirty="0"/>
              <a:t>n:  the number of single-particle states in the basis</a:t>
            </a:r>
            <a:endParaRPr lang="zh-CN" altLang="en-US" sz="2000" b="1" dirty="0"/>
          </a:p>
        </p:txBody>
      </p:sp>
    </p:spTree>
    <p:extLst>
      <p:ext uri="{BB962C8B-B14F-4D97-AF65-F5344CB8AC3E}">
        <p14:creationId xmlns:p14="http://schemas.microsoft.com/office/powerpoint/2010/main" val="380739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AF50630-5524-A071-17EC-B47C96B47C0B}"/>
              </a:ext>
            </a:extLst>
          </p:cNvPr>
          <p:cNvPicPr>
            <a:picLocks noChangeAspect="1"/>
          </p:cNvPicPr>
          <p:nvPr/>
        </p:nvPicPr>
        <p:blipFill>
          <a:blip r:embed="rId2"/>
          <a:srcRect l="1" r="-393" b="2233"/>
          <a:stretch/>
        </p:blipFill>
        <p:spPr>
          <a:xfrm>
            <a:off x="3195687" y="827325"/>
            <a:ext cx="6707805" cy="2007120"/>
          </a:xfrm>
          <a:prstGeom prst="rect">
            <a:avLst/>
          </a:prstGeom>
        </p:spPr>
      </p:pic>
      <p:pic>
        <p:nvPicPr>
          <p:cNvPr id="5" name="图片 4">
            <a:extLst>
              <a:ext uri="{FF2B5EF4-FFF2-40B4-BE49-F238E27FC236}">
                <a16:creationId xmlns:a16="http://schemas.microsoft.com/office/drawing/2014/main" id="{9DA08F2C-96A3-EEF7-459A-EF0369C1489C}"/>
              </a:ext>
            </a:extLst>
          </p:cNvPr>
          <p:cNvPicPr>
            <a:picLocks noChangeAspect="1"/>
          </p:cNvPicPr>
          <p:nvPr/>
        </p:nvPicPr>
        <p:blipFill>
          <a:blip r:embed="rId3"/>
          <a:stretch>
            <a:fillRect/>
          </a:stretch>
        </p:blipFill>
        <p:spPr>
          <a:xfrm>
            <a:off x="1706250" y="3022981"/>
            <a:ext cx="9910713" cy="3454974"/>
          </a:xfrm>
          <a:prstGeom prst="rect">
            <a:avLst/>
          </a:prstGeom>
        </p:spPr>
      </p:pic>
      <p:sp>
        <p:nvSpPr>
          <p:cNvPr id="6" name="文本框 5">
            <a:extLst>
              <a:ext uri="{FF2B5EF4-FFF2-40B4-BE49-F238E27FC236}">
                <a16:creationId xmlns:a16="http://schemas.microsoft.com/office/drawing/2014/main" id="{1B3D1C6B-2CB8-A26B-8BF3-0A2D63706AFF}"/>
              </a:ext>
            </a:extLst>
          </p:cNvPr>
          <p:cNvSpPr txBox="1"/>
          <p:nvPr/>
        </p:nvSpPr>
        <p:spPr>
          <a:xfrm>
            <a:off x="527901" y="1423447"/>
            <a:ext cx="2064470" cy="400110"/>
          </a:xfrm>
          <a:prstGeom prst="rect">
            <a:avLst/>
          </a:prstGeom>
          <a:noFill/>
        </p:spPr>
        <p:txBody>
          <a:bodyPr wrap="square" rtlCol="0">
            <a:spAutoFit/>
          </a:bodyPr>
          <a:lstStyle/>
          <a:p>
            <a:r>
              <a:rPr lang="en-US" altLang="zh-CN" sz="2000" b="1" dirty="0"/>
              <a:t>Equation:</a:t>
            </a:r>
            <a:endParaRPr lang="zh-CN" altLang="en-US" sz="2000" b="1" dirty="0"/>
          </a:p>
        </p:txBody>
      </p:sp>
      <p:sp>
        <p:nvSpPr>
          <p:cNvPr id="7" name="文本框 6">
            <a:extLst>
              <a:ext uri="{FF2B5EF4-FFF2-40B4-BE49-F238E27FC236}">
                <a16:creationId xmlns:a16="http://schemas.microsoft.com/office/drawing/2014/main" id="{36D9EFCC-9694-FE91-9739-590D73F3E4C1}"/>
              </a:ext>
            </a:extLst>
          </p:cNvPr>
          <p:cNvSpPr txBox="1"/>
          <p:nvPr/>
        </p:nvSpPr>
        <p:spPr>
          <a:xfrm>
            <a:off x="273377" y="4194928"/>
            <a:ext cx="1159497" cy="400110"/>
          </a:xfrm>
          <a:prstGeom prst="rect">
            <a:avLst/>
          </a:prstGeom>
          <a:noFill/>
        </p:spPr>
        <p:txBody>
          <a:bodyPr wrap="square" rtlCol="0">
            <a:spAutoFit/>
          </a:bodyPr>
          <a:lstStyle/>
          <a:p>
            <a:r>
              <a:rPr lang="en-US" altLang="zh-CN" sz="2000" b="1" dirty="0"/>
              <a:t>Code:</a:t>
            </a:r>
            <a:endParaRPr lang="zh-CN" altLang="en-US" sz="2000" b="1" dirty="0"/>
          </a:p>
        </p:txBody>
      </p:sp>
      <p:pic>
        <p:nvPicPr>
          <p:cNvPr id="9" name="图片 8">
            <a:extLst>
              <a:ext uri="{FF2B5EF4-FFF2-40B4-BE49-F238E27FC236}">
                <a16:creationId xmlns:a16="http://schemas.microsoft.com/office/drawing/2014/main" id="{7C32F333-52BC-9C9D-7A56-B312C20C4542}"/>
              </a:ext>
            </a:extLst>
          </p:cNvPr>
          <p:cNvPicPr>
            <a:picLocks noChangeAspect="1"/>
          </p:cNvPicPr>
          <p:nvPr/>
        </p:nvPicPr>
        <p:blipFill>
          <a:blip r:embed="rId4"/>
          <a:stretch>
            <a:fillRect/>
          </a:stretch>
        </p:blipFill>
        <p:spPr>
          <a:xfrm>
            <a:off x="9903492" y="638789"/>
            <a:ext cx="665072" cy="1134845"/>
          </a:xfrm>
          <a:prstGeom prst="rect">
            <a:avLst/>
          </a:prstGeom>
        </p:spPr>
      </p:pic>
      <p:pic>
        <p:nvPicPr>
          <p:cNvPr id="11" name="图片 10">
            <a:extLst>
              <a:ext uri="{FF2B5EF4-FFF2-40B4-BE49-F238E27FC236}">
                <a16:creationId xmlns:a16="http://schemas.microsoft.com/office/drawing/2014/main" id="{9F0478D9-FD0A-65DE-DBC2-71981DD5ED8E}"/>
              </a:ext>
            </a:extLst>
          </p:cNvPr>
          <p:cNvPicPr>
            <a:picLocks noChangeAspect="1"/>
          </p:cNvPicPr>
          <p:nvPr/>
        </p:nvPicPr>
        <p:blipFill>
          <a:blip r:embed="rId5"/>
          <a:stretch>
            <a:fillRect/>
          </a:stretch>
        </p:blipFill>
        <p:spPr>
          <a:xfrm>
            <a:off x="9029130" y="1585098"/>
            <a:ext cx="737039" cy="1249347"/>
          </a:xfrm>
          <a:prstGeom prst="rect">
            <a:avLst/>
          </a:prstGeom>
        </p:spPr>
      </p:pic>
      <p:sp>
        <p:nvSpPr>
          <p:cNvPr id="12" name="箭头: 右 11">
            <a:extLst>
              <a:ext uri="{FF2B5EF4-FFF2-40B4-BE49-F238E27FC236}">
                <a16:creationId xmlns:a16="http://schemas.microsoft.com/office/drawing/2014/main" id="{E60F1F65-D998-DEB7-BE75-7060B8461B52}"/>
              </a:ext>
            </a:extLst>
          </p:cNvPr>
          <p:cNvSpPr/>
          <p:nvPr/>
        </p:nvSpPr>
        <p:spPr>
          <a:xfrm>
            <a:off x="9496100" y="1098152"/>
            <a:ext cx="339365" cy="2545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9F44A945-4CBF-0E25-2CBE-B368DD1A59A9}"/>
              </a:ext>
            </a:extLst>
          </p:cNvPr>
          <p:cNvSpPr/>
          <p:nvPr/>
        </p:nvSpPr>
        <p:spPr>
          <a:xfrm>
            <a:off x="8298070" y="2143784"/>
            <a:ext cx="339365" cy="2545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4FD4BE9-5D10-FA26-DC39-47A08CFD87A1}"/>
                  </a:ext>
                </a:extLst>
              </p:cNvPr>
              <p:cNvSpPr txBox="1"/>
              <p:nvPr/>
            </p:nvSpPr>
            <p:spPr>
              <a:xfrm>
                <a:off x="10783173" y="1098152"/>
                <a:ext cx="757285" cy="3796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dirty="0" smtClean="0">
                          <a:latin typeface="Cambria Math" panose="02040503050406030204" pitchFamily="18" charset="0"/>
                        </a:rPr>
                        <m:t>~</m:t>
                      </m:r>
                      <m:sSup>
                        <m:sSupPr>
                          <m:ctrlPr>
                            <a:rPr lang="en-US" altLang="zh-CN" b="1" i="1" dirty="0" smtClean="0">
                              <a:latin typeface="Cambria Math" panose="02040503050406030204" pitchFamily="18" charset="0"/>
                            </a:rPr>
                          </m:ctrlPr>
                        </m:sSupPr>
                        <m:e>
                          <m:r>
                            <a:rPr lang="en-US" altLang="zh-CN" b="1" i="1" dirty="0" smtClean="0">
                              <a:latin typeface="Cambria Math" panose="02040503050406030204" pitchFamily="18" charset="0"/>
                            </a:rPr>
                            <m:t>𝒏</m:t>
                          </m:r>
                        </m:e>
                        <m:sup>
                          <m:r>
                            <a:rPr lang="en-US" altLang="zh-CN" b="1" i="1" dirty="0" smtClean="0">
                              <a:latin typeface="Cambria Math" panose="02040503050406030204" pitchFamily="18" charset="0"/>
                            </a:rPr>
                            <m:t>𝟓</m:t>
                          </m:r>
                        </m:sup>
                      </m:sSup>
                    </m:oMath>
                  </m:oMathPara>
                </a14:m>
                <a:endParaRPr lang="en-US" altLang="zh-CN" b="1" dirty="0"/>
              </a:p>
            </p:txBody>
          </p:sp>
        </mc:Choice>
        <mc:Fallback xmlns="">
          <p:sp>
            <p:nvSpPr>
              <p:cNvPr id="14" name="文本框 13">
                <a:extLst>
                  <a:ext uri="{FF2B5EF4-FFF2-40B4-BE49-F238E27FC236}">
                    <a16:creationId xmlns:a16="http://schemas.microsoft.com/office/drawing/2014/main" id="{B4FD4BE9-5D10-FA26-DC39-47A08CFD87A1}"/>
                  </a:ext>
                </a:extLst>
              </p:cNvPr>
              <p:cNvSpPr txBox="1">
                <a:spLocks noRot="1" noChangeAspect="1" noMove="1" noResize="1" noEditPoints="1" noAdjustHandles="1" noChangeArrowheads="1" noChangeShapeType="1" noTextEdit="1"/>
              </p:cNvSpPr>
              <p:nvPr/>
            </p:nvSpPr>
            <p:spPr>
              <a:xfrm>
                <a:off x="10783173" y="1098152"/>
                <a:ext cx="757285" cy="37965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4315333-B36D-0F36-2341-FBD25138C8BA}"/>
                  </a:ext>
                </a:extLst>
              </p:cNvPr>
              <p:cNvSpPr txBox="1"/>
              <p:nvPr/>
            </p:nvSpPr>
            <p:spPr>
              <a:xfrm>
                <a:off x="10025888" y="2120425"/>
                <a:ext cx="757285" cy="3755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dirty="0" smtClean="0">
                          <a:latin typeface="Cambria Math" panose="02040503050406030204" pitchFamily="18" charset="0"/>
                        </a:rPr>
                        <m:t>~</m:t>
                      </m:r>
                      <m:sSup>
                        <m:sSupPr>
                          <m:ctrlPr>
                            <a:rPr lang="en-US" altLang="zh-CN" b="1" i="1" dirty="0" smtClean="0">
                              <a:latin typeface="Cambria Math" panose="02040503050406030204" pitchFamily="18" charset="0"/>
                            </a:rPr>
                          </m:ctrlPr>
                        </m:sSupPr>
                        <m:e>
                          <m:r>
                            <a:rPr lang="en-US" altLang="zh-CN" b="1" i="1" dirty="0" smtClean="0">
                              <a:latin typeface="Cambria Math" panose="02040503050406030204" pitchFamily="18" charset="0"/>
                            </a:rPr>
                            <m:t>𝒏</m:t>
                          </m:r>
                        </m:e>
                        <m:sup>
                          <m:r>
                            <a:rPr lang="en-US" altLang="zh-CN" b="1" i="1" dirty="0" smtClean="0">
                              <a:latin typeface="Cambria Math" panose="02040503050406030204" pitchFamily="18" charset="0"/>
                            </a:rPr>
                            <m:t>𝟔</m:t>
                          </m:r>
                        </m:sup>
                      </m:sSup>
                    </m:oMath>
                  </m:oMathPara>
                </a14:m>
                <a:endParaRPr lang="en-US" altLang="zh-CN" b="1" dirty="0"/>
              </a:p>
            </p:txBody>
          </p:sp>
        </mc:Choice>
        <mc:Fallback xmlns="">
          <p:sp>
            <p:nvSpPr>
              <p:cNvPr id="15" name="文本框 14">
                <a:extLst>
                  <a:ext uri="{FF2B5EF4-FFF2-40B4-BE49-F238E27FC236}">
                    <a16:creationId xmlns:a16="http://schemas.microsoft.com/office/drawing/2014/main" id="{24315333-B36D-0F36-2341-FBD25138C8BA}"/>
                  </a:ext>
                </a:extLst>
              </p:cNvPr>
              <p:cNvSpPr txBox="1">
                <a:spLocks noRot="1" noChangeAspect="1" noMove="1" noResize="1" noEditPoints="1" noAdjustHandles="1" noChangeArrowheads="1" noChangeShapeType="1" noTextEdit="1"/>
              </p:cNvSpPr>
              <p:nvPr/>
            </p:nvSpPr>
            <p:spPr>
              <a:xfrm>
                <a:off x="10025888" y="2120425"/>
                <a:ext cx="757285" cy="375552"/>
              </a:xfrm>
              <a:prstGeom prst="rect">
                <a:avLst/>
              </a:prstGeom>
              <a:blipFill>
                <a:blip r:embed="rId7"/>
                <a:stretch>
                  <a:fillRect/>
                </a:stretch>
              </a:blipFill>
            </p:spPr>
            <p:txBody>
              <a:bodyPr/>
              <a:lstStyle/>
              <a:p>
                <a:r>
                  <a:rPr lang="zh-CN" altLang="en-US">
                    <a:noFill/>
                  </a:rPr>
                  <a:t> </a:t>
                </a:r>
              </a:p>
            </p:txBody>
          </p:sp>
        </mc:Fallback>
      </mc:AlternateContent>
      <p:sp>
        <p:nvSpPr>
          <p:cNvPr id="16" name="椭圆 15">
            <a:extLst>
              <a:ext uri="{FF2B5EF4-FFF2-40B4-BE49-F238E27FC236}">
                <a16:creationId xmlns:a16="http://schemas.microsoft.com/office/drawing/2014/main" id="{7DC7DDD7-67CB-C499-0741-1F098E5DC3E4}"/>
              </a:ext>
            </a:extLst>
          </p:cNvPr>
          <p:cNvSpPr/>
          <p:nvPr/>
        </p:nvSpPr>
        <p:spPr>
          <a:xfrm>
            <a:off x="1706250" y="3120272"/>
            <a:ext cx="2686641" cy="107465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1DD8787-8E83-409B-BD73-7312682F59D5}"/>
                  </a:ext>
                </a:extLst>
              </p:cNvPr>
              <p:cNvSpPr txBox="1"/>
              <p:nvPr/>
            </p:nvSpPr>
            <p:spPr>
              <a:xfrm>
                <a:off x="4557858" y="3429000"/>
                <a:ext cx="757285" cy="4062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dirty="0" smtClean="0">
                          <a:solidFill>
                            <a:srgbClr val="FF0000"/>
                          </a:solidFill>
                          <a:latin typeface="Cambria Math" panose="02040503050406030204" pitchFamily="18" charset="0"/>
                        </a:rPr>
                        <m:t>~</m:t>
                      </m:r>
                      <m:sSup>
                        <m:sSupPr>
                          <m:ctrlPr>
                            <a:rPr lang="en-US" altLang="zh-CN" sz="2000" b="1" i="1" dirty="0" smtClean="0">
                              <a:solidFill>
                                <a:srgbClr val="FF0000"/>
                              </a:solidFill>
                              <a:latin typeface="Cambria Math" panose="02040503050406030204" pitchFamily="18" charset="0"/>
                            </a:rPr>
                          </m:ctrlPr>
                        </m:sSupPr>
                        <m:e>
                          <m:r>
                            <a:rPr lang="en-US" altLang="zh-CN" sz="2000" b="1" i="1" dirty="0" smtClean="0">
                              <a:solidFill>
                                <a:srgbClr val="FF0000"/>
                              </a:solidFill>
                              <a:latin typeface="Cambria Math" panose="02040503050406030204" pitchFamily="18" charset="0"/>
                            </a:rPr>
                            <m:t>𝒏</m:t>
                          </m:r>
                        </m:e>
                        <m:sup>
                          <m:r>
                            <a:rPr lang="en-US" altLang="zh-CN" sz="2000" b="1" i="1" dirty="0" smtClean="0">
                              <a:solidFill>
                                <a:srgbClr val="FF0000"/>
                              </a:solidFill>
                              <a:latin typeface="Cambria Math" panose="02040503050406030204" pitchFamily="18" charset="0"/>
                            </a:rPr>
                            <m:t>𝟒</m:t>
                          </m:r>
                        </m:sup>
                      </m:sSup>
                    </m:oMath>
                  </m:oMathPara>
                </a14:m>
                <a:endParaRPr lang="en-US" altLang="zh-CN" sz="2000" b="1" dirty="0">
                  <a:solidFill>
                    <a:srgbClr val="FF0000"/>
                  </a:solidFill>
                </a:endParaRPr>
              </a:p>
            </p:txBody>
          </p:sp>
        </mc:Choice>
        <mc:Fallback xmlns="">
          <p:sp>
            <p:nvSpPr>
              <p:cNvPr id="17" name="文本框 16">
                <a:extLst>
                  <a:ext uri="{FF2B5EF4-FFF2-40B4-BE49-F238E27FC236}">
                    <a16:creationId xmlns:a16="http://schemas.microsoft.com/office/drawing/2014/main" id="{51DD8787-8E83-409B-BD73-7312682F59D5}"/>
                  </a:ext>
                </a:extLst>
              </p:cNvPr>
              <p:cNvSpPr txBox="1">
                <a:spLocks noRot="1" noChangeAspect="1" noMove="1" noResize="1" noEditPoints="1" noAdjustHandles="1" noChangeArrowheads="1" noChangeShapeType="1" noTextEdit="1"/>
              </p:cNvSpPr>
              <p:nvPr/>
            </p:nvSpPr>
            <p:spPr>
              <a:xfrm>
                <a:off x="4557858" y="3429000"/>
                <a:ext cx="757285" cy="406265"/>
              </a:xfrm>
              <a:prstGeom prst="rect">
                <a:avLst/>
              </a:prstGeom>
              <a:blipFill>
                <a:blip r:embed="rId8"/>
                <a:stretch>
                  <a:fillRect/>
                </a:stretch>
              </a:blipFill>
            </p:spPr>
            <p:txBody>
              <a:bodyPr/>
              <a:lstStyle/>
              <a:p>
                <a:r>
                  <a:rPr lang="zh-CN" altLang="en-US">
                    <a:noFill/>
                  </a:rPr>
                  <a:t> </a:t>
                </a:r>
              </a:p>
            </p:txBody>
          </p:sp>
        </mc:Fallback>
      </mc:AlternateContent>
      <p:sp>
        <p:nvSpPr>
          <p:cNvPr id="18" name="椭圆 17">
            <a:extLst>
              <a:ext uri="{FF2B5EF4-FFF2-40B4-BE49-F238E27FC236}">
                <a16:creationId xmlns:a16="http://schemas.microsoft.com/office/drawing/2014/main" id="{118C2A5A-4D7C-E59E-07EA-B05008C869A0}"/>
              </a:ext>
            </a:extLst>
          </p:cNvPr>
          <p:cNvSpPr/>
          <p:nvPr/>
        </p:nvSpPr>
        <p:spPr>
          <a:xfrm>
            <a:off x="2799760" y="4805685"/>
            <a:ext cx="1847654" cy="58866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178D5CB6-51D1-C30C-271C-BE62BDEA90D9}"/>
                  </a:ext>
                </a:extLst>
              </p:cNvPr>
              <p:cNvSpPr txBox="1"/>
              <p:nvPr/>
            </p:nvSpPr>
            <p:spPr>
              <a:xfrm>
                <a:off x="4647414" y="4831556"/>
                <a:ext cx="757285" cy="4070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dirty="0" smtClean="0">
                          <a:solidFill>
                            <a:srgbClr val="FF0000"/>
                          </a:solidFill>
                          <a:latin typeface="Cambria Math" panose="02040503050406030204" pitchFamily="18" charset="0"/>
                        </a:rPr>
                        <m:t>~</m:t>
                      </m:r>
                      <m:sSup>
                        <m:sSupPr>
                          <m:ctrlPr>
                            <a:rPr lang="en-US" altLang="zh-CN" sz="2000" b="1" i="1" dirty="0" smtClean="0">
                              <a:solidFill>
                                <a:srgbClr val="FF0000"/>
                              </a:solidFill>
                              <a:latin typeface="Cambria Math" panose="02040503050406030204" pitchFamily="18" charset="0"/>
                            </a:rPr>
                          </m:ctrlPr>
                        </m:sSupPr>
                        <m:e>
                          <m:r>
                            <a:rPr lang="en-US" altLang="zh-CN" sz="2000" b="1" i="1" dirty="0" smtClean="0">
                              <a:solidFill>
                                <a:srgbClr val="FF0000"/>
                              </a:solidFill>
                              <a:latin typeface="Cambria Math" panose="02040503050406030204" pitchFamily="18" charset="0"/>
                            </a:rPr>
                            <m:t>𝒏</m:t>
                          </m:r>
                        </m:e>
                        <m:sup>
                          <m:r>
                            <a:rPr lang="en-US" altLang="zh-CN" sz="2000" b="1" i="1" dirty="0" smtClean="0">
                              <a:solidFill>
                                <a:srgbClr val="FF0000"/>
                              </a:solidFill>
                              <a:latin typeface="Cambria Math" panose="02040503050406030204" pitchFamily="18" charset="0"/>
                            </a:rPr>
                            <m:t>𝟐</m:t>
                          </m:r>
                        </m:sup>
                      </m:sSup>
                    </m:oMath>
                  </m:oMathPara>
                </a14:m>
                <a:endParaRPr lang="en-US" altLang="zh-CN" sz="2000" b="1" dirty="0">
                  <a:solidFill>
                    <a:srgbClr val="FF0000"/>
                  </a:solidFill>
                </a:endParaRPr>
              </a:p>
            </p:txBody>
          </p:sp>
        </mc:Choice>
        <mc:Fallback xmlns="">
          <p:sp>
            <p:nvSpPr>
              <p:cNvPr id="19" name="文本框 18">
                <a:extLst>
                  <a:ext uri="{FF2B5EF4-FFF2-40B4-BE49-F238E27FC236}">
                    <a16:creationId xmlns:a16="http://schemas.microsoft.com/office/drawing/2014/main" id="{178D5CB6-51D1-C30C-271C-BE62BDEA90D9}"/>
                  </a:ext>
                </a:extLst>
              </p:cNvPr>
              <p:cNvSpPr txBox="1">
                <a:spLocks noRot="1" noChangeAspect="1" noMove="1" noResize="1" noEditPoints="1" noAdjustHandles="1" noChangeArrowheads="1" noChangeShapeType="1" noTextEdit="1"/>
              </p:cNvSpPr>
              <p:nvPr/>
            </p:nvSpPr>
            <p:spPr>
              <a:xfrm>
                <a:off x="4647414" y="4831556"/>
                <a:ext cx="757285" cy="407099"/>
              </a:xfrm>
              <a:prstGeom prst="rect">
                <a:avLst/>
              </a:prstGeom>
              <a:blipFill>
                <a:blip r:embed="rId9"/>
                <a:stretch>
                  <a:fillRect/>
                </a:stretch>
              </a:blipFill>
            </p:spPr>
            <p:txBody>
              <a:bodyPr/>
              <a:lstStyle/>
              <a:p>
                <a:r>
                  <a:rPr lang="zh-CN" altLang="en-US">
                    <a:noFill/>
                  </a:rPr>
                  <a:t> </a:t>
                </a:r>
              </a:p>
            </p:txBody>
          </p:sp>
        </mc:Fallback>
      </mc:AlternateContent>
      <p:sp>
        <p:nvSpPr>
          <p:cNvPr id="20" name="右大括号 19">
            <a:extLst>
              <a:ext uri="{FF2B5EF4-FFF2-40B4-BE49-F238E27FC236}">
                <a16:creationId xmlns:a16="http://schemas.microsoft.com/office/drawing/2014/main" id="{F4CF997B-8BC5-AB10-5A78-65DEFC52D251}"/>
              </a:ext>
            </a:extLst>
          </p:cNvPr>
          <p:cNvSpPr/>
          <p:nvPr/>
        </p:nvSpPr>
        <p:spPr>
          <a:xfrm>
            <a:off x="5703216" y="3657600"/>
            <a:ext cx="791852" cy="1310326"/>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BC9F0CA-71AC-F782-AA26-312205AB2844}"/>
                  </a:ext>
                </a:extLst>
              </p:cNvPr>
              <p:cNvSpPr txBox="1"/>
              <p:nvPr/>
            </p:nvSpPr>
            <p:spPr>
              <a:xfrm>
                <a:off x="6495068" y="4109630"/>
                <a:ext cx="757285" cy="4070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dirty="0" smtClean="0">
                          <a:solidFill>
                            <a:srgbClr val="FF0000"/>
                          </a:solidFill>
                          <a:latin typeface="Cambria Math" panose="02040503050406030204" pitchFamily="18" charset="0"/>
                        </a:rPr>
                        <m:t>~</m:t>
                      </m:r>
                      <m:sSup>
                        <m:sSupPr>
                          <m:ctrlPr>
                            <a:rPr lang="en-US" altLang="zh-CN" sz="2000" b="1" i="1" dirty="0" smtClean="0">
                              <a:solidFill>
                                <a:srgbClr val="FF0000"/>
                              </a:solidFill>
                              <a:latin typeface="Cambria Math" panose="02040503050406030204" pitchFamily="18" charset="0"/>
                            </a:rPr>
                          </m:ctrlPr>
                        </m:sSupPr>
                        <m:e>
                          <m:r>
                            <a:rPr lang="en-US" altLang="zh-CN" sz="2000" b="1" i="1" dirty="0" smtClean="0">
                              <a:solidFill>
                                <a:srgbClr val="FF0000"/>
                              </a:solidFill>
                              <a:latin typeface="Cambria Math" panose="02040503050406030204" pitchFamily="18" charset="0"/>
                            </a:rPr>
                            <m:t>𝒏</m:t>
                          </m:r>
                        </m:e>
                        <m:sup>
                          <m:r>
                            <a:rPr lang="en-US" altLang="zh-CN" sz="2000" b="1" i="1" dirty="0" smtClean="0">
                              <a:solidFill>
                                <a:srgbClr val="FF0000"/>
                              </a:solidFill>
                              <a:latin typeface="Cambria Math" panose="02040503050406030204" pitchFamily="18" charset="0"/>
                            </a:rPr>
                            <m:t>𝟔</m:t>
                          </m:r>
                        </m:sup>
                      </m:sSup>
                    </m:oMath>
                  </m:oMathPara>
                </a14:m>
                <a:endParaRPr lang="en-US" altLang="zh-CN" sz="2000" b="1" dirty="0">
                  <a:solidFill>
                    <a:srgbClr val="FF0000"/>
                  </a:solidFill>
                </a:endParaRPr>
              </a:p>
            </p:txBody>
          </p:sp>
        </mc:Choice>
        <mc:Fallback xmlns="">
          <p:sp>
            <p:nvSpPr>
              <p:cNvPr id="21" name="文本框 20">
                <a:extLst>
                  <a:ext uri="{FF2B5EF4-FFF2-40B4-BE49-F238E27FC236}">
                    <a16:creationId xmlns:a16="http://schemas.microsoft.com/office/drawing/2014/main" id="{BBC9F0CA-71AC-F782-AA26-312205AB2844}"/>
                  </a:ext>
                </a:extLst>
              </p:cNvPr>
              <p:cNvSpPr txBox="1">
                <a:spLocks noRot="1" noChangeAspect="1" noMove="1" noResize="1" noEditPoints="1" noAdjustHandles="1" noChangeArrowheads="1" noChangeShapeType="1" noTextEdit="1"/>
              </p:cNvSpPr>
              <p:nvPr/>
            </p:nvSpPr>
            <p:spPr>
              <a:xfrm>
                <a:off x="6495068" y="4109630"/>
                <a:ext cx="757285" cy="407099"/>
              </a:xfrm>
              <a:prstGeom prst="rect">
                <a:avLst/>
              </a:prstGeom>
              <a:blipFill>
                <a:blip r:embed="rId10"/>
                <a:stretch>
                  <a:fillRect/>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E8484AC3-6B72-C05E-7E5C-ABCFE5F6A51D}"/>
              </a:ext>
            </a:extLst>
          </p:cNvPr>
          <p:cNvSpPr txBox="1"/>
          <p:nvPr/>
        </p:nvSpPr>
        <p:spPr>
          <a:xfrm>
            <a:off x="254524" y="131975"/>
            <a:ext cx="4609707" cy="400110"/>
          </a:xfrm>
          <a:prstGeom prst="rect">
            <a:avLst/>
          </a:prstGeom>
          <a:noFill/>
        </p:spPr>
        <p:txBody>
          <a:bodyPr wrap="square" rtlCol="0">
            <a:spAutoFit/>
          </a:bodyPr>
          <a:lstStyle/>
          <a:p>
            <a:r>
              <a:rPr lang="en-US" altLang="zh-CN" sz="2000" dirty="0">
                <a:solidFill>
                  <a:schemeClr val="bg1"/>
                </a:solidFill>
              </a:rPr>
              <a:t>IMSRG(3N7)</a:t>
            </a:r>
            <a:endParaRPr lang="zh-CN" altLang="en-US" sz="2000" dirty="0">
              <a:solidFill>
                <a:schemeClr val="bg1"/>
              </a:solidFill>
            </a:endParaRPr>
          </a:p>
        </p:txBody>
      </p:sp>
    </p:spTree>
    <p:extLst>
      <p:ext uri="{BB962C8B-B14F-4D97-AF65-F5344CB8AC3E}">
        <p14:creationId xmlns:p14="http://schemas.microsoft.com/office/powerpoint/2010/main" val="297648259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16108</TotalTime>
  <Words>1818</Words>
  <Application>Microsoft Office PowerPoint</Application>
  <PresentationFormat>宽屏</PresentationFormat>
  <Paragraphs>130</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Adobe Gothic Std B</vt:lpstr>
      <vt:lpstr>-apple-system</vt:lpstr>
      <vt:lpstr>等线</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16 三图文排版</dc:title>
  <dc:creator>1097112932@qq.com</dc:creator>
  <cp:lastModifiedBy>林海 陈</cp:lastModifiedBy>
  <cp:revision>387</cp:revision>
  <dcterms:created xsi:type="dcterms:W3CDTF">2023-11-20T00:02:44Z</dcterms:created>
  <dcterms:modified xsi:type="dcterms:W3CDTF">2024-11-21T04:13:07Z</dcterms:modified>
</cp:coreProperties>
</file>