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2" r:id="rId2"/>
    <p:sldId id="323" r:id="rId3"/>
    <p:sldId id="324" r:id="rId4"/>
    <p:sldId id="362" r:id="rId5"/>
    <p:sldId id="377" r:id="rId6"/>
    <p:sldId id="378" r:id="rId7"/>
    <p:sldId id="363" r:id="rId8"/>
    <p:sldId id="379" r:id="rId9"/>
    <p:sldId id="380" r:id="rId10"/>
    <p:sldId id="381" r:id="rId11"/>
    <p:sldId id="382" r:id="rId12"/>
    <p:sldId id="383" r:id="rId13"/>
    <p:sldId id="3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yang luo" initials="ql" lastIdx="1" clrIdx="0">
    <p:extLst>
      <p:ext uri="{19B8F6BF-5375-455C-9EA6-DF929625EA0E}">
        <p15:presenceInfo xmlns:p15="http://schemas.microsoft.com/office/powerpoint/2012/main" userId="b312fd5b3cbd6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1561F"/>
    <a:srgbClr val="4472C4"/>
    <a:srgbClr val="D1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01" autoAdjust="0"/>
  </p:normalViewPr>
  <p:slideViewPr>
    <p:cSldViewPr snapToGrid="0">
      <p:cViewPr varScale="1">
        <p:scale>
          <a:sx n="92" d="100"/>
          <a:sy n="92" d="100"/>
        </p:scale>
        <p:origin x="9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39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9F047-B2F9-4189-B312-490D787CBD7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2EE4982-2EF6-44B3-8043-FF97C7D028A4}" type="pres">
      <dgm:prSet presAssocID="{E089F047-B2F9-4189-B312-490D787CBD7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F3F4217-93E3-433C-AED5-12F057EDED6E}" type="presOf" srcId="{E089F047-B2F9-4189-B312-490D787CBD70}" destId="{C2EE4982-2EF6-44B3-8043-FF97C7D028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41DB06-6AB1-465F-03B4-E6EBA3BD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D1A49-E672-C827-7530-25569C5EE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D34A-0F7A-4E89-A44C-82B519A17440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0C4FD-567C-38F4-79F9-F6DDBE238C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D8CBD-82C1-25D3-FC09-0E507A0F1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7122-1640-47D4-A46F-D8F6FCE9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17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A434-5B87-4D57-A495-9B34A93F66A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CE8C-24EE-47A1-882C-75AEA3B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1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50AEA-14D0-AE4B-0F39-641255F5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81812C-79AC-0D9D-3F81-76FC0B95B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2F8C34-47FA-26A9-F529-92BBB8A27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BB5C75F1-7B8A-8C88-6915-2D5C9D0C395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6C9C3-FCB1-4B28-921A-6F38A0D1C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B437-A413-1704-02B1-25752BBA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5E279A-813F-62E9-3713-14141D421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30DE5C-9FC3-24B1-9A08-33F52A078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282C7E2B-185A-2E04-AB9C-7FA4757D74F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DE80E8-6F58-7FF0-3513-2BEBC8648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7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2897-4207-FF7F-B3EE-70C6BBEC5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FFAC0B-F4CE-671D-A5C2-71311BCE9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90541D-4E78-6681-901B-BAA328A4E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542FBF0F-1F4D-F083-9CEF-7A12DE804B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06A48-827A-BAF1-29F1-FCCE81DDC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4E21C-EB49-42F8-BBE3-14D08FB2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F1EE5B-1121-62C9-D1B1-7E9803ECD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93053F-C80F-C3CA-B09F-FF518669D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C2ED047-61FB-6CDF-66F8-2C92F9E67C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B53823-FC21-78B6-525A-4FBDB552C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4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F2DF-DD6F-09D3-19E9-F3EE034F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6AB51C-09D9-985F-3E5B-A847FA489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B00298-6DFC-E495-B039-D90253693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3D825A0D-ECDB-A113-AA7C-96576D71BCB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50C64-0D21-7676-FCF0-03A5109E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A8D53-33E2-2A31-CAFE-034CFA1F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6EFB05-0228-8607-11D8-9D890F6E5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3F8C30-9175-25CD-3D73-49390E8E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898E23CB-0844-DE5C-65AD-DCF85C50D2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299E2-0526-C218-B3E2-3F68E6229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3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A9FD-312D-66E7-8D88-6B075DCEB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C0E114-9684-AE2B-1642-AB1BFC03C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825604-EE1F-D9F4-4740-10590679A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166E5207-DA5C-A746-08E2-4D96B006E4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B2798-6795-3079-792F-C7851F730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6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37AD-76D3-E039-0640-5A3CC377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97376E-34DA-0C18-B9F2-11352A006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9EF21B-7240-F8B1-DF12-35C91D18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EACF077E-17D9-01A2-39FF-D38BD6C9670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CD3BB-8CD9-8B88-E8BE-E067DF47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FEF7-B525-172C-8072-D6A665074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76D8AA-8207-CED8-B69D-22BEF3E2C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9C935C-1CDA-D590-91B9-33A118CBA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2EDD061F-5611-70D2-9741-B3C3E49903A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76E6-BE73-5798-0EE0-62C437EF3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3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0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96000" y="6612464"/>
            <a:ext cx="6096001" cy="245534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8466" y="6623053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79069" y="6601875"/>
            <a:ext cx="6019801" cy="245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陈林海</a:t>
            </a:r>
            <a:r>
              <a:rPr lang="en-US" altLang="zh-CN" dirty="0">
                <a:solidFill>
                  <a:schemeClr val="bg1"/>
                </a:solidFill>
              </a:rPr>
              <a:t>20344005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日期占位符 2">
            <a:extLst>
              <a:ext uri="{FF2B5EF4-FFF2-40B4-BE49-F238E27FC236}">
                <a16:creationId xmlns:a16="http://schemas.microsoft.com/office/drawing/2014/main" id="{2AFA32BC-23FF-479C-A1AC-1C44D3B5A276}"/>
              </a:ext>
            </a:extLst>
          </p:cNvPr>
          <p:cNvSpPr txBox="1">
            <a:spLocks/>
          </p:cNvSpPr>
          <p:nvPr userDrawn="1"/>
        </p:nvSpPr>
        <p:spPr>
          <a:xfrm>
            <a:off x="0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8200B5-A958-4343-92EE-7D07A8FCB3FE}" type="datetime1">
              <a:rPr lang="zh-CN" altLang="en-US" sz="1600" smtClean="0">
                <a:solidFill>
                  <a:schemeClr val="accent6">
                    <a:lumMod val="75000"/>
                  </a:schemeClr>
                </a:solidFill>
              </a:rPr>
              <a:pPr/>
              <a:t>2025/5/28</a:t>
            </a:fld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124660-2202-80E7-4FDC-4C701A052A17}"/>
              </a:ext>
            </a:extLst>
          </p:cNvPr>
          <p:cNvSpPr txBox="1"/>
          <p:nvPr userDrawn="1"/>
        </p:nvSpPr>
        <p:spPr>
          <a:xfrm>
            <a:off x="321733" y="55966"/>
            <a:ext cx="544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613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70602" y="6633642"/>
            <a:ext cx="6121397" cy="226382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0" y="6633642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86383" y="6625079"/>
            <a:ext cx="5970158" cy="22638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黄凌宇</a:t>
            </a:r>
            <a:r>
              <a:rPr lang="en-US" altLang="zh-CN" dirty="0">
                <a:solidFill>
                  <a:schemeClr val="bg1"/>
                </a:solidFill>
              </a:rPr>
              <a:t>24214629</a:t>
            </a: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0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2024/5/14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2970829-DC90-4A05-990B-9F1687C3F71D}"/>
              </a:ext>
            </a:extLst>
          </p:cNvPr>
          <p:cNvSpPr/>
          <p:nvPr/>
        </p:nvSpPr>
        <p:spPr>
          <a:xfrm>
            <a:off x="2031772" y="1033285"/>
            <a:ext cx="8128454" cy="2164695"/>
          </a:xfrm>
          <a:prstGeom prst="round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outerShdw blurRad="152400" sx="102000" sy="102000" algn="ctr" rotWithShape="0">
              <a:schemeClr val="accent6">
                <a:lumMod val="50000"/>
                <a:alpha val="3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61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27AAA-E6F2-4186-7539-0A3C7E9E81B5}"/>
              </a:ext>
            </a:extLst>
          </p:cNvPr>
          <p:cNvSpPr txBox="1"/>
          <p:nvPr/>
        </p:nvSpPr>
        <p:spPr>
          <a:xfrm>
            <a:off x="2133462" y="1264305"/>
            <a:ext cx="7925073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Optimization of the number of intrinsic states included in the discrete Generator Coordinate Method </a:t>
            </a:r>
            <a:br>
              <a:rPr lang="en-US" altLang="zh-CN" sz="4000" dirty="0"/>
            </a:br>
            <a:endParaRPr lang="zh-CN" altLang="en-US" sz="4000" b="1" baseline="-25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D6485-AA9E-50D8-A161-B0A4D99DE2FC}"/>
              </a:ext>
            </a:extLst>
          </p:cNvPr>
          <p:cNvSpPr txBox="1"/>
          <p:nvPr/>
        </p:nvSpPr>
        <p:spPr>
          <a:xfrm>
            <a:off x="326960" y="3305513"/>
            <a:ext cx="115380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Lingyu</a:t>
            </a:r>
            <a:r>
              <a:rPr lang="en-US" altLang="zh-CN" sz="2800" dirty="0"/>
              <a:t> Huang     </a:t>
            </a:r>
          </a:p>
          <a:p>
            <a:pPr algn="ctr"/>
            <a:r>
              <a:rPr lang="zh-CN" altLang="en-US" sz="2800" dirty="0"/>
              <a:t>School of Physics and Astronomy</a:t>
            </a:r>
            <a:r>
              <a:rPr lang="en-US" altLang="zh-CN" sz="2800" dirty="0"/>
              <a:t>,</a:t>
            </a:r>
            <a:r>
              <a:rPr lang="zh-CN" altLang="en-US" sz="2800" dirty="0"/>
              <a:t> Sun Yat-Sen University</a:t>
            </a:r>
            <a:endParaRPr lang="en-US" altLang="zh-CN" sz="2800" dirty="0"/>
          </a:p>
          <a:p>
            <a:pPr algn="ctr"/>
            <a:r>
              <a:rPr lang="en-US" altLang="zh-CN" sz="2800" dirty="0"/>
              <a:t>Journal Club (20250528)</a:t>
            </a:r>
          </a:p>
          <a:p>
            <a:pPr algn="ctr"/>
            <a:r>
              <a:rPr lang="en-US" altLang="zh-CN" sz="2800" dirty="0"/>
              <a:t>Reference: </a:t>
            </a:r>
            <a:r>
              <a:rPr lang="es-ES" altLang="zh-CN" sz="2800" dirty="0"/>
              <a:t>Jaime Martínez-Larraz, Tomás R.Rodríguez </a:t>
            </a:r>
          </a:p>
          <a:p>
            <a:pPr algn="ctr"/>
            <a:r>
              <a:rPr lang="en-US" altLang="zh-CN" sz="2800" dirty="0"/>
              <a:t>Optimization of the number of intrinsic states included in the discrete Generator Coordinate Method </a:t>
            </a:r>
          </a:p>
          <a:p>
            <a:pPr algn="ctr"/>
            <a:r>
              <a:rPr lang="en-US" altLang="zh-CN" sz="2800" b="0" u="none" strike="noStrike" dirty="0">
                <a:effectLst/>
              </a:rPr>
              <a:t>https://doi.org/10.1103/PhysRevC.106.054301</a:t>
            </a:r>
            <a:br>
              <a:rPr lang="en-US" altLang="zh-CN" sz="2800" dirty="0"/>
            </a:br>
            <a:endParaRPr lang="en-US" altLang="zh-CN" sz="2800" dirty="0">
              <a:solidFill>
                <a:schemeClr val="accent1"/>
              </a:solidFill>
              <a:latin typeface="Times-Roman"/>
            </a:endParaRPr>
          </a:p>
          <a:p>
            <a:pPr algn="ctr"/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36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4963-0A67-5F2E-80E9-A9831D25E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763E2C-47ED-D41A-B692-262B4641965D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AD77CD-DC0B-C33D-DE6B-7633700F06DB}"/>
              </a:ext>
            </a:extLst>
          </p:cNvPr>
          <p:cNvSpPr txBox="1"/>
          <p:nvPr/>
        </p:nvSpPr>
        <p:spPr>
          <a:xfrm>
            <a:off x="423334" y="866475"/>
            <a:ext cx="11218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2.  Convergence of the GCM with the plateau condition </a:t>
            </a: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505238-6092-F57D-38E6-9349B9F04BD6}"/>
              </a:ext>
            </a:extLst>
          </p:cNvPr>
          <p:cNvSpPr txBox="1"/>
          <p:nvPr/>
        </p:nvSpPr>
        <p:spPr>
          <a:xfrm>
            <a:off x="423334" y="4496736"/>
            <a:ext cx="1080909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We observe in 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80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Sr and 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186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Pb a strong reduction of the GCM energy from considering only one state in the natural basis (the one built with the largest eigenvalue of the norm) to adding more states.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after this reduction, the GCM energy is slowly decreasing with the number of states in the natural basis and sudden drops are obtained with the sets S</a:t>
            </a:r>
            <a:r>
              <a:rPr lang="en-US" altLang="zh-CN" sz="2000" baseline="-25000" dirty="0">
                <a:solidFill>
                  <a:srgbClr val="404040"/>
                </a:solidFill>
                <a:latin typeface="quote-cjk-patch"/>
              </a:rPr>
              <a:t>3,4,5 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after considering a certain number of states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For 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40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Ca we also see a similar result, but the initial jump is not found and the final abrupt drop is reached by all the sets. 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</a:t>
            </a:r>
            <a:br>
              <a:rPr lang="en-US" altLang="zh-CN" sz="2000" dirty="0"/>
            </a:br>
            <a:endParaRPr lang="en-US" altLang="zh-CN" b="1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F503CE-7FC7-52AE-2235-28F6DF42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7" y="1400017"/>
            <a:ext cx="10809095" cy="3177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2FAD74-FC71-4FD6-BF9F-88AB4A0B8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25" y="666490"/>
            <a:ext cx="262926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79E2-6920-42BB-DD12-933E2FE1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833B1-960E-3BD3-9140-6C4D694CE69A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2EEE8-B595-628E-2B9B-577D505D16CF}"/>
              </a:ext>
            </a:extLst>
          </p:cNvPr>
          <p:cNvSpPr txBox="1"/>
          <p:nvPr/>
        </p:nvSpPr>
        <p:spPr>
          <a:xfrm>
            <a:off x="423334" y="732385"/>
            <a:ext cx="112180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3. Convergence of the GCM with the orthonormality of the natural basis </a:t>
            </a:r>
            <a:br>
              <a:rPr lang="en-US" altLang="zh-CN" dirty="0"/>
            </a:br>
            <a:endParaRPr lang="en-US" altLang="zh-CN" sz="1800" b="1" i="0" dirty="0">
              <a:solidFill>
                <a:srgbClr val="000000"/>
              </a:solidFill>
              <a:effectLst/>
              <a:latin typeface="CMBX9"/>
            </a:endParaRPr>
          </a:p>
          <a:p>
            <a:pPr>
              <a:buNone/>
            </a:pPr>
            <a:br>
              <a:rPr lang="en-US" altLang="zh-CN" sz="3600" dirty="0"/>
            </a:b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C3A759-75EA-1306-130B-71651511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00" y="1200283"/>
            <a:ext cx="9072694" cy="54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D8A87-A312-E3F0-19DC-2DB6F8E2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0600B6-9128-45CE-352A-98F5D6B79C2C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FC519-5AD9-3DFB-B5FD-BC1B04B0BC78}"/>
              </a:ext>
            </a:extLst>
          </p:cNvPr>
          <p:cNvSpPr txBox="1"/>
          <p:nvPr/>
        </p:nvSpPr>
        <p:spPr>
          <a:xfrm>
            <a:off x="423334" y="732385"/>
            <a:ext cx="112180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4. Convergence of the GCM excited states </a:t>
            </a:r>
            <a:br>
              <a:rPr lang="en-US" altLang="zh-CN" sz="3600" dirty="0"/>
            </a:br>
            <a:br>
              <a:rPr lang="en-US" altLang="zh-CN" dirty="0"/>
            </a:br>
            <a:endParaRPr lang="en-US" altLang="zh-CN" sz="1800" b="1" i="0" dirty="0">
              <a:solidFill>
                <a:srgbClr val="000000"/>
              </a:solidFill>
              <a:effectLst/>
              <a:latin typeface="CMBX9"/>
            </a:endParaRPr>
          </a:p>
          <a:p>
            <a:pPr>
              <a:buNone/>
            </a:pPr>
            <a:br>
              <a:rPr lang="en-US" altLang="zh-CN" sz="3600" dirty="0"/>
            </a:b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DAF8-1B89-0E52-C52E-A70A4304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" y="1431159"/>
            <a:ext cx="5982970" cy="4634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86625A-52FD-346D-F6A1-69283A264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383" y="1518816"/>
            <a:ext cx="5672666" cy="4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6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11D44-6BF3-EFE1-0D0D-2F9A95CF6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5D37AC-3430-CC2A-83B1-28CF3F518DA8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Summary and Conclusions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83126-9453-4DC4-3E7E-16A3489713A5}"/>
              </a:ext>
            </a:extLst>
          </p:cNvPr>
          <p:cNvSpPr txBox="1"/>
          <p:nvPr/>
        </p:nvSpPr>
        <p:spPr>
          <a:xfrm>
            <a:off x="423334" y="732385"/>
            <a:ext cx="112180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1. Summary</a:t>
            </a:r>
            <a:br>
              <a:rPr lang="en-US" altLang="zh-CN" sz="3600" dirty="0"/>
            </a:br>
            <a:br>
              <a:rPr lang="en-US" altLang="zh-CN" dirty="0"/>
            </a:br>
            <a:endParaRPr lang="en-US" altLang="zh-CN" sz="1800" b="1" i="0" dirty="0">
              <a:solidFill>
                <a:srgbClr val="000000"/>
              </a:solidFill>
              <a:effectLst/>
              <a:latin typeface="CMBX9"/>
            </a:endParaRPr>
          </a:p>
          <a:p>
            <a:pPr>
              <a:buNone/>
            </a:pPr>
            <a:br>
              <a:rPr lang="en-US" altLang="zh-CN" sz="3600" dirty="0"/>
            </a:b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8293F7-B0EE-CD31-FD70-BE138455ABDC}"/>
              </a:ext>
            </a:extLst>
          </p:cNvPr>
          <p:cNvSpPr txBox="1"/>
          <p:nvPr/>
        </p:nvSpPr>
        <p:spPr>
          <a:xfrm>
            <a:off x="423334" y="1208252"/>
            <a:ext cx="108090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Introduces a mechanism to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pre-select intrinsic states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in the discrete Generator Coordinate Method (GCM) by defining a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natural orthonormal basis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, reducing numerical instabilities caused by linear dependencies.</a:t>
            </a: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Validated using the </a:t>
            </a:r>
            <a:r>
              <a:rPr lang="en-US" altLang="zh-CN" sz="2000" b="1" i="0" dirty="0" err="1">
                <a:solidFill>
                  <a:srgbClr val="404040"/>
                </a:solidFill>
                <a:effectLst/>
                <a:latin typeface="quote-cjk-patch"/>
              </a:rPr>
              <a:t>Gogny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 energy density functional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(D1S parameterization) for three nuclei: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⁴⁰Ca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(double-magic),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⁸⁰Sr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(open-shell), and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¹⁸⁶Pb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(semi-magic).</a:t>
            </a: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>
              <a:buClr>
                <a:schemeClr val="tx1"/>
              </a:buClr>
            </a:pP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9CF7D-CB8C-8912-25AE-ED54FB3D69B5}"/>
              </a:ext>
            </a:extLst>
          </p:cNvPr>
          <p:cNvSpPr txBox="1"/>
          <p:nvPr/>
        </p:nvSpPr>
        <p:spPr>
          <a:xfrm>
            <a:off x="423333" y="2838022"/>
            <a:ext cx="112180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2. Conclusions</a:t>
            </a:r>
            <a:br>
              <a:rPr lang="en-US" altLang="zh-CN" sz="3600" dirty="0"/>
            </a:br>
            <a:br>
              <a:rPr lang="en-US" altLang="zh-CN" dirty="0"/>
            </a:br>
            <a:endParaRPr lang="en-US" altLang="zh-CN" sz="1800" b="1" i="0" dirty="0">
              <a:solidFill>
                <a:srgbClr val="000000"/>
              </a:solidFill>
              <a:effectLst/>
              <a:latin typeface="CMBX9"/>
            </a:endParaRPr>
          </a:p>
          <a:p>
            <a:pPr>
              <a:buNone/>
            </a:pPr>
            <a:br>
              <a:rPr lang="en-US" altLang="zh-CN" sz="3600" dirty="0"/>
            </a:b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44B02D-053D-5970-1B99-2BBD61F76087}"/>
              </a:ext>
            </a:extLst>
          </p:cNvPr>
          <p:cNvSpPr txBox="1"/>
          <p:nvPr/>
        </p:nvSpPr>
        <p:spPr>
          <a:xfrm>
            <a:off x="423334" y="3308697"/>
            <a:ext cx="108090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The natural basis size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saturates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when exploring a collective coordinate interval, enabling reliable results with fewer intrinsic states.</a:t>
            </a: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Strict orthonormality criteria ensure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all eigenstates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(ground and excited) are numerically stable, unlike traditional plateau-based methods.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Provides a systematic framework to study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collective excitations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and 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high-spin states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 with reduced computational overhead.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0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>
              <a:buClr>
                <a:schemeClr val="tx1"/>
              </a:buClr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14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BBC3BA-2E39-5AD8-4C52-A79DBFE252FB}"/>
              </a:ext>
            </a:extLst>
          </p:cNvPr>
          <p:cNvGrpSpPr/>
          <p:nvPr/>
        </p:nvGrpSpPr>
        <p:grpSpPr>
          <a:xfrm>
            <a:off x="1736859" y="1920690"/>
            <a:ext cx="8928210" cy="2391919"/>
            <a:chOff x="623180" y="2097461"/>
            <a:chExt cx="6792912" cy="17875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80671F-8E54-CFB1-1585-BE653214B207}"/>
                </a:ext>
              </a:extLst>
            </p:cNvPr>
            <p:cNvGrpSpPr/>
            <p:nvPr/>
          </p:nvGrpSpPr>
          <p:grpSpPr>
            <a:xfrm>
              <a:off x="630214" y="2097461"/>
              <a:ext cx="1949126" cy="550069"/>
              <a:chOff x="990603" y="1357312"/>
              <a:chExt cx="1949126" cy="550069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D77D040-365D-5EA2-6789-3195C5469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535" y="1405429"/>
                <a:ext cx="1327194" cy="34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Introduction</a:t>
                </a:r>
                <a:endParaRPr lang="zh-CN" altLang="en-US" sz="2400" b="1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419F6D2-ACE5-FEF8-5C3A-B85271148806}"/>
                  </a:ext>
                </a:extLst>
              </p:cNvPr>
              <p:cNvGrpSpPr/>
              <p:nvPr/>
            </p:nvGrpSpPr>
            <p:grpSpPr>
              <a:xfrm>
                <a:off x="990603" y="1357312"/>
                <a:ext cx="550069" cy="550069"/>
                <a:chOff x="990603" y="1357312"/>
                <a:chExt cx="550069" cy="550069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57360FC3-ECBA-EE1F-028B-72BADA60A375}"/>
                    </a:ext>
                  </a:extLst>
                </p:cNvPr>
                <p:cNvSpPr/>
                <p:nvPr/>
              </p:nvSpPr>
              <p:spPr>
                <a:xfrm>
                  <a:off x="990603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03C202F-DCC3-E1B1-918B-26612D60AFB2}"/>
                    </a:ext>
                  </a:extLst>
                </p:cNvPr>
                <p:cNvSpPr/>
                <p:nvPr/>
              </p:nvSpPr>
              <p:spPr bwMode="auto">
                <a:xfrm>
                  <a:off x="1061228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01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8BFC1B6-442A-8135-5329-4ECCCB5E9136}"/>
                </a:ext>
              </a:extLst>
            </p:cNvPr>
            <p:cNvGrpSpPr/>
            <p:nvPr/>
          </p:nvGrpSpPr>
          <p:grpSpPr>
            <a:xfrm>
              <a:off x="623180" y="3334910"/>
              <a:ext cx="3178468" cy="550069"/>
              <a:chOff x="990603" y="1357312"/>
              <a:chExt cx="3178468" cy="550069"/>
            </a:xfrm>
          </p:grpSpPr>
          <p:sp>
            <p:nvSpPr>
              <p:cNvPr id="14" name="文本框 6">
                <a:extLst>
                  <a:ext uri="{FF2B5EF4-FFF2-40B4-BE49-F238E27FC236}">
                    <a16:creationId xmlns:a16="http://schemas.microsoft.com/office/drawing/2014/main" id="{3DED227B-AE5E-1DC4-8053-B7672EADB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535" y="1405429"/>
                <a:ext cx="2556536" cy="34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Results</a:t>
                </a:r>
                <a:endParaRPr lang="zh-CN" altLang="en-US" sz="2400" b="1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752EDB99-CB33-9980-C7FD-CBFE6EB75AFA}"/>
                  </a:ext>
                </a:extLst>
              </p:cNvPr>
              <p:cNvGrpSpPr/>
              <p:nvPr/>
            </p:nvGrpSpPr>
            <p:grpSpPr>
              <a:xfrm>
                <a:off x="990603" y="1357312"/>
                <a:ext cx="550069" cy="550069"/>
                <a:chOff x="990603" y="1357312"/>
                <a:chExt cx="550069" cy="550069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215E3A0-D9B9-5867-6D43-6201E19AC7BC}"/>
                    </a:ext>
                  </a:extLst>
                </p:cNvPr>
                <p:cNvSpPr/>
                <p:nvPr/>
              </p:nvSpPr>
              <p:spPr>
                <a:xfrm>
                  <a:off x="990603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CA7C561-EA13-FAC7-C32A-4433B3AFCCD9}"/>
                    </a:ext>
                  </a:extLst>
                </p:cNvPr>
                <p:cNvSpPr/>
                <p:nvPr/>
              </p:nvSpPr>
              <p:spPr bwMode="auto">
                <a:xfrm>
                  <a:off x="1061229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03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211073-CC09-A242-AA7A-D8814FEF7198}"/>
                </a:ext>
              </a:extLst>
            </p:cNvPr>
            <p:cNvGrpSpPr/>
            <p:nvPr/>
          </p:nvGrpSpPr>
          <p:grpSpPr>
            <a:xfrm>
              <a:off x="3957762" y="2097461"/>
              <a:ext cx="3458330" cy="550069"/>
              <a:chOff x="-328912" y="1357312"/>
              <a:chExt cx="3458330" cy="550069"/>
            </a:xfrm>
          </p:grpSpPr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10C433C6-46C2-C4AE-56C4-81E8B45F1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35" y="1411968"/>
                <a:ext cx="2746383" cy="43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Theoretical</a:t>
                </a:r>
                <a:r>
                  <a:rPr lang="en-US" altLang="zh-CN" sz="3200" dirty="0"/>
                  <a:t> </a:t>
                </a:r>
                <a:r>
                  <a:rPr lang="en-US" altLang="zh-CN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Framework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ED45582-6CB0-ED49-0213-0FBA6F2FEA51}"/>
                  </a:ext>
                </a:extLst>
              </p:cNvPr>
              <p:cNvGrpSpPr/>
              <p:nvPr/>
            </p:nvGrpSpPr>
            <p:grpSpPr>
              <a:xfrm>
                <a:off x="-328912" y="1357312"/>
                <a:ext cx="550069" cy="550069"/>
                <a:chOff x="-328912" y="1357312"/>
                <a:chExt cx="550069" cy="550069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A4A4EC51-12D3-D16D-C131-3E5C21EE68C6}"/>
                    </a:ext>
                  </a:extLst>
                </p:cNvPr>
                <p:cNvSpPr/>
                <p:nvPr/>
              </p:nvSpPr>
              <p:spPr>
                <a:xfrm>
                  <a:off x="-328912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493A15C-EB0B-B41D-ADA7-2B9C6820A6C0}"/>
                    </a:ext>
                  </a:extLst>
                </p:cNvPr>
                <p:cNvSpPr/>
                <p:nvPr/>
              </p:nvSpPr>
              <p:spPr bwMode="auto">
                <a:xfrm>
                  <a:off x="-258286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02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CD9BFB5-F5A7-B598-C2CD-7E8EE9E0D15D}"/>
              </a:ext>
            </a:extLst>
          </p:cNvPr>
          <p:cNvSpPr/>
          <p:nvPr/>
        </p:nvSpPr>
        <p:spPr bwMode="auto">
          <a:xfrm>
            <a:off x="116464" y="-42107"/>
            <a:ext cx="5797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4000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CONTENTS</a:t>
            </a:r>
            <a:endParaRPr kumimoji="0" lang="zh-CN" altLang="en-US" sz="4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defTabSz="609585">
              <a:defRPr/>
            </a:pPr>
            <a:endParaRPr lang="zh-CN" altLang="en-US" sz="4000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2B94D34-7584-113B-9E82-113B16EF8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102118"/>
              </p:ext>
            </p:extLst>
          </p:nvPr>
        </p:nvGraphicFramePr>
        <p:xfrm>
          <a:off x="269070" y="821356"/>
          <a:ext cx="2294466" cy="7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6072C007-A339-CEAC-2CB1-BC0B5A00FD2C}"/>
              </a:ext>
            </a:extLst>
          </p:cNvPr>
          <p:cNvSpPr/>
          <p:nvPr/>
        </p:nvSpPr>
        <p:spPr>
          <a:xfrm>
            <a:off x="6119639" y="3576549"/>
            <a:ext cx="722979" cy="736060"/>
          </a:xfrm>
          <a:prstGeom prst="ellipse">
            <a:avLst/>
          </a:prstGeom>
          <a:solidFill>
            <a:srgbClr val="015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89D69-404F-47D5-D488-C9A48F88314A}"/>
              </a:ext>
            </a:extLst>
          </p:cNvPr>
          <p:cNvSpPr/>
          <p:nvPr/>
        </p:nvSpPr>
        <p:spPr bwMode="auto">
          <a:xfrm>
            <a:off x="6212468" y="3676880"/>
            <a:ext cx="53732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defRPr/>
            </a:pPr>
            <a:r>
              <a:rPr lang="en-US" altLang="zh-CN" sz="2667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04</a:t>
            </a:r>
            <a:endParaRPr lang="zh-CN" altLang="en-US" sz="2667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64C34-F9B0-B743-85D5-710CE88199F0}"/>
              </a:ext>
            </a:extLst>
          </p:cNvPr>
          <p:cNvSpPr txBox="1"/>
          <p:nvPr/>
        </p:nvSpPr>
        <p:spPr>
          <a:xfrm>
            <a:off x="7055382" y="3676880"/>
            <a:ext cx="6101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+mj-ea"/>
                <a:ea typeface="+mj-ea"/>
              </a:rPr>
              <a:t>Summary and Conclusions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  <a:p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64BB0-38D5-BAE0-7FB1-6913CFF66095}"/>
              </a:ext>
            </a:extLst>
          </p:cNvPr>
          <p:cNvSpPr txBox="1"/>
          <p:nvPr/>
        </p:nvSpPr>
        <p:spPr>
          <a:xfrm>
            <a:off x="423334" y="768697"/>
            <a:ext cx="11640035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Core concept of GCM</a:t>
            </a:r>
            <a:endParaRPr lang="en-US" altLang="zh-CN" sz="20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buClr>
                <a:schemeClr val="tx1"/>
              </a:buClr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The GCM provides a variational framework to solve the many-body problem by superposing non-orthogonal intrinsic states (e.g., symmetry-restored quasiparticle states) along generating coordinates (e.g., quadrupole deformation).</a:t>
            </a:r>
          </a:p>
          <a:p>
            <a:pPr>
              <a:buClr>
                <a:schemeClr val="tx1"/>
              </a:buClr>
            </a:pPr>
            <a:endParaRPr lang="en-US" altLang="zh-CN" sz="2000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404040"/>
                </a:solidFill>
                <a:latin typeface="quote-cjk-patch"/>
              </a:rPr>
              <a:t>R</a:t>
            </a: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ealizations of the GCM formalism</a:t>
            </a:r>
            <a:endParaRPr lang="en-US" altLang="zh-CN" sz="20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buClr>
                <a:schemeClr val="tx1"/>
              </a:buClr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quote-cjk-patch"/>
              </a:rPr>
              <a:t>GCM-based methods (MR-EDF, SCCM, PGCM, etc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.) differ by the definition of the intrinsic states, the generating coordinates used, the nuclear interaction, the selection of the states. </a:t>
            </a:r>
          </a:p>
          <a:p>
            <a:pPr>
              <a:buClr>
                <a:schemeClr val="tx1"/>
              </a:buClr>
            </a:pP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1" i="0" dirty="0">
                <a:solidFill>
                  <a:srgbClr val="404040"/>
                </a:solidFill>
                <a:effectLst/>
                <a:latin typeface="quote-cjk-patch"/>
              </a:rPr>
              <a:t>Critical Challenges of GCM</a:t>
            </a:r>
            <a:endParaRPr lang="en-US" altLang="zh-CN" sz="2000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Adding more configurations improves variational accuracy but requires evaluating expensive non-diagonal Hamiltonian kernels.</a:t>
            </a: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Natural basis construction suffers from exact/approximate linear dependencies (LD), requiring heuristic cutoffs.</a:t>
            </a:r>
          </a:p>
          <a:p>
            <a:pPr>
              <a:buClr>
                <a:schemeClr val="tx1"/>
              </a:buClr>
            </a:pP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404040"/>
                </a:solidFill>
                <a:latin typeface="quote-cjk-patch"/>
              </a:rPr>
              <a:t>Proposed solution</a:t>
            </a: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A protocol to pre-select intrinsic states based on the orthonormality of the natural basis (avoiding Hamiltonian kernel evaluations), validated with </a:t>
            </a:r>
            <a:r>
              <a:rPr lang="en-US" altLang="zh-CN" sz="2000" dirty="0" err="1">
                <a:solidFill>
                  <a:srgbClr val="404040"/>
                </a:solidFill>
                <a:latin typeface="quote-cjk-patch"/>
              </a:rPr>
              <a:t>Gogny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EDF in selected nuclei.</a:t>
            </a: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46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Theoretical Framework</a:t>
            </a:r>
          </a:p>
          <a:p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FFD51B-9D15-FF22-9552-169289924921}"/>
              </a:ext>
            </a:extLst>
          </p:cNvPr>
          <p:cNvSpPr txBox="1"/>
          <p:nvPr/>
        </p:nvSpPr>
        <p:spPr>
          <a:xfrm>
            <a:off x="423334" y="848573"/>
            <a:ext cx="1121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1. The concept in GCM 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64BB0-38D5-BAE0-7FB1-6913CFF66095}"/>
              </a:ext>
            </a:extLst>
          </p:cNvPr>
          <p:cNvSpPr txBox="1"/>
          <p:nvPr/>
        </p:nvSpPr>
        <p:spPr>
          <a:xfrm>
            <a:off x="423334" y="1288018"/>
            <a:ext cx="108090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nuclear many-body states are obtained as: </a:t>
            </a:r>
          </a:p>
          <a:p>
            <a:pPr>
              <a:buClr>
                <a:schemeClr val="tx1"/>
              </a:buClr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axial quadrupole deformation parameter β2  is used to be the generating coordinate 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HWG equation: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4B706-337F-4D18-1001-B0691AD42EB2}"/>
              </a:ext>
            </a:extLst>
          </p:cNvPr>
          <p:cNvSpPr txBox="1"/>
          <p:nvPr/>
        </p:nvSpPr>
        <p:spPr>
          <a:xfrm>
            <a:off x="423332" y="3910933"/>
            <a:ext cx="112180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2. Solution of the HWG equation</a:t>
            </a:r>
          </a:p>
          <a:p>
            <a:endParaRPr lang="en-US" altLang="zh-CN" sz="3600" baseline="30000" dirty="0"/>
          </a:p>
          <a:p>
            <a:r>
              <a:rPr lang="en-US" altLang="zh-CN" sz="3600" baseline="30000" dirty="0"/>
              <a:t> </a:t>
            </a:r>
            <a:br>
              <a:rPr lang="en-US" altLang="zh-CN" sz="3600" baseline="30000" dirty="0"/>
            </a:br>
            <a:endParaRPr lang="en-US" altLang="zh-CN" sz="3600" baseline="30000" dirty="0"/>
          </a:p>
          <a:p>
            <a:endParaRPr lang="zh-CN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6617B5-8BDD-7A8F-7207-70DC3437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94" y="951536"/>
            <a:ext cx="2410161" cy="10193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9D53F4-1A44-E0E6-A9EB-EEAF29744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92" y="2233568"/>
            <a:ext cx="1434244" cy="6329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2DEFFD3-2FDB-608D-FB35-3EB81FC4B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182" y="2378589"/>
            <a:ext cx="2219635" cy="3429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3C86A36-8008-147B-028A-EA7E20BAE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992" y="2893075"/>
            <a:ext cx="3261888" cy="8645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18A226-590A-2160-EB4F-255FB65D7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307" y="2882239"/>
            <a:ext cx="2325247" cy="88660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6FDF628-DD92-F061-3C0E-24948963783F}"/>
              </a:ext>
            </a:extLst>
          </p:cNvPr>
          <p:cNvSpPr txBox="1"/>
          <p:nvPr/>
        </p:nvSpPr>
        <p:spPr>
          <a:xfrm>
            <a:off x="423332" y="4264729"/>
            <a:ext cx="108090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Diagonalize the norm kernel to obtain a set of orthogonal basis called “natural states” </a:t>
            </a:r>
            <a:br>
              <a:rPr lang="en-US" altLang="zh-CN" sz="2000" dirty="0"/>
            </a:b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>
              <a:buClr>
                <a:schemeClr val="tx1"/>
              </a:buClr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C3CDED1-20D1-25A2-DF2F-EC9477A04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992" y="4724686"/>
            <a:ext cx="2993800" cy="89317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0A8501E-0D20-F262-F6C1-898A07F60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2381" y="4744012"/>
            <a:ext cx="2432110" cy="8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2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EE4-FCC8-7076-9425-EA505DC1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71A7B8-B2E6-C19F-CE01-906445B8984C}"/>
              </a:ext>
            </a:extLst>
          </p:cNvPr>
          <p:cNvSpPr txBox="1"/>
          <p:nvPr/>
        </p:nvSpPr>
        <p:spPr>
          <a:xfrm>
            <a:off x="423334" y="76200"/>
            <a:ext cx="688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Theoretical Framework</a:t>
            </a:r>
          </a:p>
          <a:p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0C38C8-770B-5EB6-F804-8D76DA6F959E}"/>
              </a:ext>
            </a:extLst>
          </p:cNvPr>
          <p:cNvSpPr txBox="1"/>
          <p:nvPr/>
        </p:nvSpPr>
        <p:spPr>
          <a:xfrm>
            <a:off x="423330" y="3537661"/>
            <a:ext cx="11218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3. Different way to determine the number of elements of the natural basis </a:t>
            </a:r>
          </a:p>
          <a:p>
            <a:r>
              <a:rPr lang="en-US" altLang="zh-CN" sz="3600" baseline="30000" dirty="0"/>
              <a:t> </a:t>
            </a:r>
            <a:br>
              <a:rPr lang="en-US" altLang="zh-CN" sz="3600" baseline="30000" dirty="0"/>
            </a:br>
            <a:endParaRPr lang="en-US" altLang="zh-CN" sz="3600" baseline="30000" dirty="0"/>
          </a:p>
          <a:p>
            <a:endParaRPr lang="zh-CN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BDD9E9-FF4A-410B-7A5D-C7B7B79BAD5D}"/>
              </a:ext>
            </a:extLst>
          </p:cNvPr>
          <p:cNvSpPr txBox="1"/>
          <p:nvPr/>
        </p:nvSpPr>
        <p:spPr>
          <a:xfrm>
            <a:off x="423333" y="1202919"/>
            <a:ext cx="11218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Eliminate the intrinsic states with exact or approximately linear dependencies based on the eigenvalues</a:t>
            </a:r>
          </a:p>
          <a:p>
            <a:pPr>
              <a:buClr>
                <a:schemeClr val="tx1"/>
              </a:buClr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Suppose there are L</a:t>
            </a:r>
            <a:r>
              <a:rPr lang="en-US" altLang="zh-CN" sz="2000" baseline="-25000" dirty="0">
                <a:solidFill>
                  <a:srgbClr val="404040"/>
                </a:solidFill>
                <a:latin typeface="quote-cjk-patch"/>
              </a:rPr>
              <a:t>exa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intrinsic states with λ = 0</a:t>
            </a:r>
            <a:r>
              <a:rPr lang="zh-CN" altLang="en-US" sz="1800" dirty="0">
                <a:solidFill>
                  <a:srgbClr val="404040"/>
                </a:solidFill>
                <a:latin typeface="quote-cjk-patch"/>
              </a:rPr>
              <a:t>，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L</a:t>
            </a:r>
            <a:r>
              <a:rPr lang="en-US" altLang="zh-CN" sz="1800" baseline="-25000" dirty="0">
                <a:solidFill>
                  <a:srgbClr val="404040"/>
                </a:solidFill>
                <a:latin typeface="quote-cjk-patch"/>
              </a:rPr>
              <a:t>app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 intrinsic states with λ</a:t>
            </a:r>
            <a:r>
              <a:rPr lang="zh-CN" altLang="en-US" sz="1800" dirty="0">
                <a:solidFill>
                  <a:srgbClr val="404040"/>
                </a:solidFill>
                <a:latin typeface="quote-cjk-patch"/>
              </a:rPr>
              <a:t>＜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ε</a:t>
            </a:r>
            <a:r>
              <a:rPr lang="zh-CN" altLang="en-US" sz="1800" dirty="0">
                <a:solidFill>
                  <a:srgbClr val="404040"/>
                </a:solidFill>
                <a:latin typeface="quote-cjk-patch"/>
              </a:rPr>
              <a:t>，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then the </a:t>
            </a:r>
            <a:r>
              <a:rPr lang="en-US" altLang="zh-CN" sz="1800" dirty="0" err="1">
                <a:solidFill>
                  <a:srgbClr val="404040"/>
                </a:solidFill>
                <a:latin typeface="quote-cjk-patch"/>
              </a:rPr>
              <a:t>N</a:t>
            </a:r>
            <a:r>
              <a:rPr lang="en-US" altLang="zh-CN" sz="1800" baseline="-25000" dirty="0" err="1">
                <a:solidFill>
                  <a:srgbClr val="404040"/>
                </a:solidFill>
                <a:latin typeface="quote-cjk-patch"/>
              </a:rPr>
              <a:t>nat</a:t>
            </a:r>
            <a:r>
              <a:rPr lang="en-US" altLang="zh-CN" dirty="0">
                <a:solidFill>
                  <a:srgbClr val="404040"/>
                </a:solidFill>
                <a:latin typeface="quote-cjk-patch"/>
              </a:rPr>
              <a:t> =  </a:t>
            </a:r>
            <a:r>
              <a:rPr lang="en-US" altLang="zh-CN" dirty="0" err="1">
                <a:solidFill>
                  <a:srgbClr val="404040"/>
                </a:solidFill>
                <a:latin typeface="quote-cjk-patch"/>
              </a:rPr>
              <a:t>N</a:t>
            </a:r>
            <a:r>
              <a:rPr lang="en-US" altLang="zh-CN" baseline="-25000" dirty="0" err="1">
                <a:solidFill>
                  <a:srgbClr val="404040"/>
                </a:solidFill>
                <a:latin typeface="quote-cjk-patch"/>
              </a:rPr>
              <a:t>int</a:t>
            </a:r>
            <a:r>
              <a:rPr lang="en-US" altLang="zh-CN" dirty="0">
                <a:solidFill>
                  <a:srgbClr val="404040"/>
                </a:solidFill>
                <a:latin typeface="quote-cjk-patch"/>
              </a:rPr>
              <a:t> - 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L</a:t>
            </a:r>
            <a:r>
              <a:rPr lang="en-US" altLang="zh-CN" sz="1800" baseline="-25000" dirty="0">
                <a:solidFill>
                  <a:srgbClr val="404040"/>
                </a:solidFill>
                <a:latin typeface="quote-cjk-patch"/>
              </a:rPr>
              <a:t>exa</a:t>
            </a:r>
            <a:r>
              <a:rPr lang="en-US" altLang="zh-CN" sz="1800" dirty="0">
                <a:solidFill>
                  <a:srgbClr val="404040"/>
                </a:solidFill>
                <a:latin typeface="quote-cjk-patch"/>
              </a:rPr>
              <a:t> - L</a:t>
            </a:r>
            <a:r>
              <a:rPr lang="en-US" altLang="zh-CN" sz="1800" baseline="-25000" dirty="0">
                <a:solidFill>
                  <a:srgbClr val="404040"/>
                </a:solidFill>
                <a:latin typeface="quote-cjk-patch"/>
              </a:rPr>
              <a:t>app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42FDA-D7B5-77A8-954D-7F37D6D7984D}"/>
              </a:ext>
            </a:extLst>
          </p:cNvPr>
          <p:cNvSpPr txBox="1"/>
          <p:nvPr/>
        </p:nvSpPr>
        <p:spPr>
          <a:xfrm>
            <a:off x="423334" y="908421"/>
            <a:ext cx="1121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2. Solution of the HWG equation</a:t>
            </a:r>
          </a:p>
          <a:p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D6E112-2B00-DCE9-2889-790F2962C8CE}"/>
              </a:ext>
            </a:extLst>
          </p:cNvPr>
          <p:cNvSpPr txBox="1"/>
          <p:nvPr/>
        </p:nvSpPr>
        <p:spPr>
          <a:xfrm>
            <a:off x="423329" y="3786338"/>
            <a:ext cx="11218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Use the deviation of the natural basis from its orthonormality as a more restricted and numerically stable method to determine the number of elements of the natural basis: </a:t>
            </a:r>
            <a:br>
              <a:rPr lang="en-US" altLang="zh-CN" sz="2000" dirty="0">
                <a:solidFill>
                  <a:srgbClr val="404040"/>
                </a:solidFill>
                <a:latin typeface="quote-cjk-patch"/>
              </a:rPr>
            </a:b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4FD6BD-0000-15AF-1F28-6244B41B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50" y="4421940"/>
            <a:ext cx="3867690" cy="628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57A9B-765A-354D-5BE4-05591891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814" y="2372922"/>
            <a:ext cx="2019689" cy="8633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778CC0-5C2B-89ED-3A2B-A358B374E7FB}"/>
              </a:ext>
            </a:extLst>
          </p:cNvPr>
          <p:cNvSpPr txBox="1"/>
          <p:nvPr/>
        </p:nvSpPr>
        <p:spPr>
          <a:xfrm>
            <a:off x="423331" y="2096695"/>
            <a:ext cx="11218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404040"/>
                </a:solidFill>
                <a:latin typeface="quote-cjk-patch"/>
              </a:rPr>
              <a:t>Construct the GCM many-body states and the HWG equation: </a:t>
            </a:r>
            <a:br>
              <a:rPr lang="en-US" altLang="zh-CN" dirty="0">
                <a:solidFill>
                  <a:srgbClr val="404040"/>
                </a:solidFill>
                <a:latin typeface="quote-cjk-patch"/>
              </a:rPr>
            </a:br>
            <a:endParaRPr lang="en-US" altLang="zh-CN" dirty="0">
              <a:solidFill>
                <a:srgbClr val="404040"/>
              </a:solidFill>
              <a:latin typeface="quote-cjk-patch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900947C-167F-BA3D-7A7C-B78C0FFC1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60" y="2419860"/>
            <a:ext cx="2536262" cy="8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F773-2254-4417-5C53-2DE1D7FF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C8B4D-7466-3487-3918-51C54CFFF2FF}"/>
              </a:ext>
            </a:extLst>
          </p:cNvPr>
          <p:cNvSpPr txBox="1"/>
          <p:nvPr/>
        </p:nvSpPr>
        <p:spPr>
          <a:xfrm>
            <a:off x="423334" y="76200"/>
            <a:ext cx="688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Theoretical Framework</a:t>
            </a:r>
          </a:p>
          <a:p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A3333C-EF1F-13CB-397D-DEBDFD1C881E}"/>
              </a:ext>
            </a:extLst>
          </p:cNvPr>
          <p:cNvSpPr txBox="1"/>
          <p:nvPr/>
        </p:nvSpPr>
        <p:spPr>
          <a:xfrm>
            <a:off x="423329" y="1173365"/>
            <a:ext cx="112180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404040"/>
                </a:solidFill>
                <a:latin typeface="quote-cjk-patch"/>
              </a:rPr>
              <a:t>Perform a preselection to limit a priori the number of intrinsic states before computing costly Hamiltonian overlaps and solving the HWG equation:</a:t>
            </a:r>
            <a:br>
              <a:rPr lang="en-US" altLang="zh-CN" sz="2000" dirty="0"/>
            </a:b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1B2F2-3B7E-840F-14B8-36644ED33DE9}"/>
              </a:ext>
            </a:extLst>
          </p:cNvPr>
          <p:cNvSpPr txBox="1"/>
          <p:nvPr/>
        </p:nvSpPr>
        <p:spPr>
          <a:xfrm>
            <a:off x="423330" y="891808"/>
            <a:ext cx="112180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4. Preselection </a:t>
            </a:r>
            <a:br>
              <a:rPr lang="en-US" altLang="zh-CN" sz="3600" baseline="30000" dirty="0"/>
            </a:br>
            <a:endParaRPr lang="en-US" altLang="zh-CN" sz="3600" baseline="30000" dirty="0"/>
          </a:p>
          <a:p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B50649-F64C-6BDD-5404-5C3CD89E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6" y="1825791"/>
            <a:ext cx="5501653" cy="4258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E00A35-F862-0772-2885-B9ACB8F0F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78" y="1727822"/>
            <a:ext cx="4618415" cy="8305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4CAA49-976F-59E7-4A27-A982A721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6" y="2558360"/>
            <a:ext cx="3569717" cy="8305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D19CF9-A748-3036-A941-BE82EE69B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713" y="3595683"/>
            <a:ext cx="4234880" cy="5572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1E95E9-8E48-D586-CFFC-50759BA59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345" y="4359689"/>
            <a:ext cx="4021248" cy="8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C9265-EA50-532F-11AD-E8A4923D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1F9F76-182B-35EF-70F1-AE7D595A7DF2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6C44F-0EE6-E166-092A-F0B8F97CEAD8}"/>
              </a:ext>
            </a:extLst>
          </p:cNvPr>
          <p:cNvSpPr txBox="1"/>
          <p:nvPr/>
        </p:nvSpPr>
        <p:spPr>
          <a:xfrm>
            <a:off x="423334" y="774197"/>
            <a:ext cx="1121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1. Information</a:t>
            </a: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699BD6-CFDF-281E-5B12-9B9F3B9BEDD5}"/>
              </a:ext>
            </a:extLst>
          </p:cNvPr>
          <p:cNvSpPr txBox="1"/>
          <p:nvPr/>
        </p:nvSpPr>
        <p:spPr>
          <a:xfrm>
            <a:off x="423334" y="1229295"/>
            <a:ext cx="1080909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PGCM calculations performed with the </a:t>
            </a:r>
            <a:r>
              <a:rPr lang="en-US" altLang="zh-CN" sz="2000" dirty="0" err="1">
                <a:solidFill>
                  <a:srgbClr val="404040"/>
                </a:solidFill>
                <a:latin typeface="quote-cjk-patch"/>
              </a:rPr>
              <a:t>Gogny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D1S energy density functional. </a:t>
            </a:r>
            <a:br>
              <a:rPr lang="en-US" altLang="zh-CN" sz="2000" dirty="0"/>
            </a:b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Choose three nuclei as examples of double-magic (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40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Ca), open-shell (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80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Sr), and semi-magic (</a:t>
            </a:r>
            <a:r>
              <a:rPr lang="en-US" altLang="zh-CN" sz="2000" baseline="30000" dirty="0">
                <a:solidFill>
                  <a:srgbClr val="404040"/>
                </a:solidFill>
                <a:latin typeface="quote-cjk-patch"/>
              </a:rPr>
              <a:t>186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Pb) nuclei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intrinsic wave functions that are mixed within the GCM ansatz are particle number and angular momentum projected (PNAMP) HFB quasiparticle </a:t>
            </a:r>
            <a:r>
              <a:rPr lang="en-US" altLang="zh-CN" sz="2000" dirty="0" err="1">
                <a:solidFill>
                  <a:srgbClr val="404040"/>
                </a:solidFill>
                <a:latin typeface="quote-cjk-patch"/>
              </a:rPr>
              <a:t>vacua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404040"/>
              </a:solidFill>
              <a:latin typeface="quote-cjk-patch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Five different sets of intrinsic wave functions within the interval β2 </a:t>
            </a:r>
            <a:r>
              <a:rPr lang="zh-CN" altLang="en-US" sz="2000" dirty="0">
                <a:solidFill>
                  <a:srgbClr val="404040"/>
                </a:solidFill>
                <a:latin typeface="quote-cjk-patch"/>
              </a:rPr>
              <a:t>∈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[-0.65; 0.95] have been defined :S </a:t>
            </a:r>
            <a:r>
              <a:rPr lang="en-US" altLang="zh-CN" sz="2000" baseline="-25000" dirty="0">
                <a:solidFill>
                  <a:srgbClr val="404040"/>
                </a:solidFill>
                <a:latin typeface="quote-cjk-patch"/>
              </a:rPr>
              <a:t>j=1,…,5 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with N </a:t>
            </a:r>
            <a:r>
              <a:rPr lang="en-US" altLang="zh-CN" sz="2000" baseline="-25000" dirty="0" err="1">
                <a:solidFill>
                  <a:srgbClr val="404040"/>
                </a:solidFill>
                <a:latin typeface="quote-cjk-patch"/>
              </a:rPr>
              <a:t>int,j</a:t>
            </a: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 = 20, 40, 80, 160, 320 elements in each set such that S1 ⊂ S2 ⊂ … ⊂ S5. </a:t>
            </a:r>
            <a:br>
              <a:rPr lang="en-US" altLang="zh-CN" sz="2000" dirty="0">
                <a:solidFill>
                  <a:srgbClr val="404040"/>
                </a:solidFill>
                <a:latin typeface="quote-cjk-patch"/>
              </a:rPr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>
              <a:buClr>
                <a:schemeClr val="tx1"/>
              </a:buClr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9095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7C85-58DB-6F76-4822-149101069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072E2F-372A-DB6A-F91E-FF64729457E4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8E9901-ED8E-43B8-F2BB-33BB69908467}"/>
              </a:ext>
            </a:extLst>
          </p:cNvPr>
          <p:cNvSpPr txBox="1"/>
          <p:nvPr/>
        </p:nvSpPr>
        <p:spPr>
          <a:xfrm>
            <a:off x="423334" y="969838"/>
            <a:ext cx="11218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2.  Convergence of the GCM with the plateau condition </a:t>
            </a: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C0D6BE-608B-1023-228A-AF335CDD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1" y="1234335"/>
            <a:ext cx="10855354" cy="32644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20EDDA-1497-34F0-AE08-E8B34BE15B8A}"/>
              </a:ext>
            </a:extLst>
          </p:cNvPr>
          <p:cNvSpPr txBox="1"/>
          <p:nvPr/>
        </p:nvSpPr>
        <p:spPr>
          <a:xfrm>
            <a:off x="423334" y="4496736"/>
            <a:ext cx="108090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three nuclei show spherical minima with narrower wells for the magic ones (40Ca and 186Pb) and some other local valleys at deformed configurations.</a:t>
            </a:r>
            <a:br>
              <a:rPr lang="en-US" altLang="zh-CN" sz="2000" dirty="0"/>
            </a:b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simultaneous particle number and angular momentum restoration of the intrinsic HFB states (J = 0) produces an energy gain in all the points of the VAPNP-TECs except the spherical one that becomes a maximum that separates two almost symmetric minima around this point.</a:t>
            </a: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62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35727-8E3F-D478-486F-9026F45B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808689-F3D5-FBA8-A41F-856544721335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D14B6-6CBD-035F-118F-C8B5E74BB0E4}"/>
              </a:ext>
            </a:extLst>
          </p:cNvPr>
          <p:cNvSpPr txBox="1"/>
          <p:nvPr/>
        </p:nvSpPr>
        <p:spPr>
          <a:xfrm>
            <a:off x="423334" y="969838"/>
            <a:ext cx="11218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600" baseline="30000" dirty="0"/>
              <a:t>2.  Convergence of the GCM with the plateau condition </a:t>
            </a:r>
            <a:br>
              <a:rPr lang="en-US" altLang="zh-CN" sz="3600" baseline="30000" dirty="0"/>
            </a:br>
            <a:endParaRPr lang="en-US" altLang="zh-CN" sz="3600" baseline="30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8AC6CD-D590-935F-A279-4C54EE5A0B8B}"/>
              </a:ext>
            </a:extLst>
          </p:cNvPr>
          <p:cNvSpPr txBox="1"/>
          <p:nvPr/>
        </p:nvSpPr>
        <p:spPr>
          <a:xfrm>
            <a:off x="423334" y="4496736"/>
            <a:ext cx="1080909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largest eigenvalue is separated from the rest of the eigenvalues.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larger the dimension of the norm overlap matrix is, the larger is the largest eigenvalue and smaller the smallest eigenvalue obtained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the rest of eigenvalues decrease smoothly to very small values with nearly the same slope for all the sets in a rather wide range of eigenvalues.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quote-cjk-patch"/>
              </a:rPr>
              <a:t>potential problems associated to approximate linear dependencies will be more evident in the sets with more intrinsic HFB states. </a:t>
            </a:r>
            <a:br>
              <a:rPr lang="en-US" altLang="zh-CN" sz="2000" dirty="0"/>
            </a:br>
            <a:br>
              <a:rPr lang="en-US" altLang="zh-CN" sz="2000" dirty="0">
                <a:solidFill>
                  <a:srgbClr val="404040"/>
                </a:solidFill>
                <a:latin typeface="quote-cjk-patch"/>
              </a:rPr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>
              <a:buClr>
                <a:schemeClr val="tx1"/>
              </a:buClr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166E98-2F43-DCBA-EA5B-92F4F334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1" y="1240889"/>
            <a:ext cx="11218099" cy="33407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6156F9-4F63-CBF3-141E-445EBC5C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002" y="666490"/>
            <a:ext cx="262926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22579</TotalTime>
  <Words>1033</Words>
  <Application>Microsoft Office PowerPoint</Application>
  <PresentationFormat>宽屏</PresentationFormat>
  <Paragraphs>111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CMBX9</vt:lpstr>
      <vt:lpstr>Inter</vt:lpstr>
      <vt:lpstr>quote-cjk-patch</vt:lpstr>
      <vt:lpstr>Times-Roman</vt:lpstr>
      <vt:lpstr>等线</vt:lpstr>
      <vt:lpstr>等线 Light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三图文排版</dc:title>
  <dc:creator>1097112932@qq.com</dc:creator>
  <cp:lastModifiedBy>hly20021017@outlook.com</cp:lastModifiedBy>
  <cp:revision>564</cp:revision>
  <dcterms:created xsi:type="dcterms:W3CDTF">2023-11-20T00:02:44Z</dcterms:created>
  <dcterms:modified xsi:type="dcterms:W3CDTF">2025-05-28T10:29:14Z</dcterms:modified>
</cp:coreProperties>
</file>