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9A109-1D4B-4CB1-AC4D-91E22AF73A6C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D8165-E422-45D9-AC29-73DB4AE75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25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D8165-E422-45D9-AC29-73DB4AE757C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798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5E063-C342-2EC3-EC32-F983A97E7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1C0B916-6023-EF41-7665-0785DD1BA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830C058-7EFE-8CEC-6EF1-90C1CA311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8D1092-8057-450A-D9AF-A0F2C2FE19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D8165-E422-45D9-AC29-73DB4AE757C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274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25BCB-28C5-F89B-3E28-6414631D2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AD0EEB0-F109-938C-3FD3-139E2173CC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C0B9AC1-7D13-B821-0D15-854789EC1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136BA9-137D-07EE-E390-5BB9D86C4A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D8165-E422-45D9-AC29-73DB4AE757C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514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5EA8D-8707-B60A-D8BE-C1B323C7F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D8B7827-053F-D6EF-BE86-FC70A5DCA8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B5CB9A3-0B34-091E-9CF3-98BE10181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93455F-5A76-B918-FA3B-7335E1A56E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D8165-E422-45D9-AC29-73DB4AE757C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373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93490-DF6A-2E65-3651-58915E6B2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F05D17D-8630-4BAB-9DA0-62C6E7C329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4590775-97E1-3BF8-1C43-F2747C4E4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AAF211-8BC8-C95D-EAA1-58D6DC8BF4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D8165-E422-45D9-AC29-73DB4AE757C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341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1BF8B-8055-5A0B-DDD2-83017D5BD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05043FA-B995-496A-AA8A-E8009BA123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65EBB9E-0691-98BD-6203-F943C744C6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28C36A-27AF-5F76-EDD3-07CFBB77F2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D8165-E422-45D9-AC29-73DB4AE757C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752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457B6-B873-55C3-2B16-91D23ABA0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4F856D1-00D2-C3A7-3BC2-0A24F40C4C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A6EE1D3-FEAC-ED52-B8AC-885BBF73CB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E82853-AAF1-589E-BC59-488D13F1BF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D8165-E422-45D9-AC29-73DB4AE757C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61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EB7E5-FAB6-DB40-303F-81A8F1A17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D0AA1B1-5986-71EE-4BE3-E1823F03E0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6780369-E29A-0961-421F-EAA4E4E31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F72528-3C6B-7544-6312-924C67D22B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D8165-E422-45D9-AC29-73DB4AE757C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74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3102-F919-48BD-84DD-08550C18879E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443-B0C6-4BB8-8010-1312FEE5F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16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3102-F919-48BD-84DD-08550C18879E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443-B0C6-4BB8-8010-1312FEE5F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01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3102-F919-48BD-84DD-08550C18879E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443-B0C6-4BB8-8010-1312FEE5F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77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3102-F919-48BD-84DD-08550C18879E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443-B0C6-4BB8-8010-1312FEE5F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18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3102-F919-48BD-84DD-08550C18879E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443-B0C6-4BB8-8010-1312FEE5F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94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3102-F919-48BD-84DD-08550C18879E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443-B0C6-4BB8-8010-1312FEE5F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61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3102-F919-48BD-84DD-08550C18879E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443-B0C6-4BB8-8010-1312FEE5F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96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3102-F919-48BD-84DD-08550C18879E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443-B0C6-4BB8-8010-1312FEE5F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59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3102-F919-48BD-84DD-08550C18879E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443-B0C6-4BB8-8010-1312FEE5F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5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3102-F919-48BD-84DD-08550C18879E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443-B0C6-4BB8-8010-1312FEE5F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86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3102-F919-48BD-84DD-08550C18879E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443-B0C6-4BB8-8010-1312FEE5F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05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73102-F919-48BD-84DD-08550C18879E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37443-B0C6-4BB8-8010-1312FEE5F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16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35DF41E0-A64E-7EB1-B3F9-2184ED910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5134644"/>
            <a:ext cx="6858000" cy="1241822"/>
          </a:xfrm>
        </p:spPr>
        <p:txBody>
          <a:bodyPr>
            <a:normAutofit/>
          </a:bodyPr>
          <a:lstStyle/>
          <a:p>
            <a:r>
              <a:rPr lang="zh-CN" altLang="en-US" dirty="0"/>
              <a:t>周恩付</a:t>
            </a:r>
            <a:endParaRPr lang="en-US" altLang="zh-CN" dirty="0"/>
          </a:p>
          <a:p>
            <a:r>
              <a:rPr lang="zh-CN" altLang="en-US" sz="1600" dirty="0"/>
              <a:t>（文献阅读报告） </a:t>
            </a:r>
            <a:endParaRPr lang="en-US" altLang="zh-CN" sz="1600" dirty="0"/>
          </a:p>
          <a:p>
            <a:r>
              <a:rPr lang="en-US" altLang="zh-CN" dirty="0"/>
              <a:t>2025.6.4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A9DFFB-A98A-63F1-35C4-1DB5270C3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3" y="336491"/>
            <a:ext cx="8198944" cy="8719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4C54B68-AD20-7676-25D7-D98D18C20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31" y="1789628"/>
            <a:ext cx="8793737" cy="270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20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2AF45-D748-FB43-C372-537EE222B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5EB651-1CB5-3C28-FB97-0C6DAE0A054B}"/>
              </a:ext>
            </a:extLst>
          </p:cNvPr>
          <p:cNvSpPr txBox="1"/>
          <p:nvPr/>
        </p:nvSpPr>
        <p:spPr>
          <a:xfrm>
            <a:off x="170911" y="80915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三、</a:t>
            </a:r>
            <a:r>
              <a:rPr lang="en-US" altLang="zh-CN" dirty="0"/>
              <a:t>228Th </a:t>
            </a:r>
            <a:r>
              <a:rPr lang="zh-CN" altLang="en-US" dirty="0"/>
              <a:t>计算结果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DC3FF0-CE88-5038-9AC3-9BC99154E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05" y="544867"/>
            <a:ext cx="7297094" cy="326173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00B4A04-FFD2-5A99-40E7-7C310F3FC136}"/>
              </a:ext>
            </a:extLst>
          </p:cNvPr>
          <p:cNvSpPr txBox="1"/>
          <p:nvPr/>
        </p:nvSpPr>
        <p:spPr>
          <a:xfrm>
            <a:off x="170911" y="3853222"/>
            <a:ext cx="4572000" cy="2221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404040"/>
                </a:solidFill>
                <a:effectLst/>
                <a:latin typeface="quote-cjk-patch"/>
              </a:rPr>
              <a:t>5/2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quote-cjk-patch"/>
              </a:rPr>
              <a:t>态宇称混合</a:t>
            </a:r>
            <a:endParaRPr lang="zh-CN" altLang="en-US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5/2⟨+⟩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态：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⟨π⟩=0.433</a:t>
            </a:r>
            <a:b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主要组态：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5/2⁺[633]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+ 5/2⁺[642]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5/2⟨−⟩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态：</a:t>
            </a:r>
            <a:b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主要组态：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5/2⁻[752] + 5/2⁻[743]</a:t>
            </a:r>
            <a:b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zh-CN" altLang="en-US" b="0" i="1" dirty="0">
                <a:solidFill>
                  <a:srgbClr val="404040"/>
                </a:solidFill>
                <a:effectLst/>
                <a:latin typeface="quote-cjk-patch"/>
              </a:rPr>
              <a:t>耦合机制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：通过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[633]⁺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与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[752]⁻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等组态交叉实现宇称混合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02C56B-7338-0F3C-062A-4D6A544F499B}"/>
              </a:ext>
            </a:extLst>
          </p:cNvPr>
          <p:cNvSpPr txBox="1"/>
          <p:nvPr/>
        </p:nvSpPr>
        <p:spPr>
          <a:xfrm>
            <a:off x="4683211" y="3961888"/>
            <a:ext cx="4572000" cy="2221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b="1" i="0" dirty="0">
                <a:solidFill>
                  <a:srgbClr val="404040"/>
                </a:solidFill>
                <a:effectLst/>
                <a:latin typeface="quote-cjk-patch"/>
              </a:rPr>
              <a:t>2.3/2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quote-cjk-patch"/>
              </a:rPr>
              <a:t>态宇称混合</a:t>
            </a:r>
            <a:endParaRPr lang="zh-CN" altLang="en-US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3/2⟨+⟩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态：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⟨π⟩=0.241</a:t>
            </a:r>
            <a:b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主导组态：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3/2⁺[651]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3/2⟨−⟩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态（位于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-7.5 MeV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处）：</a:t>
            </a:r>
            <a:b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主导组态：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3/2⁻[741]</a:t>
            </a:r>
            <a:b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zh-CN" altLang="en-US" b="0" i="1" dirty="0">
                <a:solidFill>
                  <a:srgbClr val="404040"/>
                </a:solidFill>
                <a:effectLst/>
                <a:latin typeface="quote-cjk-patch"/>
              </a:rPr>
              <a:t>耦合机制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：直接通过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[651]⁺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与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[741]⁻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主导组态相互作用</a:t>
            </a:r>
          </a:p>
        </p:txBody>
      </p:sp>
    </p:spTree>
    <p:extLst>
      <p:ext uri="{BB962C8B-B14F-4D97-AF65-F5344CB8AC3E}">
        <p14:creationId xmlns:p14="http://schemas.microsoft.com/office/powerpoint/2010/main" val="1263994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79147-137D-CBD6-12C9-96D248850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ADEE7A-0CD8-FD19-A2ED-4D69658822DC}"/>
              </a:ext>
            </a:extLst>
          </p:cNvPr>
          <p:cNvSpPr txBox="1"/>
          <p:nvPr/>
        </p:nvSpPr>
        <p:spPr>
          <a:xfrm>
            <a:off x="170911" y="80915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三、</a:t>
            </a:r>
            <a:r>
              <a:rPr lang="en-US" altLang="zh-CN" dirty="0"/>
              <a:t>228Th </a:t>
            </a:r>
            <a:r>
              <a:rPr lang="zh-CN" altLang="en-US" dirty="0"/>
              <a:t>计算结果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DF8FB5B-B7BE-EE31-1DFF-DFE2A10C7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05" y="544867"/>
            <a:ext cx="7297094" cy="326173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AC97D7D-71E8-B945-236B-B6F65262848C}"/>
              </a:ext>
            </a:extLst>
          </p:cNvPr>
          <p:cNvSpPr txBox="1"/>
          <p:nvPr/>
        </p:nvSpPr>
        <p:spPr>
          <a:xfrm>
            <a:off x="769208" y="4012437"/>
            <a:ext cx="76055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其他现象：由于耦合作用较强，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3/2⟨+⟩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态的单粒子能量显著上升，而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3/2⟨-⟩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态能量则明显下降。在八极矩极小时本应位于费米能级之上且高于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5/2⟨+⟩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态的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5/2⟨-⟩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态，在实际八极形变情况下却大幅下降至费米能级之下。与此同时，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3/2⟨+⟩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态被推升至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5/2⟨+⟩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态上方，两者均位于费米能级之上。通过类似机制，对称解中远高于费米能级的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7/2⟨-⟩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态被压低，最终位于紧邻费米能级上方的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5/2⟨+⟩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与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3/2⟨+⟩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态之间。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766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4C5CB-2FBC-CC51-803C-BBC7C1796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A922DFB-0EE0-2F88-E377-0FF3791ED693}"/>
              </a:ext>
            </a:extLst>
          </p:cNvPr>
          <p:cNvSpPr txBox="1"/>
          <p:nvPr/>
        </p:nvSpPr>
        <p:spPr>
          <a:xfrm>
            <a:off x="170911" y="80915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三、</a:t>
            </a:r>
            <a:r>
              <a:rPr lang="en-US" altLang="zh-CN" dirty="0"/>
              <a:t>229Th </a:t>
            </a:r>
            <a:r>
              <a:rPr lang="zh-CN" altLang="en-US" dirty="0"/>
              <a:t>计算结果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DD9E06D-16C8-91AC-7828-23DEB6260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5" y="896980"/>
            <a:ext cx="9110115" cy="297875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135AD0C-35B4-A297-048F-34F25A6AD512}"/>
              </a:ext>
            </a:extLst>
          </p:cNvPr>
          <p:cNvSpPr txBox="1"/>
          <p:nvPr/>
        </p:nvSpPr>
        <p:spPr>
          <a:xfrm>
            <a:off x="137936" y="450247"/>
            <a:ext cx="4609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reflection symmetric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DF9783E-3407-EAB0-E387-C1A2CE75E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32" y="3983992"/>
            <a:ext cx="8223421" cy="256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93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55A09-F3EF-B62F-39E7-0B67D22D6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40D8CF-0D3E-B5F4-9F68-F87C249C6D1B}"/>
              </a:ext>
            </a:extLst>
          </p:cNvPr>
          <p:cNvSpPr txBox="1"/>
          <p:nvPr/>
        </p:nvSpPr>
        <p:spPr>
          <a:xfrm>
            <a:off x="170911" y="80915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三、</a:t>
            </a:r>
            <a:r>
              <a:rPr lang="en-US" altLang="zh-CN" dirty="0"/>
              <a:t>229Th </a:t>
            </a:r>
            <a:r>
              <a:rPr lang="zh-CN" altLang="en-US" dirty="0"/>
              <a:t>计算结果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C59698-CDEA-80BF-389E-07C655E624A2}"/>
              </a:ext>
            </a:extLst>
          </p:cNvPr>
          <p:cNvSpPr txBox="1"/>
          <p:nvPr/>
        </p:nvSpPr>
        <p:spPr>
          <a:xfrm>
            <a:off x="137936" y="450247"/>
            <a:ext cx="4609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reflection symmetric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A0FF74-A8E1-F2A1-A859-DEFD7C9A2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9" y="1145761"/>
            <a:ext cx="8725348" cy="276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32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6A391-4DCD-ED01-BFEF-D146C54EB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3312009-EE34-3DEB-5B3C-38288FBEFEE5}"/>
              </a:ext>
            </a:extLst>
          </p:cNvPr>
          <p:cNvSpPr txBox="1"/>
          <p:nvPr/>
        </p:nvSpPr>
        <p:spPr>
          <a:xfrm>
            <a:off x="170911" y="80915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四、相邻核的</a:t>
            </a:r>
            <a:r>
              <a:rPr lang="en-US" altLang="zh-CN" dirty="0"/>
              <a:t> </a:t>
            </a:r>
            <a:r>
              <a:rPr lang="zh-CN" altLang="en-US" dirty="0"/>
              <a:t>计算结果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B57DE-1AB7-3841-79FA-55AB4F9705E6}"/>
              </a:ext>
            </a:extLst>
          </p:cNvPr>
          <p:cNvSpPr txBox="1"/>
          <p:nvPr/>
        </p:nvSpPr>
        <p:spPr>
          <a:xfrm>
            <a:off x="137936" y="450247"/>
            <a:ext cx="4609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reflection symmetric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D3DBBA-6581-79E3-CB33-61CE96D36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7" y="450247"/>
            <a:ext cx="9144000" cy="594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27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B519E-7053-F8B7-10B6-3768A9339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041732D-CEDB-C0F9-56F0-80251A6CEFDF}"/>
              </a:ext>
            </a:extLst>
          </p:cNvPr>
          <p:cNvSpPr txBox="1"/>
          <p:nvPr/>
        </p:nvSpPr>
        <p:spPr>
          <a:xfrm>
            <a:off x="170911" y="80915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四、相邻核的</a:t>
            </a:r>
            <a:r>
              <a:rPr lang="en-US" altLang="zh-CN" dirty="0"/>
              <a:t> </a:t>
            </a:r>
            <a:r>
              <a:rPr lang="zh-CN" altLang="en-US" dirty="0"/>
              <a:t>计算结果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C429B4-5C26-D6B5-AE6E-0109F873B024}"/>
              </a:ext>
            </a:extLst>
          </p:cNvPr>
          <p:cNvSpPr txBox="1"/>
          <p:nvPr/>
        </p:nvSpPr>
        <p:spPr>
          <a:xfrm>
            <a:off x="137936" y="450247"/>
            <a:ext cx="4609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reflection symmetric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31CD1E-BC44-D48E-1B1A-29264BC1D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7" y="450247"/>
            <a:ext cx="9144000" cy="594557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3EFE4E2-2141-A959-031E-E15E62762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36" y="1249307"/>
            <a:ext cx="9144000" cy="51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62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E252C-F629-9C08-705E-1A5889AA6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B86F2E-1B40-81E0-40FF-CAF1D2AED1F3}"/>
              </a:ext>
            </a:extLst>
          </p:cNvPr>
          <p:cNvSpPr txBox="1"/>
          <p:nvPr/>
        </p:nvSpPr>
        <p:spPr>
          <a:xfrm>
            <a:off x="170911" y="80915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四、相邻核的</a:t>
            </a:r>
            <a:r>
              <a:rPr lang="en-US" altLang="zh-CN" dirty="0"/>
              <a:t> </a:t>
            </a:r>
            <a:r>
              <a:rPr lang="zh-CN" altLang="en-US" dirty="0"/>
              <a:t>计算结果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1B7434-9D90-9776-CDB3-A5CCCFCC4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28" y="450247"/>
            <a:ext cx="6880667" cy="413373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ABA0F5A-3001-50BE-7022-A5C760927801}"/>
              </a:ext>
            </a:extLst>
          </p:cNvPr>
          <p:cNvSpPr txBox="1"/>
          <p:nvPr/>
        </p:nvSpPr>
        <p:spPr>
          <a:xfrm>
            <a:off x="170911" y="4953313"/>
            <a:ext cx="89236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i="0" dirty="0">
                <a:solidFill>
                  <a:srgbClr val="404040"/>
                </a:solidFill>
                <a:effectLst/>
                <a:latin typeface="quote-cjk-patch"/>
              </a:rPr>
              <a:t>在</a:t>
            </a:r>
            <a:r>
              <a:rPr lang="en-US" altLang="zh-CN" sz="1600" b="0" i="0" dirty="0">
                <a:solidFill>
                  <a:srgbClr val="404040"/>
                </a:solidFill>
                <a:effectLst/>
                <a:latin typeface="quote-cjk-patch"/>
              </a:rPr>
              <a:t>229Th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quote-cjk-patch"/>
              </a:rPr>
              <a:t>核区观测到的内禀结构演化规律表明，由单粒子轨道交叉或近简并态构成的低能激发态微观形成机制，可能与集体振动、转动等自由度协同作用，导致该质量区普遍出现类似的低能同核异能态。进一步在其他质量区探寻类似内禀结构条件的出现也值得深入研究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54722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C9FA3-9D9F-D414-F341-717C070E9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D30CE2-ACE0-13ED-DA54-025724D9DBED}"/>
              </a:ext>
            </a:extLst>
          </p:cNvPr>
          <p:cNvSpPr txBox="1"/>
          <p:nvPr/>
        </p:nvSpPr>
        <p:spPr>
          <a:xfrm>
            <a:off x="170911" y="809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四、总结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50DFE2-7FDB-5FA4-ABB5-DF9F4EB83DC3}"/>
              </a:ext>
            </a:extLst>
          </p:cNvPr>
          <p:cNvSpPr txBox="1"/>
          <p:nvPr/>
        </p:nvSpPr>
        <p:spPr>
          <a:xfrm>
            <a:off x="163852" y="1028678"/>
            <a:ext cx="878773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本研究采用</a:t>
            </a:r>
            <a:r>
              <a:rPr lang="en-US" altLang="zh-CN" dirty="0" err="1"/>
              <a:t>Skyrme</a:t>
            </a:r>
            <a:r>
              <a:rPr lang="en-US" altLang="zh-CN" dirty="0"/>
              <a:t> HFBCS</a:t>
            </a:r>
            <a:r>
              <a:rPr lang="zh-CN" altLang="en-US" dirty="0"/>
              <a:t>理论方法，系统研究了</a:t>
            </a:r>
            <a:r>
              <a:rPr lang="en-US" altLang="zh-CN" dirty="0"/>
              <a:t>²²⁹Th</a:t>
            </a:r>
            <a:r>
              <a:rPr lang="zh-CN" altLang="en-US" dirty="0"/>
              <a:t>同核异能态（</a:t>
            </a:r>
            <a:r>
              <a:rPr lang="en-US" altLang="zh-CN" dirty="0"/>
              <a:t>3/2⁺</a:t>
            </a:r>
            <a:r>
              <a:rPr lang="zh-CN" altLang="en-US" dirty="0"/>
              <a:t>，</a:t>
            </a:r>
            <a:r>
              <a:rPr lang="en-US" altLang="zh-CN" dirty="0"/>
              <a:t>8 eV</a:t>
            </a:r>
            <a:r>
              <a:rPr lang="zh-CN" altLang="en-US" dirty="0"/>
              <a:t>）的形成机制及其在锕系核素中的普适性规律，主要发现：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、成功再现</a:t>
            </a:r>
            <a:r>
              <a:rPr lang="en-US" altLang="zh-CN" dirty="0"/>
              <a:t>5/2⁺</a:t>
            </a:r>
            <a:r>
              <a:rPr lang="zh-CN" altLang="en-US" dirty="0"/>
              <a:t>（基态）与</a:t>
            </a:r>
            <a:r>
              <a:rPr lang="en-US" altLang="zh-CN" dirty="0"/>
              <a:t>3/2⁺</a:t>
            </a:r>
            <a:r>
              <a:rPr lang="zh-CN" altLang="en-US" dirty="0"/>
              <a:t>（同核异能态）的能级顺序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、八极形变解预测</a:t>
            </a:r>
            <a:r>
              <a:rPr lang="en-US" altLang="zh-CN" dirty="0"/>
              <a:t>3/2⁺</a:t>
            </a:r>
            <a:r>
              <a:rPr lang="zh-CN" altLang="en-US" dirty="0"/>
              <a:t>态能量</a:t>
            </a:r>
            <a:r>
              <a:rPr lang="en-US" altLang="zh-CN" dirty="0"/>
              <a:t>~40 keV</a:t>
            </a:r>
            <a:r>
              <a:rPr lang="zh-CN" altLang="en-US" dirty="0"/>
              <a:t>，磁矩计算很好的的再现实验数据。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、跨核素演化规律</a:t>
            </a:r>
          </a:p>
          <a:p>
            <a:r>
              <a:rPr lang="zh-CN" altLang="en-US" dirty="0"/>
              <a:t>①、</a:t>
            </a:r>
            <a:r>
              <a:rPr lang="en-US" altLang="zh-CN" dirty="0"/>
              <a:t>²²⁷Ra/²³¹Th</a:t>
            </a:r>
            <a:r>
              <a:rPr lang="zh-CN" altLang="en-US" dirty="0"/>
              <a:t>：</a:t>
            </a:r>
            <a:r>
              <a:rPr lang="en-US" altLang="zh-CN" dirty="0"/>
              <a:t>3/2⁺</a:t>
            </a:r>
            <a:r>
              <a:rPr lang="zh-CN" altLang="en-US" dirty="0"/>
              <a:t>为基态，</a:t>
            </a:r>
            <a:r>
              <a:rPr lang="en-US" altLang="zh-CN" dirty="0"/>
              <a:t>5/2⁺</a:t>
            </a:r>
            <a:r>
              <a:rPr lang="zh-CN" altLang="en-US" dirty="0"/>
              <a:t>为第一激发态（与</a:t>
            </a:r>
            <a:r>
              <a:rPr lang="en-US" altLang="zh-CN" dirty="0"/>
              <a:t>²²⁹Th</a:t>
            </a:r>
            <a:r>
              <a:rPr lang="zh-CN" altLang="en-US" dirty="0"/>
              <a:t>相反）；②、</a:t>
            </a:r>
            <a:r>
              <a:rPr lang="en-US" altLang="zh-CN" dirty="0"/>
              <a:t>²³¹U</a:t>
            </a:r>
            <a:r>
              <a:rPr lang="zh-CN" altLang="en-US" dirty="0"/>
              <a:t>：保持与</a:t>
            </a:r>
            <a:r>
              <a:rPr lang="en-US" altLang="zh-CN" dirty="0"/>
              <a:t>²²⁹Th</a:t>
            </a:r>
            <a:r>
              <a:rPr lang="zh-CN" altLang="en-US" dirty="0"/>
              <a:t>相同的能级序；③、</a:t>
            </a:r>
            <a:r>
              <a:rPr lang="en-US" altLang="zh-CN" dirty="0"/>
              <a:t>²²⁷Th</a:t>
            </a:r>
            <a:r>
              <a:rPr lang="zh-CN" altLang="en-US" dirty="0"/>
              <a:t>：强八极形变（</a:t>
            </a:r>
            <a:r>
              <a:rPr lang="en-US" altLang="zh-CN" dirty="0"/>
              <a:t>β₃≈0.13-0.15</a:t>
            </a:r>
            <a:r>
              <a:rPr lang="zh-CN" altLang="en-US" dirty="0"/>
              <a:t>）导致</a:t>
            </a:r>
            <a:r>
              <a:rPr lang="en-US" altLang="zh-CN" dirty="0"/>
              <a:t>1/2⟨+⟩</a:t>
            </a:r>
            <a:r>
              <a:rPr lang="zh-CN" altLang="en-US" dirty="0"/>
              <a:t>成为基态（与实验一致）；④、</a:t>
            </a:r>
            <a:r>
              <a:rPr lang="en-US" altLang="zh-CN" dirty="0"/>
              <a:t>²²⁹Th</a:t>
            </a:r>
            <a:r>
              <a:rPr lang="zh-CN" altLang="en-US" dirty="0"/>
              <a:t>处于钍同位素链的八极形变边界，邻近核素中</a:t>
            </a:r>
            <a:r>
              <a:rPr lang="en-US" altLang="zh-CN" dirty="0"/>
              <a:t>5/2⁻</a:t>
            </a:r>
            <a:r>
              <a:rPr lang="zh-CN" altLang="en-US" dirty="0"/>
              <a:t>、</a:t>
            </a:r>
            <a:r>
              <a:rPr lang="en-US" altLang="zh-CN" dirty="0"/>
              <a:t>7/2⁻</a:t>
            </a:r>
            <a:r>
              <a:rPr lang="zh-CN" altLang="en-US" dirty="0"/>
              <a:t>等轨道的</a:t>
            </a:r>
            <a:r>
              <a:rPr lang="en-US" altLang="zh-CN" dirty="0"/>
              <a:t>“</a:t>
            </a:r>
            <a:r>
              <a:rPr lang="zh-CN" altLang="en-US" dirty="0"/>
              <a:t>迁移</a:t>
            </a:r>
            <a:r>
              <a:rPr lang="en-US" altLang="zh-CN" dirty="0"/>
              <a:t>”</a:t>
            </a:r>
            <a:r>
              <a:rPr lang="zh-CN" altLang="en-US" dirty="0"/>
              <a:t>暗示可能存在：轨道交叉与准简并、新型极低能激发态的形成条件。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、方法学意义</a:t>
            </a:r>
          </a:p>
          <a:p>
            <a:r>
              <a:rPr lang="zh-CN" altLang="en-US" dirty="0"/>
              <a:t>①、为理解亚</a:t>
            </a:r>
            <a:r>
              <a:rPr lang="en-US" altLang="zh-CN" dirty="0"/>
              <a:t>eV</a:t>
            </a:r>
            <a:r>
              <a:rPr lang="zh-CN" altLang="en-US" dirty="0"/>
              <a:t>能级结构建立微观基础</a:t>
            </a:r>
          </a:p>
          <a:p>
            <a:r>
              <a:rPr lang="zh-CN" altLang="en-US" dirty="0"/>
              <a:t>②、指出需整合科里奥利耦合、集体运动等效应以提升精度</a:t>
            </a:r>
          </a:p>
          <a:p>
            <a:r>
              <a:rPr lang="zh-CN" altLang="en-US" dirty="0"/>
              <a:t>③、建议拓展至其他</a:t>
            </a:r>
            <a:r>
              <a:rPr lang="en-US" altLang="zh-CN" dirty="0" err="1"/>
              <a:t>Skyrme</a:t>
            </a:r>
            <a:r>
              <a:rPr lang="zh-CN" altLang="en-US" dirty="0"/>
              <a:t>参数及有效质量优化</a:t>
            </a:r>
          </a:p>
        </p:txBody>
      </p:sp>
    </p:spTree>
    <p:extLst>
      <p:ext uri="{BB962C8B-B14F-4D97-AF65-F5344CB8AC3E}">
        <p14:creationId xmlns:p14="http://schemas.microsoft.com/office/powerpoint/2010/main" val="3931958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D2809-1B8E-C9A7-6FBC-206E99308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3FC92CA-730F-1BDA-F9F6-46E703714EC1}"/>
              </a:ext>
            </a:extLst>
          </p:cNvPr>
          <p:cNvSpPr txBox="1"/>
          <p:nvPr/>
        </p:nvSpPr>
        <p:spPr>
          <a:xfrm>
            <a:off x="3177076" y="3207282"/>
            <a:ext cx="87877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谢谢大家</a:t>
            </a:r>
            <a:r>
              <a:rPr lang="zh-CN" altLang="en-US" sz="44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410999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B941DBB-EEDA-75EB-6905-DB9F689A1310}"/>
              </a:ext>
            </a:extLst>
          </p:cNvPr>
          <p:cNvSpPr txBox="1"/>
          <p:nvPr/>
        </p:nvSpPr>
        <p:spPr>
          <a:xfrm>
            <a:off x="169907" y="26721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引言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7EADB7-578F-C978-B572-656A4C0952B9}"/>
              </a:ext>
            </a:extLst>
          </p:cNvPr>
          <p:cNvSpPr txBox="1"/>
          <p:nvPr/>
        </p:nvSpPr>
        <p:spPr>
          <a:xfrm>
            <a:off x="169907" y="667324"/>
            <a:ext cx="9025066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Th229 isomer </a:t>
            </a:r>
            <a:r>
              <a:rPr lang="zh-CN" altLang="en-US" dirty="0"/>
              <a:t>态</a:t>
            </a:r>
            <a:r>
              <a:rPr lang="en-US" altLang="zh-CN" dirty="0"/>
              <a:t>3/2+</a:t>
            </a:r>
            <a:r>
              <a:rPr lang="zh-CN" altLang="en-US" dirty="0"/>
              <a:t>态具有与基态</a:t>
            </a:r>
            <a:r>
              <a:rPr lang="en-US" altLang="zh-CN" dirty="0"/>
              <a:t>5/2+</a:t>
            </a:r>
            <a:r>
              <a:rPr lang="zh-CN" altLang="en-US" dirty="0"/>
              <a:t>态极为接近的能量，仅为 </a:t>
            </a:r>
            <a:r>
              <a:rPr lang="en-US" altLang="zh-CN" dirty="0"/>
              <a:t>8eV</a:t>
            </a:r>
            <a:r>
              <a:rPr lang="zh-CN" altLang="en-US" dirty="0"/>
              <a:t>，近年来成为原子物理、核物理、激光物理以及计量学研究的热点；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、早起的研究，①、对 </a:t>
            </a:r>
            <a:r>
              <a:rPr lang="en-US" altLang="zh-CN" dirty="0"/>
              <a:t>isomer </a:t>
            </a:r>
            <a:r>
              <a:rPr lang="zh-CN" altLang="en-US" dirty="0"/>
              <a:t>态的 </a:t>
            </a:r>
            <a:r>
              <a:rPr lang="en-US" altLang="zh-CN" dirty="0"/>
              <a:t>B</a:t>
            </a:r>
            <a:r>
              <a:rPr lang="zh-CN" altLang="en-US" dirty="0"/>
              <a:t>（</a:t>
            </a:r>
            <a:r>
              <a:rPr lang="en-US" altLang="zh-CN" dirty="0"/>
              <a:t>E1</a:t>
            </a:r>
            <a:r>
              <a:rPr lang="zh-CN" altLang="en-US" dirty="0"/>
              <a:t>）跃迁强度 和磁矩，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 Alaga branching ratios: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en-US" altLang="zh-CN" sz="1400" b="0" i="1" dirty="0">
                <a:solidFill>
                  <a:srgbClr val="00B050"/>
                </a:solidFill>
                <a:effectLst/>
                <a:latin typeface="CMR9"/>
              </a:rPr>
              <a:t>A. M. </a:t>
            </a:r>
            <a:r>
              <a:rPr lang="en-US" altLang="zh-CN" sz="1400" b="0" i="1" dirty="0" err="1">
                <a:solidFill>
                  <a:srgbClr val="00B050"/>
                </a:solidFill>
                <a:effectLst/>
                <a:latin typeface="CMR9"/>
              </a:rPr>
              <a:t>Dykhne</a:t>
            </a:r>
            <a:r>
              <a:rPr lang="en-US" altLang="zh-CN" sz="1400" b="0" i="1" dirty="0">
                <a:solidFill>
                  <a:srgbClr val="00B050"/>
                </a:solidFill>
                <a:effectLst/>
                <a:latin typeface="CMR9"/>
              </a:rPr>
              <a:t> and E. V. </a:t>
            </a:r>
            <a:r>
              <a:rPr lang="en-US" altLang="zh-CN" sz="1400" b="0" i="1" dirty="0" err="1">
                <a:solidFill>
                  <a:srgbClr val="00B050"/>
                </a:solidFill>
                <a:effectLst/>
                <a:latin typeface="CMR9"/>
              </a:rPr>
              <a:t>Tkalya</a:t>
            </a:r>
            <a:r>
              <a:rPr lang="en-US" altLang="zh-CN" sz="1400" b="0" i="1" dirty="0">
                <a:solidFill>
                  <a:srgbClr val="00B050"/>
                </a:solidFill>
                <a:effectLst/>
                <a:latin typeface="CMR9"/>
              </a:rPr>
              <a:t>, JETP Lett. </a:t>
            </a:r>
            <a:r>
              <a:rPr lang="en-US" altLang="zh-CN" sz="1400" b="1" i="1" dirty="0">
                <a:solidFill>
                  <a:srgbClr val="00B050"/>
                </a:solidFill>
                <a:effectLst/>
                <a:latin typeface="CMBX9"/>
              </a:rPr>
              <a:t>67</a:t>
            </a:r>
            <a:r>
              <a:rPr lang="en-US" altLang="zh-CN" sz="1400" b="0" i="1" dirty="0">
                <a:solidFill>
                  <a:srgbClr val="00B050"/>
                </a:solidFill>
                <a:effectLst/>
                <a:latin typeface="CMR9"/>
              </a:rPr>
              <a:t>, 251 (1998)</a:t>
            </a:r>
            <a:r>
              <a:rPr lang="en-US" altLang="zh-CN" sz="1400" i="1" dirty="0">
                <a:solidFill>
                  <a:srgbClr val="00B050"/>
                </a:solidFill>
              </a:rPr>
              <a:t> ;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 Nilsson model</a:t>
            </a:r>
            <a:r>
              <a:rPr lang="en-US" altLang="zh-CN" sz="1600" dirty="0"/>
              <a:t>  </a:t>
            </a:r>
            <a:r>
              <a:rPr lang="en-US" altLang="zh-CN" sz="1400" i="1" dirty="0">
                <a:solidFill>
                  <a:srgbClr val="00B050"/>
                </a:solidFill>
                <a:latin typeface="CMR9"/>
              </a:rPr>
              <a:t>:</a:t>
            </a:r>
            <a:r>
              <a:rPr lang="zh-CN" altLang="en-US" sz="1400" i="1" dirty="0">
                <a:solidFill>
                  <a:srgbClr val="00B050"/>
                </a:solidFill>
                <a:latin typeface="CMR9"/>
              </a:rPr>
              <a:t>   </a:t>
            </a:r>
            <a:r>
              <a:rPr lang="en-US" altLang="zh-CN" sz="1400" i="1" dirty="0">
                <a:solidFill>
                  <a:srgbClr val="00B050"/>
                </a:solidFill>
                <a:latin typeface="CMR9"/>
              </a:rPr>
              <a:t>E. V. </a:t>
            </a:r>
            <a:r>
              <a:rPr lang="en-US" altLang="zh-CN" sz="1400" i="1" dirty="0" err="1">
                <a:solidFill>
                  <a:srgbClr val="00B050"/>
                </a:solidFill>
                <a:latin typeface="CMR9"/>
              </a:rPr>
              <a:t>Tkalya</a:t>
            </a:r>
            <a:r>
              <a:rPr lang="en-US" altLang="zh-CN" sz="1400" i="1" dirty="0">
                <a:solidFill>
                  <a:srgbClr val="00B050"/>
                </a:solidFill>
                <a:latin typeface="CMR9"/>
              </a:rPr>
              <a:t>, C. Schneider, J. Jeet, and E. R. Hudson, Phys. Rev. C 92, 054324 (2015);</a:t>
            </a:r>
          </a:p>
          <a:p>
            <a:r>
              <a:rPr lang="zh-CN" altLang="en-US" dirty="0"/>
              <a:t>   ②、对对 </a:t>
            </a:r>
            <a:r>
              <a:rPr lang="en-US" altLang="zh-CN" dirty="0"/>
              <a:t>isomer </a:t>
            </a:r>
            <a:r>
              <a:rPr lang="zh-CN" altLang="en-US" dirty="0"/>
              <a:t>态 </a:t>
            </a:r>
            <a:r>
              <a:rPr lang="en-US" altLang="zh-CN" dirty="0"/>
              <a:t>B</a:t>
            </a:r>
            <a:r>
              <a:rPr lang="zh-CN" altLang="en-US" dirty="0"/>
              <a:t>（</a:t>
            </a:r>
            <a:r>
              <a:rPr lang="en-US" altLang="zh-CN" dirty="0"/>
              <a:t>E2</a:t>
            </a:r>
            <a:r>
              <a:rPr lang="zh-CN" altLang="en-US" dirty="0"/>
              <a:t>），</a:t>
            </a:r>
            <a:r>
              <a:rPr lang="en-US" altLang="zh-CN" dirty="0"/>
              <a:t>B</a:t>
            </a:r>
            <a:r>
              <a:rPr lang="zh-CN" altLang="en-US" dirty="0"/>
              <a:t>（</a:t>
            </a:r>
            <a:r>
              <a:rPr lang="en-US" altLang="zh-CN" dirty="0"/>
              <a:t>M1</a:t>
            </a:r>
            <a:r>
              <a:rPr lang="zh-CN" altLang="en-US" dirty="0"/>
              <a:t>）计算和全面的能谱分析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Quasiparticle-plus-phonon model</a:t>
            </a:r>
            <a:r>
              <a:rPr lang="en-US" altLang="zh-CN" sz="1400" dirty="0"/>
              <a:t> :</a:t>
            </a:r>
            <a:r>
              <a:rPr lang="zh-CN" altLang="en-US" sz="1400" dirty="0"/>
              <a:t> </a:t>
            </a:r>
            <a:r>
              <a:rPr lang="en-US" altLang="zh-CN" sz="1400" i="1" dirty="0">
                <a:solidFill>
                  <a:srgbClr val="00B050"/>
                </a:solidFill>
                <a:latin typeface="CMR9"/>
              </a:rPr>
              <a:t>K. </a:t>
            </a:r>
            <a:r>
              <a:rPr lang="en-US" altLang="zh-CN" sz="1400" i="1" dirty="0" err="1">
                <a:solidFill>
                  <a:srgbClr val="00B050"/>
                </a:solidFill>
                <a:latin typeface="CMR9"/>
              </a:rPr>
              <a:t>Gulda,,et</a:t>
            </a:r>
            <a:r>
              <a:rPr lang="en-US" altLang="zh-CN" sz="1400" i="1" dirty="0">
                <a:solidFill>
                  <a:srgbClr val="00B050"/>
                </a:solidFill>
                <a:latin typeface="CMR9"/>
              </a:rPr>
              <a:t> al., Nuclear Physics A 703, 45 (2002), ISSN 0375-9474 </a:t>
            </a:r>
            <a:br>
              <a:rPr lang="en-US" altLang="zh-CN" sz="1400" i="1" dirty="0">
                <a:solidFill>
                  <a:srgbClr val="00B050"/>
                </a:solidFill>
                <a:latin typeface="CMR9"/>
              </a:rPr>
            </a:br>
            <a:r>
              <a:rPr lang="en-US" altLang="zh-CN" sz="1400" i="1" dirty="0">
                <a:solidFill>
                  <a:srgbClr val="00B050"/>
                </a:solidFill>
                <a:latin typeface="CMR9"/>
              </a:rPr>
              <a:t>                                                                                 E. </a:t>
            </a:r>
            <a:r>
              <a:rPr lang="en-US" altLang="zh-CN" sz="1400" i="1" dirty="0" err="1">
                <a:solidFill>
                  <a:srgbClr val="00B050"/>
                </a:solidFill>
                <a:latin typeface="CMR9"/>
              </a:rPr>
              <a:t>Ruchowska</a:t>
            </a:r>
            <a:r>
              <a:rPr lang="en-US" altLang="zh-CN" sz="1400" i="1" dirty="0">
                <a:solidFill>
                  <a:srgbClr val="00B050"/>
                </a:solidFill>
                <a:latin typeface="CMR9"/>
              </a:rPr>
              <a:t>,, et al., Phys. Rev. C 73, 044326 (2006). </a:t>
            </a:r>
            <a:br>
              <a:rPr lang="en-US" altLang="zh-CN" sz="1400" i="1" dirty="0">
                <a:solidFill>
                  <a:srgbClr val="00B050"/>
                </a:solidFill>
                <a:latin typeface="CMR9"/>
              </a:rPr>
            </a:br>
            <a:r>
              <a:rPr lang="zh-CN" altLang="en-US" dirty="0">
                <a:solidFill>
                  <a:srgbClr val="000000"/>
                </a:solidFill>
                <a:latin typeface="CMR10"/>
              </a:rPr>
              <a:t>③ </a:t>
            </a:r>
            <a:r>
              <a:rPr lang="en-US" altLang="zh-CN" dirty="0">
                <a:solidFill>
                  <a:srgbClr val="000000"/>
                </a:solidFill>
                <a:latin typeface="CMR10"/>
              </a:rPr>
              <a:t>isomer </a:t>
            </a:r>
            <a:r>
              <a:rPr lang="zh-CN" altLang="en-US" dirty="0">
                <a:solidFill>
                  <a:srgbClr val="000000"/>
                </a:solidFill>
                <a:latin typeface="CMR10"/>
              </a:rPr>
              <a:t>态能量的微观计算</a:t>
            </a:r>
            <a:endParaRPr lang="en-US" altLang="zh-CN" dirty="0">
              <a:solidFill>
                <a:srgbClr val="000000"/>
              </a:solidFill>
              <a:latin typeface="CMR10"/>
            </a:endParaRP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Relativistic Mean Field (RMF)</a:t>
            </a:r>
            <a:r>
              <a:rPr lang="en-US" altLang="zh-CN" dirty="0"/>
              <a:t> </a:t>
            </a:r>
            <a:r>
              <a:rPr lang="zh-CN" altLang="en-US" dirty="0"/>
              <a:t>： </a:t>
            </a:r>
            <a:r>
              <a:rPr lang="en-US" altLang="zh-CN" sz="1400" i="1" dirty="0">
                <a:solidFill>
                  <a:srgbClr val="00B050"/>
                </a:solidFill>
                <a:latin typeface="CMR9"/>
              </a:rPr>
              <a:t>X.-T. He and Z.-Z. Ren, J. Phys. G: </a:t>
            </a:r>
            <a:r>
              <a:rPr lang="en-US" altLang="zh-CN" sz="1400" i="1" dirty="0" err="1">
                <a:solidFill>
                  <a:srgbClr val="00B050"/>
                </a:solidFill>
                <a:latin typeface="CMR9"/>
              </a:rPr>
              <a:t>Nucl</a:t>
            </a:r>
            <a:r>
              <a:rPr lang="en-US" altLang="zh-CN" sz="1400" i="1" dirty="0">
                <a:solidFill>
                  <a:srgbClr val="00B050"/>
                </a:solidFill>
                <a:latin typeface="CMR9"/>
              </a:rPr>
              <a:t>. Part. Phys.34, 1611 (2007) </a:t>
            </a:r>
            <a:r>
              <a:rPr lang="zh-CN" altLang="en-US" sz="1400" i="1" dirty="0">
                <a:solidFill>
                  <a:srgbClr val="00B050"/>
                </a:solidFill>
                <a:latin typeface="CMR9"/>
              </a:rPr>
              <a:t>；</a:t>
            </a:r>
            <a:r>
              <a:rPr lang="en-US" altLang="zh-CN" sz="1400" i="1" dirty="0">
                <a:solidFill>
                  <a:srgbClr val="00B050"/>
                </a:solidFill>
                <a:latin typeface="CMR9"/>
              </a:rPr>
              <a:t> X.-T. He and Z.-Z. Ren, </a:t>
            </a:r>
            <a:r>
              <a:rPr lang="en-US" altLang="zh-CN" sz="1400" i="1" dirty="0" err="1">
                <a:solidFill>
                  <a:srgbClr val="00B050"/>
                </a:solidFill>
                <a:latin typeface="CMR9"/>
              </a:rPr>
              <a:t>Nucl</a:t>
            </a:r>
            <a:r>
              <a:rPr lang="en-US" altLang="zh-CN" sz="1400" i="1" dirty="0">
                <a:solidFill>
                  <a:srgbClr val="00B050"/>
                </a:solidFill>
                <a:latin typeface="CMR9"/>
              </a:rPr>
              <a:t>. Phys. A 806, 117 (2008). </a:t>
            </a:r>
            <a:br>
              <a:rPr lang="en-US" altLang="zh-CN" dirty="0"/>
            </a:b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CMR10"/>
              </a:rPr>
              <a:t>HartreeFock-Bogoliubov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 (HFB)</a:t>
            </a:r>
            <a:r>
              <a:rPr lang="en-US" altLang="zh-CN" dirty="0"/>
              <a:t> </a:t>
            </a:r>
            <a:r>
              <a:rPr lang="zh-CN" altLang="en-US" dirty="0"/>
              <a:t>：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9"/>
              </a:rPr>
              <a:t> </a:t>
            </a:r>
            <a:r>
              <a:rPr lang="en-US" altLang="zh-CN" sz="1400" i="1" dirty="0">
                <a:solidFill>
                  <a:srgbClr val="00B050"/>
                </a:solidFill>
                <a:latin typeface="CMR9"/>
              </a:rPr>
              <a:t>E. Litvinova, H. Feldmeier, J. </a:t>
            </a:r>
            <a:r>
              <a:rPr lang="en-US" altLang="zh-CN" sz="1400" i="1" dirty="0" err="1">
                <a:solidFill>
                  <a:srgbClr val="00B050"/>
                </a:solidFill>
                <a:latin typeface="CMR9"/>
              </a:rPr>
              <a:t>Dobaczewski</a:t>
            </a:r>
            <a:r>
              <a:rPr lang="en-US" altLang="zh-CN" sz="1400" i="1" dirty="0">
                <a:solidFill>
                  <a:srgbClr val="00B050"/>
                </a:solidFill>
                <a:latin typeface="CMR9"/>
              </a:rPr>
              <a:t>, and V. </a:t>
            </a:r>
            <a:r>
              <a:rPr lang="en-US" altLang="zh-CN" sz="1400" i="1" dirty="0" err="1">
                <a:solidFill>
                  <a:srgbClr val="00B050"/>
                </a:solidFill>
                <a:latin typeface="CMR9"/>
              </a:rPr>
              <a:t>Flambaum</a:t>
            </a:r>
            <a:r>
              <a:rPr lang="en-US" altLang="zh-CN" sz="1400" i="1" dirty="0">
                <a:solidFill>
                  <a:srgbClr val="00B050"/>
                </a:solidFill>
                <a:latin typeface="CMR9"/>
              </a:rPr>
              <a:t>, Phys. Rev. C 79, 064303 (2009). </a:t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Th229 isomer </a:t>
            </a:r>
            <a:r>
              <a:rPr lang="zh-CN" altLang="en-US" dirty="0"/>
              <a:t>态的形成机制被探索，该模型解释了这种极低能态的出现是集体四极</a:t>
            </a:r>
            <a:r>
              <a:rPr lang="en-US" altLang="zh-CN" dirty="0"/>
              <a:t>-</a:t>
            </a:r>
            <a:r>
              <a:rPr lang="zh-CN" altLang="en-US" dirty="0"/>
              <a:t>八极自由度与 </a:t>
            </a:r>
            <a:r>
              <a:rPr lang="en-US" altLang="zh-CN" dirty="0"/>
              <a:t>229Th </a:t>
            </a:r>
            <a:r>
              <a:rPr lang="zh-CN" altLang="en-US" dirty="0"/>
              <a:t>中奇中子单粒子运动之间极其微妙相互作用的结果。预测</a:t>
            </a:r>
            <a:r>
              <a:rPr lang="en-US" altLang="zh-CN" dirty="0"/>
              <a:t>isomer</a:t>
            </a:r>
            <a:r>
              <a:rPr lang="zh-CN" altLang="en-US" dirty="0"/>
              <a:t>态轨道</a:t>
            </a:r>
            <a:r>
              <a:rPr lang="en-US" altLang="zh-CN" dirty="0"/>
              <a:t>3/2+[631],5/2+[633]</a:t>
            </a:r>
          </a:p>
          <a:p>
            <a:r>
              <a:rPr lang="en-US" altLang="zh-CN" sz="1400" i="1" dirty="0">
                <a:solidFill>
                  <a:srgbClr val="00B050"/>
                </a:solidFill>
                <a:latin typeface="CMR9"/>
              </a:rPr>
              <a:t>N. Minkov and A. </a:t>
            </a:r>
            <a:r>
              <a:rPr lang="en-US" altLang="zh-CN" sz="1400" i="1" dirty="0" err="1">
                <a:solidFill>
                  <a:srgbClr val="00B050"/>
                </a:solidFill>
                <a:latin typeface="CMR9"/>
              </a:rPr>
              <a:t>P´alffy</a:t>
            </a:r>
            <a:r>
              <a:rPr lang="en-US" altLang="zh-CN" sz="1400" i="1" dirty="0">
                <a:solidFill>
                  <a:srgbClr val="00B050"/>
                </a:solidFill>
                <a:latin typeface="CMR9"/>
              </a:rPr>
              <a:t>, Phys. Rev. Lett. 118, 212501(2017)</a:t>
            </a:r>
            <a:r>
              <a:rPr lang="zh-CN" altLang="en-US" sz="1400" i="1" dirty="0">
                <a:solidFill>
                  <a:srgbClr val="00B050"/>
                </a:solidFill>
                <a:latin typeface="CMR9"/>
              </a:rPr>
              <a:t>；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9"/>
              </a:rPr>
              <a:t> </a:t>
            </a:r>
            <a:r>
              <a:rPr lang="en-US" altLang="zh-CN" sz="1400" i="1" dirty="0">
                <a:solidFill>
                  <a:srgbClr val="00B050"/>
                </a:solidFill>
                <a:latin typeface="CMR9"/>
              </a:rPr>
              <a:t>N. Minkov and A. </a:t>
            </a:r>
            <a:r>
              <a:rPr lang="en-US" altLang="zh-CN" sz="1400" i="1" dirty="0" err="1">
                <a:solidFill>
                  <a:srgbClr val="00B050"/>
                </a:solidFill>
                <a:latin typeface="CMR9"/>
              </a:rPr>
              <a:t>P´alffy</a:t>
            </a:r>
            <a:r>
              <a:rPr lang="en-US" altLang="zh-CN" sz="1400" i="1" dirty="0">
                <a:solidFill>
                  <a:srgbClr val="00B050"/>
                </a:solidFill>
                <a:latin typeface="CMR9"/>
              </a:rPr>
              <a:t>, Phys. Rev. Lett. 122, 162502 (2019)</a:t>
            </a:r>
            <a:r>
              <a:rPr lang="zh-CN" altLang="en-US" sz="1400" i="1" dirty="0">
                <a:solidFill>
                  <a:srgbClr val="00B050"/>
                </a:solidFill>
                <a:latin typeface="CMR9"/>
              </a:rPr>
              <a:t>；</a:t>
            </a:r>
            <a:endParaRPr lang="en-US" altLang="zh-CN" sz="1400" i="1" dirty="0">
              <a:solidFill>
                <a:srgbClr val="00B050"/>
              </a:solidFill>
              <a:latin typeface="CMR9"/>
            </a:endParaRPr>
          </a:p>
          <a:p>
            <a:r>
              <a:rPr lang="en-US" altLang="zh-CN" sz="1400" i="1" dirty="0">
                <a:solidFill>
                  <a:srgbClr val="00B050"/>
                </a:solidFill>
                <a:latin typeface="CMR9"/>
              </a:rPr>
              <a:t> N. Minkov and A. </a:t>
            </a:r>
            <a:r>
              <a:rPr lang="en-US" altLang="zh-CN" sz="1400" i="1" dirty="0" err="1">
                <a:solidFill>
                  <a:srgbClr val="00B050"/>
                </a:solidFill>
                <a:latin typeface="CMR9"/>
              </a:rPr>
              <a:t>P´alffy</a:t>
            </a:r>
            <a:r>
              <a:rPr lang="en-US" altLang="zh-CN" sz="1400" i="1" dirty="0">
                <a:solidFill>
                  <a:srgbClr val="00B050"/>
                </a:solidFill>
                <a:latin typeface="CMR9"/>
              </a:rPr>
              <a:t>, Phys. Rev. C 103, 014313 (2021). </a:t>
            </a:r>
            <a:endParaRPr lang="en-US" altLang="zh-CN" dirty="0"/>
          </a:p>
          <a:p>
            <a:r>
              <a:rPr lang="zh-CN" altLang="en-US" dirty="0"/>
              <a:t>该方法融合了集体四极</a:t>
            </a:r>
            <a:r>
              <a:rPr lang="en-US" altLang="zh-CN" dirty="0"/>
              <a:t>-</a:t>
            </a:r>
            <a:r>
              <a:rPr lang="zh-CN" altLang="en-US" dirty="0"/>
              <a:t>八极模型（</a:t>
            </a:r>
            <a:r>
              <a:rPr lang="en-US" altLang="zh-CN" dirty="0"/>
              <a:t>Collective Quadrupole-Octupole Model, CQOM</a:t>
            </a:r>
            <a:r>
              <a:rPr lang="zh-CN" altLang="en-US" dirty="0"/>
              <a:t>）与形变壳模型（</a:t>
            </a:r>
            <a:r>
              <a:rPr lang="en-US" altLang="zh-CN" dirty="0"/>
              <a:t>Deformed Shell Model, DSM</a:t>
            </a:r>
            <a:r>
              <a:rPr lang="zh-CN" altLang="en-US" dirty="0"/>
              <a:t>）的特点，并引入了 </a:t>
            </a:r>
            <a:r>
              <a:rPr lang="en-US" altLang="zh-CN" dirty="0"/>
              <a:t>Bardeen-Cooper-Schrieffer</a:t>
            </a:r>
            <a:r>
              <a:rPr lang="zh-CN" altLang="en-US" dirty="0"/>
              <a:t>（</a:t>
            </a:r>
            <a:r>
              <a:rPr lang="en-US" altLang="zh-CN" dirty="0"/>
              <a:t>BCS</a:t>
            </a:r>
            <a:r>
              <a:rPr lang="zh-CN" altLang="en-US" dirty="0"/>
              <a:t>）类型的配对关联。整个 </a:t>
            </a:r>
            <a:r>
              <a:rPr lang="en-US" altLang="zh-CN" dirty="0"/>
              <a:t>CQOM-DSM </a:t>
            </a:r>
            <a:r>
              <a:rPr lang="zh-CN" altLang="en-US" dirty="0"/>
              <a:t>模型能够理论预测 </a:t>
            </a:r>
            <a:r>
              <a:rPr lang="en-US" altLang="zh-CN" dirty="0"/>
              <a:t>229Th </a:t>
            </a:r>
            <a:r>
              <a:rPr lang="zh-CN" altLang="en-US" dirty="0"/>
              <a:t>中异能态的 </a:t>
            </a:r>
            <a:r>
              <a:rPr lang="en-US" altLang="zh-CN" dirty="0"/>
              <a:t>B(M1) </a:t>
            </a:r>
            <a:r>
              <a:rPr lang="zh-CN" altLang="en-US" dirty="0"/>
              <a:t>和 </a:t>
            </a:r>
            <a:r>
              <a:rPr lang="en-US" altLang="zh-CN" dirty="0"/>
              <a:t>B(E2) </a:t>
            </a:r>
            <a:r>
              <a:rPr lang="zh-CN" altLang="en-US" dirty="0"/>
              <a:t>衰变几率 以及基态和异能态的磁矩。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>
              <a:solidFill>
                <a:srgbClr val="000000"/>
              </a:solidFill>
              <a:latin typeface="CMR10"/>
            </a:endParaRPr>
          </a:p>
          <a:p>
            <a:endParaRPr lang="en-US" altLang="zh-CN" sz="1400" i="1" dirty="0">
              <a:solidFill>
                <a:srgbClr val="00B050"/>
              </a:solidFill>
              <a:latin typeface="CMR9"/>
            </a:endParaRPr>
          </a:p>
          <a:p>
            <a:endParaRPr lang="en-US" altLang="zh-CN" sz="1400" i="1" dirty="0">
              <a:solidFill>
                <a:srgbClr val="00B050"/>
              </a:solidFill>
              <a:latin typeface="CMR9"/>
            </a:endParaRPr>
          </a:p>
          <a:p>
            <a:endParaRPr lang="en-US" altLang="zh-CN" sz="1400" i="1" dirty="0">
              <a:solidFill>
                <a:srgbClr val="00B050"/>
              </a:solidFill>
              <a:latin typeface="CMR9"/>
            </a:endParaRPr>
          </a:p>
          <a:p>
            <a:endParaRPr lang="en-US" altLang="zh-CN" sz="1400" i="1" dirty="0">
              <a:solidFill>
                <a:srgbClr val="00B050"/>
              </a:solidFill>
              <a:latin typeface="CMR9"/>
            </a:endParaRPr>
          </a:p>
          <a:p>
            <a:br>
              <a:rPr lang="en-US" altLang="zh-CN" sz="1400" i="1" dirty="0">
                <a:solidFill>
                  <a:srgbClr val="00B050"/>
                </a:solidFill>
                <a:latin typeface="CMR9"/>
              </a:rPr>
            </a:br>
            <a:br>
              <a:rPr lang="en-US" altLang="zh-CN" sz="1600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70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32246-1B7E-065E-3ACC-AB7FFB380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DA2FD6-3ECF-A68A-131A-12F9E7A68460}"/>
              </a:ext>
            </a:extLst>
          </p:cNvPr>
          <p:cNvSpPr txBox="1"/>
          <p:nvPr/>
        </p:nvSpPr>
        <p:spPr>
          <a:xfrm>
            <a:off x="478679" y="423447"/>
            <a:ext cx="81375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缺点：</a:t>
            </a:r>
            <a:r>
              <a:rPr lang="en-US" altLang="zh-CN" dirty="0"/>
              <a:t> CQOM-DSM</a:t>
            </a:r>
            <a:r>
              <a:rPr lang="zh-CN" altLang="en-US" dirty="0"/>
              <a:t>为非微观方法，这种 </a:t>
            </a:r>
            <a:r>
              <a:rPr lang="en-US" altLang="zh-CN" dirty="0"/>
              <a:t>isomer </a:t>
            </a:r>
            <a:r>
              <a:rPr lang="zh-CN" altLang="en-US" dirty="0"/>
              <a:t>态的描述对微观方法中是否适用，仍然未知。即异构体形成机制在更深层次微观平均场水平上的有效性问题。因此，理解形变和内在有效相互作用如何决定 </a:t>
            </a:r>
            <a:r>
              <a:rPr lang="en-US" altLang="zh-CN" dirty="0"/>
              <a:t>229Th </a:t>
            </a:r>
            <a:r>
              <a:rPr lang="zh-CN" altLang="en-US" dirty="0"/>
              <a:t>多体问题解中的异构体形成条件至关重要。 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该论文研究方法：</a:t>
            </a:r>
            <a:r>
              <a:rPr lang="en-US" altLang="zh-CN" dirty="0"/>
              <a:t>HFB+BCS,</a:t>
            </a:r>
            <a:r>
              <a:rPr lang="zh-CN" altLang="en-US" dirty="0"/>
              <a:t>考虑了时间奇效应，即</a:t>
            </a:r>
            <a:r>
              <a:rPr lang="en-US" altLang="zh-CN" dirty="0"/>
              <a:t>K</a:t>
            </a:r>
            <a:r>
              <a:rPr lang="zh-CN" altLang="en-US" dirty="0"/>
              <a:t>简并被解除，考虑了核心极</a:t>
            </a:r>
            <a:endParaRPr lang="en-US" altLang="zh-CN" dirty="0"/>
          </a:p>
          <a:p>
            <a:r>
              <a:rPr lang="zh-CN" altLang="en-US" dirty="0"/>
              <a:t>化效应，在所有计算中仅约束四极形变，对八极形变不做约束，因此可以自洽得八极形变的极小值。该方法适用于锕系区域的原子核，被预测具有四极</a:t>
            </a:r>
            <a:r>
              <a:rPr lang="en-US" altLang="zh-CN" dirty="0"/>
              <a:t>-</a:t>
            </a:r>
            <a:r>
              <a:rPr lang="zh-CN" altLang="en-US" dirty="0"/>
              <a:t>八极形变。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037B4D-2714-DE0E-746A-4455C8015F07}"/>
              </a:ext>
            </a:extLst>
          </p:cNvPr>
          <p:cNvSpPr txBox="1"/>
          <p:nvPr/>
        </p:nvSpPr>
        <p:spPr>
          <a:xfrm>
            <a:off x="443391" y="3834321"/>
            <a:ext cx="820812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评估在偶偶核芯上添加单核子的效应；</a:t>
            </a:r>
            <a:endParaRPr lang="en-US" altLang="zh-CN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zh-CN" altLang="en-US" dirty="0"/>
              <a:t>分别考察强制保持</a:t>
            </a:r>
            <a:r>
              <a:rPr lang="en-US" altLang="zh-CN" dirty="0"/>
              <a:t>/</a:t>
            </a:r>
            <a:r>
              <a:rPr lang="zh-CN" altLang="en-US" dirty="0"/>
              <a:t>解除反射对称性条件；</a:t>
            </a: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zh-CN" altLang="en-US" dirty="0"/>
              <a:t>分析上述因素对低能准粒子激发态（含极低位同核异能态）形成的影响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endParaRPr lang="zh-CN" altLang="en-US" b="0" i="0" dirty="0">
              <a:solidFill>
                <a:srgbClr val="404040"/>
              </a:solidFill>
              <a:effectLst/>
              <a:latin typeface="quote-cjk-patch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3AF6C2-48E5-2B59-2A7B-E4B9AB1A8452}"/>
              </a:ext>
            </a:extLst>
          </p:cNvPr>
          <p:cNvSpPr txBox="1"/>
          <p:nvPr/>
        </p:nvSpPr>
        <p:spPr>
          <a:xfrm>
            <a:off x="478679" y="33875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策略</a:t>
            </a:r>
          </a:p>
        </p:txBody>
      </p:sp>
    </p:spTree>
    <p:extLst>
      <p:ext uri="{BB962C8B-B14F-4D97-AF65-F5344CB8AC3E}">
        <p14:creationId xmlns:p14="http://schemas.microsoft.com/office/powerpoint/2010/main" val="36330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A4FC3-32F6-19BE-3664-836CC8231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F32EB93-CAE6-EDD4-B22A-C5E24C1D627E}"/>
              </a:ext>
            </a:extLst>
          </p:cNvPr>
          <p:cNvSpPr txBox="1"/>
          <p:nvPr/>
        </p:nvSpPr>
        <p:spPr>
          <a:xfrm>
            <a:off x="216243" y="123568"/>
            <a:ext cx="1320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研究流程：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61393E-936F-5ABC-9F80-D946F224F036}"/>
              </a:ext>
            </a:extLst>
          </p:cNvPr>
          <p:cNvSpPr txBox="1"/>
          <p:nvPr/>
        </p:nvSpPr>
        <p:spPr>
          <a:xfrm>
            <a:off x="80319" y="540259"/>
            <a:ext cx="883508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404040"/>
                </a:solidFill>
                <a:effectLst/>
                <a:latin typeface="quote-cjk-patch"/>
              </a:rPr>
              <a:t>第一步：偶偶核芯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quote-cjk-patch"/>
              </a:rPr>
              <a:t>²²⁸Th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quote-cjk-patch"/>
              </a:rPr>
              <a:t>的基准分析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首先求解偶偶核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²²⁸Th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的基态，分别在反射对称性和八极形变条件下分析费米面附近的单粒子轨道，重点关注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3/2⁺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与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5/2⁺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轨道的相对位置。</a:t>
            </a:r>
            <a:endParaRPr lang="en-US" altLang="zh-CN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r>
              <a:rPr lang="zh-CN" altLang="en-US" b="1" dirty="0"/>
              <a:t>第二步：自洽阻塞</a:t>
            </a:r>
            <a:r>
              <a:rPr lang="en-US" altLang="zh-CN" b="1" dirty="0"/>
              <a:t>HFBCS</a:t>
            </a:r>
            <a:r>
              <a:rPr lang="zh-CN" altLang="en-US" b="1" dirty="0"/>
              <a:t>迭代计算</a:t>
            </a:r>
            <a:br>
              <a:rPr lang="zh-CN" altLang="en-US" dirty="0"/>
            </a:br>
            <a:r>
              <a:rPr lang="zh-CN" altLang="en-US" dirty="0"/>
              <a:t>沿用核芯基态解的对力常数和基组参数，通过自洽阻塞的</a:t>
            </a:r>
            <a:r>
              <a:rPr lang="en-US" altLang="zh-CN" dirty="0"/>
              <a:t>HFBCS</a:t>
            </a:r>
            <a:r>
              <a:rPr lang="zh-CN" altLang="en-US" dirty="0"/>
              <a:t>迭代过程，分别在有</a:t>
            </a:r>
            <a:r>
              <a:rPr lang="en-US" altLang="zh-CN" dirty="0"/>
              <a:t>/</a:t>
            </a:r>
            <a:r>
              <a:rPr lang="zh-CN" altLang="en-US" dirty="0"/>
              <a:t>无反射对称性约束下求解</a:t>
            </a:r>
            <a:r>
              <a:rPr lang="en-US" altLang="zh-CN" dirty="0"/>
              <a:t>²²⁹Th</a:t>
            </a:r>
            <a:r>
              <a:rPr lang="zh-CN" altLang="en-US" dirty="0"/>
              <a:t>的：</a:t>
            </a:r>
            <a:r>
              <a:rPr lang="en-US" altLang="zh-CN" dirty="0"/>
              <a:t>5/2⁺</a:t>
            </a:r>
            <a:r>
              <a:rPr lang="zh-CN" altLang="en-US" dirty="0"/>
              <a:t>（基态）、</a:t>
            </a:r>
            <a:r>
              <a:rPr lang="en-US" altLang="zh-CN" dirty="0"/>
              <a:t>3/2⁺</a:t>
            </a:r>
            <a:r>
              <a:rPr lang="zh-CN" altLang="en-US" dirty="0"/>
              <a:t>（目标同核异能态）、邻近其他准粒子激发态，由此评估</a:t>
            </a:r>
            <a:r>
              <a:rPr lang="en-US" altLang="zh-CN" dirty="0"/>
              <a:t>HFBCS</a:t>
            </a:r>
            <a:r>
              <a:rPr lang="zh-CN" altLang="en-US" dirty="0"/>
              <a:t>算法在不同形变条件下处理</a:t>
            </a:r>
            <a:r>
              <a:rPr lang="en-US" altLang="zh-CN" dirty="0"/>
              <a:t>3/2⁺</a:t>
            </a:r>
            <a:r>
              <a:rPr lang="zh-CN" altLang="en-US" dirty="0"/>
              <a:t>激发态与</a:t>
            </a:r>
            <a:r>
              <a:rPr lang="en-US" altLang="zh-CN" dirty="0"/>
              <a:t>5/2⁺</a:t>
            </a:r>
            <a:r>
              <a:rPr lang="zh-CN" altLang="en-US" dirty="0"/>
              <a:t>基态能级接近性的能力。</a:t>
            </a:r>
            <a:endParaRPr lang="en-US" altLang="zh-CN" dirty="0"/>
          </a:p>
          <a:p>
            <a:r>
              <a:rPr lang="zh-CN" altLang="en-US" b="1" dirty="0"/>
              <a:t>第三步：结构量预测与对比</a:t>
            </a:r>
            <a:br>
              <a:rPr lang="zh-CN" altLang="en-US" dirty="0"/>
            </a:br>
            <a:r>
              <a:rPr lang="zh-CN" altLang="en-US" dirty="0"/>
              <a:t>针对每个态获取以下理论预测值：形变参数、电</a:t>
            </a:r>
            <a:r>
              <a:rPr lang="en-US" altLang="zh-CN" dirty="0"/>
              <a:t>/</a:t>
            </a:r>
            <a:r>
              <a:rPr lang="zh-CN" altLang="en-US" dirty="0"/>
              <a:t>磁矩、旋磁比，部分结果将与</a:t>
            </a:r>
            <a:r>
              <a:rPr lang="en-US" altLang="zh-CN" dirty="0"/>
              <a:t>CQOM-DSM</a:t>
            </a:r>
            <a:r>
              <a:rPr lang="zh-CN" altLang="en-US" dirty="0"/>
              <a:t>方法的计算结果进行对比。</a:t>
            </a:r>
          </a:p>
          <a:p>
            <a:endParaRPr lang="zh-CN" altLang="en-US" dirty="0"/>
          </a:p>
          <a:p>
            <a:endParaRPr lang="en-US" altLang="zh-CN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471E2A-2681-B39A-300A-E4CD32DDADD3}"/>
              </a:ext>
            </a:extLst>
          </p:cNvPr>
          <p:cNvSpPr txBox="1"/>
          <p:nvPr/>
        </p:nvSpPr>
        <p:spPr>
          <a:xfrm>
            <a:off x="80319" y="4075634"/>
            <a:ext cx="8377881" cy="196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Aft>
                <a:spcPts val="1029"/>
              </a:spcAft>
              <a:buNone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将计算扩展到邻近核素：</a:t>
            </a:r>
            <a:b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zh-CN" altLang="en-US" b="1" i="0" dirty="0">
                <a:solidFill>
                  <a:srgbClr val="404040"/>
                </a:solidFill>
                <a:effectLst/>
                <a:latin typeface="quote-cjk-patch"/>
              </a:rPr>
              <a:t>同位素研究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：以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²²⁶Th/²³⁰Th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为偶偶核芯，计算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²²⁷Th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²³¹Th</a:t>
            </a:r>
            <a:b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zh-CN" altLang="en-US" b="1" i="0" dirty="0">
                <a:solidFill>
                  <a:srgbClr val="404040"/>
                </a:solidFill>
                <a:effectLst/>
                <a:latin typeface="quote-cjk-patch"/>
              </a:rPr>
              <a:t>同中子素研究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：以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²²⁶Ra/²³⁰U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为偶偶核芯，计算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²²⁷Ra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²³¹U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通过这种拓展研究，我们能够追踪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²²⁹ᵐTh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同核异能态形成的关键单粒子轨道及其邻近轨道在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²²⁹Th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周边核素中的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"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迁移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"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规律。计算结果清晰地揭示了在锕系质量区中，可能主导低能亚稳态出现的内禀条件的演化图谱。</a:t>
            </a:r>
          </a:p>
        </p:txBody>
      </p:sp>
    </p:spTree>
    <p:extLst>
      <p:ext uri="{BB962C8B-B14F-4D97-AF65-F5344CB8AC3E}">
        <p14:creationId xmlns:p14="http://schemas.microsoft.com/office/powerpoint/2010/main" val="364190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CC3C9-9E28-9570-FF05-F59A8FE12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0D17E8A-8487-A2F0-CE5F-571816E6BE05}"/>
              </a:ext>
            </a:extLst>
          </p:cNvPr>
          <p:cNvSpPr txBox="1"/>
          <p:nvPr/>
        </p:nvSpPr>
        <p:spPr>
          <a:xfrm>
            <a:off x="475735" y="364524"/>
            <a:ext cx="522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一、</a:t>
            </a:r>
            <a:r>
              <a:rPr lang="en-US" altLang="zh-CN" dirty="0"/>
              <a:t>HFBCS </a:t>
            </a:r>
            <a:r>
              <a:rPr lang="zh-CN" altLang="en-US" dirty="0"/>
              <a:t>处理有或没有反射对称形变下的原子核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21B36E-B951-146C-134A-E672B2E9C262}"/>
              </a:ext>
            </a:extLst>
          </p:cNvPr>
          <p:cNvSpPr txBox="1"/>
          <p:nvPr/>
        </p:nvSpPr>
        <p:spPr>
          <a:xfrm>
            <a:off x="894606" y="1137507"/>
            <a:ext cx="468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、当具有轴对称形变时，宇称是好量子数；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7A1856-800B-2C47-AC84-50859A328447}"/>
              </a:ext>
            </a:extLst>
          </p:cNvPr>
          <p:cNvSpPr txBox="1"/>
          <p:nvPr/>
        </p:nvSpPr>
        <p:spPr>
          <a:xfrm>
            <a:off x="894605" y="1786922"/>
            <a:ext cx="8138183" cy="3041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2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、当解除反射对称性约束时，迭代过程中对称轴上质心位置的漂移常常导致收敛困难。这需要通过特定的质心约束条件将其固定在内禀坐标系原点。此外，为使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HFBCS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算法能够寻找可能的八极形变解，我们在初始平均场中额外引入八极形变参数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β₃=0.1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（同时保持四极形变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β₂=0.2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）。若最终解满足以下三个条件，则认为模型指示存在八极形变：</a:t>
            </a:r>
            <a:b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1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）获得非零的八极矩和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β₃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形变</a:t>
            </a:r>
            <a:b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2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）体系总能量低于反射对称（纯四极）解</a:t>
            </a:r>
            <a:b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3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）形成轴向四极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-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八极形变结构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在此类解中，单粒子波函数呈现宇称混合特征，只能通过计算给定态中宇称算符的平均（期望）值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⟨π⟩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来表征。</a:t>
            </a:r>
          </a:p>
        </p:txBody>
      </p:sp>
    </p:spTree>
    <p:extLst>
      <p:ext uri="{BB962C8B-B14F-4D97-AF65-F5344CB8AC3E}">
        <p14:creationId xmlns:p14="http://schemas.microsoft.com/office/powerpoint/2010/main" val="112480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4F612-1703-3089-E149-363A6E2EE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6836C4A-EF3B-3712-2A30-8386F1745F94}"/>
              </a:ext>
            </a:extLst>
          </p:cNvPr>
          <p:cNvSpPr txBox="1"/>
          <p:nvPr/>
        </p:nvSpPr>
        <p:spPr>
          <a:xfrm>
            <a:off x="111212" y="76540"/>
            <a:ext cx="2457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HFBCS </a:t>
            </a:r>
            <a:r>
              <a:rPr lang="zh-CN" altLang="en-US" dirty="0"/>
              <a:t>对关联处理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A46579-B716-CCD8-2856-8DBDEB0C9E51}"/>
              </a:ext>
            </a:extLst>
          </p:cNvPr>
          <p:cNvSpPr txBox="1"/>
          <p:nvPr/>
        </p:nvSpPr>
        <p:spPr>
          <a:xfrm>
            <a:off x="302742" y="593125"/>
            <a:ext cx="9879226" cy="5375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+mj-lt"/>
              <a:buAutoNum type="arabicPeriod"/>
            </a:pPr>
            <a:r>
              <a:rPr lang="zh-CN" altLang="en-US" i="0" dirty="0">
                <a:solidFill>
                  <a:srgbClr val="404040"/>
                </a:solidFill>
                <a:effectLst/>
                <a:latin typeface="quote-cjk-patch"/>
              </a:rPr>
              <a:t>能量截断与平滑处理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zh-CN" altLang="en-US" i="0" dirty="0">
                <a:solidFill>
                  <a:srgbClr val="404040"/>
                </a:solidFill>
                <a:effectLst/>
                <a:latin typeface="quote-cjk-patch"/>
              </a:rPr>
              <a:t>对力强度参数化</a:t>
            </a:r>
            <a:b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对于电荷态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τ=n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（中子）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/p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（质子），其强度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quote-cjk-patch"/>
              </a:rPr>
              <a:t>Vτ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与费米子数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quote-cjk-patch"/>
              </a:rPr>
              <a:t>Nτ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的关系为：</a:t>
            </a:r>
            <a:endParaRPr lang="en-US" altLang="zh-CN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endParaRPr lang="en-US" altLang="zh-CN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强度参数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(Gₙ, Gₚ)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可通过两种等效方案确定：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方案一：拟合奇核周围的三点奇偶质量差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Δ⁽³⁾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方案二：拟合偶偶核第一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2⁺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态能量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E(2₁⁺)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我们选择计算量更小的方案二，其中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2₁⁺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能量与转动惯量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J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的关系为：</a:t>
            </a:r>
            <a:b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zh-CN" altLang="en-US" i="0" dirty="0">
                <a:solidFill>
                  <a:srgbClr val="404040"/>
                </a:solidFill>
                <a:effectLst/>
                <a:latin typeface="quote-cjk-patch"/>
              </a:rPr>
              <a:t>转动惯量计算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采用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Inglis-Belyaev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方法；</a:t>
            </a:r>
            <a:b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以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²²⁸Th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基态的实验值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E(2₁⁺)=57.8 keV[58]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为基准，我们获得：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中子对力强度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Gₙ = 16.0 MeV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质子对力强度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Gₚ = 14.4 MeV</a:t>
            </a:r>
            <a:b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对应理论计算值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E* = 58.4 keV</a:t>
            </a:r>
            <a:b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与文献系统拟合结果（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Gₙ=15.80 MeV, Gₚ=14.23 MeV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）高度吻合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6116D33-9180-30F6-AB63-E959B1233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289" y="1624366"/>
            <a:ext cx="1987865" cy="48190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385BB84-70DF-2743-78F9-C287C2827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684" y="3429000"/>
            <a:ext cx="1783574" cy="54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D95CF-9B32-2552-3E9B-2F878ED12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B4F1E8-469F-072F-AB69-2A1A657D943F}"/>
              </a:ext>
            </a:extLst>
          </p:cNvPr>
          <p:cNvSpPr txBox="1"/>
          <p:nvPr/>
        </p:nvSpPr>
        <p:spPr>
          <a:xfrm>
            <a:off x="315310" y="334229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三、</a:t>
            </a:r>
            <a:r>
              <a:rPr lang="en-US" altLang="zh-CN" dirty="0"/>
              <a:t>228Th </a:t>
            </a:r>
            <a:r>
              <a:rPr lang="zh-CN" altLang="en-US" dirty="0"/>
              <a:t>计算结果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37A5A3-14CC-B700-96A2-0AAE20595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7" y="922828"/>
            <a:ext cx="8896865" cy="24023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87C7925-636A-4003-2500-8D8FCB2DB68A}"/>
              </a:ext>
            </a:extLst>
          </p:cNvPr>
          <p:cNvSpPr txBox="1"/>
          <p:nvPr/>
        </p:nvSpPr>
        <p:spPr>
          <a:xfrm>
            <a:off x="420130" y="3596326"/>
            <a:ext cx="4806778" cy="1759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八极形变特征</a:t>
            </a:r>
            <a:endParaRPr lang="en-US" altLang="zh-CN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采用初始参数（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Gₙ=16.0 MeV, Gₚ=14.4 Me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）时：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非对称解总能量比对称解低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0.5 MeV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存在显著八极矩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Q₃₀ ≈ 0.12-0.13</a:t>
            </a:r>
          </a:p>
        </p:txBody>
      </p:sp>
    </p:spTree>
    <p:extLst>
      <p:ext uri="{BB962C8B-B14F-4D97-AF65-F5344CB8AC3E}">
        <p14:creationId xmlns:p14="http://schemas.microsoft.com/office/powerpoint/2010/main" val="366533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A5647-A1E0-96C9-399B-25965AE92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9D5C9D-4CAD-4516-FE03-88DC0F7C66A7}"/>
              </a:ext>
            </a:extLst>
          </p:cNvPr>
          <p:cNvSpPr txBox="1"/>
          <p:nvPr/>
        </p:nvSpPr>
        <p:spPr>
          <a:xfrm>
            <a:off x="315310" y="334229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三、</a:t>
            </a:r>
            <a:r>
              <a:rPr lang="en-US" altLang="zh-CN" dirty="0"/>
              <a:t>228Th </a:t>
            </a:r>
            <a:r>
              <a:rPr lang="zh-CN" altLang="en-US" dirty="0"/>
              <a:t>计算结果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BF6393-59FE-5097-674D-C4E0C88EB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6" y="1105154"/>
            <a:ext cx="4870440" cy="43627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021E8AD-2ADD-FD8E-42E1-F6EFCDDC6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525" y="1455999"/>
            <a:ext cx="3573002" cy="84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84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44912-251D-B8CC-ABE0-BC8CD02EA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D17470-9CBE-EC56-C680-5182620A3D9D}"/>
              </a:ext>
            </a:extLst>
          </p:cNvPr>
          <p:cNvSpPr txBox="1"/>
          <p:nvPr/>
        </p:nvSpPr>
        <p:spPr>
          <a:xfrm>
            <a:off x="170911" y="80915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三、</a:t>
            </a:r>
            <a:r>
              <a:rPr lang="en-US" altLang="zh-CN" dirty="0"/>
              <a:t>228Th </a:t>
            </a:r>
            <a:r>
              <a:rPr lang="zh-CN" altLang="en-US" dirty="0"/>
              <a:t>计算结果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EF47E0E-5F2F-D8B6-9E4D-6031EF02C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05" y="544867"/>
            <a:ext cx="7297094" cy="326173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8A40F1D-C614-D0C0-7C14-202F18906406}"/>
              </a:ext>
            </a:extLst>
          </p:cNvPr>
          <p:cNvSpPr txBox="1"/>
          <p:nvPr/>
        </p:nvSpPr>
        <p:spPr>
          <a:xfrm>
            <a:off x="109665" y="3976318"/>
            <a:ext cx="892466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核子体系通过内禀宇称破缺获得能量增益，这一特性在</a:t>
            </a:r>
            <a:r>
              <a:rPr lang="en-US" altLang="zh-CN" sz="1600" dirty="0"/>
              <a:t>HFBCS</a:t>
            </a:r>
            <a:r>
              <a:rPr lang="zh-CN" altLang="en-US" sz="1600" dirty="0"/>
              <a:t>解中表现为单粒子态的宇称混合效应。当满足以下选择定则时，宇称混合效应会特别显著：</a:t>
            </a:r>
          </a:p>
          <a:p>
            <a:endParaRPr lang="zh-CN" altLang="en-US" sz="1600" dirty="0"/>
          </a:p>
          <a:p>
            <a:r>
              <a:rPr lang="zh-CN" altLang="en-US" sz="1600" dirty="0"/>
              <a:t>八极形变选择定则</a:t>
            </a:r>
          </a:p>
          <a:p>
            <a:r>
              <a:rPr lang="zh-CN" altLang="en-US" sz="1600" dirty="0"/>
              <a:t>对于主导</a:t>
            </a:r>
            <a:r>
              <a:rPr lang="en-US" altLang="zh-CN" sz="1600" dirty="0"/>
              <a:t>Nilsson</a:t>
            </a:r>
            <a:r>
              <a:rPr lang="zh-CN" altLang="en-US" sz="1600" dirty="0"/>
              <a:t>组态为</a:t>
            </a:r>
            <a:r>
              <a:rPr lang="en-US" altLang="zh-CN" sz="1600" dirty="0"/>
              <a:t>Kπ[</a:t>
            </a:r>
            <a:r>
              <a:rPr lang="en-US" altLang="zh-CN" sz="1600" dirty="0" err="1"/>
              <a:t>NnzΛ</a:t>
            </a:r>
            <a:r>
              <a:rPr lang="en-US" altLang="zh-CN" sz="1600" dirty="0"/>
              <a:t>]</a:t>
            </a:r>
            <a:r>
              <a:rPr lang="zh-CN" altLang="en-US" sz="1600" dirty="0"/>
              <a:t>和</a:t>
            </a:r>
            <a:r>
              <a:rPr lang="en-US" altLang="zh-CN" sz="1600" dirty="0"/>
              <a:t>K−π[</a:t>
            </a:r>
            <a:r>
              <a:rPr lang="en-US" altLang="zh-CN" sz="1600" dirty="0" err="1"/>
              <a:t>N′n′zΛ</a:t>
            </a:r>
            <a:r>
              <a:rPr lang="en-US" altLang="zh-CN" sz="1600" dirty="0"/>
              <a:t>]</a:t>
            </a:r>
            <a:r>
              <a:rPr lang="zh-CN" altLang="en-US" sz="1600" dirty="0"/>
              <a:t>的态：</a:t>
            </a:r>
          </a:p>
          <a:p>
            <a:endParaRPr lang="zh-CN" altLang="en-US" sz="1600" dirty="0"/>
          </a:p>
          <a:p>
            <a:r>
              <a:rPr lang="zh-CN" altLang="en-US" sz="1600" dirty="0"/>
              <a:t>主量子数差：</a:t>
            </a:r>
            <a:r>
              <a:rPr lang="en-US" altLang="zh-CN" sz="1600" dirty="0"/>
              <a:t>|N′−N|=1,3</a:t>
            </a:r>
          </a:p>
          <a:p>
            <a:endParaRPr lang="en-US" altLang="zh-CN" sz="1600" dirty="0"/>
          </a:p>
          <a:p>
            <a:r>
              <a:rPr lang="en-US" altLang="zh-CN" sz="1600" dirty="0"/>
              <a:t>z</a:t>
            </a:r>
            <a:r>
              <a:rPr lang="zh-CN" altLang="en-US" sz="1600" dirty="0"/>
              <a:t>轴节点数差：</a:t>
            </a:r>
            <a:r>
              <a:rPr lang="en-US" altLang="zh-CN" sz="1600" dirty="0"/>
              <a:t>|</a:t>
            </a:r>
            <a:r>
              <a:rPr lang="en-US" altLang="zh-CN" sz="1600" dirty="0" err="1"/>
              <a:t>n′z−nz</a:t>
            </a:r>
            <a:r>
              <a:rPr lang="en-US" altLang="zh-CN" sz="1600" dirty="0"/>
              <a:t>|=1,3</a:t>
            </a:r>
          </a:p>
          <a:p>
            <a:endParaRPr lang="en-US" altLang="zh-CN" sz="1600" dirty="0"/>
          </a:p>
          <a:p>
            <a:r>
              <a:rPr lang="zh-CN" altLang="en-US" sz="1600" dirty="0"/>
              <a:t>宇称关系：</a:t>
            </a:r>
            <a:r>
              <a:rPr lang="en-US" altLang="zh-CN" sz="1600" dirty="0"/>
              <a:t>π=(−1)^N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71159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5565</TotalTime>
  <Words>2144</Words>
  <Application>Microsoft Office PowerPoint</Application>
  <PresentationFormat>全屏显示(4:3)</PresentationFormat>
  <Paragraphs>104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CMBX9</vt:lpstr>
      <vt:lpstr>CMR10</vt:lpstr>
      <vt:lpstr>CMR9</vt:lpstr>
      <vt:lpstr>quote-cjk-patch</vt:lpstr>
      <vt:lpstr>等线</vt:lpstr>
      <vt:lpstr>华文行楷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恩付 周</dc:creator>
  <cp:lastModifiedBy>恩付 周</cp:lastModifiedBy>
  <cp:revision>16</cp:revision>
  <dcterms:created xsi:type="dcterms:W3CDTF">2025-05-20T01:11:24Z</dcterms:created>
  <dcterms:modified xsi:type="dcterms:W3CDTF">2025-06-11T05:49:55Z</dcterms:modified>
</cp:coreProperties>
</file>