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347" r:id="rId2"/>
    <p:sldId id="348" r:id="rId3"/>
    <p:sldId id="350" r:id="rId4"/>
    <p:sldId id="351" r:id="rId5"/>
    <p:sldId id="354" r:id="rId6"/>
    <p:sldId id="355" r:id="rId7"/>
    <p:sldId id="376" r:id="rId8"/>
    <p:sldId id="392" r:id="rId9"/>
    <p:sldId id="377" r:id="rId10"/>
    <p:sldId id="361" r:id="rId11"/>
    <p:sldId id="364" r:id="rId12"/>
    <p:sldId id="365" r:id="rId13"/>
    <p:sldId id="393" r:id="rId14"/>
    <p:sldId id="378" r:id="rId15"/>
    <p:sldId id="379" r:id="rId16"/>
    <p:sldId id="380" r:id="rId17"/>
    <p:sldId id="382" r:id="rId18"/>
    <p:sldId id="381" r:id="rId19"/>
    <p:sldId id="386" r:id="rId20"/>
    <p:sldId id="388" r:id="rId21"/>
    <p:sldId id="390" r:id="rId22"/>
    <p:sldId id="391" r:id="rId23"/>
    <p:sldId id="394" r:id="rId24"/>
    <p:sldId id="3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ngyang luo" initials="ql" lastIdx="1" clrIdx="0">
    <p:extLst>
      <p:ext uri="{19B8F6BF-5375-455C-9EA6-DF929625EA0E}">
        <p15:presenceInfo xmlns:p15="http://schemas.microsoft.com/office/powerpoint/2012/main" userId="b312fd5b3cbd68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561F"/>
    <a:srgbClr val="FFFFFF"/>
    <a:srgbClr val="006600"/>
    <a:srgbClr val="4472C4"/>
    <a:srgbClr val="D1E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44" autoAdjust="0"/>
  </p:normalViewPr>
  <p:slideViewPr>
    <p:cSldViewPr snapToGrid="0">
      <p:cViewPr varScale="1">
        <p:scale>
          <a:sx n="81" d="100"/>
          <a:sy n="81" d="100"/>
        </p:scale>
        <p:origin x="557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51"/>
    </p:cViewPr>
  </p:sorterViewPr>
  <p:notesViewPr>
    <p:cSldViewPr snapToGrid="0">
      <p:cViewPr varScale="1">
        <p:scale>
          <a:sx n="71" d="100"/>
          <a:sy n="71" d="100"/>
        </p:scale>
        <p:origin x="2739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041DB06-6AB1-465F-03B4-E6EBA3BD70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ED1A49-E672-C827-7530-25569C5EE0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BD34A-0F7A-4E89-A44C-82B519A17440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90C4FD-567C-38F4-79F9-F6DDBE238C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7D8CBD-82C1-25D3-FC09-0E507A0F16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77122-1640-47D4-A46F-D8F6FCE9E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36173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DA434-5B87-4D57-A495-9B34A93F66A7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2CE8C-24EE-47A1-882C-75AEA3B15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10122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2024/5/14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17F-43AD-450A-B181-8EC8BBEE2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22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2024/5/14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17F-43AD-450A-B181-8EC8BBEE2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42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2024/5/14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17F-43AD-450A-B181-8EC8BBEE2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663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2024/5/14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17F-43AD-450A-B181-8EC8BBEE2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904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2024/5/14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17F-43AD-450A-B181-8EC8BBEE2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25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758406B-3AC8-D5EE-2263-160FDFE63ADC}"/>
              </a:ext>
            </a:extLst>
          </p:cNvPr>
          <p:cNvSpPr/>
          <p:nvPr userDrawn="1"/>
        </p:nvSpPr>
        <p:spPr>
          <a:xfrm>
            <a:off x="0" y="0"/>
            <a:ext cx="12192000" cy="635152"/>
          </a:xfrm>
          <a:prstGeom prst="rect">
            <a:avLst/>
          </a:prstGeom>
          <a:solidFill>
            <a:srgbClr val="01561F"/>
          </a:solidFill>
          <a:ln>
            <a:solidFill>
              <a:srgbClr val="01561F"/>
            </a:solidFill>
          </a:ln>
          <a:effectLst>
            <a:reflection stA="17000" endPos="200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6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44F7B5-C183-A0CD-B933-5E0BEA64D4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1688" b="31917"/>
          <a:stretch/>
        </p:blipFill>
        <p:spPr>
          <a:xfrm>
            <a:off x="11385734" y="0"/>
            <a:ext cx="806266" cy="63515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21F22B9-C3AF-BFF3-1D28-E94CA7E0AE7B}"/>
              </a:ext>
            </a:extLst>
          </p:cNvPr>
          <p:cNvSpPr/>
          <p:nvPr userDrawn="1"/>
        </p:nvSpPr>
        <p:spPr>
          <a:xfrm>
            <a:off x="6096000" y="6612464"/>
            <a:ext cx="6096001" cy="245534"/>
          </a:xfrm>
          <a:prstGeom prst="rect">
            <a:avLst/>
          </a:prstGeom>
          <a:solidFill>
            <a:srgbClr val="0156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50C3093-C179-935B-CB0C-68D11E5C5D02}"/>
              </a:ext>
            </a:extLst>
          </p:cNvPr>
          <p:cNvSpPr/>
          <p:nvPr userDrawn="1"/>
        </p:nvSpPr>
        <p:spPr>
          <a:xfrm>
            <a:off x="8466" y="6623053"/>
            <a:ext cx="6070603" cy="234945"/>
          </a:xfrm>
          <a:prstGeom prst="rect">
            <a:avLst/>
          </a:prstGeom>
          <a:solidFill>
            <a:srgbClr val="01561F">
              <a:alpha val="18000"/>
            </a:srgbClr>
          </a:solidFill>
          <a:ln>
            <a:solidFill>
              <a:srgbClr val="D1E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页脚占位符 3">
            <a:extLst>
              <a:ext uri="{FF2B5EF4-FFF2-40B4-BE49-F238E27FC236}">
                <a16:creationId xmlns:a16="http://schemas.microsoft.com/office/drawing/2014/main" id="{57BE155D-68E3-DA00-4205-E0113FA3FF30}"/>
              </a:ext>
            </a:extLst>
          </p:cNvPr>
          <p:cNvSpPr txBox="1">
            <a:spLocks/>
          </p:cNvSpPr>
          <p:nvPr userDrawn="1"/>
        </p:nvSpPr>
        <p:spPr>
          <a:xfrm>
            <a:off x="6079069" y="6601875"/>
            <a:ext cx="6019801" cy="2455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陈林海</a:t>
            </a:r>
            <a:r>
              <a:rPr lang="en-US" altLang="zh-CN" dirty="0">
                <a:solidFill>
                  <a:schemeClr val="bg1"/>
                </a:solidFill>
              </a:rPr>
              <a:t>20344005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灯片编号占位符 4">
            <a:extLst>
              <a:ext uri="{FF2B5EF4-FFF2-40B4-BE49-F238E27FC236}">
                <a16:creationId xmlns:a16="http://schemas.microsoft.com/office/drawing/2014/main" id="{A72161C0-1521-6BC6-A591-91046564E5E0}"/>
              </a:ext>
            </a:extLst>
          </p:cNvPr>
          <p:cNvSpPr txBox="1">
            <a:spLocks/>
          </p:cNvSpPr>
          <p:nvPr userDrawn="1"/>
        </p:nvSpPr>
        <p:spPr>
          <a:xfrm>
            <a:off x="3242738" y="6601870"/>
            <a:ext cx="2743200" cy="2455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A5717F-43AD-450A-B181-8EC8BBEE2E16}" type="slidenum">
              <a:rPr lang="zh-CN" altLang="en-US" smtClean="0">
                <a:solidFill>
                  <a:schemeClr val="accent6">
                    <a:lumMod val="50000"/>
                  </a:schemeClr>
                </a:solidFill>
              </a:rPr>
              <a:pPr/>
              <a:t>‹#›</a:t>
            </a:fld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日期占位符 2">
            <a:extLst>
              <a:ext uri="{FF2B5EF4-FFF2-40B4-BE49-F238E27FC236}">
                <a16:creationId xmlns:a16="http://schemas.microsoft.com/office/drawing/2014/main" id="{2AFA32BC-23FF-479C-A1AC-1C44D3B5A276}"/>
              </a:ext>
            </a:extLst>
          </p:cNvPr>
          <p:cNvSpPr txBox="1">
            <a:spLocks/>
          </p:cNvSpPr>
          <p:nvPr userDrawn="1"/>
        </p:nvSpPr>
        <p:spPr>
          <a:xfrm>
            <a:off x="0" y="6601870"/>
            <a:ext cx="2743200" cy="2455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8200B5-A958-4343-92EE-7D07A8FCB3FE}" type="datetime1">
              <a:rPr lang="zh-CN" altLang="en-US" sz="1600" smtClean="0">
                <a:solidFill>
                  <a:schemeClr val="accent6">
                    <a:lumMod val="75000"/>
                  </a:schemeClr>
                </a:solidFill>
              </a:rPr>
              <a:pPr/>
              <a:t>2025/6/11</a:t>
            </a:fld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3124660-2202-80E7-4FDC-4C701A052A17}"/>
              </a:ext>
            </a:extLst>
          </p:cNvPr>
          <p:cNvSpPr txBox="1"/>
          <p:nvPr userDrawn="1"/>
        </p:nvSpPr>
        <p:spPr>
          <a:xfrm>
            <a:off x="321733" y="55966"/>
            <a:ext cx="5444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86135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758406B-3AC8-D5EE-2263-160FDFE63ADC}"/>
              </a:ext>
            </a:extLst>
          </p:cNvPr>
          <p:cNvSpPr/>
          <p:nvPr userDrawn="1"/>
        </p:nvSpPr>
        <p:spPr>
          <a:xfrm>
            <a:off x="0" y="0"/>
            <a:ext cx="12192000" cy="635152"/>
          </a:xfrm>
          <a:prstGeom prst="rect">
            <a:avLst/>
          </a:prstGeom>
          <a:solidFill>
            <a:srgbClr val="01561F"/>
          </a:solidFill>
          <a:ln>
            <a:solidFill>
              <a:srgbClr val="01561F"/>
            </a:solidFill>
          </a:ln>
          <a:effectLst>
            <a:reflection stA="17000" endPos="200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6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44F7B5-C183-A0CD-B933-5E0BEA64D4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1688" b="31917"/>
          <a:stretch/>
        </p:blipFill>
        <p:spPr>
          <a:xfrm>
            <a:off x="11385734" y="0"/>
            <a:ext cx="806266" cy="63515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21F22B9-C3AF-BFF3-1D28-E94CA7E0AE7B}"/>
              </a:ext>
            </a:extLst>
          </p:cNvPr>
          <p:cNvSpPr/>
          <p:nvPr userDrawn="1"/>
        </p:nvSpPr>
        <p:spPr>
          <a:xfrm>
            <a:off x="6070602" y="6633642"/>
            <a:ext cx="6121397" cy="226382"/>
          </a:xfrm>
          <a:prstGeom prst="rect">
            <a:avLst/>
          </a:prstGeom>
          <a:solidFill>
            <a:srgbClr val="0156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50C3093-C179-935B-CB0C-68D11E5C5D02}"/>
              </a:ext>
            </a:extLst>
          </p:cNvPr>
          <p:cNvSpPr/>
          <p:nvPr userDrawn="1"/>
        </p:nvSpPr>
        <p:spPr>
          <a:xfrm>
            <a:off x="0" y="6633642"/>
            <a:ext cx="6070603" cy="234945"/>
          </a:xfrm>
          <a:prstGeom prst="rect">
            <a:avLst/>
          </a:prstGeom>
          <a:solidFill>
            <a:srgbClr val="01561F">
              <a:alpha val="18000"/>
            </a:srgbClr>
          </a:solidFill>
          <a:ln>
            <a:solidFill>
              <a:srgbClr val="D1E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页脚占位符 3">
            <a:extLst>
              <a:ext uri="{FF2B5EF4-FFF2-40B4-BE49-F238E27FC236}">
                <a16:creationId xmlns:a16="http://schemas.microsoft.com/office/drawing/2014/main" id="{57BE155D-68E3-DA00-4205-E0113FA3FF30}"/>
              </a:ext>
            </a:extLst>
          </p:cNvPr>
          <p:cNvSpPr txBox="1">
            <a:spLocks/>
          </p:cNvSpPr>
          <p:nvPr userDrawn="1"/>
        </p:nvSpPr>
        <p:spPr>
          <a:xfrm>
            <a:off x="6086383" y="6625079"/>
            <a:ext cx="5970158" cy="22638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陈林海</a:t>
            </a:r>
            <a:r>
              <a:rPr lang="en-US" altLang="zh-CN" dirty="0">
                <a:solidFill>
                  <a:schemeClr val="bg1"/>
                </a:solidFill>
              </a:rPr>
              <a:t>20344005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灯片编号占位符 4">
            <a:extLst>
              <a:ext uri="{FF2B5EF4-FFF2-40B4-BE49-F238E27FC236}">
                <a16:creationId xmlns:a16="http://schemas.microsoft.com/office/drawing/2014/main" id="{A72161C0-1521-6BC6-A591-91046564E5E0}"/>
              </a:ext>
            </a:extLst>
          </p:cNvPr>
          <p:cNvSpPr txBox="1">
            <a:spLocks/>
          </p:cNvSpPr>
          <p:nvPr userDrawn="1"/>
        </p:nvSpPr>
        <p:spPr>
          <a:xfrm>
            <a:off x="3242738" y="6601870"/>
            <a:ext cx="2743200" cy="2455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A5717F-43AD-450A-B181-8EC8BBEE2E16}" type="slidenum">
              <a:rPr lang="zh-CN" altLang="en-US" smtClean="0">
                <a:solidFill>
                  <a:schemeClr val="accent6">
                    <a:lumMod val="50000"/>
                  </a:schemeClr>
                </a:solidFill>
              </a:rPr>
              <a:pPr/>
              <a:t>‹#›</a:t>
            </a:fld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40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2024/5/14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17F-43AD-450A-B181-8EC8BBEE2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9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2024/5/14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17F-43AD-450A-B181-8EC8BBEE2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87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2024/5/14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17F-43AD-450A-B181-8EC8BBEE2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80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2024/5/14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17F-43AD-450A-B181-8EC8BBEE2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31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2024/5/14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17F-43AD-450A-B181-8EC8BBEE2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02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2024/5/14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17F-43AD-450A-B181-8EC8BBEE2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88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2024/5/14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5717F-43AD-450A-B181-8EC8BBEE2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7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5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2BDA8DA-D780-224C-4E54-1388C9502064}"/>
              </a:ext>
            </a:extLst>
          </p:cNvPr>
          <p:cNvSpPr txBox="1"/>
          <p:nvPr/>
        </p:nvSpPr>
        <p:spPr>
          <a:xfrm>
            <a:off x="763572" y="1055802"/>
            <a:ext cx="11255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Improved structure of calcium isotopes from ab initio calculations</a:t>
            </a:r>
            <a:endParaRPr lang="zh-CN" altLang="en-US" sz="2800" dirty="0">
              <a:latin typeface="Adobe Gothic Std B" panose="020B0800000000000000" pitchFamily="34" charset="-128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926367-42DC-1F82-F314-D0DA15F03A60}"/>
              </a:ext>
            </a:extLst>
          </p:cNvPr>
          <p:cNvSpPr txBox="1"/>
          <p:nvPr/>
        </p:nvSpPr>
        <p:spPr>
          <a:xfrm>
            <a:off x="3120271" y="4619133"/>
            <a:ext cx="706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Date:2025.6.11      </a:t>
            </a:r>
            <a:r>
              <a:rPr lang="en-US" altLang="zh-CN" sz="2000" dirty="0" err="1"/>
              <a:t>Linhai</a:t>
            </a:r>
            <a:r>
              <a:rPr lang="en-US" altLang="zh-CN" sz="2000" dirty="0"/>
              <a:t> Chen     Sun-Yat-San University  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02DF2C-B2B3-B801-2FCA-20D2BFA3F30E}"/>
              </a:ext>
            </a:extLst>
          </p:cNvPr>
          <p:cNvSpPr txBox="1"/>
          <p:nvPr/>
        </p:nvSpPr>
        <p:spPr>
          <a:xfrm>
            <a:off x="405351" y="70668"/>
            <a:ext cx="5429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Journal Club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078849-6D56-70DA-9B56-5507F5FB9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37" y="1772678"/>
            <a:ext cx="11145625" cy="235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35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B143532-71D4-5137-8F0B-BC5B07845E05}"/>
              </a:ext>
            </a:extLst>
          </p:cNvPr>
          <p:cNvSpPr txBox="1"/>
          <p:nvPr/>
        </p:nvSpPr>
        <p:spPr>
          <a:xfrm>
            <a:off x="169486" y="43341"/>
            <a:ext cx="3403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Observable Operator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2ED464-A8E6-366B-D39A-08B10A45C820}"/>
              </a:ext>
            </a:extLst>
          </p:cNvPr>
          <p:cNvSpPr txBox="1"/>
          <p:nvPr/>
        </p:nvSpPr>
        <p:spPr>
          <a:xfrm>
            <a:off x="735291" y="970961"/>
            <a:ext cx="10727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n"/>
            </a:pPr>
            <a:r>
              <a:rPr lang="en-US" altLang="zh-CN" sz="2400" dirty="0"/>
              <a:t>charge radius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2C90657-14F6-3646-2F07-3A9BA9707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812" y="1539459"/>
            <a:ext cx="4972744" cy="8002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5C198DF-CBDF-3794-3258-B02D92C0A28E}"/>
                  </a:ext>
                </a:extLst>
              </p:cNvPr>
              <p:cNvSpPr txBox="1"/>
              <p:nvPr/>
            </p:nvSpPr>
            <p:spPr>
              <a:xfrm>
                <a:off x="864124" y="2582945"/>
                <a:ext cx="10463752" cy="1075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based on the point-proton radius squared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000" dirty="0"/>
                  <a:t>,  the spin orbit correction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𝑠𝑜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000" dirty="0"/>
                  <a:t>, the proton charge radius squared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= 0.771 </m:t>
                    </m:r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f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0" dirty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zh-CN" sz="20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dirty="0"/>
                  <a:t>, the neutron charge radius squared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115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0" dirty="0">
                        <a:latin typeface="Cambria Math" panose="02040503050406030204" pitchFamily="18" charset="0"/>
                      </a:rPr>
                      <m:t>f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0" dirty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zh-CN" sz="20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dirty="0"/>
                  <a:t>, and the Darwin-Foldy correction using the nucleon mass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= 938.919 </m:t>
                    </m:r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MeV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.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5C198DF-CBDF-3794-3258-B02D92C0A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24" y="2582945"/>
                <a:ext cx="10463752" cy="1075423"/>
              </a:xfrm>
              <a:prstGeom prst="rect">
                <a:avLst/>
              </a:prstGeom>
              <a:blipFill>
                <a:blip r:embed="rId3"/>
                <a:stretch>
                  <a:fillRect l="-641" t="-2273" b="-96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BEF7F184-0093-8C9C-E8A8-34C537BC910E}"/>
              </a:ext>
            </a:extLst>
          </p:cNvPr>
          <p:cNvSpPr txBox="1"/>
          <p:nvPr/>
        </p:nvSpPr>
        <p:spPr>
          <a:xfrm>
            <a:off x="732148" y="3901642"/>
            <a:ext cx="10727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n"/>
            </a:pPr>
            <a:r>
              <a:rPr lang="en-US" altLang="zh-CN" sz="2400" dirty="0"/>
              <a:t>neutron skin</a:t>
            </a:r>
            <a:endParaRPr lang="zh-CN" altLang="en-US" sz="24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40997DC-0724-CA59-D759-B8F7C8B74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233" y="4503844"/>
            <a:ext cx="3267531" cy="60968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3CED749-757A-3CE0-8C73-317CA480D44F}"/>
              </a:ext>
            </a:extLst>
          </p:cNvPr>
          <p:cNvSpPr txBox="1"/>
          <p:nvPr/>
        </p:nvSpPr>
        <p:spPr>
          <a:xfrm>
            <a:off x="794994" y="5373279"/>
            <a:ext cx="10168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is computed as the difference of the point-neutron and point-proton charge radii.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97098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FBB9603-88E3-AA53-C20C-44F415F60B1A}"/>
              </a:ext>
            </a:extLst>
          </p:cNvPr>
          <p:cNvSpPr txBox="1"/>
          <p:nvPr/>
        </p:nvSpPr>
        <p:spPr>
          <a:xfrm>
            <a:off x="150830" y="10419"/>
            <a:ext cx="2488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Result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BF2569-0FE9-EF45-CB7A-CE66694BD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81" y="1033753"/>
            <a:ext cx="5380125" cy="25107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F139058-6CBF-3F40-173A-A2B748CDE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50" y="4182320"/>
            <a:ext cx="5839250" cy="18225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F84F625-5ABF-A957-4DCA-C9A9F9EDAA4F}"/>
                  </a:ext>
                </a:extLst>
              </p:cNvPr>
              <p:cNvSpPr txBox="1"/>
              <p:nvPr/>
            </p:nvSpPr>
            <p:spPr>
              <a:xfrm>
                <a:off x="6418196" y="1121788"/>
                <a:ext cx="5246691" cy="1662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6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000" dirty="0"/>
                  <a:t>HO basis</a:t>
                </a:r>
              </a:p>
              <a:p>
                <a:pPr>
                  <a:buClr>
                    <a:schemeClr val="accent6"/>
                  </a:buClr>
                </a:pPr>
                <a:r>
                  <a:rPr lang="en-US" altLang="zh-CN" sz="2000" b="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𝐻𝑂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US" altLang="zh-CN" sz="2000" dirty="0"/>
                  <a:t> 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𝐻𝑂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=24</m:t>
                    </m:r>
                  </m:oMath>
                </a14:m>
                <a:endParaRPr lang="en-US" altLang="zh-CN" sz="2000" dirty="0"/>
              </a:p>
              <a:p>
                <a:pPr>
                  <a:buClr>
                    <a:schemeClr val="accent6"/>
                  </a:buClr>
                </a:pPr>
                <a:endParaRPr lang="en-US" altLang="zh-CN" sz="2000" dirty="0"/>
              </a:p>
              <a:p>
                <a:pPr marL="285750" indent="-285750">
                  <a:buClr>
                    <a:schemeClr val="accent6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000" dirty="0"/>
                  <a:t>Operator</a:t>
                </a:r>
              </a:p>
              <a:p>
                <a:pPr>
                  <a:buClr>
                    <a:schemeClr val="accent6"/>
                  </a:buClr>
                </a:pPr>
                <a:r>
                  <a:rPr lang="en-US" altLang="zh-CN" sz="2000" b="0" dirty="0"/>
                  <a:t>	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altLang="zh-CN" sz="2000" dirty="0"/>
                  <a:t>  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,3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,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F84F625-5ABF-A957-4DCA-C9A9F9EDA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196" y="1121788"/>
                <a:ext cx="5246691" cy="1662378"/>
              </a:xfrm>
              <a:prstGeom prst="rect">
                <a:avLst/>
              </a:prstGeom>
              <a:blipFill>
                <a:blip r:embed="rId4"/>
                <a:stretch>
                  <a:fillRect l="-1045" t="-1832" b="-4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E24F609D-3E81-7133-123C-B13D243BB4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827516"/>
            <a:ext cx="5839250" cy="2377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33BC7E3-9CC0-FAF2-6B01-8765524D870C}"/>
                  </a:ext>
                </a:extLst>
              </p:cNvPr>
              <p:cNvSpPr txBox="1"/>
              <p:nvPr/>
            </p:nvSpPr>
            <p:spPr>
              <a:xfrm>
                <a:off x="6494526" y="5371951"/>
                <a:ext cx="544072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6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b="1" dirty="0"/>
                  <a:t>CCSD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zh-CN" altLang="en-US" b="1" dirty="0"/>
                  <a:t> </a:t>
                </a:r>
                <a:r>
                  <a:rPr lang="en-US" altLang="zh-CN" b="1" dirty="0"/>
                  <a:t>IMSRG(2)</a:t>
                </a:r>
              </a:p>
              <a:p>
                <a:pPr marL="285750" indent="-285750">
                  <a:buClr>
                    <a:schemeClr val="accent6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𝚲</m:t>
                    </m:r>
                  </m:oMath>
                </a14:m>
                <a:r>
                  <a:rPr lang="en-US" altLang="zh-CN" b="1" dirty="0"/>
                  <a:t>-CCSD(T)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zh-CN" altLang="en-US" b="1" dirty="0"/>
                  <a:t> </a:t>
                </a:r>
                <a:r>
                  <a:rPr lang="en-US" altLang="zh-CN" b="1" dirty="0"/>
                  <a:t>IMSRG(3f2)</a:t>
                </a:r>
                <a:endParaRPr lang="zh-CN" altLang="en-US" b="1" dirty="0"/>
              </a:p>
              <a:p>
                <a:pPr marL="285750" indent="-285750">
                  <a:buClr>
                    <a:schemeClr val="accent6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b="1" dirty="0"/>
                  <a:t>CCSDT-1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zh-CN" altLang="en-US" b="1" dirty="0"/>
                  <a:t> </a:t>
                </a:r>
                <a:r>
                  <a:rPr lang="en-US" altLang="zh-CN" b="1" dirty="0"/>
                  <a:t>IMSRG(3N7)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33BC7E3-9CC0-FAF2-6B01-8765524D8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526" y="5371951"/>
                <a:ext cx="5440724" cy="923330"/>
              </a:xfrm>
              <a:prstGeom prst="rect">
                <a:avLst/>
              </a:prstGeom>
              <a:blipFill>
                <a:blip r:embed="rId6"/>
                <a:stretch>
                  <a:fillRect l="-672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740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D5FEEE9-F2EB-41A0-9625-4E485838C39B}"/>
                  </a:ext>
                </a:extLst>
              </p:cNvPr>
              <p:cNvSpPr txBox="1"/>
              <p:nvPr/>
            </p:nvSpPr>
            <p:spPr>
              <a:xfrm>
                <a:off x="167970" y="0"/>
                <a:ext cx="4211916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ea typeface="Adobe Gothic Std B" panose="020B0800000000000000" pitchFamily="34" charset="-128"/>
                  </a:rPr>
                  <a:t>Structure of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zh-CN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000" i="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Ca</m:t>
                        </m:r>
                      </m:e>
                    </m:sPre>
                  </m:oMath>
                </a14:m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D5FEEE9-F2EB-41A0-9625-4E485838C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70" y="0"/>
                <a:ext cx="4211916" cy="573427"/>
              </a:xfrm>
              <a:prstGeom prst="rect">
                <a:avLst/>
              </a:prstGeom>
              <a:blipFill>
                <a:blip r:embed="rId2"/>
                <a:stretch>
                  <a:fillRect l="-3043" t="-1064" b="-29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4C6E213-68F6-92D4-EE36-03ADB6AC9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45" y="608061"/>
            <a:ext cx="4467005" cy="60661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EE19A8D-0A44-8D29-8DFB-EBB4A59A4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1157" y="901181"/>
            <a:ext cx="5401429" cy="29817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AC5AD69-E377-EFCD-CB29-E0D4ADB3EAEA}"/>
                  </a:ext>
                </a:extLst>
              </p:cNvPr>
              <p:cNvSpPr txBox="1"/>
              <p:nvPr/>
            </p:nvSpPr>
            <p:spPr>
              <a:xfrm>
                <a:off x="5147035" y="4072379"/>
                <a:ext cx="6542202" cy="2107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6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solidFill>
                      <a:schemeClr val="accent5"/>
                    </a:solidFill>
                  </a:rPr>
                  <a:t>IMSRG(2) undercounts a few fourth-order quadruples contributions relative to CCSD.</a:t>
                </a:r>
              </a:p>
              <a:p>
                <a:pPr>
                  <a:buClr>
                    <a:schemeClr val="accent6"/>
                  </a:buClr>
                </a:pPr>
                <a:r>
                  <a:rPr lang="en-US" altLang="zh-CN" dirty="0">
                    <a:solidFill>
                      <a:schemeClr val="accent5"/>
                    </a:solidFill>
                  </a:rPr>
                  <a:t>Uncertainty:</a:t>
                </a:r>
              </a:p>
              <a:p>
                <a:pPr marL="285750" indent="-285750">
                  <a:buClr>
                    <a:schemeClr val="accent6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≈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110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≈2%</m:t>
                    </m:r>
                  </m:oMath>
                </a14:m>
                <a:endParaRPr lang="en-US" altLang="zh-CN" dirty="0">
                  <a:solidFill>
                    <a:schemeClr val="accent5"/>
                  </a:solidFill>
                </a:endParaRPr>
              </a:p>
              <a:p>
                <a:pPr marL="285750" indent="-285750">
                  <a:buClr>
                    <a:schemeClr val="accent6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𝑐h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0.02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3.3</m:t>
                        </m:r>
                      </m:den>
                    </m:f>
                    <m:r>
                      <a:rPr lang="en-US" altLang="zh-CN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US" altLang="zh-CN" dirty="0">
                  <a:solidFill>
                    <a:schemeClr val="accent5"/>
                  </a:solidFill>
                </a:endParaRPr>
              </a:p>
              <a:p>
                <a:pPr marL="285750" indent="-285750">
                  <a:buClr>
                    <a:schemeClr val="accent6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𝑠𝑘𝑖𝑛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≈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0.0</m:t>
                        </m:r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0.145</m:t>
                        </m:r>
                      </m:den>
                    </m:f>
                    <m:r>
                      <a:rPr lang="en-US" altLang="zh-CN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US" altLang="zh-CN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AC5AD69-E377-EFCD-CB29-E0D4ADB3E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035" y="4072379"/>
                <a:ext cx="6542202" cy="2107244"/>
              </a:xfrm>
              <a:prstGeom prst="rect">
                <a:avLst/>
              </a:prstGeom>
              <a:blipFill>
                <a:blip r:embed="rId5"/>
                <a:stretch>
                  <a:fillRect l="-745" t="-14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713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90BAB-0DFD-5D24-3CFA-7298EE88C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C556077-13C8-CCFE-6856-56EF9117C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44" y="1318094"/>
            <a:ext cx="5487166" cy="33627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40839A7-05B1-80A5-F126-B26D84AF1287}"/>
                  </a:ext>
                </a:extLst>
              </p:cNvPr>
              <p:cNvSpPr txBox="1"/>
              <p:nvPr/>
            </p:nvSpPr>
            <p:spPr>
              <a:xfrm>
                <a:off x="167970" y="0"/>
                <a:ext cx="4211916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ea typeface="Adobe Gothic Std B" panose="020B0800000000000000" pitchFamily="34" charset="-128"/>
                  </a:rPr>
                  <a:t>Structure of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zh-CN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000" i="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Ca</m:t>
                        </m:r>
                      </m:e>
                    </m:sPre>
                  </m:oMath>
                </a14:m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40839A7-05B1-80A5-F126-B26D84AF1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70" y="0"/>
                <a:ext cx="4211916" cy="573427"/>
              </a:xfrm>
              <a:prstGeom prst="rect">
                <a:avLst/>
              </a:prstGeom>
              <a:blipFill>
                <a:blip r:embed="rId3"/>
                <a:stretch>
                  <a:fillRect l="-3043" t="-1064" b="-29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D262D032-A97A-DB71-1E9B-212BEB92959C}"/>
              </a:ext>
            </a:extLst>
          </p:cNvPr>
          <p:cNvSpPr txBox="1"/>
          <p:nvPr/>
        </p:nvSpPr>
        <p:spPr>
          <a:xfrm>
            <a:off x="7200900" y="1525370"/>
            <a:ext cx="4213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5"/>
                </a:solidFill>
              </a:rPr>
              <a:t>The result of VS-IMSRG and SR-IMSRG should be the same without truncation.</a:t>
            </a:r>
            <a:endParaRPr lang="zh-CN" altLang="en-US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391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C567E-A9FB-B42D-C8BA-2E085CCC3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CE4630F-5C0A-C220-5316-5D757B9DD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09" y="711756"/>
            <a:ext cx="10593278" cy="39534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DA418BA-356E-829B-E1AE-2900E1FE6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8" y="4558344"/>
            <a:ext cx="11031489" cy="12098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5DD0196-D15E-211D-DFCF-932DF5D22366}"/>
                  </a:ext>
                </a:extLst>
              </p:cNvPr>
              <p:cNvSpPr txBox="1"/>
              <p:nvPr/>
            </p:nvSpPr>
            <p:spPr>
              <a:xfrm>
                <a:off x="3592136" y="5768188"/>
                <a:ext cx="4746043" cy="3373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 (2)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→</m:t>
                    </m:r>
                    <m:r>
                      <a:rPr lang="zh-CN" altLang="en-US" sz="20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zh-CN" sz="2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7)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  1.3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MeV</m:t>
                    </m:r>
                    <m:r>
                      <a:rPr lang="en-US" altLang="zh-CN" sz="20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→   0.7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MeV</m:t>
                    </m:r>
                  </m:oMath>
                </a14:m>
                <a:r>
                  <a:rPr lang="zh-CN" altLang="en-US" sz="2000" dirty="0">
                    <a:solidFill>
                      <a:schemeClr val="accent5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5DD0196-D15E-211D-DFCF-932DF5D22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136" y="5768188"/>
                <a:ext cx="4746043" cy="337336"/>
              </a:xfrm>
              <a:prstGeom prst="rect">
                <a:avLst/>
              </a:prstGeom>
              <a:blipFill>
                <a:blip r:embed="rId4"/>
                <a:stretch>
                  <a:fillRect l="-1797" b="-26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5766373-8C14-4F4B-6019-7CBE99EE7D53}"/>
                  </a:ext>
                </a:extLst>
              </p:cNvPr>
              <p:cNvSpPr txBox="1"/>
              <p:nvPr/>
            </p:nvSpPr>
            <p:spPr>
              <a:xfrm>
                <a:off x="167970" y="0"/>
                <a:ext cx="4211916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ea typeface="Adobe Gothic Std B" panose="020B0800000000000000" pitchFamily="34" charset="-128"/>
                  </a:rPr>
                  <a:t>Structure of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zh-CN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000" i="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Ca</m:t>
                        </m:r>
                      </m:e>
                    </m:sPre>
                  </m:oMath>
                </a14:m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5766373-8C14-4F4B-6019-7CBE99EE7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70" y="0"/>
                <a:ext cx="4211916" cy="573427"/>
              </a:xfrm>
              <a:prstGeom prst="rect">
                <a:avLst/>
              </a:prstGeom>
              <a:blipFill>
                <a:blip r:embed="rId5"/>
                <a:stretch>
                  <a:fillRect l="-3043" t="-1064" b="-29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54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025D3-82DC-D155-74AC-0780D0E70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93B1276-45DB-1C6F-2BC8-13A0E1A6A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53" y="608061"/>
            <a:ext cx="10993384" cy="50013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0271DCC-4DC7-9355-E2B7-74372BF6EE90}"/>
                  </a:ext>
                </a:extLst>
              </p:cNvPr>
              <p:cNvSpPr txBox="1"/>
              <p:nvPr/>
            </p:nvSpPr>
            <p:spPr>
              <a:xfrm>
                <a:off x="3592136" y="5768188"/>
                <a:ext cx="5981894" cy="379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𝑐h</m:t>
                            </m:r>
                          </m:sub>
                        </m:sSub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 (2)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→</m:t>
                    </m:r>
                    <m:r>
                      <a:rPr lang="zh-CN" altLang="en-US" sz="20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𝑐h</m:t>
                            </m:r>
                          </m:sub>
                        </m:sSub>
                      </m:e>
                      <m:sub>
                        <m:r>
                          <a:rPr lang="en-US" altLang="zh-CN" sz="20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zh-CN" sz="2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7)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  −0.007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fm</m:t>
                    </m:r>
                    <m:r>
                      <a:rPr lang="en-US" altLang="zh-CN" sz="20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→   −0.0047</m:t>
                    </m:r>
                    <m:r>
                      <a:rPr lang="en-US" altLang="zh-CN" sz="2000" b="0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fm</m:t>
                    </m:r>
                  </m:oMath>
                </a14:m>
                <a:r>
                  <a:rPr lang="zh-CN" altLang="en-US" sz="2000" dirty="0">
                    <a:solidFill>
                      <a:schemeClr val="accent5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0271DCC-4DC7-9355-E2B7-74372BF6E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136" y="5768188"/>
                <a:ext cx="5981894" cy="379078"/>
              </a:xfrm>
              <a:prstGeom prst="rect">
                <a:avLst/>
              </a:prstGeom>
              <a:blipFill>
                <a:blip r:embed="rId3"/>
                <a:stretch>
                  <a:fillRect l="-1426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34C26D-C80A-AA8F-A0CC-6B4DD8D12546}"/>
                  </a:ext>
                </a:extLst>
              </p:cNvPr>
              <p:cNvSpPr txBox="1"/>
              <p:nvPr/>
            </p:nvSpPr>
            <p:spPr>
              <a:xfrm>
                <a:off x="167970" y="0"/>
                <a:ext cx="4211916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ea typeface="Adobe Gothic Std B" panose="020B0800000000000000" pitchFamily="34" charset="-128"/>
                  </a:rPr>
                  <a:t>Structure of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zh-CN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000" i="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Ca</m:t>
                        </m:r>
                      </m:e>
                    </m:sPre>
                  </m:oMath>
                </a14:m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34C26D-C80A-AA8F-A0CC-6B4DD8D12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70" y="0"/>
                <a:ext cx="4211916" cy="573427"/>
              </a:xfrm>
              <a:prstGeom prst="rect">
                <a:avLst/>
              </a:prstGeom>
              <a:blipFill>
                <a:blip r:embed="rId4"/>
                <a:stretch>
                  <a:fillRect l="-3043" t="-1064" b="-29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155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A404D-4ADB-10AD-EA06-E6BEF04AF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00A68B-4175-C940-CA11-44E575419E08}"/>
              </a:ext>
            </a:extLst>
          </p:cNvPr>
          <p:cNvSpPr txBox="1"/>
          <p:nvPr/>
        </p:nvSpPr>
        <p:spPr>
          <a:xfrm>
            <a:off x="179109" y="84841"/>
            <a:ext cx="1253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Result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D5683A-7D1A-4EAE-5633-F49E1E94F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44" y="1207773"/>
            <a:ext cx="5106113" cy="47441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D83D74C-08A9-009B-2358-C86CAA7C1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012" y="1049350"/>
            <a:ext cx="5724798" cy="18094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FAA2FB6-E801-3850-E3FD-925CDA155B54}"/>
                  </a:ext>
                </a:extLst>
              </p:cNvPr>
              <p:cNvSpPr txBox="1"/>
              <p:nvPr/>
            </p:nvSpPr>
            <p:spPr>
              <a:xfrm>
                <a:off x="6268824" y="3077380"/>
                <a:ext cx="5608949" cy="2874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6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solidFill>
                      <a:schemeClr val="accent5"/>
                    </a:solidFill>
                  </a:rPr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,3</m:t>
                        </m:r>
                        <m: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6, 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⁡=</m:t>
                    </m:r>
                    <m:r>
                      <a:rPr lang="en-US" altLang="zh-CN" b="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r>
                  <a:rPr lang="en-US" altLang="zh-CN" dirty="0">
                    <a:solidFill>
                      <a:schemeClr val="accent5"/>
                    </a:solidFill>
                  </a:rPr>
                  <a:t>, 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accent5"/>
                    </a:solidFill>
                  </a:rPr>
                  <a:t> is still far from fully converged, and a quantitative assignment of the VS-IMSRG(3)-N 7 prediction is not possible.</a:t>
                </a:r>
              </a:p>
              <a:p>
                <a:pPr>
                  <a:buClr>
                    <a:schemeClr val="accent6"/>
                  </a:buClr>
                </a:pPr>
                <a:endParaRPr lang="en-US" altLang="zh-CN" dirty="0">
                  <a:solidFill>
                    <a:schemeClr val="accent5"/>
                  </a:solidFill>
                </a:endParaRPr>
              </a:p>
              <a:p>
                <a:pPr marL="285750" indent="-285750">
                  <a:buClr>
                    <a:schemeClr val="accent6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solidFill>
                      <a:schemeClr val="accent5"/>
                    </a:solidFill>
                  </a:rPr>
                  <a:t>The considerable VS-IMSRG(3)-N7 corrections bring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chemeClr val="accent5"/>
                    </a:solidFill>
                  </a:rPr>
                  <a:t>down considerably into better agreement with coupled-cluster with triples [EOM-CCSD(T)] and experiment, providing a substantially improved description of a key observable related to the closed-shell structure of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Ca</m:t>
                        </m:r>
                      </m:e>
                    </m:sPre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FAA2FB6-E801-3850-E3FD-925CDA155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824" y="3077380"/>
                <a:ext cx="5608949" cy="2874505"/>
              </a:xfrm>
              <a:prstGeom prst="rect">
                <a:avLst/>
              </a:prstGeom>
              <a:blipFill>
                <a:blip r:embed="rId4"/>
                <a:stretch>
                  <a:fillRect l="-652" t="-1062" b="-25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79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8CB4E-74F3-B72B-99EE-99EE79200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D42CFD5-E50D-F943-6FF6-BFE982386197}"/>
              </a:ext>
            </a:extLst>
          </p:cNvPr>
          <p:cNvSpPr txBox="1"/>
          <p:nvPr/>
        </p:nvSpPr>
        <p:spPr>
          <a:xfrm>
            <a:off x="179109" y="84841"/>
            <a:ext cx="4592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Impact on charge radii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DF2FA4-81CF-A4C9-BD75-924FA68A6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09" y="1497506"/>
            <a:ext cx="5797023" cy="29863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74CFFA6-6245-DBD6-1847-35D2AD893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70" y="1742602"/>
            <a:ext cx="5606835" cy="21978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19909D6-55B4-5793-C451-4EB49277BA59}"/>
                  </a:ext>
                </a:extLst>
              </p:cNvPr>
              <p:cNvSpPr txBox="1"/>
              <p:nvPr/>
            </p:nvSpPr>
            <p:spPr>
              <a:xfrm>
                <a:off x="1682685" y="4945088"/>
                <a:ext cx="25851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𝑐h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Pre>
                            <m:sPrePr>
                              <m:ctrlPr>
                                <a:rPr lang="en-US" altLang="zh-CN" sz="2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44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Ca</m:t>
                              </m:r>
                            </m:e>
                          </m:sPre>
                        </m:e>
                      </m:d>
                      <m:r>
                        <a:rPr lang="en-US" altLang="zh-CN" sz="2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𝑐h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Pre>
                        <m:sPrePr>
                          <m:ctrlPr>
                            <a:rPr lang="en-US" altLang="zh-CN" sz="2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CN" sz="2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Ca</m:t>
                          </m:r>
                        </m:e>
                      </m:sPre>
                      <m:r>
                        <a:rPr lang="en-US" altLang="zh-CN" sz="20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19909D6-55B4-5793-C451-4EB49277B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685" y="4945088"/>
                <a:ext cx="2585195" cy="307777"/>
              </a:xfrm>
              <a:prstGeom prst="rect">
                <a:avLst/>
              </a:prstGeom>
              <a:blipFill>
                <a:blip r:embed="rId4"/>
                <a:stretch>
                  <a:fillRect l="-1651" t="-1961" r="-330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84A9A98-D700-3CA4-5327-E884FCB189C9}"/>
                  </a:ext>
                </a:extLst>
              </p:cNvPr>
              <p:cNvSpPr txBox="1"/>
              <p:nvPr/>
            </p:nvSpPr>
            <p:spPr>
              <a:xfrm>
                <a:off x="7557155" y="4945088"/>
                <a:ext cx="2585195" cy="311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𝑐h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Pre>
                            <m:sPrePr>
                              <m:ctrlPr>
                                <a:rPr lang="en-US" altLang="zh-CN" sz="2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52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Ca</m:t>
                              </m:r>
                            </m:e>
                          </m:sPre>
                        </m:e>
                      </m:d>
                      <m:r>
                        <a:rPr lang="en-US" altLang="zh-CN" sz="2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𝑐h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Pre>
                        <m:sPrePr>
                          <m:ctrlPr>
                            <a:rPr lang="en-US" altLang="zh-CN" sz="2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CN" sz="2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Ca</m:t>
                          </m:r>
                        </m:e>
                      </m:sPre>
                      <m:r>
                        <a:rPr lang="en-US" altLang="zh-CN" sz="20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84A9A98-D700-3CA4-5327-E884FCB18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7155" y="4945088"/>
                <a:ext cx="2585195" cy="311304"/>
              </a:xfrm>
              <a:prstGeom prst="rect">
                <a:avLst/>
              </a:prstGeom>
              <a:blipFill>
                <a:blip r:embed="rId5"/>
                <a:stretch>
                  <a:fillRect l="-1887" r="-3302" b="-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721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1E6BD-A6D4-F41A-E095-691C2C409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B112E19-0009-8B3C-2B53-1AFEC2E25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22" y="685529"/>
            <a:ext cx="8704629" cy="485049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091B615-2620-644E-296A-B4E4F4715C26}"/>
              </a:ext>
            </a:extLst>
          </p:cNvPr>
          <p:cNvSpPr txBox="1"/>
          <p:nvPr/>
        </p:nvSpPr>
        <p:spPr>
          <a:xfrm>
            <a:off x="9211805" y="882140"/>
            <a:ext cx="26633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accent5"/>
                </a:solidFill>
              </a:rPr>
              <a:t>In both systems the VS-IMSRG(3N7) gives corrections leading to larger charge radii, and these corrections are very similar in both systems.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accent5"/>
              </a:solidFill>
            </a:endParaRP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accent5"/>
                </a:solidFill>
              </a:rPr>
              <a:t>The many-body uncertainty of ∼ 5 % on the experimental value is much smaller than the nearly 25 % due to variation of the Hamiltonian employed.</a:t>
            </a:r>
          </a:p>
          <a:p>
            <a:pPr>
              <a:buClr>
                <a:schemeClr val="accent6"/>
              </a:buClr>
            </a:pP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E207F0-43A3-1417-2DC5-9E31840C42FA}"/>
              </a:ext>
            </a:extLst>
          </p:cNvPr>
          <p:cNvSpPr txBox="1"/>
          <p:nvPr/>
        </p:nvSpPr>
        <p:spPr>
          <a:xfrm>
            <a:off x="607697" y="5541804"/>
            <a:ext cx="10976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accent5"/>
                </a:solidFill>
              </a:rPr>
              <a:t>The VS-IMSRG(2) result  underpredicts the experimental value by nearly 50 %. The VS-IMSRG(3)-N7 corrections to the difference are extremely small, and the corrections change the charge radius difference by less than 10 %, notably towards a smaller, not larger difference.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5A26BFE-548C-9639-F433-054D472490A2}"/>
              </a:ext>
            </a:extLst>
          </p:cNvPr>
          <p:cNvSpPr txBox="1"/>
          <p:nvPr/>
        </p:nvSpPr>
        <p:spPr>
          <a:xfrm>
            <a:off x="179109" y="84841"/>
            <a:ext cx="4592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Impact on charge radii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901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0C720-F96D-5DBF-DED4-1C0C2722B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376BE98-5517-C5B2-DA51-4ADEA71FA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208" y="786538"/>
            <a:ext cx="8843265" cy="43163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8FC9BD2-1A9C-04FB-C976-A0FEAAE443F0}"/>
                  </a:ext>
                </a:extLst>
              </p:cNvPr>
              <p:cNvSpPr txBox="1"/>
              <p:nvPr/>
            </p:nvSpPr>
            <p:spPr>
              <a:xfrm>
                <a:off x="986966" y="5102894"/>
                <a:ext cx="1108120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6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 dirty="0" err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𝑐h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5"/>
                    </a:solidFill>
                  </a:rPr>
                  <a:t>/</a:t>
                </a:r>
                <a:r>
                  <a:rPr lang="en-US" altLang="zh-CN" dirty="0" err="1">
                    <a:solidFill>
                      <a:schemeClr val="accent5"/>
                    </a:solidFill>
                  </a:rPr>
                  <a:t>fm</a:t>
                </a:r>
                <a:r>
                  <a:rPr lang="en-US" altLang="zh-CN" dirty="0">
                    <a:solidFill>
                      <a:schemeClr val="accent5"/>
                    </a:solidFill>
                  </a:rPr>
                  <a:t> : </a:t>
                </a:r>
                <a:r>
                  <a:rPr lang="en-US" altLang="zh-CN" dirty="0" err="1">
                    <a:solidFill>
                      <a:schemeClr val="accent5"/>
                    </a:solidFill>
                  </a:rPr>
                  <a:t>Expt</a:t>
                </a:r>
                <a:r>
                  <a:rPr lang="en-US" altLang="zh-CN" dirty="0">
                    <a:solidFill>
                      <a:schemeClr val="accent5"/>
                    </a:solidFill>
                  </a:rPr>
                  <a:t> : 0.0411 ,  IMSRG(2) : 0.009 , IMSRG(3N7) : 0.0073 . This correction is once again much smaller than the effect of Hamiltonian variation about 20 % on the experimental value. </a:t>
                </a:r>
              </a:p>
              <a:p>
                <a:pPr>
                  <a:buClr>
                    <a:schemeClr val="accent6"/>
                  </a:buClr>
                </a:pPr>
                <a:endParaRPr lang="en-US" altLang="zh-CN" dirty="0">
                  <a:solidFill>
                    <a:schemeClr val="accent5"/>
                  </a:solidFill>
                </a:endParaRPr>
              </a:p>
              <a:p>
                <a:pPr marL="285750" indent="-285750">
                  <a:buClr>
                    <a:schemeClr val="accent6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solidFill>
                      <a:schemeClr val="accent5"/>
                    </a:solidFill>
                  </a:rPr>
                  <a:t>In this case, one effect we do not investigate is the effect of opening up the valence space to allow for cross shell excitations.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8FC9BD2-1A9C-04FB-C976-A0FEAAE44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66" y="5102894"/>
                <a:ext cx="11081209" cy="1477328"/>
              </a:xfrm>
              <a:prstGeom prst="rect">
                <a:avLst/>
              </a:prstGeom>
              <a:blipFill>
                <a:blip r:embed="rId3"/>
                <a:stretch>
                  <a:fillRect l="-385" t="-2066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213A1FDB-7550-2202-792A-9A9CCD02472A}"/>
              </a:ext>
            </a:extLst>
          </p:cNvPr>
          <p:cNvSpPr txBox="1"/>
          <p:nvPr/>
        </p:nvSpPr>
        <p:spPr>
          <a:xfrm>
            <a:off x="179109" y="84841"/>
            <a:ext cx="4592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Impact on charge radii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95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DC49888-1B53-8716-E0C7-9C8E2EA220FC}"/>
              </a:ext>
            </a:extLst>
          </p:cNvPr>
          <p:cNvSpPr txBox="1"/>
          <p:nvPr/>
        </p:nvSpPr>
        <p:spPr>
          <a:xfrm>
            <a:off x="292231" y="103694"/>
            <a:ext cx="3667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Abstract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88EB1F-35BA-9256-DF19-08B385A84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31" y="1183422"/>
            <a:ext cx="11669754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EADB1-077A-F716-4EFD-BB4CF6788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C595640-5193-03C7-F99A-A0C59CB7C9BC}"/>
              </a:ext>
            </a:extLst>
          </p:cNvPr>
          <p:cNvSpPr txBox="1"/>
          <p:nvPr/>
        </p:nvSpPr>
        <p:spPr>
          <a:xfrm>
            <a:off x="179109" y="84841"/>
            <a:ext cx="485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Improved excitation spectra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C74A8E-DF0A-7348-1D5E-E85179236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793214"/>
            <a:ext cx="8467725" cy="51945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23678A9-7803-AF9C-198A-5F15F7A7BE80}"/>
                  </a:ext>
                </a:extLst>
              </p:cNvPr>
              <p:cNvSpPr txBox="1"/>
              <p:nvPr/>
            </p:nvSpPr>
            <p:spPr>
              <a:xfrm>
                <a:off x="8743951" y="1040616"/>
                <a:ext cx="3324224" cy="5976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6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solidFill>
                      <a:schemeClr val="accent5"/>
                    </a:solidFill>
                  </a:rPr>
                  <a:t>The VS-IMSRG(3N7) brings all states down in the spectrum, essentially reducing their energies by a common factor.</a:t>
                </a:r>
              </a:p>
              <a:p>
                <a:pPr>
                  <a:buClr>
                    <a:schemeClr val="accent6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CN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48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Ca</m:t>
                          </m:r>
                          <m:r>
                            <a:rPr lang="en-US" altLang="zh-CN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sPre>
                            <m:sPrePr>
                              <m:ctrlPr>
                                <a:rPr lang="en-US" altLang="zh-CN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altLang="zh-CN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44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Ca</m:t>
                              </m:r>
                            </m:e>
                          </m:sPre>
                          <m:r>
                            <a:rPr lang="en-US" altLang="zh-CN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sPre>
                            <m:sPrePr>
                              <m:ctrlPr>
                                <a:rPr lang="en-US" altLang="zh-CN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altLang="zh-CN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52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Ca</m:t>
                              </m:r>
                            </m:e>
                          </m:sPre>
                        </m:e>
                      </m:sPre>
                    </m:oMath>
                  </m:oMathPara>
                </a14:m>
                <a:endParaRPr lang="en-US" altLang="zh-CN" dirty="0">
                  <a:solidFill>
                    <a:schemeClr val="accent5"/>
                  </a:solidFill>
                </a:endParaRPr>
              </a:p>
              <a:p>
                <a:pPr>
                  <a:buClr>
                    <a:schemeClr val="accent6"/>
                  </a:buClr>
                </a:pPr>
                <a:endParaRPr lang="en-US" altLang="zh-CN" dirty="0">
                  <a:solidFill>
                    <a:schemeClr val="accent5"/>
                  </a:solidFill>
                </a:endParaRPr>
              </a:p>
              <a:p>
                <a:pPr marL="285750" indent="-285750">
                  <a:buClr>
                    <a:schemeClr val="accent6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solidFill>
                      <a:schemeClr val="accent5"/>
                    </a:solidFill>
                  </a:rPr>
                  <a:t>In all systems, the VS-IMSRG(3N7) predictions for the first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chemeClr val="accent5"/>
                    </a:solidFill>
                  </a:rPr>
                  <a:t>energy approach the experimental value.</a:t>
                </a:r>
              </a:p>
              <a:p>
                <a:pPr marL="285750" indent="-285750">
                  <a:buClr>
                    <a:schemeClr val="accent6"/>
                  </a:buClr>
                  <a:buFont typeface="Wingdings" panose="05000000000000000000" pitchFamily="2" charset="2"/>
                  <a:buChar char="n"/>
                </a:pPr>
                <a:endParaRPr lang="en-US" altLang="zh-CN" dirty="0">
                  <a:solidFill>
                    <a:schemeClr val="accent5"/>
                  </a:solidFill>
                </a:endParaRPr>
              </a:p>
              <a:p>
                <a:pPr marL="285750" indent="-285750">
                  <a:buClr>
                    <a:schemeClr val="accent6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solidFill>
                      <a:schemeClr val="accent5"/>
                    </a:solidFill>
                  </a:rPr>
                  <a:t>A low-lying state that we do not reproduce in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Ca</m:t>
                        </m:r>
                      </m:e>
                    </m:sPre>
                  </m:oMath>
                </a14:m>
                <a:r>
                  <a:rPr lang="en-US" altLang="zh-CN" dirty="0">
                    <a:solidFill>
                      <a:schemeClr val="accent5"/>
                    </a:solidFill>
                  </a:rPr>
                  <a:t> is the first excited 0+ state. However, the large VS-IMSRG(3)-N 7 corrections suggest that additional large many-body corrections from the VS-IMSRG(3) or beyond may play an important role here.</a:t>
                </a:r>
              </a:p>
              <a:p>
                <a:pPr marL="285750" indent="-285750">
                  <a:buClr>
                    <a:schemeClr val="accent6"/>
                  </a:buClr>
                  <a:buFont typeface="Wingdings" panose="05000000000000000000" pitchFamily="2" charset="2"/>
                  <a:buChar char="n"/>
                </a:pPr>
                <a:endParaRPr lang="zh-CN" altLang="en-US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23678A9-7803-AF9C-198A-5F15F7A7B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51" y="1040616"/>
                <a:ext cx="3324224" cy="5976123"/>
              </a:xfrm>
              <a:prstGeom prst="rect">
                <a:avLst/>
              </a:prstGeom>
              <a:blipFill>
                <a:blip r:embed="rId3"/>
                <a:stretch>
                  <a:fillRect l="-1099" t="-612" r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656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FE984-FD2E-D359-91C6-68802F332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FB92533-7F6F-2812-742D-E64B2CEF5E8A}"/>
              </a:ext>
            </a:extLst>
          </p:cNvPr>
          <p:cNvSpPr txBox="1"/>
          <p:nvPr/>
        </p:nvSpPr>
        <p:spPr>
          <a:xfrm>
            <a:off x="179109" y="84841"/>
            <a:ext cx="7631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Implications for many-body uncertainties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7D8343-3468-7F26-C00A-5DFB7BDE2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61" y="1346767"/>
            <a:ext cx="4619501" cy="46278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01306EE-22D9-082A-83A8-7FCE788A5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227" y="1346767"/>
            <a:ext cx="4291626" cy="47246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71292B1-7B81-9F6E-BC81-8B65F9C6CE02}"/>
                  </a:ext>
                </a:extLst>
              </p:cNvPr>
              <p:cNvSpPr txBox="1"/>
              <p:nvPr/>
            </p:nvSpPr>
            <p:spPr>
              <a:xfrm>
                <a:off x="9578788" y="3357192"/>
                <a:ext cx="2690174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accent6"/>
                  </a:buClr>
                </a:pPr>
                <a:r>
                  <a:rPr lang="en-US" altLang="zh-CN" sz="2000" b="1" dirty="0">
                    <a:solidFill>
                      <a:schemeClr val="accent5"/>
                    </a:solidFill>
                  </a:rPr>
                  <a:t>Uncertainty</a:t>
                </a:r>
              </a:p>
              <a:p>
                <a:pPr marL="285750" indent="-285750">
                  <a:buClr>
                    <a:schemeClr val="accent6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corr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∼  1%−2%</m:t>
                    </m:r>
                  </m:oMath>
                </a14:m>
                <a:endParaRPr lang="en-US" altLang="zh-CN" dirty="0">
                  <a:solidFill>
                    <a:schemeClr val="accent5"/>
                  </a:solidFill>
                </a:endParaRPr>
              </a:p>
              <a:p>
                <a:pPr marL="285750" indent="-285750">
                  <a:buClr>
                    <a:schemeClr val="accent6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ch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∼  </m:t>
                    </m:r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1.5%</m:t>
                    </m:r>
                  </m:oMath>
                </a14:m>
                <a:endParaRPr lang="en-US" altLang="zh-CN" dirty="0">
                  <a:solidFill>
                    <a:schemeClr val="accent5"/>
                  </a:solidFill>
                </a:endParaRPr>
              </a:p>
              <a:p>
                <a:pPr marL="285750" indent="-285750">
                  <a:buClr>
                    <a:schemeClr val="accent6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r>
                      <a:rPr lang="en-US" altLang="zh-CN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∼  </m:t>
                    </m:r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−7% </m:t>
                    </m:r>
                  </m:oMath>
                </a14:m>
                <a:endParaRPr lang="en-US" altLang="zh-CN" dirty="0">
                  <a:solidFill>
                    <a:schemeClr val="accent5"/>
                  </a:solidFill>
                </a:endParaRPr>
              </a:p>
              <a:p>
                <a:pPr marL="285750" indent="-285750">
                  <a:buClr>
                    <a:schemeClr val="accent6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ex</m:t>
                        </m:r>
                      </m:sub>
                    </m:sSub>
                    <m:r>
                      <a:rPr lang="en-US" altLang="zh-CN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&lt;  25</m:t>
                    </m:r>
                    <m:r>
                      <a:rPr lang="en-US" altLang="zh-CN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zh-CN" altLang="en-US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71292B1-7B81-9F6E-BC81-8B65F9C6C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788" y="3357192"/>
                <a:ext cx="2690174" cy="1508105"/>
              </a:xfrm>
              <a:prstGeom prst="rect">
                <a:avLst/>
              </a:prstGeom>
              <a:blipFill>
                <a:blip r:embed="rId4"/>
                <a:stretch>
                  <a:fillRect l="-2262" t="-2429" b="-40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07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1B0B5-6BBF-A5A6-6020-EF99575F1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3BB46A6-52FF-1025-2C6E-97D14EF0322A}"/>
              </a:ext>
            </a:extLst>
          </p:cNvPr>
          <p:cNvSpPr txBox="1"/>
          <p:nvPr/>
        </p:nvSpPr>
        <p:spPr>
          <a:xfrm>
            <a:off x="179109" y="84841"/>
            <a:ext cx="5081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Conclusion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F2CA3C2-2193-3B83-5356-EBD27D88C646}"/>
                  </a:ext>
                </a:extLst>
              </p:cNvPr>
              <p:cNvSpPr txBox="1"/>
              <p:nvPr/>
            </p:nvSpPr>
            <p:spPr>
              <a:xfrm>
                <a:off x="601574" y="928672"/>
                <a:ext cx="10752226" cy="5081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6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dirty="0"/>
                  <a:t>The IMSRG(3N7) provide more precise solutions than the IMSRG(2), which gives small corrections for ground-state properties for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Ca</m:t>
                        </m:r>
                      </m:e>
                    </m:sPre>
                  </m:oMath>
                </a14:m>
                <a:r>
                  <a:rPr lang="en-US" altLang="zh-CN" dirty="0"/>
                  <a:t> and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also improves the consistency between the IMSRG and VS-IMSRG approaches</a:t>
                </a:r>
                <a:r>
                  <a:rPr lang="en-US" altLang="zh-CN" dirty="0"/>
                  <a:t>, which differ slightly due to the many-body truncation employed. The VS-IMSRG(3N7) provides large corrections that bring the 2+ excitation energy down into much better agreement with experiment , improving the description of the shell closure at N = 28.</a:t>
                </a:r>
              </a:p>
              <a:p>
                <a:pPr marL="285750" indent="-285750">
                  <a:buClr>
                    <a:schemeClr val="accent6"/>
                  </a:buClr>
                  <a:buFont typeface="Wingdings" panose="05000000000000000000" pitchFamily="2" charset="2"/>
                  <a:buChar char="n"/>
                </a:pPr>
                <a:endParaRPr lang="en-US" altLang="zh-CN" dirty="0"/>
              </a:p>
              <a:p>
                <a:pPr marL="285750" indent="-285750">
                  <a:buClr>
                    <a:schemeClr val="accent6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dirty="0"/>
                  <a:t>The VS-IMSRG(3N7) corrections to charge radii in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Ca</m:t>
                        </m:r>
                      </m:e>
                    </m:sPre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Ca</m:t>
                        </m:r>
                      </m:e>
                    </m:sPre>
                  </m:oMath>
                </a14:m>
                <a:r>
                  <a:rPr lang="en-US" altLang="zh-CN" dirty="0"/>
                  <a:t>, and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52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Ca</m:t>
                        </m:r>
                      </m:e>
                    </m:sPre>
                  </m:oMath>
                </a14:m>
                <a:r>
                  <a:rPr lang="en-US" altLang="zh-CN" dirty="0"/>
                  <a:t> are strongly correlated. This results in only very small changes to the charge radius differences between the systems, much smaller than the chiral EFT uncertainty explored by using different Hamiltonians.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This suggests that existing theoretical challenges in describing charge radius trends are likely not due to the many-body approximation employed, but perhaps instead due to systematic deficiencies in currently used chiral EFT Hamiltonians. </a:t>
                </a:r>
                <a:r>
                  <a:rPr lang="en-US" altLang="zh-CN" dirty="0"/>
                  <a:t>Higher-order many-body effects may also play a role here, motivating the development of further improvements to many-body methods.</a:t>
                </a:r>
              </a:p>
              <a:p>
                <a:pPr marL="285750" indent="-285750">
                  <a:buClr>
                    <a:schemeClr val="accent6"/>
                  </a:buClr>
                  <a:buFont typeface="Wingdings" panose="05000000000000000000" pitchFamily="2" charset="2"/>
                  <a:buChar char="n"/>
                </a:pPr>
                <a:endParaRPr lang="en-US" altLang="zh-CN" dirty="0"/>
              </a:p>
              <a:p>
                <a:pPr marL="285750" indent="-285750">
                  <a:buClr>
                    <a:schemeClr val="accent6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dirty="0"/>
                  <a:t>For soft Hamiltonians, we estimate the IMSRG(2) has a 2–3 % uncertainty on the correlation energy, a 1–1.5 % uncertainty on the charge radius (and also point-neutron radius), and a 5–7.5 % uncertainty on the neutron skin.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The VS-IMSRG(3N7) systematically lowers all excitation energies in the spectrum, but by varying amounts in different systems, preventing a general uncertainty estimate.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F2CA3C2-2193-3B83-5356-EBD27D88C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4" y="928672"/>
                <a:ext cx="10752226" cy="5081391"/>
              </a:xfrm>
              <a:prstGeom prst="rect">
                <a:avLst/>
              </a:prstGeom>
              <a:blipFill>
                <a:blip r:embed="rId2"/>
                <a:stretch>
                  <a:fillRect l="-397" t="-600" r="-567" b="-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085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5FEDA-585F-B94C-ED7C-0C43E6E46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B1E9684-B745-103B-D3D5-A3C81EADF32C}"/>
              </a:ext>
            </a:extLst>
          </p:cNvPr>
          <p:cNvSpPr txBox="1"/>
          <p:nvPr/>
        </p:nvSpPr>
        <p:spPr>
          <a:xfrm>
            <a:off x="179109" y="84841"/>
            <a:ext cx="5081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Outlook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A1D65F-F843-00D3-148A-68A3DC6FB064}"/>
              </a:ext>
            </a:extLst>
          </p:cNvPr>
          <p:cNvSpPr txBox="1"/>
          <p:nvPr/>
        </p:nvSpPr>
        <p:spPr>
          <a:xfrm>
            <a:off x="944474" y="1807250"/>
            <a:ext cx="107522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Convergence in medium-mass nuclei is challenging, and the extension to heavier systems will require innovative computational approaches and more effective model space truncations. Recently developed factorized approximations to the IMSRG(3) offer a complementary way to explore many-body uncertainties , both by cheaply approximating the IMSRG(3) and via appropriate extensions possibly capturing leading IMSRG(4) effects. Exploring all of these approaches will be important to making high-precision IMSRG calculations more routine, which is also a key step towards statistically robust many body uncertainty quantification.</a:t>
            </a:r>
          </a:p>
        </p:txBody>
      </p:sp>
    </p:spTree>
    <p:extLst>
      <p:ext uri="{BB962C8B-B14F-4D97-AF65-F5344CB8AC3E}">
        <p14:creationId xmlns:p14="http://schemas.microsoft.com/office/powerpoint/2010/main" val="4031328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3BD9855D-CCA4-D3B2-C680-52DEA4184EE5}"/>
              </a:ext>
            </a:extLst>
          </p:cNvPr>
          <p:cNvSpPr/>
          <p:nvPr/>
        </p:nvSpPr>
        <p:spPr>
          <a:xfrm>
            <a:off x="2953731" y="2055043"/>
            <a:ext cx="6086574" cy="2574209"/>
          </a:xfrm>
          <a:prstGeom prst="roundRect">
            <a:avLst/>
          </a:prstGeom>
          <a:solidFill>
            <a:srgbClr val="01561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dirty="0"/>
              <a:t>Thanks!</a:t>
            </a:r>
            <a:endParaRPr lang="zh-CN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46716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6721A9-BECF-5659-4867-C94318D8F8CC}"/>
              </a:ext>
            </a:extLst>
          </p:cNvPr>
          <p:cNvSpPr txBox="1"/>
          <p:nvPr/>
        </p:nvSpPr>
        <p:spPr>
          <a:xfrm>
            <a:off x="160256" y="94268"/>
            <a:ext cx="460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Introduction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EC0FBB4-A015-795C-E965-231D915041CC}"/>
                  </a:ext>
                </a:extLst>
              </p:cNvPr>
              <p:cNvSpPr txBox="1"/>
              <p:nvPr/>
            </p:nvSpPr>
            <p:spPr>
              <a:xfrm>
                <a:off x="339365" y="914399"/>
                <a:ext cx="11387579" cy="5020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6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000" dirty="0"/>
                  <a:t>The nuclear structure of calcium isotopes has long been studied, both experimentally and theoretically, but there are still many open questions about their structure, especially in neutron-rich systems.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New neutron-rich magic numbers at N = 32 and N = 34 are suggested by some experiments</a:t>
                </a:r>
                <a:r>
                  <a:rPr lang="en-US" altLang="zh-CN" sz="2000" dirty="0"/>
                  <a:t> , but brought into question by others (also in neighboring elements) . </a:t>
                </a:r>
              </a:p>
              <a:p>
                <a:pPr>
                  <a:buClr>
                    <a:schemeClr val="accent6"/>
                  </a:buClr>
                </a:pPr>
                <a:endParaRPr lang="en-US" altLang="zh-CN" sz="2000" dirty="0"/>
              </a:p>
              <a:p>
                <a:pPr marL="285750" indent="-285750">
                  <a:buClr>
                    <a:schemeClr val="accent6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000" dirty="0"/>
                  <a:t>Ab initio studies have been successful in predicting the trends of ground-state energies, two-neutron separation energies, excitation spectra, and neutron skins of calcium isotopes,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but struggle to explain the trends in charge radii.</a:t>
                </a:r>
                <a:r>
                  <a:rPr lang="en-US" altLang="zh-CN" sz="2000" dirty="0"/>
                  <a:t> For all of these studies, the many-body methods employed are approximate, but the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uncertainty</a:t>
                </a:r>
                <a:r>
                  <a:rPr lang="en-US" altLang="zh-CN" sz="2000" dirty="0"/>
                  <a:t> due to the many-body approximation is not systematically explored, opening the question of whether existing discrepancies are due to higher-order many-body physics not captured by the methods used.</a:t>
                </a:r>
              </a:p>
              <a:p>
                <a:pPr>
                  <a:buClr>
                    <a:schemeClr val="accent6"/>
                  </a:buClr>
                </a:pPr>
                <a:endParaRPr lang="en-US" altLang="zh-CN" sz="2000" dirty="0"/>
              </a:p>
              <a:p>
                <a:pPr marL="285750" indent="-285750">
                  <a:buClr>
                    <a:schemeClr val="accent6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000" dirty="0"/>
                  <a:t>The IMSRG is typically approximated by truncating all operators at the normal-ordered two-body level, the IMSRG(2), but recent developments have relaxed this approximation to also include normal-ordered three-body operators,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the IMSRG(3N7). </a:t>
                </a:r>
                <a:r>
                  <a:rPr lang="en-US" altLang="zh-CN" sz="2000" dirty="0"/>
                  <a:t>In this work, we use this improved precision to investigate the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structure of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44,48,52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Ca</m:t>
                        </m:r>
                      </m:e>
                    </m:sPre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dirty="0"/>
                  <a:t>to understand existing discrepancies with experiment.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EC0FBB4-A015-795C-E965-231D91504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65" y="914399"/>
                <a:ext cx="11387579" cy="5020285"/>
              </a:xfrm>
              <a:prstGeom prst="rect">
                <a:avLst/>
              </a:prstGeom>
              <a:blipFill>
                <a:blip r:embed="rId2"/>
                <a:stretch>
                  <a:fillRect l="-482" t="-607" r="-910" b="-1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80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9415BBA-2412-564F-576F-65EEFFDA35AB}"/>
              </a:ext>
            </a:extLst>
          </p:cNvPr>
          <p:cNvSpPr txBox="1"/>
          <p:nvPr/>
        </p:nvSpPr>
        <p:spPr>
          <a:xfrm>
            <a:off x="131975" y="75416"/>
            <a:ext cx="6938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In-Medium Similarity Renormalization Group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7F7A68-D90E-1974-8222-365C05D3921A}"/>
              </a:ext>
            </a:extLst>
          </p:cNvPr>
          <p:cNvSpPr txBox="1"/>
          <p:nvPr/>
        </p:nvSpPr>
        <p:spPr>
          <a:xfrm>
            <a:off x="254524" y="980388"/>
            <a:ext cx="225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Flow equation</a:t>
            </a:r>
            <a:r>
              <a:rPr lang="zh-CN" altLang="en-US" sz="2000" b="1" dirty="0"/>
              <a:t>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483CCF-CDF8-D752-2925-4DBAA1FF3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509" y="1484192"/>
            <a:ext cx="2362530" cy="4858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4879D72-040E-7A64-D440-690EC3265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509" y="2261072"/>
            <a:ext cx="2257740" cy="6954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4AE46E8-08A2-2F7E-FAC2-70FE8E2D4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509" y="3334181"/>
            <a:ext cx="2495898" cy="73352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0880C6C-381C-A51B-6D57-6349F637421E}"/>
              </a:ext>
            </a:extLst>
          </p:cNvPr>
          <p:cNvSpPr txBox="1"/>
          <p:nvPr/>
        </p:nvSpPr>
        <p:spPr>
          <a:xfrm>
            <a:off x="7956223" y="1084082"/>
            <a:ext cx="326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Magnus formula</a:t>
            </a:r>
            <a:r>
              <a:rPr lang="zh-CN" altLang="en-US" sz="2000" b="1" dirty="0"/>
              <a:t>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E3EF84D-1F81-E9DC-1E4B-970B8740B7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731" y="1484192"/>
            <a:ext cx="1819529" cy="60968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E558C8F-918A-97A1-2BC7-82E69AEE5A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8840" y="2319510"/>
            <a:ext cx="3458058" cy="80021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D21436B-856D-CED0-D1ED-B21E052104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0103" y="3400169"/>
            <a:ext cx="4086795" cy="92405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2DA9D4B-04C5-1FD1-00AA-9BEEB1159B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5387" y="4680485"/>
            <a:ext cx="5144218" cy="8764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FD91CA-9789-9F0F-A42B-71CFC9EB30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2298" y="5222275"/>
            <a:ext cx="2410161" cy="41915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788EFF7-140A-5BCC-9446-5E0581E0337A}"/>
              </a:ext>
            </a:extLst>
          </p:cNvPr>
          <p:cNvSpPr txBox="1"/>
          <p:nvPr/>
        </p:nvSpPr>
        <p:spPr>
          <a:xfrm>
            <a:off x="538899" y="4680485"/>
            <a:ext cx="2637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Truncation to NO3B</a:t>
            </a:r>
            <a:r>
              <a:rPr lang="zh-CN" altLang="en-US" sz="2000" b="1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826252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ECA56E5-C067-775A-672D-835DACCF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85" y="1701419"/>
            <a:ext cx="8715081" cy="475873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647DEC0-1E84-21DA-B5DC-5AA1D414A9A7}"/>
              </a:ext>
            </a:extLst>
          </p:cNvPr>
          <p:cNvSpPr txBox="1"/>
          <p:nvPr/>
        </p:nvSpPr>
        <p:spPr>
          <a:xfrm>
            <a:off x="320511" y="875978"/>
            <a:ext cx="11321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The full IMSRG(3) is too expensive for realistic applications, and so we shall explore some approximation schemes which can render the calculation more tractable.</a:t>
            </a:r>
            <a:endParaRPr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9889AD-B4FA-788B-98E2-06675DD532C3}"/>
              </a:ext>
            </a:extLst>
          </p:cNvPr>
          <p:cNvSpPr txBox="1"/>
          <p:nvPr/>
        </p:nvSpPr>
        <p:spPr>
          <a:xfrm>
            <a:off x="207193" y="90096"/>
            <a:ext cx="460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IMSRG(3N7)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493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E8F4318-11FC-99B8-163A-D974000DCE64}"/>
              </a:ext>
            </a:extLst>
          </p:cNvPr>
          <p:cNvSpPr txBox="1"/>
          <p:nvPr/>
        </p:nvSpPr>
        <p:spPr>
          <a:xfrm>
            <a:off x="226243" y="61521"/>
            <a:ext cx="460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IMSRG(3N7)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6C40AA-A16C-45D1-8623-33C51E872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77" y="787234"/>
            <a:ext cx="10688542" cy="494416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120702E-99C8-E405-9707-569DE185F07E}"/>
              </a:ext>
            </a:extLst>
          </p:cNvPr>
          <p:cNvSpPr txBox="1"/>
          <p:nvPr/>
        </p:nvSpPr>
        <p:spPr>
          <a:xfrm>
            <a:off x="3318234" y="5995447"/>
            <a:ext cx="557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n:  the number of single-particle states in the basis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0739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D808A-EDD2-7E3B-B944-EFD4B275F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B41E367-7BC9-060E-57AB-5C36B5BBCE90}"/>
              </a:ext>
            </a:extLst>
          </p:cNvPr>
          <p:cNvSpPr txBox="1"/>
          <p:nvPr/>
        </p:nvSpPr>
        <p:spPr>
          <a:xfrm>
            <a:off x="131975" y="75416"/>
            <a:ext cx="6938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Computational basis and reference state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32FCBDC-3C7C-AFFE-2830-7E9FBA8E091C}"/>
              </a:ext>
            </a:extLst>
          </p:cNvPr>
          <p:cNvSpPr txBox="1"/>
          <p:nvPr/>
        </p:nvSpPr>
        <p:spPr>
          <a:xfrm>
            <a:off x="678730" y="1074656"/>
            <a:ext cx="10133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We start by constructing our computational single particle basis with states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2F8D879E-574F-CD2E-1C98-CC2C73B0C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025" y="1587886"/>
            <a:ext cx="2810267" cy="5525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B093FF7-D909-D06D-1B68-2081CE67CE0D}"/>
                  </a:ext>
                </a:extLst>
              </p:cNvPr>
              <p:cNvSpPr txBox="1"/>
              <p:nvPr/>
            </p:nvSpPr>
            <p:spPr>
              <a:xfrm>
                <a:off x="678729" y="2363243"/>
                <a:ext cx="10661715" cy="755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accent6"/>
                  </a:buClr>
                </a:pPr>
                <a:r>
                  <a:rPr lang="en-US" altLang="zh-CN" sz="2000" dirty="0"/>
                  <a:t>The harmonic oscillator (HO) “energy” of a state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000" dirty="0"/>
                  <a:t>, and our computational basis includes states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zh-CN" sz="2000" dirty="0"/>
                  <a:t>.</a:t>
                </a: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B093FF7-D909-D06D-1B68-2081CE67C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29" y="2363243"/>
                <a:ext cx="10661715" cy="755207"/>
              </a:xfrm>
              <a:prstGeom prst="rect">
                <a:avLst/>
              </a:prstGeom>
              <a:blipFill>
                <a:blip r:embed="rId3"/>
                <a:stretch>
                  <a:fillRect l="-572" t="-4032" r="-858" b="-10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32F3C7EF-02C4-0A7E-6436-975C5679CD5B}"/>
              </a:ext>
            </a:extLst>
          </p:cNvPr>
          <p:cNvSpPr txBox="1"/>
          <p:nvPr/>
        </p:nvSpPr>
        <p:spPr>
          <a:xfrm>
            <a:off x="820131" y="3966575"/>
            <a:ext cx="10133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In our computational basis, we construct the reference state for our system of interest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6718CDF0-621C-CF08-D5BC-2B8B763A0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160" y="4427169"/>
            <a:ext cx="2010056" cy="838317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B96FF0F4-E84D-66D2-96E1-CB58AEB08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740" y="3383610"/>
            <a:ext cx="1543265" cy="247685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D1B02EE1-E2E2-0587-E057-07FEE34D4993}"/>
              </a:ext>
            </a:extLst>
          </p:cNvPr>
          <p:cNvSpPr txBox="1"/>
          <p:nvPr/>
        </p:nvSpPr>
        <p:spPr>
          <a:xfrm>
            <a:off x="820131" y="5325970"/>
            <a:ext cx="11010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en-US" altLang="zh-CN" sz="2000" dirty="0"/>
              <a:t>We use a Hartree Fock (HF) basis for the occupied states and a natural orbital (NAT) basis orthogonalized with respect to the occupied HF states for the remaining unoccupied states.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45ED2F40-9F3D-E2AF-EC9E-022723D3D5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6025" y="3335979"/>
            <a:ext cx="1943371" cy="34294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ECACEE6F-26DC-B647-B850-47D9BF67F5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6016" y="3331656"/>
            <a:ext cx="3343742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0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7C3BF-386B-00FD-ED03-E75AB8834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7B3324-0C81-1DC0-1713-1D0857A2CA6B}"/>
              </a:ext>
            </a:extLst>
          </p:cNvPr>
          <p:cNvSpPr txBox="1"/>
          <p:nvPr/>
        </p:nvSpPr>
        <p:spPr>
          <a:xfrm>
            <a:off x="131975" y="75416"/>
            <a:ext cx="6938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Computational basis and reference state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222BACC-2308-6487-22DB-0CB96D4CDA1E}"/>
              </a:ext>
            </a:extLst>
          </p:cNvPr>
          <p:cNvSpPr txBox="1"/>
          <p:nvPr/>
        </p:nvSpPr>
        <p:spPr>
          <a:xfrm>
            <a:off x="678730" y="1074656"/>
            <a:ext cx="10133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The standard basis choice for nuclear structure calculations is the Hartree-Fock basis: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383D664-8313-49C0-6DC3-EE30D924E0BD}"/>
              </a:ext>
            </a:extLst>
          </p:cNvPr>
          <p:cNvSpPr txBox="1"/>
          <p:nvPr/>
        </p:nvSpPr>
        <p:spPr>
          <a:xfrm>
            <a:off x="678730" y="2351182"/>
            <a:ext cx="10133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A successful alternative is the NAT basis: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73D2DB-C616-3F5B-0FDD-10C373811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688" y="1623688"/>
            <a:ext cx="4267796" cy="5906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FCC9C1F-AE0F-2F71-1490-D811A5D57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688" y="2914523"/>
            <a:ext cx="4667901" cy="5811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39EBD45-0665-3EF6-3186-DFCCB4B0D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57" y="3495629"/>
            <a:ext cx="5582429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13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0F3D4-C54B-2740-F203-7041E05BF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5D53285-057B-33C4-089F-BB91FC9675FD}"/>
                  </a:ext>
                </a:extLst>
              </p:cNvPr>
              <p:cNvSpPr txBox="1"/>
              <p:nvPr/>
            </p:nvSpPr>
            <p:spPr>
              <a:xfrm>
                <a:off x="122548" y="75416"/>
                <a:ext cx="6938128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</a:rPr>
                  <a:t>Truncation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,3</m:t>
                        </m:r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5D53285-057B-33C4-089F-BB91FC967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48" y="75416"/>
                <a:ext cx="6938128" cy="477888"/>
              </a:xfrm>
              <a:prstGeom prst="rect">
                <a:avLst/>
              </a:prstGeom>
              <a:blipFill>
                <a:blip r:embed="rId2"/>
                <a:stretch>
                  <a:fillRect l="-1318" t="-8861" b="-25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AF9C17A0-07A8-3D31-4188-6D0081A10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48" y="991354"/>
            <a:ext cx="6239746" cy="46679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5EEFF30-F310-9A3E-8295-262E3E7FC3F6}"/>
                  </a:ext>
                </a:extLst>
              </p:cNvPr>
              <p:cNvSpPr txBox="1"/>
              <p:nvPr/>
            </p:nvSpPr>
            <p:spPr>
              <a:xfrm>
                <a:off x="7494309" y="4304653"/>
                <a:ext cx="4081806" cy="1662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6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000" dirty="0"/>
                  <a:t>HO basis</a:t>
                </a:r>
              </a:p>
              <a:p>
                <a:pPr>
                  <a:buClr>
                    <a:schemeClr val="accent6"/>
                  </a:buClr>
                </a:pPr>
                <a:r>
                  <a:rPr lang="en-US" altLang="zh-CN" sz="2000" b="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𝐻𝑂</m:t>
                        </m:r>
                      </m:sup>
                    </m:sSubSup>
                  </m:oMath>
                </a14:m>
                <a:r>
                  <a:rPr lang="en-US" altLang="zh-CN" sz="2000" dirty="0"/>
                  <a:t> 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𝐻𝑂</m:t>
                        </m:r>
                      </m:sup>
                    </m:sSubSup>
                  </m:oMath>
                </a14:m>
                <a:endParaRPr lang="en-US" altLang="zh-CN" sz="2000" dirty="0"/>
              </a:p>
              <a:p>
                <a:pPr>
                  <a:buClr>
                    <a:schemeClr val="accent6"/>
                  </a:buClr>
                </a:pPr>
                <a:endParaRPr lang="en-US" altLang="zh-CN" sz="2000" dirty="0"/>
              </a:p>
              <a:p>
                <a:pPr marL="285750" indent="-285750">
                  <a:buClr>
                    <a:schemeClr val="accent6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000" dirty="0"/>
                  <a:t>Operator</a:t>
                </a:r>
              </a:p>
              <a:p>
                <a:pPr>
                  <a:buClr>
                    <a:schemeClr val="accent6"/>
                  </a:buClr>
                </a:pPr>
                <a:r>
                  <a:rPr lang="en-US" altLang="zh-CN" sz="2000" b="0" dirty="0"/>
                  <a:t>	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000" dirty="0"/>
                  <a:t> 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5EEFF30-F310-9A3E-8295-262E3E7FC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309" y="4304653"/>
                <a:ext cx="4081806" cy="1662378"/>
              </a:xfrm>
              <a:prstGeom prst="rect">
                <a:avLst/>
              </a:prstGeom>
              <a:blipFill>
                <a:blip r:embed="rId4"/>
                <a:stretch>
                  <a:fillRect l="-1343" t="-1832" b="-4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191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16658</TotalTime>
  <Words>1422</Words>
  <Application>Microsoft Office PowerPoint</Application>
  <PresentationFormat>宽屏</PresentationFormat>
  <Paragraphs>96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Adobe Gothic Std B</vt:lpstr>
      <vt:lpstr>等线</vt:lpstr>
      <vt:lpstr>Arial</vt:lpstr>
      <vt:lpstr>Calibri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 三图文排版</dc:title>
  <dc:creator>1097112932@qq.com</dc:creator>
  <cp:lastModifiedBy>林海 陈</cp:lastModifiedBy>
  <cp:revision>392</cp:revision>
  <dcterms:created xsi:type="dcterms:W3CDTF">2023-11-20T00:02:44Z</dcterms:created>
  <dcterms:modified xsi:type="dcterms:W3CDTF">2025-06-11T04:15:24Z</dcterms:modified>
</cp:coreProperties>
</file>