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305" r:id="rId7"/>
    <p:sldId id="306" r:id="rId8"/>
    <p:sldId id="307" r:id="rId9"/>
    <p:sldId id="308" r:id="rId10"/>
    <p:sldId id="309" r:id="rId11"/>
    <p:sldId id="310" r:id="rId12"/>
    <p:sldId id="295" r:id="rId13"/>
    <p:sldId id="296" r:id="rId14"/>
    <p:sldId id="297" r:id="rId15"/>
    <p:sldId id="288" r:id="rId16"/>
    <p:sldId id="290" r:id="rId17"/>
    <p:sldId id="298" r:id="rId18"/>
    <p:sldId id="301" r:id="rId19"/>
    <p:sldId id="299" r:id="rId20"/>
    <p:sldId id="300" r:id="rId21"/>
    <p:sldId id="302" r:id="rId22"/>
    <p:sldId id="292" r:id="rId23"/>
    <p:sldId id="304" r:id="rId24"/>
    <p:sldId id="311" r:id="rId25"/>
    <p:sldId id="312" r:id="rId26"/>
    <p:sldId id="3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BF"/>
    <a:srgbClr val="376AA2"/>
    <a:srgbClr val="FA4616"/>
    <a:srgbClr val="9ECDF8"/>
    <a:srgbClr val="FAC99B"/>
    <a:srgbClr val="ED983E"/>
    <a:srgbClr val="F8B2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18.png"/><Relationship Id="rId16" Type="http://schemas.openxmlformats.org/officeDocument/2006/relationships/image" Target="../media/image37.sv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image" Target="../media/image56.svg"/><Relationship Id="rId26" Type="http://schemas.openxmlformats.org/officeDocument/2006/relationships/image" Target="../media/image64.svg"/><Relationship Id="rId3" Type="http://schemas.openxmlformats.org/officeDocument/2006/relationships/image" Target="../media/image41.png"/><Relationship Id="rId21" Type="http://schemas.openxmlformats.org/officeDocument/2006/relationships/image" Target="../media/image59.png"/><Relationship Id="rId34" Type="http://schemas.openxmlformats.org/officeDocument/2006/relationships/image" Target="../media/image72.svg"/><Relationship Id="rId7" Type="http://schemas.openxmlformats.org/officeDocument/2006/relationships/image" Target="../media/image45.png"/><Relationship Id="rId12" Type="http://schemas.openxmlformats.org/officeDocument/2006/relationships/image" Target="../media/image50.svg"/><Relationship Id="rId17" Type="http://schemas.openxmlformats.org/officeDocument/2006/relationships/image" Target="../media/image55.png"/><Relationship Id="rId25" Type="http://schemas.openxmlformats.org/officeDocument/2006/relationships/image" Target="../media/image63.png"/><Relationship Id="rId33" Type="http://schemas.openxmlformats.org/officeDocument/2006/relationships/image" Target="../media/image71.png"/><Relationship Id="rId2" Type="http://schemas.openxmlformats.org/officeDocument/2006/relationships/image" Target="../media/image19.png"/><Relationship Id="rId16" Type="http://schemas.openxmlformats.org/officeDocument/2006/relationships/image" Target="../media/image54.svg"/><Relationship Id="rId20" Type="http://schemas.openxmlformats.org/officeDocument/2006/relationships/image" Target="../media/image58.svg"/><Relationship Id="rId29"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49.png"/><Relationship Id="rId24" Type="http://schemas.openxmlformats.org/officeDocument/2006/relationships/image" Target="../media/image62.svg"/><Relationship Id="rId32" Type="http://schemas.openxmlformats.org/officeDocument/2006/relationships/image" Target="../media/image70.sv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28" Type="http://schemas.openxmlformats.org/officeDocument/2006/relationships/image" Target="../media/image66.svg"/><Relationship Id="rId10" Type="http://schemas.openxmlformats.org/officeDocument/2006/relationships/image" Target="../media/image48.svg"/><Relationship Id="rId19" Type="http://schemas.openxmlformats.org/officeDocument/2006/relationships/image" Target="../media/image57.png"/><Relationship Id="rId31" Type="http://schemas.openxmlformats.org/officeDocument/2006/relationships/image" Target="../media/image69.pn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 Id="rId22" Type="http://schemas.openxmlformats.org/officeDocument/2006/relationships/image" Target="../media/image60.svg"/><Relationship Id="rId27" Type="http://schemas.openxmlformats.org/officeDocument/2006/relationships/image" Target="../media/image65.png"/><Relationship Id="rId30" Type="http://schemas.openxmlformats.org/officeDocument/2006/relationships/image" Target="../media/image68.svg"/><Relationship Id="rId8" Type="http://schemas.openxmlformats.org/officeDocument/2006/relationships/image" Target="../media/image46.svg"/></Relationships>
</file>

<file path=ppt/slides/_rels/slide17.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76.jpe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svg"/><Relationship Id="rId4" Type="http://schemas.openxmlformats.org/officeDocument/2006/relationships/image" Target="../media/image74.svg"/><Relationship Id="rId9" Type="http://schemas.openxmlformats.org/officeDocument/2006/relationships/image" Target="../media/image79.png"/></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fLMAioESDzY" TargetMode="External"/><Relationship Id="rId3" Type="http://schemas.openxmlformats.org/officeDocument/2006/relationships/hyperlink" Target="https://youtu.be/YU47tnDIQis" TargetMode="External"/><Relationship Id="rId7" Type="http://schemas.openxmlformats.org/officeDocument/2006/relationships/hyperlink" Target="https://www.youtube.com/watch?v=JWZtiR3lP6k" TargetMode="Externa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youtu.be/D_HXbJzVMHY" TargetMode="External"/><Relationship Id="rId11" Type="http://schemas.openxmlformats.org/officeDocument/2006/relationships/hyperlink" Target="https://www.youtube.com/watch?v=1g2B-oNlzX8" TargetMode="External"/><Relationship Id="rId5" Type="http://schemas.openxmlformats.org/officeDocument/2006/relationships/image" Target="../media/image84.svg"/><Relationship Id="rId10" Type="http://schemas.openxmlformats.org/officeDocument/2006/relationships/hyperlink" Target="https://www.youtube.com/watch?v=vG17i5_We4c" TargetMode="External"/><Relationship Id="rId4" Type="http://schemas.openxmlformats.org/officeDocument/2006/relationships/image" Target="../media/image83.png"/><Relationship Id="rId9" Type="http://schemas.openxmlformats.org/officeDocument/2006/relationships/hyperlink" Target="https://www.youtube.com/watch?v=JGpz3eVRAX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90.svg"/><Relationship Id="rId13" Type="http://schemas.openxmlformats.org/officeDocument/2006/relationships/image" Target="../media/image95.png"/><Relationship Id="rId18" Type="http://schemas.openxmlformats.org/officeDocument/2006/relationships/image" Target="../media/image100.svg"/><Relationship Id="rId26" Type="http://schemas.openxmlformats.org/officeDocument/2006/relationships/image" Target="../media/image106.svg"/><Relationship Id="rId3" Type="http://schemas.openxmlformats.org/officeDocument/2006/relationships/image" Target="../media/image86.svg"/><Relationship Id="rId21" Type="http://schemas.openxmlformats.org/officeDocument/2006/relationships/image" Target="../media/image103.png"/><Relationship Id="rId7" Type="http://schemas.openxmlformats.org/officeDocument/2006/relationships/image" Target="../media/image89.png"/><Relationship Id="rId12" Type="http://schemas.openxmlformats.org/officeDocument/2006/relationships/image" Target="../media/image94.svg"/><Relationship Id="rId17" Type="http://schemas.openxmlformats.org/officeDocument/2006/relationships/image" Target="../media/image99.png"/><Relationship Id="rId25" Type="http://schemas.openxmlformats.org/officeDocument/2006/relationships/image" Target="../media/image105.png"/><Relationship Id="rId2" Type="http://schemas.openxmlformats.org/officeDocument/2006/relationships/image" Target="../media/image85.png"/><Relationship Id="rId16" Type="http://schemas.openxmlformats.org/officeDocument/2006/relationships/image" Target="../media/image98.svg"/><Relationship Id="rId20"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88.svg"/><Relationship Id="rId11" Type="http://schemas.openxmlformats.org/officeDocument/2006/relationships/image" Target="../media/image93.png"/><Relationship Id="rId24" Type="http://schemas.openxmlformats.org/officeDocument/2006/relationships/image" Target="../media/image37.svg"/><Relationship Id="rId5" Type="http://schemas.openxmlformats.org/officeDocument/2006/relationships/image" Target="../media/image87.png"/><Relationship Id="rId15" Type="http://schemas.openxmlformats.org/officeDocument/2006/relationships/image" Target="../media/image97.png"/><Relationship Id="rId23" Type="http://schemas.openxmlformats.org/officeDocument/2006/relationships/image" Target="../media/image36.png"/><Relationship Id="rId28" Type="http://schemas.openxmlformats.org/officeDocument/2006/relationships/image" Target="../media/image108.png"/><Relationship Id="rId10" Type="http://schemas.openxmlformats.org/officeDocument/2006/relationships/image" Target="../media/image92.svg"/><Relationship Id="rId19" Type="http://schemas.openxmlformats.org/officeDocument/2006/relationships/image" Target="../media/image101.png"/><Relationship Id="rId4" Type="http://schemas.openxmlformats.org/officeDocument/2006/relationships/image" Target="../media/image20.png"/><Relationship Id="rId9" Type="http://schemas.openxmlformats.org/officeDocument/2006/relationships/image" Target="../media/image91.png"/><Relationship Id="rId14" Type="http://schemas.openxmlformats.org/officeDocument/2006/relationships/image" Target="../media/image96.svg"/><Relationship Id="rId22" Type="http://schemas.openxmlformats.org/officeDocument/2006/relationships/image" Target="../media/image104.svg"/><Relationship Id="rId27" Type="http://schemas.openxmlformats.org/officeDocument/2006/relationships/image" Target="../media/image10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2.svg"/><Relationship Id="rId5" Type="http://schemas.openxmlformats.org/officeDocument/2006/relationships/image" Target="../media/image11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dirty="0">
                <a:solidFill>
                  <a:schemeClr val="tx1"/>
                </a:solidFill>
              </a:rPr>
              <a:t>Robotic Process Automation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Market Research</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5C746D5-4465-4D62-B245-8CB82A20FE88}"/>
              </a:ext>
            </a:extLst>
          </p:cNvPr>
          <p:cNvSpPr/>
          <p:nvPr/>
        </p:nvSpPr>
        <p:spPr>
          <a:xfrm>
            <a:off x="8345404" y="2350870"/>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B02D1655-DE6F-4FA3-8F2F-D848324904B4}"/>
              </a:ext>
            </a:extLst>
          </p:cNvPr>
          <p:cNvSpPr/>
          <p:nvPr/>
        </p:nvSpPr>
        <p:spPr>
          <a:xfrm>
            <a:off x="4630213" y="2334703"/>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Rounded Corners 3">
            <a:extLst>
              <a:ext uri="{FF2B5EF4-FFF2-40B4-BE49-F238E27FC236}">
                <a16:creationId xmlns:a16="http://schemas.microsoft.com/office/drawing/2014/main" id="{881484F5-5F58-489A-97EA-AA3FA2C78E33}"/>
              </a:ext>
            </a:extLst>
          </p:cNvPr>
          <p:cNvSpPr/>
          <p:nvPr/>
        </p:nvSpPr>
        <p:spPr>
          <a:xfrm>
            <a:off x="915022" y="2334704"/>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Title 1">
            <a:extLst>
              <a:ext uri="{FF2B5EF4-FFF2-40B4-BE49-F238E27FC236}">
                <a16:creationId xmlns:a16="http://schemas.microsoft.com/office/drawing/2014/main" id="{07985FED-D794-4368-8C38-12A23C57F441}"/>
              </a:ext>
            </a:extLst>
          </p:cNvPr>
          <p:cNvSpPr>
            <a:spLocks noGrp="1"/>
          </p:cNvSpPr>
          <p:nvPr>
            <p:ph type="title"/>
          </p:nvPr>
        </p:nvSpPr>
        <p:spPr/>
        <p:txBody>
          <a:bodyPr/>
          <a:lstStyle/>
          <a:p>
            <a:r>
              <a:rPr lang="en-US" dirty="0"/>
              <a:t>RPA tools - Overview</a:t>
            </a:r>
            <a:endParaRPr lang="vi-VN" dirty="0"/>
          </a:p>
        </p:txBody>
      </p:sp>
      <p:sp>
        <p:nvSpPr>
          <p:cNvPr id="3" name="Content Placeholder 2">
            <a:extLst>
              <a:ext uri="{FF2B5EF4-FFF2-40B4-BE49-F238E27FC236}">
                <a16:creationId xmlns:a16="http://schemas.microsoft.com/office/drawing/2014/main" id="{4EC3BFBB-5E3D-4A1E-A7E4-39DB2C1C2687}"/>
              </a:ext>
            </a:extLst>
          </p:cNvPr>
          <p:cNvSpPr>
            <a:spLocks noGrp="1"/>
          </p:cNvSpPr>
          <p:nvPr>
            <p:ph idx="1"/>
          </p:nvPr>
        </p:nvSpPr>
        <p:spPr/>
        <p:txBody>
          <a:bodyPr/>
          <a:lstStyle/>
          <a:p>
            <a:r>
              <a:rPr lang="en-US" dirty="0"/>
              <a:t> </a:t>
            </a:r>
            <a:endParaRPr lang="vi-VN" dirty="0"/>
          </a:p>
        </p:txBody>
      </p:sp>
      <p:pic>
        <p:nvPicPr>
          <p:cNvPr id="12" name="Picture 11" descr="A picture containing text, clipart&#10;&#10;Description automatically generated">
            <a:extLst>
              <a:ext uri="{FF2B5EF4-FFF2-40B4-BE49-F238E27FC236}">
                <a16:creationId xmlns:a16="http://schemas.microsoft.com/office/drawing/2014/main" id="{E0735662-7F3C-44AA-88F3-9517A26F4697}"/>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9211" b="89850" l="2906" r="98346">
                        <a14:foregroundMark x1="11712" y1="17481" x2="11712" y2="17481"/>
                        <a14:foregroundMark x1="6348" y1="25564" x2="6348" y2="25564"/>
                        <a14:foregroundMark x1="3934" y1="54699" x2="3934" y2="54699"/>
                        <a14:foregroundMark x1="2906" y1="27632" x2="2906" y2="27632"/>
                        <a14:foregroundMark x1="11489" y1="43985" x2="11489" y2="43985"/>
                        <a14:foregroundMark x1="7823" y1="69173" x2="7823" y2="69173"/>
                        <a14:foregroundMark x1="14260" y1="70677" x2="14260" y2="70677"/>
                        <a14:foregroundMark x1="20831" y1="54699" x2="20831" y2="54699"/>
                        <a14:foregroundMark x1="16316" y1="22744" x2="16316" y2="22744"/>
                        <a14:foregroundMark x1="33259" y1="31955" x2="33259" y2="31955"/>
                        <a14:foregroundMark x1="52660" y1="45489" x2="52660" y2="45489"/>
                        <a14:foregroundMark x1="65221" y1="43421" x2="65221" y2="43421"/>
                        <a14:foregroundMark x1="72910" y1="43045" x2="72910" y2="43045"/>
                        <a14:foregroundMark x1="64417" y1="21805" x2="68663" y2="24624"/>
                        <a14:foregroundMark x1="76063" y1="38345" x2="80376" y2="59962"/>
                        <a14:foregroundMark x1="72463" y1="20301" x2="74327" y2="29643"/>
                        <a14:foregroundMark x1="75647" y1="38831" x2="74654" y2="44549"/>
                        <a14:foregroundMark x1="78781" y1="20774" x2="77399" y2="28736"/>
                        <a14:foregroundMark x1="88752" y1="54423" x2="90165" y2="61466"/>
                        <a14:foregroundMark x1="86219" y1="41793" x2="87929" y2="50318"/>
                        <a14:foregroundMark x1="84744" y1="34437" x2="85043" y2="35929"/>
                        <a14:foregroundMark x1="82700" y1="24248" x2="83768" y2="29574"/>
                        <a14:foregroundMark x1="96871" y1="34800" x2="93608" y2="61466"/>
                        <a14:foregroundMark x1="97804" y1="27177" x2="97108" y2="32862"/>
                        <a14:foregroundMark x1="98346" y1="22744" x2="97877" y2="26579"/>
                        <a14:foregroundMark x1="94027" y1="38607" x2="96783" y2="55849"/>
                        <a14:foregroundMark x1="91551" y1="23120" x2="93262" y2="33820"/>
                        <a14:foregroundMark x1="39920" y1="47932" x2="39920" y2="47932"/>
                        <a14:backgroundMark x1="22441" y1="16917" x2="22441" y2="16917"/>
                        <a14:backgroundMark x1="42333" y1="40602" x2="42333" y2="40602"/>
                        <a14:backgroundMark x1="43138" y1="40602" x2="43138" y2="40602"/>
                        <a14:backgroundMark x1="42915" y1="37782" x2="42915" y2="37782"/>
                        <a14:backgroundMark x1="42110" y1="38722" x2="42110" y2="38722"/>
                        <a14:backgroundMark x1="43138" y1="38722" x2="41752" y2="38722"/>
                        <a14:backgroundMark x1="75771" y1="31955" x2="74654" y2="32331"/>
                        <a14:backgroundMark x1="77291" y1="33835" x2="74877" y2="36654"/>
                        <a14:backgroundMark x1="75458" y1="30451" x2="77962" y2="31955"/>
                        <a14:backgroundMark x1="80867" y1="15038" x2="78900" y2="21241"/>
                        <a14:backgroundMark x1="85561" y1="29511" x2="84086" y2="32331"/>
                        <a14:backgroundMark x1="84890" y1="36654" x2="86589" y2="40038"/>
                        <a14:backgroundMark x1="88333" y1="51316" x2="87886" y2="54135"/>
                        <a14:backgroundMark x1="93250" y1="33835" x2="93608" y2="39098"/>
                        <a14:backgroundMark x1="97765" y1="33835" x2="96960" y2="43045"/>
                        <a14:backgroundMark x1="98346" y1="43045" x2="97988" y2="28008"/>
                        <a14:backgroundMark x1="97988" y1="43421" x2="97407" y2="59962"/>
                        <a14:backgroundMark x1="90031" y1="80263" x2="36120" y2="82143"/>
                      </a14:backgroundRemoval>
                    </a14:imgEffect>
                  </a14:imgLayer>
                </a14:imgProps>
              </a:ext>
            </a:extLst>
          </a:blip>
          <a:stretch>
            <a:fillRect/>
          </a:stretch>
        </p:blipFill>
        <p:spPr>
          <a:xfrm>
            <a:off x="1344814" y="2108201"/>
            <a:ext cx="2070774" cy="492468"/>
          </a:xfrm>
          <a:prstGeom prst="rect">
            <a:avLst/>
          </a:prstGeom>
          <a:noFill/>
        </p:spPr>
      </p:pic>
      <p:pic>
        <p:nvPicPr>
          <p:cNvPr id="14" name="Picture 13" descr="Logo, company name&#10;&#10;Description automatically generated">
            <a:extLst>
              <a:ext uri="{FF2B5EF4-FFF2-40B4-BE49-F238E27FC236}">
                <a16:creationId xmlns:a16="http://schemas.microsoft.com/office/drawing/2014/main" id="{0D2119EB-6A69-4ADD-BF0E-0F82DF4AFB32}"/>
              </a:ext>
            </a:extLst>
          </p:cNvPr>
          <p:cNvPicPr>
            <a:picLocks noChangeAspect="1"/>
          </p:cNvPicPr>
          <p:nvPr/>
        </p:nvPicPr>
        <p:blipFill>
          <a:blip r:embed="rId4"/>
          <a:stretch>
            <a:fillRect/>
          </a:stretch>
        </p:blipFill>
        <p:spPr>
          <a:xfrm>
            <a:off x="5353356" y="2108201"/>
            <a:ext cx="1577130" cy="607852"/>
          </a:xfrm>
          <a:prstGeom prst="rect">
            <a:avLst/>
          </a:prstGeom>
          <a:noFill/>
        </p:spPr>
      </p:pic>
      <p:pic>
        <p:nvPicPr>
          <p:cNvPr id="17" name="Picture 16" descr="A picture containing graphical user interface&#10;&#10;Description automatically generated">
            <a:extLst>
              <a:ext uri="{FF2B5EF4-FFF2-40B4-BE49-F238E27FC236}">
                <a16:creationId xmlns:a16="http://schemas.microsoft.com/office/drawing/2014/main" id="{F1D3C318-833D-4FFB-9203-A27BD752791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37963" b="80093" l="20641" r="80427">
                        <a14:foregroundMark x1="66192" y1="56944" x2="66192" y2="56944"/>
                        <a14:foregroundMark x1="20641" y1="77778" x2="20641" y2="77778"/>
                        <a14:foregroundMark x1="25623" y1="77315" x2="25623" y2="77315"/>
                        <a14:foregroundMark x1="30605" y1="79167" x2="30605" y2="79167"/>
                        <a14:foregroundMark x1="35943" y1="78704" x2="35943" y2="78704"/>
                        <a14:foregroundMark x1="40214" y1="78241" x2="40214" y2="78241"/>
                        <a14:foregroundMark x1="46975" y1="76852" x2="46975" y2="76852"/>
                        <a14:foregroundMark x1="51246" y1="78704" x2="51246" y2="78704"/>
                        <a14:foregroundMark x1="55872" y1="79167" x2="55872" y2="79167"/>
                        <a14:foregroundMark x1="58363" y1="78241" x2="58363" y2="78241"/>
                        <a14:foregroundMark x1="64057" y1="76389" x2="64057" y2="76389"/>
                        <a14:foregroundMark x1="72954" y1="77315" x2="72954" y2="77315"/>
                        <a14:foregroundMark x1="75089" y1="77778" x2="75089" y2="77778"/>
                        <a14:foregroundMark x1="80427" y1="77778" x2="80427" y2="77778"/>
                        <a14:backgroundMark x1="25623" y1="79167" x2="25623" y2="79167"/>
                        <a14:backgroundMark x1="46619" y1="77315" x2="46619" y2="77315"/>
                        <a14:backgroundMark x1="46619" y1="76389" x2="46619" y2="76389"/>
                        <a14:backgroundMark x1="51957" y1="79630" x2="51957" y2="79630"/>
                        <a14:backgroundMark x1="51246" y1="79630" x2="51246" y2="79630"/>
                        <a14:backgroundMark x1="51246" y1="79630" x2="51246" y2="79630"/>
                        <a14:backgroundMark x1="60142" y1="79630" x2="60142" y2="79630"/>
                        <a14:backgroundMark x1="79359" y1="77315" x2="79359" y2="77315"/>
                        <a14:backgroundMark x1="80427" y1="77315" x2="80427" y2="77315"/>
                      </a14:backgroundRemoval>
                    </a14:imgEffect>
                  </a14:imgLayer>
                </a14:imgProps>
              </a:ext>
            </a:extLst>
          </a:blip>
          <a:srcRect l="14992" t="32920" r="14544" b="14543"/>
          <a:stretch/>
        </p:blipFill>
        <p:spPr>
          <a:xfrm>
            <a:off x="9281170" y="2012854"/>
            <a:ext cx="1179577" cy="676031"/>
          </a:xfrm>
          <a:prstGeom prst="rect">
            <a:avLst/>
          </a:prstGeom>
        </p:spPr>
      </p:pic>
      <p:pic>
        <p:nvPicPr>
          <p:cNvPr id="6" name="Picture 5">
            <a:extLst>
              <a:ext uri="{FF2B5EF4-FFF2-40B4-BE49-F238E27FC236}">
                <a16:creationId xmlns:a16="http://schemas.microsoft.com/office/drawing/2014/main" id="{339AA2CF-9E17-4477-96A1-20AC9521F794}"/>
              </a:ext>
            </a:extLst>
          </p:cNvPr>
          <p:cNvPicPr>
            <a:picLocks noChangeAspect="1"/>
          </p:cNvPicPr>
          <p:nvPr/>
        </p:nvPicPr>
        <p:blipFill>
          <a:blip r:embed="rId7"/>
          <a:stretch>
            <a:fillRect/>
          </a:stretch>
        </p:blipFill>
        <p:spPr>
          <a:xfrm>
            <a:off x="1036320" y="2820591"/>
            <a:ext cx="2840977" cy="1797353"/>
          </a:xfrm>
          <a:prstGeom prst="rect">
            <a:avLst/>
          </a:prstGeom>
        </p:spPr>
      </p:pic>
      <p:sp>
        <p:nvSpPr>
          <p:cNvPr id="7" name="TextBox 6">
            <a:extLst>
              <a:ext uri="{FF2B5EF4-FFF2-40B4-BE49-F238E27FC236}">
                <a16:creationId xmlns:a16="http://schemas.microsoft.com/office/drawing/2014/main" id="{D3E3FA97-51FD-4CA0-94BF-E744081B37B0}"/>
              </a:ext>
            </a:extLst>
          </p:cNvPr>
          <p:cNvSpPr txBox="1"/>
          <p:nvPr/>
        </p:nvSpPr>
        <p:spPr>
          <a:xfrm>
            <a:off x="1015979" y="4833549"/>
            <a:ext cx="2950153" cy="523220"/>
          </a:xfrm>
          <a:prstGeom prst="rect">
            <a:avLst/>
          </a:prstGeom>
          <a:noFill/>
        </p:spPr>
        <p:txBody>
          <a:bodyPr wrap="square" rtlCol="0">
            <a:spAutoFit/>
          </a:bodyPr>
          <a:lstStyle/>
          <a:p>
            <a:r>
              <a:rPr lang="en-US" sz="1400" dirty="0"/>
              <a:t>Most of </a:t>
            </a:r>
            <a:r>
              <a:rPr lang="en-US" sz="1400" dirty="0" err="1"/>
              <a:t>Zaptest’s</a:t>
            </a:r>
            <a:r>
              <a:rPr lang="en-US" sz="1400" dirty="0"/>
              <a:t> customers focus on </a:t>
            </a:r>
            <a:r>
              <a:rPr lang="en-US" sz="1400" b="1" dirty="0"/>
              <a:t>Software testing</a:t>
            </a:r>
            <a:endParaRPr lang="vi-VN" sz="1400" b="1" dirty="0"/>
          </a:p>
        </p:txBody>
      </p:sp>
      <p:sp>
        <p:nvSpPr>
          <p:cNvPr id="18" name="TextBox 17">
            <a:extLst>
              <a:ext uri="{FF2B5EF4-FFF2-40B4-BE49-F238E27FC236}">
                <a16:creationId xmlns:a16="http://schemas.microsoft.com/office/drawing/2014/main" id="{BEE79B1F-70B3-4E0A-A069-A8664E5B453D}"/>
              </a:ext>
            </a:extLst>
          </p:cNvPr>
          <p:cNvSpPr txBox="1"/>
          <p:nvPr/>
        </p:nvSpPr>
        <p:spPr>
          <a:xfrm>
            <a:off x="4731170" y="4068581"/>
            <a:ext cx="2950153" cy="1384995"/>
          </a:xfrm>
          <a:prstGeom prst="rect">
            <a:avLst/>
          </a:prstGeom>
          <a:noFill/>
        </p:spPr>
        <p:txBody>
          <a:bodyPr wrap="square" rtlCol="0">
            <a:spAutoFit/>
          </a:bodyPr>
          <a:lstStyle/>
          <a:p>
            <a:r>
              <a:rPr lang="en-US" sz="1400" dirty="0"/>
              <a:t>“The </a:t>
            </a:r>
            <a:r>
              <a:rPr lang="en-US" sz="1400" dirty="0" err="1"/>
              <a:t>eggPlant</a:t>
            </a:r>
            <a:r>
              <a:rPr lang="en-US" sz="1400" dirty="0"/>
              <a:t> testing tool provides developers and testers with software to create, schedule and execute </a:t>
            </a:r>
            <a:r>
              <a:rPr lang="en-US" sz="1400" b="1" dirty="0"/>
              <a:t>automated testing</a:t>
            </a:r>
            <a:r>
              <a:rPr lang="en-US" sz="1400" dirty="0"/>
              <a:t> and debugging tasks on a variety of mobile platforms.”</a:t>
            </a:r>
            <a:endParaRPr lang="vi-VN" sz="1400" dirty="0"/>
          </a:p>
        </p:txBody>
      </p:sp>
      <p:pic>
        <p:nvPicPr>
          <p:cNvPr id="24" name="Picture 23">
            <a:extLst>
              <a:ext uri="{FF2B5EF4-FFF2-40B4-BE49-F238E27FC236}">
                <a16:creationId xmlns:a16="http://schemas.microsoft.com/office/drawing/2014/main" id="{A37F4811-993B-4BE0-8F2D-B8B1FA26314A}"/>
              </a:ext>
            </a:extLst>
          </p:cNvPr>
          <p:cNvPicPr>
            <a:picLocks noChangeAspect="1"/>
          </p:cNvPicPr>
          <p:nvPr/>
        </p:nvPicPr>
        <p:blipFill>
          <a:blip r:embed="rId8"/>
          <a:stretch>
            <a:fillRect/>
          </a:stretch>
        </p:blipFill>
        <p:spPr>
          <a:xfrm>
            <a:off x="8345404" y="2964379"/>
            <a:ext cx="3017225" cy="961489"/>
          </a:xfrm>
          <a:prstGeom prst="rect">
            <a:avLst/>
          </a:prstGeom>
        </p:spPr>
      </p:pic>
      <p:sp>
        <p:nvSpPr>
          <p:cNvPr id="25" name="TextBox 24">
            <a:extLst>
              <a:ext uri="{FF2B5EF4-FFF2-40B4-BE49-F238E27FC236}">
                <a16:creationId xmlns:a16="http://schemas.microsoft.com/office/drawing/2014/main" id="{B88B7D06-B3EA-4E4C-A558-02A3CB9DA932}"/>
              </a:ext>
            </a:extLst>
          </p:cNvPr>
          <p:cNvSpPr txBox="1"/>
          <p:nvPr/>
        </p:nvSpPr>
        <p:spPr>
          <a:xfrm>
            <a:off x="8446361" y="4237859"/>
            <a:ext cx="2950153" cy="738664"/>
          </a:xfrm>
          <a:prstGeom prst="rect">
            <a:avLst/>
          </a:prstGeom>
          <a:noFill/>
        </p:spPr>
        <p:txBody>
          <a:bodyPr wrap="square" rtlCol="0">
            <a:spAutoFit/>
          </a:bodyPr>
          <a:lstStyle/>
          <a:p>
            <a:r>
              <a:rPr lang="en-US" sz="1400" dirty="0"/>
              <a:t>Similar as </a:t>
            </a:r>
            <a:r>
              <a:rPr lang="en-US" sz="1400" dirty="0" err="1"/>
              <a:t>EggPlant</a:t>
            </a:r>
            <a:r>
              <a:rPr lang="en-US" sz="1400" dirty="0"/>
              <a:t>, Power Automate is mostly applicated in </a:t>
            </a:r>
            <a:r>
              <a:rPr lang="en-US" sz="1400" b="1" dirty="0"/>
              <a:t>Technical </a:t>
            </a:r>
            <a:r>
              <a:rPr lang="en-US" sz="1400" dirty="0"/>
              <a:t>and</a:t>
            </a:r>
            <a:r>
              <a:rPr lang="en-US" sz="1400" b="1" dirty="0"/>
              <a:t> Manufacturing</a:t>
            </a:r>
            <a:r>
              <a:rPr lang="en-US" sz="1400" dirty="0"/>
              <a:t>.</a:t>
            </a:r>
            <a:endParaRPr lang="vi-VN" sz="1400" dirty="0"/>
          </a:p>
        </p:txBody>
      </p:sp>
      <p:pic>
        <p:nvPicPr>
          <p:cNvPr id="27" name="Picture 26">
            <a:extLst>
              <a:ext uri="{FF2B5EF4-FFF2-40B4-BE49-F238E27FC236}">
                <a16:creationId xmlns:a16="http://schemas.microsoft.com/office/drawing/2014/main" id="{C8145A39-4642-4345-AF44-DB01D9042942}"/>
              </a:ext>
            </a:extLst>
          </p:cNvPr>
          <p:cNvPicPr>
            <a:picLocks noChangeAspect="1"/>
          </p:cNvPicPr>
          <p:nvPr/>
        </p:nvPicPr>
        <p:blipFill>
          <a:blip r:embed="rId9"/>
          <a:stretch>
            <a:fillRect/>
          </a:stretch>
        </p:blipFill>
        <p:spPr>
          <a:xfrm>
            <a:off x="4658951" y="3016294"/>
            <a:ext cx="2993633" cy="857658"/>
          </a:xfrm>
          <a:prstGeom prst="rect">
            <a:avLst/>
          </a:prstGeom>
        </p:spPr>
      </p:pic>
    </p:spTree>
    <p:extLst>
      <p:ext uri="{BB962C8B-B14F-4D97-AF65-F5344CB8AC3E}">
        <p14:creationId xmlns:p14="http://schemas.microsoft.com/office/powerpoint/2010/main" val="412655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5C746D5-4465-4D62-B245-8CB82A20FE88}"/>
              </a:ext>
            </a:extLst>
          </p:cNvPr>
          <p:cNvSpPr/>
          <p:nvPr/>
        </p:nvSpPr>
        <p:spPr>
          <a:xfrm>
            <a:off x="8345404" y="2350870"/>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B02D1655-DE6F-4FA3-8F2F-D848324904B4}"/>
              </a:ext>
            </a:extLst>
          </p:cNvPr>
          <p:cNvSpPr/>
          <p:nvPr/>
        </p:nvSpPr>
        <p:spPr>
          <a:xfrm>
            <a:off x="4597394" y="2334703"/>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Rounded Corners 3">
            <a:extLst>
              <a:ext uri="{FF2B5EF4-FFF2-40B4-BE49-F238E27FC236}">
                <a16:creationId xmlns:a16="http://schemas.microsoft.com/office/drawing/2014/main" id="{881484F5-5F58-489A-97EA-AA3FA2C78E33}"/>
              </a:ext>
            </a:extLst>
          </p:cNvPr>
          <p:cNvSpPr/>
          <p:nvPr/>
        </p:nvSpPr>
        <p:spPr>
          <a:xfrm>
            <a:off x="915022" y="2334704"/>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07985FED-D794-4368-8C38-12A23C57F441}"/>
              </a:ext>
            </a:extLst>
          </p:cNvPr>
          <p:cNvSpPr>
            <a:spLocks noGrp="1"/>
          </p:cNvSpPr>
          <p:nvPr>
            <p:ph type="title"/>
          </p:nvPr>
        </p:nvSpPr>
        <p:spPr/>
        <p:txBody>
          <a:bodyPr/>
          <a:lstStyle/>
          <a:p>
            <a:r>
              <a:rPr lang="en-US" dirty="0"/>
              <a:t>RPA tools - Overview</a:t>
            </a:r>
            <a:endParaRPr lang="vi-VN" dirty="0"/>
          </a:p>
        </p:txBody>
      </p:sp>
      <p:sp>
        <p:nvSpPr>
          <p:cNvPr id="3" name="Content Placeholder 2">
            <a:extLst>
              <a:ext uri="{FF2B5EF4-FFF2-40B4-BE49-F238E27FC236}">
                <a16:creationId xmlns:a16="http://schemas.microsoft.com/office/drawing/2014/main" id="{4EC3BFBB-5E3D-4A1E-A7E4-39DB2C1C2687}"/>
              </a:ext>
            </a:extLst>
          </p:cNvPr>
          <p:cNvSpPr>
            <a:spLocks noGrp="1"/>
          </p:cNvSpPr>
          <p:nvPr>
            <p:ph idx="1"/>
          </p:nvPr>
        </p:nvSpPr>
        <p:spPr/>
        <p:txBody>
          <a:bodyPr/>
          <a:lstStyle/>
          <a:p>
            <a:r>
              <a:rPr lang="en-US" dirty="0"/>
              <a:t> </a:t>
            </a:r>
            <a:endParaRPr lang="vi-VN" dirty="0"/>
          </a:p>
        </p:txBody>
      </p:sp>
      <p:pic>
        <p:nvPicPr>
          <p:cNvPr id="11" name="Picture 10" descr="Logo, company name&#10;&#10;Description automatically generated">
            <a:extLst>
              <a:ext uri="{FF2B5EF4-FFF2-40B4-BE49-F238E27FC236}">
                <a16:creationId xmlns:a16="http://schemas.microsoft.com/office/drawing/2014/main" id="{7FFD879B-0357-48AC-AA2A-FF0D3141D56A}"/>
              </a:ext>
            </a:extLst>
          </p:cNvPr>
          <p:cNvPicPr>
            <a:picLocks noChangeAspect="1"/>
          </p:cNvPicPr>
          <p:nvPr/>
        </p:nvPicPr>
        <p:blipFill>
          <a:blip r:embed="rId2"/>
          <a:stretch>
            <a:fillRect/>
          </a:stretch>
        </p:blipFill>
        <p:spPr>
          <a:xfrm>
            <a:off x="2111449" y="2012854"/>
            <a:ext cx="658256" cy="658256"/>
          </a:xfrm>
          <a:prstGeom prst="rect">
            <a:avLst/>
          </a:prstGeom>
        </p:spPr>
      </p:pic>
      <p:pic>
        <p:nvPicPr>
          <p:cNvPr id="13" name="Picture 12" descr="Logo, company name&#10;&#10;Description automatically generated">
            <a:extLst>
              <a:ext uri="{FF2B5EF4-FFF2-40B4-BE49-F238E27FC236}">
                <a16:creationId xmlns:a16="http://schemas.microsoft.com/office/drawing/2014/main" id="{68725813-C1AB-4080-8283-86D2089A5DAC}"/>
              </a:ext>
            </a:extLst>
          </p:cNvPr>
          <p:cNvPicPr>
            <a:picLocks noChangeAspect="1"/>
          </p:cNvPicPr>
          <p:nvPr/>
        </p:nvPicPr>
        <p:blipFill>
          <a:blip r:embed="rId3"/>
          <a:stretch>
            <a:fillRect/>
          </a:stretch>
        </p:blipFill>
        <p:spPr>
          <a:xfrm>
            <a:off x="5524034" y="2059483"/>
            <a:ext cx="1518471" cy="582772"/>
          </a:xfrm>
          <a:prstGeom prst="rect">
            <a:avLst/>
          </a:prstGeom>
        </p:spPr>
      </p:pic>
      <p:pic>
        <p:nvPicPr>
          <p:cNvPr id="15" name="Picture 14" descr="Logo, company name&#10;&#10;Description automatically generated">
            <a:extLst>
              <a:ext uri="{FF2B5EF4-FFF2-40B4-BE49-F238E27FC236}">
                <a16:creationId xmlns:a16="http://schemas.microsoft.com/office/drawing/2014/main" id="{0272B1C2-77B9-456C-9152-1FCA124E9C08}"/>
              </a:ext>
            </a:extLst>
          </p:cNvPr>
          <p:cNvPicPr>
            <a:picLocks noChangeAspect="1"/>
          </p:cNvPicPr>
          <p:nvPr/>
        </p:nvPicPr>
        <p:blipFill rotWithShape="1">
          <a:blip r:embed="rId4"/>
          <a:srcRect t="28884" b="26221"/>
          <a:stretch/>
        </p:blipFill>
        <p:spPr>
          <a:xfrm>
            <a:off x="8907990" y="2110689"/>
            <a:ext cx="1925938" cy="480360"/>
          </a:xfrm>
          <a:prstGeom prst="rect">
            <a:avLst/>
          </a:prstGeom>
        </p:spPr>
      </p:pic>
      <p:pic>
        <p:nvPicPr>
          <p:cNvPr id="6" name="Picture 5" descr="Chart, waterfall chart&#10;&#10;Description automatically generated">
            <a:extLst>
              <a:ext uri="{FF2B5EF4-FFF2-40B4-BE49-F238E27FC236}">
                <a16:creationId xmlns:a16="http://schemas.microsoft.com/office/drawing/2014/main" id="{87585B88-9B84-4E86-ADA4-E89D92F70887}"/>
              </a:ext>
            </a:extLst>
          </p:cNvPr>
          <p:cNvPicPr>
            <a:picLocks noChangeAspect="1"/>
          </p:cNvPicPr>
          <p:nvPr/>
        </p:nvPicPr>
        <p:blipFill>
          <a:blip r:embed="rId5"/>
          <a:stretch>
            <a:fillRect/>
          </a:stretch>
        </p:blipFill>
        <p:spPr>
          <a:xfrm>
            <a:off x="915022" y="2783866"/>
            <a:ext cx="3051110" cy="1525555"/>
          </a:xfrm>
          <a:prstGeom prst="rect">
            <a:avLst/>
          </a:prstGeom>
        </p:spPr>
      </p:pic>
      <p:sp>
        <p:nvSpPr>
          <p:cNvPr id="7" name="TextBox 6">
            <a:extLst>
              <a:ext uri="{FF2B5EF4-FFF2-40B4-BE49-F238E27FC236}">
                <a16:creationId xmlns:a16="http://schemas.microsoft.com/office/drawing/2014/main" id="{933244AE-A113-4AB7-8E3B-65160E50DE82}"/>
              </a:ext>
            </a:extLst>
          </p:cNvPr>
          <p:cNvSpPr txBox="1"/>
          <p:nvPr/>
        </p:nvSpPr>
        <p:spPr>
          <a:xfrm>
            <a:off x="995974" y="4422177"/>
            <a:ext cx="2986568" cy="954107"/>
          </a:xfrm>
          <a:prstGeom prst="rect">
            <a:avLst/>
          </a:prstGeom>
          <a:noFill/>
        </p:spPr>
        <p:txBody>
          <a:bodyPr wrap="square" rtlCol="0">
            <a:spAutoFit/>
          </a:bodyPr>
          <a:lstStyle/>
          <a:p>
            <a:r>
              <a:rPr lang="en-US" sz="1400" b="1" dirty="0"/>
              <a:t>Computer Software</a:t>
            </a:r>
            <a:r>
              <a:rPr lang="en-US" sz="1400" dirty="0"/>
              <a:t> (22%), Information </a:t>
            </a:r>
            <a:r>
              <a:rPr lang="en-US" sz="1400" b="1" dirty="0"/>
              <a:t>Technology and Services</a:t>
            </a:r>
            <a:r>
              <a:rPr lang="en-US" sz="1400" dirty="0"/>
              <a:t> (15%) and </a:t>
            </a:r>
            <a:r>
              <a:rPr lang="en-US" sz="1400" b="1" dirty="0"/>
              <a:t>Financial Services</a:t>
            </a:r>
            <a:r>
              <a:rPr lang="en-US" sz="1400" dirty="0"/>
              <a:t> (6%) are the largest segments.</a:t>
            </a:r>
            <a:endParaRPr lang="vi-VN" sz="1400" dirty="0"/>
          </a:p>
        </p:txBody>
      </p:sp>
      <p:pic>
        <p:nvPicPr>
          <p:cNvPr id="16" name="Picture 15" descr="Chart, waterfall chart&#10;&#10;Description automatically generated">
            <a:extLst>
              <a:ext uri="{FF2B5EF4-FFF2-40B4-BE49-F238E27FC236}">
                <a16:creationId xmlns:a16="http://schemas.microsoft.com/office/drawing/2014/main" id="{5E13DC2A-9029-4252-9BA9-CE99CE0509FF}"/>
              </a:ext>
            </a:extLst>
          </p:cNvPr>
          <p:cNvPicPr>
            <a:picLocks noChangeAspect="1"/>
          </p:cNvPicPr>
          <p:nvPr/>
        </p:nvPicPr>
        <p:blipFill>
          <a:blip r:embed="rId6"/>
          <a:stretch>
            <a:fillRect/>
          </a:stretch>
        </p:blipFill>
        <p:spPr>
          <a:xfrm>
            <a:off x="4622999" y="2806917"/>
            <a:ext cx="2959071" cy="1479536"/>
          </a:xfrm>
          <a:prstGeom prst="rect">
            <a:avLst/>
          </a:prstGeom>
        </p:spPr>
      </p:pic>
      <p:sp>
        <p:nvSpPr>
          <p:cNvPr id="18" name="TextBox 17">
            <a:extLst>
              <a:ext uri="{FF2B5EF4-FFF2-40B4-BE49-F238E27FC236}">
                <a16:creationId xmlns:a16="http://schemas.microsoft.com/office/drawing/2014/main" id="{1A2E44D5-3B21-41FF-8DB0-8AFCAD53369E}"/>
              </a:ext>
            </a:extLst>
          </p:cNvPr>
          <p:cNvSpPr txBox="1"/>
          <p:nvPr/>
        </p:nvSpPr>
        <p:spPr>
          <a:xfrm>
            <a:off x="4661936" y="4451580"/>
            <a:ext cx="2986568" cy="954107"/>
          </a:xfrm>
          <a:prstGeom prst="rect">
            <a:avLst/>
          </a:prstGeom>
          <a:noFill/>
        </p:spPr>
        <p:txBody>
          <a:bodyPr wrap="square" rtlCol="0">
            <a:spAutoFit/>
          </a:bodyPr>
          <a:lstStyle/>
          <a:p>
            <a:r>
              <a:rPr lang="en-US" sz="1400" b="1" dirty="0"/>
              <a:t>Computer Software</a:t>
            </a:r>
            <a:r>
              <a:rPr lang="en-US" sz="1400" dirty="0"/>
              <a:t> (21%), </a:t>
            </a:r>
            <a:r>
              <a:rPr lang="en-US" sz="1400" b="1" dirty="0"/>
              <a:t>Information Technology and Services</a:t>
            </a:r>
            <a:r>
              <a:rPr lang="en-US" sz="1400" dirty="0"/>
              <a:t> (17%) and </a:t>
            </a:r>
            <a:r>
              <a:rPr lang="en-US" sz="1400" b="1" dirty="0"/>
              <a:t>Financial Services</a:t>
            </a:r>
            <a:r>
              <a:rPr lang="en-US" sz="1400" dirty="0"/>
              <a:t> (5%) are the largest segments.</a:t>
            </a:r>
            <a:endParaRPr lang="vi-VN" sz="1400" dirty="0"/>
          </a:p>
        </p:txBody>
      </p:sp>
      <p:pic>
        <p:nvPicPr>
          <p:cNvPr id="20" name="Picture 19" descr="Chart, waterfall chart&#10;&#10;Description automatically generated">
            <a:extLst>
              <a:ext uri="{FF2B5EF4-FFF2-40B4-BE49-F238E27FC236}">
                <a16:creationId xmlns:a16="http://schemas.microsoft.com/office/drawing/2014/main" id="{1980D125-B611-496A-8E36-BE9CE6D5F66A}"/>
              </a:ext>
            </a:extLst>
          </p:cNvPr>
          <p:cNvPicPr>
            <a:picLocks noChangeAspect="1"/>
          </p:cNvPicPr>
          <p:nvPr/>
        </p:nvPicPr>
        <p:blipFill>
          <a:blip r:embed="rId7"/>
          <a:stretch>
            <a:fillRect/>
          </a:stretch>
        </p:blipFill>
        <p:spPr>
          <a:xfrm>
            <a:off x="8345405" y="2783866"/>
            <a:ext cx="3051110" cy="1525555"/>
          </a:xfrm>
          <a:prstGeom prst="rect">
            <a:avLst/>
          </a:prstGeom>
        </p:spPr>
      </p:pic>
      <p:sp>
        <p:nvSpPr>
          <p:cNvPr id="21" name="TextBox 20">
            <a:extLst>
              <a:ext uri="{FF2B5EF4-FFF2-40B4-BE49-F238E27FC236}">
                <a16:creationId xmlns:a16="http://schemas.microsoft.com/office/drawing/2014/main" id="{AE890BCD-7D6D-4940-8B36-72B98C3FC88C}"/>
              </a:ext>
            </a:extLst>
          </p:cNvPr>
          <p:cNvSpPr txBox="1"/>
          <p:nvPr/>
        </p:nvSpPr>
        <p:spPr>
          <a:xfrm>
            <a:off x="8409947" y="4422177"/>
            <a:ext cx="2986568" cy="1169551"/>
          </a:xfrm>
          <a:prstGeom prst="rect">
            <a:avLst/>
          </a:prstGeom>
          <a:noFill/>
        </p:spPr>
        <p:txBody>
          <a:bodyPr wrap="square" rtlCol="0">
            <a:spAutoFit/>
          </a:bodyPr>
          <a:lstStyle/>
          <a:p>
            <a:r>
              <a:rPr lang="en-US" sz="1400" b="1" dirty="0"/>
              <a:t>Computer Software</a:t>
            </a:r>
            <a:r>
              <a:rPr lang="en-US" sz="1400" dirty="0"/>
              <a:t> (24%), </a:t>
            </a:r>
            <a:r>
              <a:rPr lang="en-US" sz="1400" b="1" dirty="0"/>
              <a:t>Information Technology and Services</a:t>
            </a:r>
            <a:r>
              <a:rPr lang="en-US" sz="1400" dirty="0"/>
              <a:t> (15%), </a:t>
            </a:r>
            <a:r>
              <a:rPr lang="en-US" sz="1400" b="1" dirty="0"/>
              <a:t>Banking</a:t>
            </a:r>
            <a:r>
              <a:rPr lang="en-US" sz="1400" dirty="0"/>
              <a:t> (7%) and </a:t>
            </a:r>
            <a:r>
              <a:rPr lang="en-US" sz="1400" b="1" dirty="0"/>
              <a:t>Financial Services</a:t>
            </a:r>
            <a:r>
              <a:rPr lang="en-US" sz="1400" dirty="0"/>
              <a:t> (6%) are the largest segments.</a:t>
            </a:r>
            <a:endParaRPr lang="vi-VN" sz="1400" dirty="0"/>
          </a:p>
        </p:txBody>
      </p:sp>
    </p:spTree>
    <p:extLst>
      <p:ext uri="{BB962C8B-B14F-4D97-AF65-F5344CB8AC3E}">
        <p14:creationId xmlns:p14="http://schemas.microsoft.com/office/powerpoint/2010/main" val="385082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FD2825-A11F-4113-B91F-9E186AC8448A}"/>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dirty="0">
                <a:solidFill>
                  <a:schemeClr val="bg1"/>
                </a:solidFill>
              </a:rPr>
              <a:t>Research Scope</a:t>
            </a:r>
          </a:p>
        </p:txBody>
      </p:sp>
      <p:cxnSp>
        <p:nvCxnSpPr>
          <p:cNvPr id="24" name="Straight Connector 23">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Logo, company name&#10;&#10;Description automatically generated">
            <a:extLst>
              <a:ext uri="{FF2B5EF4-FFF2-40B4-BE49-F238E27FC236}">
                <a16:creationId xmlns:a16="http://schemas.microsoft.com/office/drawing/2014/main" id="{789CC179-30F5-43B8-8E81-6E86D89B1966}"/>
              </a:ext>
            </a:extLst>
          </p:cNvPr>
          <p:cNvPicPr>
            <a:picLocks noGrp="1" noChangeAspect="1"/>
          </p:cNvPicPr>
          <p:nvPr>
            <p:ph idx="1"/>
          </p:nvPr>
        </p:nvPicPr>
        <p:blipFill>
          <a:blip r:embed="rId2"/>
          <a:stretch>
            <a:fillRect/>
          </a:stretch>
        </p:blipFill>
        <p:spPr>
          <a:xfrm>
            <a:off x="768149" y="2853119"/>
            <a:ext cx="3047402" cy="3047402"/>
          </a:xfrm>
          <a:prstGeom prst="rect">
            <a:avLst/>
          </a:prstGeom>
        </p:spPr>
      </p:pic>
      <p:pic>
        <p:nvPicPr>
          <p:cNvPr id="7" name="Picture 6" descr="Logo, company name&#10;&#10;Description automatically generated">
            <a:extLst>
              <a:ext uri="{FF2B5EF4-FFF2-40B4-BE49-F238E27FC236}">
                <a16:creationId xmlns:a16="http://schemas.microsoft.com/office/drawing/2014/main" id="{397C2582-1565-439D-81AE-8433DDC47976}"/>
              </a:ext>
            </a:extLst>
          </p:cNvPr>
          <p:cNvPicPr>
            <a:picLocks noChangeAspect="1"/>
          </p:cNvPicPr>
          <p:nvPr/>
        </p:nvPicPr>
        <p:blipFill>
          <a:blip r:embed="rId3"/>
          <a:stretch>
            <a:fillRect/>
          </a:stretch>
        </p:blipFill>
        <p:spPr>
          <a:xfrm>
            <a:off x="4432874" y="3739109"/>
            <a:ext cx="3312785" cy="1275422"/>
          </a:xfrm>
          <a:prstGeom prst="rect">
            <a:avLst/>
          </a:prstGeom>
        </p:spPr>
      </p:pic>
      <p:pic>
        <p:nvPicPr>
          <p:cNvPr id="9" name="Picture 8" descr="Logo, company name&#10;&#10;Description automatically generated">
            <a:extLst>
              <a:ext uri="{FF2B5EF4-FFF2-40B4-BE49-F238E27FC236}">
                <a16:creationId xmlns:a16="http://schemas.microsoft.com/office/drawing/2014/main" id="{9DB2034C-EC63-4770-91A3-25B89A8707E5}"/>
              </a:ext>
            </a:extLst>
          </p:cNvPr>
          <p:cNvPicPr>
            <a:picLocks noChangeAspect="1"/>
          </p:cNvPicPr>
          <p:nvPr/>
        </p:nvPicPr>
        <p:blipFill>
          <a:blip r:embed="rId4"/>
          <a:stretch>
            <a:fillRect/>
          </a:stretch>
        </p:blipFill>
        <p:spPr>
          <a:xfrm>
            <a:off x="8230289" y="3456602"/>
            <a:ext cx="3312784" cy="1840435"/>
          </a:xfrm>
          <a:prstGeom prst="rect">
            <a:avLst/>
          </a:prstGeom>
        </p:spPr>
      </p:pic>
      <p:sp>
        <p:nvSpPr>
          <p:cNvPr id="26" name="Rectangle 25">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FBAA45F3-1B3D-498B-B3C7-F8C962E3A383}"/>
              </a:ext>
            </a:extLst>
          </p:cNvPr>
          <p:cNvSpPr txBox="1"/>
          <p:nvPr/>
        </p:nvSpPr>
        <p:spPr>
          <a:xfrm>
            <a:off x="2532257" y="6503773"/>
            <a:ext cx="10682243" cy="307777"/>
          </a:xfrm>
          <a:prstGeom prst="rect">
            <a:avLst/>
          </a:prstGeom>
          <a:noFill/>
        </p:spPr>
        <p:txBody>
          <a:bodyPr wrap="square" rtlCol="0">
            <a:spAutoFit/>
          </a:bodyPr>
          <a:lstStyle/>
          <a:p>
            <a:r>
              <a:rPr lang="en-US" sz="1400" dirty="0">
                <a:solidFill>
                  <a:schemeClr val="bg1">
                    <a:lumMod val="95000"/>
                  </a:schemeClr>
                </a:solidFill>
              </a:rPr>
              <a:t>Because of attaching importance into Financial Industry, we only dive deeper into tools much more used by finance companies.</a:t>
            </a:r>
            <a:endParaRPr lang="vi-VN" sz="1400" dirty="0">
              <a:solidFill>
                <a:schemeClr val="bg1">
                  <a:lumMod val="95000"/>
                </a:schemeClr>
              </a:solidFill>
            </a:endParaRPr>
          </a:p>
        </p:txBody>
      </p:sp>
    </p:spTree>
    <p:extLst>
      <p:ext uri="{BB962C8B-B14F-4D97-AF65-F5344CB8AC3E}">
        <p14:creationId xmlns:p14="http://schemas.microsoft.com/office/powerpoint/2010/main" val="2172579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FA4616"/>
          </a:solidFill>
          <a:ln>
            <a:solidFill>
              <a:srgbClr val="FA4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a:solidFill>
                  <a:srgbClr val="FA4616"/>
                </a:solidFill>
              </a:rPr>
              <a:t>Features</a:t>
            </a:r>
            <a:endParaRPr lang="vi-VN" dirty="0">
              <a:solidFill>
                <a:srgbClr val="FA4616"/>
              </a:solidFill>
            </a:endParaRPr>
          </a:p>
        </p:txBody>
      </p:sp>
      <p:pic>
        <p:nvPicPr>
          <p:cNvPr id="17" name="Content Placeholder 4" descr="Logo, company name&#10;&#10;Description automatically generated">
            <a:extLst>
              <a:ext uri="{FF2B5EF4-FFF2-40B4-BE49-F238E27FC236}">
                <a16:creationId xmlns:a16="http://schemas.microsoft.com/office/drawing/2014/main" id="{1BF2C214-1D79-4DBE-AB45-93F0C8579FC1}"/>
              </a:ext>
            </a:extLst>
          </p:cNvPr>
          <p:cNvPicPr>
            <a:picLocks noGrp="1" noChangeAspect="1"/>
          </p:cNvPicPr>
          <p:nvPr>
            <p:ph idx="1"/>
          </p:nvPr>
        </p:nvPicPr>
        <p:blipFill>
          <a:blip r:embed="rId2"/>
          <a:stretch>
            <a:fillRect/>
          </a:stretch>
        </p:blipFill>
        <p:spPr>
          <a:xfrm>
            <a:off x="464469" y="132086"/>
            <a:ext cx="1450757" cy="1450757"/>
          </a:xfrm>
          <a:prstGeom prst="rect">
            <a:avLst/>
          </a:prstGeom>
        </p:spPr>
      </p:pic>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FA4616"/>
            </a:solidFill>
          </a:ln>
        </p:spPr>
        <p:style>
          <a:lnRef idx="3">
            <a:schemeClr val="accent1"/>
          </a:lnRef>
          <a:fillRef idx="0">
            <a:schemeClr val="accent1"/>
          </a:fillRef>
          <a:effectRef idx="2">
            <a:schemeClr val="accent1"/>
          </a:effectRef>
          <a:fontRef idx="minor">
            <a:schemeClr val="tx1"/>
          </a:fontRef>
        </p:style>
      </p:cxnSp>
      <p:sp>
        <p:nvSpPr>
          <p:cNvPr id="21" name="Rectangle: Rounded Corners 20">
            <a:extLst>
              <a:ext uri="{FF2B5EF4-FFF2-40B4-BE49-F238E27FC236}">
                <a16:creationId xmlns:a16="http://schemas.microsoft.com/office/drawing/2014/main" id="{A34AEAD0-55E1-4927-A53B-799A1C7070E8}"/>
              </a:ext>
            </a:extLst>
          </p:cNvPr>
          <p:cNvSpPr/>
          <p:nvPr/>
        </p:nvSpPr>
        <p:spPr>
          <a:xfrm>
            <a:off x="856706" y="2102642"/>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 name="Graphic 19" descr="Email with solid fill">
            <a:extLst>
              <a:ext uri="{FF2B5EF4-FFF2-40B4-BE49-F238E27FC236}">
                <a16:creationId xmlns:a16="http://schemas.microsoft.com/office/drawing/2014/main" id="{5FB06424-BC43-4813-AA57-88CCB6E66F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8071" y="2239081"/>
            <a:ext cx="914400" cy="914400"/>
          </a:xfrm>
          <a:prstGeom prst="rect">
            <a:avLst/>
          </a:prstGeom>
        </p:spPr>
      </p:pic>
      <p:sp>
        <p:nvSpPr>
          <p:cNvPr id="22" name="TextBox 21">
            <a:extLst>
              <a:ext uri="{FF2B5EF4-FFF2-40B4-BE49-F238E27FC236}">
                <a16:creationId xmlns:a16="http://schemas.microsoft.com/office/drawing/2014/main" id="{33A9B17B-1823-4EA7-8EAD-E2F78EF21D2F}"/>
              </a:ext>
            </a:extLst>
          </p:cNvPr>
          <p:cNvSpPr txBox="1"/>
          <p:nvPr/>
        </p:nvSpPr>
        <p:spPr>
          <a:xfrm>
            <a:off x="670615" y="3545071"/>
            <a:ext cx="1896417" cy="369332"/>
          </a:xfrm>
          <a:prstGeom prst="rect">
            <a:avLst/>
          </a:prstGeom>
          <a:noFill/>
        </p:spPr>
        <p:txBody>
          <a:bodyPr wrap="none" rtlCol="0">
            <a:spAutoFit/>
          </a:bodyPr>
          <a:lstStyle/>
          <a:p>
            <a:r>
              <a:rPr lang="en-US" dirty="0"/>
              <a:t>Email automation</a:t>
            </a:r>
            <a:endParaRPr lang="vi-VN" dirty="0"/>
          </a:p>
        </p:txBody>
      </p:sp>
      <p:sp>
        <p:nvSpPr>
          <p:cNvPr id="23" name="Rectangle: Rounded Corners 22">
            <a:extLst>
              <a:ext uri="{FF2B5EF4-FFF2-40B4-BE49-F238E27FC236}">
                <a16:creationId xmlns:a16="http://schemas.microsoft.com/office/drawing/2014/main" id="{7CDC208A-F0B3-4AC3-A73D-28274F0CB95D}"/>
              </a:ext>
            </a:extLst>
          </p:cNvPr>
          <p:cNvSpPr/>
          <p:nvPr/>
        </p:nvSpPr>
        <p:spPr>
          <a:xfrm>
            <a:off x="4645014" y="2120366"/>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TextBox 23">
            <a:extLst>
              <a:ext uri="{FF2B5EF4-FFF2-40B4-BE49-F238E27FC236}">
                <a16:creationId xmlns:a16="http://schemas.microsoft.com/office/drawing/2014/main" id="{70F7AA88-27D5-4272-AE96-0FEA8437837F}"/>
              </a:ext>
            </a:extLst>
          </p:cNvPr>
          <p:cNvSpPr txBox="1"/>
          <p:nvPr/>
        </p:nvSpPr>
        <p:spPr>
          <a:xfrm>
            <a:off x="4813056" y="3596612"/>
            <a:ext cx="1241045" cy="369332"/>
          </a:xfrm>
          <a:prstGeom prst="rect">
            <a:avLst/>
          </a:prstGeom>
          <a:noFill/>
        </p:spPr>
        <p:txBody>
          <a:bodyPr wrap="none" rtlCol="0">
            <a:spAutoFit/>
          </a:bodyPr>
          <a:lstStyle/>
          <a:p>
            <a:r>
              <a:rPr lang="en-US" dirty="0"/>
              <a:t>Scrap data</a:t>
            </a:r>
            <a:endParaRPr lang="vi-VN" dirty="0"/>
          </a:p>
        </p:txBody>
      </p:sp>
      <p:sp>
        <p:nvSpPr>
          <p:cNvPr id="25" name="Rectangle: Rounded Corners 24">
            <a:extLst>
              <a:ext uri="{FF2B5EF4-FFF2-40B4-BE49-F238E27FC236}">
                <a16:creationId xmlns:a16="http://schemas.microsoft.com/office/drawing/2014/main" id="{ADF54AC6-3DE1-43FA-A45F-4002E0C30903}"/>
              </a:ext>
            </a:extLst>
          </p:cNvPr>
          <p:cNvSpPr/>
          <p:nvPr/>
        </p:nvSpPr>
        <p:spPr>
          <a:xfrm>
            <a:off x="8792661" y="2102642"/>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TextBox 25">
            <a:extLst>
              <a:ext uri="{FF2B5EF4-FFF2-40B4-BE49-F238E27FC236}">
                <a16:creationId xmlns:a16="http://schemas.microsoft.com/office/drawing/2014/main" id="{910994D7-3894-4920-B3F1-88EC8D6264F1}"/>
              </a:ext>
            </a:extLst>
          </p:cNvPr>
          <p:cNvSpPr txBox="1"/>
          <p:nvPr/>
        </p:nvSpPr>
        <p:spPr>
          <a:xfrm>
            <a:off x="8682443" y="3545071"/>
            <a:ext cx="2340691" cy="646331"/>
          </a:xfrm>
          <a:prstGeom prst="rect">
            <a:avLst/>
          </a:prstGeom>
          <a:noFill/>
        </p:spPr>
        <p:txBody>
          <a:bodyPr wrap="square" rtlCol="0">
            <a:spAutoFit/>
          </a:bodyPr>
          <a:lstStyle/>
          <a:p>
            <a:r>
              <a:rPr lang="en-US" dirty="0"/>
              <a:t>Worksheet, workbook, pdf processing</a:t>
            </a:r>
            <a:endParaRPr lang="vi-VN" dirty="0"/>
          </a:p>
        </p:txBody>
      </p:sp>
      <p:sp>
        <p:nvSpPr>
          <p:cNvPr id="27" name="Rectangle: Rounded Corners 26">
            <a:extLst>
              <a:ext uri="{FF2B5EF4-FFF2-40B4-BE49-F238E27FC236}">
                <a16:creationId xmlns:a16="http://schemas.microsoft.com/office/drawing/2014/main" id="{7C10E7C1-2B05-4B31-9563-BEA4D09B442F}"/>
              </a:ext>
            </a:extLst>
          </p:cNvPr>
          <p:cNvSpPr/>
          <p:nvPr/>
        </p:nvSpPr>
        <p:spPr>
          <a:xfrm>
            <a:off x="6769320" y="4353757"/>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TextBox 27">
            <a:extLst>
              <a:ext uri="{FF2B5EF4-FFF2-40B4-BE49-F238E27FC236}">
                <a16:creationId xmlns:a16="http://schemas.microsoft.com/office/drawing/2014/main" id="{B64331FA-0910-45DB-B498-6E3D3D8E1DC5}"/>
              </a:ext>
            </a:extLst>
          </p:cNvPr>
          <p:cNvSpPr txBox="1"/>
          <p:nvPr/>
        </p:nvSpPr>
        <p:spPr>
          <a:xfrm>
            <a:off x="6583229" y="5796186"/>
            <a:ext cx="2252283" cy="369332"/>
          </a:xfrm>
          <a:prstGeom prst="rect">
            <a:avLst/>
          </a:prstGeom>
          <a:noFill/>
        </p:spPr>
        <p:txBody>
          <a:bodyPr wrap="none" rtlCol="0">
            <a:spAutoFit/>
          </a:bodyPr>
          <a:lstStyle/>
          <a:p>
            <a:r>
              <a:rPr lang="en-US" dirty="0"/>
              <a:t>CAPTCHA automation</a:t>
            </a:r>
            <a:endParaRPr lang="vi-VN" dirty="0"/>
          </a:p>
        </p:txBody>
      </p:sp>
      <p:sp>
        <p:nvSpPr>
          <p:cNvPr id="29" name="Rectangle: Rounded Corners 28">
            <a:extLst>
              <a:ext uri="{FF2B5EF4-FFF2-40B4-BE49-F238E27FC236}">
                <a16:creationId xmlns:a16="http://schemas.microsoft.com/office/drawing/2014/main" id="{E34AC6CE-82FB-4907-B3E3-727BC5EE2D6F}"/>
              </a:ext>
            </a:extLst>
          </p:cNvPr>
          <p:cNvSpPr/>
          <p:nvPr/>
        </p:nvSpPr>
        <p:spPr>
          <a:xfrm>
            <a:off x="2678135" y="4329238"/>
            <a:ext cx="1577130" cy="1324362"/>
          </a:xfrm>
          <a:prstGeom prst="roundRect">
            <a:avLst/>
          </a:prstGeom>
          <a:solidFill>
            <a:schemeClr val="bg1">
              <a:lumMod val="95000"/>
            </a:schemeClr>
          </a:solidFill>
          <a:ln>
            <a:solidFill>
              <a:schemeClr val="bg1">
                <a:lumMod val="95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TextBox 29">
            <a:extLst>
              <a:ext uri="{FF2B5EF4-FFF2-40B4-BE49-F238E27FC236}">
                <a16:creationId xmlns:a16="http://schemas.microsoft.com/office/drawing/2014/main" id="{05AAEAC1-C60D-470B-9FF6-FC715838E26E}"/>
              </a:ext>
            </a:extLst>
          </p:cNvPr>
          <p:cNvSpPr txBox="1"/>
          <p:nvPr/>
        </p:nvSpPr>
        <p:spPr>
          <a:xfrm>
            <a:off x="2492044" y="5771667"/>
            <a:ext cx="2383922" cy="369332"/>
          </a:xfrm>
          <a:prstGeom prst="rect">
            <a:avLst/>
          </a:prstGeom>
          <a:noFill/>
        </p:spPr>
        <p:txBody>
          <a:bodyPr wrap="none" rtlCol="0">
            <a:spAutoFit/>
          </a:bodyPr>
          <a:lstStyle/>
          <a:p>
            <a:r>
              <a:rPr lang="en-US" dirty="0"/>
              <a:t>Download/upload files</a:t>
            </a:r>
            <a:endParaRPr lang="vi-VN" dirty="0"/>
          </a:p>
        </p:txBody>
      </p:sp>
      <p:pic>
        <p:nvPicPr>
          <p:cNvPr id="34" name="Graphic 33" descr="Table outline">
            <a:extLst>
              <a:ext uri="{FF2B5EF4-FFF2-40B4-BE49-F238E27FC236}">
                <a16:creationId xmlns:a16="http://schemas.microsoft.com/office/drawing/2014/main" id="{E2C2D448-8385-4871-AC46-0DAF554F07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6378" y="2325347"/>
            <a:ext cx="914400" cy="914400"/>
          </a:xfrm>
          <a:prstGeom prst="rect">
            <a:avLst/>
          </a:prstGeom>
        </p:spPr>
      </p:pic>
      <p:pic>
        <p:nvPicPr>
          <p:cNvPr id="36" name="Graphic 35" descr="Upload with solid fill">
            <a:extLst>
              <a:ext uri="{FF2B5EF4-FFF2-40B4-BE49-F238E27FC236}">
                <a16:creationId xmlns:a16="http://schemas.microsoft.com/office/drawing/2014/main" id="{88EE6675-6972-44C4-9880-83A4076F94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43745" y="4392983"/>
            <a:ext cx="622955" cy="622955"/>
          </a:xfrm>
          <a:prstGeom prst="rect">
            <a:avLst/>
          </a:prstGeom>
        </p:spPr>
      </p:pic>
      <p:pic>
        <p:nvPicPr>
          <p:cNvPr id="38" name="Graphic 37" descr="Download from cloud with solid fill">
            <a:extLst>
              <a:ext uri="{FF2B5EF4-FFF2-40B4-BE49-F238E27FC236}">
                <a16:creationId xmlns:a16="http://schemas.microsoft.com/office/drawing/2014/main" id="{95795233-DEFD-404A-B79D-93F45A5457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49505" y="5006087"/>
            <a:ext cx="622955" cy="622955"/>
          </a:xfrm>
          <a:prstGeom prst="rect">
            <a:avLst/>
          </a:prstGeom>
        </p:spPr>
      </p:pic>
      <p:pic>
        <p:nvPicPr>
          <p:cNvPr id="40" name="Graphic 39" descr="Robot with solid fill">
            <a:extLst>
              <a:ext uri="{FF2B5EF4-FFF2-40B4-BE49-F238E27FC236}">
                <a16:creationId xmlns:a16="http://schemas.microsoft.com/office/drawing/2014/main" id="{B450940D-389D-43C9-A185-BB57E5B620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00685" y="4534219"/>
            <a:ext cx="914400" cy="914400"/>
          </a:xfrm>
          <a:prstGeom prst="rect">
            <a:avLst/>
          </a:prstGeom>
        </p:spPr>
      </p:pic>
      <p:pic>
        <p:nvPicPr>
          <p:cNvPr id="42" name="Graphic 41" descr="Close outline">
            <a:extLst>
              <a:ext uri="{FF2B5EF4-FFF2-40B4-BE49-F238E27FC236}">
                <a16:creationId xmlns:a16="http://schemas.microsoft.com/office/drawing/2014/main" id="{A00962D3-3502-41C4-92AA-01E13CF210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09325" y="4442859"/>
            <a:ext cx="1097119" cy="1097119"/>
          </a:xfrm>
          <a:prstGeom prst="rect">
            <a:avLst/>
          </a:prstGeom>
        </p:spPr>
      </p:pic>
      <p:pic>
        <p:nvPicPr>
          <p:cNvPr id="44" name="Graphic 43" descr="Juggler with solid fill">
            <a:extLst>
              <a:ext uri="{FF2B5EF4-FFF2-40B4-BE49-F238E27FC236}">
                <a16:creationId xmlns:a16="http://schemas.microsoft.com/office/drawing/2014/main" id="{5E275B16-CC03-4265-A903-8FCEB90203F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32415" y="2325347"/>
            <a:ext cx="880470" cy="880470"/>
          </a:xfrm>
          <a:prstGeom prst="rect">
            <a:avLst/>
          </a:prstGeom>
        </p:spPr>
      </p:pic>
    </p:spTree>
    <p:extLst>
      <p:ext uri="{BB962C8B-B14F-4D97-AF65-F5344CB8AC3E}">
        <p14:creationId xmlns:p14="http://schemas.microsoft.com/office/powerpoint/2010/main" val="306463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FA4616"/>
          </a:solidFill>
          <a:ln>
            <a:solidFill>
              <a:srgbClr val="FA4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err="1">
                <a:solidFill>
                  <a:srgbClr val="FA4616"/>
                </a:solidFill>
              </a:rPr>
              <a:t>Weakpoints</a:t>
            </a:r>
            <a:endParaRPr lang="vi-VN" dirty="0">
              <a:solidFill>
                <a:srgbClr val="FA4616"/>
              </a:solidFill>
            </a:endParaRPr>
          </a:p>
        </p:txBody>
      </p:sp>
      <p:pic>
        <p:nvPicPr>
          <p:cNvPr id="17" name="Content Placeholder 4" descr="Logo, company name&#10;&#10;Description automatically generated">
            <a:extLst>
              <a:ext uri="{FF2B5EF4-FFF2-40B4-BE49-F238E27FC236}">
                <a16:creationId xmlns:a16="http://schemas.microsoft.com/office/drawing/2014/main" id="{1BF2C214-1D79-4DBE-AB45-93F0C8579FC1}"/>
              </a:ext>
            </a:extLst>
          </p:cNvPr>
          <p:cNvPicPr>
            <a:picLocks noGrp="1" noChangeAspect="1"/>
          </p:cNvPicPr>
          <p:nvPr>
            <p:ph idx="1"/>
          </p:nvPr>
        </p:nvPicPr>
        <p:blipFill>
          <a:blip r:embed="rId2"/>
          <a:stretch>
            <a:fillRect/>
          </a:stretch>
        </p:blipFill>
        <p:spPr>
          <a:xfrm>
            <a:off x="464469" y="132086"/>
            <a:ext cx="1450757" cy="1450757"/>
          </a:xfrm>
          <a:prstGeom prst="rect">
            <a:avLst/>
          </a:prstGeom>
        </p:spPr>
      </p:pic>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FA4616"/>
            </a:solidFill>
          </a:ln>
        </p:spPr>
        <p:style>
          <a:lnRef idx="3">
            <a:schemeClr val="accent1"/>
          </a:lnRef>
          <a:fillRef idx="0">
            <a:schemeClr val="accent1"/>
          </a:fillRef>
          <a:effectRef idx="2">
            <a:schemeClr val="accent1"/>
          </a:effectRef>
          <a:fontRef idx="minor">
            <a:schemeClr val="tx1"/>
          </a:fontRef>
        </p:style>
      </p:cxnSp>
      <p:pic>
        <p:nvPicPr>
          <p:cNvPr id="4" name="Graphic 3" descr="Stop with solid fill">
            <a:extLst>
              <a:ext uri="{FF2B5EF4-FFF2-40B4-BE49-F238E27FC236}">
                <a16:creationId xmlns:a16="http://schemas.microsoft.com/office/drawing/2014/main" id="{2680A9ED-D24C-44C3-BCA8-029E1A0482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2327" y="2417751"/>
            <a:ext cx="914400" cy="914400"/>
          </a:xfrm>
          <a:prstGeom prst="rect">
            <a:avLst/>
          </a:prstGeom>
        </p:spPr>
      </p:pic>
      <p:sp>
        <p:nvSpPr>
          <p:cNvPr id="5" name="TextBox 4">
            <a:extLst>
              <a:ext uri="{FF2B5EF4-FFF2-40B4-BE49-F238E27FC236}">
                <a16:creationId xmlns:a16="http://schemas.microsoft.com/office/drawing/2014/main" id="{ABC4A174-1C50-4B4C-9646-D4D2F4BC1C65}"/>
              </a:ext>
            </a:extLst>
          </p:cNvPr>
          <p:cNvSpPr txBox="1"/>
          <p:nvPr/>
        </p:nvSpPr>
        <p:spPr>
          <a:xfrm>
            <a:off x="2646727" y="2614633"/>
            <a:ext cx="1892506" cy="369332"/>
          </a:xfrm>
          <a:prstGeom prst="rect">
            <a:avLst/>
          </a:prstGeom>
          <a:noFill/>
        </p:spPr>
        <p:txBody>
          <a:bodyPr wrap="none" rtlCol="0">
            <a:spAutoFit/>
          </a:bodyPr>
          <a:lstStyle/>
          <a:p>
            <a:r>
              <a:rPr lang="en-US" dirty="0"/>
              <a:t>Image processing</a:t>
            </a:r>
            <a:endParaRPr lang="vi-VN" dirty="0"/>
          </a:p>
        </p:txBody>
      </p:sp>
      <p:pic>
        <p:nvPicPr>
          <p:cNvPr id="10" name="Graphic 9" descr="Stop with solid fill">
            <a:extLst>
              <a:ext uri="{FF2B5EF4-FFF2-40B4-BE49-F238E27FC236}">
                <a16:creationId xmlns:a16="http://schemas.microsoft.com/office/drawing/2014/main" id="{57AF5534-F795-43B7-AB13-859F75ED51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2327" y="4171392"/>
            <a:ext cx="914400" cy="914400"/>
          </a:xfrm>
          <a:prstGeom prst="rect">
            <a:avLst/>
          </a:prstGeom>
        </p:spPr>
      </p:pic>
      <p:sp>
        <p:nvSpPr>
          <p:cNvPr id="12" name="TextBox 11">
            <a:extLst>
              <a:ext uri="{FF2B5EF4-FFF2-40B4-BE49-F238E27FC236}">
                <a16:creationId xmlns:a16="http://schemas.microsoft.com/office/drawing/2014/main" id="{88095267-E08C-44C2-A076-7DC5EBE223DD}"/>
              </a:ext>
            </a:extLst>
          </p:cNvPr>
          <p:cNvSpPr txBox="1"/>
          <p:nvPr/>
        </p:nvSpPr>
        <p:spPr>
          <a:xfrm>
            <a:off x="2646727" y="4368274"/>
            <a:ext cx="1686424" cy="369332"/>
          </a:xfrm>
          <a:prstGeom prst="rect">
            <a:avLst/>
          </a:prstGeom>
          <a:noFill/>
        </p:spPr>
        <p:txBody>
          <a:bodyPr wrap="none" rtlCol="0">
            <a:spAutoFit/>
          </a:bodyPr>
          <a:lstStyle/>
          <a:p>
            <a:r>
              <a:rPr lang="en-US" dirty="0"/>
              <a:t>Barcode reader</a:t>
            </a:r>
            <a:endParaRPr lang="vi-VN" dirty="0"/>
          </a:p>
        </p:txBody>
      </p:sp>
      <p:pic>
        <p:nvPicPr>
          <p:cNvPr id="13" name="Graphic 12" descr="Stop with solid fill">
            <a:extLst>
              <a:ext uri="{FF2B5EF4-FFF2-40B4-BE49-F238E27FC236}">
                <a16:creationId xmlns:a16="http://schemas.microsoft.com/office/drawing/2014/main" id="{2C0C1797-8BC0-42A9-8337-2270631C62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5657" y="2342099"/>
            <a:ext cx="914400" cy="914400"/>
          </a:xfrm>
          <a:prstGeom prst="rect">
            <a:avLst/>
          </a:prstGeom>
        </p:spPr>
      </p:pic>
      <p:sp>
        <p:nvSpPr>
          <p:cNvPr id="14" name="TextBox 13">
            <a:extLst>
              <a:ext uri="{FF2B5EF4-FFF2-40B4-BE49-F238E27FC236}">
                <a16:creationId xmlns:a16="http://schemas.microsoft.com/office/drawing/2014/main" id="{93412951-2F51-453B-B59C-83B4F57C138B}"/>
              </a:ext>
            </a:extLst>
          </p:cNvPr>
          <p:cNvSpPr txBox="1"/>
          <p:nvPr/>
        </p:nvSpPr>
        <p:spPr>
          <a:xfrm>
            <a:off x="8500057" y="2538981"/>
            <a:ext cx="1585562" cy="369332"/>
          </a:xfrm>
          <a:prstGeom prst="rect">
            <a:avLst/>
          </a:prstGeom>
          <a:noFill/>
        </p:spPr>
        <p:txBody>
          <a:bodyPr wrap="none" rtlCol="0">
            <a:spAutoFit/>
          </a:bodyPr>
          <a:lstStyle/>
          <a:p>
            <a:r>
              <a:rPr lang="en-US" dirty="0"/>
              <a:t>Physical forms</a:t>
            </a:r>
            <a:endParaRPr lang="vi-VN" dirty="0"/>
          </a:p>
        </p:txBody>
      </p:sp>
      <p:pic>
        <p:nvPicPr>
          <p:cNvPr id="15" name="Graphic 14" descr="Stop with solid fill">
            <a:extLst>
              <a:ext uri="{FF2B5EF4-FFF2-40B4-BE49-F238E27FC236}">
                <a16:creationId xmlns:a16="http://schemas.microsoft.com/office/drawing/2014/main" id="{5AF07843-5BB5-4937-85D7-F5D1978869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85657" y="4171392"/>
            <a:ext cx="914400" cy="914400"/>
          </a:xfrm>
          <a:prstGeom prst="rect">
            <a:avLst/>
          </a:prstGeom>
        </p:spPr>
      </p:pic>
      <p:sp>
        <p:nvSpPr>
          <p:cNvPr id="16" name="TextBox 15">
            <a:extLst>
              <a:ext uri="{FF2B5EF4-FFF2-40B4-BE49-F238E27FC236}">
                <a16:creationId xmlns:a16="http://schemas.microsoft.com/office/drawing/2014/main" id="{1FB7F493-F197-47A4-8F6E-4403ABF12022}"/>
              </a:ext>
            </a:extLst>
          </p:cNvPr>
          <p:cNvSpPr txBox="1"/>
          <p:nvPr/>
        </p:nvSpPr>
        <p:spPr>
          <a:xfrm>
            <a:off x="8500057" y="4368274"/>
            <a:ext cx="1840247" cy="369332"/>
          </a:xfrm>
          <a:prstGeom prst="rect">
            <a:avLst/>
          </a:prstGeom>
          <a:noFill/>
        </p:spPr>
        <p:txBody>
          <a:bodyPr wrap="none" rtlCol="0">
            <a:spAutoFit/>
          </a:bodyPr>
          <a:lstStyle/>
          <a:p>
            <a:r>
              <a:rPr lang="en-US" dirty="0"/>
              <a:t>Voice commands</a:t>
            </a:r>
            <a:endParaRPr lang="vi-VN" dirty="0"/>
          </a:p>
        </p:txBody>
      </p:sp>
    </p:spTree>
    <p:extLst>
      <p:ext uri="{BB962C8B-B14F-4D97-AF65-F5344CB8AC3E}">
        <p14:creationId xmlns:p14="http://schemas.microsoft.com/office/powerpoint/2010/main" val="169059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a:solidFill>
                  <a:srgbClr val="ED983E"/>
                </a:solidFill>
              </a:rPr>
              <a:t>Architecture</a:t>
            </a:r>
            <a:endParaRPr lang="vi-VN"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pic>
        <p:nvPicPr>
          <p:cNvPr id="4" name="Picture 3" descr="Diagram&#10;&#10;Description automatically generated">
            <a:extLst>
              <a:ext uri="{FF2B5EF4-FFF2-40B4-BE49-F238E27FC236}">
                <a16:creationId xmlns:a16="http://schemas.microsoft.com/office/drawing/2014/main" id="{0C33ECC9-335D-49B9-9655-DAAFA1700A3E}"/>
              </a:ext>
            </a:extLst>
          </p:cNvPr>
          <p:cNvPicPr>
            <a:picLocks noChangeAspect="1"/>
          </p:cNvPicPr>
          <p:nvPr/>
        </p:nvPicPr>
        <p:blipFill>
          <a:blip r:embed="rId3"/>
          <a:stretch>
            <a:fillRect/>
          </a:stretch>
        </p:blipFill>
        <p:spPr>
          <a:xfrm>
            <a:off x="288338" y="2430172"/>
            <a:ext cx="5197915" cy="2787780"/>
          </a:xfrm>
          <a:prstGeom prst="rect">
            <a:avLst/>
          </a:prstGeom>
        </p:spPr>
      </p:pic>
      <p:cxnSp>
        <p:nvCxnSpPr>
          <p:cNvPr id="6" name="Straight Connector 5">
            <a:extLst>
              <a:ext uri="{FF2B5EF4-FFF2-40B4-BE49-F238E27FC236}">
                <a16:creationId xmlns:a16="http://schemas.microsoft.com/office/drawing/2014/main" id="{7D874F27-9B54-4519-8BF0-7056E19ED998}"/>
              </a:ext>
            </a:extLst>
          </p:cNvPr>
          <p:cNvCxnSpPr/>
          <p:nvPr/>
        </p:nvCxnSpPr>
        <p:spPr>
          <a:xfrm>
            <a:off x="6127750" y="1971413"/>
            <a:ext cx="0" cy="4009937"/>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2DEDFFE0-0020-42BB-A05A-60D9907F9F81}"/>
              </a:ext>
            </a:extLst>
          </p:cNvPr>
          <p:cNvSpPr txBox="1"/>
          <p:nvPr/>
        </p:nvSpPr>
        <p:spPr>
          <a:xfrm>
            <a:off x="6632652" y="2822219"/>
            <a:ext cx="5537046" cy="2308324"/>
          </a:xfrm>
          <a:prstGeom prst="rect">
            <a:avLst/>
          </a:prstGeom>
          <a:noFill/>
        </p:spPr>
        <p:txBody>
          <a:bodyPr wrap="square" rtlCol="0">
            <a:spAutoFit/>
          </a:bodyPr>
          <a:lstStyle/>
          <a:p>
            <a:pPr marL="285750" indent="-285750">
              <a:buFontTx/>
              <a:buChar char="-"/>
            </a:pPr>
            <a:r>
              <a:rPr lang="vi-VN" b="1" dirty="0">
                <a:solidFill>
                  <a:schemeClr val="bg1">
                    <a:lumMod val="95000"/>
                  </a:schemeClr>
                </a:solidFill>
              </a:rPr>
              <a:t>Control Room:</a:t>
            </a:r>
            <a:r>
              <a:rPr lang="en-US" b="1" dirty="0"/>
              <a:t> </a:t>
            </a:r>
            <a:r>
              <a:rPr lang="en-US" dirty="0"/>
              <a:t>the Server that controls Automation Anywhere bots</a:t>
            </a:r>
            <a:r>
              <a:rPr lang="vi-VN" dirty="0"/>
              <a:t> </a:t>
            </a:r>
          </a:p>
          <a:p>
            <a:pPr marL="285750" indent="-285750">
              <a:buFontTx/>
              <a:buChar char="-"/>
            </a:pPr>
            <a:endParaRPr lang="vi-VN" dirty="0"/>
          </a:p>
          <a:p>
            <a:pPr marL="285750" indent="-285750">
              <a:buFontTx/>
              <a:buChar char="-"/>
            </a:pPr>
            <a:r>
              <a:rPr lang="vi-VN" b="1" dirty="0">
                <a:solidFill>
                  <a:schemeClr val="bg1">
                    <a:lumMod val="95000"/>
                  </a:schemeClr>
                </a:solidFill>
              </a:rPr>
              <a:t>Bot Creator:</a:t>
            </a:r>
            <a:r>
              <a:rPr lang="vi-VN" dirty="0"/>
              <a:t> Where to create/edit bots (</a:t>
            </a:r>
            <a:r>
              <a:rPr lang="vi-VN" i="1" dirty="0"/>
              <a:t>dev license</a:t>
            </a:r>
            <a:r>
              <a:rPr lang="vi-VN" dirty="0"/>
              <a:t> required)</a:t>
            </a:r>
          </a:p>
          <a:p>
            <a:pPr marL="285750" indent="-285750">
              <a:buFontTx/>
              <a:buChar char="-"/>
            </a:pPr>
            <a:endParaRPr lang="vi-VN" dirty="0"/>
          </a:p>
          <a:p>
            <a:pPr marL="285750" indent="-285750">
              <a:buFontTx/>
              <a:buChar char="-"/>
            </a:pPr>
            <a:r>
              <a:rPr lang="vi-VN" b="1" dirty="0">
                <a:solidFill>
                  <a:schemeClr val="bg1">
                    <a:lumMod val="95000"/>
                  </a:schemeClr>
                </a:solidFill>
              </a:rPr>
              <a:t>Bot Runner:</a:t>
            </a:r>
            <a:r>
              <a:rPr lang="vi-VN" dirty="0"/>
              <a:t> Where to run built bots (</a:t>
            </a:r>
            <a:r>
              <a:rPr lang="vi-VN" i="1" dirty="0"/>
              <a:t>run license</a:t>
            </a:r>
            <a:r>
              <a:rPr lang="vi-VN" dirty="0"/>
              <a:t> required)</a:t>
            </a:r>
          </a:p>
        </p:txBody>
      </p:sp>
    </p:spTree>
    <p:extLst>
      <p:ext uri="{BB962C8B-B14F-4D97-AF65-F5344CB8AC3E}">
        <p14:creationId xmlns:p14="http://schemas.microsoft.com/office/powerpoint/2010/main" val="37599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lstStyle/>
          <a:p>
            <a:pPr algn="r"/>
            <a:r>
              <a:rPr lang="en-US" dirty="0">
                <a:solidFill>
                  <a:srgbClr val="ED983E"/>
                </a:solidFill>
              </a:rPr>
              <a:t>Features</a:t>
            </a:r>
            <a:endParaRPr lang="vi-VN"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sp>
        <p:nvSpPr>
          <p:cNvPr id="5" name="Rectangle: Rounded Corners 4">
            <a:extLst>
              <a:ext uri="{FF2B5EF4-FFF2-40B4-BE49-F238E27FC236}">
                <a16:creationId xmlns:a16="http://schemas.microsoft.com/office/drawing/2014/main" id="{381D5969-460E-4A96-A9E0-F3EDB72687B2}"/>
              </a:ext>
            </a:extLst>
          </p:cNvPr>
          <p:cNvSpPr/>
          <p:nvPr/>
        </p:nvSpPr>
        <p:spPr>
          <a:xfrm>
            <a:off x="656985" y="2082644"/>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Rounded Corners 11">
            <a:extLst>
              <a:ext uri="{FF2B5EF4-FFF2-40B4-BE49-F238E27FC236}">
                <a16:creationId xmlns:a16="http://schemas.microsoft.com/office/drawing/2014/main" id="{5408D95E-9624-4ED5-A4E9-3173EE9905C3}"/>
              </a:ext>
            </a:extLst>
          </p:cNvPr>
          <p:cNvSpPr/>
          <p:nvPr/>
        </p:nvSpPr>
        <p:spPr>
          <a:xfrm>
            <a:off x="3631657" y="2167290"/>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Rounded Corners 12">
            <a:extLst>
              <a:ext uri="{FF2B5EF4-FFF2-40B4-BE49-F238E27FC236}">
                <a16:creationId xmlns:a16="http://schemas.microsoft.com/office/drawing/2014/main" id="{86EE4187-79C2-48EF-9238-F677B65E5017}"/>
              </a:ext>
            </a:extLst>
          </p:cNvPr>
          <p:cNvSpPr/>
          <p:nvPr/>
        </p:nvSpPr>
        <p:spPr>
          <a:xfrm>
            <a:off x="6606330" y="2126774"/>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Rounded Corners 13">
            <a:extLst>
              <a:ext uri="{FF2B5EF4-FFF2-40B4-BE49-F238E27FC236}">
                <a16:creationId xmlns:a16="http://schemas.microsoft.com/office/drawing/2014/main" id="{75EDA9F5-47B8-4DA1-8060-A3CDACEFFF18}"/>
              </a:ext>
            </a:extLst>
          </p:cNvPr>
          <p:cNvSpPr/>
          <p:nvPr/>
        </p:nvSpPr>
        <p:spPr>
          <a:xfrm>
            <a:off x="9640465" y="2126774"/>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Rounded Corners 14">
            <a:extLst>
              <a:ext uri="{FF2B5EF4-FFF2-40B4-BE49-F238E27FC236}">
                <a16:creationId xmlns:a16="http://schemas.microsoft.com/office/drawing/2014/main" id="{84413FF8-FA97-4773-9764-4186332F8CA8}"/>
              </a:ext>
            </a:extLst>
          </p:cNvPr>
          <p:cNvSpPr/>
          <p:nvPr/>
        </p:nvSpPr>
        <p:spPr>
          <a:xfrm>
            <a:off x="5200399" y="4462236"/>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Rounded Corners 15">
            <a:extLst>
              <a:ext uri="{FF2B5EF4-FFF2-40B4-BE49-F238E27FC236}">
                <a16:creationId xmlns:a16="http://schemas.microsoft.com/office/drawing/2014/main" id="{670EDB9C-E694-47F9-8FB2-F2F70B41BE23}"/>
              </a:ext>
            </a:extLst>
          </p:cNvPr>
          <p:cNvSpPr/>
          <p:nvPr/>
        </p:nvSpPr>
        <p:spPr>
          <a:xfrm>
            <a:off x="2062915" y="4462236"/>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Rounded Corners 18">
            <a:extLst>
              <a:ext uri="{FF2B5EF4-FFF2-40B4-BE49-F238E27FC236}">
                <a16:creationId xmlns:a16="http://schemas.microsoft.com/office/drawing/2014/main" id="{110AABB9-C1A2-4447-9DBA-A1C2E0242F21}"/>
              </a:ext>
            </a:extLst>
          </p:cNvPr>
          <p:cNvSpPr/>
          <p:nvPr/>
        </p:nvSpPr>
        <p:spPr>
          <a:xfrm>
            <a:off x="8071723" y="4462236"/>
            <a:ext cx="1568742" cy="1346356"/>
          </a:xfrm>
          <a:prstGeom prst="roundRect">
            <a:avLst/>
          </a:prstGeom>
          <a:solidFill>
            <a:schemeClr val="tx2">
              <a:lumMod val="10000"/>
              <a:lumOff val="90000"/>
            </a:schemeClr>
          </a:solidFill>
          <a:ln>
            <a:solidFill>
              <a:schemeClr val="tx2">
                <a:lumMod val="10000"/>
                <a:lumOff val="9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TextBox 5">
            <a:extLst>
              <a:ext uri="{FF2B5EF4-FFF2-40B4-BE49-F238E27FC236}">
                <a16:creationId xmlns:a16="http://schemas.microsoft.com/office/drawing/2014/main" id="{CDAFEF6E-538E-49F3-A9D8-4A9D0BCEF178}"/>
              </a:ext>
            </a:extLst>
          </p:cNvPr>
          <p:cNvSpPr txBox="1"/>
          <p:nvPr/>
        </p:nvSpPr>
        <p:spPr>
          <a:xfrm>
            <a:off x="736846" y="3589618"/>
            <a:ext cx="1326069" cy="369332"/>
          </a:xfrm>
          <a:prstGeom prst="rect">
            <a:avLst/>
          </a:prstGeom>
          <a:noFill/>
        </p:spPr>
        <p:txBody>
          <a:bodyPr wrap="none" rtlCol="0">
            <a:spAutoFit/>
          </a:bodyPr>
          <a:lstStyle/>
          <a:p>
            <a:r>
              <a:rPr lang="vi-VN" dirty="0"/>
              <a:t>Task Editor</a:t>
            </a:r>
          </a:p>
        </p:txBody>
      </p:sp>
      <p:sp>
        <p:nvSpPr>
          <p:cNvPr id="20" name="TextBox 19">
            <a:extLst>
              <a:ext uri="{FF2B5EF4-FFF2-40B4-BE49-F238E27FC236}">
                <a16:creationId xmlns:a16="http://schemas.microsoft.com/office/drawing/2014/main" id="{E6A58D01-210C-460E-AB8D-574142E4D32A}"/>
              </a:ext>
            </a:extLst>
          </p:cNvPr>
          <p:cNvSpPr txBox="1"/>
          <p:nvPr/>
        </p:nvSpPr>
        <p:spPr>
          <a:xfrm>
            <a:off x="3357565" y="3576286"/>
            <a:ext cx="2116926" cy="369332"/>
          </a:xfrm>
          <a:prstGeom prst="rect">
            <a:avLst/>
          </a:prstGeom>
          <a:noFill/>
        </p:spPr>
        <p:txBody>
          <a:bodyPr wrap="none" rtlCol="0">
            <a:spAutoFit/>
          </a:bodyPr>
          <a:lstStyle/>
          <a:p>
            <a:r>
              <a:rPr lang="vi-VN" dirty="0"/>
              <a:t>Workflow Designer</a:t>
            </a:r>
          </a:p>
        </p:txBody>
      </p:sp>
      <p:sp>
        <p:nvSpPr>
          <p:cNvPr id="21" name="TextBox 20">
            <a:extLst>
              <a:ext uri="{FF2B5EF4-FFF2-40B4-BE49-F238E27FC236}">
                <a16:creationId xmlns:a16="http://schemas.microsoft.com/office/drawing/2014/main" id="{906696F9-2B3B-4B9B-BF21-2D3ED9ECCA1E}"/>
              </a:ext>
            </a:extLst>
          </p:cNvPr>
          <p:cNvSpPr txBox="1"/>
          <p:nvPr/>
        </p:nvSpPr>
        <p:spPr>
          <a:xfrm>
            <a:off x="6486005" y="3573325"/>
            <a:ext cx="1864613" cy="369332"/>
          </a:xfrm>
          <a:prstGeom prst="rect">
            <a:avLst/>
          </a:prstGeom>
          <a:noFill/>
        </p:spPr>
        <p:txBody>
          <a:bodyPr wrap="none" rtlCol="0">
            <a:spAutoFit/>
          </a:bodyPr>
          <a:lstStyle/>
          <a:p>
            <a:r>
              <a:rPr lang="vi-VN" dirty="0"/>
              <a:t>Report Designer</a:t>
            </a:r>
          </a:p>
        </p:txBody>
      </p:sp>
      <p:sp>
        <p:nvSpPr>
          <p:cNvPr id="22" name="TextBox 21">
            <a:extLst>
              <a:ext uri="{FF2B5EF4-FFF2-40B4-BE49-F238E27FC236}">
                <a16:creationId xmlns:a16="http://schemas.microsoft.com/office/drawing/2014/main" id="{1B424D28-1DBE-4E1F-A708-C612D833A633}"/>
              </a:ext>
            </a:extLst>
          </p:cNvPr>
          <p:cNvSpPr txBox="1"/>
          <p:nvPr/>
        </p:nvSpPr>
        <p:spPr>
          <a:xfrm>
            <a:off x="9614445" y="3570364"/>
            <a:ext cx="1881669" cy="369332"/>
          </a:xfrm>
          <a:prstGeom prst="rect">
            <a:avLst/>
          </a:prstGeom>
          <a:noFill/>
        </p:spPr>
        <p:txBody>
          <a:bodyPr wrap="none" rtlCol="0">
            <a:spAutoFit/>
          </a:bodyPr>
          <a:lstStyle/>
          <a:p>
            <a:r>
              <a:rPr lang="vi-VN" dirty="0"/>
              <a:t>Trigger Manager</a:t>
            </a:r>
          </a:p>
        </p:txBody>
      </p:sp>
      <p:sp>
        <p:nvSpPr>
          <p:cNvPr id="23" name="TextBox 22">
            <a:extLst>
              <a:ext uri="{FF2B5EF4-FFF2-40B4-BE49-F238E27FC236}">
                <a16:creationId xmlns:a16="http://schemas.microsoft.com/office/drawing/2014/main" id="{5AEEC703-1AB0-46A7-9AE5-719E1DE43297}"/>
              </a:ext>
            </a:extLst>
          </p:cNvPr>
          <p:cNvSpPr txBox="1"/>
          <p:nvPr/>
        </p:nvSpPr>
        <p:spPr>
          <a:xfrm>
            <a:off x="1671559" y="5869190"/>
            <a:ext cx="2565767" cy="369332"/>
          </a:xfrm>
          <a:prstGeom prst="rect">
            <a:avLst/>
          </a:prstGeom>
          <a:noFill/>
        </p:spPr>
        <p:txBody>
          <a:bodyPr wrap="none" rtlCol="0">
            <a:spAutoFit/>
          </a:bodyPr>
          <a:lstStyle/>
          <a:p>
            <a:r>
              <a:rPr lang="vi-VN" dirty="0"/>
              <a:t>Workload management</a:t>
            </a:r>
          </a:p>
        </p:txBody>
      </p:sp>
      <p:sp>
        <p:nvSpPr>
          <p:cNvPr id="24" name="TextBox 23">
            <a:extLst>
              <a:ext uri="{FF2B5EF4-FFF2-40B4-BE49-F238E27FC236}">
                <a16:creationId xmlns:a16="http://schemas.microsoft.com/office/drawing/2014/main" id="{88E4AD3F-D031-43CD-BD5E-78E257C9A5F8}"/>
              </a:ext>
            </a:extLst>
          </p:cNvPr>
          <p:cNvSpPr txBox="1"/>
          <p:nvPr/>
        </p:nvSpPr>
        <p:spPr>
          <a:xfrm>
            <a:off x="5357270" y="5869190"/>
            <a:ext cx="1249060" cy="369332"/>
          </a:xfrm>
          <a:prstGeom prst="rect">
            <a:avLst/>
          </a:prstGeom>
          <a:noFill/>
        </p:spPr>
        <p:txBody>
          <a:bodyPr wrap="none" rtlCol="0">
            <a:spAutoFit/>
          </a:bodyPr>
          <a:lstStyle/>
          <a:p>
            <a:r>
              <a:rPr lang="vi-VN" dirty="0"/>
              <a:t>Recorders</a:t>
            </a:r>
          </a:p>
        </p:txBody>
      </p:sp>
      <p:sp>
        <p:nvSpPr>
          <p:cNvPr id="25" name="TextBox 24">
            <a:extLst>
              <a:ext uri="{FF2B5EF4-FFF2-40B4-BE49-F238E27FC236}">
                <a16:creationId xmlns:a16="http://schemas.microsoft.com/office/drawing/2014/main" id="{5314F67B-35EA-47AD-825C-8D87942DE6C5}"/>
              </a:ext>
            </a:extLst>
          </p:cNvPr>
          <p:cNvSpPr txBox="1"/>
          <p:nvPr/>
        </p:nvSpPr>
        <p:spPr>
          <a:xfrm>
            <a:off x="7569131" y="5869190"/>
            <a:ext cx="2903359" cy="369332"/>
          </a:xfrm>
          <a:prstGeom prst="rect">
            <a:avLst/>
          </a:prstGeom>
          <a:noFill/>
        </p:spPr>
        <p:txBody>
          <a:bodyPr wrap="none" rtlCol="0">
            <a:spAutoFit/>
          </a:bodyPr>
          <a:lstStyle/>
          <a:p>
            <a:r>
              <a:rPr lang="vi-VN" dirty="0"/>
              <a:t>Image Recognition &amp; OCR</a:t>
            </a:r>
          </a:p>
        </p:txBody>
      </p:sp>
      <p:pic>
        <p:nvPicPr>
          <p:cNvPr id="8" name="Graphic 7" descr="Keyboard with solid fill">
            <a:extLst>
              <a:ext uri="{FF2B5EF4-FFF2-40B4-BE49-F238E27FC236}">
                <a16:creationId xmlns:a16="http://schemas.microsoft.com/office/drawing/2014/main" id="{484FF7C3-BC40-4BF4-8344-BDAC95277D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792" y="2082644"/>
            <a:ext cx="482001" cy="482001"/>
          </a:xfrm>
          <a:prstGeom prst="rect">
            <a:avLst/>
          </a:prstGeom>
        </p:spPr>
      </p:pic>
      <p:pic>
        <p:nvPicPr>
          <p:cNvPr id="27" name="Graphic 26" descr="Mouse with solid fill">
            <a:extLst>
              <a:ext uri="{FF2B5EF4-FFF2-40B4-BE49-F238E27FC236}">
                <a16:creationId xmlns:a16="http://schemas.microsoft.com/office/drawing/2014/main" id="{D3036E64-B510-4D5C-94D0-AE86C8606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5655" y="2151746"/>
            <a:ext cx="343796" cy="343796"/>
          </a:xfrm>
          <a:prstGeom prst="rect">
            <a:avLst/>
          </a:prstGeom>
        </p:spPr>
      </p:pic>
      <p:pic>
        <p:nvPicPr>
          <p:cNvPr id="29" name="Graphic 28" descr="Browser window with solid fill">
            <a:extLst>
              <a:ext uri="{FF2B5EF4-FFF2-40B4-BE49-F238E27FC236}">
                <a16:creationId xmlns:a16="http://schemas.microsoft.com/office/drawing/2014/main" id="{C0A3139E-3300-40F8-9AEF-2D93F5C0EB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49145" y="2126774"/>
            <a:ext cx="413770" cy="413770"/>
          </a:xfrm>
          <a:prstGeom prst="rect">
            <a:avLst/>
          </a:prstGeom>
        </p:spPr>
      </p:pic>
      <p:pic>
        <p:nvPicPr>
          <p:cNvPr id="31" name="Graphic 30" descr="Database with solid fill">
            <a:extLst>
              <a:ext uri="{FF2B5EF4-FFF2-40B4-BE49-F238E27FC236}">
                <a16:creationId xmlns:a16="http://schemas.microsoft.com/office/drawing/2014/main" id="{C8F88FF9-6895-40BA-BB81-7CC664BF4C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8985" y="2609991"/>
            <a:ext cx="756329" cy="756329"/>
          </a:xfrm>
          <a:prstGeom prst="rect">
            <a:avLst/>
          </a:prstGeom>
        </p:spPr>
      </p:pic>
      <p:pic>
        <p:nvPicPr>
          <p:cNvPr id="33" name="Graphic 32" descr="Wireless outline">
            <a:extLst>
              <a:ext uri="{FF2B5EF4-FFF2-40B4-BE49-F238E27FC236}">
                <a16:creationId xmlns:a16="http://schemas.microsoft.com/office/drawing/2014/main" id="{B85DCB84-EBF6-4F51-A9FA-3F35832CAE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92507" y="2561494"/>
            <a:ext cx="413771" cy="413771"/>
          </a:xfrm>
          <a:prstGeom prst="rect">
            <a:avLst/>
          </a:prstGeom>
        </p:spPr>
      </p:pic>
      <p:pic>
        <p:nvPicPr>
          <p:cNvPr id="35" name="Graphic 34" descr="Clipboard with solid fill">
            <a:extLst>
              <a:ext uri="{FF2B5EF4-FFF2-40B4-BE49-F238E27FC236}">
                <a16:creationId xmlns:a16="http://schemas.microsoft.com/office/drawing/2014/main" id="{97B5B048-BB24-4AF4-B112-432D76B8168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71559" y="2593833"/>
            <a:ext cx="385434" cy="385434"/>
          </a:xfrm>
          <a:prstGeom prst="rect">
            <a:avLst/>
          </a:prstGeom>
        </p:spPr>
      </p:pic>
      <p:pic>
        <p:nvPicPr>
          <p:cNvPr id="37" name="Graphic 36" descr="Folder with solid fill">
            <a:extLst>
              <a:ext uri="{FF2B5EF4-FFF2-40B4-BE49-F238E27FC236}">
                <a16:creationId xmlns:a16="http://schemas.microsoft.com/office/drawing/2014/main" id="{7B650457-08F2-4AEA-B754-F30886E851B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10500" y="2950118"/>
            <a:ext cx="417711" cy="417711"/>
          </a:xfrm>
          <a:prstGeom prst="rect">
            <a:avLst/>
          </a:prstGeom>
        </p:spPr>
      </p:pic>
      <p:pic>
        <p:nvPicPr>
          <p:cNvPr id="39" name="Graphic 38" descr="Recycle with solid fill">
            <a:extLst>
              <a:ext uri="{FF2B5EF4-FFF2-40B4-BE49-F238E27FC236}">
                <a16:creationId xmlns:a16="http://schemas.microsoft.com/office/drawing/2014/main" id="{6BEE6EAD-D839-4B26-B58C-EA20B72F458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671559" y="2976272"/>
            <a:ext cx="394520" cy="394520"/>
          </a:xfrm>
          <a:prstGeom prst="rect">
            <a:avLst/>
          </a:prstGeom>
        </p:spPr>
      </p:pic>
      <p:pic>
        <p:nvPicPr>
          <p:cNvPr id="41" name="Graphic 40" descr="Workflow with solid fill">
            <a:extLst>
              <a:ext uri="{FF2B5EF4-FFF2-40B4-BE49-F238E27FC236}">
                <a16:creationId xmlns:a16="http://schemas.microsoft.com/office/drawing/2014/main" id="{6CB6C999-39EE-4D02-9E0E-E46543FD570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58828" y="2383268"/>
            <a:ext cx="914400" cy="914400"/>
          </a:xfrm>
          <a:prstGeom prst="rect">
            <a:avLst/>
          </a:prstGeom>
        </p:spPr>
      </p:pic>
      <p:pic>
        <p:nvPicPr>
          <p:cNvPr id="43" name="Graphic 42" descr="Document with solid fill">
            <a:extLst>
              <a:ext uri="{FF2B5EF4-FFF2-40B4-BE49-F238E27FC236}">
                <a16:creationId xmlns:a16="http://schemas.microsoft.com/office/drawing/2014/main" id="{5F6BD839-6C7B-48C5-B08C-962AD0D2A53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933501" y="2342752"/>
            <a:ext cx="914400" cy="914400"/>
          </a:xfrm>
          <a:prstGeom prst="rect">
            <a:avLst/>
          </a:prstGeom>
        </p:spPr>
      </p:pic>
      <p:pic>
        <p:nvPicPr>
          <p:cNvPr id="45" name="Graphic 44" descr="Play with solid fill">
            <a:extLst>
              <a:ext uri="{FF2B5EF4-FFF2-40B4-BE49-F238E27FC236}">
                <a16:creationId xmlns:a16="http://schemas.microsoft.com/office/drawing/2014/main" id="{D7887CFD-D7E9-4634-9529-98A9B179AD7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868274" y="2259164"/>
            <a:ext cx="556562" cy="556562"/>
          </a:xfrm>
          <a:prstGeom prst="rect">
            <a:avLst/>
          </a:prstGeom>
        </p:spPr>
      </p:pic>
      <p:pic>
        <p:nvPicPr>
          <p:cNvPr id="47" name="Graphic 46" descr="Stopwatch with solid fill">
            <a:extLst>
              <a:ext uri="{FF2B5EF4-FFF2-40B4-BE49-F238E27FC236}">
                <a16:creationId xmlns:a16="http://schemas.microsoft.com/office/drawing/2014/main" id="{EA3F8EFB-96D1-4112-8CD2-AFDD9E6C60B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520441" y="2281938"/>
            <a:ext cx="511013" cy="511013"/>
          </a:xfrm>
          <a:prstGeom prst="rect">
            <a:avLst/>
          </a:prstGeom>
        </p:spPr>
      </p:pic>
      <p:pic>
        <p:nvPicPr>
          <p:cNvPr id="49" name="Graphic 48" descr="Transfer with solid fill">
            <a:extLst>
              <a:ext uri="{FF2B5EF4-FFF2-40B4-BE49-F238E27FC236}">
                <a16:creationId xmlns:a16="http://schemas.microsoft.com/office/drawing/2014/main" id="{062D90A6-090D-4337-80D8-FEE3BD416BF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9997755" y="2680753"/>
            <a:ext cx="854162" cy="854162"/>
          </a:xfrm>
          <a:prstGeom prst="rect">
            <a:avLst/>
          </a:prstGeom>
        </p:spPr>
      </p:pic>
      <p:pic>
        <p:nvPicPr>
          <p:cNvPr id="51" name="Graphic 50" descr="Pyramid with levels with solid fill">
            <a:extLst>
              <a:ext uri="{FF2B5EF4-FFF2-40B4-BE49-F238E27FC236}">
                <a16:creationId xmlns:a16="http://schemas.microsoft.com/office/drawing/2014/main" id="{F9A68E69-5889-47C7-A3E6-3266A7BF90B5}"/>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443165" y="4678214"/>
            <a:ext cx="914400" cy="914400"/>
          </a:xfrm>
          <a:prstGeom prst="rect">
            <a:avLst/>
          </a:prstGeom>
        </p:spPr>
      </p:pic>
      <p:pic>
        <p:nvPicPr>
          <p:cNvPr id="53" name="Graphic 52" descr="Video camera with solid fill">
            <a:extLst>
              <a:ext uri="{FF2B5EF4-FFF2-40B4-BE49-F238E27FC236}">
                <a16:creationId xmlns:a16="http://schemas.microsoft.com/office/drawing/2014/main" id="{387EC7C2-B05A-4CA1-86B9-EEA398FBAD2B}"/>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524600" y="4678214"/>
            <a:ext cx="914400" cy="914400"/>
          </a:xfrm>
          <a:prstGeom prst="rect">
            <a:avLst/>
          </a:prstGeom>
        </p:spPr>
      </p:pic>
      <p:pic>
        <p:nvPicPr>
          <p:cNvPr id="55" name="Graphic 54" descr="Images with solid fill">
            <a:extLst>
              <a:ext uri="{FF2B5EF4-FFF2-40B4-BE49-F238E27FC236}">
                <a16:creationId xmlns:a16="http://schemas.microsoft.com/office/drawing/2014/main" id="{5828875D-7FC2-478F-8F56-B966D811B34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398894" y="4678214"/>
            <a:ext cx="914400" cy="914400"/>
          </a:xfrm>
          <a:prstGeom prst="rect">
            <a:avLst/>
          </a:prstGeom>
        </p:spPr>
      </p:pic>
    </p:spTree>
    <p:extLst>
      <p:ext uri="{BB962C8B-B14F-4D97-AF65-F5344CB8AC3E}">
        <p14:creationId xmlns:p14="http://schemas.microsoft.com/office/powerpoint/2010/main" val="103629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noAutofit/>
          </a:bodyPr>
          <a:lstStyle/>
          <a:p>
            <a:pPr algn="r"/>
            <a:r>
              <a:rPr lang="en-US" sz="4000" dirty="0">
                <a:solidFill>
                  <a:srgbClr val="ED983E"/>
                </a:solidFill>
              </a:rPr>
              <a:t>Automated-support processes</a:t>
            </a:r>
            <a:endParaRPr lang="vi-VN" sz="4000"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cxnSp>
        <p:nvCxnSpPr>
          <p:cNvPr id="4" name="Straight Connector 3">
            <a:extLst>
              <a:ext uri="{FF2B5EF4-FFF2-40B4-BE49-F238E27FC236}">
                <a16:creationId xmlns:a16="http://schemas.microsoft.com/office/drawing/2014/main" id="{51962580-0347-415A-88E3-AA7A8972F787}"/>
              </a:ext>
            </a:extLst>
          </p:cNvPr>
          <p:cNvCxnSpPr>
            <a:cxnSpLocks/>
          </p:cNvCxnSpPr>
          <p:nvPr/>
        </p:nvCxnSpPr>
        <p:spPr>
          <a:xfrm>
            <a:off x="1067482" y="3977736"/>
            <a:ext cx="994934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50B62903-FA05-411C-B3CC-A892B8104E53}"/>
              </a:ext>
            </a:extLst>
          </p:cNvPr>
          <p:cNvCxnSpPr/>
          <p:nvPr/>
        </p:nvCxnSpPr>
        <p:spPr>
          <a:xfrm flipV="1">
            <a:off x="1875622" y="3105281"/>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Graphic 11" descr="Marker with solid fill">
            <a:extLst>
              <a:ext uri="{FF2B5EF4-FFF2-40B4-BE49-F238E27FC236}">
                <a16:creationId xmlns:a16="http://schemas.microsoft.com/office/drawing/2014/main" id="{F78F352B-5148-4230-8DD3-DF2428BAA6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8422" y="2628761"/>
            <a:ext cx="914400" cy="914400"/>
          </a:xfrm>
          <a:prstGeom prst="rect">
            <a:avLst/>
          </a:prstGeom>
        </p:spPr>
      </p:pic>
      <p:pic>
        <p:nvPicPr>
          <p:cNvPr id="14" name="Picture 13" descr="Icon&#10;&#10;Description automatically generated with medium confidence">
            <a:extLst>
              <a:ext uri="{FF2B5EF4-FFF2-40B4-BE49-F238E27FC236}">
                <a16:creationId xmlns:a16="http://schemas.microsoft.com/office/drawing/2014/main" id="{B7AC3697-A36A-419E-A893-339877CBEC28}"/>
              </a:ext>
            </a:extLst>
          </p:cNvPr>
          <p:cNvPicPr>
            <a:picLocks noChangeAspect="1"/>
          </p:cNvPicPr>
          <p:nvPr/>
        </p:nvPicPr>
        <p:blipFill>
          <a:blip r:embed="rId5"/>
          <a:stretch>
            <a:fillRect/>
          </a:stretch>
        </p:blipFill>
        <p:spPr>
          <a:xfrm>
            <a:off x="1011451" y="1901525"/>
            <a:ext cx="808140" cy="808140"/>
          </a:xfrm>
          <a:prstGeom prst="rect">
            <a:avLst/>
          </a:prstGeom>
        </p:spPr>
      </p:pic>
      <p:sp>
        <p:nvSpPr>
          <p:cNvPr id="15" name="TextBox 14">
            <a:extLst>
              <a:ext uri="{FF2B5EF4-FFF2-40B4-BE49-F238E27FC236}">
                <a16:creationId xmlns:a16="http://schemas.microsoft.com/office/drawing/2014/main" id="{9DCA6B3C-1A2A-48AF-B9F2-A28DE576F908}"/>
              </a:ext>
            </a:extLst>
          </p:cNvPr>
          <p:cNvSpPr txBox="1"/>
          <p:nvPr/>
        </p:nvSpPr>
        <p:spPr>
          <a:xfrm>
            <a:off x="1719199" y="1982430"/>
            <a:ext cx="2021884" cy="646331"/>
          </a:xfrm>
          <a:prstGeom prst="rect">
            <a:avLst/>
          </a:prstGeom>
          <a:noFill/>
        </p:spPr>
        <p:txBody>
          <a:bodyPr wrap="square" rtlCol="0">
            <a:spAutoFit/>
          </a:bodyPr>
          <a:lstStyle/>
          <a:p>
            <a:r>
              <a:rPr lang="en-US" dirty="0"/>
              <a:t>Data extraction and submission</a:t>
            </a:r>
            <a:endParaRPr lang="vi-VN" dirty="0"/>
          </a:p>
        </p:txBody>
      </p:sp>
      <p:pic>
        <p:nvPicPr>
          <p:cNvPr id="17" name="Graphic 16" descr="Marker with solid fill">
            <a:extLst>
              <a:ext uri="{FF2B5EF4-FFF2-40B4-BE49-F238E27FC236}">
                <a16:creationId xmlns:a16="http://schemas.microsoft.com/office/drawing/2014/main" id="{9097A32D-E2CD-49A6-B75F-88EBA8A540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607608" y="4465136"/>
            <a:ext cx="914400" cy="914400"/>
          </a:xfrm>
          <a:prstGeom prst="rect">
            <a:avLst/>
          </a:prstGeom>
        </p:spPr>
      </p:pic>
      <p:cxnSp>
        <p:nvCxnSpPr>
          <p:cNvPr id="19" name="Straight Connector 18">
            <a:extLst>
              <a:ext uri="{FF2B5EF4-FFF2-40B4-BE49-F238E27FC236}">
                <a16:creationId xmlns:a16="http://schemas.microsoft.com/office/drawing/2014/main" id="{6BD558CB-BABB-4F4C-8398-482826F8A999}"/>
              </a:ext>
            </a:extLst>
          </p:cNvPr>
          <p:cNvCxnSpPr/>
          <p:nvPr/>
        </p:nvCxnSpPr>
        <p:spPr>
          <a:xfrm flipV="1">
            <a:off x="3064807" y="3977736"/>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0DDAF686-4FC9-4F03-ADEA-C28B6ABD7772}"/>
              </a:ext>
            </a:extLst>
          </p:cNvPr>
          <p:cNvSpPr txBox="1"/>
          <p:nvPr/>
        </p:nvSpPr>
        <p:spPr>
          <a:xfrm>
            <a:off x="2982552" y="5284800"/>
            <a:ext cx="2021884" cy="646331"/>
          </a:xfrm>
          <a:prstGeom prst="rect">
            <a:avLst/>
          </a:prstGeom>
          <a:noFill/>
        </p:spPr>
        <p:txBody>
          <a:bodyPr wrap="square" rtlCol="0">
            <a:spAutoFit/>
          </a:bodyPr>
          <a:lstStyle/>
          <a:p>
            <a:r>
              <a:rPr lang="en-US" dirty="0"/>
              <a:t>Data comparison and validation</a:t>
            </a:r>
            <a:endParaRPr lang="vi-VN" dirty="0"/>
          </a:p>
        </p:txBody>
      </p:sp>
      <p:pic>
        <p:nvPicPr>
          <p:cNvPr id="21" name="Picture 20" descr="Icon&#10;&#10;Description automatically generated">
            <a:extLst>
              <a:ext uri="{FF2B5EF4-FFF2-40B4-BE49-F238E27FC236}">
                <a16:creationId xmlns:a16="http://schemas.microsoft.com/office/drawing/2014/main" id="{A8A240E6-3BD1-4EDF-A414-C13C9C95719D}"/>
              </a:ext>
            </a:extLst>
          </p:cNvPr>
          <p:cNvPicPr>
            <a:picLocks noChangeAspect="1"/>
          </p:cNvPicPr>
          <p:nvPr/>
        </p:nvPicPr>
        <p:blipFill>
          <a:blip r:embed="rId6"/>
          <a:stretch>
            <a:fillRect/>
          </a:stretch>
        </p:blipFill>
        <p:spPr>
          <a:xfrm>
            <a:off x="2454533" y="5371440"/>
            <a:ext cx="487399" cy="487399"/>
          </a:xfrm>
          <a:prstGeom prst="rect">
            <a:avLst/>
          </a:prstGeom>
        </p:spPr>
      </p:pic>
      <p:cxnSp>
        <p:nvCxnSpPr>
          <p:cNvPr id="22" name="Straight Connector 21">
            <a:extLst>
              <a:ext uri="{FF2B5EF4-FFF2-40B4-BE49-F238E27FC236}">
                <a16:creationId xmlns:a16="http://schemas.microsoft.com/office/drawing/2014/main" id="{AA54A266-5B25-4E57-AC8F-79F21133228C}"/>
              </a:ext>
            </a:extLst>
          </p:cNvPr>
          <p:cNvCxnSpPr/>
          <p:nvPr/>
        </p:nvCxnSpPr>
        <p:spPr>
          <a:xfrm flipV="1">
            <a:off x="5363974" y="3101308"/>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Graphic 22" descr="Marker with solid fill">
            <a:extLst>
              <a:ext uri="{FF2B5EF4-FFF2-40B4-BE49-F238E27FC236}">
                <a16:creationId xmlns:a16="http://schemas.microsoft.com/office/drawing/2014/main" id="{54ADFB60-940F-4C48-A9B4-33E664EF7B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6774" y="2624788"/>
            <a:ext cx="914400" cy="914400"/>
          </a:xfrm>
          <a:prstGeom prst="rect">
            <a:avLst/>
          </a:prstGeom>
        </p:spPr>
      </p:pic>
      <p:sp>
        <p:nvSpPr>
          <p:cNvPr id="25" name="TextBox 24">
            <a:extLst>
              <a:ext uri="{FF2B5EF4-FFF2-40B4-BE49-F238E27FC236}">
                <a16:creationId xmlns:a16="http://schemas.microsoft.com/office/drawing/2014/main" id="{11043E90-1616-44EF-88CD-37E423163116}"/>
              </a:ext>
            </a:extLst>
          </p:cNvPr>
          <p:cNvSpPr txBox="1"/>
          <p:nvPr/>
        </p:nvSpPr>
        <p:spPr>
          <a:xfrm>
            <a:off x="5206929" y="1982430"/>
            <a:ext cx="2330462" cy="646331"/>
          </a:xfrm>
          <a:prstGeom prst="rect">
            <a:avLst/>
          </a:prstGeom>
          <a:noFill/>
        </p:spPr>
        <p:txBody>
          <a:bodyPr wrap="square" rtlCol="0">
            <a:spAutoFit/>
          </a:bodyPr>
          <a:lstStyle/>
          <a:p>
            <a:r>
              <a:rPr lang="en-US" dirty="0"/>
              <a:t>All windows and web-based user actions</a:t>
            </a:r>
          </a:p>
        </p:txBody>
      </p:sp>
      <p:pic>
        <p:nvPicPr>
          <p:cNvPr id="27" name="Graphic 26" descr="Browser window with solid fill">
            <a:extLst>
              <a:ext uri="{FF2B5EF4-FFF2-40B4-BE49-F238E27FC236}">
                <a16:creationId xmlns:a16="http://schemas.microsoft.com/office/drawing/2014/main" id="{4AAB8FD1-ACC4-4CAB-B288-DC38E3A850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53506" y="1964883"/>
            <a:ext cx="653423" cy="653423"/>
          </a:xfrm>
          <a:prstGeom prst="rect">
            <a:avLst/>
          </a:prstGeom>
        </p:spPr>
      </p:pic>
      <p:pic>
        <p:nvPicPr>
          <p:cNvPr id="28" name="Graphic 27" descr="Marker with solid fill">
            <a:extLst>
              <a:ext uri="{FF2B5EF4-FFF2-40B4-BE49-F238E27FC236}">
                <a16:creationId xmlns:a16="http://schemas.microsoft.com/office/drawing/2014/main" id="{720296DD-62DF-4F9E-AC56-9EA06C1BAB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531628" y="4489464"/>
            <a:ext cx="914400" cy="914400"/>
          </a:xfrm>
          <a:prstGeom prst="rect">
            <a:avLst/>
          </a:prstGeom>
        </p:spPr>
      </p:pic>
      <p:cxnSp>
        <p:nvCxnSpPr>
          <p:cNvPr id="29" name="Straight Connector 28">
            <a:extLst>
              <a:ext uri="{FF2B5EF4-FFF2-40B4-BE49-F238E27FC236}">
                <a16:creationId xmlns:a16="http://schemas.microsoft.com/office/drawing/2014/main" id="{598ED2B4-768A-490A-9369-AAE29D875103}"/>
              </a:ext>
            </a:extLst>
          </p:cNvPr>
          <p:cNvCxnSpPr/>
          <p:nvPr/>
        </p:nvCxnSpPr>
        <p:spPr>
          <a:xfrm flipV="1">
            <a:off x="6988827" y="4002064"/>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30874D3D-E79B-4BD9-8805-97C9B2B4FB01}"/>
              </a:ext>
            </a:extLst>
          </p:cNvPr>
          <p:cNvSpPr txBox="1"/>
          <p:nvPr/>
        </p:nvSpPr>
        <p:spPr>
          <a:xfrm>
            <a:off x="6923660" y="5371441"/>
            <a:ext cx="3218630" cy="646332"/>
          </a:xfrm>
          <a:prstGeom prst="rect">
            <a:avLst/>
          </a:prstGeom>
          <a:noFill/>
        </p:spPr>
        <p:txBody>
          <a:bodyPr wrap="square" rtlCol="0">
            <a:spAutoFit/>
          </a:bodyPr>
          <a:lstStyle/>
          <a:p>
            <a:r>
              <a:rPr lang="en-US" dirty="0"/>
              <a:t>Navigation through web, windows, cloud, legacy systems</a:t>
            </a:r>
          </a:p>
        </p:txBody>
      </p:sp>
      <p:pic>
        <p:nvPicPr>
          <p:cNvPr id="32" name="Graphic 31" descr="Compass with solid fill">
            <a:extLst>
              <a:ext uri="{FF2B5EF4-FFF2-40B4-BE49-F238E27FC236}">
                <a16:creationId xmlns:a16="http://schemas.microsoft.com/office/drawing/2014/main" id="{D00C5981-4162-44E7-B570-A5D5D0E53B8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72160" y="5379536"/>
            <a:ext cx="572892" cy="572892"/>
          </a:xfrm>
          <a:prstGeom prst="rect">
            <a:avLst/>
          </a:prstGeom>
        </p:spPr>
      </p:pic>
      <p:cxnSp>
        <p:nvCxnSpPr>
          <p:cNvPr id="33" name="Straight Connector 32">
            <a:extLst>
              <a:ext uri="{FF2B5EF4-FFF2-40B4-BE49-F238E27FC236}">
                <a16:creationId xmlns:a16="http://schemas.microsoft.com/office/drawing/2014/main" id="{62FDCDE4-E4D2-45A7-8A01-5A583E06745D}"/>
              </a:ext>
            </a:extLst>
          </p:cNvPr>
          <p:cNvCxnSpPr/>
          <p:nvPr/>
        </p:nvCxnSpPr>
        <p:spPr>
          <a:xfrm flipV="1">
            <a:off x="8852326" y="3102662"/>
            <a:ext cx="0" cy="87245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4" name="Graphic 33" descr="Marker with solid fill">
            <a:extLst>
              <a:ext uri="{FF2B5EF4-FFF2-40B4-BE49-F238E27FC236}">
                <a16:creationId xmlns:a16="http://schemas.microsoft.com/office/drawing/2014/main" id="{4F09275A-94E1-4C80-8F33-741B2CB9EE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5126" y="2626142"/>
            <a:ext cx="914400" cy="914400"/>
          </a:xfrm>
          <a:prstGeom prst="rect">
            <a:avLst/>
          </a:prstGeom>
        </p:spPr>
      </p:pic>
      <p:sp>
        <p:nvSpPr>
          <p:cNvPr id="35" name="TextBox 34">
            <a:extLst>
              <a:ext uri="{FF2B5EF4-FFF2-40B4-BE49-F238E27FC236}">
                <a16:creationId xmlns:a16="http://schemas.microsoft.com/office/drawing/2014/main" id="{701D2FA6-776E-41A2-821C-A6944284069B}"/>
              </a:ext>
            </a:extLst>
          </p:cNvPr>
          <p:cNvSpPr txBox="1"/>
          <p:nvPr/>
        </p:nvSpPr>
        <p:spPr>
          <a:xfrm>
            <a:off x="8852326" y="2131938"/>
            <a:ext cx="2390398" cy="369332"/>
          </a:xfrm>
          <a:prstGeom prst="rect">
            <a:avLst/>
          </a:prstGeom>
          <a:noFill/>
        </p:spPr>
        <p:txBody>
          <a:bodyPr wrap="none" rtlCol="0">
            <a:spAutoFit/>
          </a:bodyPr>
          <a:lstStyle/>
          <a:p>
            <a:r>
              <a:rPr lang="vi-VN"/>
              <a:t>Rule-based decisions</a:t>
            </a:r>
            <a:endParaRPr lang="vi-VN" dirty="0"/>
          </a:p>
        </p:txBody>
      </p:sp>
      <p:pic>
        <p:nvPicPr>
          <p:cNvPr id="37" name="Graphic 36" descr="Decision chart with solid fill">
            <a:extLst>
              <a:ext uri="{FF2B5EF4-FFF2-40B4-BE49-F238E27FC236}">
                <a16:creationId xmlns:a16="http://schemas.microsoft.com/office/drawing/2014/main" id="{058ED507-D8DA-4D9D-BA17-5E6BFCA754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95126" y="1993170"/>
            <a:ext cx="537711" cy="537711"/>
          </a:xfrm>
          <a:prstGeom prst="rect">
            <a:avLst/>
          </a:prstGeom>
        </p:spPr>
      </p:pic>
    </p:spTree>
    <p:extLst>
      <p:ext uri="{BB962C8B-B14F-4D97-AF65-F5344CB8AC3E}">
        <p14:creationId xmlns:p14="http://schemas.microsoft.com/office/powerpoint/2010/main" val="2244146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CC5F3C-844C-40D6-8DE6-BEA1F7D40DD8}"/>
              </a:ext>
            </a:extLst>
          </p:cNvPr>
          <p:cNvSpPr/>
          <p:nvPr/>
        </p:nvSpPr>
        <p:spPr>
          <a:xfrm>
            <a:off x="-419100" y="1737360"/>
            <a:ext cx="13093700" cy="4657090"/>
          </a:xfrm>
          <a:prstGeom prst="rect">
            <a:avLst/>
          </a:prstGeom>
          <a:solidFill>
            <a:srgbClr val="ED983E"/>
          </a:solidFill>
          <a:ln>
            <a:solidFill>
              <a:srgbClr val="ED9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D6422534-1352-4253-822F-4B2AD3ED8897}"/>
              </a:ext>
            </a:extLst>
          </p:cNvPr>
          <p:cNvSpPr>
            <a:spLocks noGrp="1"/>
          </p:cNvSpPr>
          <p:nvPr>
            <p:ph type="title"/>
          </p:nvPr>
        </p:nvSpPr>
        <p:spPr>
          <a:xfrm>
            <a:off x="2492044" y="266889"/>
            <a:ext cx="8621692" cy="1055636"/>
          </a:xfrm>
        </p:spPr>
        <p:txBody>
          <a:bodyPr>
            <a:normAutofit/>
          </a:bodyPr>
          <a:lstStyle/>
          <a:p>
            <a:pPr algn="r"/>
            <a:r>
              <a:rPr lang="en-US" sz="3200" dirty="0">
                <a:solidFill>
                  <a:srgbClr val="ED983E"/>
                </a:solidFill>
              </a:rPr>
              <a:t>Applications in Financial/banking/accounting industries</a:t>
            </a:r>
            <a:endParaRPr lang="vi-VN" sz="3200" dirty="0">
              <a:solidFill>
                <a:srgbClr val="ED983E"/>
              </a:solidFill>
            </a:endParaRPr>
          </a:p>
        </p:txBody>
      </p:sp>
      <p:cxnSp>
        <p:nvCxnSpPr>
          <p:cNvPr id="18" name="Straight Connector 17">
            <a:extLst>
              <a:ext uri="{FF2B5EF4-FFF2-40B4-BE49-F238E27FC236}">
                <a16:creationId xmlns:a16="http://schemas.microsoft.com/office/drawing/2014/main" id="{EFDE7EFA-7C5B-450F-AFDE-ADC56FEBD4C4}"/>
              </a:ext>
            </a:extLst>
          </p:cNvPr>
          <p:cNvCxnSpPr/>
          <p:nvPr/>
        </p:nvCxnSpPr>
        <p:spPr>
          <a:xfrm flipH="1">
            <a:off x="2256639" y="1249960"/>
            <a:ext cx="8766495" cy="0"/>
          </a:xfrm>
          <a:prstGeom prst="line">
            <a:avLst/>
          </a:prstGeom>
          <a:ln>
            <a:solidFill>
              <a:srgbClr val="ED983E"/>
            </a:solidFill>
          </a:ln>
        </p:spPr>
        <p:style>
          <a:lnRef idx="3">
            <a:schemeClr val="accent1"/>
          </a:lnRef>
          <a:fillRef idx="0">
            <a:schemeClr val="accent1"/>
          </a:fillRef>
          <a:effectRef idx="2">
            <a:schemeClr val="accent1"/>
          </a:effectRef>
          <a:fontRef idx="minor">
            <a:schemeClr val="tx1"/>
          </a:fontRef>
        </p:style>
      </p:cxnSp>
      <p:pic>
        <p:nvPicPr>
          <p:cNvPr id="10" name="Picture 9" descr="Logo, company name&#10;&#10;Description automatically generated">
            <a:extLst>
              <a:ext uri="{FF2B5EF4-FFF2-40B4-BE49-F238E27FC236}">
                <a16:creationId xmlns:a16="http://schemas.microsoft.com/office/drawing/2014/main" id="{240F5040-B0A9-40BA-805F-B48212D09CE4}"/>
              </a:ext>
            </a:extLst>
          </p:cNvPr>
          <p:cNvPicPr>
            <a:picLocks noChangeAspect="1"/>
          </p:cNvPicPr>
          <p:nvPr/>
        </p:nvPicPr>
        <p:blipFill>
          <a:blip r:embed="rId2"/>
          <a:stretch>
            <a:fillRect/>
          </a:stretch>
        </p:blipFill>
        <p:spPr>
          <a:xfrm>
            <a:off x="87002" y="417277"/>
            <a:ext cx="2169637" cy="832683"/>
          </a:xfrm>
          <a:prstGeom prst="rect">
            <a:avLst/>
          </a:prstGeom>
        </p:spPr>
      </p:pic>
      <p:sp>
        <p:nvSpPr>
          <p:cNvPr id="3" name="Flowchart: Process 2">
            <a:extLst>
              <a:ext uri="{FF2B5EF4-FFF2-40B4-BE49-F238E27FC236}">
                <a16:creationId xmlns:a16="http://schemas.microsoft.com/office/drawing/2014/main" id="{6F7A1EEC-1C55-4EBB-86DD-FDA3EBCD964F}"/>
              </a:ext>
            </a:extLst>
          </p:cNvPr>
          <p:cNvSpPr/>
          <p:nvPr/>
        </p:nvSpPr>
        <p:spPr>
          <a:xfrm>
            <a:off x="594578" y="204444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Graphic 4" descr="Play with solid fill">
            <a:hlinkClick r:id="rId3"/>
            <a:extLst>
              <a:ext uri="{FF2B5EF4-FFF2-40B4-BE49-F238E27FC236}">
                <a16:creationId xmlns:a16="http://schemas.microsoft.com/office/drawing/2014/main" id="{E454AF10-5872-4864-9D47-E61A09E579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058" y="2097991"/>
            <a:ext cx="753454" cy="753454"/>
          </a:xfrm>
          <a:prstGeom prst="rect">
            <a:avLst/>
          </a:prstGeom>
        </p:spPr>
      </p:pic>
      <p:sp>
        <p:nvSpPr>
          <p:cNvPr id="12" name="Flowchart: Process 11">
            <a:extLst>
              <a:ext uri="{FF2B5EF4-FFF2-40B4-BE49-F238E27FC236}">
                <a16:creationId xmlns:a16="http://schemas.microsoft.com/office/drawing/2014/main" id="{26D775FB-6BEC-44DD-985C-2DFCEFD47EA0}"/>
              </a:ext>
            </a:extLst>
          </p:cNvPr>
          <p:cNvSpPr/>
          <p:nvPr/>
        </p:nvSpPr>
        <p:spPr>
          <a:xfrm>
            <a:off x="2968884" y="2047421"/>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Graphic 12" descr="Play with solid fill">
            <a:hlinkClick r:id="rId6"/>
            <a:extLst>
              <a:ext uri="{FF2B5EF4-FFF2-40B4-BE49-F238E27FC236}">
                <a16:creationId xmlns:a16="http://schemas.microsoft.com/office/drawing/2014/main" id="{A38454BE-A60F-4424-B325-831017C8EA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37364" y="2100967"/>
            <a:ext cx="753454" cy="753454"/>
          </a:xfrm>
          <a:prstGeom prst="rect">
            <a:avLst/>
          </a:prstGeom>
        </p:spPr>
      </p:pic>
      <p:sp>
        <p:nvSpPr>
          <p:cNvPr id="14" name="Flowchart: Process 13">
            <a:extLst>
              <a:ext uri="{FF2B5EF4-FFF2-40B4-BE49-F238E27FC236}">
                <a16:creationId xmlns:a16="http://schemas.microsoft.com/office/drawing/2014/main" id="{790D0F8C-EE94-449F-A775-47344C240D07}"/>
              </a:ext>
            </a:extLst>
          </p:cNvPr>
          <p:cNvSpPr/>
          <p:nvPr/>
        </p:nvSpPr>
        <p:spPr>
          <a:xfrm>
            <a:off x="5343190" y="2050397"/>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5" name="Graphic 14" descr="Play with solid fill">
            <a:extLst>
              <a:ext uri="{FF2B5EF4-FFF2-40B4-BE49-F238E27FC236}">
                <a16:creationId xmlns:a16="http://schemas.microsoft.com/office/drawing/2014/main" id="{9605CAA1-882C-4263-ACBE-A32791BBAB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11670" y="2103943"/>
            <a:ext cx="753454" cy="753454"/>
          </a:xfrm>
          <a:prstGeom prst="rect">
            <a:avLst/>
          </a:prstGeom>
        </p:spPr>
      </p:pic>
      <p:sp>
        <p:nvSpPr>
          <p:cNvPr id="16" name="Flowchart: Process 15">
            <a:extLst>
              <a:ext uri="{FF2B5EF4-FFF2-40B4-BE49-F238E27FC236}">
                <a16:creationId xmlns:a16="http://schemas.microsoft.com/office/drawing/2014/main" id="{D46EB04C-7BBB-4371-8242-5868F11BE59A}"/>
              </a:ext>
            </a:extLst>
          </p:cNvPr>
          <p:cNvSpPr/>
          <p:nvPr/>
        </p:nvSpPr>
        <p:spPr>
          <a:xfrm>
            <a:off x="7717496" y="2053373"/>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7" name="Graphic 16" descr="Play with solid fill">
            <a:extLst>
              <a:ext uri="{FF2B5EF4-FFF2-40B4-BE49-F238E27FC236}">
                <a16:creationId xmlns:a16="http://schemas.microsoft.com/office/drawing/2014/main" id="{2BBE9056-8F14-45E0-9F0B-E345C66284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5976" y="2106919"/>
            <a:ext cx="753454" cy="753454"/>
          </a:xfrm>
          <a:prstGeom prst="rect">
            <a:avLst/>
          </a:prstGeom>
        </p:spPr>
      </p:pic>
      <p:sp>
        <p:nvSpPr>
          <p:cNvPr id="19" name="Flowchart: Process 18">
            <a:extLst>
              <a:ext uri="{FF2B5EF4-FFF2-40B4-BE49-F238E27FC236}">
                <a16:creationId xmlns:a16="http://schemas.microsoft.com/office/drawing/2014/main" id="{3E270713-1898-4FCC-AA8E-821E1C104B3E}"/>
              </a:ext>
            </a:extLst>
          </p:cNvPr>
          <p:cNvSpPr/>
          <p:nvPr/>
        </p:nvSpPr>
        <p:spPr>
          <a:xfrm>
            <a:off x="10091802" y="2056349"/>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0" name="Graphic 19" descr="Play with solid fill">
            <a:hlinkClick r:id="rId7"/>
            <a:extLst>
              <a:ext uri="{FF2B5EF4-FFF2-40B4-BE49-F238E27FC236}">
                <a16:creationId xmlns:a16="http://schemas.microsoft.com/office/drawing/2014/main" id="{FB1927B2-A8BE-4544-B573-E730E508A8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0282" y="2109895"/>
            <a:ext cx="753454" cy="753454"/>
          </a:xfrm>
          <a:prstGeom prst="rect">
            <a:avLst/>
          </a:prstGeom>
        </p:spPr>
      </p:pic>
      <p:sp>
        <p:nvSpPr>
          <p:cNvPr id="6" name="TextBox 5">
            <a:hlinkClick r:id="rId3"/>
            <a:extLst>
              <a:ext uri="{FF2B5EF4-FFF2-40B4-BE49-F238E27FC236}">
                <a16:creationId xmlns:a16="http://schemas.microsoft.com/office/drawing/2014/main" id="{6FCA6BDE-4316-41E6-97D9-0CCA76F6B215}"/>
              </a:ext>
            </a:extLst>
          </p:cNvPr>
          <p:cNvSpPr txBox="1"/>
          <p:nvPr/>
        </p:nvSpPr>
        <p:spPr>
          <a:xfrm>
            <a:off x="594578" y="2996660"/>
            <a:ext cx="1692931" cy="646331"/>
          </a:xfrm>
          <a:prstGeom prst="rect">
            <a:avLst/>
          </a:prstGeom>
          <a:noFill/>
        </p:spPr>
        <p:txBody>
          <a:bodyPr wrap="square" rtlCol="0">
            <a:spAutoFit/>
          </a:bodyPr>
          <a:lstStyle/>
          <a:p>
            <a:r>
              <a:rPr lang="vi-VN" dirty="0"/>
              <a:t>Invoice processing</a:t>
            </a:r>
          </a:p>
        </p:txBody>
      </p:sp>
      <p:sp>
        <p:nvSpPr>
          <p:cNvPr id="21" name="TextBox 20">
            <a:hlinkClick r:id="rId6"/>
            <a:extLst>
              <a:ext uri="{FF2B5EF4-FFF2-40B4-BE49-F238E27FC236}">
                <a16:creationId xmlns:a16="http://schemas.microsoft.com/office/drawing/2014/main" id="{677EC424-FEA7-4299-8B96-55C03C1A0E69}"/>
              </a:ext>
            </a:extLst>
          </p:cNvPr>
          <p:cNvSpPr txBox="1"/>
          <p:nvPr/>
        </p:nvSpPr>
        <p:spPr>
          <a:xfrm>
            <a:off x="2968884" y="3018654"/>
            <a:ext cx="1692931" cy="369332"/>
          </a:xfrm>
          <a:prstGeom prst="rect">
            <a:avLst/>
          </a:prstGeom>
          <a:noFill/>
        </p:spPr>
        <p:txBody>
          <a:bodyPr wrap="square" rtlCol="0">
            <a:spAutoFit/>
          </a:bodyPr>
          <a:lstStyle/>
          <a:p>
            <a:r>
              <a:rPr lang="vi-VN" dirty="0"/>
              <a:t>Data Entry</a:t>
            </a:r>
          </a:p>
        </p:txBody>
      </p:sp>
      <p:sp>
        <p:nvSpPr>
          <p:cNvPr id="22" name="TextBox 21">
            <a:extLst>
              <a:ext uri="{FF2B5EF4-FFF2-40B4-BE49-F238E27FC236}">
                <a16:creationId xmlns:a16="http://schemas.microsoft.com/office/drawing/2014/main" id="{41907C8C-27A7-4222-9C18-6F495B11AB92}"/>
              </a:ext>
            </a:extLst>
          </p:cNvPr>
          <p:cNvSpPr txBox="1"/>
          <p:nvPr/>
        </p:nvSpPr>
        <p:spPr>
          <a:xfrm>
            <a:off x="5343190" y="2989151"/>
            <a:ext cx="1692931" cy="646331"/>
          </a:xfrm>
          <a:prstGeom prst="rect">
            <a:avLst/>
          </a:prstGeom>
          <a:noFill/>
        </p:spPr>
        <p:txBody>
          <a:bodyPr wrap="square" rtlCol="0">
            <a:spAutoFit/>
          </a:bodyPr>
          <a:lstStyle/>
          <a:p>
            <a:r>
              <a:rPr lang="vi-VN" dirty="0"/>
              <a:t>Data Validation</a:t>
            </a:r>
          </a:p>
        </p:txBody>
      </p:sp>
      <p:sp>
        <p:nvSpPr>
          <p:cNvPr id="23" name="TextBox 22">
            <a:extLst>
              <a:ext uri="{FF2B5EF4-FFF2-40B4-BE49-F238E27FC236}">
                <a16:creationId xmlns:a16="http://schemas.microsoft.com/office/drawing/2014/main" id="{48997C1D-80B4-4D02-B06E-D6F95B894FB5}"/>
              </a:ext>
            </a:extLst>
          </p:cNvPr>
          <p:cNvSpPr txBox="1"/>
          <p:nvPr/>
        </p:nvSpPr>
        <p:spPr>
          <a:xfrm>
            <a:off x="7717496" y="2967465"/>
            <a:ext cx="1692931" cy="369332"/>
          </a:xfrm>
          <a:prstGeom prst="rect">
            <a:avLst/>
          </a:prstGeom>
          <a:noFill/>
        </p:spPr>
        <p:txBody>
          <a:bodyPr wrap="square" rtlCol="0">
            <a:spAutoFit/>
          </a:bodyPr>
          <a:lstStyle/>
          <a:p>
            <a:r>
              <a:rPr lang="vi-VN" dirty="0"/>
              <a:t>Data Migration</a:t>
            </a:r>
          </a:p>
        </p:txBody>
      </p:sp>
      <p:sp>
        <p:nvSpPr>
          <p:cNvPr id="24" name="TextBox 23">
            <a:hlinkClick r:id="rId7"/>
            <a:extLst>
              <a:ext uri="{FF2B5EF4-FFF2-40B4-BE49-F238E27FC236}">
                <a16:creationId xmlns:a16="http://schemas.microsoft.com/office/drawing/2014/main" id="{67E9B549-4FCB-46E6-99A5-7A5D39F8F766}"/>
              </a:ext>
            </a:extLst>
          </p:cNvPr>
          <p:cNvSpPr txBox="1"/>
          <p:nvPr/>
        </p:nvSpPr>
        <p:spPr>
          <a:xfrm>
            <a:off x="10091802" y="2945779"/>
            <a:ext cx="1692931" cy="369332"/>
          </a:xfrm>
          <a:prstGeom prst="rect">
            <a:avLst/>
          </a:prstGeom>
          <a:noFill/>
        </p:spPr>
        <p:txBody>
          <a:bodyPr wrap="square" rtlCol="0">
            <a:spAutoFit/>
          </a:bodyPr>
          <a:lstStyle/>
          <a:p>
            <a:r>
              <a:rPr lang="vi-VN" dirty="0"/>
              <a:t>Reporting</a:t>
            </a:r>
          </a:p>
        </p:txBody>
      </p:sp>
      <p:sp>
        <p:nvSpPr>
          <p:cNvPr id="25" name="Flowchart: Process 24">
            <a:extLst>
              <a:ext uri="{FF2B5EF4-FFF2-40B4-BE49-F238E27FC236}">
                <a16:creationId xmlns:a16="http://schemas.microsoft.com/office/drawing/2014/main" id="{0B667570-2F7E-4062-8E24-1BD8B42C7EC1}"/>
              </a:ext>
            </a:extLst>
          </p:cNvPr>
          <p:cNvSpPr/>
          <p:nvPr/>
        </p:nvSpPr>
        <p:spPr>
          <a:xfrm>
            <a:off x="1779956"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6" name="Graphic 25" descr="Play with solid fill">
            <a:hlinkClick r:id="rId8"/>
            <a:extLst>
              <a:ext uri="{FF2B5EF4-FFF2-40B4-BE49-F238E27FC236}">
                <a16:creationId xmlns:a16="http://schemas.microsoft.com/office/drawing/2014/main" id="{0BED89E9-1D3B-4395-BC7E-0B9B22510E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48436" y="4395431"/>
            <a:ext cx="753454" cy="753454"/>
          </a:xfrm>
          <a:prstGeom prst="rect">
            <a:avLst/>
          </a:prstGeom>
        </p:spPr>
      </p:pic>
      <p:sp>
        <p:nvSpPr>
          <p:cNvPr id="27" name="TextBox 26">
            <a:hlinkClick r:id="rId8"/>
            <a:extLst>
              <a:ext uri="{FF2B5EF4-FFF2-40B4-BE49-F238E27FC236}">
                <a16:creationId xmlns:a16="http://schemas.microsoft.com/office/drawing/2014/main" id="{726154B1-1F81-48F2-835D-B69E66EA5F03}"/>
              </a:ext>
            </a:extLst>
          </p:cNvPr>
          <p:cNvSpPr txBox="1"/>
          <p:nvPr/>
        </p:nvSpPr>
        <p:spPr>
          <a:xfrm>
            <a:off x="1779956" y="5231315"/>
            <a:ext cx="1692931" cy="369332"/>
          </a:xfrm>
          <a:prstGeom prst="rect">
            <a:avLst/>
          </a:prstGeom>
          <a:noFill/>
        </p:spPr>
        <p:txBody>
          <a:bodyPr wrap="square" rtlCol="0">
            <a:spAutoFit/>
          </a:bodyPr>
          <a:lstStyle/>
          <a:p>
            <a:r>
              <a:rPr lang="vi-VN" dirty="0"/>
              <a:t>Auditing</a:t>
            </a:r>
          </a:p>
        </p:txBody>
      </p:sp>
      <p:sp>
        <p:nvSpPr>
          <p:cNvPr id="28" name="Flowchart: Process 27">
            <a:extLst>
              <a:ext uri="{FF2B5EF4-FFF2-40B4-BE49-F238E27FC236}">
                <a16:creationId xmlns:a16="http://schemas.microsoft.com/office/drawing/2014/main" id="{25688CBF-5BC6-4E13-8D45-75818E223368}"/>
              </a:ext>
            </a:extLst>
          </p:cNvPr>
          <p:cNvSpPr/>
          <p:nvPr/>
        </p:nvSpPr>
        <p:spPr>
          <a:xfrm>
            <a:off x="4067382"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9" name="Graphic 28" descr="Play with solid fill">
            <a:hlinkClick r:id="rId9"/>
            <a:extLst>
              <a:ext uri="{FF2B5EF4-FFF2-40B4-BE49-F238E27FC236}">
                <a16:creationId xmlns:a16="http://schemas.microsoft.com/office/drawing/2014/main" id="{DE742959-083F-43AF-9084-4DABE70B9A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35862" y="4395431"/>
            <a:ext cx="753454" cy="753454"/>
          </a:xfrm>
          <a:prstGeom prst="rect">
            <a:avLst/>
          </a:prstGeom>
        </p:spPr>
      </p:pic>
      <p:sp>
        <p:nvSpPr>
          <p:cNvPr id="30" name="TextBox 29">
            <a:hlinkClick r:id="rId9"/>
            <a:extLst>
              <a:ext uri="{FF2B5EF4-FFF2-40B4-BE49-F238E27FC236}">
                <a16:creationId xmlns:a16="http://schemas.microsoft.com/office/drawing/2014/main" id="{DF20C5AD-2B6C-411D-AB55-AC317ED1B8FF}"/>
              </a:ext>
            </a:extLst>
          </p:cNvPr>
          <p:cNvSpPr txBox="1"/>
          <p:nvPr/>
        </p:nvSpPr>
        <p:spPr>
          <a:xfrm>
            <a:off x="4067382" y="5231315"/>
            <a:ext cx="1692931" cy="923330"/>
          </a:xfrm>
          <a:prstGeom prst="rect">
            <a:avLst/>
          </a:prstGeom>
          <a:noFill/>
        </p:spPr>
        <p:txBody>
          <a:bodyPr wrap="square" rtlCol="0">
            <a:spAutoFit/>
          </a:bodyPr>
          <a:lstStyle/>
          <a:p>
            <a:r>
              <a:rPr lang="vi-VN" dirty="0"/>
              <a:t>Customer account Management</a:t>
            </a:r>
          </a:p>
        </p:txBody>
      </p:sp>
      <p:sp>
        <p:nvSpPr>
          <p:cNvPr id="31" name="Flowchart: Process 30">
            <a:extLst>
              <a:ext uri="{FF2B5EF4-FFF2-40B4-BE49-F238E27FC236}">
                <a16:creationId xmlns:a16="http://schemas.microsoft.com/office/drawing/2014/main" id="{47FDFC20-ADBB-4514-B79E-EA540A34D2AB}"/>
              </a:ext>
            </a:extLst>
          </p:cNvPr>
          <p:cNvSpPr/>
          <p:nvPr/>
        </p:nvSpPr>
        <p:spPr>
          <a:xfrm>
            <a:off x="6534816"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2" name="Graphic 31" descr="Play with solid fill">
            <a:hlinkClick r:id="rId10"/>
            <a:extLst>
              <a:ext uri="{FF2B5EF4-FFF2-40B4-BE49-F238E27FC236}">
                <a16:creationId xmlns:a16="http://schemas.microsoft.com/office/drawing/2014/main" id="{E5BA8113-201F-43EE-A059-B37C4DA8F2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03296" y="4395431"/>
            <a:ext cx="753454" cy="753454"/>
          </a:xfrm>
          <a:prstGeom prst="rect">
            <a:avLst/>
          </a:prstGeom>
        </p:spPr>
      </p:pic>
      <p:sp>
        <p:nvSpPr>
          <p:cNvPr id="33" name="TextBox 32">
            <a:hlinkClick r:id="rId10"/>
            <a:extLst>
              <a:ext uri="{FF2B5EF4-FFF2-40B4-BE49-F238E27FC236}">
                <a16:creationId xmlns:a16="http://schemas.microsoft.com/office/drawing/2014/main" id="{9C819AA6-4FB3-46F7-876A-7B71D419B670}"/>
              </a:ext>
            </a:extLst>
          </p:cNvPr>
          <p:cNvSpPr txBox="1"/>
          <p:nvPr/>
        </p:nvSpPr>
        <p:spPr>
          <a:xfrm>
            <a:off x="6534816" y="5231315"/>
            <a:ext cx="1692931" cy="369332"/>
          </a:xfrm>
          <a:prstGeom prst="rect">
            <a:avLst/>
          </a:prstGeom>
          <a:noFill/>
        </p:spPr>
        <p:txBody>
          <a:bodyPr wrap="square" rtlCol="0">
            <a:spAutoFit/>
          </a:bodyPr>
          <a:lstStyle/>
          <a:p>
            <a:r>
              <a:rPr lang="vi-VN" dirty="0"/>
              <a:t>Form Filling</a:t>
            </a:r>
          </a:p>
        </p:txBody>
      </p:sp>
      <p:sp>
        <p:nvSpPr>
          <p:cNvPr id="42" name="Flowchart: Process 41">
            <a:extLst>
              <a:ext uri="{FF2B5EF4-FFF2-40B4-BE49-F238E27FC236}">
                <a16:creationId xmlns:a16="http://schemas.microsoft.com/office/drawing/2014/main" id="{2040CA9A-629F-4F5D-80AB-73C98B5E885E}"/>
              </a:ext>
            </a:extLst>
          </p:cNvPr>
          <p:cNvSpPr/>
          <p:nvPr/>
        </p:nvSpPr>
        <p:spPr>
          <a:xfrm>
            <a:off x="8866004" y="4341885"/>
            <a:ext cx="1290415" cy="860546"/>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3" name="Graphic 42" descr="Play with solid fill">
            <a:hlinkClick r:id="rId11"/>
            <a:extLst>
              <a:ext uri="{FF2B5EF4-FFF2-40B4-BE49-F238E27FC236}">
                <a16:creationId xmlns:a16="http://schemas.microsoft.com/office/drawing/2014/main" id="{5C956656-5B98-4060-87B1-D0E7F69ACB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34484" y="4395431"/>
            <a:ext cx="753454" cy="753454"/>
          </a:xfrm>
          <a:prstGeom prst="rect">
            <a:avLst/>
          </a:prstGeom>
        </p:spPr>
      </p:pic>
      <p:sp>
        <p:nvSpPr>
          <p:cNvPr id="44" name="TextBox 43">
            <a:hlinkClick r:id="rId11"/>
            <a:extLst>
              <a:ext uri="{FF2B5EF4-FFF2-40B4-BE49-F238E27FC236}">
                <a16:creationId xmlns:a16="http://schemas.microsoft.com/office/drawing/2014/main" id="{8489EB42-4E5C-4D15-9100-50BCC422B3BC}"/>
              </a:ext>
            </a:extLst>
          </p:cNvPr>
          <p:cNvSpPr txBox="1"/>
          <p:nvPr/>
        </p:nvSpPr>
        <p:spPr>
          <a:xfrm>
            <a:off x="8866004" y="5231315"/>
            <a:ext cx="1692931" cy="646331"/>
          </a:xfrm>
          <a:prstGeom prst="rect">
            <a:avLst/>
          </a:prstGeom>
          <a:noFill/>
        </p:spPr>
        <p:txBody>
          <a:bodyPr wrap="square" rtlCol="0">
            <a:spAutoFit/>
          </a:bodyPr>
          <a:lstStyle/>
          <a:p>
            <a:r>
              <a:rPr lang="vi-VN" dirty="0"/>
              <a:t>Claim processing</a:t>
            </a:r>
          </a:p>
        </p:txBody>
      </p:sp>
    </p:spTree>
    <p:extLst>
      <p:ext uri="{BB962C8B-B14F-4D97-AF65-F5344CB8AC3E}">
        <p14:creationId xmlns:p14="http://schemas.microsoft.com/office/powerpoint/2010/main" val="1423162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15F-E8F2-4C50-BCAC-454EA303ACE5}"/>
              </a:ext>
            </a:extLst>
          </p:cNvPr>
          <p:cNvSpPr>
            <a:spLocks noGrp="1"/>
          </p:cNvSpPr>
          <p:nvPr>
            <p:ph type="title"/>
          </p:nvPr>
        </p:nvSpPr>
        <p:spPr>
          <a:xfrm>
            <a:off x="3582098" y="286604"/>
            <a:ext cx="7573581" cy="1038858"/>
          </a:xfrm>
        </p:spPr>
        <p:txBody>
          <a:bodyPr/>
          <a:lstStyle/>
          <a:p>
            <a:pPr algn="r"/>
            <a:r>
              <a:rPr lang="en-US" dirty="0">
                <a:solidFill>
                  <a:srgbClr val="0076BF"/>
                </a:solidFill>
              </a:rPr>
              <a:t>Features</a:t>
            </a:r>
            <a:endParaRPr lang="vi-VN" dirty="0">
              <a:solidFill>
                <a:srgbClr val="0076BF"/>
              </a:solidFill>
            </a:endParaRPr>
          </a:p>
        </p:txBody>
      </p:sp>
      <p:pic>
        <p:nvPicPr>
          <p:cNvPr id="31" name="Content Placeholder 30" descr="Shield Cross with solid fill">
            <a:extLst>
              <a:ext uri="{FF2B5EF4-FFF2-40B4-BE49-F238E27FC236}">
                <a16:creationId xmlns:a16="http://schemas.microsoft.com/office/drawing/2014/main" id="{E24B5140-D431-4A81-9EF3-67E82215BD4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668963" y="3531394"/>
            <a:ext cx="914400" cy="914400"/>
          </a:xfrm>
        </p:spPr>
      </p:pic>
      <p:pic>
        <p:nvPicPr>
          <p:cNvPr id="4" name="Picture 3" descr="Logo, company name&#10;&#10;Description automatically generated">
            <a:extLst>
              <a:ext uri="{FF2B5EF4-FFF2-40B4-BE49-F238E27FC236}">
                <a16:creationId xmlns:a16="http://schemas.microsoft.com/office/drawing/2014/main" id="{DD8D5FC8-6CF8-4915-821B-D838721FED71}"/>
              </a:ext>
            </a:extLst>
          </p:cNvPr>
          <p:cNvPicPr>
            <a:picLocks noChangeAspect="1"/>
          </p:cNvPicPr>
          <p:nvPr/>
        </p:nvPicPr>
        <p:blipFill>
          <a:blip r:embed="rId4"/>
          <a:stretch>
            <a:fillRect/>
          </a:stretch>
        </p:blipFill>
        <p:spPr>
          <a:xfrm>
            <a:off x="202025" y="286604"/>
            <a:ext cx="2264338" cy="1257965"/>
          </a:xfrm>
          <a:prstGeom prst="rect">
            <a:avLst/>
          </a:prstGeom>
        </p:spPr>
      </p:pic>
      <p:sp>
        <p:nvSpPr>
          <p:cNvPr id="5" name="Rectangle 4">
            <a:extLst>
              <a:ext uri="{FF2B5EF4-FFF2-40B4-BE49-F238E27FC236}">
                <a16:creationId xmlns:a16="http://schemas.microsoft.com/office/drawing/2014/main" id="{9CC41781-D1BF-4A82-8184-218A96C514A2}"/>
              </a:ext>
            </a:extLst>
          </p:cNvPr>
          <p:cNvSpPr/>
          <p:nvPr/>
        </p:nvSpPr>
        <p:spPr>
          <a:xfrm>
            <a:off x="-167780" y="1544569"/>
            <a:ext cx="12658987" cy="4864620"/>
          </a:xfrm>
          <a:prstGeom prst="rect">
            <a:avLst/>
          </a:prstGeom>
          <a:solidFill>
            <a:srgbClr val="0076BF"/>
          </a:solidFill>
          <a:ln>
            <a:solidFill>
              <a:srgbClr val="37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7" name="Straight Connector 6">
            <a:extLst>
              <a:ext uri="{FF2B5EF4-FFF2-40B4-BE49-F238E27FC236}">
                <a16:creationId xmlns:a16="http://schemas.microsoft.com/office/drawing/2014/main" id="{AC647A14-F329-4EEC-B05E-D150C0EAD890}"/>
              </a:ext>
            </a:extLst>
          </p:cNvPr>
          <p:cNvCxnSpPr>
            <a:cxnSpLocks/>
          </p:cNvCxnSpPr>
          <p:nvPr/>
        </p:nvCxnSpPr>
        <p:spPr>
          <a:xfrm flipH="1">
            <a:off x="2567031" y="1325462"/>
            <a:ext cx="8588648" cy="0"/>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sp>
        <p:nvSpPr>
          <p:cNvPr id="10" name="Rectangle: Rounded Corners 9">
            <a:extLst>
              <a:ext uri="{FF2B5EF4-FFF2-40B4-BE49-F238E27FC236}">
                <a16:creationId xmlns:a16="http://schemas.microsoft.com/office/drawing/2014/main" id="{4E48862D-0851-4D6B-8D80-C9ECC8913198}"/>
              </a:ext>
            </a:extLst>
          </p:cNvPr>
          <p:cNvSpPr/>
          <p:nvPr/>
        </p:nvSpPr>
        <p:spPr>
          <a:xfrm>
            <a:off x="351372" y="2108201"/>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TextBox 10">
            <a:extLst>
              <a:ext uri="{FF2B5EF4-FFF2-40B4-BE49-F238E27FC236}">
                <a16:creationId xmlns:a16="http://schemas.microsoft.com/office/drawing/2014/main" id="{DD1741B6-D569-4F61-849D-4F4036D2FC61}"/>
              </a:ext>
            </a:extLst>
          </p:cNvPr>
          <p:cNvSpPr txBox="1"/>
          <p:nvPr/>
        </p:nvSpPr>
        <p:spPr>
          <a:xfrm>
            <a:off x="281742" y="3296635"/>
            <a:ext cx="1816266" cy="369332"/>
          </a:xfrm>
          <a:prstGeom prst="rect">
            <a:avLst/>
          </a:prstGeom>
          <a:noFill/>
        </p:spPr>
        <p:txBody>
          <a:bodyPr wrap="none" rtlCol="0">
            <a:spAutoFit/>
          </a:bodyPr>
          <a:lstStyle/>
          <a:p>
            <a:r>
              <a:rPr lang="en-US" dirty="0"/>
              <a:t>Virtual workforce</a:t>
            </a:r>
            <a:endParaRPr lang="vi-VN" dirty="0"/>
          </a:p>
        </p:txBody>
      </p:sp>
      <p:sp>
        <p:nvSpPr>
          <p:cNvPr id="12" name="Rectangle: Rounded Corners 11">
            <a:extLst>
              <a:ext uri="{FF2B5EF4-FFF2-40B4-BE49-F238E27FC236}">
                <a16:creationId xmlns:a16="http://schemas.microsoft.com/office/drawing/2014/main" id="{B11CF990-AE13-479E-A3A8-43B999404CD2}"/>
              </a:ext>
            </a:extLst>
          </p:cNvPr>
          <p:cNvSpPr/>
          <p:nvPr/>
        </p:nvSpPr>
        <p:spPr>
          <a:xfrm>
            <a:off x="2660004" y="2108201"/>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3C680CC3-20EC-409A-8598-CEA26902CE22}"/>
              </a:ext>
            </a:extLst>
          </p:cNvPr>
          <p:cNvSpPr txBox="1"/>
          <p:nvPr/>
        </p:nvSpPr>
        <p:spPr>
          <a:xfrm>
            <a:off x="2346266" y="3279120"/>
            <a:ext cx="2273443" cy="369332"/>
          </a:xfrm>
          <a:prstGeom prst="rect">
            <a:avLst/>
          </a:prstGeom>
          <a:noFill/>
        </p:spPr>
        <p:txBody>
          <a:bodyPr wrap="none" rtlCol="0">
            <a:spAutoFit/>
          </a:bodyPr>
          <a:lstStyle/>
          <a:p>
            <a:r>
              <a:rPr lang="en-US" dirty="0"/>
              <a:t>Complete Automation</a:t>
            </a:r>
            <a:endParaRPr lang="vi-VN" dirty="0"/>
          </a:p>
        </p:txBody>
      </p:sp>
      <p:sp>
        <p:nvSpPr>
          <p:cNvPr id="14" name="Rectangle: Rounded Corners 13">
            <a:extLst>
              <a:ext uri="{FF2B5EF4-FFF2-40B4-BE49-F238E27FC236}">
                <a16:creationId xmlns:a16="http://schemas.microsoft.com/office/drawing/2014/main" id="{090172A5-6395-4CE0-A617-30A88D0BD9C1}"/>
              </a:ext>
            </a:extLst>
          </p:cNvPr>
          <p:cNvSpPr/>
          <p:nvPr/>
        </p:nvSpPr>
        <p:spPr>
          <a:xfrm>
            <a:off x="5158400" y="2108201"/>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TextBox 14">
            <a:extLst>
              <a:ext uri="{FF2B5EF4-FFF2-40B4-BE49-F238E27FC236}">
                <a16:creationId xmlns:a16="http://schemas.microsoft.com/office/drawing/2014/main" id="{B1A7179C-DE2A-4B43-8A5C-8ABE42A4F3B2}"/>
              </a:ext>
            </a:extLst>
          </p:cNvPr>
          <p:cNvSpPr txBox="1"/>
          <p:nvPr/>
        </p:nvSpPr>
        <p:spPr>
          <a:xfrm>
            <a:off x="5098828" y="3264715"/>
            <a:ext cx="1730089" cy="369332"/>
          </a:xfrm>
          <a:prstGeom prst="rect">
            <a:avLst/>
          </a:prstGeom>
          <a:noFill/>
        </p:spPr>
        <p:txBody>
          <a:bodyPr wrap="none" rtlCol="0">
            <a:spAutoFit/>
          </a:bodyPr>
          <a:lstStyle/>
          <a:p>
            <a:r>
              <a:rPr lang="en-US" dirty="0"/>
              <a:t>Robust features</a:t>
            </a:r>
            <a:endParaRPr lang="vi-VN" dirty="0"/>
          </a:p>
        </p:txBody>
      </p:sp>
      <p:sp>
        <p:nvSpPr>
          <p:cNvPr id="16" name="Rectangle: Rounded Corners 15">
            <a:extLst>
              <a:ext uri="{FF2B5EF4-FFF2-40B4-BE49-F238E27FC236}">
                <a16:creationId xmlns:a16="http://schemas.microsoft.com/office/drawing/2014/main" id="{95224FC1-4AE3-45FC-8AB3-44F9896E1400}"/>
              </a:ext>
            </a:extLst>
          </p:cNvPr>
          <p:cNvSpPr/>
          <p:nvPr/>
        </p:nvSpPr>
        <p:spPr>
          <a:xfrm>
            <a:off x="7507108" y="2116208"/>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TextBox 16">
            <a:extLst>
              <a:ext uri="{FF2B5EF4-FFF2-40B4-BE49-F238E27FC236}">
                <a16:creationId xmlns:a16="http://schemas.microsoft.com/office/drawing/2014/main" id="{44301470-34E5-44BC-8D3B-2333F4E26C2E}"/>
              </a:ext>
            </a:extLst>
          </p:cNvPr>
          <p:cNvSpPr txBox="1"/>
          <p:nvPr/>
        </p:nvSpPr>
        <p:spPr>
          <a:xfrm>
            <a:off x="7558791" y="3264062"/>
            <a:ext cx="1542602" cy="369332"/>
          </a:xfrm>
          <a:prstGeom prst="rect">
            <a:avLst/>
          </a:prstGeom>
          <a:noFill/>
        </p:spPr>
        <p:txBody>
          <a:bodyPr wrap="none" rtlCol="0">
            <a:spAutoFit/>
          </a:bodyPr>
          <a:lstStyle/>
          <a:p>
            <a:r>
              <a:rPr lang="en-US" dirty="0"/>
              <a:t>Spying modes</a:t>
            </a:r>
            <a:endParaRPr lang="vi-VN" dirty="0"/>
          </a:p>
        </p:txBody>
      </p:sp>
      <p:sp>
        <p:nvSpPr>
          <p:cNvPr id="18" name="Rectangle: Rounded Corners 17">
            <a:extLst>
              <a:ext uri="{FF2B5EF4-FFF2-40B4-BE49-F238E27FC236}">
                <a16:creationId xmlns:a16="http://schemas.microsoft.com/office/drawing/2014/main" id="{4008C96D-E00B-4366-9CB0-EB4E28B621DA}"/>
              </a:ext>
            </a:extLst>
          </p:cNvPr>
          <p:cNvSpPr/>
          <p:nvPr/>
        </p:nvSpPr>
        <p:spPr>
          <a:xfrm>
            <a:off x="9882950" y="2129604"/>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TextBox 18">
            <a:extLst>
              <a:ext uri="{FF2B5EF4-FFF2-40B4-BE49-F238E27FC236}">
                <a16:creationId xmlns:a16="http://schemas.microsoft.com/office/drawing/2014/main" id="{C9C8D396-3461-4A5A-A104-E36AAA705B0D}"/>
              </a:ext>
            </a:extLst>
          </p:cNvPr>
          <p:cNvSpPr txBox="1"/>
          <p:nvPr/>
        </p:nvSpPr>
        <p:spPr>
          <a:xfrm>
            <a:off x="9528703" y="3271086"/>
            <a:ext cx="2517869" cy="369332"/>
          </a:xfrm>
          <a:prstGeom prst="rect">
            <a:avLst/>
          </a:prstGeom>
          <a:noFill/>
        </p:spPr>
        <p:txBody>
          <a:bodyPr wrap="none" rtlCol="0">
            <a:spAutoFit/>
          </a:bodyPr>
          <a:lstStyle/>
          <a:p>
            <a:r>
              <a:rPr lang="en-US" dirty="0"/>
              <a:t>Configurable dashboard</a:t>
            </a:r>
            <a:endParaRPr lang="vi-VN" dirty="0"/>
          </a:p>
        </p:txBody>
      </p:sp>
      <p:sp>
        <p:nvSpPr>
          <p:cNvPr id="20" name="Rectangle: Rounded Corners 19">
            <a:extLst>
              <a:ext uri="{FF2B5EF4-FFF2-40B4-BE49-F238E27FC236}">
                <a16:creationId xmlns:a16="http://schemas.microsoft.com/office/drawing/2014/main" id="{401679BF-4F42-4148-B7AD-DB9894B6E3F7}"/>
              </a:ext>
            </a:extLst>
          </p:cNvPr>
          <p:cNvSpPr/>
          <p:nvPr/>
        </p:nvSpPr>
        <p:spPr>
          <a:xfrm>
            <a:off x="10022389" y="4374657"/>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a:extLst>
              <a:ext uri="{FF2B5EF4-FFF2-40B4-BE49-F238E27FC236}">
                <a16:creationId xmlns:a16="http://schemas.microsoft.com/office/drawing/2014/main" id="{48DF8831-ADEF-4E0E-A0D4-327D5A034F48}"/>
              </a:ext>
            </a:extLst>
          </p:cNvPr>
          <p:cNvSpPr txBox="1"/>
          <p:nvPr/>
        </p:nvSpPr>
        <p:spPr>
          <a:xfrm>
            <a:off x="9898183" y="5476752"/>
            <a:ext cx="2411763" cy="646331"/>
          </a:xfrm>
          <a:prstGeom prst="rect">
            <a:avLst/>
          </a:prstGeom>
          <a:noFill/>
        </p:spPr>
        <p:txBody>
          <a:bodyPr wrap="square" rtlCol="0">
            <a:spAutoFit/>
          </a:bodyPr>
          <a:lstStyle/>
          <a:p>
            <a:r>
              <a:rPr lang="en-US" dirty="0"/>
              <a:t>MS Azure &amp; Amazon AWS cloud support</a:t>
            </a:r>
            <a:endParaRPr lang="vi-VN" dirty="0"/>
          </a:p>
        </p:txBody>
      </p:sp>
      <p:sp>
        <p:nvSpPr>
          <p:cNvPr id="22" name="Rectangle: Rounded Corners 21">
            <a:extLst>
              <a:ext uri="{FF2B5EF4-FFF2-40B4-BE49-F238E27FC236}">
                <a16:creationId xmlns:a16="http://schemas.microsoft.com/office/drawing/2014/main" id="{9721D719-92A4-458E-8650-AA6957252D79}"/>
              </a:ext>
            </a:extLst>
          </p:cNvPr>
          <p:cNvSpPr/>
          <p:nvPr/>
        </p:nvSpPr>
        <p:spPr>
          <a:xfrm>
            <a:off x="7558791" y="4384484"/>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3" name="TextBox 22">
            <a:extLst>
              <a:ext uri="{FF2B5EF4-FFF2-40B4-BE49-F238E27FC236}">
                <a16:creationId xmlns:a16="http://schemas.microsoft.com/office/drawing/2014/main" id="{EBE6792B-DFD8-4461-B548-0D18C9456987}"/>
              </a:ext>
            </a:extLst>
          </p:cNvPr>
          <p:cNvSpPr txBox="1"/>
          <p:nvPr/>
        </p:nvSpPr>
        <p:spPr>
          <a:xfrm>
            <a:off x="7489161" y="5572918"/>
            <a:ext cx="1824282" cy="369332"/>
          </a:xfrm>
          <a:prstGeom prst="rect">
            <a:avLst/>
          </a:prstGeom>
          <a:noFill/>
        </p:spPr>
        <p:txBody>
          <a:bodyPr wrap="none" rtlCol="0">
            <a:spAutoFit/>
          </a:bodyPr>
          <a:lstStyle/>
          <a:p>
            <a:r>
              <a:rPr lang="en-US" dirty="0"/>
              <a:t>Exception stages</a:t>
            </a:r>
            <a:endParaRPr lang="vi-VN" dirty="0"/>
          </a:p>
        </p:txBody>
      </p:sp>
      <p:sp>
        <p:nvSpPr>
          <p:cNvPr id="24" name="Rectangle: Rounded Corners 23">
            <a:extLst>
              <a:ext uri="{FF2B5EF4-FFF2-40B4-BE49-F238E27FC236}">
                <a16:creationId xmlns:a16="http://schemas.microsoft.com/office/drawing/2014/main" id="{5A40FA0E-E204-4D04-98C1-A31E3BAB6F94}"/>
              </a:ext>
            </a:extLst>
          </p:cNvPr>
          <p:cNvSpPr/>
          <p:nvPr/>
        </p:nvSpPr>
        <p:spPr>
          <a:xfrm>
            <a:off x="5192913" y="4384484"/>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TextBox 24">
            <a:extLst>
              <a:ext uri="{FF2B5EF4-FFF2-40B4-BE49-F238E27FC236}">
                <a16:creationId xmlns:a16="http://schemas.microsoft.com/office/drawing/2014/main" id="{20F9FF10-7DE4-4032-9E0A-8203D57C2A6E}"/>
              </a:ext>
            </a:extLst>
          </p:cNvPr>
          <p:cNvSpPr txBox="1"/>
          <p:nvPr/>
        </p:nvSpPr>
        <p:spPr>
          <a:xfrm>
            <a:off x="5123283" y="5572917"/>
            <a:ext cx="1824282" cy="646331"/>
          </a:xfrm>
          <a:prstGeom prst="rect">
            <a:avLst/>
          </a:prstGeom>
          <a:noFill/>
        </p:spPr>
        <p:txBody>
          <a:bodyPr wrap="square" rtlCol="0">
            <a:spAutoFit/>
          </a:bodyPr>
          <a:lstStyle/>
          <a:p>
            <a:r>
              <a:rPr lang="en-US" dirty="0"/>
              <a:t>Excel, xml, csv, pdf, image</a:t>
            </a:r>
            <a:endParaRPr lang="vi-VN" dirty="0"/>
          </a:p>
        </p:txBody>
      </p:sp>
      <p:sp>
        <p:nvSpPr>
          <p:cNvPr id="26" name="Rectangle: Rounded Corners 25">
            <a:extLst>
              <a:ext uri="{FF2B5EF4-FFF2-40B4-BE49-F238E27FC236}">
                <a16:creationId xmlns:a16="http://schemas.microsoft.com/office/drawing/2014/main" id="{8BB4D1C8-BE90-4378-970B-1E0D5B8EC9FA}"/>
              </a:ext>
            </a:extLst>
          </p:cNvPr>
          <p:cNvSpPr/>
          <p:nvPr/>
        </p:nvSpPr>
        <p:spPr>
          <a:xfrm>
            <a:off x="2753666" y="4396452"/>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a:extLst>
              <a:ext uri="{FF2B5EF4-FFF2-40B4-BE49-F238E27FC236}">
                <a16:creationId xmlns:a16="http://schemas.microsoft.com/office/drawing/2014/main" id="{837B7AD6-1659-4E65-9B83-C182BEFB2E15}"/>
              </a:ext>
            </a:extLst>
          </p:cNvPr>
          <p:cNvSpPr txBox="1"/>
          <p:nvPr/>
        </p:nvSpPr>
        <p:spPr>
          <a:xfrm>
            <a:off x="2684036" y="5584885"/>
            <a:ext cx="1824282" cy="369332"/>
          </a:xfrm>
          <a:prstGeom prst="rect">
            <a:avLst/>
          </a:prstGeom>
          <a:noFill/>
        </p:spPr>
        <p:txBody>
          <a:bodyPr wrap="square" rtlCol="0">
            <a:spAutoFit/>
          </a:bodyPr>
          <a:lstStyle/>
          <a:p>
            <a:r>
              <a:rPr lang="en-US" dirty="0"/>
              <a:t>Codeless</a:t>
            </a:r>
            <a:endParaRPr lang="vi-VN" dirty="0"/>
          </a:p>
        </p:txBody>
      </p:sp>
      <p:sp>
        <p:nvSpPr>
          <p:cNvPr id="28" name="Rectangle: Rounded Corners 27">
            <a:extLst>
              <a:ext uri="{FF2B5EF4-FFF2-40B4-BE49-F238E27FC236}">
                <a16:creationId xmlns:a16="http://schemas.microsoft.com/office/drawing/2014/main" id="{2CF3C9CB-396E-423F-A2F7-BF8CE2489EE3}"/>
              </a:ext>
            </a:extLst>
          </p:cNvPr>
          <p:cNvSpPr/>
          <p:nvPr/>
        </p:nvSpPr>
        <p:spPr>
          <a:xfrm>
            <a:off x="396425" y="4406422"/>
            <a:ext cx="1645968" cy="107305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TextBox 28">
            <a:extLst>
              <a:ext uri="{FF2B5EF4-FFF2-40B4-BE49-F238E27FC236}">
                <a16:creationId xmlns:a16="http://schemas.microsoft.com/office/drawing/2014/main" id="{4F185AB4-1C66-44AF-A791-5909C9C0CE4B}"/>
              </a:ext>
            </a:extLst>
          </p:cNvPr>
          <p:cNvSpPr txBox="1"/>
          <p:nvPr/>
        </p:nvSpPr>
        <p:spPr>
          <a:xfrm>
            <a:off x="326795" y="5594855"/>
            <a:ext cx="1824282" cy="646331"/>
          </a:xfrm>
          <a:prstGeom prst="rect">
            <a:avLst/>
          </a:prstGeom>
          <a:noFill/>
        </p:spPr>
        <p:txBody>
          <a:bodyPr wrap="square" rtlCol="0">
            <a:spAutoFit/>
          </a:bodyPr>
          <a:lstStyle/>
          <a:p>
            <a:r>
              <a:rPr lang="en-US" dirty="0"/>
              <a:t>Multi-platform support</a:t>
            </a:r>
            <a:endParaRPr lang="vi-VN" dirty="0"/>
          </a:p>
        </p:txBody>
      </p:sp>
      <p:pic>
        <p:nvPicPr>
          <p:cNvPr id="33" name="Graphic 32" descr="Shield Cross with solid fill">
            <a:extLst>
              <a:ext uri="{FF2B5EF4-FFF2-40B4-BE49-F238E27FC236}">
                <a16:creationId xmlns:a16="http://schemas.microsoft.com/office/drawing/2014/main" id="{3C72531B-C54C-4D55-9DBE-4F749ABC7B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4427" y="2128762"/>
            <a:ext cx="588195" cy="588195"/>
          </a:xfrm>
          <a:prstGeom prst="rect">
            <a:avLst/>
          </a:prstGeom>
        </p:spPr>
      </p:pic>
      <p:pic>
        <p:nvPicPr>
          <p:cNvPr id="35" name="Graphic 34" descr="Alterations &amp; Tailoring with solid fill">
            <a:extLst>
              <a:ext uri="{FF2B5EF4-FFF2-40B4-BE49-F238E27FC236}">
                <a16:creationId xmlns:a16="http://schemas.microsoft.com/office/drawing/2014/main" id="{A23331D6-163F-4900-A649-F6E8D905E5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9258" y="2581514"/>
            <a:ext cx="620302" cy="620302"/>
          </a:xfrm>
          <a:prstGeom prst="rect">
            <a:avLst/>
          </a:prstGeom>
        </p:spPr>
      </p:pic>
      <p:pic>
        <p:nvPicPr>
          <p:cNvPr id="37" name="Graphic 36" descr="Warehouse with solid fill">
            <a:extLst>
              <a:ext uri="{FF2B5EF4-FFF2-40B4-BE49-F238E27FC236}">
                <a16:creationId xmlns:a16="http://schemas.microsoft.com/office/drawing/2014/main" id="{4A1B8B70-28A1-4606-B1FC-4FAAA18F41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86855" y="2129769"/>
            <a:ext cx="533413" cy="533413"/>
          </a:xfrm>
          <a:prstGeom prst="rect">
            <a:avLst/>
          </a:prstGeom>
        </p:spPr>
      </p:pic>
      <p:pic>
        <p:nvPicPr>
          <p:cNvPr id="39" name="Graphic 38" descr="Hamburger Menu Icon with solid fill">
            <a:extLst>
              <a:ext uri="{FF2B5EF4-FFF2-40B4-BE49-F238E27FC236}">
                <a16:creationId xmlns:a16="http://schemas.microsoft.com/office/drawing/2014/main" id="{5E0CF161-6A3A-4556-8A04-5DCBB01288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38924" y="2183655"/>
            <a:ext cx="914400" cy="914400"/>
          </a:xfrm>
          <a:prstGeom prst="rect">
            <a:avLst/>
          </a:prstGeom>
        </p:spPr>
      </p:pic>
      <p:pic>
        <p:nvPicPr>
          <p:cNvPr id="41" name="Graphic 40" descr="Binary with solid fill">
            <a:extLst>
              <a:ext uri="{FF2B5EF4-FFF2-40B4-BE49-F238E27FC236}">
                <a16:creationId xmlns:a16="http://schemas.microsoft.com/office/drawing/2014/main" id="{3733B248-AD34-4401-8AFF-D607141073B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1229" y="2326504"/>
            <a:ext cx="585749" cy="585749"/>
          </a:xfrm>
          <a:prstGeom prst="rect">
            <a:avLst/>
          </a:prstGeom>
        </p:spPr>
      </p:pic>
      <p:pic>
        <p:nvPicPr>
          <p:cNvPr id="43" name="Graphic 42" descr="Stacked Rocks with solid fill">
            <a:extLst>
              <a:ext uri="{FF2B5EF4-FFF2-40B4-BE49-F238E27FC236}">
                <a16:creationId xmlns:a16="http://schemas.microsoft.com/office/drawing/2014/main" id="{7A960F72-0AFE-4F78-A5B1-63D9DDF1C0C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031103" y="2316662"/>
            <a:ext cx="585749" cy="585749"/>
          </a:xfrm>
          <a:prstGeom prst="rect">
            <a:avLst/>
          </a:prstGeom>
        </p:spPr>
      </p:pic>
      <p:pic>
        <p:nvPicPr>
          <p:cNvPr id="45" name="Graphic 44" descr="Detective male with solid fill">
            <a:extLst>
              <a:ext uri="{FF2B5EF4-FFF2-40B4-BE49-F238E27FC236}">
                <a16:creationId xmlns:a16="http://schemas.microsoft.com/office/drawing/2014/main" id="{311375B3-10D5-4CB7-B363-AA7777923B6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47974" y="2177880"/>
            <a:ext cx="914400" cy="914400"/>
          </a:xfrm>
          <a:prstGeom prst="rect">
            <a:avLst/>
          </a:prstGeom>
        </p:spPr>
      </p:pic>
      <p:pic>
        <p:nvPicPr>
          <p:cNvPr id="47" name="Graphic 46" descr="Computer with solid fill">
            <a:extLst>
              <a:ext uri="{FF2B5EF4-FFF2-40B4-BE49-F238E27FC236}">
                <a16:creationId xmlns:a16="http://schemas.microsoft.com/office/drawing/2014/main" id="{9CBA6A16-9454-4ADD-9118-8E6251C6A66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273977" y="2184904"/>
            <a:ext cx="914400" cy="914400"/>
          </a:xfrm>
          <a:prstGeom prst="rect">
            <a:avLst/>
          </a:prstGeom>
        </p:spPr>
      </p:pic>
      <p:pic>
        <p:nvPicPr>
          <p:cNvPr id="49" name="Picture 48">
            <a:extLst>
              <a:ext uri="{FF2B5EF4-FFF2-40B4-BE49-F238E27FC236}">
                <a16:creationId xmlns:a16="http://schemas.microsoft.com/office/drawing/2014/main" id="{942B094F-B642-4D92-B968-D01CC39CC661}"/>
              </a:ext>
            </a:extLst>
          </p:cNvPr>
          <p:cNvPicPr>
            <a:picLocks noChangeAspect="1"/>
          </p:cNvPicPr>
          <p:nvPr/>
        </p:nvPicPr>
        <p:blipFill>
          <a:blip r:embed="rId19"/>
          <a:stretch>
            <a:fillRect/>
          </a:stretch>
        </p:blipFill>
        <p:spPr>
          <a:xfrm>
            <a:off x="559637" y="4525269"/>
            <a:ext cx="768940" cy="434707"/>
          </a:xfrm>
          <a:prstGeom prst="rect">
            <a:avLst/>
          </a:prstGeom>
        </p:spPr>
      </p:pic>
      <p:pic>
        <p:nvPicPr>
          <p:cNvPr id="51" name="Picture 50" descr="Icon&#10;&#10;Description automatically generated">
            <a:extLst>
              <a:ext uri="{FF2B5EF4-FFF2-40B4-BE49-F238E27FC236}">
                <a16:creationId xmlns:a16="http://schemas.microsoft.com/office/drawing/2014/main" id="{E57E5799-5F7C-4B49-B2EF-2C1DB2C9FED2}"/>
              </a:ext>
            </a:extLst>
          </p:cNvPr>
          <p:cNvPicPr>
            <a:picLocks noChangeAspect="1"/>
          </p:cNvPicPr>
          <p:nvPr/>
        </p:nvPicPr>
        <p:blipFill>
          <a:blip r:embed="rId20"/>
          <a:stretch>
            <a:fillRect/>
          </a:stretch>
        </p:blipFill>
        <p:spPr>
          <a:xfrm>
            <a:off x="1375549" y="4889258"/>
            <a:ext cx="444719" cy="444719"/>
          </a:xfrm>
          <a:prstGeom prst="rect">
            <a:avLst/>
          </a:prstGeom>
        </p:spPr>
      </p:pic>
      <p:sp>
        <p:nvSpPr>
          <p:cNvPr id="54" name="TextBox 53">
            <a:extLst>
              <a:ext uri="{FF2B5EF4-FFF2-40B4-BE49-F238E27FC236}">
                <a16:creationId xmlns:a16="http://schemas.microsoft.com/office/drawing/2014/main" id="{CBA5E84F-A6EA-49DC-9BCC-AF6DEE06E1A6}"/>
              </a:ext>
            </a:extLst>
          </p:cNvPr>
          <p:cNvSpPr txBox="1"/>
          <p:nvPr/>
        </p:nvSpPr>
        <p:spPr>
          <a:xfrm>
            <a:off x="3077154" y="4531085"/>
            <a:ext cx="998991" cy="769441"/>
          </a:xfrm>
          <a:prstGeom prst="rect">
            <a:avLst/>
          </a:prstGeom>
          <a:noFill/>
        </p:spPr>
        <p:txBody>
          <a:bodyPr wrap="none" rtlCol="0">
            <a:spAutoFit/>
          </a:bodyPr>
          <a:lstStyle/>
          <a:p>
            <a:r>
              <a:rPr lang="en-US" sz="4400" dirty="0">
                <a:solidFill>
                  <a:srgbClr val="00B050"/>
                </a:solidFill>
                <a:latin typeface="Arial Black" panose="020B0A04020102020204" pitchFamily="34" charset="0"/>
              </a:rPr>
              <a:t>{  }</a:t>
            </a:r>
            <a:endParaRPr lang="vi-VN" sz="4400" dirty="0">
              <a:solidFill>
                <a:srgbClr val="00B050"/>
              </a:solidFill>
            </a:endParaRPr>
          </a:p>
        </p:txBody>
      </p:sp>
      <p:pic>
        <p:nvPicPr>
          <p:cNvPr id="56" name="Graphic 55" descr="Close outline">
            <a:extLst>
              <a:ext uri="{FF2B5EF4-FFF2-40B4-BE49-F238E27FC236}">
                <a16:creationId xmlns:a16="http://schemas.microsoft.com/office/drawing/2014/main" id="{808793E2-314D-41C4-B14D-61A2ED2CA3D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138977" y="4498703"/>
            <a:ext cx="914400" cy="914400"/>
          </a:xfrm>
          <a:prstGeom prst="rect">
            <a:avLst/>
          </a:prstGeom>
        </p:spPr>
      </p:pic>
      <p:pic>
        <p:nvPicPr>
          <p:cNvPr id="59" name="Graphic 58" descr="Juggler with solid fill">
            <a:extLst>
              <a:ext uri="{FF2B5EF4-FFF2-40B4-BE49-F238E27FC236}">
                <a16:creationId xmlns:a16="http://schemas.microsoft.com/office/drawing/2014/main" id="{3CFA0591-5A0F-4E3B-B761-A45C74F7BA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919293" y="4497179"/>
            <a:ext cx="843115" cy="843115"/>
          </a:xfrm>
          <a:prstGeom prst="rect">
            <a:avLst/>
          </a:prstGeom>
        </p:spPr>
      </p:pic>
      <p:pic>
        <p:nvPicPr>
          <p:cNvPr id="61" name="Graphic 60" descr="Paperclip with solid fill">
            <a:extLst>
              <a:ext uri="{FF2B5EF4-FFF2-40B4-BE49-F238E27FC236}">
                <a16:creationId xmlns:a16="http://schemas.microsoft.com/office/drawing/2014/main" id="{EE8B32F5-7DE2-44BD-B7F9-340B8B8E7C4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635218" y="4564091"/>
            <a:ext cx="791769" cy="791769"/>
          </a:xfrm>
          <a:prstGeom prst="rect">
            <a:avLst/>
          </a:prstGeom>
        </p:spPr>
      </p:pic>
      <p:pic>
        <p:nvPicPr>
          <p:cNvPr id="63" name="Picture 62" descr="Logo&#10;&#10;Description automatically generated">
            <a:extLst>
              <a:ext uri="{FF2B5EF4-FFF2-40B4-BE49-F238E27FC236}">
                <a16:creationId xmlns:a16="http://schemas.microsoft.com/office/drawing/2014/main" id="{E360D4F3-D8D6-453A-A18B-27A4254169DF}"/>
              </a:ext>
            </a:extLst>
          </p:cNvPr>
          <p:cNvPicPr>
            <a:picLocks noChangeAspect="1"/>
          </p:cNvPicPr>
          <p:nvPr/>
        </p:nvPicPr>
        <p:blipFill>
          <a:blip r:embed="rId27"/>
          <a:stretch>
            <a:fillRect/>
          </a:stretch>
        </p:blipFill>
        <p:spPr>
          <a:xfrm>
            <a:off x="10247808" y="4166808"/>
            <a:ext cx="1260705" cy="840471"/>
          </a:xfrm>
          <a:prstGeom prst="rect">
            <a:avLst/>
          </a:prstGeom>
        </p:spPr>
      </p:pic>
      <p:pic>
        <p:nvPicPr>
          <p:cNvPr id="65" name="Picture 64">
            <a:extLst>
              <a:ext uri="{FF2B5EF4-FFF2-40B4-BE49-F238E27FC236}">
                <a16:creationId xmlns:a16="http://schemas.microsoft.com/office/drawing/2014/main" id="{4FC3795C-841B-4582-8FCE-147CAD8CFA05}"/>
              </a:ext>
            </a:extLst>
          </p:cNvPr>
          <p:cNvPicPr>
            <a:picLocks noChangeAspect="1"/>
          </p:cNvPicPr>
          <p:nvPr/>
        </p:nvPicPr>
        <p:blipFill>
          <a:blip r:embed="rId28"/>
          <a:stretch>
            <a:fillRect/>
          </a:stretch>
        </p:blipFill>
        <p:spPr>
          <a:xfrm>
            <a:off x="10494010" y="4918736"/>
            <a:ext cx="768300" cy="459780"/>
          </a:xfrm>
          <a:prstGeom prst="rect">
            <a:avLst/>
          </a:prstGeom>
        </p:spPr>
      </p:pic>
    </p:spTree>
    <p:extLst>
      <p:ext uri="{BB962C8B-B14F-4D97-AF65-F5344CB8AC3E}">
        <p14:creationId xmlns:p14="http://schemas.microsoft.com/office/powerpoint/2010/main" val="257064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8" name="Straight Connector 4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2650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C22DE4C3-F301-467F-AA92-57A8FB152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0F7159-63B2-474F-BFD8-DC72CD00EA22}"/>
              </a:ext>
            </a:extLst>
          </p:cNvPr>
          <p:cNvSpPr>
            <a:spLocks noGrp="1"/>
          </p:cNvSpPr>
          <p:nvPr>
            <p:ph type="title"/>
          </p:nvPr>
        </p:nvSpPr>
        <p:spPr>
          <a:xfrm>
            <a:off x="633999" y="354227"/>
            <a:ext cx="10909073" cy="1014856"/>
          </a:xfrm>
        </p:spPr>
        <p:txBody>
          <a:bodyPr vert="horz" lIns="91440" tIns="45720" rIns="91440" bIns="45720" rtlCol="0" anchor="b">
            <a:normAutofit/>
          </a:bodyPr>
          <a:lstStyle/>
          <a:p>
            <a:r>
              <a:rPr lang="en-US" sz="6000">
                <a:solidFill>
                  <a:schemeClr val="bg1"/>
                </a:solidFill>
              </a:rPr>
              <a:t>Research Objectives</a:t>
            </a:r>
          </a:p>
        </p:txBody>
      </p:sp>
      <p:cxnSp>
        <p:nvCxnSpPr>
          <p:cNvPr id="56" name="Straight Connector 5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942" y="1466833"/>
            <a:ext cx="10515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descr="Bank with solid fill">
            <a:extLst>
              <a:ext uri="{FF2B5EF4-FFF2-40B4-BE49-F238E27FC236}">
                <a16:creationId xmlns:a16="http://schemas.microsoft.com/office/drawing/2014/main" id="{77CE8FA0-4124-41C7-96A6-F80194DBD9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50121" y="2719283"/>
            <a:ext cx="1940124" cy="1940124"/>
          </a:xfrm>
          <a:prstGeom prst="rect">
            <a:avLst/>
          </a:prstGeom>
        </p:spPr>
      </p:pic>
      <p:pic>
        <p:nvPicPr>
          <p:cNvPr id="7" name="Graphic 6" descr="Abacus with solid fill">
            <a:extLst>
              <a:ext uri="{FF2B5EF4-FFF2-40B4-BE49-F238E27FC236}">
                <a16:creationId xmlns:a16="http://schemas.microsoft.com/office/drawing/2014/main" id="{A959559A-3EF7-4FDF-A555-2F5572AF6D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1897" y="2810253"/>
            <a:ext cx="2040508" cy="2040508"/>
          </a:xfrm>
          <a:prstGeom prst="rect">
            <a:avLst/>
          </a:prstGeom>
        </p:spPr>
      </p:pic>
      <p:pic>
        <p:nvPicPr>
          <p:cNvPr id="5" name="Graphic 4" descr="Gears with solid fill">
            <a:extLst>
              <a:ext uri="{FF2B5EF4-FFF2-40B4-BE49-F238E27FC236}">
                <a16:creationId xmlns:a16="http://schemas.microsoft.com/office/drawing/2014/main" id="{073AA389-630A-4927-9AB2-438B875A79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8822" y="2810253"/>
            <a:ext cx="1884176" cy="1884176"/>
          </a:xfrm>
          <a:prstGeom prst="rect">
            <a:avLst/>
          </a:prstGeom>
        </p:spPr>
      </p:pic>
      <p:sp>
        <p:nvSpPr>
          <p:cNvPr id="58" name="Rectangle 57">
            <a:extLst>
              <a:ext uri="{FF2B5EF4-FFF2-40B4-BE49-F238E27FC236}">
                <a16:creationId xmlns:a16="http://schemas.microsoft.com/office/drawing/2014/main" id="{C29A556F-7A49-46B7-A1C2-C0280C895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extBox 14">
            <a:extLst>
              <a:ext uri="{FF2B5EF4-FFF2-40B4-BE49-F238E27FC236}">
                <a16:creationId xmlns:a16="http://schemas.microsoft.com/office/drawing/2014/main" id="{EB16C9CA-37B1-456D-AFAE-C4170AA75988}"/>
              </a:ext>
            </a:extLst>
          </p:cNvPr>
          <p:cNvSpPr txBox="1"/>
          <p:nvPr/>
        </p:nvSpPr>
        <p:spPr>
          <a:xfrm>
            <a:off x="1158240" y="4835907"/>
            <a:ext cx="1785340" cy="646331"/>
          </a:xfrm>
          <a:prstGeom prst="rect">
            <a:avLst/>
          </a:prstGeom>
          <a:noFill/>
        </p:spPr>
        <p:txBody>
          <a:bodyPr wrap="square" rtlCol="0">
            <a:spAutoFit/>
          </a:bodyPr>
          <a:lstStyle/>
          <a:p>
            <a:r>
              <a:rPr lang="en-US" dirty="0">
                <a:solidFill>
                  <a:schemeClr val="bg1"/>
                </a:solidFill>
                <a:highlight>
                  <a:srgbClr val="000000"/>
                </a:highlight>
              </a:rPr>
              <a:t> </a:t>
            </a:r>
            <a:r>
              <a:rPr lang="en-US" b="1" dirty="0">
                <a:solidFill>
                  <a:schemeClr val="bg1"/>
                </a:solidFill>
                <a:highlight>
                  <a:srgbClr val="000000"/>
                </a:highlight>
              </a:rPr>
              <a:t>Operation Way</a:t>
            </a:r>
            <a:r>
              <a:rPr lang="en-US" dirty="0">
                <a:solidFill>
                  <a:schemeClr val="bg1"/>
                </a:solidFill>
                <a:highlight>
                  <a:srgbClr val="000000"/>
                </a:highlight>
              </a:rPr>
              <a:t> </a:t>
            </a:r>
            <a:r>
              <a:rPr lang="en-US" dirty="0"/>
              <a:t>of RPA tools</a:t>
            </a:r>
            <a:endParaRPr lang="vi-VN" dirty="0"/>
          </a:p>
        </p:txBody>
      </p:sp>
      <p:sp>
        <p:nvSpPr>
          <p:cNvPr id="42" name="TextBox 41">
            <a:extLst>
              <a:ext uri="{FF2B5EF4-FFF2-40B4-BE49-F238E27FC236}">
                <a16:creationId xmlns:a16="http://schemas.microsoft.com/office/drawing/2014/main" id="{3D325DE7-47A7-47DA-9A8B-97B7F03A158A}"/>
              </a:ext>
            </a:extLst>
          </p:cNvPr>
          <p:cNvSpPr txBox="1"/>
          <p:nvPr/>
        </p:nvSpPr>
        <p:spPr>
          <a:xfrm>
            <a:off x="4928889" y="4883773"/>
            <a:ext cx="1626523" cy="369332"/>
          </a:xfrm>
          <a:prstGeom prst="rect">
            <a:avLst/>
          </a:prstGeom>
          <a:noFill/>
        </p:spPr>
        <p:txBody>
          <a:bodyPr wrap="square" rtlCol="0">
            <a:spAutoFit/>
          </a:bodyPr>
          <a:lstStyle/>
          <a:p>
            <a:r>
              <a:rPr lang="en-US" dirty="0"/>
              <a:t>Their </a:t>
            </a:r>
            <a:r>
              <a:rPr lang="en-US" b="1" dirty="0">
                <a:solidFill>
                  <a:schemeClr val="bg1"/>
                </a:solidFill>
                <a:highlight>
                  <a:srgbClr val="000000"/>
                </a:highlight>
              </a:rPr>
              <a:t>Features</a:t>
            </a:r>
            <a:r>
              <a:rPr lang="en-US" b="1" dirty="0">
                <a:solidFill>
                  <a:schemeClr val="bg1"/>
                </a:solidFill>
              </a:rPr>
              <a:t> </a:t>
            </a:r>
            <a:r>
              <a:rPr lang="en-US" b="1" dirty="0">
                <a:solidFill>
                  <a:schemeClr val="bg1"/>
                </a:solidFill>
                <a:highlight>
                  <a:srgbClr val="000000"/>
                </a:highlight>
              </a:rPr>
              <a:t> </a:t>
            </a:r>
            <a:endParaRPr lang="vi-VN" b="1" dirty="0">
              <a:solidFill>
                <a:schemeClr val="bg1"/>
              </a:solidFill>
              <a:highlight>
                <a:srgbClr val="000000"/>
              </a:highlight>
            </a:endParaRPr>
          </a:p>
        </p:txBody>
      </p:sp>
      <p:sp>
        <p:nvSpPr>
          <p:cNvPr id="43" name="TextBox 42">
            <a:extLst>
              <a:ext uri="{FF2B5EF4-FFF2-40B4-BE49-F238E27FC236}">
                <a16:creationId xmlns:a16="http://schemas.microsoft.com/office/drawing/2014/main" id="{21D24334-827B-460A-97E7-4F6E8D3778B9}"/>
              </a:ext>
            </a:extLst>
          </p:cNvPr>
          <p:cNvSpPr txBox="1"/>
          <p:nvPr/>
        </p:nvSpPr>
        <p:spPr>
          <a:xfrm>
            <a:off x="8806921" y="4885806"/>
            <a:ext cx="1940124" cy="646331"/>
          </a:xfrm>
          <a:prstGeom prst="rect">
            <a:avLst/>
          </a:prstGeom>
          <a:noFill/>
        </p:spPr>
        <p:txBody>
          <a:bodyPr wrap="square" rtlCol="0">
            <a:spAutoFit/>
          </a:bodyPr>
          <a:lstStyle/>
          <a:p>
            <a:r>
              <a:rPr lang="en-US" b="1" dirty="0">
                <a:solidFill>
                  <a:schemeClr val="bg1"/>
                </a:solidFill>
                <a:highlight>
                  <a:srgbClr val="000000"/>
                </a:highlight>
              </a:rPr>
              <a:t>Applications</a:t>
            </a:r>
            <a:r>
              <a:rPr lang="en-US" dirty="0"/>
              <a:t> in </a:t>
            </a:r>
            <a:r>
              <a:rPr lang="en-US" b="1" dirty="0">
                <a:solidFill>
                  <a:schemeClr val="bg1"/>
                </a:solidFill>
                <a:highlight>
                  <a:srgbClr val="000000"/>
                </a:highlight>
              </a:rPr>
              <a:t>Financial</a:t>
            </a:r>
            <a:r>
              <a:rPr lang="en-US" dirty="0"/>
              <a:t> Industry</a:t>
            </a:r>
            <a:endParaRPr lang="vi-VN" dirty="0"/>
          </a:p>
        </p:txBody>
      </p:sp>
    </p:spTree>
    <p:extLst>
      <p:ext uri="{BB962C8B-B14F-4D97-AF65-F5344CB8AC3E}">
        <p14:creationId xmlns:p14="http://schemas.microsoft.com/office/powerpoint/2010/main" val="427320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C41781-D1BF-4A82-8184-218A96C514A2}"/>
              </a:ext>
            </a:extLst>
          </p:cNvPr>
          <p:cNvSpPr/>
          <p:nvPr/>
        </p:nvSpPr>
        <p:spPr>
          <a:xfrm>
            <a:off x="-167780" y="1544569"/>
            <a:ext cx="12658987" cy="4864620"/>
          </a:xfrm>
          <a:prstGeom prst="rect">
            <a:avLst/>
          </a:prstGeom>
          <a:solidFill>
            <a:srgbClr val="0076BF"/>
          </a:solidFill>
          <a:ln>
            <a:solidFill>
              <a:srgbClr val="37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F9F9415F-E8F2-4C50-BCAC-454EA303ACE5}"/>
              </a:ext>
            </a:extLst>
          </p:cNvPr>
          <p:cNvSpPr>
            <a:spLocks noGrp="1"/>
          </p:cNvSpPr>
          <p:nvPr>
            <p:ph type="title"/>
          </p:nvPr>
        </p:nvSpPr>
        <p:spPr>
          <a:xfrm>
            <a:off x="3582098" y="286604"/>
            <a:ext cx="7573581" cy="1038858"/>
          </a:xfrm>
        </p:spPr>
        <p:txBody>
          <a:bodyPr/>
          <a:lstStyle/>
          <a:p>
            <a:pPr algn="r"/>
            <a:r>
              <a:rPr lang="en-US" dirty="0">
                <a:solidFill>
                  <a:srgbClr val="0076BF"/>
                </a:solidFill>
              </a:rPr>
              <a:t>Components</a:t>
            </a:r>
            <a:endParaRPr lang="vi-VN" dirty="0">
              <a:solidFill>
                <a:srgbClr val="0076BF"/>
              </a:solidFill>
            </a:endParaRPr>
          </a:p>
        </p:txBody>
      </p:sp>
      <p:pic>
        <p:nvPicPr>
          <p:cNvPr id="8" name="Content Placeholder 7" descr="Processor with solid fill">
            <a:extLst>
              <a:ext uri="{FF2B5EF4-FFF2-40B4-BE49-F238E27FC236}">
                <a16:creationId xmlns:a16="http://schemas.microsoft.com/office/drawing/2014/main" id="{84E5B7F7-C502-4D2A-B268-78C0F5041E9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108207" y="3794841"/>
            <a:ext cx="914400" cy="914400"/>
          </a:xfrm>
        </p:spPr>
      </p:pic>
      <p:pic>
        <p:nvPicPr>
          <p:cNvPr id="4" name="Picture 3" descr="Logo, company name&#10;&#10;Description automatically generated">
            <a:extLst>
              <a:ext uri="{FF2B5EF4-FFF2-40B4-BE49-F238E27FC236}">
                <a16:creationId xmlns:a16="http://schemas.microsoft.com/office/drawing/2014/main" id="{DD8D5FC8-6CF8-4915-821B-D838721FED71}"/>
              </a:ext>
            </a:extLst>
          </p:cNvPr>
          <p:cNvPicPr>
            <a:picLocks noChangeAspect="1"/>
          </p:cNvPicPr>
          <p:nvPr/>
        </p:nvPicPr>
        <p:blipFill>
          <a:blip r:embed="rId4"/>
          <a:stretch>
            <a:fillRect/>
          </a:stretch>
        </p:blipFill>
        <p:spPr>
          <a:xfrm>
            <a:off x="202025" y="286604"/>
            <a:ext cx="2264338" cy="1257965"/>
          </a:xfrm>
          <a:prstGeom prst="rect">
            <a:avLst/>
          </a:prstGeom>
        </p:spPr>
      </p:pic>
      <p:cxnSp>
        <p:nvCxnSpPr>
          <p:cNvPr id="7" name="Straight Connector 6">
            <a:extLst>
              <a:ext uri="{FF2B5EF4-FFF2-40B4-BE49-F238E27FC236}">
                <a16:creationId xmlns:a16="http://schemas.microsoft.com/office/drawing/2014/main" id="{AC647A14-F329-4EEC-B05E-D150C0EAD890}"/>
              </a:ext>
            </a:extLst>
          </p:cNvPr>
          <p:cNvCxnSpPr>
            <a:cxnSpLocks/>
          </p:cNvCxnSpPr>
          <p:nvPr/>
        </p:nvCxnSpPr>
        <p:spPr>
          <a:xfrm flipH="1">
            <a:off x="2567031" y="1325462"/>
            <a:ext cx="8588648" cy="0"/>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pic>
        <p:nvPicPr>
          <p:cNvPr id="10" name="Graphic 9" descr="Box with solid fill">
            <a:extLst>
              <a:ext uri="{FF2B5EF4-FFF2-40B4-BE49-F238E27FC236}">
                <a16:creationId xmlns:a16="http://schemas.microsoft.com/office/drawing/2014/main" id="{7A56F5DA-645A-4DF8-91F0-BAAE018A8C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23652" y="3794841"/>
            <a:ext cx="914400" cy="914400"/>
          </a:xfrm>
          <a:prstGeom prst="rect">
            <a:avLst/>
          </a:prstGeom>
        </p:spPr>
      </p:pic>
      <p:sp>
        <p:nvSpPr>
          <p:cNvPr id="11" name="TextBox 10">
            <a:extLst>
              <a:ext uri="{FF2B5EF4-FFF2-40B4-BE49-F238E27FC236}">
                <a16:creationId xmlns:a16="http://schemas.microsoft.com/office/drawing/2014/main" id="{5DB31EF6-1FE6-4593-9FF9-FD658B49DF36}"/>
              </a:ext>
            </a:extLst>
          </p:cNvPr>
          <p:cNvSpPr txBox="1"/>
          <p:nvPr/>
        </p:nvSpPr>
        <p:spPr>
          <a:xfrm>
            <a:off x="2778512" y="4928347"/>
            <a:ext cx="1607171" cy="369332"/>
          </a:xfrm>
          <a:prstGeom prst="rect">
            <a:avLst/>
          </a:prstGeom>
          <a:noFill/>
        </p:spPr>
        <p:txBody>
          <a:bodyPr wrap="none" rtlCol="0">
            <a:spAutoFit/>
          </a:bodyPr>
          <a:lstStyle/>
          <a:p>
            <a:r>
              <a:rPr lang="en-US" dirty="0"/>
              <a:t>Process studio</a:t>
            </a:r>
            <a:endParaRPr lang="vi-VN" dirty="0"/>
          </a:p>
        </p:txBody>
      </p:sp>
      <p:sp>
        <p:nvSpPr>
          <p:cNvPr id="12" name="TextBox 11">
            <a:extLst>
              <a:ext uri="{FF2B5EF4-FFF2-40B4-BE49-F238E27FC236}">
                <a16:creationId xmlns:a16="http://schemas.microsoft.com/office/drawing/2014/main" id="{0623AEAC-B96D-4CC5-9E72-82DA001C26FF}"/>
              </a:ext>
            </a:extLst>
          </p:cNvPr>
          <p:cNvSpPr txBox="1"/>
          <p:nvPr/>
        </p:nvSpPr>
        <p:spPr>
          <a:xfrm>
            <a:off x="6777266" y="4928347"/>
            <a:ext cx="1463862" cy="369332"/>
          </a:xfrm>
          <a:prstGeom prst="rect">
            <a:avLst/>
          </a:prstGeom>
          <a:noFill/>
        </p:spPr>
        <p:txBody>
          <a:bodyPr wrap="none" rtlCol="0">
            <a:spAutoFit/>
          </a:bodyPr>
          <a:lstStyle/>
          <a:p>
            <a:r>
              <a:rPr lang="en-US" dirty="0"/>
              <a:t>Object studio</a:t>
            </a:r>
            <a:endParaRPr lang="vi-VN" dirty="0"/>
          </a:p>
        </p:txBody>
      </p:sp>
      <p:sp>
        <p:nvSpPr>
          <p:cNvPr id="13" name="TextBox 12">
            <a:extLst>
              <a:ext uri="{FF2B5EF4-FFF2-40B4-BE49-F238E27FC236}">
                <a16:creationId xmlns:a16="http://schemas.microsoft.com/office/drawing/2014/main" id="{E9D1E8A4-2D62-4272-811C-D83914632CC0}"/>
              </a:ext>
            </a:extLst>
          </p:cNvPr>
          <p:cNvSpPr txBox="1"/>
          <p:nvPr/>
        </p:nvSpPr>
        <p:spPr>
          <a:xfrm>
            <a:off x="3473042" y="286604"/>
            <a:ext cx="184731" cy="369332"/>
          </a:xfrm>
          <a:prstGeom prst="rect">
            <a:avLst/>
          </a:prstGeom>
          <a:noFill/>
        </p:spPr>
        <p:txBody>
          <a:bodyPr wrap="none" rtlCol="0">
            <a:spAutoFit/>
          </a:bodyPr>
          <a:lstStyle/>
          <a:p>
            <a:endParaRPr lang="vi-VN" dirty="0"/>
          </a:p>
        </p:txBody>
      </p:sp>
      <p:sp>
        <p:nvSpPr>
          <p:cNvPr id="14" name="TextBox 13">
            <a:extLst>
              <a:ext uri="{FF2B5EF4-FFF2-40B4-BE49-F238E27FC236}">
                <a16:creationId xmlns:a16="http://schemas.microsoft.com/office/drawing/2014/main" id="{BF68352A-FED0-41DC-97A4-70DA2E1635BD}"/>
              </a:ext>
            </a:extLst>
          </p:cNvPr>
          <p:cNvSpPr txBox="1"/>
          <p:nvPr/>
        </p:nvSpPr>
        <p:spPr>
          <a:xfrm>
            <a:off x="878207" y="2221666"/>
            <a:ext cx="7159845" cy="923330"/>
          </a:xfrm>
          <a:prstGeom prst="rect">
            <a:avLst/>
          </a:prstGeom>
          <a:noFill/>
        </p:spPr>
        <p:txBody>
          <a:bodyPr wrap="none" rtlCol="0">
            <a:spAutoFit/>
          </a:bodyPr>
          <a:lstStyle/>
          <a:p>
            <a:r>
              <a:rPr lang="en-US" dirty="0">
                <a:solidFill>
                  <a:schemeClr val="bg1"/>
                </a:solidFill>
              </a:rPr>
              <a:t>Blue Prism</a:t>
            </a:r>
            <a:r>
              <a:rPr lang="en-US" dirty="0"/>
              <a:t> is a set of libraries, tools, and runtime environments for RPA.</a:t>
            </a:r>
          </a:p>
          <a:p>
            <a:endParaRPr lang="en-US" dirty="0"/>
          </a:p>
          <a:p>
            <a:r>
              <a:rPr lang="en-US" dirty="0"/>
              <a:t>Every software robot has two main parts:</a:t>
            </a:r>
          </a:p>
        </p:txBody>
      </p:sp>
    </p:spTree>
    <p:extLst>
      <p:ext uri="{BB962C8B-B14F-4D97-AF65-F5344CB8AC3E}">
        <p14:creationId xmlns:p14="http://schemas.microsoft.com/office/powerpoint/2010/main" val="300613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7497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155149-F1C1-41CB-8A11-3B1C1721379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Summary</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6DA8820-3CCF-4824-8D6C-05CE6B834D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35502" y="528759"/>
            <a:ext cx="7101777" cy="523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4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7" name="Straight Connector 1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9" name="Rectangle 13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5486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155149-F1C1-41CB-8A11-3B1C1721379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Summary</a:t>
            </a:r>
          </a:p>
        </p:txBody>
      </p:sp>
      <p:cxnSp>
        <p:nvCxnSpPr>
          <p:cNvPr id="143" name="Straight Connector 14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81C53A0D-2B4F-4CE6-80C5-51067FA536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70962" y="640080"/>
            <a:ext cx="6710701" cy="5116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06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95657-7E65-412E-A01C-1B4DBEEA71BD}"/>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000">
                <a:solidFill>
                  <a:schemeClr val="tx1">
                    <a:lumMod val="85000"/>
                    <a:lumOff val="15000"/>
                  </a:schemeClr>
                </a:solidFill>
              </a:rPr>
              <a:t>Thank you</a:t>
            </a:r>
          </a:p>
        </p:txBody>
      </p:sp>
      <p:cxnSp>
        <p:nvCxnSpPr>
          <p:cNvPr id="15" name="Straight Connector 14">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33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242796" y="3824520"/>
            <a:ext cx="2852319" cy="738664"/>
          </a:xfrm>
          <a:prstGeom prst="rect">
            <a:avLst/>
          </a:prstGeom>
          <a:noFill/>
        </p:spPr>
        <p:txBody>
          <a:bodyPr wrap="none" rtlCol="0">
            <a:spAutoFit/>
          </a:bodyPr>
          <a:lstStyle/>
          <a:p>
            <a:pPr algn="r"/>
            <a:r>
              <a:rPr lang="en-US" dirty="0">
                <a:solidFill>
                  <a:schemeClr val="bg1">
                    <a:lumMod val="95000"/>
                  </a:schemeClr>
                </a:solidFill>
              </a:rPr>
              <a:t>Use case 01</a:t>
            </a:r>
          </a:p>
          <a:p>
            <a:pPr algn="r"/>
            <a:r>
              <a:rPr lang="en-US" sz="2400" dirty="0">
                <a:solidFill>
                  <a:schemeClr val="accent2">
                    <a:lumMod val="60000"/>
                    <a:lumOff val="40000"/>
                  </a:schemeClr>
                </a:solidFill>
              </a:rPr>
              <a:t>Accounts Receivable</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4932273" y="566678"/>
            <a:ext cx="6962548" cy="5724644"/>
          </a:xfrm>
          <a:prstGeom prst="rect">
            <a:avLst/>
          </a:prstGeom>
          <a:noFill/>
        </p:spPr>
        <p:txBody>
          <a:bodyPr wrap="square" rtlCol="0">
            <a:spAutoFit/>
          </a:bodyPr>
          <a:lstStyle/>
          <a:p>
            <a:r>
              <a:rPr lang="en-US" dirty="0">
                <a:latin typeface="Franklin Gothic Book" panose="020B0503020102020204" pitchFamily="34" charset="0"/>
              </a:rPr>
              <a:t>Days Sales Outstanding depends on the human element on </a:t>
            </a:r>
            <a:r>
              <a:rPr lang="en-US" b="1" dirty="0">
                <a:latin typeface="Franklin Gothic Book" panose="020B0503020102020204" pitchFamily="34" charset="0"/>
              </a:rPr>
              <a:t>both the payee’s and the recipient’s side</a:t>
            </a:r>
            <a:r>
              <a:rPr lang="en-US" dirty="0">
                <a:latin typeface="Franklin Gothic Book" panose="020B0503020102020204" pitchFamily="34" charset="0"/>
              </a:rPr>
              <a:t>.</a:t>
            </a:r>
          </a:p>
          <a:p>
            <a:endParaRPr lang="en-US" dirty="0">
              <a:latin typeface="Franklin Gothic Book" panose="020B0503020102020204" pitchFamily="34" charset="0"/>
            </a:endParaRPr>
          </a:p>
          <a:p>
            <a:r>
              <a:rPr lang="en-US" dirty="0">
                <a:latin typeface="Franklin Gothic Book" panose="020B0503020102020204" pitchFamily="34" charset="0"/>
              </a:rPr>
              <a:t>For example, an </a:t>
            </a:r>
            <a:r>
              <a:rPr lang="en-US" b="1" dirty="0">
                <a:latin typeface="Franklin Gothic Book" panose="020B0503020102020204" pitchFamily="34" charset="0"/>
              </a:rPr>
              <a:t>accountant</a:t>
            </a:r>
            <a:r>
              <a:rPr lang="en-US" dirty="0">
                <a:latin typeface="Franklin Gothic Book" panose="020B0503020102020204" pitchFamily="34" charset="0"/>
              </a:rPr>
              <a:t> can </a:t>
            </a:r>
            <a:r>
              <a:rPr lang="en-US" b="1" dirty="0">
                <a:latin typeface="Franklin Gothic Book" panose="020B0503020102020204" pitchFamily="34" charset="0"/>
              </a:rPr>
              <a:t>forget to send an invoice</a:t>
            </a:r>
            <a:r>
              <a:rPr lang="en-US" dirty="0">
                <a:latin typeface="Franklin Gothic Book" panose="020B0503020102020204" pitchFamily="34" charset="0"/>
              </a:rPr>
              <a:t>. This leads to not only a cash gap - it jeopardizes the order to cash process and impacts liquidity if it occurs more frequently.</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to rescue</a:t>
            </a:r>
            <a:r>
              <a:rPr lang="en-US" dirty="0">
                <a:latin typeface="Franklin Gothic Book" panose="020B0503020102020204" pitchFamily="34" charset="0"/>
              </a:rPr>
              <a:t>: bots can solve problems of human employee such as oblivion, bad health, etc. This results in a </a:t>
            </a:r>
            <a:r>
              <a:rPr lang="en-US" b="1" dirty="0">
                <a:latin typeface="Franklin Gothic Book" panose="020B0503020102020204" pitchFamily="34" charset="0"/>
              </a:rPr>
              <a:t>consistent cash flow without deficiencies</a:t>
            </a:r>
            <a:r>
              <a:rPr lang="en-US" dirty="0">
                <a:latin typeface="Franklin Gothic Book" panose="020B0503020102020204" pitchFamily="34" charset="0"/>
              </a:rPr>
              <a:t>. Apart from that, RPA helps in:</a:t>
            </a:r>
          </a:p>
          <a:p>
            <a:pPr marL="742950" lvl="1" indent="-285750">
              <a:buFont typeface="Arial" panose="020B0604020202020204" pitchFamily="34" charset="0"/>
              <a:buChar char="•"/>
            </a:pPr>
            <a:r>
              <a:rPr lang="en-US" dirty="0">
                <a:latin typeface="Franklin Gothic Book" panose="020B0503020102020204" pitchFamily="34" charset="0"/>
              </a:rPr>
              <a:t>Customer data setup and management</a:t>
            </a:r>
          </a:p>
          <a:p>
            <a:pPr marL="742950" lvl="1" indent="-285750">
              <a:buFont typeface="Arial" panose="020B0604020202020204" pitchFamily="34" charset="0"/>
              <a:buChar char="•"/>
            </a:pPr>
            <a:r>
              <a:rPr lang="en-US" dirty="0">
                <a:latin typeface="Franklin Gothic Book" panose="020B0503020102020204" pitchFamily="34" charset="0"/>
              </a:rPr>
              <a:t>Extracting customer information from different sources</a:t>
            </a:r>
          </a:p>
          <a:p>
            <a:pPr marL="742950" lvl="1" indent="-285750">
              <a:buFont typeface="Arial" panose="020B0604020202020204" pitchFamily="34" charset="0"/>
              <a:buChar char="•"/>
            </a:pPr>
            <a:r>
              <a:rPr lang="en-US" dirty="0">
                <a:latin typeface="Franklin Gothic Book" panose="020B0503020102020204" pitchFamily="34" charset="0"/>
              </a:rPr>
              <a:t>Sales quotation and entry generation</a:t>
            </a:r>
          </a:p>
          <a:p>
            <a:pPr marL="742950" lvl="1" indent="-285750">
              <a:buFont typeface="Arial" panose="020B0604020202020204" pitchFamily="34" charset="0"/>
              <a:buChar char="•"/>
            </a:pPr>
            <a:r>
              <a:rPr lang="en-US" dirty="0">
                <a:latin typeface="Franklin Gothic Book" panose="020B0503020102020204" pitchFamily="34" charset="0"/>
              </a:rPr>
              <a:t>Invoice generation and distribution</a:t>
            </a:r>
          </a:p>
          <a:p>
            <a:pPr marL="742950" lvl="1" indent="-285750">
              <a:buFont typeface="Arial" panose="020B0604020202020204" pitchFamily="34" charset="0"/>
              <a:buChar char="•"/>
            </a:pPr>
            <a:r>
              <a:rPr lang="en-US" dirty="0">
                <a:latin typeface="Franklin Gothic Book" panose="020B0503020102020204" pitchFamily="34" charset="0"/>
              </a:rPr>
              <a:t>Cash application</a:t>
            </a:r>
          </a:p>
          <a:p>
            <a:pPr marL="742950" lvl="1" indent="-285750">
              <a:buFont typeface="Arial" panose="020B0604020202020204" pitchFamily="34" charset="0"/>
              <a:buChar char="•"/>
            </a:pPr>
            <a:r>
              <a:rPr lang="en-US" dirty="0">
                <a:latin typeface="Franklin Gothic Book" panose="020B0503020102020204" pitchFamily="34" charset="0"/>
              </a:rPr>
              <a:t>Customer credit monitoring</a:t>
            </a:r>
          </a:p>
          <a:p>
            <a:pPr marL="742950" lvl="1" indent="-285750">
              <a:buFont typeface="Arial" panose="020B0604020202020204" pitchFamily="34" charset="0"/>
              <a:buChar char="•"/>
            </a:pPr>
            <a:r>
              <a:rPr lang="en-US" dirty="0">
                <a:latin typeface="Franklin Gothic Book" panose="020B0503020102020204" pitchFamily="34" charset="0"/>
              </a:rPr>
              <a:t>Dispute resolution</a:t>
            </a:r>
          </a:p>
          <a:p>
            <a:pPr marL="742950" lvl="1" indent="-285750">
              <a:buFont typeface="Arial" panose="020B0604020202020204" pitchFamily="34" charset="0"/>
              <a:buChar char="•"/>
            </a:pPr>
            <a:r>
              <a:rPr lang="en-US" dirty="0">
                <a:latin typeface="Franklin Gothic Book" panose="020B0503020102020204" pitchFamily="34" charset="0"/>
              </a:rPr>
              <a:t>Follow-ups, reminders, and dunning</a:t>
            </a:r>
          </a:p>
          <a:p>
            <a:pPr marL="742950" lvl="1" indent="-285750">
              <a:buFont typeface="Arial" panose="020B0604020202020204" pitchFamily="34" charset="0"/>
              <a:buChar char="•"/>
            </a:pPr>
            <a:r>
              <a:rPr lang="en-US" dirty="0">
                <a:latin typeface="Franklin Gothic Book" panose="020B0503020102020204" pitchFamily="34" charset="0"/>
              </a:rPr>
              <a:t>Credit risk management</a:t>
            </a:r>
          </a:p>
          <a:p>
            <a:pPr marL="742950" lvl="1" indent="-285750">
              <a:buFont typeface="Arial" panose="020B0604020202020204" pitchFamily="34" charset="0"/>
              <a:buChar char="•"/>
            </a:pPr>
            <a:r>
              <a:rPr lang="en-US" dirty="0">
                <a:latin typeface="Franklin Gothic Book" panose="020B0503020102020204" pitchFamily="34" charset="0"/>
              </a:rPr>
              <a:t>Chargeback</a:t>
            </a:r>
            <a:endParaRPr lang="vi-VN" dirty="0"/>
          </a:p>
        </p:txBody>
      </p:sp>
    </p:spTree>
    <p:extLst>
      <p:ext uri="{BB962C8B-B14F-4D97-AF65-F5344CB8AC3E}">
        <p14:creationId xmlns:p14="http://schemas.microsoft.com/office/powerpoint/2010/main" val="135616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492479" y="3824520"/>
            <a:ext cx="2602636" cy="1107996"/>
          </a:xfrm>
          <a:prstGeom prst="rect">
            <a:avLst/>
          </a:prstGeom>
          <a:noFill/>
        </p:spPr>
        <p:txBody>
          <a:bodyPr wrap="none" rtlCol="0">
            <a:spAutoFit/>
          </a:bodyPr>
          <a:lstStyle/>
          <a:p>
            <a:pPr algn="r"/>
            <a:r>
              <a:rPr lang="en-US" dirty="0">
                <a:solidFill>
                  <a:schemeClr val="bg1">
                    <a:lumMod val="95000"/>
                  </a:schemeClr>
                </a:solidFill>
              </a:rPr>
              <a:t>Use case 02</a:t>
            </a:r>
          </a:p>
          <a:p>
            <a:pPr algn="r"/>
            <a:r>
              <a:rPr lang="en-US" sz="2400" dirty="0">
                <a:solidFill>
                  <a:schemeClr val="accent2">
                    <a:lumMod val="60000"/>
                    <a:lumOff val="40000"/>
                  </a:schemeClr>
                </a:solidFill>
              </a:rPr>
              <a:t>Accounts Payable</a:t>
            </a:r>
          </a:p>
          <a:p>
            <a:pPr algn="r"/>
            <a:r>
              <a:rPr lang="en-US" sz="2400" dirty="0">
                <a:solidFill>
                  <a:schemeClr val="accent2">
                    <a:lumMod val="60000"/>
                    <a:lumOff val="40000"/>
                  </a:schemeClr>
                </a:solidFill>
              </a:rPr>
              <a:t>and procure to pay</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4919915" y="1187464"/>
            <a:ext cx="6962548" cy="4339650"/>
          </a:xfrm>
          <a:prstGeom prst="rect">
            <a:avLst/>
          </a:prstGeom>
          <a:noFill/>
        </p:spPr>
        <p:txBody>
          <a:bodyPr wrap="square" rtlCol="0">
            <a:spAutoFit/>
          </a:bodyPr>
          <a:lstStyle/>
          <a:p>
            <a:r>
              <a:rPr lang="en-US" dirty="0">
                <a:latin typeface="Franklin Gothic Book" panose="020B0503020102020204" pitchFamily="34" charset="0"/>
              </a:rPr>
              <a:t>A high </a:t>
            </a:r>
            <a:r>
              <a:rPr lang="en-US" b="1" dirty="0">
                <a:latin typeface="Franklin Gothic Book" panose="020B0503020102020204" pitchFamily="34" charset="0"/>
              </a:rPr>
              <a:t>Days Payable Outstanding</a:t>
            </a:r>
            <a:r>
              <a:rPr lang="en-US" dirty="0">
                <a:latin typeface="Franklin Gothic Book" panose="020B0503020102020204" pitchFamily="34" charset="0"/>
              </a:rPr>
              <a:t> is good when it’s </a:t>
            </a:r>
            <a:r>
              <a:rPr lang="en-US" b="1" dirty="0">
                <a:latin typeface="Franklin Gothic Book" panose="020B0503020102020204" pitchFamily="34" charset="0"/>
              </a:rPr>
              <a:t>triggered by friendly credit terms</a:t>
            </a:r>
            <a:r>
              <a:rPr lang="en-US" dirty="0">
                <a:latin typeface="Franklin Gothic Book" panose="020B0503020102020204" pitchFamily="34" charset="0"/>
              </a:rPr>
              <a:t>, and not so good if the reason is that you are not able to pay your bills on time due to inefficiency.</a:t>
            </a:r>
          </a:p>
          <a:p>
            <a:endParaRPr lang="en-US" dirty="0">
              <a:latin typeface="Franklin Gothic Book" panose="020B0503020102020204" pitchFamily="34" charset="0"/>
            </a:endParaRPr>
          </a:p>
          <a:p>
            <a:r>
              <a:rPr lang="en-US" dirty="0">
                <a:latin typeface="Franklin Gothic Book" panose="020B0503020102020204" pitchFamily="34" charset="0"/>
              </a:rPr>
              <a:t>Operational lags in accounts payable usually occur while processing invoices. Vendor invoices are non-standardized, and need to be </a:t>
            </a:r>
            <a:r>
              <a:rPr lang="en-US" b="1" dirty="0">
                <a:latin typeface="Franklin Gothic Book" panose="020B0503020102020204" pitchFamily="34" charset="0"/>
              </a:rPr>
              <a:t>cross-checked</a:t>
            </a:r>
            <a:r>
              <a:rPr lang="en-US" dirty="0">
                <a:latin typeface="Franklin Gothic Book" panose="020B0503020102020204" pitchFamily="34" charset="0"/>
              </a:rPr>
              <a:t> with purchasing orders and approved.</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solution:</a:t>
            </a:r>
            <a:r>
              <a:rPr lang="en-US" dirty="0">
                <a:latin typeface="Franklin Gothic Book" panose="020B0503020102020204" pitchFamily="34" charset="0"/>
              </a:rPr>
              <a:t> Intelligent automation can </a:t>
            </a:r>
            <a:r>
              <a:rPr lang="en-US" b="1" dirty="0">
                <a:latin typeface="Franklin Gothic Book" panose="020B0503020102020204" pitchFamily="34" charset="0"/>
              </a:rPr>
              <a:t>streamline this process end-to-end</a:t>
            </a:r>
            <a:r>
              <a:rPr lang="en-US" dirty="0">
                <a:latin typeface="Franklin Gothic Book" panose="020B0503020102020204" pitchFamily="34" charset="0"/>
              </a:rPr>
              <a:t> even if the incoming docs are paper-based, thanks to optical character recognition technology (</a:t>
            </a:r>
            <a:r>
              <a:rPr lang="en-US" b="1" dirty="0">
                <a:latin typeface="Franklin Gothic Book" panose="020B0503020102020204" pitchFamily="34" charset="0"/>
              </a:rPr>
              <a:t>OCR</a:t>
            </a:r>
            <a:r>
              <a:rPr lang="en-US" dirty="0">
                <a:latin typeface="Franklin Gothic Book" panose="020B0503020102020204" pitchFamily="34" charset="0"/>
              </a:rPr>
              <a:t>).  Software robots can direct invoices to the team member responsible for their approval and set up reminders. They can also match the purchase order with the invoice, compare them, and flag the mismatches (if any) for review.</a:t>
            </a:r>
          </a:p>
          <a:p>
            <a:endParaRPr lang="en-US" dirty="0">
              <a:latin typeface="Franklin Gothic Book" panose="020B0503020102020204" pitchFamily="34" charset="0"/>
            </a:endParaRPr>
          </a:p>
        </p:txBody>
      </p:sp>
    </p:spTree>
    <p:extLst>
      <p:ext uri="{BB962C8B-B14F-4D97-AF65-F5344CB8AC3E}">
        <p14:creationId xmlns:p14="http://schemas.microsoft.com/office/powerpoint/2010/main" val="281721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326408" y="3824520"/>
            <a:ext cx="2768707" cy="1107996"/>
          </a:xfrm>
          <a:prstGeom prst="rect">
            <a:avLst/>
          </a:prstGeom>
          <a:noFill/>
        </p:spPr>
        <p:txBody>
          <a:bodyPr wrap="none" rtlCol="0">
            <a:spAutoFit/>
          </a:bodyPr>
          <a:lstStyle/>
          <a:p>
            <a:pPr algn="r"/>
            <a:r>
              <a:rPr lang="en-US" dirty="0">
                <a:solidFill>
                  <a:schemeClr val="bg1">
                    <a:lumMod val="95000"/>
                  </a:schemeClr>
                </a:solidFill>
              </a:rPr>
              <a:t>Use case 03</a:t>
            </a:r>
          </a:p>
          <a:p>
            <a:pPr algn="r"/>
            <a:r>
              <a:rPr lang="en-US" sz="2400" dirty="0">
                <a:solidFill>
                  <a:schemeClr val="accent2">
                    <a:lumMod val="60000"/>
                    <a:lumOff val="40000"/>
                  </a:schemeClr>
                </a:solidFill>
              </a:rPr>
              <a:t>Intercompany</a:t>
            </a:r>
          </a:p>
          <a:p>
            <a:pPr algn="r"/>
            <a:r>
              <a:rPr lang="en-US" sz="2400" dirty="0">
                <a:solidFill>
                  <a:schemeClr val="accent2">
                    <a:lumMod val="60000"/>
                    <a:lumOff val="40000"/>
                  </a:schemeClr>
                </a:solidFill>
              </a:rPr>
              <a:t>reconciliations (ICR)</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4932273" y="1797085"/>
            <a:ext cx="6962548" cy="2677656"/>
          </a:xfrm>
          <a:prstGeom prst="rect">
            <a:avLst/>
          </a:prstGeom>
          <a:noFill/>
        </p:spPr>
        <p:txBody>
          <a:bodyPr wrap="square" rtlCol="0">
            <a:spAutoFit/>
          </a:bodyPr>
          <a:lstStyle/>
          <a:p>
            <a:r>
              <a:rPr lang="en-US" dirty="0">
                <a:latin typeface="Franklin Gothic Book" panose="020B0503020102020204" pitchFamily="34" charset="0"/>
              </a:rPr>
              <a:t>Balancing accounts to provide an accurate financial statement is a source of constant stress due to </a:t>
            </a:r>
            <a:r>
              <a:rPr lang="en-US" b="1" dirty="0">
                <a:latin typeface="Franklin Gothic Book" panose="020B0503020102020204" pitchFamily="34" charset="0"/>
              </a:rPr>
              <a:t>manual data entry, extraction, and cross-checking</a:t>
            </a:r>
            <a:r>
              <a:rPr lang="en-US" dirty="0">
                <a:latin typeface="Franklin Gothic Book" panose="020B0503020102020204" pitchFamily="34" charset="0"/>
              </a:rPr>
              <a:t>. In the worst cases, identifying unrecorded transactions or balances and rooting out </a:t>
            </a:r>
            <a:r>
              <a:rPr lang="en-US" b="1" dirty="0">
                <a:latin typeface="Franklin Gothic Book" panose="020B0503020102020204" pitchFamily="34" charset="0"/>
              </a:rPr>
              <a:t>invoicing mistakes</a:t>
            </a:r>
            <a:r>
              <a:rPr lang="en-US" dirty="0">
                <a:latin typeface="Franklin Gothic Book" panose="020B0503020102020204" pitchFamily="34" charset="0"/>
              </a:rPr>
              <a:t> can paralyze the entire department. </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bots’ help</a:t>
            </a:r>
            <a:r>
              <a:rPr lang="en-US" dirty="0">
                <a:latin typeface="Franklin Gothic Book" panose="020B0503020102020204" pitchFamily="34" charset="0"/>
              </a:rPr>
              <a:t>: can </a:t>
            </a:r>
            <a:r>
              <a:rPr lang="en-US" b="1" dirty="0">
                <a:latin typeface="Franklin Gothic Book" panose="020B0503020102020204" pitchFamily="34" charset="0"/>
              </a:rPr>
              <a:t>streamline this process</a:t>
            </a:r>
            <a:r>
              <a:rPr lang="en-US" dirty="0">
                <a:latin typeface="Franklin Gothic Book" panose="020B0503020102020204" pitchFamily="34" charset="0"/>
              </a:rPr>
              <a:t> by easily acquiring and checking transactional data from any source, automatically approving all matching records, and notifying about discrepancies.</a:t>
            </a:r>
          </a:p>
        </p:txBody>
      </p:sp>
    </p:spTree>
    <p:extLst>
      <p:ext uri="{BB962C8B-B14F-4D97-AF65-F5344CB8AC3E}">
        <p14:creationId xmlns:p14="http://schemas.microsoft.com/office/powerpoint/2010/main" val="271527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921361" y="3824520"/>
            <a:ext cx="3173754" cy="738664"/>
          </a:xfrm>
          <a:prstGeom prst="rect">
            <a:avLst/>
          </a:prstGeom>
          <a:noFill/>
        </p:spPr>
        <p:txBody>
          <a:bodyPr wrap="none" rtlCol="0">
            <a:spAutoFit/>
          </a:bodyPr>
          <a:lstStyle/>
          <a:p>
            <a:pPr algn="r"/>
            <a:r>
              <a:rPr lang="en-US" dirty="0">
                <a:solidFill>
                  <a:schemeClr val="bg1">
                    <a:lumMod val="95000"/>
                  </a:schemeClr>
                </a:solidFill>
              </a:rPr>
              <a:t>Use case 04</a:t>
            </a:r>
          </a:p>
          <a:p>
            <a:pPr algn="r"/>
            <a:r>
              <a:rPr lang="en-US" sz="2400" dirty="0">
                <a:solidFill>
                  <a:schemeClr val="accent2">
                    <a:lumMod val="60000"/>
                    <a:lumOff val="40000"/>
                  </a:schemeClr>
                </a:solidFill>
              </a:rPr>
              <a:t>Inventory management</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5016476" y="1471453"/>
            <a:ext cx="6962548" cy="4062651"/>
          </a:xfrm>
          <a:prstGeom prst="rect">
            <a:avLst/>
          </a:prstGeom>
          <a:noFill/>
        </p:spPr>
        <p:txBody>
          <a:bodyPr wrap="square" rtlCol="0">
            <a:spAutoFit/>
          </a:bodyPr>
          <a:lstStyle/>
          <a:p>
            <a:r>
              <a:rPr lang="en-US" dirty="0">
                <a:latin typeface="Franklin Gothic Book" panose="020B0503020102020204" pitchFamily="34" charset="0"/>
              </a:rPr>
              <a:t>Businesses need to be in the know about inventory levels to maintain a constant product supply.</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 bots</a:t>
            </a:r>
            <a:r>
              <a:rPr lang="en-US" dirty="0">
                <a:latin typeface="Franklin Gothic Book" panose="020B0503020102020204" pitchFamily="34" charset="0"/>
              </a:rPr>
              <a:t> can do all the heavy lifting and help leverage the dead stock and stock-outs, improve lead times, and optimize storage costs. Moreover, these are tasks that a bot can handle without a supervisor :</a:t>
            </a:r>
          </a:p>
          <a:p>
            <a:pPr marL="285750" indent="-285750">
              <a:buFont typeface="Arial" panose="020B0604020202020204" pitchFamily="34" charset="0"/>
              <a:buChar char="•"/>
            </a:pPr>
            <a:r>
              <a:rPr lang="en-US" dirty="0">
                <a:latin typeface="Franklin Gothic Book" panose="020B0503020102020204" pitchFamily="34" charset="0"/>
              </a:rPr>
              <a:t>Monitoring inventory</a:t>
            </a:r>
          </a:p>
          <a:p>
            <a:pPr marL="285750" indent="-285750">
              <a:buFont typeface="Arial" panose="020B0604020202020204" pitchFamily="34" charset="0"/>
              <a:buChar char="•"/>
            </a:pPr>
            <a:r>
              <a:rPr lang="en-US" dirty="0">
                <a:latin typeface="Franklin Gothic Book" panose="020B0503020102020204" pitchFamily="34" charset="0"/>
              </a:rPr>
              <a:t>Notifying about low inventory levels</a:t>
            </a:r>
          </a:p>
          <a:p>
            <a:pPr marL="285750" indent="-285750">
              <a:buFont typeface="Arial" panose="020B0604020202020204" pitchFamily="34" charset="0"/>
              <a:buChar char="•"/>
            </a:pPr>
            <a:r>
              <a:rPr lang="en-US" dirty="0">
                <a:latin typeface="Franklin Gothic Book" panose="020B0503020102020204" pitchFamily="34" charset="0"/>
              </a:rPr>
              <a:t>Ordering products when the stock levels hit a threshold</a:t>
            </a:r>
          </a:p>
          <a:p>
            <a:pPr marL="285750" indent="-285750">
              <a:buFont typeface="Arial" panose="020B0604020202020204" pitchFamily="34" charset="0"/>
              <a:buChar char="•"/>
            </a:pPr>
            <a:r>
              <a:rPr lang="en-US" dirty="0">
                <a:latin typeface="Franklin Gothic Book" panose="020B0503020102020204" pitchFamily="34" charset="0"/>
              </a:rPr>
              <a:t>Placing and approving stock orders</a:t>
            </a:r>
          </a:p>
          <a:p>
            <a:pPr marL="285750" indent="-285750">
              <a:buFont typeface="Arial" panose="020B0604020202020204" pitchFamily="34" charset="0"/>
              <a:buChar char="•"/>
            </a:pPr>
            <a:r>
              <a:rPr lang="en-US" dirty="0">
                <a:latin typeface="Franklin Gothic Book" panose="020B0503020102020204" pitchFamily="34" charset="0"/>
              </a:rPr>
              <a:t>Forecasting optimal inventory levels</a:t>
            </a:r>
          </a:p>
          <a:p>
            <a:pPr marL="285750" indent="-285750">
              <a:buFont typeface="Arial" panose="020B0604020202020204" pitchFamily="34" charset="0"/>
              <a:buChar char="•"/>
            </a:pPr>
            <a:r>
              <a:rPr lang="en-US" dirty="0">
                <a:latin typeface="Franklin Gothic Book" panose="020B0503020102020204" pitchFamily="34" charset="0"/>
              </a:rPr>
              <a:t>Updating ERP and WMS systems</a:t>
            </a:r>
          </a:p>
          <a:p>
            <a:pPr marL="285750" indent="-285750">
              <a:buFont typeface="Arial" panose="020B0604020202020204" pitchFamily="34" charset="0"/>
              <a:buChar char="•"/>
            </a:pPr>
            <a:r>
              <a:rPr lang="en-US" dirty="0">
                <a:latin typeface="Franklin Gothic Book" panose="020B0503020102020204" pitchFamily="34" charset="0"/>
              </a:rPr>
              <a:t>Reporting and follow-ups</a:t>
            </a:r>
          </a:p>
          <a:p>
            <a:pPr marL="285750" indent="-285750">
              <a:buFont typeface="Arial" panose="020B0604020202020204" pitchFamily="34" charset="0"/>
              <a:buChar char="•"/>
            </a:pPr>
            <a:r>
              <a:rPr lang="en-US" dirty="0">
                <a:latin typeface="Franklin Gothic Book" panose="020B0503020102020204" pitchFamily="34" charset="0"/>
              </a:rPr>
              <a:t>Tracking shipments</a:t>
            </a:r>
          </a:p>
        </p:txBody>
      </p:sp>
    </p:spTree>
    <p:extLst>
      <p:ext uri="{BB962C8B-B14F-4D97-AF65-F5344CB8AC3E}">
        <p14:creationId xmlns:p14="http://schemas.microsoft.com/office/powerpoint/2010/main" val="199379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578785" y="3824520"/>
            <a:ext cx="2516330" cy="738664"/>
          </a:xfrm>
          <a:prstGeom prst="rect">
            <a:avLst/>
          </a:prstGeom>
          <a:noFill/>
        </p:spPr>
        <p:txBody>
          <a:bodyPr wrap="none" rtlCol="0">
            <a:spAutoFit/>
          </a:bodyPr>
          <a:lstStyle/>
          <a:p>
            <a:pPr algn="r"/>
            <a:r>
              <a:rPr lang="en-US" dirty="0">
                <a:solidFill>
                  <a:schemeClr val="bg1">
                    <a:lumMod val="95000"/>
                  </a:schemeClr>
                </a:solidFill>
              </a:rPr>
              <a:t>Use case 05</a:t>
            </a:r>
          </a:p>
          <a:p>
            <a:pPr algn="r"/>
            <a:r>
              <a:rPr lang="en-US" sz="2400" dirty="0">
                <a:solidFill>
                  <a:schemeClr val="accent2">
                    <a:lumMod val="60000"/>
                    <a:lumOff val="40000"/>
                  </a:schemeClr>
                </a:solidFill>
              </a:rPr>
              <a:t>Travel &amp; expenses</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5016476" y="1471453"/>
            <a:ext cx="6962548" cy="3231654"/>
          </a:xfrm>
          <a:prstGeom prst="rect">
            <a:avLst/>
          </a:prstGeom>
          <a:noFill/>
        </p:spPr>
        <p:txBody>
          <a:bodyPr wrap="square" rtlCol="0">
            <a:spAutoFit/>
          </a:bodyPr>
          <a:lstStyle/>
          <a:p>
            <a:r>
              <a:rPr lang="en-US" sz="2400" dirty="0">
                <a:solidFill>
                  <a:srgbClr val="FFC000"/>
                </a:solidFill>
                <a:latin typeface="Franklin Gothic Book" panose="020B0503020102020204" pitchFamily="34" charset="0"/>
              </a:rPr>
              <a:t>RPA bots</a:t>
            </a:r>
            <a:r>
              <a:rPr lang="en-US" dirty="0">
                <a:latin typeface="Franklin Gothic Book" panose="020B0503020102020204" pitchFamily="34" charset="0"/>
              </a:rPr>
              <a:t> can facilitate lots of manual work for both travelers and accountants, creating a better employee experience. They can </a:t>
            </a:r>
            <a:r>
              <a:rPr lang="en-US" b="1" dirty="0">
                <a:latin typeface="Franklin Gothic Book" panose="020B0503020102020204" pitchFamily="34" charset="0"/>
              </a:rPr>
              <a:t>extract and read data</a:t>
            </a:r>
            <a:r>
              <a:rPr lang="en-US" dirty="0">
                <a:latin typeface="Franklin Gothic Book" panose="020B0503020102020204" pitchFamily="34" charset="0"/>
              </a:rPr>
              <a:t> from all types of receipts, </a:t>
            </a:r>
            <a:r>
              <a:rPr lang="en-US" b="1" dirty="0">
                <a:latin typeface="Franklin Gothic Book" panose="020B0503020102020204" pitchFamily="34" charset="0"/>
              </a:rPr>
              <a:t>check whether they qualify</a:t>
            </a:r>
            <a:r>
              <a:rPr lang="en-US" dirty="0">
                <a:latin typeface="Franklin Gothic Book" panose="020B0503020102020204" pitchFamily="34" charset="0"/>
              </a:rPr>
              <a:t> as a business expense, and wrap them into accurate </a:t>
            </a:r>
            <a:r>
              <a:rPr lang="en-US" b="1" dirty="0">
                <a:latin typeface="Franklin Gothic Book" panose="020B0503020102020204" pitchFamily="34" charset="0"/>
              </a:rPr>
              <a:t>expense reports</a:t>
            </a:r>
            <a:r>
              <a:rPr lang="en-US" dirty="0">
                <a:latin typeface="Franklin Gothic Book" panose="020B0503020102020204" pitchFamily="34" charset="0"/>
              </a:rPr>
              <a:t>—and all this with zero time spent on the part of the employees involved.  And : </a:t>
            </a:r>
          </a:p>
          <a:p>
            <a:pPr marL="285750" indent="-285750">
              <a:buFont typeface="Arial" panose="020B0604020202020204" pitchFamily="34" charset="0"/>
              <a:buChar char="•"/>
            </a:pPr>
            <a:r>
              <a:rPr lang="en-US" dirty="0">
                <a:latin typeface="Franklin Gothic Book" panose="020B0503020102020204" pitchFamily="34" charset="0"/>
              </a:rPr>
              <a:t>Entering expense records and checking according to company policies and legislation</a:t>
            </a:r>
          </a:p>
          <a:p>
            <a:pPr marL="285750" indent="-285750">
              <a:buFont typeface="Arial" panose="020B0604020202020204" pitchFamily="34" charset="0"/>
              <a:buChar char="•"/>
            </a:pPr>
            <a:r>
              <a:rPr lang="en-US" dirty="0">
                <a:latin typeface="Franklin Gothic Book" panose="020B0503020102020204" pitchFamily="34" charset="0"/>
              </a:rPr>
              <a:t>Aggregating data into expense reports</a:t>
            </a:r>
          </a:p>
          <a:p>
            <a:pPr marL="285750" indent="-285750">
              <a:buFont typeface="Arial" panose="020B0604020202020204" pitchFamily="34" charset="0"/>
              <a:buChar char="•"/>
            </a:pPr>
            <a:r>
              <a:rPr lang="en-US" dirty="0">
                <a:latin typeface="Franklin Gothic Book" panose="020B0503020102020204" pitchFamily="34" charset="0"/>
              </a:rPr>
              <a:t>Creating paychecks and managing benefits and reimbursements</a:t>
            </a:r>
          </a:p>
          <a:p>
            <a:pPr marL="285750" indent="-285750">
              <a:buFont typeface="Arial" panose="020B0604020202020204" pitchFamily="34" charset="0"/>
              <a:buChar char="•"/>
            </a:pPr>
            <a:r>
              <a:rPr lang="en-US" dirty="0">
                <a:latin typeface="Franklin Gothic Book" panose="020B0503020102020204" pitchFamily="34" charset="0"/>
              </a:rPr>
              <a:t>Alerting in case of policy violations or data discrepancies</a:t>
            </a:r>
          </a:p>
        </p:txBody>
      </p:sp>
    </p:spTree>
    <p:extLst>
      <p:ext uri="{BB962C8B-B14F-4D97-AF65-F5344CB8AC3E}">
        <p14:creationId xmlns:p14="http://schemas.microsoft.com/office/powerpoint/2010/main" val="161601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057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908FB0-9979-4745-BD90-817086A7737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Financial Demand on RPA</a:t>
            </a:r>
          </a:p>
        </p:txBody>
      </p:sp>
      <p:cxnSp>
        <p:nvCxnSpPr>
          <p:cNvPr id="29" name="Straight Connector 2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E676E2-2849-4B3C-8800-1F9EF1DECC15}"/>
              </a:ext>
            </a:extLst>
          </p:cNvPr>
          <p:cNvSpPr txBox="1"/>
          <p:nvPr/>
        </p:nvSpPr>
        <p:spPr>
          <a:xfrm>
            <a:off x="1481322" y="3824520"/>
            <a:ext cx="2613793" cy="738664"/>
          </a:xfrm>
          <a:prstGeom prst="rect">
            <a:avLst/>
          </a:prstGeom>
          <a:noFill/>
        </p:spPr>
        <p:txBody>
          <a:bodyPr wrap="none" rtlCol="0">
            <a:spAutoFit/>
          </a:bodyPr>
          <a:lstStyle/>
          <a:p>
            <a:pPr algn="r"/>
            <a:r>
              <a:rPr lang="en-US" dirty="0">
                <a:solidFill>
                  <a:schemeClr val="bg1">
                    <a:lumMod val="95000"/>
                  </a:schemeClr>
                </a:solidFill>
              </a:rPr>
              <a:t>Use case 06</a:t>
            </a:r>
          </a:p>
          <a:p>
            <a:pPr algn="r"/>
            <a:r>
              <a:rPr lang="en-US" sz="2400" dirty="0">
                <a:solidFill>
                  <a:schemeClr val="accent2">
                    <a:lumMod val="60000"/>
                    <a:lumOff val="40000"/>
                  </a:schemeClr>
                </a:solidFill>
              </a:rPr>
              <a:t>Financial reporting</a:t>
            </a:r>
            <a:endParaRPr lang="vi-VN" dirty="0">
              <a:solidFill>
                <a:schemeClr val="accent2">
                  <a:lumMod val="60000"/>
                  <a:lumOff val="40000"/>
                </a:schemeClr>
              </a:solidFill>
            </a:endParaRPr>
          </a:p>
        </p:txBody>
      </p:sp>
      <p:sp>
        <p:nvSpPr>
          <p:cNvPr id="4" name="TextBox 3">
            <a:extLst>
              <a:ext uri="{FF2B5EF4-FFF2-40B4-BE49-F238E27FC236}">
                <a16:creationId xmlns:a16="http://schemas.microsoft.com/office/drawing/2014/main" id="{EDB200DC-95A6-4F60-8262-29F765E3BF3D}"/>
              </a:ext>
            </a:extLst>
          </p:cNvPr>
          <p:cNvSpPr txBox="1"/>
          <p:nvPr/>
        </p:nvSpPr>
        <p:spPr>
          <a:xfrm>
            <a:off x="5016476" y="1471453"/>
            <a:ext cx="6962548" cy="3785652"/>
          </a:xfrm>
          <a:prstGeom prst="rect">
            <a:avLst/>
          </a:prstGeom>
          <a:noFill/>
        </p:spPr>
        <p:txBody>
          <a:bodyPr wrap="square" rtlCol="0">
            <a:spAutoFit/>
          </a:bodyPr>
          <a:lstStyle/>
          <a:p>
            <a:r>
              <a:rPr lang="en-US" dirty="0">
                <a:latin typeface="Franklin Gothic Book" panose="020B0503020102020204" pitchFamily="34" charset="0"/>
              </a:rPr>
              <a:t>Updating P&amp;L reports manually is tedious and time-consuming.</a:t>
            </a:r>
          </a:p>
          <a:p>
            <a:endParaRPr lang="en-US" dirty="0">
              <a:latin typeface="Franklin Gothic Book" panose="020B0503020102020204" pitchFamily="34" charset="0"/>
            </a:endParaRPr>
          </a:p>
          <a:p>
            <a:r>
              <a:rPr lang="en-US" sz="2400" dirty="0">
                <a:solidFill>
                  <a:srgbClr val="FFC000"/>
                </a:solidFill>
                <a:latin typeface="Franklin Gothic Book" panose="020B0503020102020204" pitchFamily="34" charset="0"/>
              </a:rPr>
              <a:t>RPA</a:t>
            </a:r>
            <a:r>
              <a:rPr lang="en-US" dirty="0">
                <a:latin typeface="Franklin Gothic Book" panose="020B0503020102020204" pitchFamily="34" charset="0"/>
              </a:rPr>
              <a:t> can take this task off your shoulders and </a:t>
            </a:r>
            <a:r>
              <a:rPr lang="en-US" b="1" dirty="0">
                <a:latin typeface="Franklin Gothic Book" panose="020B0503020102020204" pitchFamily="34" charset="0"/>
              </a:rPr>
              <a:t>generate immaculate reports</a:t>
            </a:r>
            <a:r>
              <a:rPr lang="en-US" dirty="0">
                <a:latin typeface="Franklin Gothic Book" panose="020B0503020102020204" pitchFamily="34" charset="0"/>
              </a:rPr>
              <a:t> in real time. Such intelligent automation will make your business processes more transparent and </a:t>
            </a:r>
            <a:r>
              <a:rPr lang="en-US" b="1" dirty="0">
                <a:latin typeface="Franklin Gothic Book" panose="020B0503020102020204" pitchFamily="34" charset="0"/>
              </a:rPr>
              <a:t>ensure financial forecasting accuracy</a:t>
            </a:r>
            <a:r>
              <a:rPr lang="en-US" dirty="0">
                <a:latin typeface="Franklin Gothic Book" panose="020B0503020102020204" pitchFamily="34" charset="0"/>
              </a:rPr>
              <a:t>. There are quite a lot of reporting processes where RPA can come handy:</a:t>
            </a:r>
          </a:p>
          <a:p>
            <a:pPr marL="285750" indent="-285750">
              <a:buFont typeface="Arial" panose="020B0604020202020204" pitchFamily="34" charset="0"/>
              <a:buChar char="•"/>
            </a:pPr>
            <a:r>
              <a:rPr lang="en-US" dirty="0">
                <a:latin typeface="Franklin Gothic Book" panose="020B0503020102020204" pitchFamily="34" charset="0"/>
              </a:rPr>
              <a:t>Trial balance and balance sheets</a:t>
            </a:r>
          </a:p>
          <a:p>
            <a:pPr marL="285750" indent="-285750">
              <a:buFont typeface="Arial" panose="020B0604020202020204" pitchFamily="34" charset="0"/>
              <a:buChar char="•"/>
            </a:pPr>
            <a:r>
              <a:rPr lang="en-US" dirty="0">
                <a:latin typeface="Franklin Gothic Book" panose="020B0503020102020204" pitchFamily="34" charset="0"/>
              </a:rPr>
              <a:t>Income statements</a:t>
            </a:r>
          </a:p>
          <a:p>
            <a:pPr marL="285750" indent="-285750">
              <a:buFont typeface="Arial" panose="020B0604020202020204" pitchFamily="34" charset="0"/>
              <a:buChar char="•"/>
            </a:pPr>
            <a:r>
              <a:rPr lang="en-US" dirty="0">
                <a:latin typeface="Franklin Gothic Book" panose="020B0503020102020204" pitchFamily="34" charset="0"/>
              </a:rPr>
              <a:t>P&amp;L</a:t>
            </a:r>
          </a:p>
          <a:p>
            <a:pPr marL="285750" indent="-285750">
              <a:buFont typeface="Arial" panose="020B0604020202020204" pitchFamily="34" charset="0"/>
              <a:buChar char="•"/>
            </a:pPr>
            <a:r>
              <a:rPr lang="en-US" dirty="0">
                <a:latin typeface="Franklin Gothic Book" panose="020B0503020102020204" pitchFamily="34" charset="0"/>
              </a:rPr>
              <a:t>Variance analysis</a:t>
            </a:r>
          </a:p>
          <a:p>
            <a:pPr marL="285750" indent="-285750">
              <a:buFont typeface="Arial" panose="020B0604020202020204" pitchFamily="34" charset="0"/>
              <a:buChar char="•"/>
            </a:pPr>
            <a:r>
              <a:rPr lang="en-US" dirty="0">
                <a:latin typeface="Franklin Gothic Book" panose="020B0503020102020204" pitchFamily="34" charset="0"/>
              </a:rPr>
              <a:t>Financial close processes</a:t>
            </a:r>
          </a:p>
          <a:p>
            <a:pPr marL="285750" indent="-285750">
              <a:buFont typeface="Arial" panose="020B0604020202020204" pitchFamily="34" charset="0"/>
              <a:buChar char="•"/>
            </a:pPr>
            <a:r>
              <a:rPr lang="en-US" dirty="0">
                <a:latin typeface="Franklin Gothic Book" panose="020B0503020102020204" pitchFamily="34" charset="0"/>
              </a:rPr>
              <a:t>Regulatory/management reports</a:t>
            </a:r>
          </a:p>
        </p:txBody>
      </p:sp>
    </p:spTree>
    <p:extLst>
      <p:ext uri="{BB962C8B-B14F-4D97-AF65-F5344CB8AC3E}">
        <p14:creationId xmlns:p14="http://schemas.microsoft.com/office/powerpoint/2010/main" val="147756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02D1655-DE6F-4FA3-8F2F-D848324904B4}"/>
              </a:ext>
            </a:extLst>
          </p:cNvPr>
          <p:cNvSpPr/>
          <p:nvPr/>
        </p:nvSpPr>
        <p:spPr>
          <a:xfrm>
            <a:off x="6358346" y="2315399"/>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Rounded Corners 3">
            <a:extLst>
              <a:ext uri="{FF2B5EF4-FFF2-40B4-BE49-F238E27FC236}">
                <a16:creationId xmlns:a16="http://schemas.microsoft.com/office/drawing/2014/main" id="{881484F5-5F58-489A-97EA-AA3FA2C78E33}"/>
              </a:ext>
            </a:extLst>
          </p:cNvPr>
          <p:cNvSpPr/>
          <p:nvPr/>
        </p:nvSpPr>
        <p:spPr>
          <a:xfrm>
            <a:off x="2643155" y="2315400"/>
            <a:ext cx="3051110" cy="3760891"/>
          </a:xfrm>
          <a:prstGeom prst="roundRect">
            <a:avLst/>
          </a:prstGeom>
          <a:solidFill>
            <a:schemeClr val="bg1">
              <a:lumMod val="95000"/>
            </a:schemeClr>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 name="Title 1">
            <a:extLst>
              <a:ext uri="{FF2B5EF4-FFF2-40B4-BE49-F238E27FC236}">
                <a16:creationId xmlns:a16="http://schemas.microsoft.com/office/drawing/2014/main" id="{07985FED-D794-4368-8C38-12A23C57F441}"/>
              </a:ext>
            </a:extLst>
          </p:cNvPr>
          <p:cNvSpPr>
            <a:spLocks noGrp="1"/>
          </p:cNvSpPr>
          <p:nvPr>
            <p:ph type="title"/>
          </p:nvPr>
        </p:nvSpPr>
        <p:spPr/>
        <p:txBody>
          <a:bodyPr/>
          <a:lstStyle/>
          <a:p>
            <a:r>
              <a:rPr lang="en-US" dirty="0"/>
              <a:t>RPA tools - Overview</a:t>
            </a:r>
            <a:endParaRPr lang="vi-VN" dirty="0"/>
          </a:p>
        </p:txBody>
      </p:sp>
      <p:sp>
        <p:nvSpPr>
          <p:cNvPr id="3" name="Content Placeholder 2">
            <a:extLst>
              <a:ext uri="{FF2B5EF4-FFF2-40B4-BE49-F238E27FC236}">
                <a16:creationId xmlns:a16="http://schemas.microsoft.com/office/drawing/2014/main" id="{4EC3BFBB-5E3D-4A1E-A7E4-39DB2C1C2687}"/>
              </a:ext>
            </a:extLst>
          </p:cNvPr>
          <p:cNvSpPr>
            <a:spLocks noGrp="1"/>
          </p:cNvSpPr>
          <p:nvPr>
            <p:ph idx="1"/>
          </p:nvPr>
        </p:nvSpPr>
        <p:spPr/>
        <p:txBody>
          <a:bodyPr/>
          <a:lstStyle/>
          <a:p>
            <a:r>
              <a:rPr lang="en-US" dirty="0"/>
              <a:t> </a:t>
            </a:r>
            <a:endParaRPr lang="vi-VN" dirty="0"/>
          </a:p>
        </p:txBody>
      </p:sp>
      <p:pic>
        <p:nvPicPr>
          <p:cNvPr id="9" name="Picture 8" descr="Logo&#10;&#10;Description automatically generated with medium confidence">
            <a:extLst>
              <a:ext uri="{FF2B5EF4-FFF2-40B4-BE49-F238E27FC236}">
                <a16:creationId xmlns:a16="http://schemas.microsoft.com/office/drawing/2014/main" id="{E633B656-5DEE-472F-8B5D-97EBF5D0C8FA}"/>
              </a:ext>
            </a:extLst>
          </p:cNvPr>
          <p:cNvPicPr>
            <a:picLocks noChangeAspect="1"/>
          </p:cNvPicPr>
          <p:nvPr/>
        </p:nvPicPr>
        <p:blipFill>
          <a:blip r:embed="rId2"/>
          <a:stretch>
            <a:fillRect/>
          </a:stretch>
        </p:blipFill>
        <p:spPr>
          <a:xfrm>
            <a:off x="7256600" y="2108201"/>
            <a:ext cx="1428950" cy="414396"/>
          </a:xfrm>
          <a:prstGeom prst="rect">
            <a:avLst/>
          </a:prstGeom>
          <a:noFill/>
        </p:spPr>
      </p:pic>
      <p:pic>
        <p:nvPicPr>
          <p:cNvPr id="13" name="Picture 12" descr="A blue and white logo&#10;&#10;Description automatically generated with medium confidence">
            <a:extLst>
              <a:ext uri="{FF2B5EF4-FFF2-40B4-BE49-F238E27FC236}">
                <a16:creationId xmlns:a16="http://schemas.microsoft.com/office/drawing/2014/main" id="{0D2DB28C-6139-4632-932D-6F6790D5305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24" b="94845" l="771" r="95376">
                        <a14:foregroundMark x1="4624" y1="42268" x2="4624" y2="42268"/>
                        <a14:foregroundMark x1="92871" y1="82474" x2="92871" y2="82474"/>
                        <a14:foregroundMark x1="95376" y1="84536" x2="95376" y2="84536"/>
                        <a14:foregroundMark x1="771" y1="4124" x2="1927" y2="79381"/>
                        <a14:foregroundMark x1="24085" y1="36082" x2="24085" y2="36082"/>
                        <a14:foregroundMark x1="46050" y1="94845" x2="46050" y2="94845"/>
                        <a14:backgroundMark x1="28516" y1="42268" x2="30636" y2="27835"/>
                      </a14:backgroundRemoval>
                    </a14:imgEffect>
                  </a14:imgLayer>
                </a14:imgProps>
              </a:ext>
            </a:extLst>
          </a:blip>
          <a:stretch>
            <a:fillRect/>
          </a:stretch>
        </p:blipFill>
        <p:spPr>
          <a:xfrm>
            <a:off x="3368230" y="2165791"/>
            <a:ext cx="1600960" cy="299216"/>
          </a:xfrm>
          <a:prstGeom prst="rect">
            <a:avLst/>
          </a:prstGeom>
        </p:spPr>
      </p:pic>
      <p:pic>
        <p:nvPicPr>
          <p:cNvPr id="6" name="Picture 5" descr="Chart, bar chart&#10;&#10;Description automatically generated">
            <a:extLst>
              <a:ext uri="{FF2B5EF4-FFF2-40B4-BE49-F238E27FC236}">
                <a16:creationId xmlns:a16="http://schemas.microsoft.com/office/drawing/2014/main" id="{C8B1E97B-19B8-410E-B198-D843AF866F3C}"/>
              </a:ext>
            </a:extLst>
          </p:cNvPr>
          <p:cNvPicPr>
            <a:picLocks noChangeAspect="1"/>
          </p:cNvPicPr>
          <p:nvPr/>
        </p:nvPicPr>
        <p:blipFill>
          <a:blip r:embed="rId5"/>
          <a:stretch>
            <a:fillRect/>
          </a:stretch>
        </p:blipFill>
        <p:spPr>
          <a:xfrm>
            <a:off x="2713604" y="2756905"/>
            <a:ext cx="2910211" cy="1455106"/>
          </a:xfrm>
          <a:prstGeom prst="rect">
            <a:avLst/>
          </a:prstGeom>
        </p:spPr>
      </p:pic>
      <p:sp>
        <p:nvSpPr>
          <p:cNvPr id="7" name="TextBox 6">
            <a:extLst>
              <a:ext uri="{FF2B5EF4-FFF2-40B4-BE49-F238E27FC236}">
                <a16:creationId xmlns:a16="http://schemas.microsoft.com/office/drawing/2014/main" id="{94771C71-FF58-4032-BABF-E5D08AC22E32}"/>
              </a:ext>
            </a:extLst>
          </p:cNvPr>
          <p:cNvSpPr txBox="1"/>
          <p:nvPr/>
        </p:nvSpPr>
        <p:spPr>
          <a:xfrm>
            <a:off x="2709996" y="4314261"/>
            <a:ext cx="2776406" cy="1396116"/>
          </a:xfrm>
          <a:prstGeom prst="rect">
            <a:avLst/>
          </a:prstGeom>
          <a:noFill/>
        </p:spPr>
        <p:txBody>
          <a:bodyPr wrap="square" rtlCol="0">
            <a:spAutoFit/>
          </a:bodyPr>
          <a:lstStyle/>
          <a:p>
            <a:r>
              <a:rPr lang="en-US" sz="1400" b="1" dirty="0"/>
              <a:t>Computer Software</a:t>
            </a:r>
            <a:r>
              <a:rPr lang="en-US" sz="1400" dirty="0"/>
              <a:t> (16%), </a:t>
            </a:r>
            <a:r>
              <a:rPr lang="en-US" sz="1400" b="1" dirty="0"/>
              <a:t>Information Technology and Services</a:t>
            </a:r>
            <a:r>
              <a:rPr lang="en-US" sz="1400" dirty="0"/>
              <a:t> (12%), Hospital &amp; Health Care (6%), Financial Services (5%) and Government Administration (5%) are the largest segments.</a:t>
            </a:r>
            <a:endParaRPr lang="vi-VN" sz="1400" dirty="0"/>
          </a:p>
        </p:txBody>
      </p:sp>
      <p:pic>
        <p:nvPicPr>
          <p:cNvPr id="14" name="Picture 13" descr="Chart, waterfall chart&#10;&#10;Description automatically generated">
            <a:extLst>
              <a:ext uri="{FF2B5EF4-FFF2-40B4-BE49-F238E27FC236}">
                <a16:creationId xmlns:a16="http://schemas.microsoft.com/office/drawing/2014/main" id="{002DCF7B-A9BD-4562-B2F9-293833E1AF92}"/>
              </a:ext>
            </a:extLst>
          </p:cNvPr>
          <p:cNvPicPr>
            <a:picLocks noChangeAspect="1"/>
          </p:cNvPicPr>
          <p:nvPr/>
        </p:nvPicPr>
        <p:blipFill>
          <a:blip r:embed="rId6"/>
          <a:stretch>
            <a:fillRect/>
          </a:stretch>
        </p:blipFill>
        <p:spPr>
          <a:xfrm>
            <a:off x="6398141" y="2710084"/>
            <a:ext cx="2971520" cy="1485760"/>
          </a:xfrm>
          <a:prstGeom prst="rect">
            <a:avLst/>
          </a:prstGeom>
        </p:spPr>
      </p:pic>
      <p:sp>
        <p:nvSpPr>
          <p:cNvPr id="15" name="TextBox 14">
            <a:extLst>
              <a:ext uri="{FF2B5EF4-FFF2-40B4-BE49-F238E27FC236}">
                <a16:creationId xmlns:a16="http://schemas.microsoft.com/office/drawing/2014/main" id="{000662D8-47AC-4FEA-A7C1-04BE57DC6A94}"/>
              </a:ext>
            </a:extLst>
          </p:cNvPr>
          <p:cNvSpPr txBox="1"/>
          <p:nvPr/>
        </p:nvSpPr>
        <p:spPr>
          <a:xfrm>
            <a:off x="6509178" y="4314261"/>
            <a:ext cx="2629910" cy="1169551"/>
          </a:xfrm>
          <a:prstGeom prst="rect">
            <a:avLst/>
          </a:prstGeom>
          <a:noFill/>
        </p:spPr>
        <p:txBody>
          <a:bodyPr wrap="square" rtlCol="0">
            <a:spAutoFit/>
          </a:bodyPr>
          <a:lstStyle/>
          <a:p>
            <a:r>
              <a:rPr lang="en-US" sz="1400" b="1" dirty="0"/>
              <a:t>Computer Software</a:t>
            </a:r>
            <a:r>
              <a:rPr lang="en-US" sz="1400" dirty="0"/>
              <a:t> (14%), </a:t>
            </a:r>
            <a:r>
              <a:rPr lang="en-US" sz="1400" b="1" dirty="0"/>
              <a:t>Hospital &amp; Health Care</a:t>
            </a:r>
            <a:r>
              <a:rPr lang="en-US" sz="1400" dirty="0"/>
              <a:t> (6%) and Information Technology and Services (5%) are the largest segments.</a:t>
            </a:r>
            <a:endParaRPr lang="vi-VN" sz="1400" dirty="0"/>
          </a:p>
        </p:txBody>
      </p:sp>
    </p:spTree>
    <p:extLst>
      <p:ext uri="{BB962C8B-B14F-4D97-AF65-F5344CB8AC3E}">
        <p14:creationId xmlns:p14="http://schemas.microsoft.com/office/powerpoint/2010/main" val="424909035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infopath/2007/PartnerControls"/>
    <ds:schemaRef ds:uri="http://www.w3.org/XML/1998/namespace"/>
    <ds:schemaRef ds:uri="71af3243-3dd4-4a8d-8c0d-dd76da1f02a5"/>
    <ds:schemaRef ds:uri="http://purl.org/dc/elements/1.1/"/>
    <ds:schemaRef ds:uri="http://schemas.microsoft.com/office/2006/documentManagement/types"/>
    <ds:schemaRef ds:uri="http://purl.org/dc/dcmitype/"/>
    <ds:schemaRef ds:uri="http://schemas.microsoft.com/office/2006/metadata/properties"/>
    <ds:schemaRef ds:uri="16c05727-aa75-4e4a-9b5f-8a80a1165891"/>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{8579B55C-C276-4080-ABD3-E92A4E9A083F}tf11429527_win32</Template>
  <TotalTime>386</TotalTime>
  <Words>1110</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Bookman Old Style</vt:lpstr>
      <vt:lpstr>Calibri</vt:lpstr>
      <vt:lpstr>Franklin Gothic Book</vt:lpstr>
      <vt:lpstr>Times New Roman</vt:lpstr>
      <vt:lpstr>1_RetrospectVTI</vt:lpstr>
      <vt:lpstr>Robotic Process Automation</vt:lpstr>
      <vt:lpstr>Research Objectives</vt:lpstr>
      <vt:lpstr>Financial Demand on RPA</vt:lpstr>
      <vt:lpstr>Financial Demand on RPA</vt:lpstr>
      <vt:lpstr>Financial Demand on RPA</vt:lpstr>
      <vt:lpstr>Financial Demand on RPA</vt:lpstr>
      <vt:lpstr>Financial Demand on RPA</vt:lpstr>
      <vt:lpstr>Financial Demand on RPA</vt:lpstr>
      <vt:lpstr>RPA tools - Overview</vt:lpstr>
      <vt:lpstr>RPA tools - Overview</vt:lpstr>
      <vt:lpstr>RPA tools - Overview</vt:lpstr>
      <vt:lpstr>Research Scope</vt:lpstr>
      <vt:lpstr>Features</vt:lpstr>
      <vt:lpstr>Weakpoints</vt:lpstr>
      <vt:lpstr>Architecture</vt:lpstr>
      <vt:lpstr>Features</vt:lpstr>
      <vt:lpstr>Automated-support processes</vt:lpstr>
      <vt:lpstr>Applications in Financial/banking/accounting industries</vt:lpstr>
      <vt:lpstr>Features</vt:lpstr>
      <vt:lpstr>Components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dc:title>
  <dc:creator>Nguyen</dc:creator>
  <cp:lastModifiedBy>Nguyen</cp:lastModifiedBy>
  <cp:revision>22</cp:revision>
  <dcterms:created xsi:type="dcterms:W3CDTF">2022-02-16T09:02:55Z</dcterms:created>
  <dcterms:modified xsi:type="dcterms:W3CDTF">2022-02-16T15:29:53Z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