
<file path=[Content_Types].xml><?xml version="1.0" encoding="utf-8"?>
<Types xmlns="http://schemas.openxmlformats.org/package/2006/content-types">
  <Default Extension="bin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82" r:id="rId3"/>
    <p:sldId id="287" r:id="rId4"/>
    <p:sldId id="280" r:id="rId5"/>
    <p:sldId id="274" r:id="rId6"/>
    <p:sldId id="284" r:id="rId7"/>
    <p:sldId id="285" r:id="rId8"/>
    <p:sldId id="286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536CFAF-B1C5-411C-98E9-5CD999C9508D}">
          <p14:sldIdLst>
            <p14:sldId id="258"/>
            <p14:sldId id="282"/>
            <p14:sldId id="287"/>
            <p14:sldId id="280"/>
            <p14:sldId id="274"/>
            <p14:sldId id="284"/>
            <p14:sldId id="285"/>
            <p14:sldId id="28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85696" autoAdjust="0"/>
  </p:normalViewPr>
  <p:slideViewPr>
    <p:cSldViewPr snapToGrid="0">
      <p:cViewPr varScale="1">
        <p:scale>
          <a:sx n="75" d="100"/>
          <a:sy n="75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Consumer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fields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9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Consumer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fields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Consumer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fields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Consumer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fields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Consumer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fields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0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Consumer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fields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Consumer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fields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/2.0" TargetMode="External"/><Relationship Id="rId4" Type="http://schemas.openxmlformats.org/officeDocument/2006/relationships/hyperlink" Target="http://commons.wikimedia.org/wiki/File:Internet_of_Things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api/pyplot_api.html" TargetMode="External"/><Relationship Id="rId3" Type="http://schemas.openxmlformats.org/officeDocument/2006/relationships/hyperlink" Target="https://www.cloudera.com/downloads.html??utm_campaign=Download_sitelink&amp;src=GoogleAdWords&amp;gclid=Cj0KCQjwoInnBRDDARIsANBVyATE8Hl5CCfMLGunWSU0NzXXgagfl1g13jJMRslhZrtTaTNZuqY0DZwaAmeREALw_wcB" TargetMode="External"/><Relationship Id="rId7" Type="http://schemas.openxmlformats.org/officeDocument/2006/relationships/hyperlink" Target="https://kafka.apach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.readthedocs.io/en/latest/index.html" TargetMode="External"/><Relationship Id="rId5" Type="http://schemas.openxmlformats.org/officeDocument/2006/relationships/hyperlink" Target="https://hive.apache.org/index.html" TargetMode="External"/><Relationship Id="rId4" Type="http://schemas.openxmlformats.org/officeDocument/2006/relationships/hyperlink" Target="https://www.cloudera.com/documentation/enterprise/5-2-x/topics/cdh_ig_ports_cdh5.html" TargetMode="External"/><Relationship Id="rId9" Type="http://schemas.openxmlformats.org/officeDocument/2006/relationships/hyperlink" Target="https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  <a:alpha val="9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awing that represents the Internet of Things. Includes connected objects, a drone with a 3km range, a connected plant. &quot;Connect the world!&quot;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46732"/>
          <a:stretch/>
        </p:blipFill>
        <p:spPr>
          <a:xfrm>
            <a:off x="2" y="10"/>
            <a:ext cx="12191695" cy="68579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A0FFA78-985C-4F50-B21A-77045C7DF6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409EC7-69B1-45CC-8FB7-1964C1AB67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>
            <a:solidFill>
              <a:srgbClr val="3CCF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5508" y="4677282"/>
            <a:ext cx="6832499" cy="5874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E"/>
                </a:solidFill>
                <a:latin typeface="Consolas" panose="020B0609020204030204" pitchFamily="49" charset="0"/>
              </a:rPr>
              <a:t>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065508" y="3311088"/>
            <a:ext cx="6832499" cy="1109236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monitor temperature </a:t>
            </a:r>
          </a:p>
          <a:p>
            <a:r>
              <a:rPr lang="en-US" sz="2800" b="1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using </a:t>
            </a:r>
            <a:r>
              <a:rPr lang="en-US" sz="2800" b="1" dirty="0" err="1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kafka</a:t>
            </a:r>
            <a:r>
              <a:rPr lang="en-US" sz="2800" b="1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hive and </a:t>
            </a:r>
            <a:r>
              <a:rPr lang="en-US" sz="2800" b="1" dirty="0" err="1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2800" b="1" dirty="0">
              <a:solidFill>
                <a:srgbClr val="FFFFF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92707" y="6548799"/>
            <a:ext cx="5099293" cy="309201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00B050"/>
                </a:solidFill>
                <a:hlinkClick r:id="rId4"/>
              </a:rPr>
              <a:t>Photo</a:t>
            </a:r>
            <a:r>
              <a:rPr lang="en-US" sz="1200" dirty="0">
                <a:solidFill>
                  <a:srgbClr val="00B050"/>
                </a:solidFill>
              </a:rPr>
              <a:t> by </a:t>
            </a:r>
            <a:r>
              <a:rPr lang="en-US" sz="1200" dirty="0" err="1">
                <a:solidFill>
                  <a:srgbClr val="00B050"/>
                </a:solidFill>
              </a:rPr>
              <a:t>Wilgengebroed</a:t>
            </a:r>
            <a:r>
              <a:rPr lang="en-US" sz="1200" dirty="0">
                <a:solidFill>
                  <a:srgbClr val="00B050"/>
                </a:solidFill>
              </a:rPr>
              <a:t> on Flickr / </a:t>
            </a:r>
            <a:r>
              <a:rPr lang="en-US" sz="1200" dirty="0">
                <a:solidFill>
                  <a:srgbClr val="00B050"/>
                </a:solidFill>
                <a:hlinkClick r:id="rId5"/>
              </a:rPr>
              <a:t>CC BY 2.0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BF4F1E-FFFD-46A1-8917-A6DAB5C6F38D}"/>
              </a:ext>
            </a:extLst>
          </p:cNvPr>
          <p:cNvSpPr txBox="1">
            <a:spLocks/>
          </p:cNvSpPr>
          <p:nvPr/>
        </p:nvSpPr>
        <p:spPr>
          <a:xfrm>
            <a:off x="138147" y="6058722"/>
            <a:ext cx="3745866" cy="740399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Nha</a:t>
            </a:r>
            <a:r>
              <a:rPr lang="en-US" sz="2400" dirty="0"/>
              <a:t> Doan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Nhat Pham</a:t>
            </a:r>
          </a:p>
        </p:txBody>
      </p:sp>
    </p:spTree>
    <p:extLst>
      <p:ext uri="{BB962C8B-B14F-4D97-AF65-F5344CB8AC3E}">
        <p14:creationId xmlns:p14="http://schemas.microsoft.com/office/powerpoint/2010/main" val="28252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DF9410-E530-4E71-A2C0-4C24B48964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3268B1E-8861-4702-9529-5A8FB23A618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6646AE-8FD6-411E-8640-6CCB250D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5759405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4C6AD5F2-4788-42D4-98EC-47BFBAB15CC2}"/>
              </a:ext>
            </a:extLst>
          </p:cNvPr>
          <p:cNvSpPr txBox="1">
            <a:spLocks/>
          </p:cNvSpPr>
          <p:nvPr/>
        </p:nvSpPr>
        <p:spPr>
          <a:xfrm>
            <a:off x="1744276" y="234998"/>
            <a:ext cx="8682958" cy="879187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/>
              <a:t>System overview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912F339A-5BAC-46BB-9048-B2947B6C5AA0}"/>
              </a:ext>
            </a:extLst>
          </p:cNvPr>
          <p:cNvSpPr txBox="1">
            <a:spLocks/>
          </p:cNvSpPr>
          <p:nvPr/>
        </p:nvSpPr>
        <p:spPr>
          <a:xfrm>
            <a:off x="1767329" y="1129553"/>
            <a:ext cx="5021597" cy="463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From 2 </a:t>
            </a:r>
            <a:r>
              <a:rPr lang="en-US" sz="2400" dirty="0" err="1"/>
              <a:t>temperatur</a:t>
            </a:r>
            <a:r>
              <a:rPr lang="en-US" sz="2400" dirty="0"/>
              <a:t> sensors.</a:t>
            </a: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400" dirty="0"/>
              <a:t>Some funny facts: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.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DFB7734-07D4-4A5F-9300-BF3D66DE778D}"/>
              </a:ext>
            </a:extLst>
          </p:cNvPr>
          <p:cNvSpPr txBox="1">
            <a:spLocks/>
          </p:cNvSpPr>
          <p:nvPr/>
        </p:nvSpPr>
        <p:spPr>
          <a:xfrm>
            <a:off x="1764116" y="5893844"/>
            <a:ext cx="8686800" cy="631270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B2C9F2-68C2-4B5D-BB78-DF4BBEE9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48" y="1717757"/>
            <a:ext cx="9603274" cy="33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3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DF9410-E530-4E71-A2C0-4C24B48964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3268B1E-8861-4702-9529-5A8FB23A618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6646AE-8FD6-411E-8640-6CCB250D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5759405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4C6AD5F2-4788-42D4-98EC-47BFBAB15CC2}"/>
              </a:ext>
            </a:extLst>
          </p:cNvPr>
          <p:cNvSpPr txBox="1">
            <a:spLocks/>
          </p:cNvSpPr>
          <p:nvPr/>
        </p:nvSpPr>
        <p:spPr>
          <a:xfrm>
            <a:off x="1744276" y="234998"/>
            <a:ext cx="8682958" cy="879187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/>
              <a:t>Spark Streaming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912F339A-5BAC-46BB-9048-B2947B6C5AA0}"/>
              </a:ext>
            </a:extLst>
          </p:cNvPr>
          <p:cNvSpPr txBox="1">
            <a:spLocks/>
          </p:cNvSpPr>
          <p:nvPr/>
        </p:nvSpPr>
        <p:spPr>
          <a:xfrm>
            <a:off x="1767329" y="1129553"/>
            <a:ext cx="5021597" cy="463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From 2 temperature sensors.</a:t>
            </a: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400" dirty="0"/>
              <a:t>Some funny facts: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. 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A53B22-DC59-4162-9E0E-1D5945FF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91" y="1184115"/>
            <a:ext cx="5078908" cy="441090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DFB7734-07D4-4A5F-9300-BF3D66DE778D}"/>
              </a:ext>
            </a:extLst>
          </p:cNvPr>
          <p:cNvSpPr txBox="1">
            <a:spLocks/>
          </p:cNvSpPr>
          <p:nvPr/>
        </p:nvSpPr>
        <p:spPr>
          <a:xfrm>
            <a:off x="1764116" y="5893844"/>
            <a:ext cx="8686800" cy="631270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39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DF9410-E530-4E71-A2C0-4C24B48964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3268B1E-8861-4702-9529-5A8FB23A618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6646AE-8FD6-411E-8640-6CCB250D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5759405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4C6AD5F2-4788-42D4-98EC-47BFBAB15CC2}"/>
              </a:ext>
            </a:extLst>
          </p:cNvPr>
          <p:cNvSpPr txBox="1">
            <a:spLocks/>
          </p:cNvSpPr>
          <p:nvPr/>
        </p:nvSpPr>
        <p:spPr>
          <a:xfrm>
            <a:off x="1744276" y="234998"/>
            <a:ext cx="8682958" cy="879187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/>
              <a:t>Apache Kafka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912F339A-5BAC-46BB-9048-B2947B6C5AA0}"/>
              </a:ext>
            </a:extLst>
          </p:cNvPr>
          <p:cNvSpPr txBox="1">
            <a:spLocks/>
          </p:cNvSpPr>
          <p:nvPr/>
        </p:nvSpPr>
        <p:spPr>
          <a:xfrm>
            <a:off x="1767329" y="1129553"/>
            <a:ext cx="4640049" cy="463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.</a:t>
            </a: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400" dirty="0"/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85F28E-2E3E-43DC-BB9C-F52FBF844820}"/>
              </a:ext>
            </a:extLst>
          </p:cNvPr>
          <p:cNvSpPr txBox="1">
            <a:spLocks/>
          </p:cNvSpPr>
          <p:nvPr/>
        </p:nvSpPr>
        <p:spPr>
          <a:xfrm>
            <a:off x="1764116" y="5893844"/>
            <a:ext cx="8686800" cy="631270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635C2E-C4B3-4039-9B0D-CACFB7707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316" y="1188526"/>
            <a:ext cx="4724809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DF9410-E530-4E71-A2C0-4C24B48964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3268B1E-8861-4702-9529-5A8FB23A618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6646AE-8FD6-411E-8640-6CCB250D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5759405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4C6AD5F2-4788-42D4-98EC-47BFBAB15CC2}"/>
              </a:ext>
            </a:extLst>
          </p:cNvPr>
          <p:cNvSpPr txBox="1">
            <a:spLocks/>
          </p:cNvSpPr>
          <p:nvPr/>
        </p:nvSpPr>
        <p:spPr>
          <a:xfrm>
            <a:off x="1744276" y="234998"/>
            <a:ext cx="8682958" cy="879187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APACHE HIVE – HQL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912F339A-5BAC-46BB-9048-B2947B6C5AA0}"/>
              </a:ext>
            </a:extLst>
          </p:cNvPr>
          <p:cNvSpPr txBox="1">
            <a:spLocks/>
          </p:cNvSpPr>
          <p:nvPr/>
        </p:nvSpPr>
        <p:spPr>
          <a:xfrm>
            <a:off x="1767330" y="1129554"/>
            <a:ext cx="8682958" cy="183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Why?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Familiar, fast, scalable, and extensible.</a:t>
            </a: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How to config?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Code:</a:t>
            </a:r>
            <a:endParaRPr lang="en-US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272B0-8B30-43E7-8C6D-224BE895D6B7}"/>
              </a:ext>
            </a:extLst>
          </p:cNvPr>
          <p:cNvSpPr txBox="1">
            <a:spLocks/>
          </p:cNvSpPr>
          <p:nvPr/>
        </p:nvSpPr>
        <p:spPr>
          <a:xfrm>
            <a:off x="1764116" y="5893844"/>
            <a:ext cx="8686800" cy="631270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E12404-C992-4A73-A21A-3A2AA998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116" y="2966731"/>
            <a:ext cx="8682957" cy="2744246"/>
          </a:xfrm>
          <a:prstGeom prst="rect">
            <a:avLst/>
          </a:prstGeom>
        </p:spPr>
      </p:pic>
      <p:pic>
        <p:nvPicPr>
          <p:cNvPr id="2050" name="Picture 2" descr="Apache Hive">
            <a:extLst>
              <a:ext uri="{FF2B5EF4-FFF2-40B4-BE49-F238E27FC236}">
                <a16:creationId xmlns:a16="http://schemas.microsoft.com/office/drawing/2014/main" id="{1A314C00-4FD2-47EA-916B-40320BEC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680" y="1297052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88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DF9410-E530-4E71-A2C0-4C24B48964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3268B1E-8861-4702-9529-5A8FB23A618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6646AE-8FD6-411E-8640-6CCB250D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5759405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4C6AD5F2-4788-42D4-98EC-47BFBAB15CC2}"/>
              </a:ext>
            </a:extLst>
          </p:cNvPr>
          <p:cNvSpPr txBox="1">
            <a:spLocks/>
          </p:cNvSpPr>
          <p:nvPr/>
        </p:nvSpPr>
        <p:spPr>
          <a:xfrm>
            <a:off x="1744276" y="234998"/>
            <a:ext cx="8682958" cy="879187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Jupyter</a:t>
            </a:r>
            <a:r>
              <a:rPr lang="en-US" dirty="0"/>
              <a:t> – data visualization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912F339A-5BAC-46BB-9048-B2947B6C5AA0}"/>
              </a:ext>
            </a:extLst>
          </p:cNvPr>
          <p:cNvSpPr txBox="1">
            <a:spLocks/>
          </p:cNvSpPr>
          <p:nvPr/>
        </p:nvSpPr>
        <p:spPr>
          <a:xfrm>
            <a:off x="1767330" y="1129553"/>
            <a:ext cx="4927317" cy="460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Why?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open-source software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open-standards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services for interactive computing across 40 programming languages, including Python, R, Julia, and Scala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How to config?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using Anaconda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On Cloudera </a:t>
            </a:r>
            <a:r>
              <a:rPr lang="en-US" dirty="0" err="1"/>
              <a:t>Quickstart</a:t>
            </a:r>
            <a:r>
              <a:rPr lang="en-US" dirty="0"/>
              <a:t>: </a:t>
            </a:r>
            <a:r>
              <a:rPr lang="en-US" dirty="0" err="1"/>
              <a:t>pyspark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with python pip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272B0-8B30-43E7-8C6D-224BE895D6B7}"/>
              </a:ext>
            </a:extLst>
          </p:cNvPr>
          <p:cNvSpPr txBox="1">
            <a:spLocks/>
          </p:cNvSpPr>
          <p:nvPr/>
        </p:nvSpPr>
        <p:spPr>
          <a:xfrm>
            <a:off x="1764116" y="5893844"/>
            <a:ext cx="8686800" cy="631270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2CF53-1124-42D6-A749-C894783F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647" y="1598746"/>
            <a:ext cx="5456672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DF9410-E530-4E71-A2C0-4C24B48964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3268B1E-8861-4702-9529-5A8FB23A618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6646AE-8FD6-411E-8640-6CCB250D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5759405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4C6AD5F2-4788-42D4-98EC-47BFBAB15CC2}"/>
              </a:ext>
            </a:extLst>
          </p:cNvPr>
          <p:cNvSpPr txBox="1">
            <a:spLocks/>
          </p:cNvSpPr>
          <p:nvPr/>
        </p:nvSpPr>
        <p:spPr>
          <a:xfrm>
            <a:off x="1744276" y="234998"/>
            <a:ext cx="8682958" cy="879187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Jupyter</a:t>
            </a:r>
            <a:r>
              <a:rPr lang="en-US" dirty="0"/>
              <a:t> – data visualization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912F339A-5BAC-46BB-9048-B2947B6C5AA0}"/>
              </a:ext>
            </a:extLst>
          </p:cNvPr>
          <p:cNvSpPr txBox="1">
            <a:spLocks/>
          </p:cNvSpPr>
          <p:nvPr/>
        </p:nvSpPr>
        <p:spPr>
          <a:xfrm>
            <a:off x="1767330" y="1129553"/>
            <a:ext cx="8682958" cy="460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272B0-8B30-43E7-8C6D-224BE895D6B7}"/>
              </a:ext>
            </a:extLst>
          </p:cNvPr>
          <p:cNvSpPr txBox="1">
            <a:spLocks/>
          </p:cNvSpPr>
          <p:nvPr/>
        </p:nvSpPr>
        <p:spPr>
          <a:xfrm>
            <a:off x="1764116" y="5893844"/>
            <a:ext cx="8686800" cy="631270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F267D-7C72-4406-94F6-0181E520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913" y="1143816"/>
            <a:ext cx="8916173" cy="45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DF9410-E530-4E71-A2C0-4C24B48964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3268B1E-8861-4702-9529-5A8FB23A618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6646AE-8FD6-411E-8640-6CCB250D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5759405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4C6AD5F2-4788-42D4-98EC-47BFBAB15CC2}"/>
              </a:ext>
            </a:extLst>
          </p:cNvPr>
          <p:cNvSpPr txBox="1">
            <a:spLocks/>
          </p:cNvSpPr>
          <p:nvPr/>
        </p:nvSpPr>
        <p:spPr>
          <a:xfrm>
            <a:off x="1744276" y="234998"/>
            <a:ext cx="8682958" cy="879187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Jupyter</a:t>
            </a:r>
            <a:r>
              <a:rPr lang="en-US" dirty="0"/>
              <a:t> – data visualization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912F339A-5BAC-46BB-9048-B2947B6C5AA0}"/>
              </a:ext>
            </a:extLst>
          </p:cNvPr>
          <p:cNvSpPr txBox="1">
            <a:spLocks/>
          </p:cNvSpPr>
          <p:nvPr/>
        </p:nvSpPr>
        <p:spPr>
          <a:xfrm>
            <a:off x="1767330" y="1129553"/>
            <a:ext cx="8682958" cy="460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272B0-8B30-43E7-8C6D-224BE895D6B7}"/>
              </a:ext>
            </a:extLst>
          </p:cNvPr>
          <p:cNvSpPr txBox="1">
            <a:spLocks/>
          </p:cNvSpPr>
          <p:nvPr/>
        </p:nvSpPr>
        <p:spPr>
          <a:xfrm>
            <a:off x="1764116" y="5893844"/>
            <a:ext cx="8686800" cy="631270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 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3AA993FD-A13B-443C-89B2-61443E85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13" y="1128226"/>
            <a:ext cx="8664691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 fontScale="77500" lnSpcReduction="20000"/>
          </a:bodyPr>
          <a:lstStyle/>
          <a:p>
            <a:pPr lvl="0"/>
            <a:r>
              <a:rPr lang="en-US" dirty="0"/>
              <a:t>Cloudera </a:t>
            </a:r>
            <a:r>
              <a:rPr lang="en-US" dirty="0" err="1"/>
              <a:t>Quickstart</a:t>
            </a:r>
            <a:r>
              <a:rPr lang="en-US" dirty="0"/>
              <a:t> VM: </a:t>
            </a:r>
            <a:r>
              <a:rPr lang="en-US" dirty="0">
                <a:hlinkClick r:id="rId3"/>
              </a:rPr>
              <a:t>https://www.cloudera.com/downloads.html??utm_campaign=Download_sitelink&amp;src=GoogleAdWords&amp;gclid=Cj0KCQjwoInnBRDDARIsANBVyATE8Hl5CCfMLGunWSU0NzXXgagfl1g13jJMRslhZrtTaTNZuqY0DZwaAmeREALw_wcB</a:t>
            </a:r>
            <a:endParaRPr lang="en-US" dirty="0"/>
          </a:p>
          <a:p>
            <a:r>
              <a:rPr lang="en-US" dirty="0"/>
              <a:t>Cloudera - Ports Used by Components: </a:t>
            </a:r>
            <a:r>
              <a:rPr lang="en-US" dirty="0">
                <a:hlinkClick r:id="rId4"/>
              </a:rPr>
              <a:t>https://www.cloudera.com/documentation/enterprise/5-2-x/topics/cdh_ig_ports_cdh5.html</a:t>
            </a:r>
            <a:endParaRPr lang="en-US" dirty="0"/>
          </a:p>
          <a:p>
            <a:r>
              <a:rPr lang="en-US" dirty="0"/>
              <a:t>Hive: </a:t>
            </a:r>
            <a:r>
              <a:rPr lang="en-US" dirty="0">
                <a:hlinkClick r:id="rId5"/>
              </a:rPr>
              <a:t>https://hive.apache.org/index.html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https://jupyter.readthedocs.io/en/latest/index.html</a:t>
            </a:r>
            <a:endParaRPr lang="en-US" dirty="0"/>
          </a:p>
          <a:p>
            <a:r>
              <a:rPr lang="en-US" dirty="0"/>
              <a:t>Kafka: </a:t>
            </a:r>
            <a:r>
              <a:rPr lang="en-US" dirty="0">
                <a:hlinkClick r:id="rId7"/>
              </a:rPr>
              <a:t>https://kafka.apache.org/</a:t>
            </a:r>
            <a:endParaRPr lang="en-US" dirty="0"/>
          </a:p>
          <a:p>
            <a:r>
              <a:rPr lang="en-US" dirty="0" err="1"/>
              <a:t>Matplotlib.pyplot</a:t>
            </a:r>
            <a:r>
              <a:rPr lang="en-US" dirty="0"/>
              <a:t> – a MATLAB-like plotting framework: </a:t>
            </a:r>
            <a:r>
              <a:rPr lang="en-US" dirty="0">
                <a:hlinkClick r:id="rId8"/>
              </a:rPr>
              <a:t>https://matplotlib.org/api/pyplot_api.html</a:t>
            </a:r>
            <a:endParaRPr lang="en-US" dirty="0"/>
          </a:p>
          <a:p>
            <a:r>
              <a:rPr lang="en-US" dirty="0"/>
              <a:t>Pandas – a Python Data Analysis Library: </a:t>
            </a:r>
            <a:r>
              <a:rPr lang="en-US" dirty="0">
                <a:hlinkClick r:id="rId9"/>
              </a:rPr>
              <a:t>https://pandas.pydata.org/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3427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382</Words>
  <Application>Microsoft Office PowerPoint</Application>
  <PresentationFormat>Widescreen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Gallery</vt:lpstr>
      <vt:lpstr>Internet of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Khac Nhat Pham</dc:creator>
  <cp:lastModifiedBy>Khac Nhat Pham</cp:lastModifiedBy>
  <cp:revision>2</cp:revision>
  <dcterms:created xsi:type="dcterms:W3CDTF">2019-05-20T16:17:59Z</dcterms:created>
  <dcterms:modified xsi:type="dcterms:W3CDTF">2019-05-20T16:22:40Z</dcterms:modified>
</cp:coreProperties>
</file>