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60" r:id="rId2"/>
    <p:sldId id="365" r:id="rId3"/>
    <p:sldId id="351" r:id="rId4"/>
    <p:sldId id="368" r:id="rId5"/>
    <p:sldId id="371" r:id="rId6"/>
    <p:sldId id="397" r:id="rId7"/>
    <p:sldId id="398" r:id="rId8"/>
    <p:sldId id="399" r:id="rId9"/>
    <p:sldId id="409" r:id="rId10"/>
    <p:sldId id="410" r:id="rId11"/>
    <p:sldId id="411" r:id="rId12"/>
    <p:sldId id="400" r:id="rId13"/>
    <p:sldId id="401" r:id="rId14"/>
    <p:sldId id="372" r:id="rId15"/>
    <p:sldId id="389" r:id="rId16"/>
    <p:sldId id="391" r:id="rId17"/>
    <p:sldId id="430" r:id="rId18"/>
    <p:sldId id="388" r:id="rId19"/>
    <p:sldId id="429" r:id="rId20"/>
    <p:sldId id="402" r:id="rId21"/>
    <p:sldId id="333" r:id="rId22"/>
    <p:sldId id="434" r:id="rId23"/>
    <p:sldId id="420" r:id="rId24"/>
    <p:sldId id="431" r:id="rId25"/>
    <p:sldId id="432" r:id="rId26"/>
    <p:sldId id="433" r:id="rId27"/>
    <p:sldId id="421" r:id="rId28"/>
    <p:sldId id="423" r:id="rId29"/>
    <p:sldId id="334" r:id="rId30"/>
    <p:sldId id="424" r:id="rId31"/>
    <p:sldId id="425" r:id="rId32"/>
    <p:sldId id="426" r:id="rId33"/>
    <p:sldId id="413" r:id="rId34"/>
    <p:sldId id="414" r:id="rId35"/>
    <p:sldId id="415" r:id="rId36"/>
    <p:sldId id="338" r:id="rId37"/>
    <p:sldId id="357" r:id="rId38"/>
    <p:sldId id="383" r:id="rId39"/>
    <p:sldId id="394" r:id="rId40"/>
    <p:sldId id="408" r:id="rId41"/>
    <p:sldId id="361" r:id="rId42"/>
    <p:sldId id="337" r:id="rId43"/>
    <p:sldId id="396" r:id="rId44"/>
    <p:sldId id="358" r:id="rId45"/>
    <p:sldId id="359" r:id="rId46"/>
    <p:sldId id="419" r:id="rId47"/>
    <p:sldId id="436" r:id="rId48"/>
    <p:sldId id="406" r:id="rId49"/>
    <p:sldId id="407" r:id="rId50"/>
    <p:sldId id="363" r:id="rId51"/>
    <p:sldId id="386" r:id="rId52"/>
    <p:sldId id="403" r:id="rId53"/>
    <p:sldId id="355" r:id="rId54"/>
    <p:sldId id="356" r:id="rId5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261"/>
    <a:srgbClr val="B81877"/>
    <a:srgbClr val="FFE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 autoAdjust="0"/>
    <p:restoredTop sz="87859" autoAdjust="0"/>
  </p:normalViewPr>
  <p:slideViewPr>
    <p:cSldViewPr>
      <p:cViewPr varScale="1">
        <p:scale>
          <a:sx n="90" d="100"/>
          <a:sy n="90" d="100"/>
        </p:scale>
        <p:origin x="9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37841" cy="464819"/>
          </a:xfrm>
          <a:prstGeom prst="rect">
            <a:avLst/>
          </a:prstGeom>
        </p:spPr>
        <p:txBody>
          <a:bodyPr vert="horz" lIns="92410" tIns="46206" rIns="92410" bIns="4620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1" y="2"/>
            <a:ext cx="3037841" cy="464819"/>
          </a:xfrm>
          <a:prstGeom prst="rect">
            <a:avLst/>
          </a:prstGeom>
        </p:spPr>
        <p:txBody>
          <a:bodyPr vert="horz" lIns="92410" tIns="46206" rIns="92410" bIns="46206" rtlCol="0"/>
          <a:lstStyle>
            <a:lvl1pPr algn="r">
              <a:defRPr sz="1200"/>
            </a:lvl1pPr>
          </a:lstStyle>
          <a:p>
            <a:fld id="{13A70AFF-AE3F-4AAC-AF68-919CF5088386}" type="datetimeFigureOut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10" tIns="46206" rIns="92410" bIns="4620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4"/>
            <a:ext cx="5608320" cy="4183379"/>
          </a:xfrm>
          <a:prstGeom prst="rect">
            <a:avLst/>
          </a:prstGeom>
        </p:spPr>
        <p:txBody>
          <a:bodyPr vert="horz" lIns="92410" tIns="46206" rIns="92410" bIns="4620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968"/>
            <a:ext cx="3037841" cy="464819"/>
          </a:xfrm>
          <a:prstGeom prst="rect">
            <a:avLst/>
          </a:prstGeom>
        </p:spPr>
        <p:txBody>
          <a:bodyPr vert="horz" lIns="92410" tIns="46206" rIns="92410" bIns="4620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1" y="8829968"/>
            <a:ext cx="3037841" cy="464819"/>
          </a:xfrm>
          <a:prstGeom prst="rect">
            <a:avLst/>
          </a:prstGeom>
        </p:spPr>
        <p:txBody>
          <a:bodyPr vert="horz" lIns="92410" tIns="46206" rIns="92410" bIns="46206" rtlCol="0" anchor="b"/>
          <a:lstStyle>
            <a:lvl1pPr algn="r">
              <a:defRPr sz="1200"/>
            </a:lvl1pPr>
          </a:lstStyle>
          <a:p>
            <a:fld id="{F078A934-4A9F-429C-9C87-18DB206E4E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7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3BA55D-7C58-4F30-916E-4C70E4BFF5E7}" type="slidenum">
              <a:rPr lang="en-US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345" y="4414178"/>
            <a:ext cx="5137714" cy="4184992"/>
          </a:xfrm>
          <a:noFill/>
          <a:ln/>
        </p:spPr>
        <p:txBody>
          <a:bodyPr lIns="91425" tIns="44910" rIns="91425" bIns="44910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1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5025" cy="34845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1CE1C-A3EB-40EA-B028-130FEF405CA6}" type="slidenum">
              <a:rPr lang="en-US"/>
              <a:pPr/>
              <a:t>41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43014-8C33-41CF-952D-8A044E8B5D4E}" type="slidenum">
              <a:rPr lang="en-US"/>
              <a:pPr/>
              <a:t>42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43014-8C33-41CF-952D-8A044E8B5D4E}" type="slidenum">
              <a:rPr lang="en-US"/>
              <a:pPr/>
              <a:t>43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3ACE0-858F-4675-9AE6-0E95DCE6A05E}" type="slidenum">
              <a:rPr lang="en-US"/>
              <a:pPr/>
              <a:t>44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u="none" strike="noStrike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In UML diagrams, an association class is a class that is part of an association relationship between two other classes.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A06BF-7545-4C5E-8E7C-0BFB57DDBD56}" type="slidenum">
              <a:rPr lang="en-US"/>
              <a:pPr/>
              <a:t>45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7519B-6AA3-4EFD-9E7C-C664C2CDA8EC}" type="slidenum">
              <a:rPr lang="en-US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345" y="4414178"/>
            <a:ext cx="5137714" cy="4184992"/>
          </a:xfrm>
          <a:noFill/>
          <a:ln/>
        </p:spPr>
        <p:txBody>
          <a:bodyPr lIns="91425" tIns="44910" rIns="91425" bIns="44910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22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5025" cy="34845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664DF-4C3C-41C3-AFEC-411251C92A6A}" type="slidenum">
              <a:rPr lang="en-US">
                <a:latin typeface="Arial" charset="0"/>
              </a:rPr>
              <a:pPr/>
              <a:t>53</a:t>
            </a:fld>
            <a:endParaRPr lang="en-US" dirty="0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345" y="4414178"/>
            <a:ext cx="5137714" cy="4184992"/>
          </a:xfrm>
          <a:noFill/>
          <a:ln/>
        </p:spPr>
        <p:txBody>
          <a:bodyPr lIns="91425" tIns="44910" rIns="91425" bIns="44910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5025" cy="34845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12283-3E10-41C0-B42D-C06D01F3C5A9}" type="slidenum">
              <a:rPr lang="en-US">
                <a:latin typeface="Arial" charset="0"/>
              </a:rPr>
              <a:pPr/>
              <a:t>54</a:t>
            </a:fld>
            <a:endParaRPr lang="en-US" dirty="0">
              <a:latin typeface="Arial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345" y="4414178"/>
            <a:ext cx="5137714" cy="4184992"/>
          </a:xfrm>
          <a:noFill/>
          <a:ln/>
        </p:spPr>
        <p:txBody>
          <a:bodyPr lIns="91425" tIns="44910" rIns="91425" bIns="44910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5025" cy="34845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D5446-CE6E-45F5-831F-848A5F2CAFE9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345" y="4414178"/>
            <a:ext cx="5137714" cy="4184992"/>
          </a:xfrm>
          <a:noFill/>
          <a:ln/>
        </p:spPr>
        <p:txBody>
          <a:bodyPr lIns="91425" tIns="44910" rIns="91425" bIns="44910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501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5025" cy="34845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A934-4A9F-429C-9C87-18DB206E4E6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9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664DF-4C3C-41C3-AFEC-411251C92A6A}" type="slidenum">
              <a:rPr lang="en-US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345" y="4414178"/>
            <a:ext cx="5137714" cy="4184992"/>
          </a:xfrm>
          <a:noFill/>
          <a:ln/>
        </p:spPr>
        <p:txBody>
          <a:bodyPr lIns="91425" tIns="44910" rIns="91425" bIns="44910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5025" cy="34845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C44A2-CC6F-42FE-B699-194D22006979}" type="slidenum">
              <a:rPr lang="en-US"/>
              <a:pPr/>
              <a:t>21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37727-16E6-461E-A8B8-900CA7955CDC}" type="slidenum">
              <a:rPr lang="en-US"/>
              <a:pPr/>
              <a:t>22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Multiplicity specifies how many instances of one class can relate to a single instance of a class with which it is associated. </a:t>
            </a:r>
          </a:p>
          <a:p>
            <a:r>
              <a:rPr lang="en-US" b="0" i="0" u="none" strike="noStrike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For example, </a:t>
            </a:r>
            <a:r>
              <a:rPr lang="en-US" b="0" i="1" u="none" strike="noStrike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one </a:t>
            </a:r>
            <a:r>
              <a:rPr lang="en-US" b="0" i="0" u="none" strike="noStrike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client to a bank may have </a:t>
            </a:r>
            <a:r>
              <a:rPr lang="en-US" b="0" i="1" u="none" strike="noStrike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one or many</a:t>
            </a:r>
            <a:r>
              <a:rPr lang="en-US" b="0" i="0" u="none" strike="noStrike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 accounts.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40EFB-DFCF-4D73-B703-21FEC092600D}" type="slidenum">
              <a:rPr lang="en-US"/>
              <a:pPr/>
              <a:t>29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40EFB-DFCF-4D73-B703-21FEC092600D}" type="slidenum">
              <a:rPr lang="en-US"/>
              <a:pPr/>
              <a:t>31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0DB36-5B5A-4038-9A98-2DCD9958C5B9}" type="slidenum">
              <a:rPr lang="en-US"/>
              <a:pPr/>
              <a:t>36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4F00-6339-4BD5-BF7F-9E4DD9C716C8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B01-ECD9-4CBC-AC30-87D0F595B357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0740-48C5-4D94-8F3B-9AB93110E24A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9A944-4603-4E7B-91B6-0E21D1935963}" type="datetime1">
              <a:rPr lang="en-US" smtClean="0"/>
              <a:pPr>
                <a:defRPr/>
              </a:pPr>
              <a:t>2/28/23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BCA8-02E9-44A2-8E99-2E061FA53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48C47-D509-4D47-8442-F43B83A90C76}" type="datetime1">
              <a:rPr lang="en-US" smtClean="0"/>
              <a:pPr>
                <a:defRPr/>
              </a:pPr>
              <a:t>2/28/23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3536D-8C59-447D-BD7B-2DCAA63FA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5AD9-FA08-42AA-AB99-056923B43680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F4BC-45FF-4622-A68C-8A8FA3FB2EC4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C365-B369-4676-AE5F-018CC166E097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719F-9BC7-4370-9C80-36DAAEB5C1C7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352B-5747-440F-9D78-AD6524A78D7D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8A59-1A59-4328-87C7-60F858264A5F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F76-792E-4020-833D-71965BE8549B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D95A-7A1C-4EDC-B3B0-A9B0D7AF7ECF}" type="datetime1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132469-C2EB-4DE1-899A-8EFB8BCA3988}" type="datetime1">
              <a:rPr lang="en-US" smtClean="0"/>
              <a:pPr/>
              <a:t>2/28/23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 descr="G:\teach\MUM CS545 DCOMP Jun 2004\Lessons\McLaughlin_Building.jpg"/>
          <p:cNvPicPr>
            <a:picLocks noChangeAspect="1" noChangeArrowheads="1"/>
          </p:cNvPicPr>
          <p:nvPr/>
        </p:nvPicPr>
        <p:blipFill>
          <a:blip r:embed="rId3" cstate="print">
            <a:lum bright="-6000" contrast="-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2709" name="Picture 5" descr="G:\teach\MUM CS545 DCOMP Jun 2004\Lessons\McLaughlin_Building.jpg"/>
          <p:cNvPicPr>
            <a:picLocks noChangeAspect="1" noChangeArrowheads="1"/>
          </p:cNvPicPr>
          <p:nvPr/>
        </p:nvPicPr>
        <p:blipFill>
          <a:blip r:embed="rId3" cstate="print">
            <a:lum bright="-6000" contrast="-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2710" name="Picture 6" descr="G:\teach\MUM CS545 DCOMP Jun 2004\Lessons\McLaughlin_Building.jpg"/>
          <p:cNvPicPr>
            <a:picLocks noChangeAspect="1" noChangeArrowheads="1"/>
          </p:cNvPicPr>
          <p:nvPr/>
        </p:nvPicPr>
        <p:blipFill>
          <a:blip r:embed="rId3" cstate="print">
            <a:lum bright="-6000" contrast="-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52400" y="533400"/>
            <a:ext cx="8839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dirty="0">
                <a:solidFill>
                  <a:srgbClr val="010396"/>
                </a:solidFill>
                <a:latin typeface="Times New Roman" pitchFamily="18" charset="0"/>
              </a:rPr>
              <a:t>M</a:t>
            </a:r>
            <a:r>
              <a:rPr lang="en-US" sz="2400" b="1" dirty="0">
                <a:solidFill>
                  <a:srgbClr val="010396"/>
                </a:solidFill>
                <a:latin typeface="Times New Roman" pitchFamily="18" charset="0"/>
              </a:rPr>
              <a:t>AHARISHI </a:t>
            </a:r>
            <a:r>
              <a:rPr lang="en-US" sz="3200" b="1" dirty="0">
                <a:solidFill>
                  <a:srgbClr val="010396"/>
                </a:solidFill>
                <a:latin typeface="Times New Roman" pitchFamily="18" charset="0"/>
              </a:rPr>
              <a:t>I</a:t>
            </a:r>
            <a:r>
              <a:rPr lang="en-US" sz="2400" b="1" dirty="0">
                <a:solidFill>
                  <a:srgbClr val="010396"/>
                </a:solidFill>
                <a:latin typeface="Times New Roman" pitchFamily="18" charset="0"/>
              </a:rPr>
              <a:t>NTERNATIONAL </a:t>
            </a:r>
            <a:r>
              <a:rPr lang="en-US" sz="3200" b="1" dirty="0">
                <a:solidFill>
                  <a:srgbClr val="010396"/>
                </a:solidFill>
                <a:latin typeface="Times New Roman" pitchFamily="18" charset="0"/>
              </a:rPr>
              <a:t>U</a:t>
            </a:r>
            <a:r>
              <a:rPr lang="en-US" sz="2400" b="1" dirty="0">
                <a:solidFill>
                  <a:srgbClr val="010396"/>
                </a:solidFill>
                <a:latin typeface="Times New Roman" pitchFamily="18" charset="0"/>
              </a:rPr>
              <a:t>NIVERSITY</a:t>
            </a:r>
          </a:p>
          <a:p>
            <a:pPr algn="ctr"/>
            <a:r>
              <a:rPr lang="en-US" sz="2000" b="1" i="1" dirty="0">
                <a:solidFill>
                  <a:srgbClr val="99CCFF"/>
                </a:solidFill>
                <a:latin typeface="Times New Roman" pitchFamily="18" charset="0"/>
              </a:rPr>
              <a:t>Engaging the Managing Intelligence of Nature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 dirty="0">
                <a:solidFill>
                  <a:srgbClr val="010396"/>
                </a:solidFill>
                <a:latin typeface="Times New Roman" pitchFamily="18" charset="0"/>
              </a:rPr>
              <a:t>Computer Science Department</a:t>
            </a: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62000" y="5257800"/>
            <a:ext cx="7315200" cy="7620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CS401 Modern Programming Practices (MPP)</a:t>
            </a:r>
            <a:br>
              <a:rPr lang="en-US" sz="36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Bright Gee Varghese</a:t>
            </a:r>
            <a:endParaRPr lang="en-US" sz="3600" b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/>
              <a:t>In the language of UML, both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acct</a:t>
            </a:r>
            <a:r>
              <a:rPr lang="en-US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/>
              <a:t> are called </a:t>
            </a:r>
            <a:r>
              <a:rPr lang="en-US" i="1"/>
              <a:t>properties</a:t>
            </a:r>
            <a:r>
              <a:rPr lang="en-US"/>
              <a:t> 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/>
              <a:t>. The property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acct</a:t>
            </a:r>
            <a:r>
              <a:rPr lang="en-US"/>
              <a:t> is modeled as an association; the property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/>
              <a:t> is modeled as an attribute.</a:t>
            </a:r>
          </a:p>
          <a:p>
            <a:r>
              <a:rPr lang="en-US"/>
              <a:t>In UML, it is always possible to model properties either as attributes or as associations: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667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6EEE0F-7D17-40E9-8AC3-DD163A7C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57" y="4239683"/>
            <a:ext cx="2867025" cy="12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641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Which way is better – properties as </a:t>
            </a:r>
            <a:r>
              <a:rPr lang="en-US" i="1"/>
              <a:t>attributes</a:t>
            </a:r>
            <a:r>
              <a:rPr lang="en-US"/>
              <a:t> or </a:t>
            </a:r>
            <a:r>
              <a:rPr lang="en-US" i="1"/>
              <a:t>associations</a:t>
            </a:r>
            <a:r>
              <a:rPr lang="en-US"/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When a property has an internal structure that also needs to be modeled, with its own properties, model it as an association; otherwise, as an attribute.</a:t>
            </a:r>
          </a:p>
          <a:p>
            <a:pPr marL="0" indent="0">
              <a:buNone/>
            </a:pPr>
            <a:r>
              <a:rPr lang="en-US" u="sng"/>
              <a:t>Example</a:t>
            </a:r>
            <a:r>
              <a:rPr lang="en-US"/>
              <a:t>: In the previous example, an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/>
              <a:t> has many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OrderLines</a:t>
            </a:r>
            <a:r>
              <a:rPr lang="en-US"/>
              <a:t>, and each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en-US"/>
              <a:t> has its own internal structure (cost, quantity, etc). So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en-US"/>
              <a:t> property should be modeled as an association; the others, as attributes. Note: the Date class also has an internal structure but there is no need to model it (since it is a class from the Java libraries)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01126"/>
            <a:ext cx="4267200" cy="154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4648200"/>
            <a:ext cx="3886200" cy="2031325"/>
          </a:xfrm>
          <a:prstGeom prst="rect">
            <a:avLst/>
          </a:prstGeom>
          <a:solidFill>
            <a:srgbClr val="FFEEB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IMPORTANT: When a property is modeled as an association, it is not mentioned as one of the attributes of the class. Here,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/>
              <a:t> displays two attributes, one association. All three would appear as </a:t>
            </a:r>
            <a:r>
              <a:rPr lang="en-US" i="1"/>
              <a:t>fields </a:t>
            </a:r>
            <a:r>
              <a:rPr lang="en-US"/>
              <a:t>in a Java class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0827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Types of relationships between classes: association, dependency, inheritance</a:t>
            </a:r>
            <a:endParaRPr lang="en-US" i="1" dirty="0"/>
          </a:p>
          <a:p>
            <a:r>
              <a:rPr lang="en-US" sz="2400" b="1">
                <a:solidFill>
                  <a:srgbClr val="FF0000"/>
                </a:solidFill>
              </a:rPr>
              <a:t>Techniques for discovering associations 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Identify verb phrases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Create an association matrix</a:t>
            </a:r>
          </a:p>
          <a:p>
            <a:r>
              <a:rPr lang="en-US" sz="2400"/>
              <a:t>Aspects of associations</a:t>
            </a:r>
          </a:p>
          <a:p>
            <a:pPr lvl="1"/>
            <a:r>
              <a:rPr lang="en-US"/>
              <a:t>Unidirectional and bidirectional associations</a:t>
            </a:r>
          </a:p>
          <a:p>
            <a:pPr lvl="1"/>
            <a:r>
              <a:rPr lang="en-US"/>
              <a:t>Aggregation</a:t>
            </a:r>
          </a:p>
          <a:p>
            <a:pPr lvl="1"/>
            <a:r>
              <a:rPr lang="en-US"/>
              <a:t>Composition</a:t>
            </a:r>
          </a:p>
          <a:p>
            <a:pPr lvl="1"/>
            <a:r>
              <a:rPr lang="en-US"/>
              <a:t>Reflexive associations</a:t>
            </a:r>
          </a:p>
          <a:p>
            <a:pPr lvl="1"/>
            <a:r>
              <a:rPr lang="en-US"/>
              <a:t>Association classes</a:t>
            </a:r>
          </a:p>
          <a:p>
            <a:pPr lvl="1"/>
            <a:r>
              <a:rPr lang="en-US"/>
              <a:t>Dependency</a:t>
            </a:r>
          </a:p>
          <a:p>
            <a:pPr lvl="1"/>
            <a:r>
              <a:rPr lang="en-US"/>
              <a:t>Association “decorations”: name, roles,  multiplicities</a:t>
            </a:r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721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Name of an Association Is a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/>
              <a:t>Examples</a:t>
            </a:r>
          </a:p>
          <a:p>
            <a:r>
              <a:rPr lang="en-US"/>
              <a:t>Customer </a:t>
            </a:r>
            <a:r>
              <a:rPr lang="en-US" i="1"/>
              <a:t>has</a:t>
            </a:r>
            <a:r>
              <a:rPr lang="en-US"/>
              <a:t> an Account</a:t>
            </a:r>
          </a:p>
          <a:p>
            <a:r>
              <a:rPr lang="en-US"/>
              <a:t>Professor </a:t>
            </a:r>
            <a:r>
              <a:rPr lang="en-US" i="1"/>
              <a:t>advises</a:t>
            </a:r>
            <a:r>
              <a:rPr lang="en-US"/>
              <a:t> a Student</a:t>
            </a:r>
          </a:p>
          <a:p>
            <a:r>
              <a:rPr lang="en-US"/>
              <a:t>Student </a:t>
            </a:r>
            <a:r>
              <a:rPr lang="en-US" i="1"/>
              <a:t>enrolls in</a:t>
            </a:r>
            <a:r>
              <a:rPr lang="en-US"/>
              <a:t> a Section</a:t>
            </a:r>
          </a:p>
          <a:p>
            <a:endParaRPr lang="en-US"/>
          </a:p>
          <a:p>
            <a:pPr marL="0" indent="0">
              <a:buNone/>
            </a:pPr>
            <a:r>
              <a:rPr lang="en-US" i="1" u="sng"/>
              <a:t>Strategy</a:t>
            </a:r>
            <a:r>
              <a:rPr lang="en-US"/>
              <a:t>: </a:t>
            </a:r>
          </a:p>
          <a:p>
            <a:r>
              <a:rPr lang="en-US"/>
              <a:t>Discover associations by finding verbs and verb phrases in the problem statement.</a:t>
            </a:r>
          </a:p>
          <a:p>
            <a:r>
              <a:rPr lang="en-US" i="1"/>
              <a:t>Optional</a:t>
            </a:r>
            <a:r>
              <a:rPr lang="en-US"/>
              <a:t>: Track the relationships in an </a:t>
            </a:r>
            <a:r>
              <a:rPr lang="en-US" i="1"/>
              <a:t>Association Matrix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22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Association Matrix</a:t>
            </a:r>
          </a:p>
        </p:txBody>
      </p:sp>
      <p:graphicFrame>
        <p:nvGraphicFramePr>
          <p:cNvPr id="576600" name="Group 8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808004"/>
              </p:ext>
            </p:extLst>
          </p:nvPr>
        </p:nvGraphicFramePr>
        <p:xfrm>
          <a:off x="457200" y="1600200"/>
          <a:ext cx="8229600" cy="489794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Plan of Study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Professor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Student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Transcript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instance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is taught 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Plan of Study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Professor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Transcript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85" name="Slide Number Placeholder 7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2E322E-2B1E-4E83-8C65-9ECD48514E28}" type="slidenum">
              <a:rPr lang="en-US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153400" cy="1371600"/>
          </a:xfrm>
        </p:spPr>
        <p:txBody>
          <a:bodyPr>
            <a:normAutofit/>
          </a:bodyPr>
          <a:lstStyle/>
          <a:p>
            <a:r>
              <a:rPr lang="en-US"/>
              <a:t>Exercise 2.1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3820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your small groups refer </a:t>
            </a:r>
            <a:r>
              <a:rPr lang="en-US"/>
              <a:t>to the problem </a:t>
            </a:r>
            <a:r>
              <a:rPr lang="en-US" dirty="0"/>
              <a:t>description and fill in the Association Matrix </a:t>
            </a:r>
            <a:r>
              <a:rPr lang="en-US"/>
              <a:t>for  the classes we have identified for the SRS system (handout)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976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153400" cy="1371600"/>
          </a:xfrm>
        </p:spPr>
        <p:txBody>
          <a:bodyPr>
            <a:normAutofit fontScale="90000"/>
          </a:bodyPr>
          <a:lstStyle/>
          <a:p>
            <a:r>
              <a:rPr lang="en-US"/>
              <a:t>Exercise 2.2: Specifying Associations in the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3820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Create </a:t>
            </a:r>
            <a:r>
              <a:rPr lang="en-US" dirty="0"/>
              <a:t>a diagram with all the classes and </a:t>
            </a:r>
            <a:r>
              <a:rPr lang="en-US"/>
              <a:t>their  associations – show association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3433763" cy="25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76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8645" name="Group 8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27482803"/>
              </p:ext>
            </p:extLst>
          </p:nvPr>
        </p:nvGraphicFramePr>
        <p:xfrm>
          <a:off x="457200" y="304800"/>
          <a:ext cx="8229600" cy="641394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3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Plan of Study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Professor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Student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Transcript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instance 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is taught 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included 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offered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prerequisite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is called for 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is in plan of study 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Plan of Study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calls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adopted 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Professor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teaches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advises; teaches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registered for; waitlisted for;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has previously 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Includes in plan of study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adopts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is advised by;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studies 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owns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Transcript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includes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belongs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908" name="Slide Number Placeholder 6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CCD0F5-5B0A-47D9-A72F-058DF0C68ADE}" type="slidenum">
              <a:rPr lang="en-US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7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Student Registration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3536D-8C59-447D-BD7B-2DCAA63FA9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35242"/>
            <a:ext cx="6677526" cy="559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6600" y="1860550"/>
            <a:ext cx="7772400" cy="4114800"/>
          </a:xfrm>
          <a:noFill/>
        </p:spPr>
        <p:txBody>
          <a:bodyPr lIns="90488" tIns="44450" rIns="90488" bIns="4445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    Building a software system using OO principles involves an </a:t>
            </a:r>
            <a:r>
              <a:rPr lang="en-US" i="1"/>
              <a:t>analysis </a:t>
            </a:r>
            <a:r>
              <a:rPr lang="en-US"/>
              <a:t>step in which the problem is analyzed and broken into pieces as objects are discovered. The pieces are then refined and put together </a:t>
            </a:r>
            <a:r>
              <a:rPr lang="en-US" i="1"/>
              <a:t>–</a:t>
            </a:r>
            <a:r>
              <a:rPr lang="en-US"/>
              <a:t> in a step of </a:t>
            </a:r>
            <a:r>
              <a:rPr lang="en-US" i="1"/>
              <a:t>synthesis – </a:t>
            </a:r>
            <a:r>
              <a:rPr lang="en-US"/>
              <a:t>to give a picture of a unified system. This step of synthesis happens in part through the identification of relationships between classes, represented by </a:t>
            </a:r>
            <a:r>
              <a:rPr lang="en-US" i="1"/>
              <a:t>associations.</a:t>
            </a:r>
            <a:r>
              <a:rPr lang="en-US"/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    This phenomenon is a characteristic of all knowledge – it arises through a combination of analysis and synthesis.</a:t>
            </a:r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59700" cy="1130300"/>
          </a:xfrm>
          <a:solidFill>
            <a:srgbClr val="FFE7B7"/>
          </a:solidFill>
          <a:ln w="12700" cap="flat">
            <a:solidFill>
              <a:schemeClr val="tx1"/>
            </a:solidFill>
          </a:ln>
          <a:effectLst>
            <a:outerShdw dist="107763" dir="2700000" algn="ctr" rotWithShape="0">
              <a:schemeClr val="accent1"/>
            </a:outerShdw>
          </a:effectLst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99"/>
                </a:solidFill>
              </a:rPr>
              <a:t>Main Point 1</a:t>
            </a:r>
            <a:endParaRPr 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AD04C-DC1F-43D1-9567-0D0646DEA9C2}" type="slidenum">
              <a:rPr lang="en-US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841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4400"/>
              <a:t>Lecture 2: Associations,</a:t>
            </a:r>
            <a:br>
              <a:rPr lang="en-US" sz="4400"/>
            </a:br>
            <a:r>
              <a:rPr lang="en-US" sz="4400"/>
              <a:t>Modeling Relationships with UML</a:t>
            </a:r>
            <a:br>
              <a:rPr lang="en-US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Diversifying Self-Referral Relationship </a:t>
            </a:r>
          </a:p>
          <a:p>
            <a:r>
              <a:rPr lang="en-US" i="1"/>
              <a:t>to the World of Objects</a:t>
            </a:r>
            <a:endParaRPr lang="en-US"/>
          </a:p>
          <a:p>
            <a:r>
              <a:rPr lang="en-US"/>
              <a:t> 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Types of relationships between classes: association, dependency, inheritance</a:t>
            </a:r>
            <a:endParaRPr lang="en-US" i="1" dirty="0"/>
          </a:p>
          <a:p>
            <a:r>
              <a:rPr lang="en-US"/>
              <a:t>Techniques for discovering associations </a:t>
            </a:r>
          </a:p>
          <a:p>
            <a:pPr lvl="1"/>
            <a:r>
              <a:rPr lang="en-US" sz="2600"/>
              <a:t>Identify verb phrases</a:t>
            </a:r>
          </a:p>
          <a:p>
            <a:pPr lvl="1"/>
            <a:r>
              <a:rPr lang="en-US" sz="2600"/>
              <a:t>Create an association matrix</a:t>
            </a:r>
          </a:p>
          <a:p>
            <a:r>
              <a:rPr lang="en-US" b="1">
                <a:solidFill>
                  <a:srgbClr val="FF0000"/>
                </a:solidFill>
              </a:rPr>
              <a:t>Aspects of associations</a:t>
            </a:r>
          </a:p>
          <a:p>
            <a:pPr lvl="1"/>
            <a:r>
              <a:rPr lang="en-US" sz="2600" b="1">
                <a:solidFill>
                  <a:srgbClr val="FF0000"/>
                </a:solidFill>
              </a:rPr>
              <a:t>Unidirectional and bidirectional associations</a:t>
            </a:r>
          </a:p>
          <a:p>
            <a:pPr lvl="1"/>
            <a:r>
              <a:rPr lang="en-US" sz="2600" b="1">
                <a:solidFill>
                  <a:srgbClr val="FF0000"/>
                </a:solidFill>
              </a:rPr>
              <a:t>Aggregation</a:t>
            </a:r>
          </a:p>
          <a:p>
            <a:pPr lvl="1"/>
            <a:r>
              <a:rPr lang="en-US" sz="2600" b="1">
                <a:solidFill>
                  <a:srgbClr val="FF0000"/>
                </a:solidFill>
              </a:rPr>
              <a:t>Composition</a:t>
            </a:r>
          </a:p>
          <a:p>
            <a:pPr lvl="1"/>
            <a:r>
              <a:rPr lang="en-US" sz="2600" b="1">
                <a:solidFill>
                  <a:srgbClr val="FF0000"/>
                </a:solidFill>
              </a:rPr>
              <a:t>Reflexive associations</a:t>
            </a:r>
          </a:p>
          <a:p>
            <a:pPr lvl="1"/>
            <a:r>
              <a:rPr lang="en-US" sz="2600" b="1">
                <a:solidFill>
                  <a:srgbClr val="FF0000"/>
                </a:solidFill>
              </a:rPr>
              <a:t>Association classes</a:t>
            </a:r>
          </a:p>
          <a:p>
            <a:pPr lvl="1"/>
            <a:r>
              <a:rPr lang="en-US" sz="2600" b="1">
                <a:solidFill>
                  <a:srgbClr val="FF0000"/>
                </a:solidFill>
              </a:rPr>
              <a:t>Dependency</a:t>
            </a:r>
          </a:p>
          <a:p>
            <a:pPr lvl="1"/>
            <a:r>
              <a:rPr lang="en-US" sz="2600" b="1">
                <a:solidFill>
                  <a:srgbClr val="FF0000"/>
                </a:solidFill>
              </a:rPr>
              <a:t>Association “decorations”: name, roles,  multiplicities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0932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04800"/>
            <a:ext cx="8229600" cy="1143000"/>
          </a:xfrm>
        </p:spPr>
        <p:txBody>
          <a:bodyPr/>
          <a:lstStyle/>
          <a:p>
            <a:r>
              <a:rPr lang="en-US"/>
              <a:t>Association - Unidirectional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153400" cy="1676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 Unidirectional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Objects of a class have a reference to an object of another </a:t>
            </a:r>
            <a:r>
              <a:rPr lang="en-US" sz="2400"/>
              <a:t>class.</a:t>
            </a:r>
          </a:p>
          <a:p>
            <a:pPr lvl="1">
              <a:lnSpc>
                <a:spcPct val="90000"/>
              </a:lnSpc>
            </a:pPr>
            <a:r>
              <a:rPr lang="en-US"/>
              <a:t>The association can be given a descriptive name (a verb), often with a direction indicator [</a:t>
            </a:r>
            <a:r>
              <a:rPr lang="en-US" sz="1900"/>
              <a:t>some UML tools do not support direction indicators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73038" y="5105399"/>
            <a:ext cx="4170362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Customer 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ShoppingCart</a:t>
            </a:r>
            <a:r>
              <a:rPr lang="en-US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 cart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 lang="en-US" dirty="0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995862" y="5105400"/>
            <a:ext cx="34817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</a:rPr>
              <a:t>ShoppingCart{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43000" y="3326187"/>
            <a:ext cx="7334615" cy="1381125"/>
            <a:chOff x="1143000" y="3635750"/>
            <a:chExt cx="7334615" cy="1381125"/>
          </a:xfrm>
        </p:grpSpPr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H="1">
              <a:off x="6096000" y="4343400"/>
              <a:ext cx="263525" cy="9366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 flipV="1">
              <a:off x="6096000" y="4191000"/>
              <a:ext cx="263525" cy="11588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943600" y="4495800"/>
              <a:ext cx="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1143000" y="3635750"/>
              <a:ext cx="3189288" cy="138112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078038" y="3729413"/>
              <a:ext cx="1322387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Customer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1143000" y="4127875"/>
              <a:ext cx="3189288" cy="88900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6346824" y="3846888"/>
              <a:ext cx="2130791" cy="9588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6490492" y="3940550"/>
              <a:ext cx="18434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ShoppingCart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6346825" y="4548563"/>
              <a:ext cx="2130790" cy="25717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4343400" y="4321550"/>
              <a:ext cx="1981200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3927585"/>
              <a:ext cx="13309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puts items in</a:t>
              </a:r>
              <a:endParaRPr lang="en-US" sz="1600" dirty="0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5867400" y="4016750"/>
              <a:ext cx="2286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5326" y="152400"/>
            <a:ext cx="3733800" cy="2057400"/>
          </a:xfrm>
        </p:spPr>
        <p:txBody>
          <a:bodyPr>
            <a:normAutofit/>
          </a:bodyPr>
          <a:lstStyle/>
          <a:p>
            <a:r>
              <a:rPr lang="en-US"/>
              <a:t>Association: </a:t>
            </a:r>
            <a:r>
              <a:rPr lang="en-US" sz="3600"/>
              <a:t>Multiplicities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3615"/>
            <a:ext cx="3657600" cy="838200"/>
          </a:xfrm>
        </p:spPr>
        <p:txBody>
          <a:bodyPr>
            <a:normAutofit fontScale="92500"/>
          </a:bodyPr>
          <a:lstStyle/>
          <a:p>
            <a:r>
              <a:rPr lang="en-US"/>
              <a:t> UML supports a variety of multiplicities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62000" y="3429000"/>
            <a:ext cx="3352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1        one (mandatory)</a:t>
            </a:r>
          </a:p>
          <a:p>
            <a:pPr marL="457200" indent="-457200" algn="l">
              <a:buFontTx/>
              <a:buAutoNum type="arabicPlain" startAt="3"/>
            </a:pP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   three (exactly)</a:t>
            </a:r>
          </a:p>
          <a:p>
            <a:pPr marL="457200" indent="-457200" algn="l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*        many</a:t>
            </a:r>
          </a:p>
          <a:p>
            <a:pPr marL="457200" indent="-457200" algn="l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0..*    zero or more (optional)</a:t>
            </a:r>
          </a:p>
          <a:p>
            <a:pPr marL="457200" indent="-457200" algn="l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1..*    one or more</a:t>
            </a:r>
          </a:p>
          <a:p>
            <a:pPr marL="457200" indent="-457200" algn="l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0..1    zero or one (optional)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3" name="TextBox 2"/>
          <p:cNvSpPr txBox="1"/>
          <p:nvPr/>
        </p:nvSpPr>
        <p:spPr>
          <a:xfrm>
            <a:off x="4495800" y="1371600"/>
            <a:ext cx="4572000" cy="5066002"/>
          </a:xfrm>
          <a:prstGeom prst="rect">
            <a:avLst/>
          </a:prstGeom>
          <a:solidFill>
            <a:srgbClr val="FFEEB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tx2">
                    <a:lumMod val="75000"/>
                  </a:schemeClr>
                </a:solidFill>
              </a:rPr>
              <a:t>Determining Multiplicity</a:t>
            </a:r>
          </a:p>
          <a:p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</a:t>
            </a:r>
            <a:r>
              <a:rPr lang="en-US" u="sng"/>
              <a:t>Ask</a:t>
            </a:r>
            <a:r>
              <a:rPr lang="en-US"/>
              <a:t>: </a:t>
            </a:r>
          </a:p>
          <a:p>
            <a:pPr>
              <a:lnSpc>
                <a:spcPct val="90000"/>
              </a:lnSpc>
            </a:pPr>
            <a:r>
              <a:rPr lang="en-US"/>
              <a:t>      For a given instance of a class A and </a:t>
            </a:r>
          </a:p>
          <a:p>
            <a:pPr>
              <a:lnSpc>
                <a:spcPct val="90000"/>
              </a:lnSpc>
            </a:pPr>
            <a:r>
              <a:rPr lang="en-US"/>
              <a:t>      association  involving A, B, how many</a:t>
            </a:r>
          </a:p>
          <a:p>
            <a:pPr>
              <a:lnSpc>
                <a:spcPct val="90000"/>
              </a:lnSpc>
            </a:pPr>
            <a:r>
              <a:rPr lang="en-US"/>
              <a:t>      instances of B must/may be associated</a:t>
            </a:r>
          </a:p>
          <a:p>
            <a:pPr>
              <a:lnSpc>
                <a:spcPct val="90000"/>
              </a:lnSpc>
            </a:pPr>
            <a:r>
              <a:rPr lang="en-US"/>
              <a:t>      with </a:t>
            </a:r>
            <a:r>
              <a:rPr lang="en-US">
                <a:cs typeface="Times New Roman" panose="02020603050405020304" pitchFamily="18" charset="0"/>
              </a:rPr>
              <a:t>this instance of A</a:t>
            </a:r>
            <a:r>
              <a:rPr lang="en-US"/>
              <a:t>?</a:t>
            </a:r>
          </a:p>
          <a:p>
            <a:pPr>
              <a:lnSpc>
                <a:spcPct val="90000"/>
              </a:lnSpc>
            </a:pPr>
            <a:r>
              <a:rPr lang="en-US" u="sng"/>
              <a:t>Optionality</a:t>
            </a:r>
          </a:p>
          <a:p>
            <a:pPr lvl="1">
              <a:lnSpc>
                <a:spcPct val="90000"/>
              </a:lnSpc>
            </a:pPr>
            <a:r>
              <a:rPr lang="en-US"/>
              <a:t>Is the association required? If not, association will be “zero or more”; otherwise, it will be “one or more”</a:t>
            </a:r>
          </a:p>
          <a:p>
            <a:pPr>
              <a:lnSpc>
                <a:spcPct val="90000"/>
              </a:lnSpc>
            </a:pPr>
            <a:r>
              <a:rPr lang="en-US" u="sng"/>
              <a:t>Cardinality</a:t>
            </a:r>
          </a:p>
          <a:p>
            <a:pPr lvl="1">
              <a:lnSpc>
                <a:spcPct val="90000"/>
              </a:lnSpc>
            </a:pPr>
            <a:r>
              <a:rPr lang="en-US"/>
              <a:t>How many instances are associated with a given instance? Could be 1:1, 1:2, 1:3, 1..*  (for example)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UML combines both optionality and cardinality in the concept of multiplicity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/>
              <a:t>Unidirectional with Multiplicities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64" y="1465143"/>
            <a:ext cx="8782335" cy="43891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unidirectional association may be 1-0..1, 1-1, or one-many.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7678" y="2062400"/>
            <a:ext cx="7782108" cy="1381125"/>
            <a:chOff x="1143000" y="3635750"/>
            <a:chExt cx="7263494" cy="1381125"/>
          </a:xfrm>
        </p:grpSpPr>
        <p:sp>
          <p:nvSpPr>
            <p:cNvPr id="6" name="Line 12"/>
            <p:cNvSpPr>
              <a:spLocks noChangeShapeType="1"/>
            </p:cNvSpPr>
            <p:nvPr/>
          </p:nvSpPr>
          <p:spPr bwMode="auto">
            <a:xfrm flipH="1">
              <a:off x="6096000" y="4343400"/>
              <a:ext cx="263525" cy="9366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H="1" flipV="1">
              <a:off x="6096000" y="4191000"/>
              <a:ext cx="263525" cy="11588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5943600" y="4495800"/>
              <a:ext cx="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143000" y="3635750"/>
              <a:ext cx="3189288" cy="138112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078038" y="3729413"/>
              <a:ext cx="1322387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Customer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143000" y="4127875"/>
              <a:ext cx="3189288" cy="88900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346825" y="3846888"/>
              <a:ext cx="2059669" cy="9588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466608" y="3974068"/>
              <a:ext cx="18434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ShoppingCart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346824" y="4541657"/>
              <a:ext cx="2059669" cy="26408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343400" y="4321550"/>
              <a:ext cx="1981200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33604" y="3940550"/>
              <a:ext cx="1409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puts items into</a:t>
              </a:r>
              <a:endParaRPr lang="en-US" sz="1600" dirty="0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5943665" y="4016750"/>
              <a:ext cx="2286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139077" y="2770050"/>
            <a:ext cx="33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7075" y="2783641"/>
            <a:ext cx="31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146" y="3747362"/>
            <a:ext cx="8267131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One-one Multiplicity: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Associated with each Customer, there is exactly one </a:t>
            </a:r>
            <a:r>
              <a:rPr lang="en-US" dirty="0" err="1"/>
              <a:t>ShoppingCart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Associated with each </a:t>
            </a:r>
            <a:r>
              <a:rPr lang="en-US" dirty="0" err="1"/>
              <a:t>ShoppingCart</a:t>
            </a:r>
            <a:r>
              <a:rPr lang="en-US" dirty="0"/>
              <a:t>, there is exactly one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possible to navigate from a Customer to his </a:t>
            </a:r>
            <a:r>
              <a:rPr lang="en-US" dirty="0" err="1"/>
              <a:t>ShoppingCart</a:t>
            </a:r>
            <a:r>
              <a:rPr lang="en-US" dirty="0"/>
              <a:t>, but not from </a:t>
            </a:r>
            <a:r>
              <a:rPr lang="en-US" dirty="0" err="1"/>
              <a:t>ShoppingCart</a:t>
            </a:r>
            <a:r>
              <a:rPr lang="en-US" dirty="0"/>
              <a:t> to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Maintaining the relationship </a:t>
            </a:r>
            <a:r>
              <a:rPr lang="en-US" dirty="0"/>
              <a:t>means: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when new Customer object is created, it is equipped with a </a:t>
            </a:r>
            <a:r>
              <a:rPr lang="en-US" dirty="0" err="1"/>
              <a:t>ShoppingCart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it is not possible to add a second </a:t>
            </a:r>
            <a:r>
              <a:rPr lang="en-US" dirty="0" err="1"/>
              <a:t>ShoppingCart</a:t>
            </a:r>
            <a:r>
              <a:rPr lang="en-US" dirty="0"/>
              <a:t> to a Customer object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it is not possible to create a </a:t>
            </a:r>
            <a:r>
              <a:rPr lang="en-US" dirty="0" err="1"/>
              <a:t>ShoppingCart</a:t>
            </a:r>
            <a:r>
              <a:rPr lang="en-US" dirty="0"/>
              <a:t> on its own; it must be created as a property of a Customer object.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76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1-1 and Unidirectional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6" y="2178964"/>
            <a:ext cx="4495800" cy="362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21" y="2178964"/>
            <a:ext cx="4433588" cy="330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6096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See  lesson2.lecture.unidirectional.oneone</a:t>
            </a:r>
          </a:p>
        </p:txBody>
      </p:sp>
    </p:spTree>
    <p:extLst>
      <p:ext uri="{BB962C8B-B14F-4D97-AF65-F5344CB8AC3E}">
        <p14:creationId xmlns:p14="http://schemas.microsoft.com/office/powerpoint/2010/main" val="629193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8229600" cy="3336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Unidirectional with Multiplicities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9170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29170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263" y="3993723"/>
            <a:ext cx="8267131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to </a:t>
            </a:r>
            <a:r>
              <a:rPr lang="en-US" dirty="0" err="1"/>
              <a:t>zero..one</a:t>
            </a:r>
            <a:r>
              <a:rPr lang="en-US" dirty="0"/>
              <a:t> Multiplicity: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Associated with each Customer, there is zero or </a:t>
            </a:r>
            <a:r>
              <a:rPr lang="en-US"/>
              <a:t>one ShoppingCart (optional)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Associated with each </a:t>
            </a:r>
            <a:r>
              <a:rPr lang="en-US" dirty="0" err="1"/>
              <a:t>ShoppingCart</a:t>
            </a:r>
            <a:r>
              <a:rPr lang="en-US" dirty="0"/>
              <a:t>, there is exactly one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possible to navigate from a Customer to his </a:t>
            </a:r>
            <a:r>
              <a:rPr lang="en-US" dirty="0" err="1"/>
              <a:t>ShoppingCart</a:t>
            </a:r>
            <a:r>
              <a:rPr lang="en-US" dirty="0"/>
              <a:t>, but not from </a:t>
            </a:r>
            <a:r>
              <a:rPr lang="en-US" dirty="0" err="1"/>
              <a:t>ShoppingCart</a:t>
            </a:r>
            <a:r>
              <a:rPr lang="en-US" dirty="0"/>
              <a:t> to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Maintaining the relationship </a:t>
            </a:r>
            <a:r>
              <a:rPr lang="en-US" dirty="0"/>
              <a:t>means: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Customer class has a shopping cart variable that </a:t>
            </a:r>
            <a:r>
              <a:rPr lang="en-US" i="1" dirty="0"/>
              <a:t>may be </a:t>
            </a:r>
            <a:r>
              <a:rPr lang="en-US" dirty="0"/>
              <a:t>populated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it is not possible to add a second </a:t>
            </a:r>
            <a:r>
              <a:rPr lang="en-US" dirty="0" err="1"/>
              <a:t>ShoppingCart</a:t>
            </a:r>
            <a:r>
              <a:rPr lang="en-US" dirty="0"/>
              <a:t> to a Customer object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it is not possible to create a </a:t>
            </a:r>
            <a:r>
              <a:rPr lang="en-US" dirty="0" err="1"/>
              <a:t>ShoppingCart</a:t>
            </a:r>
            <a:r>
              <a:rPr lang="en-US" dirty="0"/>
              <a:t> without an owning Customer object.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06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Unidirectional, One to Zero..One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4695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34" y="1371600"/>
            <a:ext cx="4514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2116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different ways to implement this association. See: lesson2.lecture.unidirectional.oneToZeroOne,  .</a:t>
            </a:r>
            <a:r>
              <a:rPr lang="en-US" dirty="0" err="1"/>
              <a:t>oneToZeroOneEasy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93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Unidirectional with Multiplicities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2774" y="2123378"/>
            <a:ext cx="6894827" cy="1381125"/>
            <a:chOff x="1143000" y="3635750"/>
            <a:chExt cx="6435343" cy="1381125"/>
          </a:xfrm>
        </p:grpSpPr>
        <p:sp>
          <p:nvSpPr>
            <p:cNvPr id="6" name="Line 12"/>
            <p:cNvSpPr>
              <a:spLocks noChangeShapeType="1"/>
            </p:cNvSpPr>
            <p:nvPr/>
          </p:nvSpPr>
          <p:spPr bwMode="auto">
            <a:xfrm flipH="1">
              <a:off x="6096000" y="4343400"/>
              <a:ext cx="263525" cy="9366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H="1" flipV="1">
              <a:off x="6096000" y="4191000"/>
              <a:ext cx="263525" cy="11588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5943600" y="4495800"/>
              <a:ext cx="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143000" y="3635750"/>
              <a:ext cx="3189288" cy="138112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078038" y="3729413"/>
              <a:ext cx="1322387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Customer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143000" y="4127875"/>
              <a:ext cx="3189288" cy="88900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346825" y="3846888"/>
              <a:ext cx="1231518" cy="9588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466608" y="3974068"/>
              <a:ext cx="7483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Order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346824" y="4541657"/>
              <a:ext cx="1231519" cy="26408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343400" y="4321550"/>
              <a:ext cx="1981200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2996" y="3940550"/>
              <a:ext cx="6787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places</a:t>
              </a:r>
              <a:endParaRPr lang="en-US" sz="1600" dirty="0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5699957" y="4020344"/>
              <a:ext cx="2286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01683" y="2875337"/>
            <a:ext cx="2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55098" y="2895577"/>
            <a:ext cx="59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8102" y="3810000"/>
            <a:ext cx="8267131" cy="28315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One-many Multiplicity: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Associated with each Customer, there are zero or </a:t>
            </a:r>
            <a:r>
              <a:rPr lang="en-US" sz="1600"/>
              <a:t>more Orders (optional)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Customer object maintains a collection of Order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Associated with each Order, there is exactly one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possible to navigate from a Customer to any of his Orders, but not from an Order to the owning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Maintaining the relationship </a:t>
            </a:r>
            <a:r>
              <a:rPr lang="en-US" sz="1600" dirty="0"/>
              <a:t>means: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when new Customer object is created, it is equipped with a (possibly empty) collection of Orders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it is not possible to create an Order object independent of a Customer; each new Order object must belong to the collection of Orders for some Customer.</a:t>
            </a:r>
          </a:p>
        </p:txBody>
      </p:sp>
    </p:spTree>
    <p:extLst>
      <p:ext uri="{BB962C8B-B14F-4D97-AF65-F5344CB8AC3E}">
        <p14:creationId xmlns:p14="http://schemas.microsoft.com/office/powerpoint/2010/main" val="386581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/>
              <a:t>Example: Unidirectional, 1-many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32" y="1714570"/>
            <a:ext cx="4410211" cy="374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7950"/>
            <a:ext cx="3920363" cy="395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31D64-E1CA-4A4A-877D-A6104548D10C}"/>
              </a:ext>
            </a:extLst>
          </p:cNvPr>
          <p:cNvSpPr txBox="1"/>
          <p:nvPr/>
        </p:nvSpPr>
        <p:spPr>
          <a:xfrm>
            <a:off x="381000" y="5943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lesson2.lecture.unidirectional.onemany</a:t>
            </a:r>
          </a:p>
        </p:txBody>
      </p:sp>
    </p:spTree>
    <p:extLst>
      <p:ext uri="{BB962C8B-B14F-4D97-AF65-F5344CB8AC3E}">
        <p14:creationId xmlns:p14="http://schemas.microsoft.com/office/powerpoint/2010/main" val="683414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434" y="609600"/>
            <a:ext cx="8229600" cy="856488"/>
          </a:xfrm>
        </p:spPr>
        <p:txBody>
          <a:bodyPr/>
          <a:lstStyle/>
          <a:p>
            <a:r>
              <a:rPr lang="en-US"/>
              <a:t>Bidirectional with  Multiplicities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16" y="1564080"/>
            <a:ext cx="71183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8434" y="3200400"/>
            <a:ext cx="8267131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One-one Multiplicity: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Associated with each Customer, there is exactly one </a:t>
            </a:r>
            <a:r>
              <a:rPr lang="en-US" dirty="0" err="1"/>
              <a:t>ShoppingCart</a:t>
            </a:r>
            <a:r>
              <a:rPr lang="en-US" dirty="0"/>
              <a:t>, and Customer contains a reference to its </a:t>
            </a:r>
            <a:r>
              <a:rPr lang="en-US" dirty="0" err="1"/>
              <a:t>ShoppingCart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Associated with each </a:t>
            </a:r>
            <a:r>
              <a:rPr lang="en-US" dirty="0" err="1"/>
              <a:t>ShoppingCart</a:t>
            </a:r>
            <a:r>
              <a:rPr lang="en-US" dirty="0"/>
              <a:t>, there is exactly one Customer, and </a:t>
            </a:r>
            <a:r>
              <a:rPr lang="en-US" dirty="0" err="1"/>
              <a:t>ShoppingCart</a:t>
            </a:r>
            <a:r>
              <a:rPr lang="en-US" dirty="0"/>
              <a:t> contains a reference to its owning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possible to navigate from a Customer to his </a:t>
            </a:r>
            <a:r>
              <a:rPr lang="en-US" dirty="0" err="1"/>
              <a:t>ShoppingCart</a:t>
            </a:r>
            <a:r>
              <a:rPr lang="en-US" dirty="0"/>
              <a:t>, and also from </a:t>
            </a:r>
            <a:r>
              <a:rPr lang="en-US" dirty="0" err="1"/>
              <a:t>ShoppingCart</a:t>
            </a:r>
            <a:r>
              <a:rPr lang="en-US" dirty="0"/>
              <a:t> to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Maintaining the relationship </a:t>
            </a:r>
            <a:r>
              <a:rPr lang="en-US" dirty="0"/>
              <a:t>implies: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when new Customer object is created, it is equipped with a </a:t>
            </a:r>
            <a:r>
              <a:rPr lang="en-US" dirty="0" err="1"/>
              <a:t>ShoppingCart</a:t>
            </a:r>
            <a:r>
              <a:rPr lang="en-US" dirty="0"/>
              <a:t> and a new </a:t>
            </a:r>
            <a:r>
              <a:rPr lang="en-US" dirty="0" err="1"/>
              <a:t>ShoppingCart</a:t>
            </a:r>
            <a:r>
              <a:rPr lang="en-US" dirty="0"/>
              <a:t> is equipped with a reference to its owning Customer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it is not possible to add a second </a:t>
            </a:r>
            <a:r>
              <a:rPr lang="en-US" dirty="0" err="1"/>
              <a:t>ShoppingCart</a:t>
            </a:r>
            <a:r>
              <a:rPr lang="en-US" dirty="0"/>
              <a:t> to a Customer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233170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76800" y="233170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6600" y="1860550"/>
            <a:ext cx="7772400" cy="41148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    In the real world, objects have relationships. These manifested relationships appear in many different ways. When these relationships are modeled in UML, those that reflect a permanent relationship are called </a:t>
            </a:r>
            <a:r>
              <a:rPr lang="en-US" i="1" dirty="0"/>
              <a:t>associations.</a:t>
            </a: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    At the most fundamental level every object in existence is made out of the same essence – and is therefore (in a way) related to everything. An intellectual analysis or model of all these relationships is generally not practical.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    A direct experience of the underlying reality of all of manifest creation and our relationship with all of nature is a result of our practice of Transcendental Meditation.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59700" cy="1130300"/>
          </a:xfrm>
          <a:solidFill>
            <a:srgbClr val="FFE7B7"/>
          </a:solidFill>
          <a:ln w="12700" cap="flat">
            <a:solidFill>
              <a:schemeClr val="tx1"/>
            </a:solidFill>
          </a:ln>
          <a:effectLst>
            <a:outerShdw dist="107763" dir="2700000" algn="ctr" rotWithShape="0">
              <a:schemeClr val="accent1"/>
            </a:outerShdw>
          </a:effectLst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99"/>
                </a:solidFill>
              </a:rPr>
              <a:t>Wholeness Statement</a:t>
            </a:r>
            <a:endParaRPr lang="en-US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0FB770-C5BF-4C9E-A5D0-9EA9FB7035C2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Implementation Strategies: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/>
              <a:t>One of the classes </a:t>
            </a:r>
            <a:r>
              <a:rPr lang="en-US" i="1"/>
              <a:t>owns the relationship. </a:t>
            </a:r>
            <a:r>
              <a:rPr lang="en-US"/>
              <a:t>If Customer owns the relationship, ShoppingCart is created when Customer is created, and only then.</a:t>
            </a:r>
            <a:br>
              <a:rPr lang="en-US"/>
            </a:br>
            <a:br>
              <a:rPr lang="en-US"/>
            </a:br>
            <a:r>
              <a:rPr lang="en-US"/>
              <a:t>                                     OR</a:t>
            </a:r>
            <a:br>
              <a:rPr lang="en-US"/>
            </a:br>
            <a:endParaRPr lang="en-US"/>
          </a:p>
          <a:p>
            <a:pPr marL="880110" lvl="1" indent="-514350">
              <a:buFont typeface="+mj-lt"/>
              <a:buAutoNum type="arabicPeriod"/>
            </a:pPr>
            <a:r>
              <a:rPr lang="en-US"/>
              <a:t>The owner of the relationship is external to the two classes involved.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Examples of both of these are in these demos:</a:t>
            </a:r>
          </a:p>
          <a:p>
            <a:pPr marL="0" indent="0">
              <a:buNone/>
            </a:pPr>
            <a:r>
              <a:rPr lang="en-US"/>
              <a:t>           lesson2.lecture.bidir.onetoone</a:t>
            </a:r>
          </a:p>
          <a:p>
            <a:pPr marL="0" indent="0">
              <a:buNone/>
            </a:pPr>
            <a:r>
              <a:rPr lang="en-US"/>
              <a:t>           lesson2.lecture.birdir.onetoone_factory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047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with  Multiplicities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21" name="TextBox 20"/>
          <p:cNvSpPr txBox="1"/>
          <p:nvPr/>
        </p:nvSpPr>
        <p:spPr>
          <a:xfrm>
            <a:off x="481066" y="3657600"/>
            <a:ext cx="82671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One-many Multiplicity: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ShoppingCart</a:t>
            </a:r>
            <a:r>
              <a:rPr lang="en-US" dirty="0"/>
              <a:t> maintains a collection of zero or more Items and each Item contains a reference to its owning </a:t>
            </a:r>
            <a:r>
              <a:rPr lang="en-US" dirty="0" err="1"/>
              <a:t>ShoppingCart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Items cannot be created outside the context of an owning </a:t>
            </a:r>
            <a:r>
              <a:rPr lang="en-US" dirty="0" err="1"/>
              <a:t>ShoppingCart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Maintaining the relationship </a:t>
            </a:r>
            <a:r>
              <a:rPr lang="en-US" dirty="0"/>
              <a:t>implies: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when new </a:t>
            </a:r>
            <a:r>
              <a:rPr lang="en-US" dirty="0" err="1"/>
              <a:t>ShoppingCart</a:t>
            </a:r>
            <a:r>
              <a:rPr lang="en-US" dirty="0"/>
              <a:t> is created, it is equipped with a (possibly empty) collection of  Items; when an Item is created, a reference to its owning </a:t>
            </a:r>
            <a:r>
              <a:rPr lang="en-US" dirty="0" err="1"/>
              <a:t>ShoppingCart</a:t>
            </a:r>
            <a:r>
              <a:rPr lang="en-US" dirty="0"/>
              <a:t> is stored in the Item.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264254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9186" y="2831028"/>
            <a:ext cx="5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0..*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59623" y="2858342"/>
            <a:ext cx="5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70" y="2189266"/>
            <a:ext cx="5764114" cy="9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9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Implementation Strategies: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/>
              <a:t>The "one" class (of one-many) </a:t>
            </a:r>
            <a:r>
              <a:rPr lang="en-US" i="1"/>
              <a:t>owns the relationship. </a:t>
            </a:r>
            <a:r>
              <a:rPr lang="en-US"/>
              <a:t>If ShoppingCart owns the relationship in above example, a list of Items is created when ShoppingCart is created, and each Item stores this instance of ShoppingCart.</a:t>
            </a:r>
            <a:br>
              <a:rPr lang="en-US"/>
            </a:br>
            <a:br>
              <a:rPr lang="en-US"/>
            </a:br>
            <a:r>
              <a:rPr lang="en-US"/>
              <a:t>                                           OR</a:t>
            </a:r>
            <a:br>
              <a:rPr lang="en-US"/>
            </a:br>
            <a:endParaRPr lang="en-US"/>
          </a:p>
          <a:p>
            <a:pPr marL="880110" lvl="1" indent="-514350">
              <a:buFont typeface="+mj-lt"/>
              <a:buAutoNum type="arabicPeriod"/>
            </a:pPr>
            <a:r>
              <a:rPr lang="en-US"/>
              <a:t>The owner of the relationship is external to the two classes involved.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See demo</a:t>
            </a:r>
          </a:p>
          <a:p>
            <a:pPr marL="0" indent="0">
              <a:buNone/>
            </a:pPr>
            <a:r>
              <a:rPr lang="en-US"/>
              <a:t>         lesson2.lecture.bidir.onetomany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25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Exercise 2.3: Multiplicities in SRS?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3914"/>
            <a:ext cx="5867400" cy="491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017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599"/>
            <a:ext cx="6553200" cy="475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21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Associations Sometimes Suggest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07323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667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486400" y="3519488"/>
            <a:ext cx="3189288" cy="138112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i="1"/>
              <a:t>role</a:t>
            </a:r>
            <a:r>
              <a:rPr lang="en-US"/>
              <a:t> is a (noun) description placed on either  side of </a:t>
            </a:r>
            <a:r>
              <a:rPr lang="en-US" dirty="0"/>
              <a:t>the association to indicate the role(s) each object plays in the </a:t>
            </a:r>
            <a:r>
              <a:rPr lang="en-US"/>
              <a:t>relationship. Specifying roles is </a:t>
            </a:r>
            <a:r>
              <a:rPr lang="en-US" i="1"/>
              <a:t>optional.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33400" y="3505200"/>
            <a:ext cx="3189288" cy="1381125"/>
            <a:chOff x="990600" y="3505200"/>
            <a:chExt cx="3189288" cy="1381125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990600" y="3505200"/>
              <a:ext cx="3189288" cy="138112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925638" y="3598863"/>
              <a:ext cx="10509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Student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990600" y="3997325"/>
              <a:ext cx="3189288" cy="88900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990600" y="4557713"/>
              <a:ext cx="3189288" cy="3286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00800" y="3595688"/>
            <a:ext cx="961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</a:rPr>
              <a:t>Faculty</a:t>
            </a: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733800" y="4191000"/>
            <a:ext cx="1752600" cy="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486400" y="4011613"/>
            <a:ext cx="3189288" cy="8890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486400" y="4572000"/>
            <a:ext cx="3189288" cy="32861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4419600" y="3713255"/>
            <a:ext cx="914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advises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16200000" flipH="1">
            <a:off x="4114800" y="3713255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28600" y="5181600"/>
            <a:ext cx="4114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Student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Faculty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advisor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343400" y="5181600"/>
            <a:ext cx="4648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Faculty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List&lt;Student&gt;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advisees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4800600" y="4267200"/>
            <a:ext cx="1828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- advisor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429000" y="4267200"/>
            <a:ext cx="914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- advisees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2" name="TextBox 1"/>
          <p:cNvSpPr txBox="1"/>
          <p:nvPr/>
        </p:nvSpPr>
        <p:spPr>
          <a:xfrm>
            <a:off x="5276850" y="3852750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3944" y="3856761"/>
            <a:ext cx="5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0..*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6600" y="1860550"/>
            <a:ext cx="7772400" cy="41148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    Associations </a:t>
            </a:r>
            <a:r>
              <a:rPr lang="en-US" dirty="0"/>
              <a:t>model the relationships that can exist between concepts. </a:t>
            </a:r>
            <a:r>
              <a:rPr lang="en-US"/>
              <a:t>Simple (one-way) associations </a:t>
            </a:r>
            <a:r>
              <a:rPr lang="en-US" dirty="0"/>
              <a:t>are </a:t>
            </a:r>
            <a:r>
              <a:rPr lang="en-US"/>
              <a:t>modeled using an </a:t>
            </a:r>
            <a:r>
              <a:rPr lang="en-US" i="1"/>
              <a:t>arrow</a:t>
            </a:r>
            <a:r>
              <a:rPr lang="en-US"/>
              <a:t>; two-way associations are modeled using a </a:t>
            </a:r>
            <a:r>
              <a:rPr lang="en-US" i="1"/>
              <a:t>line segment.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    The association can have </a:t>
            </a:r>
            <a:r>
              <a:rPr lang="en-US" dirty="0"/>
              <a:t>a </a:t>
            </a:r>
            <a:r>
              <a:rPr lang="en-US" i="1" dirty="0"/>
              <a:t>name</a:t>
            </a:r>
            <a:r>
              <a:rPr lang="en-US" dirty="0"/>
              <a:t> for ease of reading, and additional </a:t>
            </a:r>
            <a:r>
              <a:rPr lang="en-US"/>
              <a:t>symbols to indicate direction </a:t>
            </a:r>
            <a:r>
              <a:rPr lang="en-US" dirty="0"/>
              <a:t>and multiplicity.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    The ends of an association arrow can </a:t>
            </a:r>
            <a:r>
              <a:rPr lang="en-US" dirty="0"/>
              <a:t>also </a:t>
            </a:r>
            <a:r>
              <a:rPr lang="en-US"/>
              <a:t>specify association roles.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    The “simplest” association is the relationship of pure consciousness to itself; this can also be modeled with an arrow from pure consciousness to itself.</a:t>
            </a:r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59700" cy="1130300"/>
          </a:xfrm>
          <a:solidFill>
            <a:srgbClr val="FFE7B7"/>
          </a:solidFill>
          <a:ln w="12700" cap="flat">
            <a:solidFill>
              <a:schemeClr val="tx1"/>
            </a:solidFill>
          </a:ln>
          <a:effectLst>
            <a:outerShdw dist="107763" dir="2700000" algn="ctr" rotWithShape="0">
              <a:schemeClr val="accent1"/>
            </a:outerShdw>
          </a:effectLst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99"/>
                </a:solidFill>
              </a:rPr>
              <a:t>Main Point 2</a:t>
            </a: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DDFE5-D125-4344-8A94-05098D9E068B}" type="slidenum">
              <a:rPr lang="en-US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/>
              <a:t>the problem statement on the next slide, do the following:</a:t>
            </a:r>
            <a:br>
              <a:rPr lang="en-US"/>
            </a:br>
            <a:endParaRPr lang="en-US"/>
          </a:p>
          <a:p>
            <a:r>
              <a:rPr lang="en-US"/>
              <a:t>Work </a:t>
            </a:r>
            <a:r>
              <a:rPr lang="en-US" dirty="0"/>
              <a:t>independently for 10 minutes to create the class diagram</a:t>
            </a:r>
            <a:r>
              <a:rPr lang="en-US"/>
              <a:t>. Display the associations that are needed.</a:t>
            </a:r>
            <a:br>
              <a:rPr lang="en-US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/>
              <a:t>Exercise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Human Resource (HR) department keeps track of employees for </a:t>
            </a:r>
            <a:r>
              <a:rPr lang="en-US"/>
              <a:t>several companies, which it does using an Admin module in a software system. </a:t>
            </a:r>
            <a:r>
              <a:rPr lang="en-US" dirty="0"/>
              <a:t>Each company has a name </a:t>
            </a:r>
            <a:r>
              <a:rPr lang="en-US"/>
              <a:t>and is composed of one or more </a:t>
            </a:r>
            <a:r>
              <a:rPr lang="en-US" dirty="0"/>
              <a:t>departments. A department has a name and a location. Each department has one or </a:t>
            </a:r>
            <a:r>
              <a:rPr lang="en-US"/>
              <a:t>more job positions. A position has a title and a short description. Either a position is vacant or an </a:t>
            </a:r>
            <a:r>
              <a:rPr lang="en-US" dirty="0"/>
              <a:t>employee is assigned to it</a:t>
            </a:r>
            <a:r>
              <a:rPr lang="en-US"/>
              <a:t>. An employee has an id, title, first name, last name, birthdate, hire date, salary, and social security number . The HR department accesses the Admin module periodically to prepare a report for one of its companies. To do this, the company provides a list of all its employees. To prepare a report, the Admin module extracts from each employee record just the employee id, hire date, and salary, and then pieces together other information to create the final report.  [Hint: Think of the HR dept as an </a:t>
            </a:r>
            <a:r>
              <a:rPr lang="en-US" i="1"/>
              <a:t>actor.</a:t>
            </a:r>
            <a:r>
              <a:rPr lang="en-US"/>
              <a:t>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03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>
                <a:solidFill>
                  <a:srgbClr val="FF0000"/>
                </a:solidFill>
              </a:rPr>
              <a:t>Types of relationships between classes: association, dependency, inheritance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/>
              <a:t>Techniques for discovering associations </a:t>
            </a:r>
          </a:p>
          <a:p>
            <a:pPr lvl="1"/>
            <a:r>
              <a:rPr lang="en-US"/>
              <a:t>Identify verb phrases</a:t>
            </a:r>
          </a:p>
          <a:p>
            <a:pPr lvl="1"/>
            <a:r>
              <a:rPr lang="en-US"/>
              <a:t>Create an association matrix</a:t>
            </a:r>
          </a:p>
          <a:p>
            <a:r>
              <a:rPr lang="en-US" sz="2400"/>
              <a:t>Aspects of associations</a:t>
            </a:r>
          </a:p>
          <a:p>
            <a:pPr lvl="1"/>
            <a:r>
              <a:rPr lang="en-US"/>
              <a:t>Unidirectional and bidirectional associations</a:t>
            </a:r>
          </a:p>
          <a:p>
            <a:pPr lvl="1"/>
            <a:r>
              <a:rPr lang="en-US"/>
              <a:t>Aggregation</a:t>
            </a:r>
          </a:p>
          <a:p>
            <a:pPr lvl="1"/>
            <a:r>
              <a:rPr lang="en-US"/>
              <a:t>Composition</a:t>
            </a:r>
          </a:p>
          <a:p>
            <a:pPr lvl="1"/>
            <a:r>
              <a:rPr lang="en-US"/>
              <a:t>Reflexive associations</a:t>
            </a:r>
          </a:p>
          <a:p>
            <a:pPr lvl="1"/>
            <a:r>
              <a:rPr lang="en-US"/>
              <a:t>Association classes</a:t>
            </a:r>
          </a:p>
          <a:p>
            <a:pPr lvl="1"/>
            <a:r>
              <a:rPr lang="en-US"/>
              <a:t>Dependency</a:t>
            </a:r>
          </a:p>
          <a:p>
            <a:pPr lvl="1"/>
            <a:r>
              <a:rPr lang="en-US"/>
              <a:t>Association “decorations”: name, roles,  multiplicities</a:t>
            </a:r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1249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28" y="1552574"/>
            <a:ext cx="5519472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653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5998" y="685800"/>
            <a:ext cx="8229600" cy="1143000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r>
              <a:rPr lang="en-US" dirty="0"/>
              <a:t>Represents a ‘whole-part’ relationship</a:t>
            </a:r>
          </a:p>
          <a:p>
            <a:pPr lvl="1"/>
            <a:r>
              <a:rPr lang="en-US" sz="2000"/>
              <a:t>‘contains’</a:t>
            </a:r>
            <a:endParaRPr lang="en-US" sz="2000" dirty="0"/>
          </a:p>
          <a:p>
            <a:pPr lvl="1"/>
            <a:r>
              <a:rPr lang="en-US" sz="2000" dirty="0"/>
              <a:t>‘is part of’</a:t>
            </a:r>
          </a:p>
          <a:p>
            <a:r>
              <a:rPr lang="en-US" sz="2400" dirty="0"/>
              <a:t>Code looks the same as an association.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6200" y="5486400"/>
            <a:ext cx="487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Department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List&lt;Student&gt;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students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4724400" y="5498134"/>
            <a:ext cx="4648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Student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Department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department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9396" y="2667000"/>
            <a:ext cx="298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 name is implied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884597" y="28194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5268778" y="4041966"/>
            <a:ext cx="190500" cy="135731"/>
          </a:xfrm>
          <a:prstGeom prst="line">
            <a:avLst/>
          </a:prstGeom>
          <a:ln>
            <a:solidFill>
              <a:srgbClr val="EE1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268778" y="4300536"/>
            <a:ext cx="190500" cy="135731"/>
          </a:xfrm>
          <a:prstGeom prst="line">
            <a:avLst/>
          </a:prstGeom>
          <a:ln>
            <a:solidFill>
              <a:srgbClr val="EE1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8" y="3625246"/>
            <a:ext cx="7875683" cy="155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2F74D2-34B5-4350-AAE3-3EE1C1687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4508928"/>
            <a:ext cx="5715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Reflexive Association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/>
              <a:t> Relationship between two or more objects of the same class.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926012" y="4303712"/>
            <a:ext cx="3614738" cy="1411288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237287" y="4398962"/>
            <a:ext cx="939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300">
                <a:solidFill>
                  <a:srgbClr val="000000"/>
                </a:solidFill>
              </a:rPr>
              <a:t>Course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926012" y="4805362"/>
            <a:ext cx="3614738" cy="90963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926012" y="5356225"/>
            <a:ext cx="3614738" cy="35877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4851400" y="3752850"/>
            <a:ext cx="1857375" cy="550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5" y="0"/>
              </a:cxn>
              <a:cxn ang="0">
                <a:pos x="75" y="23"/>
              </a:cxn>
            </a:cxnLst>
            <a:rect l="0" t="0" r="r" b="b"/>
            <a:pathLst>
              <a:path w="75" h="23">
                <a:moveTo>
                  <a:pt x="0" y="0"/>
                </a:moveTo>
                <a:lnTo>
                  <a:pt x="75" y="0"/>
                </a:lnTo>
                <a:lnTo>
                  <a:pt x="75" y="23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6708775" y="4016375"/>
            <a:ext cx="123825" cy="287337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 flipV="1">
            <a:off x="6608762" y="4016375"/>
            <a:ext cx="100013" cy="287337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4332287" y="3752850"/>
            <a:ext cx="593725" cy="1244600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0"/>
              </a:cxn>
              <a:cxn ang="0">
                <a:pos x="0" y="52"/>
              </a:cxn>
              <a:cxn ang="0">
                <a:pos x="24" y="52"/>
              </a:cxn>
            </a:cxnLst>
            <a:rect l="0" t="0" r="r" b="b"/>
            <a:pathLst>
              <a:path w="24" h="52">
                <a:moveTo>
                  <a:pt x="21" y="0"/>
                </a:moveTo>
                <a:lnTo>
                  <a:pt x="0" y="0"/>
                </a:lnTo>
                <a:lnTo>
                  <a:pt x="0" y="52"/>
                </a:lnTo>
                <a:lnTo>
                  <a:pt x="24" y="52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983412" y="3846512"/>
            <a:ext cx="438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300">
                <a:solidFill>
                  <a:srgbClr val="000000"/>
                </a:solidFill>
              </a:rPr>
              <a:t>0..*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026558" y="3450226"/>
            <a:ext cx="11419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prerequisites</a:t>
            </a:r>
            <a:endParaRPr 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435873" y="2672035"/>
            <a:ext cx="1627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association role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7202486" y="3048000"/>
            <a:ext cx="1179513" cy="40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9600" y="5629870"/>
            <a:ext cx="541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/>
              </a:rPr>
              <a:t>How can this relationship be expressed in code?</a:t>
            </a:r>
            <a:endParaRPr lang="en-US" sz="2000" i="1" dirty="0">
              <a:latin typeface="Consola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2" name="TextBox 1"/>
          <p:cNvSpPr txBox="1"/>
          <p:nvPr/>
        </p:nvSpPr>
        <p:spPr>
          <a:xfrm>
            <a:off x="2514600" y="3844355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hasAsPrerequisites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Reflexive Association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/>
              <a:t> Relationship between two or more objects of the same class. 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9600" y="5629870"/>
            <a:ext cx="541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Course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List&lt;Course&gt;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prerequisites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52124"/>
            <a:ext cx="6477000" cy="295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61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Association Classes are useful to contain attributes of the link between </a:t>
            </a:r>
            <a:r>
              <a:rPr lang="en-US"/>
              <a:t>objects.</a:t>
            </a:r>
            <a:endParaRPr lang="en-US" dirty="0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749300" y="3684588"/>
            <a:ext cx="2940050" cy="12636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1604963" y="3770313"/>
            <a:ext cx="9636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Student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749300" y="4133850"/>
            <a:ext cx="2940050" cy="81438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749300" y="4648200"/>
            <a:ext cx="2940050" cy="30003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5334000" y="3684588"/>
            <a:ext cx="3181350" cy="12636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584950" y="3770313"/>
            <a:ext cx="93186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Section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5334000" y="4133850"/>
            <a:ext cx="3181350" cy="81438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334000" y="4648200"/>
            <a:ext cx="3181350" cy="30003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H="1">
            <a:off x="3721100" y="4273550"/>
            <a:ext cx="1600200" cy="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5168900" y="44386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*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3721100" y="44259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*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3896011" y="3937794"/>
            <a:ext cx="12897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is enrolled in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29000" y="5357812"/>
            <a:ext cx="2133600" cy="890588"/>
            <a:chOff x="3429000" y="5181600"/>
            <a:chExt cx="2133600" cy="890588"/>
          </a:xfrm>
        </p:grpSpPr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3429000" y="5181600"/>
              <a:ext cx="2133600" cy="89058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sz="1800">
                  <a:solidFill>
                    <a:srgbClr val="000000"/>
                  </a:solidFill>
                </a:rPr>
                <a:t>GradeReceived</a:t>
              </a:r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3429000" y="5614988"/>
              <a:ext cx="2133600" cy="3127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3994150" y="5614988"/>
              <a:ext cx="13081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000000"/>
                  </a:solidFill>
                </a:rPr>
                <a:t>grade: String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9490" name="Line 34"/>
          <p:cNvSpPr>
            <a:spLocks noChangeShapeType="1"/>
          </p:cNvSpPr>
          <p:nvPr/>
        </p:nvSpPr>
        <p:spPr bwMode="auto">
          <a:xfrm flipH="1" flipV="1">
            <a:off x="4495800" y="42672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Class </a:t>
            </a:r>
            <a:r>
              <a:rPr lang="en-US"/>
              <a:t>- implemented</a:t>
            </a:r>
            <a:endParaRPr 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25500" y="1828800"/>
            <a:ext cx="2940050" cy="12636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681163" y="1914525"/>
            <a:ext cx="9636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Student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825500" y="2278063"/>
            <a:ext cx="2940050" cy="814387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825500" y="2792413"/>
            <a:ext cx="2940050" cy="300037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410200" y="1828800"/>
            <a:ext cx="3181350" cy="12636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661150" y="1914525"/>
            <a:ext cx="9318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Section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5410200" y="2278063"/>
            <a:ext cx="3181350" cy="814387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410200" y="2792413"/>
            <a:ext cx="3181350" cy="300037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 flipV="1">
            <a:off x="3797300" y="2414588"/>
            <a:ext cx="1600200" cy="3175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245100" y="258286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*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797300" y="257016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 dirty="0">
                <a:solidFill>
                  <a:srgbClr val="000000"/>
                </a:solidFill>
              </a:rPr>
              <a:t>*</a:t>
            </a: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031807" y="2082006"/>
            <a:ext cx="10041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/>
              <a:t>i</a:t>
            </a:r>
            <a:r>
              <a:rPr lang="en-US" sz="1400">
                <a:solidFill>
                  <a:schemeClr val="tx1"/>
                </a:solidFill>
              </a:rPr>
              <a:t>s enrolled in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3505200" y="3325813"/>
            <a:ext cx="2133600" cy="8905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800">
                <a:solidFill>
                  <a:srgbClr val="000000"/>
                </a:solidFill>
              </a:rPr>
              <a:t>GradeReceived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505200" y="3759200"/>
            <a:ext cx="2133600" cy="312738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070350" y="3759200"/>
            <a:ext cx="1308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grade: String</a:t>
            </a:r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H="1" flipV="1">
            <a:off x="4572000" y="2438399"/>
            <a:ext cx="0" cy="8874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629400" y="4953000"/>
            <a:ext cx="2133600" cy="1268413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7315200" y="5002213"/>
            <a:ext cx="93186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Section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6629400" y="5402263"/>
            <a:ext cx="2133600" cy="814387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6629400" y="5916613"/>
            <a:ext cx="2133600" cy="3048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H="1">
            <a:off x="5562600" y="5638800"/>
            <a:ext cx="1066800" cy="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5638800" y="571500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*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3200400" y="571500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*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2667000" y="52578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gets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3429000" y="5181600"/>
            <a:ext cx="2133600" cy="890588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800">
                <a:solidFill>
                  <a:srgbClr val="000000"/>
                </a:solidFill>
              </a:rPr>
              <a:t>GradeReceived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3429000" y="5614988"/>
            <a:ext cx="2133600" cy="31273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3886200" y="5638800"/>
            <a:ext cx="1308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grade: String</a:t>
            </a:r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381000" y="4979988"/>
            <a:ext cx="2133600" cy="1268412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1066800" y="5029200"/>
            <a:ext cx="9636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Student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381000" y="5429250"/>
            <a:ext cx="2133600" cy="81438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381000" y="5943600"/>
            <a:ext cx="2133600" cy="3048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Line 44"/>
          <p:cNvSpPr>
            <a:spLocks noChangeShapeType="1"/>
          </p:cNvSpPr>
          <p:nvPr/>
        </p:nvSpPr>
        <p:spPr bwMode="auto">
          <a:xfrm flipH="1">
            <a:off x="2514600" y="5638800"/>
            <a:ext cx="914400" cy="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5791200" y="525780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issues</a:t>
            </a:r>
          </a:p>
        </p:txBody>
      </p:sp>
      <p:sp>
        <p:nvSpPr>
          <p:cNvPr id="22574" name="AutoShape 46"/>
          <p:cNvSpPr>
            <a:spLocks noChangeArrowheads="1"/>
          </p:cNvSpPr>
          <p:nvPr/>
        </p:nvSpPr>
        <p:spPr bwMode="auto">
          <a:xfrm rot="13512614">
            <a:off x="3048000" y="5257800"/>
            <a:ext cx="228600" cy="2286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AutoShape 47"/>
          <p:cNvSpPr>
            <a:spLocks noChangeArrowheads="1"/>
          </p:cNvSpPr>
          <p:nvPr/>
        </p:nvSpPr>
        <p:spPr bwMode="auto">
          <a:xfrm rot="2665964">
            <a:off x="5638800" y="5334000"/>
            <a:ext cx="228600" cy="2286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24987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6322786" y="563363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419600"/>
            <a:ext cx="7543800" cy="533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During design, association classes </a:t>
            </a:r>
            <a:r>
              <a:rPr lang="en-US"/>
              <a:t>are re-worked </a:t>
            </a:r>
            <a:r>
              <a:rPr lang="en-US" dirty="0"/>
              <a:t>to reflect the code instead of </a:t>
            </a:r>
            <a:r>
              <a:rPr lang="en-US"/>
              <a:t>the concepts.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0" y="3334388"/>
            <a:ext cx="21336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See Demo: lesson2.labs.prob4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18A2D199-68C3-2D1B-D4CC-BB3DB0756758}"/>
              </a:ext>
            </a:extLst>
          </p:cNvPr>
          <p:cNvSpPr/>
          <p:nvPr/>
        </p:nvSpPr>
        <p:spPr>
          <a:xfrm flipV="1">
            <a:off x="1447800" y="6159788"/>
            <a:ext cx="5867400" cy="545812"/>
          </a:xfrm>
          <a:prstGeom prst="arc">
            <a:avLst>
              <a:gd name="adj1" fmla="val 10553836"/>
              <a:gd name="adj2" fmla="val 259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B9787-19A5-9F2D-D2A9-A8F8D339CC05}"/>
              </a:ext>
            </a:extLst>
          </p:cNvPr>
          <p:cNvSpPr txBox="1"/>
          <p:nvPr/>
        </p:nvSpPr>
        <p:spPr>
          <a:xfrm>
            <a:off x="1992213" y="6256190"/>
            <a:ext cx="21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*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A64E5-3C9F-9374-3C65-0B6525CCC44D}"/>
              </a:ext>
            </a:extLst>
          </p:cNvPr>
          <p:cNvSpPr txBox="1"/>
          <p:nvPr/>
        </p:nvSpPr>
        <p:spPr>
          <a:xfrm>
            <a:off x="6520606" y="6232507"/>
            <a:ext cx="21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90AF6D-1187-19BD-861B-DCF761AA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0"/>
            <a:ext cx="5384800" cy="36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05B8CF-6089-F3DC-837C-3FC636D9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3759470"/>
            <a:ext cx="6350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12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Managing Bidirectional Many to Many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kind of implementation can be very involved and error-prone, but is sometimes necessary. Sometimes it is possible to refactor so that the association is only one-way (and therefore much easier to implement).</a:t>
            </a:r>
          </a:p>
          <a:p>
            <a:r>
              <a:rPr lang="en-US" dirty="0"/>
              <a:t>The safest approach for implementing a many-many association is to use a factory class to create instances of the classes involved in the relationship.</a:t>
            </a:r>
          </a:p>
          <a:p>
            <a:r>
              <a:rPr lang="en-US" b="1" u="sng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/>
              <a:t>       In the book (pp. 398—400) the author discusses how to</a:t>
            </a:r>
            <a:br>
              <a:rPr lang="en-US"/>
            </a:br>
            <a:r>
              <a:rPr lang="en-US"/>
              <a:t>       implement an association class for an association</a:t>
            </a:r>
            <a:br>
              <a:rPr lang="en-US"/>
            </a:br>
            <a:r>
              <a:rPr lang="en-US"/>
              <a:t>       between Student and Section in the Student Registration</a:t>
            </a:r>
            <a:br>
              <a:rPr lang="en-US"/>
            </a:br>
            <a:r>
              <a:rPr lang="en-US"/>
              <a:t>      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267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An Association always implies a </a:t>
            </a:r>
            <a:r>
              <a:rPr lang="en-US" i="1"/>
              <a:t>permanent</a:t>
            </a:r>
            <a:r>
              <a:rPr lang="en-US"/>
              <a:t> relationship, since an instance of the target class is stored in the source class.</a:t>
            </a:r>
          </a:p>
          <a:p>
            <a:r>
              <a:rPr lang="en-US"/>
              <a:t>Sometimes, only a </a:t>
            </a:r>
            <a:r>
              <a:rPr lang="en-US" i="1"/>
              <a:t>temporary </a:t>
            </a:r>
            <a:r>
              <a:rPr lang="en-US"/>
              <a:t> relationship is needed – for instance, an instance of a target class may be needed in order to read or set some values inside a method call, but the relationship need not endure after the method returns. </a:t>
            </a:r>
          </a:p>
          <a:p>
            <a:r>
              <a:rPr lang="en-US"/>
              <a:t>Temporary relationships are modeled as </a:t>
            </a:r>
            <a:r>
              <a:rPr lang="en-US" i="1"/>
              <a:t>dependencies.</a:t>
            </a:r>
            <a:endParaRPr lang="en-US"/>
          </a:p>
          <a:p>
            <a:r>
              <a:rPr lang="en-US"/>
              <a:t>When creating a class diagram during analysis, assume all relationships are associations. Later (during design), review your work to see if some of the associations really ought to be dependencies.</a:t>
            </a:r>
          </a:p>
          <a:p>
            <a:pPr lvl="1"/>
            <a:r>
              <a:rPr lang="en-US" i="1"/>
              <a:t>Tradeoffs</a:t>
            </a:r>
            <a:r>
              <a:rPr lang="en-US"/>
              <a:t>:  If A depends on B (but there is not an association), coupling between A and B is looser (more flexible design) but each access of B from A may require a separate call to B's constructor (possible performance drag). If there  is an association from A to B, B's constructor is called only once.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9946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16" y="1341922"/>
            <a:ext cx="8229600" cy="8678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In the previous exercise, Admin does not need to keep a reference to all Employees in order to create EmployeeReportData – dependency is good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49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7101"/>
            <a:ext cx="5715000" cy="46832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352800" y="2819400"/>
            <a:ext cx="685800" cy="175260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3990833" y="3629025"/>
            <a:ext cx="457200" cy="1333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44036" y="327659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344418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Relationships Between Classes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000"/>
              <a:t>In the OO paradigm, there are three fundamental types of relationships that can exist between classes</a:t>
            </a:r>
          </a:p>
          <a:p>
            <a:pPr>
              <a:lnSpc>
                <a:spcPct val="90000"/>
              </a:lnSpc>
            </a:pPr>
            <a:r>
              <a:rPr lang="en-US" sz="4000"/>
              <a:t> Association</a:t>
            </a:r>
          </a:p>
          <a:p>
            <a:pPr>
              <a:lnSpc>
                <a:spcPct val="90000"/>
              </a:lnSpc>
            </a:pPr>
            <a:r>
              <a:rPr lang="en-US" sz="4000"/>
              <a:t> Dependency</a:t>
            </a:r>
          </a:p>
          <a:p>
            <a:pPr>
              <a:lnSpc>
                <a:spcPct val="90000"/>
              </a:lnSpc>
            </a:pPr>
            <a:r>
              <a:rPr lang="en-US" sz="4000"/>
              <a:t> Inheritance (</a:t>
            </a:r>
            <a:r>
              <a:rPr lang="en-US" sz="3800"/>
              <a:t>discussed in Lesson 3</a:t>
            </a:r>
            <a:r>
              <a:rPr lang="en-US" sz="4000"/>
              <a:t>) </a:t>
            </a:r>
            <a:endParaRPr lang="en-US" sz="4000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4F280-E10C-44B6-9D8C-F186C8E10EB2}" type="slidenum">
              <a:rPr lang="en-US">
                <a:latin typeface="Arial" charset="0"/>
              </a:rPr>
              <a:pPr/>
              <a:t>5</a:t>
            </a:fld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6600" y="1860550"/>
            <a:ext cx="7772400" cy="41148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    There </a:t>
            </a:r>
            <a:r>
              <a:rPr lang="en-US" dirty="0"/>
              <a:t>are several special forms of association, such as reflexive associations, aggregation</a:t>
            </a:r>
            <a:r>
              <a:rPr lang="en-US"/>
              <a:t>, and association classes, and dependency is a further refinement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    Although </a:t>
            </a:r>
            <a:r>
              <a:rPr lang="en-US" dirty="0"/>
              <a:t>most of these have their own symbols, you could still model these relationships without them.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    The </a:t>
            </a:r>
            <a:r>
              <a:rPr lang="en-US" dirty="0"/>
              <a:t>use of the symbols is to (easily) communicate additional information about the relationship.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    Even these </a:t>
            </a:r>
            <a:r>
              <a:rPr lang="en-US" dirty="0"/>
              <a:t>additional symbols are still based </a:t>
            </a:r>
            <a:r>
              <a:rPr lang="en-US"/>
              <a:t>on the simple concept of an </a:t>
            </a:r>
            <a:r>
              <a:rPr lang="en-US" i="1"/>
              <a:t>arrow</a:t>
            </a:r>
            <a:r>
              <a:rPr lang="en-US"/>
              <a:t>. This is an example of diversity </a:t>
            </a:r>
            <a:r>
              <a:rPr lang="en-US" dirty="0"/>
              <a:t>on the basis of unity.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59700" cy="1130300"/>
          </a:xfrm>
          <a:solidFill>
            <a:srgbClr val="FFE7B7"/>
          </a:solidFill>
          <a:ln w="12700" cap="flat">
            <a:solidFill>
              <a:schemeClr val="tx1"/>
            </a:solidFill>
          </a:ln>
          <a:effectLst>
            <a:outerShdw dist="107763" dir="2700000" algn="ctr" rotWithShape="0">
              <a:schemeClr val="accent1"/>
            </a:outerShdw>
          </a:effectLst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99"/>
                </a:solidFill>
              </a:rPr>
              <a:t>Main Point 3</a:t>
            </a: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3B7F9-CA17-47A1-A83F-2960D4A23F2C}" type="slidenum">
              <a:rPr lang="en-US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/>
              <a:t>Exercise 2.5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Draw </a:t>
            </a:r>
            <a:r>
              <a:rPr lang="en-US" dirty="0"/>
              <a:t>a UML class diagram </a:t>
            </a:r>
            <a:r>
              <a:rPr lang="en-US"/>
              <a:t>for  the following.</a:t>
            </a:r>
            <a:br>
              <a:rPr lang="en-US"/>
            </a:br>
            <a:endParaRPr lang="en-US" dirty="0"/>
          </a:p>
          <a:p>
            <a:pPr>
              <a:buNone/>
            </a:pPr>
            <a:r>
              <a:rPr lang="en-US" u="sng"/>
              <a:t>Doubly-Linked </a:t>
            </a:r>
            <a:r>
              <a:rPr lang="en-US" u="sng" dirty="0"/>
              <a:t>List:</a:t>
            </a:r>
          </a:p>
          <a:p>
            <a:pPr lvl="1">
              <a:buNone/>
            </a:pPr>
            <a:r>
              <a:rPr lang="en-US" dirty="0"/>
              <a:t>A </a:t>
            </a:r>
            <a:r>
              <a:rPr lang="en-US" dirty="0" err="1"/>
              <a:t>LinkedList</a:t>
            </a:r>
            <a:r>
              <a:rPr lang="en-US" dirty="0"/>
              <a:t> consists of zero or more </a:t>
            </a:r>
            <a:r>
              <a:rPr lang="en-US" dirty="0" err="1"/>
              <a:t>ListItems</a:t>
            </a:r>
            <a:r>
              <a:rPr lang="en-US"/>
              <a:t>. Each ListItem </a:t>
            </a:r>
            <a:r>
              <a:rPr lang="en-US" dirty="0"/>
              <a:t>knows </a:t>
            </a:r>
            <a:r>
              <a:rPr lang="en-US"/>
              <a:t>its previous and </a:t>
            </a:r>
            <a:r>
              <a:rPr lang="en-US" dirty="0"/>
              <a:t>its next </a:t>
            </a:r>
            <a:r>
              <a:rPr lang="en-US" dirty="0" err="1"/>
              <a:t>ListItem</a:t>
            </a:r>
            <a:r>
              <a:rPr lang="en-US" dirty="0"/>
              <a:t>, if any.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51</a:t>
            </a:fld>
            <a:endParaRPr kumimoji="0"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Doubly Linked List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6EC00-573B-47E2-B8BF-804CC9BE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71800"/>
            <a:ext cx="505396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46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6600" y="1860550"/>
            <a:ext cx="7772400" cy="4114800"/>
          </a:xfrm>
          <a:noFill/>
        </p:spPr>
        <p:txBody>
          <a:bodyPr lIns="90488" tIns="44450" rIns="90488" bIns="44450">
            <a:normAutofit fontScale="925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/>
              <a:t>Modeling associations</a:t>
            </a:r>
            <a:r>
              <a:rPr lang="en-US" dirty="0"/>
              <a:t>:</a:t>
            </a:r>
          </a:p>
          <a:p>
            <a:r>
              <a:rPr lang="en-US" dirty="0"/>
              <a:t>We can use an association matrix to analyze what </a:t>
            </a:r>
            <a:r>
              <a:rPr lang="en-US"/>
              <a:t>the relationships </a:t>
            </a:r>
            <a:r>
              <a:rPr lang="en-US" dirty="0"/>
              <a:t>are </a:t>
            </a:r>
            <a:r>
              <a:rPr lang="en-US"/>
              <a:t>between classes</a:t>
            </a:r>
            <a:endParaRPr lang="en-US" dirty="0"/>
          </a:p>
          <a:p>
            <a:r>
              <a:rPr lang="en-US" dirty="0"/>
              <a:t>Associations are modeled with </a:t>
            </a:r>
            <a:r>
              <a:rPr lang="en-US"/>
              <a:t>a line or arrow, and, optionally, </a:t>
            </a:r>
            <a:r>
              <a:rPr lang="en-US" dirty="0"/>
              <a:t>a name describing the association, numbers on each side to indicate multiplicity</a:t>
            </a:r>
            <a:r>
              <a:rPr lang="en-US"/>
              <a:t>, roles at either end of the association, and an </a:t>
            </a:r>
            <a:r>
              <a:rPr lang="en-US" dirty="0"/>
              <a:t>arrow </a:t>
            </a:r>
            <a:r>
              <a:rPr lang="en-US"/>
              <a:t>for directionality.</a:t>
            </a:r>
            <a:endParaRPr lang="en-US" dirty="0"/>
          </a:p>
          <a:p>
            <a:r>
              <a:rPr lang="en-US" dirty="0"/>
              <a:t>Reflexive associations, aggregation</a:t>
            </a:r>
            <a:r>
              <a:rPr lang="en-US"/>
              <a:t>, association classes, and dependencies </a:t>
            </a:r>
            <a:r>
              <a:rPr lang="en-US" dirty="0"/>
              <a:t>are </a:t>
            </a:r>
            <a:r>
              <a:rPr lang="en-US"/>
              <a:t>further refinements of the concept of an association.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59700" cy="1130300"/>
          </a:xfrm>
          <a:solidFill>
            <a:srgbClr val="FFE7B7"/>
          </a:solidFill>
          <a:ln w="12700" cap="flat">
            <a:solidFill>
              <a:schemeClr val="tx1"/>
            </a:solidFill>
          </a:ln>
          <a:effectLst>
            <a:outerShdw dist="107763" dir="2700000" algn="ctr" rotWithShape="0">
              <a:schemeClr val="accent1"/>
            </a:outerShdw>
          </a:effectLst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99"/>
                </a:solidFill>
              </a:rPr>
              <a:t>Summary</a:t>
            </a:r>
            <a:endParaRPr 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AD04C-DC1F-43D1-9567-0D0646DEA9C2}" type="slidenum">
              <a:rPr lang="en-US">
                <a:latin typeface="Arial" charset="0"/>
              </a:rPr>
              <a:pPr/>
              <a:t>53</a:t>
            </a:fld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6600" y="1860550"/>
            <a:ext cx="7772400" cy="4114800"/>
          </a:xfrm>
        </p:spPr>
        <p:txBody>
          <a:bodyPr lIns="90488" tIns="44450" rIns="90488" bIns="4445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Class diagrams are defined in terms </a:t>
            </a:r>
            <a:r>
              <a:rPr lang="en-US" sz="1800"/>
              <a:t>of classes and </a:t>
            </a:r>
            <a:r>
              <a:rPr lang="en-US" sz="1800" dirty="0"/>
              <a:t>their relationships (</a:t>
            </a:r>
            <a:r>
              <a:rPr lang="en-US" sz="1800"/>
              <a:t>associations)</a:t>
            </a:r>
            <a:br>
              <a:rPr lang="en-US" sz="1800"/>
            </a:b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Although there are various special association forms (composition</a:t>
            </a:r>
            <a:r>
              <a:rPr lang="en-US" sz="1800"/>
              <a:t>, aggregation, etc.), all are variations of the fundamental concept of an association from one object to another.</a:t>
            </a:r>
            <a:endParaRPr lang="en-US" sz="1800" dirty="0"/>
          </a:p>
          <a:p>
            <a:pPr eaLnBrk="1" hangingPunct="1">
              <a:buFont typeface="+mj-lt"/>
              <a:buAutoNum type="arabicPeriod"/>
              <a:defRPr/>
            </a:pPr>
            <a:endParaRPr lang="en-US" sz="1800" dirty="0"/>
          </a:p>
          <a:p>
            <a:pPr>
              <a:buFont typeface="+mj-lt"/>
              <a:buAutoNum type="arabicPeriod"/>
              <a:defRPr/>
            </a:pPr>
            <a:r>
              <a:rPr lang="en-US" sz="1800" b="1" u="sng" dirty="0"/>
              <a:t>Transcendental </a:t>
            </a:r>
            <a:r>
              <a:rPr lang="en-US" sz="1800" b="1" u="sng" err="1"/>
              <a:t>consciouness</a:t>
            </a:r>
            <a:r>
              <a:rPr lang="en-US" sz="1800"/>
              <a:t> is related to itself through its own self-referral dynamics. </a:t>
            </a:r>
            <a:endParaRPr lang="en-US" sz="1800" dirty="0"/>
          </a:p>
          <a:p>
            <a:pPr eaLnBrk="1" hangingPunct="1">
              <a:buFont typeface="+mj-lt"/>
              <a:buAutoNum type="arabicPeriod"/>
              <a:defRPr/>
            </a:pPr>
            <a:endParaRPr lang="en-US" sz="1800" dirty="0"/>
          </a:p>
          <a:p>
            <a:pPr>
              <a:buFont typeface="+mj-lt"/>
              <a:buAutoNum type="arabicPeriod"/>
              <a:defRPr/>
            </a:pPr>
            <a:r>
              <a:rPr lang="en-US" sz="1800" b="1" u="sng" dirty="0"/>
              <a:t>Wholeness moving within itself</a:t>
            </a:r>
            <a:r>
              <a:rPr lang="en-US" sz="1800" dirty="0"/>
              <a:t>: In </a:t>
            </a:r>
            <a:r>
              <a:rPr lang="en-US" sz="1800"/>
              <a:t>Unity Consciousness, one recognizes that the relationship of the Self to the Self is not only fundamental, but is in reality the only relationship there is.</a:t>
            </a:r>
            <a:endParaRPr lang="en-US" sz="1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59700" cy="1130300"/>
          </a:xfrm>
          <a:solidFill>
            <a:srgbClr val="FFE7B7"/>
          </a:solidFill>
          <a:ln w="12700" cap="flat">
            <a:solidFill>
              <a:schemeClr val="tx1"/>
            </a:solidFill>
          </a:ln>
          <a:effectLst>
            <a:outerShdw dist="107763" dir="2700000" algn="ctr" rotWithShape="0">
              <a:schemeClr val="accent1"/>
            </a:outerShdw>
          </a:effectLst>
        </p:spPr>
        <p:txBody>
          <a:bodyPr lIns="90488" tIns="44450" rIns="90488" bIns="44450">
            <a:normAutofit fontScale="90000"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0099"/>
                </a:solidFill>
              </a:rPr>
              <a:t>Connecting the Parts of Knowledge With the Wholeness of Knowledge</a:t>
            </a:r>
            <a:endParaRPr lang="en-US" sz="3600" dirty="0"/>
          </a:p>
        </p:txBody>
      </p:sp>
      <p:cxnSp>
        <p:nvCxnSpPr>
          <p:cNvPr id="48132" name="Straight Connector 4"/>
          <p:cNvCxnSpPr>
            <a:cxnSpLocks noChangeShapeType="1"/>
          </p:cNvCxnSpPr>
          <p:nvPr/>
        </p:nvCxnSpPr>
        <p:spPr bwMode="auto">
          <a:xfrm>
            <a:off x="990600" y="3657600"/>
            <a:ext cx="70866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133" name="AutoShape 2"/>
          <p:cNvSpPr>
            <a:spLocks noChangeArrowheads="1"/>
          </p:cNvSpPr>
          <p:nvPr/>
        </p:nvSpPr>
        <p:spPr bwMode="auto">
          <a:xfrm rot="16200000">
            <a:off x="7253281" y="3227189"/>
            <a:ext cx="2907110" cy="544512"/>
          </a:xfrm>
          <a:prstGeom prst="curvedUpArrow">
            <a:avLst>
              <a:gd name="adj1" fmla="val 46867"/>
              <a:gd name="adj2" fmla="val 100765"/>
              <a:gd name="adj3" fmla="val 3333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813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91BB6-9F46-40A0-B2B7-32CF2E3E968E}" type="slidenum">
              <a:rPr lang="en-US">
                <a:latin typeface="Arial" charset="0"/>
              </a:rPr>
              <a:pPr/>
              <a:t>54</a:t>
            </a:fld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5139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43434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Associations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“Customer </a:t>
            </a:r>
            <a:r>
              <a:rPr lang="en-US" i="1"/>
              <a:t>has an</a:t>
            </a:r>
            <a:r>
              <a:rPr lang="en-US"/>
              <a:t> Account”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Permanent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Association from A to B implies A keeps a reference to B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Association from A to B implies it is possible to navigate from A to B at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435864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Dependencies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RightTriangle</a:t>
            </a:r>
            <a:r>
              <a:rPr lang="en-US" dirty="0"/>
              <a:t> </a:t>
            </a:r>
            <a:r>
              <a:rPr lang="en-US" i="1" dirty="0"/>
              <a:t>uses </a:t>
            </a:r>
            <a:r>
              <a:rPr lang="en-US" dirty="0"/>
              <a:t>Math” (see example)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Temporary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Dependency from A to B implies A does </a:t>
            </a:r>
            <a:r>
              <a:rPr lang="en-US" i="1" dirty="0"/>
              <a:t>not </a:t>
            </a:r>
            <a:r>
              <a:rPr lang="en-US" dirty="0"/>
              <a:t>keep a reference to B</a:t>
            </a:r>
          </a:p>
          <a:p>
            <a:endParaRPr lang="en-US" dirty="0"/>
          </a:p>
          <a:p>
            <a:r>
              <a:rPr lang="en-US" dirty="0"/>
              <a:t>Demo: </a:t>
            </a:r>
            <a:r>
              <a:rPr lang="en-US" sz="1400" dirty="0"/>
              <a:t>lesson2.lecture.dependencyexample</a:t>
            </a:r>
          </a:p>
        </p:txBody>
      </p:sp>
    </p:spTree>
    <p:extLst>
      <p:ext uri="{BB962C8B-B14F-4D97-AF65-F5344CB8AC3E}">
        <p14:creationId xmlns:p14="http://schemas.microsoft.com/office/powerpoint/2010/main" val="38174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Association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Dependency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514600"/>
            <a:ext cx="569265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5029200"/>
            <a:ext cx="79379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18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/>
              <a:t>One-way and Two-way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9740"/>
            <a:ext cx="8382000" cy="4389120"/>
          </a:xfrm>
        </p:spPr>
        <p:txBody>
          <a:bodyPr/>
          <a:lstStyle/>
          <a:p>
            <a:r>
              <a:rPr lang="en-US" sz="2400" dirty="0"/>
              <a:t>Sometimes should be able to navigate from A to B but not from B to A. This is a </a:t>
            </a:r>
            <a:r>
              <a:rPr lang="en-US" sz="2400" i="1" dirty="0"/>
              <a:t>one-way </a:t>
            </a:r>
            <a:r>
              <a:rPr lang="en-US" sz="2400" dirty="0"/>
              <a:t>or </a:t>
            </a:r>
            <a:r>
              <a:rPr lang="en-US" sz="2400" i="1" dirty="0" err="1"/>
              <a:t>uni</a:t>
            </a:r>
            <a:r>
              <a:rPr lang="en-US" sz="2400" i="1" dirty="0"/>
              <a:t>-directional </a:t>
            </a:r>
            <a:r>
              <a:rPr lang="en-US" sz="2400" dirty="0"/>
              <a:t>association.</a:t>
            </a:r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2400" dirty="0"/>
              <a:t>Sometimes should be able to navigate from A to B and also from B to A. This is a </a:t>
            </a:r>
            <a:r>
              <a:rPr lang="en-US" sz="2400" i="1" dirty="0"/>
              <a:t>two-way </a:t>
            </a:r>
            <a:r>
              <a:rPr lang="en-US" sz="2400" dirty="0"/>
              <a:t>or </a:t>
            </a:r>
            <a:r>
              <a:rPr lang="en-US" sz="2400" i="1" dirty="0"/>
              <a:t>bi-directional </a:t>
            </a:r>
            <a:r>
              <a:rPr lang="en-US" sz="2400" dirty="0"/>
              <a:t>association.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00" y="2660984"/>
            <a:ext cx="441186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16" y="5105400"/>
            <a:ext cx="4225235" cy="135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91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as Attributes or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458200" cy="48623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An </a:t>
            </a:r>
            <a:r>
              <a:rPr lang="en-US" i="1"/>
              <a:t>attribute </a:t>
            </a:r>
            <a:r>
              <a:rPr lang="en-US"/>
              <a:t>of a UML class indicates a variable that stores data, like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/>
              <a:t> 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/>
              <a:t>.  A UML attribute is implemented in Java code as a </a:t>
            </a:r>
            <a:r>
              <a:rPr lang="en-US" i="1"/>
              <a:t>field </a:t>
            </a:r>
            <a:r>
              <a:rPr lang="en-US"/>
              <a:t>or </a:t>
            </a:r>
            <a:r>
              <a:rPr lang="en-US" i="1"/>
              <a:t>instance variable. </a:t>
            </a:r>
            <a:br>
              <a:rPr lang="en-US" i="1"/>
            </a:br>
            <a:br>
              <a:rPr lang="en-US" i="1"/>
            </a:br>
            <a:br>
              <a:rPr lang="en-US" i="1"/>
            </a:br>
            <a:br>
              <a:rPr lang="en-US" i="1"/>
            </a:br>
            <a:br>
              <a:rPr lang="en-US" i="1"/>
            </a:br>
            <a:endParaRPr lang="en-US" i="1"/>
          </a:p>
          <a:p>
            <a:r>
              <a:rPr lang="en-US"/>
              <a:t>An association from one class to another is also implemented in Java code as a field or instance variable, like the association from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/>
              <a:t>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63" y="3048000"/>
            <a:ext cx="695527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63" y="5616743"/>
            <a:ext cx="7600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1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14222</TotalTime>
  <Words>3336</Words>
  <Application>Microsoft Macintosh PowerPoint</Application>
  <PresentationFormat>On-screen Show (4:3)</PresentationFormat>
  <Paragraphs>465</Paragraphs>
  <Slides>54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Consolas</vt:lpstr>
      <vt:lpstr>Constantia</vt:lpstr>
      <vt:lpstr>Courier New</vt:lpstr>
      <vt:lpstr>IBM Plex Sans</vt:lpstr>
      <vt:lpstr>Segoe UI</vt:lpstr>
      <vt:lpstr>Times New Roman</vt:lpstr>
      <vt:lpstr>Wingdings</vt:lpstr>
      <vt:lpstr>Wingdings 2</vt:lpstr>
      <vt:lpstr>Flow</vt:lpstr>
      <vt:lpstr>CS401 Modern Programming Practices (MPP) Bright Gee Varghese</vt:lpstr>
      <vt:lpstr>Lecture 2: Associations, Modeling Relationships with UML </vt:lpstr>
      <vt:lpstr>Wholeness Statement</vt:lpstr>
      <vt:lpstr>Overview</vt:lpstr>
      <vt:lpstr>Relationships Between Classes</vt:lpstr>
      <vt:lpstr>(continued)</vt:lpstr>
      <vt:lpstr>Two Examples</vt:lpstr>
      <vt:lpstr>One-way and Two-way Associations</vt:lpstr>
      <vt:lpstr>Properties as Attributes or Associations</vt:lpstr>
      <vt:lpstr>PowerPoint Presentation</vt:lpstr>
      <vt:lpstr>PowerPoint Presentation</vt:lpstr>
      <vt:lpstr>Overview</vt:lpstr>
      <vt:lpstr>Name of an Association Is a Verb</vt:lpstr>
      <vt:lpstr>Association Matrix</vt:lpstr>
      <vt:lpstr>Exercise 2.1 Associations</vt:lpstr>
      <vt:lpstr>Exercise 2.2: Specifying Associations in the SRS</vt:lpstr>
      <vt:lpstr>PowerPoint Presentation</vt:lpstr>
      <vt:lpstr>Student Registration System</vt:lpstr>
      <vt:lpstr>Main Point 1</vt:lpstr>
      <vt:lpstr>Overview</vt:lpstr>
      <vt:lpstr>Association - Unidirectional</vt:lpstr>
      <vt:lpstr>Association: Multiplicities</vt:lpstr>
      <vt:lpstr>Unidirectional with Multiplicities</vt:lpstr>
      <vt:lpstr>Example: 1-1 and Unidirectional</vt:lpstr>
      <vt:lpstr>Unidirectional with Multiplicities</vt:lpstr>
      <vt:lpstr>Example: Unidirectional, One to Zero..One</vt:lpstr>
      <vt:lpstr>Unidirectional with Multiplicities</vt:lpstr>
      <vt:lpstr>Example: Unidirectional, 1-many</vt:lpstr>
      <vt:lpstr>Bidirectional with  Multiplicities</vt:lpstr>
      <vt:lpstr>(continued)</vt:lpstr>
      <vt:lpstr>Bidirectional with  Multiplicities</vt:lpstr>
      <vt:lpstr>(continued)</vt:lpstr>
      <vt:lpstr>Exercise 2.3: Multiplicities in SRS?</vt:lpstr>
      <vt:lpstr>Solution</vt:lpstr>
      <vt:lpstr>Associations Sometimes Suggest Operations</vt:lpstr>
      <vt:lpstr>Association roles</vt:lpstr>
      <vt:lpstr>Main Point 2</vt:lpstr>
      <vt:lpstr>Exercise 2.4</vt:lpstr>
      <vt:lpstr>Exercise 2.4</vt:lpstr>
      <vt:lpstr>Solution</vt:lpstr>
      <vt:lpstr>Aggregation</vt:lpstr>
      <vt:lpstr>Reflexive Association</vt:lpstr>
      <vt:lpstr>Reflexive Association</vt:lpstr>
      <vt:lpstr>Association Classes</vt:lpstr>
      <vt:lpstr>Association Class - implemented</vt:lpstr>
      <vt:lpstr>PowerPoint Presentation</vt:lpstr>
      <vt:lpstr>Managing Bidirectional Many to Many Relationships</vt:lpstr>
      <vt:lpstr>Dependency</vt:lpstr>
      <vt:lpstr>Example</vt:lpstr>
      <vt:lpstr>Main Point 3</vt:lpstr>
      <vt:lpstr>Exercise 2.5 </vt:lpstr>
      <vt:lpstr>Solution</vt:lpstr>
      <vt:lpstr>Summary</vt:lpstr>
      <vt:lpstr>Connecting the Parts of Knowledge With the Wholeness of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Najeeb</dc:creator>
  <cp:lastModifiedBy>bright varghese</cp:lastModifiedBy>
  <cp:revision>638</cp:revision>
  <cp:lastPrinted>2021-09-28T00:55:11Z</cp:lastPrinted>
  <dcterms:created xsi:type="dcterms:W3CDTF">2010-06-08T15:14:26Z</dcterms:created>
  <dcterms:modified xsi:type="dcterms:W3CDTF">2023-02-28T17:10:09Z</dcterms:modified>
</cp:coreProperties>
</file>