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9"/>
  </p:notesMasterIdLst>
  <p:sldIdLst>
    <p:sldId id="260" r:id="rId2"/>
    <p:sldId id="330" r:id="rId3"/>
    <p:sldId id="331" r:id="rId4"/>
    <p:sldId id="409" r:id="rId5"/>
    <p:sldId id="378" r:id="rId6"/>
    <p:sldId id="393" r:id="rId7"/>
    <p:sldId id="379" r:id="rId8"/>
    <p:sldId id="391" r:id="rId9"/>
    <p:sldId id="392" r:id="rId10"/>
    <p:sldId id="381" r:id="rId11"/>
    <p:sldId id="384" r:id="rId12"/>
    <p:sldId id="385" r:id="rId13"/>
    <p:sldId id="386" r:id="rId14"/>
    <p:sldId id="390" r:id="rId15"/>
    <p:sldId id="355" r:id="rId16"/>
    <p:sldId id="407" r:id="rId17"/>
    <p:sldId id="402" r:id="rId18"/>
    <p:sldId id="394" r:id="rId19"/>
    <p:sldId id="395" r:id="rId20"/>
    <p:sldId id="396" r:id="rId21"/>
    <p:sldId id="397" r:id="rId22"/>
    <p:sldId id="398" r:id="rId23"/>
    <p:sldId id="399" r:id="rId24"/>
    <p:sldId id="400" r:id="rId25"/>
    <p:sldId id="401" r:id="rId26"/>
    <p:sldId id="403" r:id="rId27"/>
    <p:sldId id="373" r:id="rId28"/>
    <p:sldId id="372" r:id="rId29"/>
    <p:sldId id="408" r:id="rId30"/>
    <p:sldId id="336" r:id="rId31"/>
    <p:sldId id="338" r:id="rId32"/>
    <p:sldId id="339" r:id="rId33"/>
    <p:sldId id="340" r:id="rId34"/>
    <p:sldId id="341" r:id="rId35"/>
    <p:sldId id="342" r:id="rId36"/>
    <p:sldId id="375" r:id="rId37"/>
    <p:sldId id="344" r:id="rId38"/>
    <p:sldId id="345" r:id="rId39"/>
    <p:sldId id="346" r:id="rId40"/>
    <p:sldId id="348" r:id="rId41"/>
    <p:sldId id="389" r:id="rId42"/>
    <p:sldId id="405" r:id="rId43"/>
    <p:sldId id="350" r:id="rId44"/>
    <p:sldId id="406" r:id="rId45"/>
    <p:sldId id="351" r:id="rId46"/>
    <p:sldId id="352" r:id="rId47"/>
    <p:sldId id="353" r:id="rId48"/>
    <p:sldId id="354" r:id="rId49"/>
    <p:sldId id="387" r:id="rId50"/>
    <p:sldId id="363" r:id="rId51"/>
    <p:sldId id="377" r:id="rId52"/>
    <p:sldId id="364" r:id="rId53"/>
    <p:sldId id="359" r:id="rId54"/>
    <p:sldId id="366" r:id="rId55"/>
    <p:sldId id="388" r:id="rId56"/>
    <p:sldId id="404" r:id="rId57"/>
    <p:sldId id="322"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0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1" autoAdjust="0"/>
    <p:restoredTop sz="89481" autoAdjust="0"/>
  </p:normalViewPr>
  <p:slideViewPr>
    <p:cSldViewPr>
      <p:cViewPr varScale="1">
        <p:scale>
          <a:sx n="112" d="100"/>
          <a:sy n="112" d="100"/>
        </p:scale>
        <p:origin x="1888"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A70AFF-AE3F-4AAC-AF68-919CF5088386}" type="datetimeFigureOut">
              <a:rPr lang="en-US" smtClean="0"/>
              <a:pPr/>
              <a:t>2/26/23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78A934-4A9F-429C-9C87-18DB206E4E6F}" type="slidenum">
              <a:rPr lang="en-US" smtClean="0"/>
              <a:pPr/>
              <a:t>‹#›</a:t>
            </a:fld>
            <a:endParaRPr lang="en-US"/>
          </a:p>
        </p:txBody>
      </p:sp>
    </p:spTree>
    <p:extLst>
      <p:ext uri="{BB962C8B-B14F-4D97-AF65-F5344CB8AC3E}">
        <p14:creationId xmlns:p14="http://schemas.microsoft.com/office/powerpoint/2010/main" val="3705682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6B6721-B274-467B-8E3E-F78A691795C3}" type="slidenum">
              <a:rPr lang="en-US"/>
              <a:pPr/>
              <a:t>1</a:t>
            </a:fld>
            <a:endParaRPr lang="en-US"/>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C0012283-3E10-41C0-B42D-C06D01F3C5A9}" type="slidenum">
              <a:rPr lang="en-US">
                <a:latin typeface="Arial" charset="0"/>
              </a:rPr>
              <a:pPr/>
              <a:t>57</a:t>
            </a:fld>
            <a:endParaRPr lang="en-US">
              <a:latin typeface="Arial" charset="0"/>
            </a:endParaRPr>
          </a:p>
        </p:txBody>
      </p:sp>
      <p:sp>
        <p:nvSpPr>
          <p:cNvPr id="55299" name="Rectangle 2"/>
          <p:cNvSpPr>
            <a:spLocks noGrp="1" noChangeArrowheads="1"/>
          </p:cNvSpPr>
          <p:nvPr>
            <p:ph type="body" idx="1"/>
          </p:nvPr>
        </p:nvSpPr>
        <p:spPr>
          <a:xfrm>
            <a:off x="915988" y="4341813"/>
            <a:ext cx="5026025" cy="4116387"/>
          </a:xfrm>
          <a:noFill/>
          <a:ln/>
        </p:spPr>
        <p:txBody>
          <a:bodyPr lIns="90465" tIns="44439" rIns="90465" bIns="44439"/>
          <a:lstStyle/>
          <a:p>
            <a:pPr eaLnBrk="1" hangingPunct="1"/>
            <a:endParaRPr lang="en-US">
              <a:latin typeface="Arial" charset="0"/>
            </a:endParaRPr>
          </a:p>
        </p:txBody>
      </p:sp>
      <p:sp>
        <p:nvSpPr>
          <p:cNvPr id="55300" name="Rectangle 3"/>
          <p:cNvSpPr>
            <a:spLocks noGrp="1" noRot="1" noChangeAspect="1" noChangeArrowheads="1" noTextEdit="1"/>
          </p:cNvSpPr>
          <p:nvPr>
            <p:ph type="sldImg"/>
          </p:nvPr>
        </p:nvSpPr>
        <p:spPr>
          <a:xfrm>
            <a:off x="1141413" y="685800"/>
            <a:ext cx="4572000" cy="3429000"/>
          </a:xfrm>
          <a:ln w="12700" cap="flat">
            <a:solidFill>
              <a:schemeClr val="tx1"/>
            </a:solid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C176269B-A2E7-4E34-8CC2-89ED4EAE0EAE}" type="slidenum">
              <a:rPr lang="en-US">
                <a:latin typeface="Arial" charset="0"/>
              </a:rPr>
              <a:pPr/>
              <a:t>3</a:t>
            </a:fld>
            <a:endParaRPr lang="en-US">
              <a:latin typeface="Arial" charset="0"/>
            </a:endParaRPr>
          </a:p>
        </p:txBody>
      </p:sp>
      <p:sp>
        <p:nvSpPr>
          <p:cNvPr id="50179" name="Rectangle 2"/>
          <p:cNvSpPr>
            <a:spLocks noGrp="1" noChangeArrowheads="1"/>
          </p:cNvSpPr>
          <p:nvPr>
            <p:ph type="body" idx="1"/>
          </p:nvPr>
        </p:nvSpPr>
        <p:spPr>
          <a:xfrm>
            <a:off x="915988" y="4341813"/>
            <a:ext cx="5026025" cy="4116387"/>
          </a:xfrm>
          <a:noFill/>
          <a:ln/>
        </p:spPr>
        <p:txBody>
          <a:bodyPr lIns="90465" tIns="44439" rIns="90465" bIns="44439"/>
          <a:lstStyle/>
          <a:p>
            <a:pPr eaLnBrk="1" hangingPunct="1"/>
            <a:endParaRPr lang="en-US">
              <a:latin typeface="Arial" charset="0"/>
            </a:endParaRPr>
          </a:p>
        </p:txBody>
      </p:sp>
      <p:sp>
        <p:nvSpPr>
          <p:cNvPr id="50180" name="Rectangle 3"/>
          <p:cNvSpPr>
            <a:spLocks noGrp="1" noRot="1" noChangeAspect="1" noChangeArrowheads="1" noTextEdit="1"/>
          </p:cNvSpPr>
          <p:nvPr>
            <p:ph type="sldImg"/>
          </p:nvPr>
        </p:nvSpPr>
        <p:spPr>
          <a:xfrm>
            <a:off x="1141413" y="685800"/>
            <a:ext cx="4572000" cy="3429000"/>
          </a:xfrm>
          <a:ln w="12700" cap="flat">
            <a:solidFill>
              <a:schemeClr val="tx1"/>
            </a:solid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Objects are abstractions of real world</a:t>
            </a:r>
            <a:r>
              <a:rPr lang="en-US" baseline="0" dirty="0"/>
              <a:t> components</a:t>
            </a:r>
            <a:endParaRPr lang="en-US" dirty="0"/>
          </a:p>
          <a:p>
            <a:r>
              <a:rPr lang="en-US" dirty="0"/>
              <a:t>Model the static and dynamic properties of the environment</a:t>
            </a:r>
            <a:endParaRPr lang="en-US" baseline="0" dirty="0"/>
          </a:p>
          <a:p>
            <a:r>
              <a:rPr lang="en-US" dirty="0"/>
              <a:t>The environment is the problem </a:t>
            </a:r>
            <a:r>
              <a:rPr lang="en-US" b="1" dirty="0"/>
              <a:t>domain</a:t>
            </a:r>
          </a:p>
          <a:p>
            <a:endParaRPr lang="en-US" dirty="0"/>
          </a:p>
        </p:txBody>
      </p:sp>
      <p:sp>
        <p:nvSpPr>
          <p:cNvPr id="4" name="Slide Number Placeholder 3"/>
          <p:cNvSpPr>
            <a:spLocks noGrp="1"/>
          </p:cNvSpPr>
          <p:nvPr>
            <p:ph type="sldNum" sz="quarter" idx="10"/>
          </p:nvPr>
        </p:nvSpPr>
        <p:spPr/>
        <p:txBody>
          <a:bodyPr/>
          <a:lstStyle/>
          <a:p>
            <a:fld id="{F078A934-4A9F-429C-9C87-18DB206E4E6F}" type="slidenum">
              <a:rPr lang="en-US" smtClean="0"/>
              <a:pPr/>
              <a:t>5</a:t>
            </a:fld>
            <a:endParaRPr lang="en-US"/>
          </a:p>
        </p:txBody>
      </p:sp>
    </p:spTree>
    <p:extLst>
      <p:ext uri="{BB962C8B-B14F-4D97-AF65-F5344CB8AC3E}">
        <p14:creationId xmlns:p14="http://schemas.microsoft.com/office/powerpoint/2010/main" val="1985209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Why UML</a:t>
            </a:r>
          </a:p>
          <a:p>
            <a:pPr lvl="0"/>
            <a:r>
              <a:rPr lang="en-US" dirty="0"/>
              <a:t>1- Graphical representation of software, software is a conceptual idea that needs to be represented in some way.</a:t>
            </a:r>
          </a:p>
          <a:p>
            <a:pPr lvl="0"/>
            <a:r>
              <a:rPr lang="en-US" dirty="0"/>
              <a:t>2- Enable modeling manipulation.</a:t>
            </a:r>
          </a:p>
          <a:p>
            <a:pPr lvl="0"/>
            <a:r>
              <a:rPr lang="en-US" dirty="0"/>
              <a:t>3- Exchange of information between software development parties.</a:t>
            </a:r>
          </a:p>
          <a:p>
            <a:pPr lvl="0"/>
            <a:r>
              <a:rPr lang="en-US" dirty="0"/>
              <a:t>	a- Balancing information density and readability.</a:t>
            </a:r>
          </a:p>
          <a:p>
            <a:pPr lvl="0"/>
            <a:r>
              <a:rPr lang="en-US" dirty="0"/>
              <a:t>4- Part of the rules that define the process that in turn ensures harmony within a group to achieve the goals in the best manor passible.</a:t>
            </a:r>
          </a:p>
          <a:p>
            <a:endParaRPr lang="en-US" dirty="0"/>
          </a:p>
        </p:txBody>
      </p:sp>
      <p:sp>
        <p:nvSpPr>
          <p:cNvPr id="4" name="Slide Number Placeholder 3"/>
          <p:cNvSpPr>
            <a:spLocks noGrp="1"/>
          </p:cNvSpPr>
          <p:nvPr>
            <p:ph type="sldNum" sz="quarter" idx="10"/>
          </p:nvPr>
        </p:nvSpPr>
        <p:spPr/>
        <p:txBody>
          <a:bodyPr/>
          <a:lstStyle/>
          <a:p>
            <a:fld id="{F078A934-4A9F-429C-9C87-18DB206E4E6F}" type="slidenum">
              <a:rPr lang="en-US" smtClean="0"/>
              <a:pPr/>
              <a:t>10</a:t>
            </a:fld>
            <a:endParaRPr lang="en-US"/>
          </a:p>
        </p:txBody>
      </p:sp>
    </p:spTree>
    <p:extLst>
      <p:ext uri="{BB962C8B-B14F-4D97-AF65-F5344CB8AC3E}">
        <p14:creationId xmlns:p14="http://schemas.microsoft.com/office/powerpoint/2010/main" val="2135643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78A934-4A9F-429C-9C87-18DB206E4E6F}" type="slidenum">
              <a:rPr lang="en-US" smtClean="0"/>
              <a:pPr/>
              <a:t>11</a:t>
            </a:fld>
            <a:endParaRPr lang="en-US"/>
          </a:p>
        </p:txBody>
      </p:sp>
    </p:spTree>
    <p:extLst>
      <p:ext uri="{BB962C8B-B14F-4D97-AF65-F5344CB8AC3E}">
        <p14:creationId xmlns:p14="http://schemas.microsoft.com/office/powerpoint/2010/main" val="1736259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2FB7519B-6AA3-4EFD-9E7C-C664C2CDA8EC}" type="slidenum">
              <a:rPr lang="en-US">
                <a:latin typeface="Arial" charset="0"/>
              </a:rPr>
              <a:pPr/>
              <a:t>13</a:t>
            </a:fld>
            <a:endParaRPr lang="en-US">
              <a:latin typeface="Arial" charset="0"/>
            </a:endParaRPr>
          </a:p>
        </p:txBody>
      </p:sp>
      <p:sp>
        <p:nvSpPr>
          <p:cNvPr id="52227" name="Rectangle 2"/>
          <p:cNvSpPr>
            <a:spLocks noGrp="1" noChangeArrowheads="1"/>
          </p:cNvSpPr>
          <p:nvPr>
            <p:ph type="body" idx="1"/>
          </p:nvPr>
        </p:nvSpPr>
        <p:spPr>
          <a:xfrm>
            <a:off x="915989" y="4341813"/>
            <a:ext cx="5026025" cy="4116387"/>
          </a:xfrm>
          <a:noFill/>
          <a:ln/>
        </p:spPr>
        <p:txBody>
          <a:bodyPr lIns="90457" tIns="44435" rIns="90457" bIns="44435"/>
          <a:lstStyle/>
          <a:p>
            <a:pPr eaLnBrk="1" hangingPunct="1"/>
            <a:endParaRPr lang="en-US">
              <a:latin typeface="Arial" charset="0"/>
            </a:endParaRPr>
          </a:p>
        </p:txBody>
      </p:sp>
      <p:sp>
        <p:nvSpPr>
          <p:cNvPr id="52228" name="Rectangle 3"/>
          <p:cNvSpPr>
            <a:spLocks noGrp="1" noRot="1" noChangeAspect="1" noChangeArrowheads="1" noTextEdit="1"/>
          </p:cNvSpPr>
          <p:nvPr>
            <p:ph type="sldImg"/>
          </p:nvPr>
        </p:nvSpPr>
        <p:spPr>
          <a:xfrm>
            <a:off x="1143000" y="685800"/>
            <a:ext cx="4570413" cy="3429000"/>
          </a:xfrm>
          <a:ln w="12700" cap="flat">
            <a:solidFill>
              <a:schemeClr val="tx1"/>
            </a:solidFill>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78A934-4A9F-429C-9C87-18DB206E4E6F}" type="slidenum">
              <a:rPr lang="en-US" smtClean="0"/>
              <a:pPr/>
              <a:t>27</a:t>
            </a:fld>
            <a:endParaRPr lang="en-US"/>
          </a:p>
        </p:txBody>
      </p:sp>
    </p:spTree>
    <p:extLst>
      <p:ext uri="{BB962C8B-B14F-4D97-AF65-F5344CB8AC3E}">
        <p14:creationId xmlns:p14="http://schemas.microsoft.com/office/powerpoint/2010/main" val="975728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8443D0F1-5ADA-4DC4-8D42-AFB3EF667860}" type="slidenum">
              <a:rPr lang="en-US">
                <a:latin typeface="Arial" charset="0"/>
              </a:rPr>
              <a:pPr/>
              <a:t>35</a:t>
            </a:fld>
            <a:endParaRPr lang="en-US">
              <a:latin typeface="Arial" charset="0"/>
            </a:endParaRPr>
          </a:p>
        </p:txBody>
      </p:sp>
      <p:sp>
        <p:nvSpPr>
          <p:cNvPr id="51203" name="Rectangle 2"/>
          <p:cNvSpPr>
            <a:spLocks noGrp="1" noChangeArrowheads="1"/>
          </p:cNvSpPr>
          <p:nvPr>
            <p:ph type="body" idx="1"/>
          </p:nvPr>
        </p:nvSpPr>
        <p:spPr>
          <a:xfrm>
            <a:off x="915988" y="4341813"/>
            <a:ext cx="5026025" cy="4116387"/>
          </a:xfrm>
          <a:noFill/>
          <a:ln/>
        </p:spPr>
        <p:txBody>
          <a:bodyPr lIns="90465" tIns="44439" rIns="90465" bIns="44439"/>
          <a:lstStyle/>
          <a:p>
            <a:pPr eaLnBrk="1" hangingPunct="1"/>
            <a:endParaRPr lang="en-US">
              <a:latin typeface="Arial" charset="0"/>
            </a:endParaRPr>
          </a:p>
        </p:txBody>
      </p:sp>
      <p:sp>
        <p:nvSpPr>
          <p:cNvPr id="51204" name="Rectangle 3"/>
          <p:cNvSpPr>
            <a:spLocks noGrp="1" noRot="1" noChangeAspect="1" noChangeArrowheads="1" noTextEdit="1"/>
          </p:cNvSpPr>
          <p:nvPr>
            <p:ph type="sldImg"/>
          </p:nvPr>
        </p:nvSpPr>
        <p:spPr>
          <a:xfrm>
            <a:off x="1141413" y="685800"/>
            <a:ext cx="4572000" cy="3429000"/>
          </a:xfrm>
          <a:ln w="12700" cap="flat">
            <a:solidFill>
              <a:schemeClr val="tx1"/>
            </a:solidFill>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8443D0F1-5ADA-4DC4-8D42-AFB3EF667860}" type="slidenum">
              <a:rPr lang="en-US">
                <a:latin typeface="Arial" charset="0"/>
              </a:rPr>
              <a:pPr/>
              <a:t>55</a:t>
            </a:fld>
            <a:endParaRPr lang="en-US">
              <a:latin typeface="Arial" charset="0"/>
            </a:endParaRPr>
          </a:p>
        </p:txBody>
      </p:sp>
      <p:sp>
        <p:nvSpPr>
          <p:cNvPr id="51203" name="Rectangle 2"/>
          <p:cNvSpPr>
            <a:spLocks noGrp="1" noChangeArrowheads="1"/>
          </p:cNvSpPr>
          <p:nvPr>
            <p:ph type="body" idx="1"/>
          </p:nvPr>
        </p:nvSpPr>
        <p:spPr>
          <a:xfrm>
            <a:off x="915988" y="4341813"/>
            <a:ext cx="5026025" cy="4116387"/>
          </a:xfrm>
          <a:noFill/>
          <a:ln/>
        </p:spPr>
        <p:txBody>
          <a:bodyPr lIns="90465" tIns="44439" rIns="90465" bIns="44439"/>
          <a:lstStyle/>
          <a:p>
            <a:pPr eaLnBrk="1" hangingPunct="1"/>
            <a:endParaRPr lang="en-US">
              <a:latin typeface="Arial" charset="0"/>
            </a:endParaRPr>
          </a:p>
        </p:txBody>
      </p:sp>
      <p:sp>
        <p:nvSpPr>
          <p:cNvPr id="51204" name="Rectangle 3"/>
          <p:cNvSpPr>
            <a:spLocks noGrp="1" noRot="1" noChangeAspect="1" noChangeArrowheads="1" noTextEdit="1"/>
          </p:cNvSpPr>
          <p:nvPr>
            <p:ph type="sldImg"/>
          </p:nvPr>
        </p:nvSpPr>
        <p:spPr>
          <a:xfrm>
            <a:off x="1141413" y="685800"/>
            <a:ext cx="4572000" cy="3429000"/>
          </a:xfrm>
          <a:ln w="12700" cap="flat">
            <a:solidFill>
              <a:schemeClr val="tx1"/>
            </a:solid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810F9794-990E-4438-BEA4-57AF660266F5}" type="datetime1">
              <a:rPr lang="en-US" smtClean="0"/>
              <a:pPr/>
              <a:t>2/26/23</a:t>
            </a:fld>
            <a:endParaRPr lang="en-US"/>
          </a:p>
        </p:txBody>
      </p:sp>
      <p:sp>
        <p:nvSpPr>
          <p:cNvPr id="19" name="Footer Placeholder 18"/>
          <p:cNvSpPr>
            <a:spLocks noGrp="1"/>
          </p:cNvSpPr>
          <p:nvPr>
            <p:ph type="ftr" sz="quarter" idx="11"/>
          </p:nvPr>
        </p:nvSpPr>
        <p:spPr/>
        <p:txBody>
          <a:bodyPr/>
          <a:lstStyle/>
          <a:p>
            <a:endParaRPr kumimoji="0" lang="en-US"/>
          </a:p>
        </p:txBody>
      </p:sp>
      <p:sp>
        <p:nvSpPr>
          <p:cNvPr id="27" name="Slide Number Placeholder 2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8CDF627-F4CC-4346-87B1-81D576987F46}" type="datetime1">
              <a:rPr lang="en-US" smtClean="0"/>
              <a:pPr/>
              <a:t>2/26/23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8C73CEA-DC82-4DF7-A8EA-1B2BB6C30672}" type="datetime1">
              <a:rPr lang="en-US" smtClean="0"/>
              <a:pPr/>
              <a:t>2/26/23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fld id="{335B09D4-EE4C-46F1-8E5D-F64FE95B82CE}" type="datetime1">
              <a:rPr lang="en-US" smtClean="0"/>
              <a:pPr>
                <a:defRPr/>
              </a:pPr>
              <a:t>2/26/23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0BC1BFA-AB3C-4E6B-B9F4-7A2BAAAFE2D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1A64327-E3D5-4AE2-B1C2-0F35AC12CA2B}" type="datetime1">
              <a:rPr lang="en-US" smtClean="0"/>
              <a:pPr/>
              <a:t>2/26/23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412EFD2-0B95-44C6-8DA0-873BFC97FA36}" type="datetime1">
              <a:rPr lang="en-US" smtClean="0"/>
              <a:pPr/>
              <a:t>2/26/23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83D36E4-C7BE-4C94-8EF5-C2BC69351959}" type="datetime1">
              <a:rPr lang="en-US" smtClean="0"/>
              <a:pPr/>
              <a:t>2/26/23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62830321-D80F-4899-8BB9-13E9575DB8F8}" type="datetime1">
              <a:rPr lang="en-US" smtClean="0"/>
              <a:pPr/>
              <a:t>2/26/23</a:t>
            </a:fld>
            <a:endParaRPr lang="en-US"/>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7AC1E88E-20D7-43F5-8F62-F547A17F65C1}" type="datetime1">
              <a:rPr lang="en-US" smtClean="0"/>
              <a:pPr/>
              <a:t>2/26/23</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508618-5210-4A7A-9405-A25725D29020}" type="datetime1">
              <a:rPr lang="en-US" smtClean="0"/>
              <a:pPr/>
              <a:t>2/26/23</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E8F98DE-070D-42EF-B05A-C4FBC7896AB2}" type="datetime1">
              <a:rPr lang="en-US" smtClean="0"/>
              <a:pPr/>
              <a:t>2/26/23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DB0EDC8-BAB2-4439-8039-1229AD0A1921}" type="datetime1">
              <a:rPr lang="en-US" smtClean="0"/>
              <a:pPr/>
              <a:t>2/26/23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a:xfrm>
            <a:off x="8077200" y="6356350"/>
            <a:ext cx="609600" cy="365125"/>
          </a:xfrm>
        </p:spPr>
        <p:txBody>
          <a:bodyPr/>
          <a:lstStyle/>
          <a:p>
            <a:fld id="{042AED99-7FB4-404E-8A97-64753DCE42EC}" type="slidenum">
              <a:rPr kumimoji="0" lang="en-US" smtClean="0"/>
              <a:pPr/>
              <a:t>‹#›</a:t>
            </a:fld>
            <a:endParaRPr kumimoji="0"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45452E4-860F-4F1A-AEA1-15D229FA2BA4}" type="datetime1">
              <a:rPr lang="en-US" smtClean="0"/>
              <a:pPr/>
              <a:t>2/26/23</a:t>
            </a:fld>
            <a:endParaRPr lang="en-US" dirty="0">
              <a:solidFill>
                <a:schemeClr val="tx2">
                  <a:shade val="90000"/>
                </a:scheme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endParaRPr kumimoji="0" lang="en-US" dirty="0">
              <a:solidFill>
                <a:schemeClr val="tx2">
                  <a:shade val="90000"/>
                </a:scheme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kumimoji="0" lang="en-US" smtClean="0"/>
              <a:pPr/>
              <a:t>‹#›</a:t>
            </a:fld>
            <a:endParaRPr kumimoji="0" lang="en-US" dirty="0">
              <a:solidFill>
                <a:schemeClr val="tx2">
                  <a:shade val="90000"/>
                </a:scheme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8" name="Picture 4" descr="G:\teach\MUM CS545 DCOMP Jun 2004\Lessons\McLaughlin_Building.jpg"/>
          <p:cNvPicPr>
            <a:picLocks noChangeAspect="1" noChangeArrowheads="1"/>
          </p:cNvPicPr>
          <p:nvPr/>
        </p:nvPicPr>
        <p:blipFill>
          <a:blip r:embed="rId3" cstate="print">
            <a:lum bright="-6000" contrast="-6000"/>
          </a:blip>
          <a:srcRect/>
          <a:stretch>
            <a:fillRect/>
          </a:stretch>
        </p:blipFill>
        <p:spPr bwMode="auto">
          <a:xfrm>
            <a:off x="0" y="0"/>
            <a:ext cx="9144000" cy="6858000"/>
          </a:xfrm>
          <a:prstGeom prst="rect">
            <a:avLst/>
          </a:prstGeom>
          <a:noFill/>
        </p:spPr>
      </p:pic>
      <p:pic>
        <p:nvPicPr>
          <p:cNvPr id="72709" name="Picture 5" descr="G:\teach\MUM CS545 DCOMP Jun 2004\Lessons\McLaughlin_Building.jpg"/>
          <p:cNvPicPr>
            <a:picLocks noChangeAspect="1" noChangeArrowheads="1"/>
          </p:cNvPicPr>
          <p:nvPr/>
        </p:nvPicPr>
        <p:blipFill>
          <a:blip r:embed="rId3" cstate="print">
            <a:lum bright="-6000" contrast="-6000"/>
          </a:blip>
          <a:srcRect/>
          <a:stretch>
            <a:fillRect/>
          </a:stretch>
        </p:blipFill>
        <p:spPr bwMode="auto">
          <a:xfrm>
            <a:off x="0" y="0"/>
            <a:ext cx="9144000" cy="6858000"/>
          </a:xfrm>
          <a:prstGeom prst="rect">
            <a:avLst/>
          </a:prstGeom>
          <a:noFill/>
        </p:spPr>
      </p:pic>
      <p:pic>
        <p:nvPicPr>
          <p:cNvPr id="72710" name="Picture 6" descr="G:\teach\MUM CS545 DCOMP Jun 2004\Lessons\McLaughlin_Building.jpg"/>
          <p:cNvPicPr>
            <a:picLocks noChangeAspect="1" noChangeArrowheads="1"/>
          </p:cNvPicPr>
          <p:nvPr/>
        </p:nvPicPr>
        <p:blipFill>
          <a:blip r:embed="rId3" cstate="print">
            <a:lum bright="-6000" contrast="-6000"/>
          </a:blip>
          <a:srcRect/>
          <a:stretch>
            <a:fillRect/>
          </a:stretch>
        </p:blipFill>
        <p:spPr bwMode="auto">
          <a:xfrm>
            <a:off x="0" y="0"/>
            <a:ext cx="9144000" cy="6858000"/>
          </a:xfrm>
          <a:prstGeom prst="rect">
            <a:avLst/>
          </a:prstGeom>
          <a:noFill/>
        </p:spPr>
      </p:pic>
      <p:sp>
        <p:nvSpPr>
          <p:cNvPr id="72711" name="Rectangle 7"/>
          <p:cNvSpPr>
            <a:spLocks noChangeArrowheads="1"/>
          </p:cNvSpPr>
          <p:nvPr/>
        </p:nvSpPr>
        <p:spPr bwMode="auto">
          <a:xfrm>
            <a:off x="152400" y="533400"/>
            <a:ext cx="8839200" cy="1524000"/>
          </a:xfrm>
          <a:prstGeom prst="rect">
            <a:avLst/>
          </a:prstGeom>
          <a:noFill/>
          <a:ln w="9525">
            <a:noFill/>
            <a:miter lim="800000"/>
            <a:headEnd/>
            <a:tailEnd/>
          </a:ln>
          <a:effectLst/>
        </p:spPr>
        <p:txBody>
          <a:bodyPr/>
          <a:lstStyle/>
          <a:p>
            <a:pPr algn="ctr" eaLnBrk="1" hangingPunct="1">
              <a:spcBef>
                <a:spcPct val="20000"/>
              </a:spcBef>
            </a:pPr>
            <a:r>
              <a:rPr lang="en-US" sz="3200" b="1" dirty="0">
                <a:solidFill>
                  <a:srgbClr val="010396"/>
                </a:solidFill>
                <a:latin typeface="Times New Roman" pitchFamily="18" charset="0"/>
              </a:rPr>
              <a:t>M</a:t>
            </a:r>
            <a:r>
              <a:rPr lang="en-US" sz="2400" b="1" dirty="0">
                <a:solidFill>
                  <a:srgbClr val="010396"/>
                </a:solidFill>
                <a:latin typeface="Times New Roman" pitchFamily="18" charset="0"/>
              </a:rPr>
              <a:t>AHARISHI </a:t>
            </a:r>
            <a:r>
              <a:rPr lang="en-US" sz="3200" b="1" dirty="0">
                <a:solidFill>
                  <a:srgbClr val="010396"/>
                </a:solidFill>
                <a:latin typeface="Times New Roman" pitchFamily="18" charset="0"/>
              </a:rPr>
              <a:t>I</a:t>
            </a:r>
            <a:r>
              <a:rPr lang="en-US" sz="2400" b="1" dirty="0">
                <a:solidFill>
                  <a:srgbClr val="010396"/>
                </a:solidFill>
                <a:latin typeface="Times New Roman" pitchFamily="18" charset="0"/>
              </a:rPr>
              <a:t>NTERNATIONAL </a:t>
            </a:r>
            <a:r>
              <a:rPr lang="en-US" sz="3200" b="1" dirty="0">
                <a:solidFill>
                  <a:srgbClr val="010396"/>
                </a:solidFill>
                <a:latin typeface="Times New Roman" pitchFamily="18" charset="0"/>
              </a:rPr>
              <a:t>U</a:t>
            </a:r>
            <a:r>
              <a:rPr lang="en-US" sz="2400" b="1" dirty="0">
                <a:solidFill>
                  <a:srgbClr val="010396"/>
                </a:solidFill>
                <a:latin typeface="Times New Roman" pitchFamily="18" charset="0"/>
              </a:rPr>
              <a:t>NIVERSITY</a:t>
            </a:r>
          </a:p>
          <a:p>
            <a:pPr algn="ctr"/>
            <a:r>
              <a:rPr lang="en-US" sz="2000" b="1" i="1" dirty="0">
                <a:solidFill>
                  <a:srgbClr val="99CCFF"/>
                </a:solidFill>
                <a:latin typeface="Times New Roman" pitchFamily="18" charset="0"/>
              </a:rPr>
              <a:t>Engaging the Managing Intelligence of Nature</a:t>
            </a:r>
            <a:r>
              <a:rPr lang="en-US" sz="2800" b="1" dirty="0">
                <a:solidFill>
                  <a:schemeClr val="bg1"/>
                </a:solidFill>
                <a:latin typeface="Times New Roman" pitchFamily="18" charset="0"/>
              </a:rPr>
              <a:t> </a:t>
            </a:r>
          </a:p>
          <a:p>
            <a:pPr algn="ctr" eaLnBrk="1" hangingPunct="1">
              <a:spcBef>
                <a:spcPct val="20000"/>
              </a:spcBef>
            </a:pPr>
            <a:r>
              <a:rPr lang="en-US" sz="3200" b="1" dirty="0">
                <a:solidFill>
                  <a:srgbClr val="010396"/>
                </a:solidFill>
                <a:latin typeface="Times New Roman" pitchFamily="18" charset="0"/>
              </a:rPr>
              <a:t>Computer Science Department</a:t>
            </a:r>
          </a:p>
        </p:txBody>
      </p:sp>
      <p:sp>
        <p:nvSpPr>
          <p:cNvPr id="72712" name="Rectangle 8"/>
          <p:cNvSpPr>
            <a:spLocks noGrp="1" noChangeArrowheads="1"/>
          </p:cNvSpPr>
          <p:nvPr>
            <p:ph type="ctrTitle"/>
          </p:nvPr>
        </p:nvSpPr>
        <p:spPr>
          <a:xfrm>
            <a:off x="762000" y="5257800"/>
            <a:ext cx="7315200" cy="762000"/>
          </a:xfrm>
          <a:noFill/>
          <a:ln/>
        </p:spPr>
        <p:txBody>
          <a:bodyPr>
            <a:normAutofit fontScale="90000"/>
          </a:bodyPr>
          <a:lstStyle/>
          <a:p>
            <a:pPr algn="ctr"/>
            <a:r>
              <a:rPr lang="en-US" sz="3600" b="1" dirty="0">
                <a:solidFill>
                  <a:schemeClr val="tx1"/>
                </a:solidFill>
                <a:effectLst/>
                <a:latin typeface="Arial" pitchFamily="34" charset="0"/>
                <a:cs typeface="Arial" pitchFamily="34" charset="0"/>
              </a:rPr>
              <a:t>CS401 Modern Programming Practices (MPP)</a:t>
            </a:r>
            <a:br>
              <a:rPr lang="en-US" sz="3600" b="1" dirty="0">
                <a:solidFill>
                  <a:schemeClr val="tx1"/>
                </a:solidFill>
                <a:effectLst/>
                <a:latin typeface="Arial" pitchFamily="34" charset="0"/>
                <a:cs typeface="Arial" pitchFamily="34" charset="0"/>
              </a:rPr>
            </a:br>
            <a:r>
              <a:rPr lang="en-US" sz="3600" dirty="0">
                <a:solidFill>
                  <a:schemeClr val="tx1"/>
                </a:solidFill>
                <a:effectLst/>
                <a:latin typeface="Arial" pitchFamily="34" charset="0"/>
                <a:cs typeface="Arial" pitchFamily="34" charset="0"/>
              </a:rPr>
              <a:t>Bright Gee Varghese</a:t>
            </a:r>
            <a:endParaRPr lang="en-US" sz="3600" b="1" dirty="0">
              <a:solidFill>
                <a:schemeClr val="tx1"/>
              </a:solidFill>
              <a:effectLst/>
              <a:latin typeface="Arial" pitchFamily="34" charset="0"/>
              <a:cs typeface="Arial" pitchFamily="34" charset="0"/>
            </a:endParaRPr>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1</a:t>
            </a:fld>
            <a:endParaRPr kumimoji="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UML</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a:t>UML (Unified Modeling Language) allows us to build a map of “objects-interacting-with-objects”. It provides a language of diagrams for both analysis and design and supports each step of the SDLC. UML diagrams support:</a:t>
            </a:r>
          </a:p>
          <a:p>
            <a:pPr marL="880110" lvl="1" indent="-514350">
              <a:buFont typeface="+mj-lt"/>
              <a:buAutoNum type="arabicPeriod"/>
            </a:pPr>
            <a:r>
              <a:rPr lang="en-US"/>
              <a:t>Understanding user requirements (analysis) – in the form of a </a:t>
            </a:r>
            <a:r>
              <a:rPr lang="en-US" i="1"/>
              <a:t>use case diagram</a:t>
            </a:r>
          </a:p>
          <a:p>
            <a:pPr marL="880110" lvl="1" indent="-514350">
              <a:buFont typeface="+mj-lt"/>
              <a:buAutoNum type="arabicPeriod"/>
            </a:pPr>
            <a:r>
              <a:rPr lang="en-US"/>
              <a:t>Representing the classes or key abstractions within the problem statement and use cases, in the form of  a </a:t>
            </a:r>
            <a:r>
              <a:rPr lang="en-US" i="1"/>
              <a:t>class diagram</a:t>
            </a:r>
          </a:p>
          <a:p>
            <a:pPr marL="880110" lvl="1" indent="-514350">
              <a:buFont typeface="+mj-lt"/>
              <a:buAutoNum type="arabicPeriod"/>
            </a:pPr>
            <a:r>
              <a:rPr lang="en-US"/>
              <a:t>Modeling the flow of the application, as determined by use cases, in the form of </a:t>
            </a:r>
            <a:r>
              <a:rPr lang="en-US" i="1"/>
              <a:t>sequence diagrams.</a:t>
            </a:r>
            <a:endParaRPr lang="en-US"/>
          </a:p>
          <a:p>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10</a:t>
            </a:fld>
            <a:endParaRPr kumimoji="0" lang="en-US"/>
          </a:p>
        </p:txBody>
      </p:sp>
    </p:spTree>
    <p:extLst>
      <p:ext uri="{BB962C8B-B14F-4D97-AF65-F5344CB8AC3E}">
        <p14:creationId xmlns:p14="http://schemas.microsoft.com/office/powerpoint/2010/main" val="1626465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a:t>Some Types of UML </a:t>
            </a:r>
            <a:r>
              <a:rPr lang="en-US" dirty="0"/>
              <a:t>Diagrams</a:t>
            </a:r>
          </a:p>
        </p:txBody>
      </p:sp>
      <p:sp>
        <p:nvSpPr>
          <p:cNvPr id="3" name="Content Placeholder 2"/>
          <p:cNvSpPr>
            <a:spLocks noGrp="1"/>
          </p:cNvSpPr>
          <p:nvPr>
            <p:ph idx="1"/>
          </p:nvPr>
        </p:nvSpPr>
        <p:spPr>
          <a:xfrm>
            <a:off x="609600" y="1371600"/>
            <a:ext cx="8229600" cy="4876800"/>
          </a:xfrm>
        </p:spPr>
        <p:txBody>
          <a:bodyPr>
            <a:normAutofit fontScale="92500" lnSpcReduction="10000"/>
          </a:bodyPr>
          <a:lstStyle/>
          <a:p>
            <a:r>
              <a:rPr lang="en-US"/>
              <a:t>Use Case Diagram – </a:t>
            </a:r>
            <a:r>
              <a:rPr lang="en-US" sz="1900"/>
              <a:t>shows in a single diagram all the use cases for the system </a:t>
            </a:r>
          </a:p>
          <a:p>
            <a:r>
              <a:rPr lang="en-US"/>
              <a:t>Class Diagram – </a:t>
            </a:r>
            <a:r>
              <a:rPr lang="en-US" sz="1900"/>
              <a:t>shows attributes and operations in each of the (primary) classes of the system as well as relationships between them. Used in the Static Model during analysis, and later in design</a:t>
            </a:r>
            <a:endParaRPr lang="en-US" sz="1900" dirty="0"/>
          </a:p>
          <a:p>
            <a:r>
              <a:rPr lang="en-US"/>
              <a:t>Sequence Diagram </a:t>
            </a:r>
            <a:r>
              <a:rPr lang="en-US" sz="1900"/>
              <a:t>– shows the flow of communication between the running objects of the system, driven by the use cases of the system (e.g.: In an ATM system,  a use case “withdraw money”; a sequence diagram will show how the system processes the request to withdraw money).  Used for the Dynamic Model.</a:t>
            </a:r>
            <a:endParaRPr lang="en-US" sz="1900" dirty="0"/>
          </a:p>
          <a:p>
            <a:r>
              <a:rPr lang="en-US"/>
              <a:t>Object Diagram –</a:t>
            </a:r>
            <a:r>
              <a:rPr lang="en-US" sz="1600"/>
              <a:t> </a:t>
            </a:r>
            <a:r>
              <a:rPr lang="en-US" sz="2100"/>
              <a:t>shows how, at a particular moment in time, all the instances of the classes communicate with each other.  This is part of the Dynamic Model (not discussed in this course)</a:t>
            </a:r>
            <a:endParaRPr lang="en-US" sz="2100" dirty="0"/>
          </a:p>
          <a:p>
            <a:r>
              <a:rPr lang="en-US"/>
              <a:t>Many Others! [</a:t>
            </a:r>
            <a:r>
              <a:rPr lang="en-US" i="1"/>
              <a:t>See the sample diagrams in the materials accompanying this lecture</a:t>
            </a:r>
            <a:r>
              <a:rPr lang="en-US"/>
              <a:t>]</a:t>
            </a: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11</a:t>
            </a:fld>
            <a:endParaRPr kumimoji="0" lang="en-US"/>
          </a:p>
        </p:txBody>
      </p:sp>
    </p:spTree>
    <p:extLst>
      <p:ext uri="{BB962C8B-B14F-4D97-AF65-F5344CB8AC3E}">
        <p14:creationId xmlns:p14="http://schemas.microsoft.com/office/powerpoint/2010/main" val="3762733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Objectives for Next Few Lessons</a:t>
            </a:r>
            <a:endParaRPr lang="en-US" dirty="0"/>
          </a:p>
        </p:txBody>
      </p:sp>
      <p:sp>
        <p:nvSpPr>
          <p:cNvPr id="3" name="Content Placeholder 2"/>
          <p:cNvSpPr>
            <a:spLocks noGrp="1"/>
          </p:cNvSpPr>
          <p:nvPr>
            <p:ph idx="1"/>
          </p:nvPr>
        </p:nvSpPr>
        <p:spPr/>
        <p:txBody>
          <a:bodyPr>
            <a:normAutofit fontScale="85000" lnSpcReduction="20000"/>
          </a:bodyPr>
          <a:lstStyle/>
          <a:p>
            <a:r>
              <a:rPr lang="en-US"/>
              <a:t>Modeling a Problem with UML – use the Student Registration System from the book as an example</a:t>
            </a:r>
            <a:endParaRPr lang="en-US" dirty="0"/>
          </a:p>
          <a:p>
            <a:pPr lvl="1"/>
            <a:r>
              <a:rPr lang="en-US"/>
              <a:t>Use Case Diagram – to specify the use cases</a:t>
            </a:r>
            <a:endParaRPr lang="en-US" dirty="0"/>
          </a:p>
          <a:p>
            <a:pPr lvl="1"/>
            <a:r>
              <a:rPr lang="en-US"/>
              <a:t>Class Diagram – to specify the objects embedded in the problem statement and use cases</a:t>
            </a:r>
            <a:endParaRPr lang="en-US" dirty="0"/>
          </a:p>
          <a:p>
            <a:pPr lvl="1"/>
            <a:r>
              <a:rPr lang="en-US"/>
              <a:t>Sequence Diagrams – to model the flow of the application and identify behaviors and responsibilities of classes</a:t>
            </a:r>
          </a:p>
          <a:p>
            <a:r>
              <a:rPr lang="en-US"/>
              <a:t>Coding</a:t>
            </a:r>
            <a:endParaRPr lang="en-US" dirty="0"/>
          </a:p>
          <a:p>
            <a:pPr lvl="1"/>
            <a:r>
              <a:rPr lang="en-US"/>
              <a:t>Convert  UML Diagrams to OO code</a:t>
            </a:r>
          </a:p>
          <a:p>
            <a:pPr lvl="1"/>
            <a:r>
              <a:rPr lang="en-US"/>
              <a:t>Learn best </a:t>
            </a:r>
            <a:r>
              <a:rPr lang="en-US" dirty="0"/>
              <a:t>practices </a:t>
            </a:r>
            <a:r>
              <a:rPr lang="en-US"/>
              <a:t>for code and fundamental </a:t>
            </a:r>
            <a:r>
              <a:rPr lang="en-US" dirty="0"/>
              <a:t>programming concepts</a:t>
            </a:r>
          </a:p>
          <a:p>
            <a:r>
              <a:rPr lang="en-US" dirty="0"/>
              <a:t>Development of Consciousness</a:t>
            </a:r>
          </a:p>
          <a:p>
            <a:pPr lvl="1"/>
            <a:r>
              <a:rPr lang="en-US" dirty="0"/>
              <a:t>Regular practice of TM</a:t>
            </a:r>
          </a:p>
          <a:p>
            <a:pPr lvl="1"/>
            <a:r>
              <a:rPr lang="en-US" dirty="0"/>
              <a:t>Connecting CS to SCI and back to CS</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12</a:t>
            </a:fld>
            <a:endParaRPr kumimoji="0" lang="en-US"/>
          </a:p>
        </p:txBody>
      </p:sp>
    </p:spTree>
    <p:extLst>
      <p:ext uri="{BB962C8B-B14F-4D97-AF65-F5344CB8AC3E}">
        <p14:creationId xmlns:p14="http://schemas.microsoft.com/office/powerpoint/2010/main" val="2393587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xfrm>
            <a:off x="736600" y="1860550"/>
            <a:ext cx="7772400" cy="4616450"/>
          </a:xfrm>
          <a:noFill/>
        </p:spPr>
        <p:txBody>
          <a:bodyPr lIns="90488" tIns="44450" rIns="90488" bIns="44450">
            <a:normAutofit fontScale="92500" lnSpcReduction="10000"/>
          </a:bodyPr>
          <a:lstStyle/>
          <a:p>
            <a:pPr marL="0" indent="0" eaLnBrk="1" hangingPunct="1">
              <a:lnSpc>
                <a:spcPct val="90000"/>
              </a:lnSpc>
              <a:buFontTx/>
              <a:buNone/>
            </a:pPr>
            <a:r>
              <a:rPr lang="en-US" dirty="0"/>
              <a:t>Software is by nature complex, and the only way to manage this complexity is through </a:t>
            </a:r>
            <a:r>
              <a:rPr lang="en-US" i="1" dirty="0"/>
              <a:t>abstraction</a:t>
            </a:r>
            <a:r>
              <a:rPr lang="en-US" dirty="0"/>
              <a:t>.</a:t>
            </a:r>
            <a:br>
              <a:rPr lang="en-US" dirty="0"/>
            </a:br>
            <a:br>
              <a:rPr lang="en-US" dirty="0"/>
            </a:br>
            <a:r>
              <a:rPr lang="en-US" dirty="0"/>
              <a:t>Abstraction is at work when we discover the objects in the problem domain during analysis, and work with these to build a system during design. Abstraction is also at work in creating maps of our objects in the form of UML diagrams. </a:t>
            </a:r>
          </a:p>
          <a:p>
            <a:pPr marL="0" indent="0" eaLnBrk="1" hangingPunct="1">
              <a:lnSpc>
                <a:spcPct val="90000"/>
              </a:lnSpc>
              <a:buFontTx/>
              <a:buNone/>
            </a:pPr>
            <a:br>
              <a:rPr lang="en-US" dirty="0"/>
            </a:br>
            <a:r>
              <a:rPr lang="en-US" dirty="0"/>
              <a:t>In a similar way, to manage the complexities of life itself the technique is to saturate awareness with its more abstract levels so that all the details of any situation are appreciated from the broadest perspective. The abstract levels of awareness are experienced in the process of transcending.</a:t>
            </a:r>
            <a:endParaRPr lang="en-US" dirty="0">
              <a:solidFill>
                <a:srgbClr val="000099"/>
              </a:solidFill>
            </a:endParaRPr>
          </a:p>
        </p:txBody>
      </p:sp>
      <p:sp>
        <p:nvSpPr>
          <p:cNvPr id="591875" name="Rectangle 3"/>
          <p:cNvSpPr>
            <a:spLocks noGrp="1" noChangeArrowheads="1"/>
          </p:cNvSpPr>
          <p:nvPr>
            <p:ph type="title"/>
          </p:nvPr>
        </p:nvSpPr>
        <p:spPr>
          <a:xfrm>
            <a:off x="609600" y="2286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chor="ctr"/>
          <a:lstStyle/>
          <a:p>
            <a:pPr algn="ctr" eaLnBrk="1" hangingPunct="1">
              <a:defRPr/>
            </a:pPr>
            <a:r>
              <a:rPr lang="en-US" dirty="0">
                <a:solidFill>
                  <a:srgbClr val="000099"/>
                </a:solidFill>
              </a:rPr>
              <a:t>Main </a:t>
            </a:r>
            <a:r>
              <a:rPr lang="en-US">
                <a:solidFill>
                  <a:srgbClr val="000099"/>
                </a:solidFill>
              </a:rPr>
              <a:t>Point 1</a:t>
            </a:r>
            <a:endParaRPr lang="en-US" dirty="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13</a:t>
            </a:fld>
            <a:endParaRPr kumimoji="0" lang="en-US"/>
          </a:p>
        </p:txBody>
      </p:sp>
    </p:spTree>
    <p:extLst>
      <p:ext uri="{BB962C8B-B14F-4D97-AF65-F5344CB8AC3E}">
        <p14:creationId xmlns:p14="http://schemas.microsoft.com/office/powerpoint/2010/main" val="106438489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Overview</a:t>
            </a:r>
          </a:p>
        </p:txBody>
      </p:sp>
      <p:sp>
        <p:nvSpPr>
          <p:cNvPr id="3" name="Content Placeholder 2"/>
          <p:cNvSpPr>
            <a:spLocks noGrp="1"/>
          </p:cNvSpPr>
          <p:nvPr>
            <p:ph idx="1"/>
          </p:nvPr>
        </p:nvSpPr>
        <p:spPr>
          <a:xfrm>
            <a:off x="304800" y="1905000"/>
            <a:ext cx="8229600" cy="4389120"/>
          </a:xfrm>
        </p:spPr>
        <p:txBody>
          <a:bodyPr/>
          <a:lstStyle/>
          <a:p>
            <a:pPr marL="0" indent="0">
              <a:buNone/>
            </a:pPr>
            <a:r>
              <a:rPr lang="en-US" dirty="0">
                <a:sym typeface="Wingdings 2"/>
              </a:rPr>
              <a:t>  </a:t>
            </a:r>
            <a:r>
              <a:rPr lang="en-US" dirty="0"/>
              <a:t>The Student Registration System (SRS) Problem </a:t>
            </a:r>
            <a:br>
              <a:rPr lang="en-US" dirty="0"/>
            </a:br>
            <a:r>
              <a:rPr lang="en-US" dirty="0"/>
              <a:t>      Statement</a:t>
            </a:r>
            <a:r>
              <a:rPr lang="en-US" i="1" dirty="0"/>
              <a:t>.</a:t>
            </a:r>
          </a:p>
          <a:p>
            <a:pPr marL="0" indent="0">
              <a:buNone/>
            </a:pPr>
            <a:r>
              <a:rPr lang="en-US" dirty="0">
                <a:sym typeface="Wingdings 2"/>
              </a:rPr>
              <a:t>  </a:t>
            </a:r>
            <a:r>
              <a:rPr lang="en-US" dirty="0"/>
              <a:t>SRS use cases and Use Case Diagram</a:t>
            </a:r>
          </a:p>
          <a:p>
            <a:pPr marL="0" indent="0">
              <a:buNone/>
            </a:pPr>
            <a:r>
              <a:rPr lang="en-US" dirty="0">
                <a:sym typeface="Wingdings 2"/>
              </a:rPr>
              <a:t>  </a:t>
            </a:r>
            <a:r>
              <a:rPr lang="en-US" dirty="0"/>
              <a:t>SRS static model – first steps in building a Class</a:t>
            </a:r>
            <a:br>
              <a:rPr lang="en-US" dirty="0"/>
            </a:br>
            <a:r>
              <a:rPr lang="en-US" dirty="0"/>
              <a:t>     Diagram</a:t>
            </a:r>
          </a:p>
          <a:p>
            <a:endParaRPr lang="en-US" i="1" dirty="0"/>
          </a:p>
          <a:p>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14</a:t>
            </a:fld>
            <a:endParaRPr kumimoji="0" lang="en-US"/>
          </a:p>
        </p:txBody>
      </p:sp>
    </p:spTree>
    <p:extLst>
      <p:ext uri="{BB962C8B-B14F-4D97-AF65-F5344CB8AC3E}">
        <p14:creationId xmlns:p14="http://schemas.microsoft.com/office/powerpoint/2010/main" val="815946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a:t>Problem Description for the SRS</a:t>
            </a:r>
            <a:endParaRPr lang="en-US" sz="4400" dirty="0"/>
          </a:p>
        </p:txBody>
      </p:sp>
      <p:sp>
        <p:nvSpPr>
          <p:cNvPr id="3" name="Content Placeholder 2"/>
          <p:cNvSpPr>
            <a:spLocks noGrp="1"/>
          </p:cNvSpPr>
          <p:nvPr>
            <p:ph idx="1"/>
          </p:nvPr>
        </p:nvSpPr>
        <p:spPr/>
        <p:txBody>
          <a:bodyPr>
            <a:noAutofit/>
          </a:bodyPr>
          <a:lstStyle/>
          <a:p>
            <a:pPr marL="0" indent="0">
              <a:buNone/>
            </a:pPr>
            <a:r>
              <a:rPr lang="en-US" sz="1300" dirty="0"/>
              <a:t>   </a:t>
            </a:r>
            <a:r>
              <a:rPr lang="en-US" sz="2000" dirty="0"/>
              <a:t>We have been asked to develop an automated Student Registration System (SRS) for the university. This system will enable students to register online for courses each semester, as well as track their progress toward completion of their degree.</a:t>
            </a:r>
          </a:p>
          <a:p>
            <a:pPr marL="0" indent="0">
              <a:buNone/>
            </a:pPr>
            <a:r>
              <a:rPr lang="en-US" sz="2000" dirty="0"/>
              <a:t>   When a student first enrolls at the university, he/she uses the SRS to create a plan of study that lists the courses he/she plans on taking to satisfy a particular degree program, and chooses a faculty advisor. The SRS will verify whether or not the proposed plan of study satisfies the requirements of the degree that the student is seeking.</a:t>
            </a:r>
          </a:p>
          <a:p>
            <a:pPr marL="0" indent="0">
              <a:buNone/>
            </a:pPr>
            <a:r>
              <a:rPr lang="en-US" sz="2000" dirty="0"/>
              <a:t>   Once a plan of study has been established, then, during the registration period preceding each semester, students are able to view the schedule of classes online and choose whichever classes they wish to attend, indicating the preferred section (day of the week and time of day) if the class is offered by more than one professor. </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15</a:t>
            </a:fld>
            <a:endParaRPr kumimoji="0" lang="en-US"/>
          </a:p>
        </p:txBody>
      </p:sp>
    </p:spTree>
    <p:extLst>
      <p:ext uri="{BB962C8B-B14F-4D97-AF65-F5344CB8AC3E}">
        <p14:creationId xmlns:p14="http://schemas.microsoft.com/office/powerpoint/2010/main" val="19058473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42AED99-7FB4-404E-8A97-64753DCE42EC}" type="slidenum">
              <a:rPr kumimoji="0" lang="en-US" smtClean="0"/>
              <a:pPr/>
              <a:t>16</a:t>
            </a:fld>
            <a:endParaRPr kumimoji="0" lang="en-US"/>
          </a:p>
        </p:txBody>
      </p:sp>
      <p:sp>
        <p:nvSpPr>
          <p:cNvPr id="5" name="Rectangle 4"/>
          <p:cNvSpPr/>
          <p:nvPr/>
        </p:nvSpPr>
        <p:spPr>
          <a:xfrm>
            <a:off x="381000" y="914399"/>
            <a:ext cx="8458200" cy="5632311"/>
          </a:xfrm>
          <a:prstGeom prst="rect">
            <a:avLst/>
          </a:prstGeom>
        </p:spPr>
        <p:txBody>
          <a:bodyPr wrap="square">
            <a:spAutoFit/>
          </a:bodyPr>
          <a:lstStyle/>
          <a:p>
            <a:r>
              <a:rPr lang="en-US" dirty="0"/>
              <a:t>   </a:t>
            </a:r>
            <a:r>
              <a:rPr lang="en-US" sz="2000" dirty="0"/>
              <a:t>The SRS will verify whether or not the student has satisfied the necessary prerequisites for each requested course by referring to the student’s online transcript of courses completed and grades received (the student may review his/her transcript online at any time).</a:t>
            </a:r>
          </a:p>
          <a:p>
            <a:r>
              <a:rPr lang="en-US" sz="2000" dirty="0"/>
              <a:t>   Assuming that (a) the prerequisites for the requested course(s) are satisfied, (b) the course(s) meet(s) one of the student’s plan of study requirements, and (c) there is room available in each of the class(</a:t>
            </a:r>
            <a:r>
              <a:rPr lang="en-US" sz="2000" dirty="0" err="1"/>
              <a:t>es</a:t>
            </a:r>
            <a:r>
              <a:rPr lang="en-US" sz="2000" dirty="0"/>
              <a:t>), the student is enrolled in the class(</a:t>
            </a:r>
            <a:r>
              <a:rPr lang="en-US" sz="2000" dirty="0" err="1"/>
              <a:t>es</a:t>
            </a:r>
            <a:r>
              <a:rPr lang="en-US" sz="2000" dirty="0"/>
              <a:t>).</a:t>
            </a:r>
          </a:p>
          <a:p>
            <a:r>
              <a:rPr lang="en-US" sz="2000" dirty="0"/>
              <a:t>   If (a) and (b) are satisfied, but (c) is not, the student is placed on a first-come, first-served wait list. If a class/section that he/she was previously waitlisted for becomes available (either because some other student has dropped the class or because the seating capacity for the class has been increased), the student is automatically enrolled in the waitlisted class, and an email message to that effect is sent to the student. It is the student’s responsibility to drop the class if it is no longer desired; otherwise, he/she will be billed for the course.</a:t>
            </a:r>
          </a:p>
          <a:p>
            <a:r>
              <a:rPr lang="en-US" sz="2000" dirty="0"/>
              <a:t>   Students may drop a class up to the end of the first week of the semester in which the class is being taught.</a:t>
            </a:r>
          </a:p>
        </p:txBody>
      </p:sp>
    </p:spTree>
    <p:extLst>
      <p:ext uri="{BB962C8B-B14F-4D97-AF65-F5344CB8AC3E}">
        <p14:creationId xmlns:p14="http://schemas.microsoft.com/office/powerpoint/2010/main" val="3466861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Plan for Lesson 1</a:t>
            </a:r>
          </a:p>
        </p:txBody>
      </p:sp>
      <p:sp>
        <p:nvSpPr>
          <p:cNvPr id="3" name="Content Placeholder 2"/>
          <p:cNvSpPr>
            <a:spLocks noGrp="1"/>
          </p:cNvSpPr>
          <p:nvPr>
            <p:ph idx="1"/>
          </p:nvPr>
        </p:nvSpPr>
        <p:spPr>
          <a:xfrm>
            <a:off x="304800" y="1905000"/>
            <a:ext cx="8229600" cy="4389120"/>
          </a:xfrm>
        </p:spPr>
        <p:txBody>
          <a:bodyPr/>
          <a:lstStyle/>
          <a:p>
            <a:pPr marL="0" indent="0">
              <a:buNone/>
            </a:pPr>
            <a:r>
              <a:rPr lang="en-US" dirty="0">
                <a:sym typeface="Wingdings 2"/>
              </a:rPr>
              <a:t>  </a:t>
            </a:r>
            <a:r>
              <a:rPr lang="en-US" dirty="0"/>
              <a:t>The Student Registration System (SRS) Problem </a:t>
            </a:r>
            <a:br>
              <a:rPr lang="en-US" dirty="0"/>
            </a:br>
            <a:r>
              <a:rPr lang="en-US" dirty="0"/>
              <a:t>      Statement</a:t>
            </a:r>
            <a:r>
              <a:rPr lang="en-US" i="1" dirty="0"/>
              <a:t>.</a:t>
            </a:r>
          </a:p>
          <a:p>
            <a:pPr marL="0" indent="0">
              <a:buNone/>
            </a:pPr>
            <a:r>
              <a:rPr lang="en-US" dirty="0">
                <a:sym typeface="Wingdings 2"/>
              </a:rPr>
              <a:t>  </a:t>
            </a:r>
            <a:r>
              <a:rPr lang="en-US" dirty="0"/>
              <a:t>SRS use cases and Use Case Diagram</a:t>
            </a:r>
          </a:p>
          <a:p>
            <a:pPr marL="0" indent="0">
              <a:buNone/>
            </a:pPr>
            <a:r>
              <a:rPr lang="en-US" dirty="0">
                <a:sym typeface="Wingdings 2"/>
              </a:rPr>
              <a:t>  </a:t>
            </a:r>
            <a:r>
              <a:rPr lang="en-US" dirty="0"/>
              <a:t>SRS static model – first steps in building a Class</a:t>
            </a:r>
            <a:br>
              <a:rPr lang="en-US" dirty="0"/>
            </a:br>
            <a:r>
              <a:rPr lang="en-US" dirty="0"/>
              <a:t>     Diagram</a:t>
            </a:r>
          </a:p>
          <a:p>
            <a:endParaRPr lang="en-US" i="1" dirty="0"/>
          </a:p>
          <a:p>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17</a:t>
            </a:fld>
            <a:endParaRPr kumimoji="0" lang="en-US"/>
          </a:p>
        </p:txBody>
      </p:sp>
    </p:spTree>
    <p:extLst>
      <p:ext uri="{BB962C8B-B14F-4D97-AF65-F5344CB8AC3E}">
        <p14:creationId xmlns:p14="http://schemas.microsoft.com/office/powerpoint/2010/main" val="2851658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Use Case Model for the Student Registration System</a:t>
            </a:r>
          </a:p>
        </p:txBody>
      </p:sp>
      <p:sp>
        <p:nvSpPr>
          <p:cNvPr id="3" name="Content Placeholder 2"/>
          <p:cNvSpPr>
            <a:spLocks noGrp="1"/>
          </p:cNvSpPr>
          <p:nvPr>
            <p:ph idx="1"/>
          </p:nvPr>
        </p:nvSpPr>
        <p:spPr>
          <a:xfrm>
            <a:off x="457200" y="1935480"/>
            <a:ext cx="8229600" cy="655320"/>
          </a:xfrm>
        </p:spPr>
        <p:txBody>
          <a:bodyPr/>
          <a:lstStyle/>
          <a:p>
            <a:pPr marL="0" indent="0">
              <a:buNone/>
            </a:pPr>
            <a:r>
              <a:rPr lang="en-US"/>
              <a:t>What is a Use Case?</a:t>
            </a:r>
          </a:p>
          <a:p>
            <a:pPr marL="0" indent="0">
              <a:buNone/>
            </a:pPr>
            <a:endParaRPr lang="en-US"/>
          </a:p>
          <a:p>
            <a:pPr marL="0" indent="0">
              <a:buNone/>
            </a:pPr>
            <a:endParaRPr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18</a:t>
            </a:fld>
            <a:endParaRPr kumimoji="0" lang="en-US"/>
          </a:p>
        </p:txBody>
      </p:sp>
      <p:sp>
        <p:nvSpPr>
          <p:cNvPr id="5" name="TextBox 4"/>
          <p:cNvSpPr txBox="1"/>
          <p:nvPr/>
        </p:nvSpPr>
        <p:spPr>
          <a:xfrm>
            <a:off x="838200" y="2743200"/>
            <a:ext cx="7086600" cy="1200329"/>
          </a:xfrm>
          <a:prstGeom prst="rect">
            <a:avLst/>
          </a:prstGeom>
          <a:solidFill>
            <a:srgbClr val="FFF0C1"/>
          </a:solidFill>
          <a:ln>
            <a:solidFill>
              <a:schemeClr val="accent1"/>
            </a:solidFill>
          </a:ln>
        </p:spPr>
        <p:txBody>
          <a:bodyPr wrap="square" rtlCol="0">
            <a:spAutoFit/>
          </a:bodyPr>
          <a:lstStyle/>
          <a:p>
            <a:r>
              <a:rPr lang="en-US" sz="2400" i="1"/>
              <a:t>A Use Case is a sequence of steps performed by a user, interacting with the system, for the purpose of achieving some goal.</a:t>
            </a:r>
          </a:p>
        </p:txBody>
      </p:sp>
    </p:spTree>
    <p:extLst>
      <p:ext uri="{BB962C8B-B14F-4D97-AF65-F5344CB8AC3E}">
        <p14:creationId xmlns:p14="http://schemas.microsoft.com/office/powerpoint/2010/main" val="39658313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81000"/>
            <a:ext cx="8229600" cy="1143000"/>
          </a:xfrm>
        </p:spPr>
        <p:txBody>
          <a:bodyPr/>
          <a:lstStyle/>
          <a:p>
            <a:r>
              <a:rPr lang="en-US"/>
              <a:t>(continued)</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19</a:t>
            </a:fld>
            <a:endParaRPr kumimoji="0" lang="en-US"/>
          </a:p>
        </p:txBody>
      </p:sp>
      <p:sp>
        <p:nvSpPr>
          <p:cNvPr id="5" name="Content Placeholder 4"/>
          <p:cNvSpPr txBox="1">
            <a:spLocks noGrp="1"/>
          </p:cNvSpPr>
          <p:nvPr>
            <p:ph idx="1"/>
          </p:nvPr>
        </p:nvSpPr>
        <p:spPr>
          <a:xfrm>
            <a:off x="457199" y="1554301"/>
            <a:ext cx="8229600" cy="3028521"/>
          </a:xfrm>
          <a:prstGeom prst="rect">
            <a:avLst/>
          </a:prstGeom>
          <a:noFill/>
        </p:spPr>
        <p:txBody>
          <a:bodyPr wrap="square" rtlCol="0">
            <a:spAutoFit/>
          </a:bodyPr>
          <a:lstStyle/>
          <a:p>
            <a:pPr marL="0" indent="0">
              <a:buNone/>
            </a:pPr>
            <a:r>
              <a:rPr lang="en-US" sz="1800"/>
              <a:t>A </a:t>
            </a:r>
            <a:r>
              <a:rPr lang="en-US" sz="1800" b="1" i="1"/>
              <a:t>Use Case Description </a:t>
            </a:r>
            <a:r>
              <a:rPr lang="en-US" sz="1800"/>
              <a:t>describes the different flows that might occur in a Use Case and clearly indicates the steps in each flow: user actions and system responses. The </a:t>
            </a:r>
            <a:r>
              <a:rPr lang="en-US" sz="1800" u="sng"/>
              <a:t>Main Flow</a:t>
            </a:r>
            <a:r>
              <a:rPr lang="en-US" sz="1800"/>
              <a:t> is the expected sequence of steps. There are usually many other flows (Alternate Flows) in which the goal fails to be reached or is achieved in a different way. For this introduction, we will focus on the Main Flow of the Use Cases we look at.</a:t>
            </a:r>
          </a:p>
          <a:p>
            <a:pPr marL="0" indent="0">
              <a:buNone/>
            </a:pPr>
            <a:endParaRPr lang="en-US" sz="1800"/>
          </a:p>
          <a:p>
            <a:pPr marL="0" indent="0">
              <a:buNone/>
            </a:pPr>
            <a:r>
              <a:rPr lang="en-US" sz="1800" b="1" u="sng"/>
              <a:t>Example</a:t>
            </a:r>
            <a:r>
              <a:rPr lang="en-US" sz="1800" i="1"/>
              <a:t>  </a:t>
            </a:r>
            <a:r>
              <a:rPr lang="en-US" sz="1800"/>
              <a:t>Think of an ATM machine as a software system. Use cases for this system include:</a:t>
            </a:r>
          </a:p>
          <a:p>
            <a:pPr marL="0" indent="0">
              <a:buNone/>
            </a:pPr>
            <a:r>
              <a:rPr lang="en-US" sz="1800" i="1"/>
              <a:t>                    </a:t>
            </a:r>
            <a:r>
              <a:rPr lang="en-US" sz="1800" u="sng"/>
              <a:t>Check Balance</a:t>
            </a:r>
            <a:r>
              <a:rPr lang="en-US" sz="1800"/>
              <a:t> </a:t>
            </a:r>
            <a:r>
              <a:rPr lang="en-US" sz="1800" i="1"/>
              <a:t>     </a:t>
            </a:r>
            <a:r>
              <a:rPr lang="en-US" sz="1800" u="sng"/>
              <a:t>Withdraw Money</a:t>
            </a:r>
            <a:r>
              <a:rPr lang="en-US" sz="1800"/>
              <a:t>      </a:t>
            </a:r>
            <a:r>
              <a:rPr lang="en-US" sz="1800" u="sng"/>
              <a:t>Deposit Money</a:t>
            </a:r>
            <a:endParaRPr lang="en-US" sz="1800" i="1" u="sng"/>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283" y="4800600"/>
            <a:ext cx="7591425" cy="192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11768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4400" dirty="0"/>
              <a:t>Lecture 1: The OO Paradigm for Building Software Solutions</a:t>
            </a:r>
          </a:p>
        </p:txBody>
      </p:sp>
      <p:sp>
        <p:nvSpPr>
          <p:cNvPr id="5" name="Subtitle 4"/>
          <p:cNvSpPr>
            <a:spLocks noGrp="1"/>
          </p:cNvSpPr>
          <p:nvPr>
            <p:ph type="subTitle" idx="1"/>
          </p:nvPr>
        </p:nvSpPr>
        <p:spPr/>
        <p:txBody>
          <a:bodyPr/>
          <a:lstStyle/>
          <a:p>
            <a:r>
              <a:rPr lang="en-US" i="1"/>
              <a:t>Unlocking the Blueprint of Creation</a:t>
            </a:r>
            <a:endParaRPr lang="en-US" i="1" dirty="0"/>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2</a:t>
            </a:fld>
            <a:endParaRPr kumimoji="0"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(continued)</a:t>
            </a:r>
          </a:p>
        </p:txBody>
      </p:sp>
      <p:sp>
        <p:nvSpPr>
          <p:cNvPr id="3" name="Content Placeholder 2"/>
          <p:cNvSpPr>
            <a:spLocks noGrp="1"/>
          </p:cNvSpPr>
          <p:nvPr>
            <p:ph idx="1"/>
          </p:nvPr>
        </p:nvSpPr>
        <p:spPr>
          <a:xfrm>
            <a:off x="457200" y="1935480"/>
            <a:ext cx="8229600" cy="1341120"/>
          </a:xfrm>
        </p:spPr>
        <p:txBody>
          <a:bodyPr/>
          <a:lstStyle/>
          <a:p>
            <a:pPr marL="0" indent="0">
              <a:buNone/>
            </a:pPr>
            <a:r>
              <a:rPr lang="en-US" u="sng"/>
              <a:t>Some Use Cases for the Student Registration System</a:t>
            </a:r>
            <a:r>
              <a:rPr lang="en-US"/>
              <a:t>: What kinds of things should a user of the system expect to be able to do?</a:t>
            </a:r>
          </a:p>
          <a:p>
            <a:pPr marL="0" indent="0">
              <a:buNone/>
            </a:pPr>
            <a:endParaRPr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20</a:t>
            </a:fld>
            <a:endParaRPr kumimoji="0" lang="en-US"/>
          </a:p>
        </p:txBody>
      </p:sp>
      <p:sp>
        <p:nvSpPr>
          <p:cNvPr id="5" name="TextBox 4"/>
          <p:cNvSpPr txBox="1"/>
          <p:nvPr/>
        </p:nvSpPr>
        <p:spPr>
          <a:xfrm>
            <a:off x="685800" y="3662547"/>
            <a:ext cx="3505200" cy="1200329"/>
          </a:xfrm>
          <a:prstGeom prst="rect">
            <a:avLst/>
          </a:prstGeom>
          <a:noFill/>
        </p:spPr>
        <p:txBody>
          <a:bodyPr wrap="square" rtlCol="0">
            <a:spAutoFit/>
          </a:bodyPr>
          <a:lstStyle/>
          <a:p>
            <a:r>
              <a:rPr lang="en-US"/>
              <a:t>A Student should be able to:</a:t>
            </a:r>
          </a:p>
          <a:p>
            <a:pPr marL="285750" indent="-285750">
              <a:buFont typeface="Arial" panose="020B0604020202020204" pitchFamily="34" charset="0"/>
              <a:buChar char="•"/>
            </a:pPr>
            <a:r>
              <a:rPr lang="en-US"/>
              <a:t>Register for a course</a:t>
            </a:r>
          </a:p>
          <a:p>
            <a:pPr marL="285750" indent="-285750">
              <a:buFont typeface="Arial" panose="020B0604020202020204" pitchFamily="34" charset="0"/>
              <a:buChar char="•"/>
            </a:pPr>
            <a:r>
              <a:rPr lang="en-US"/>
              <a:t>Drop a course</a:t>
            </a:r>
          </a:p>
          <a:p>
            <a:pPr marL="285750" indent="-285750">
              <a:buFont typeface="Arial" panose="020B0604020202020204" pitchFamily="34" charset="0"/>
              <a:buChar char="•"/>
            </a:pPr>
            <a:r>
              <a:rPr lang="en-US"/>
              <a:t>View schedule of classes</a:t>
            </a:r>
          </a:p>
        </p:txBody>
      </p:sp>
      <p:sp>
        <p:nvSpPr>
          <p:cNvPr id="6" name="TextBox 5"/>
          <p:cNvSpPr txBox="1"/>
          <p:nvPr/>
        </p:nvSpPr>
        <p:spPr>
          <a:xfrm>
            <a:off x="4191000" y="3662547"/>
            <a:ext cx="3429000" cy="1200329"/>
          </a:xfrm>
          <a:prstGeom prst="rect">
            <a:avLst/>
          </a:prstGeom>
          <a:noFill/>
        </p:spPr>
        <p:txBody>
          <a:bodyPr wrap="square" rtlCol="0">
            <a:spAutoFit/>
          </a:bodyPr>
          <a:lstStyle/>
          <a:p>
            <a:r>
              <a:rPr lang="en-US"/>
              <a:t>A Professor should be able to</a:t>
            </a:r>
          </a:p>
          <a:p>
            <a:pPr marL="285750" indent="-285750">
              <a:buFont typeface="Arial" panose="020B0604020202020204" pitchFamily="34" charset="0"/>
              <a:buChar char="•"/>
            </a:pPr>
            <a:r>
              <a:rPr lang="en-US"/>
              <a:t>Post grades</a:t>
            </a:r>
          </a:p>
          <a:p>
            <a:pPr marL="285750" indent="-285750">
              <a:buFont typeface="Arial" panose="020B0604020202020204" pitchFamily="34" charset="0"/>
              <a:buChar char="•"/>
            </a:pPr>
            <a:r>
              <a:rPr lang="en-US"/>
              <a:t>View a class list</a:t>
            </a:r>
          </a:p>
          <a:p>
            <a:pPr marL="285750" indent="-285750">
              <a:buFont typeface="Arial" panose="020B0604020202020204" pitchFamily="34" charset="0"/>
              <a:buChar char="•"/>
            </a:pPr>
            <a:r>
              <a:rPr lang="en-US"/>
              <a:t>Update course description</a:t>
            </a:r>
          </a:p>
        </p:txBody>
      </p:sp>
      <p:sp>
        <p:nvSpPr>
          <p:cNvPr id="7" name="TextBox 6">
            <a:extLst>
              <a:ext uri="{FF2B5EF4-FFF2-40B4-BE49-F238E27FC236}">
                <a16:creationId xmlns:a16="http://schemas.microsoft.com/office/drawing/2014/main" id="{E7463F15-F17B-4C1A-A4F6-83F082F12847}"/>
              </a:ext>
            </a:extLst>
          </p:cNvPr>
          <p:cNvSpPr txBox="1"/>
          <p:nvPr/>
        </p:nvSpPr>
        <p:spPr>
          <a:xfrm>
            <a:off x="5638800" y="5433020"/>
            <a:ext cx="3048000" cy="830997"/>
          </a:xfrm>
          <a:prstGeom prst="rect">
            <a:avLst/>
          </a:prstGeom>
          <a:noFill/>
        </p:spPr>
        <p:txBody>
          <a:bodyPr wrap="square" rtlCol="0">
            <a:spAutoFit/>
          </a:bodyPr>
          <a:lstStyle/>
          <a:p>
            <a:r>
              <a:rPr lang="en-US" sz="1600" b="1" dirty="0">
                <a:solidFill>
                  <a:srgbClr val="FF0000"/>
                </a:solidFill>
              </a:rPr>
              <a:t>[these activities are not specified in the problem statement however]</a:t>
            </a:r>
          </a:p>
        </p:txBody>
      </p:sp>
      <p:sp>
        <p:nvSpPr>
          <p:cNvPr id="8" name="Rectangle 7">
            <a:extLst>
              <a:ext uri="{FF2B5EF4-FFF2-40B4-BE49-F238E27FC236}">
                <a16:creationId xmlns:a16="http://schemas.microsoft.com/office/drawing/2014/main" id="{93145840-A1C2-4606-AB0C-1FE5235F8447}"/>
              </a:ext>
            </a:extLst>
          </p:cNvPr>
          <p:cNvSpPr/>
          <p:nvPr/>
        </p:nvSpPr>
        <p:spPr>
          <a:xfrm>
            <a:off x="5657088" y="5433020"/>
            <a:ext cx="2514600" cy="830997"/>
          </a:xfrm>
          <a:prstGeom prst="rect">
            <a:avLst/>
          </a:prstGeom>
          <a:solidFill>
            <a:srgbClr val="FFF0C1">
              <a:alpha val="3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Arrow Connector 9">
            <a:extLst>
              <a:ext uri="{FF2B5EF4-FFF2-40B4-BE49-F238E27FC236}">
                <a16:creationId xmlns:a16="http://schemas.microsoft.com/office/drawing/2014/main" id="{840BBD77-9F8F-4056-BC0E-F0A73440058A}"/>
              </a:ext>
            </a:extLst>
          </p:cNvPr>
          <p:cNvCxnSpPr/>
          <p:nvPr/>
        </p:nvCxnSpPr>
        <p:spPr>
          <a:xfrm flipH="1" flipV="1">
            <a:off x="6248400" y="4862876"/>
            <a:ext cx="381000" cy="570144"/>
          </a:xfrm>
          <a:prstGeom prst="straightConnector1">
            <a:avLst/>
          </a:prstGeom>
          <a:ln w="31750">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554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Exercise 1.1: Use Case Description for Register Use Case</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21</a:t>
            </a:fld>
            <a:endParaRPr kumimoji="0"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181" y="3429000"/>
            <a:ext cx="7667625" cy="2457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609600" y="1981200"/>
            <a:ext cx="7391400" cy="923330"/>
          </a:xfrm>
          <a:prstGeom prst="rect">
            <a:avLst/>
          </a:prstGeom>
          <a:noFill/>
        </p:spPr>
        <p:txBody>
          <a:bodyPr wrap="square" rtlCol="0">
            <a:spAutoFit/>
          </a:bodyPr>
          <a:lstStyle/>
          <a:p>
            <a:r>
              <a:rPr lang="en-US"/>
              <a:t>Fill in the Use Case description table below. Use the Problem Statement to determine the different user actions and system responses for the main flow of the Register For Class use case.</a:t>
            </a:r>
          </a:p>
        </p:txBody>
      </p:sp>
    </p:spTree>
    <p:extLst>
      <p:ext uri="{BB962C8B-B14F-4D97-AF65-F5344CB8AC3E}">
        <p14:creationId xmlns:p14="http://schemas.microsoft.com/office/powerpoint/2010/main" val="29333209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8888"/>
            <a:ext cx="8229600" cy="1143000"/>
          </a:xfrm>
        </p:spPr>
        <p:txBody>
          <a:bodyPr/>
          <a:lstStyle/>
          <a:p>
            <a:r>
              <a:rPr lang="en-US"/>
              <a:t>A Solution</a:t>
            </a:r>
          </a:p>
        </p:txBody>
      </p:sp>
      <p:pic>
        <p:nvPicPr>
          <p:cNvPr id="5" name="Picture 4">
            <a:extLst>
              <a:ext uri="{FF2B5EF4-FFF2-40B4-BE49-F238E27FC236}">
                <a16:creationId xmlns:a16="http://schemas.microsoft.com/office/drawing/2014/main" id="{194BA52A-E589-4992-B522-DAF851A88D65}"/>
              </a:ext>
            </a:extLst>
          </p:cNvPr>
          <p:cNvPicPr>
            <a:picLocks noChangeAspect="1"/>
          </p:cNvPicPr>
          <p:nvPr/>
        </p:nvPicPr>
        <p:blipFill>
          <a:blip r:embed="rId2"/>
          <a:stretch>
            <a:fillRect/>
          </a:stretch>
        </p:blipFill>
        <p:spPr>
          <a:xfrm>
            <a:off x="228600" y="1301888"/>
            <a:ext cx="8686800" cy="2860818"/>
          </a:xfrm>
          <a:prstGeom prst="rect">
            <a:avLst/>
          </a:prstGeom>
        </p:spPr>
      </p:pic>
      <p:sp>
        <p:nvSpPr>
          <p:cNvPr id="3" name="TextBox 2">
            <a:extLst>
              <a:ext uri="{FF2B5EF4-FFF2-40B4-BE49-F238E27FC236}">
                <a16:creationId xmlns:a16="http://schemas.microsoft.com/office/drawing/2014/main" id="{AFD797DE-9223-446C-8349-CE7C7299F0A3}"/>
              </a:ext>
            </a:extLst>
          </p:cNvPr>
          <p:cNvSpPr txBox="1"/>
          <p:nvPr/>
        </p:nvSpPr>
        <p:spPr>
          <a:xfrm>
            <a:off x="581439" y="4156080"/>
            <a:ext cx="7981122" cy="2631490"/>
          </a:xfrm>
          <a:prstGeom prst="rect">
            <a:avLst/>
          </a:prstGeom>
          <a:solidFill>
            <a:srgbClr val="FFF0C1"/>
          </a:solidFill>
          <a:ln w="19050">
            <a:solidFill>
              <a:schemeClr val="accent1"/>
            </a:solidFill>
          </a:ln>
        </p:spPr>
        <p:txBody>
          <a:bodyPr wrap="square" rtlCol="0">
            <a:spAutoFit/>
          </a:bodyPr>
          <a:lstStyle/>
          <a:p>
            <a:r>
              <a:rPr lang="en-US" sz="1500" i="1"/>
              <a:t>Notes</a:t>
            </a:r>
            <a:endParaRPr lang="en-US" sz="1500"/>
          </a:p>
          <a:p>
            <a:endParaRPr lang="en-US" sz="1500" i="1"/>
          </a:p>
          <a:p>
            <a:pPr marL="342900" indent="-342900">
              <a:buAutoNum type="arabicPeriod"/>
            </a:pPr>
            <a:r>
              <a:rPr lang="en-US" sz="1500"/>
              <a:t>For this  MPP course, use this </a:t>
            </a:r>
            <a:r>
              <a:rPr lang="en-US" sz="1500" i="1"/>
              <a:t>Action / Response </a:t>
            </a:r>
            <a:r>
              <a:rPr lang="en-US" sz="1500"/>
              <a:t>pattern when you create a Use Case Description: Each step of the flow of the Use Case begins with a  user action and ends with the system response</a:t>
            </a:r>
          </a:p>
          <a:p>
            <a:pPr marL="342900" indent="-342900">
              <a:buAutoNum type="arabicPeriod"/>
            </a:pPr>
            <a:r>
              <a:rPr lang="en-US" sz="1500" i="1"/>
              <a:t>Avoid branching logic. </a:t>
            </a:r>
            <a:r>
              <a:rPr lang="en-US" sz="1500"/>
              <a:t>If a User Action could result in one of two or more System Responses, indicate the System Response that should be considered part of the Main Flow. Other System Responses lead to Alternate Flows. For instance, in this example in this slide, what if the System discovers a student is not eligible for a course? This scenario is possible, but we do not indicate it in the Main Flow – instead, an Alternate Flow should be created that captures this scenario.</a:t>
            </a:r>
            <a:endParaRPr lang="en-US" sz="1500" i="1"/>
          </a:p>
        </p:txBody>
      </p:sp>
    </p:spTree>
    <p:extLst>
      <p:ext uri="{BB962C8B-B14F-4D97-AF65-F5344CB8AC3E}">
        <p14:creationId xmlns:p14="http://schemas.microsoft.com/office/powerpoint/2010/main" val="1790775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Cataloging All Use Cases</a:t>
            </a:r>
          </a:p>
        </p:txBody>
      </p:sp>
      <p:sp>
        <p:nvSpPr>
          <p:cNvPr id="3" name="Content Placeholder 2"/>
          <p:cNvSpPr>
            <a:spLocks noGrp="1"/>
          </p:cNvSpPr>
          <p:nvPr>
            <p:ph idx="1"/>
          </p:nvPr>
        </p:nvSpPr>
        <p:spPr/>
        <p:txBody>
          <a:bodyPr>
            <a:normAutofit lnSpcReduction="10000"/>
          </a:bodyPr>
          <a:lstStyle/>
          <a:p>
            <a:r>
              <a:rPr lang="en-US" dirty="0"/>
              <a:t>A </a:t>
            </a:r>
            <a:r>
              <a:rPr lang="en-US" i="1" u="sng" dirty="0"/>
              <a:t>Requirements Specification </a:t>
            </a:r>
            <a:r>
              <a:rPr lang="en-US" dirty="0"/>
              <a:t>for a project lists all the use cases along with use case descriptions.</a:t>
            </a:r>
          </a:p>
          <a:p>
            <a:r>
              <a:rPr lang="en-US" dirty="0"/>
              <a:t>A full account of use cases also requires a list of Actors </a:t>
            </a:r>
            <a:r>
              <a:rPr lang="en-US"/>
              <a:t>and a list of the </a:t>
            </a:r>
            <a:r>
              <a:rPr lang="en-US" dirty="0"/>
              <a:t>uses cases each Actor interacts with.</a:t>
            </a:r>
          </a:p>
          <a:p>
            <a:r>
              <a:rPr lang="en-US" dirty="0"/>
              <a:t>An </a:t>
            </a:r>
            <a:r>
              <a:rPr lang="en-US" u="sng" dirty="0"/>
              <a:t>Actor</a:t>
            </a:r>
            <a:r>
              <a:rPr lang="en-US" dirty="0"/>
              <a:t>  is any entity that either initiates action in the system (like a user) or that is acted upon by the system (like a database). Actors are </a:t>
            </a:r>
            <a:r>
              <a:rPr lang="en-US" i="1" dirty="0"/>
              <a:t>external to</a:t>
            </a:r>
            <a:r>
              <a:rPr lang="en-US" dirty="0"/>
              <a:t> the system.</a:t>
            </a:r>
          </a:p>
          <a:p>
            <a:r>
              <a:rPr lang="en-US"/>
              <a:t>Here are </a:t>
            </a:r>
            <a:r>
              <a:rPr lang="en-US" dirty="0"/>
              <a:t>some Actors in the Student Registration System:</a:t>
            </a:r>
          </a:p>
          <a:p>
            <a:pPr marL="0" indent="0">
              <a:buNone/>
            </a:pPr>
            <a:r>
              <a:rPr lang="en-US" dirty="0"/>
              <a:t>       Student, Admissions System, (Professor)</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23</a:t>
            </a:fld>
            <a:endParaRPr kumimoji="0" lang="en-US"/>
          </a:p>
        </p:txBody>
      </p:sp>
    </p:spTree>
    <p:extLst>
      <p:ext uri="{BB962C8B-B14F-4D97-AF65-F5344CB8AC3E}">
        <p14:creationId xmlns:p14="http://schemas.microsoft.com/office/powerpoint/2010/main" val="4180493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A Partial Use Case Diagram for the Student Registration System</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24</a:t>
            </a:fld>
            <a:endParaRPr kumimoji="0"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57400"/>
            <a:ext cx="7315200" cy="3754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627744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42AED99-7FB4-404E-8A97-64753DCE42EC}" type="slidenum">
              <a:rPr kumimoji="0" lang="en-US" smtClean="0"/>
              <a:pPr/>
              <a:t>25</a:t>
            </a:fld>
            <a:endParaRPr kumimoji="0"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209800"/>
            <a:ext cx="7924800" cy="20624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3"/>
          <p:cNvSpPr>
            <a:spLocks noGrp="1" noChangeArrowheads="1"/>
          </p:cNvSpPr>
          <p:nvPr>
            <p:ph type="title"/>
          </p:nvPr>
        </p:nvSpPr>
        <p:spPr>
          <a:xfrm>
            <a:off x="589808" y="4572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lstStyle/>
          <a:p>
            <a:pPr algn="ctr" eaLnBrk="1" hangingPunct="1">
              <a:defRPr/>
            </a:pPr>
            <a:r>
              <a:rPr lang="en-US" dirty="0">
                <a:solidFill>
                  <a:srgbClr val="000099"/>
                </a:solidFill>
              </a:rPr>
              <a:t>Main </a:t>
            </a:r>
            <a:r>
              <a:rPr lang="en-US">
                <a:solidFill>
                  <a:srgbClr val="000099"/>
                </a:solidFill>
              </a:rPr>
              <a:t>Point 2</a:t>
            </a:r>
            <a:endParaRPr lang="en-US" dirty="0"/>
          </a:p>
        </p:txBody>
      </p:sp>
    </p:spTree>
    <p:extLst>
      <p:ext uri="{BB962C8B-B14F-4D97-AF65-F5344CB8AC3E}">
        <p14:creationId xmlns:p14="http://schemas.microsoft.com/office/powerpoint/2010/main" val="27277284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Plan for Lesson 1</a:t>
            </a:r>
          </a:p>
        </p:txBody>
      </p:sp>
      <p:sp>
        <p:nvSpPr>
          <p:cNvPr id="3" name="Content Placeholder 2"/>
          <p:cNvSpPr>
            <a:spLocks noGrp="1"/>
          </p:cNvSpPr>
          <p:nvPr>
            <p:ph idx="1"/>
          </p:nvPr>
        </p:nvSpPr>
        <p:spPr>
          <a:xfrm>
            <a:off x="304800" y="1905000"/>
            <a:ext cx="8229600" cy="4389120"/>
          </a:xfrm>
        </p:spPr>
        <p:txBody>
          <a:bodyPr/>
          <a:lstStyle/>
          <a:p>
            <a:pPr marL="0" indent="0">
              <a:buNone/>
            </a:pPr>
            <a:r>
              <a:rPr lang="en-US">
                <a:sym typeface="Wingdings 2"/>
              </a:rPr>
              <a:t>  </a:t>
            </a:r>
            <a:r>
              <a:rPr lang="en-US"/>
              <a:t>The Student Registration System (SRS) Problem </a:t>
            </a:r>
            <a:br>
              <a:rPr lang="en-US"/>
            </a:br>
            <a:r>
              <a:rPr lang="en-US"/>
              <a:t>      Statement</a:t>
            </a:r>
            <a:r>
              <a:rPr lang="en-US" i="1"/>
              <a:t>.</a:t>
            </a:r>
          </a:p>
          <a:p>
            <a:pPr marL="0" indent="0">
              <a:buNone/>
            </a:pPr>
            <a:r>
              <a:rPr lang="en-US">
                <a:sym typeface="Wingdings 2"/>
              </a:rPr>
              <a:t>  </a:t>
            </a:r>
            <a:r>
              <a:rPr lang="en-US"/>
              <a:t>SRS use cases and Use Case Diagram</a:t>
            </a:r>
          </a:p>
          <a:p>
            <a:pPr marL="0" indent="0">
              <a:buNone/>
            </a:pPr>
            <a:r>
              <a:rPr lang="en-US">
                <a:sym typeface="Wingdings 2"/>
              </a:rPr>
              <a:t>  </a:t>
            </a:r>
            <a:r>
              <a:rPr lang="en-US"/>
              <a:t>SRS static model – first steps in building a Class</a:t>
            </a:r>
            <a:br>
              <a:rPr lang="en-US"/>
            </a:br>
            <a:r>
              <a:rPr lang="en-US"/>
              <a:t>     Diagram</a:t>
            </a:r>
          </a:p>
          <a:p>
            <a:endParaRPr lang="en-US" i="1"/>
          </a:p>
          <a:p>
            <a:endParaRPr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26</a:t>
            </a:fld>
            <a:endParaRPr kumimoji="0" lang="en-US"/>
          </a:p>
        </p:txBody>
      </p:sp>
    </p:spTree>
    <p:extLst>
      <p:ext uri="{BB962C8B-B14F-4D97-AF65-F5344CB8AC3E}">
        <p14:creationId xmlns:p14="http://schemas.microsoft.com/office/powerpoint/2010/main" val="29253741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153400" cy="1371600"/>
          </a:xfrm>
        </p:spPr>
        <p:txBody>
          <a:bodyPr>
            <a:normAutofit fontScale="90000"/>
          </a:bodyPr>
          <a:lstStyle/>
          <a:p>
            <a:r>
              <a:rPr lang="en-US"/>
              <a:t>Example: Start Building the Static Model: Find </a:t>
            </a:r>
            <a:r>
              <a:rPr lang="en-US" i="1"/>
              <a:t>Noun Phrases</a:t>
            </a:r>
            <a:endParaRPr lang="en-US" dirty="0"/>
          </a:p>
        </p:txBody>
      </p:sp>
      <p:sp>
        <p:nvSpPr>
          <p:cNvPr id="3" name="Content Placeholder 2"/>
          <p:cNvSpPr>
            <a:spLocks noGrp="1"/>
          </p:cNvSpPr>
          <p:nvPr>
            <p:ph idx="1"/>
          </p:nvPr>
        </p:nvSpPr>
        <p:spPr>
          <a:xfrm>
            <a:off x="304800" y="2743200"/>
            <a:ext cx="8382000" cy="3581400"/>
          </a:xfrm>
        </p:spPr>
        <p:txBody>
          <a:bodyPr>
            <a:normAutofit/>
          </a:bodyPr>
          <a:lstStyle/>
          <a:p>
            <a:pPr marL="0" indent="0">
              <a:buNone/>
            </a:pPr>
            <a:r>
              <a:rPr lang="en-US" sz="2800"/>
              <a:t>Create </a:t>
            </a:r>
            <a:r>
              <a:rPr lang="en-US" sz="2800" dirty="0"/>
              <a:t>a list of all the </a:t>
            </a:r>
            <a:r>
              <a:rPr lang="en-US" sz="2800" i="1" dirty="0"/>
              <a:t>noun phrases </a:t>
            </a:r>
            <a:r>
              <a:rPr lang="en-US" sz="2800"/>
              <a:t>from the problem description</a:t>
            </a:r>
            <a:r>
              <a:rPr lang="en-US"/>
              <a:t>.</a:t>
            </a:r>
          </a:p>
          <a:p>
            <a:pPr marL="1463040" lvl="5" indent="0">
              <a:buNone/>
            </a:pPr>
            <a:endParaRPr lang="en-US"/>
          </a:p>
          <a:p>
            <a:pPr marL="1463040" lvl="5" indent="0">
              <a:buNone/>
            </a:pPr>
            <a:r>
              <a:rPr lang="en-US" sz="2800"/>
              <a:t>Examples:</a:t>
            </a:r>
          </a:p>
          <a:p>
            <a:pPr lvl="5"/>
            <a:r>
              <a:rPr lang="en-US" sz="2800"/>
              <a:t>student</a:t>
            </a:r>
          </a:p>
          <a:p>
            <a:pPr lvl="5"/>
            <a:r>
              <a:rPr lang="en-US" sz="2800"/>
              <a:t>plan of study</a:t>
            </a:r>
          </a:p>
          <a:p>
            <a:pPr lvl="5"/>
            <a:r>
              <a:rPr lang="en-US" sz="2800"/>
              <a:t>wait list</a:t>
            </a:r>
            <a:endParaRPr lang="en-US" sz="28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27</a:t>
            </a:fld>
            <a:endParaRPr kumimoji="0"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4038600"/>
            <a:ext cx="3448195" cy="19812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0516187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Problem Description for SRS</a:t>
            </a:r>
            <a:endParaRPr lang="en-US" dirty="0"/>
          </a:p>
        </p:txBody>
      </p:sp>
      <p:sp>
        <p:nvSpPr>
          <p:cNvPr id="3" name="Content Placeholder 2"/>
          <p:cNvSpPr>
            <a:spLocks noGrp="1"/>
          </p:cNvSpPr>
          <p:nvPr>
            <p:ph idx="1"/>
          </p:nvPr>
        </p:nvSpPr>
        <p:spPr>
          <a:xfrm>
            <a:off x="457200" y="1981200"/>
            <a:ext cx="8229600" cy="4572000"/>
          </a:xfrm>
        </p:spPr>
        <p:txBody>
          <a:bodyPr>
            <a:noAutofit/>
          </a:bodyPr>
          <a:lstStyle/>
          <a:p>
            <a:pPr marL="0" indent="0">
              <a:buNone/>
            </a:pPr>
            <a:r>
              <a:rPr lang="en-US" sz="1200"/>
              <a:t>   </a:t>
            </a:r>
            <a:r>
              <a:rPr lang="en-US" sz="1800"/>
              <a:t>We </a:t>
            </a:r>
            <a:r>
              <a:rPr lang="en-US" sz="1800" dirty="0"/>
              <a:t>have been asked to develop an automated Student Registration System (SRS) for the university. This </a:t>
            </a:r>
            <a:r>
              <a:rPr lang="en-US" sz="1800" dirty="0">
                <a:solidFill>
                  <a:srgbClr val="FF0000"/>
                </a:solidFill>
              </a:rPr>
              <a:t>system</a:t>
            </a:r>
            <a:r>
              <a:rPr lang="en-US" sz="1800" dirty="0"/>
              <a:t> will enable </a:t>
            </a:r>
            <a:r>
              <a:rPr lang="en-US" sz="1800" dirty="0">
                <a:solidFill>
                  <a:srgbClr val="FF0000"/>
                </a:solidFill>
              </a:rPr>
              <a:t>students</a:t>
            </a:r>
            <a:r>
              <a:rPr lang="en-US" sz="1800" dirty="0"/>
              <a:t> to register online for </a:t>
            </a:r>
            <a:r>
              <a:rPr lang="en-US" sz="1800" dirty="0">
                <a:solidFill>
                  <a:srgbClr val="FF0000"/>
                </a:solidFill>
              </a:rPr>
              <a:t>courses</a:t>
            </a:r>
            <a:r>
              <a:rPr lang="en-US" sz="1800" dirty="0"/>
              <a:t> each </a:t>
            </a:r>
            <a:r>
              <a:rPr lang="en-US" sz="1800" dirty="0">
                <a:solidFill>
                  <a:srgbClr val="FF0000"/>
                </a:solidFill>
              </a:rPr>
              <a:t>semester</a:t>
            </a:r>
            <a:r>
              <a:rPr lang="en-US" sz="1800" dirty="0"/>
              <a:t>, as well as track their </a:t>
            </a:r>
            <a:r>
              <a:rPr lang="en-US" sz="1800" dirty="0">
                <a:solidFill>
                  <a:srgbClr val="FF0000"/>
                </a:solidFill>
              </a:rPr>
              <a:t>progress toward completion</a:t>
            </a:r>
            <a:r>
              <a:rPr lang="en-US" sz="1800" dirty="0"/>
              <a:t> of their </a:t>
            </a:r>
            <a:r>
              <a:rPr lang="en-US" sz="1800" dirty="0">
                <a:solidFill>
                  <a:srgbClr val="FF0000"/>
                </a:solidFill>
              </a:rPr>
              <a:t>degree</a:t>
            </a:r>
            <a:r>
              <a:rPr lang="en-US" sz="1800" dirty="0"/>
              <a:t>.</a:t>
            </a:r>
          </a:p>
          <a:p>
            <a:pPr marL="0" indent="0">
              <a:buNone/>
            </a:pPr>
            <a:r>
              <a:rPr lang="en-US" sz="1800"/>
              <a:t>   When </a:t>
            </a:r>
            <a:r>
              <a:rPr lang="en-US" sz="1800" dirty="0"/>
              <a:t>a </a:t>
            </a:r>
            <a:r>
              <a:rPr lang="en-US" sz="1800" dirty="0">
                <a:solidFill>
                  <a:srgbClr val="FF0000"/>
                </a:solidFill>
              </a:rPr>
              <a:t>student</a:t>
            </a:r>
            <a:r>
              <a:rPr lang="en-US" sz="1800" dirty="0"/>
              <a:t> first enrolls at the </a:t>
            </a:r>
            <a:r>
              <a:rPr lang="en-US" sz="1800" dirty="0">
                <a:solidFill>
                  <a:srgbClr val="FF0000"/>
                </a:solidFill>
              </a:rPr>
              <a:t>university</a:t>
            </a:r>
            <a:r>
              <a:rPr lang="en-US" sz="1800" dirty="0"/>
              <a:t>, he/she uses the SRS to set forth a </a:t>
            </a:r>
            <a:r>
              <a:rPr lang="en-US" sz="1800" dirty="0">
                <a:solidFill>
                  <a:srgbClr val="FF0000"/>
                </a:solidFill>
              </a:rPr>
              <a:t>plan of study</a:t>
            </a:r>
            <a:r>
              <a:rPr lang="en-US" sz="1800" dirty="0"/>
              <a:t> as to which </a:t>
            </a:r>
            <a:r>
              <a:rPr lang="en-US" sz="1800" dirty="0">
                <a:solidFill>
                  <a:srgbClr val="FF0000"/>
                </a:solidFill>
              </a:rPr>
              <a:t>courses</a:t>
            </a:r>
            <a:r>
              <a:rPr lang="en-US" sz="1800" dirty="0"/>
              <a:t> he/she plans on taking to satisfy a particular </a:t>
            </a:r>
            <a:r>
              <a:rPr lang="en-US" sz="1800" dirty="0">
                <a:solidFill>
                  <a:srgbClr val="FF0000"/>
                </a:solidFill>
              </a:rPr>
              <a:t>degree program</a:t>
            </a:r>
            <a:r>
              <a:rPr lang="en-US" sz="1800" dirty="0"/>
              <a:t>, and chooses a </a:t>
            </a:r>
            <a:r>
              <a:rPr lang="en-US" sz="1800" dirty="0">
                <a:solidFill>
                  <a:srgbClr val="FF0000"/>
                </a:solidFill>
              </a:rPr>
              <a:t>faculty advisor</a:t>
            </a:r>
            <a:r>
              <a:rPr lang="en-US" sz="1800" dirty="0"/>
              <a:t>. The SRS will verify whether or not the proposed </a:t>
            </a:r>
            <a:r>
              <a:rPr lang="en-US" sz="1800" dirty="0">
                <a:solidFill>
                  <a:srgbClr val="FF0000"/>
                </a:solidFill>
              </a:rPr>
              <a:t>plan of study</a:t>
            </a:r>
            <a:r>
              <a:rPr lang="en-US" sz="1800" dirty="0"/>
              <a:t> satisfies the </a:t>
            </a:r>
            <a:r>
              <a:rPr lang="en-US" sz="1800" dirty="0">
                <a:solidFill>
                  <a:srgbClr val="FF0000"/>
                </a:solidFill>
              </a:rPr>
              <a:t>requirements of the degre</a:t>
            </a:r>
            <a:r>
              <a:rPr lang="en-US" sz="1800" dirty="0"/>
              <a:t>e that the </a:t>
            </a:r>
            <a:r>
              <a:rPr lang="en-US" sz="1800" dirty="0">
                <a:solidFill>
                  <a:srgbClr val="FF0000"/>
                </a:solidFill>
              </a:rPr>
              <a:t>student</a:t>
            </a:r>
            <a:r>
              <a:rPr lang="en-US" sz="1800" dirty="0"/>
              <a:t> is seeking.</a:t>
            </a:r>
          </a:p>
          <a:p>
            <a:pPr marL="0" indent="0">
              <a:buNone/>
            </a:pPr>
            <a:r>
              <a:rPr lang="en-US" sz="1800"/>
              <a:t>   Once </a:t>
            </a:r>
            <a:r>
              <a:rPr lang="en-US" sz="1800" dirty="0"/>
              <a:t>a </a:t>
            </a:r>
            <a:r>
              <a:rPr lang="en-US" sz="1800" dirty="0">
                <a:solidFill>
                  <a:srgbClr val="FF0000"/>
                </a:solidFill>
              </a:rPr>
              <a:t>plan of study</a:t>
            </a:r>
            <a:r>
              <a:rPr lang="en-US" sz="1800" dirty="0"/>
              <a:t> has been established, then, during the </a:t>
            </a:r>
            <a:r>
              <a:rPr lang="en-US" sz="1800" dirty="0">
                <a:solidFill>
                  <a:srgbClr val="FF0000"/>
                </a:solidFill>
              </a:rPr>
              <a:t>registration period </a:t>
            </a:r>
            <a:r>
              <a:rPr lang="en-US" sz="1800" dirty="0"/>
              <a:t>preceding each </a:t>
            </a:r>
            <a:r>
              <a:rPr lang="en-US" sz="1800" dirty="0">
                <a:solidFill>
                  <a:srgbClr val="FF0000"/>
                </a:solidFill>
              </a:rPr>
              <a:t>semester</a:t>
            </a:r>
            <a:r>
              <a:rPr lang="en-US" sz="1800" dirty="0"/>
              <a:t>, </a:t>
            </a:r>
            <a:r>
              <a:rPr lang="en-US" sz="1800" dirty="0">
                <a:solidFill>
                  <a:srgbClr val="FF0000"/>
                </a:solidFill>
              </a:rPr>
              <a:t>students</a:t>
            </a:r>
            <a:r>
              <a:rPr lang="en-US" sz="1800" dirty="0"/>
              <a:t> are able to view the </a:t>
            </a:r>
            <a:r>
              <a:rPr lang="en-US" sz="1800" dirty="0">
                <a:solidFill>
                  <a:srgbClr val="FF0000"/>
                </a:solidFill>
              </a:rPr>
              <a:t>schedule of classes </a:t>
            </a:r>
            <a:r>
              <a:rPr lang="en-US" sz="1800" dirty="0"/>
              <a:t>online, and choose whichever </a:t>
            </a:r>
            <a:r>
              <a:rPr lang="en-US" sz="1800" dirty="0">
                <a:solidFill>
                  <a:srgbClr val="FF0000"/>
                </a:solidFill>
              </a:rPr>
              <a:t>classes</a:t>
            </a:r>
            <a:r>
              <a:rPr lang="en-US" sz="1800" dirty="0"/>
              <a:t> they wish to attend, indicating the </a:t>
            </a:r>
            <a:r>
              <a:rPr lang="en-US" sz="1800" dirty="0">
                <a:solidFill>
                  <a:srgbClr val="FF0000"/>
                </a:solidFill>
              </a:rPr>
              <a:t>preferred section</a:t>
            </a:r>
            <a:r>
              <a:rPr lang="en-US" sz="1800" dirty="0"/>
              <a:t> </a:t>
            </a:r>
            <a:r>
              <a:rPr lang="en-US" sz="1800" dirty="0">
                <a:solidFill>
                  <a:srgbClr val="FF0000"/>
                </a:solidFill>
              </a:rPr>
              <a:t>(day of the week </a:t>
            </a:r>
            <a:r>
              <a:rPr lang="en-US" sz="1800" dirty="0"/>
              <a:t>and </a:t>
            </a:r>
            <a:r>
              <a:rPr lang="en-US" sz="1800" dirty="0">
                <a:solidFill>
                  <a:srgbClr val="FF0000"/>
                </a:solidFill>
              </a:rPr>
              <a:t>time of day</a:t>
            </a:r>
            <a:r>
              <a:rPr lang="en-US" sz="1800" dirty="0"/>
              <a:t>) if the </a:t>
            </a:r>
            <a:r>
              <a:rPr lang="en-US" sz="1800" dirty="0">
                <a:solidFill>
                  <a:srgbClr val="FF0000"/>
                </a:solidFill>
              </a:rPr>
              <a:t>class</a:t>
            </a:r>
            <a:r>
              <a:rPr lang="en-US" sz="1800" dirty="0"/>
              <a:t> is offered by more than one </a:t>
            </a:r>
            <a:r>
              <a:rPr lang="en-US" sz="1800" dirty="0">
                <a:solidFill>
                  <a:srgbClr val="FF0000"/>
                </a:solidFill>
              </a:rPr>
              <a:t>professor</a:t>
            </a:r>
            <a:r>
              <a:rPr lang="en-US" sz="1800"/>
              <a:t>. </a:t>
            </a:r>
          </a:p>
          <a:p>
            <a:pPr marL="0" indent="0">
              <a:buNone/>
            </a:pPr>
            <a:r>
              <a:rPr lang="en-US" sz="1800"/>
              <a:t>   </a:t>
            </a:r>
            <a:endParaRPr lang="en-US" sz="18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28</a:t>
            </a:fld>
            <a:endParaRPr kumimoji="0" lang="en-US"/>
          </a:p>
        </p:txBody>
      </p:sp>
    </p:spTree>
    <p:extLst>
      <p:ext uri="{BB962C8B-B14F-4D97-AF65-F5344CB8AC3E}">
        <p14:creationId xmlns:p14="http://schemas.microsoft.com/office/powerpoint/2010/main" val="25852536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42AED99-7FB4-404E-8A97-64753DCE42EC}" type="slidenum">
              <a:rPr kumimoji="0" lang="en-US" smtClean="0"/>
              <a:pPr/>
              <a:t>29</a:t>
            </a:fld>
            <a:endParaRPr kumimoji="0" lang="en-US"/>
          </a:p>
        </p:txBody>
      </p:sp>
      <p:sp>
        <p:nvSpPr>
          <p:cNvPr id="5" name="Rectangle 4"/>
          <p:cNvSpPr/>
          <p:nvPr/>
        </p:nvSpPr>
        <p:spPr>
          <a:xfrm>
            <a:off x="556437" y="1066800"/>
            <a:ext cx="8229600" cy="4801314"/>
          </a:xfrm>
          <a:prstGeom prst="rect">
            <a:avLst/>
          </a:prstGeom>
        </p:spPr>
        <p:txBody>
          <a:bodyPr wrap="square">
            <a:spAutoFit/>
          </a:bodyPr>
          <a:lstStyle/>
          <a:p>
            <a:r>
              <a:rPr lang="en-US"/>
              <a:t>The SRS will verify whether or not the </a:t>
            </a:r>
            <a:r>
              <a:rPr lang="en-US">
                <a:solidFill>
                  <a:srgbClr val="FF0000"/>
                </a:solidFill>
              </a:rPr>
              <a:t>student</a:t>
            </a:r>
            <a:r>
              <a:rPr lang="en-US"/>
              <a:t> has satisfied the necessary </a:t>
            </a:r>
            <a:r>
              <a:rPr lang="en-US">
                <a:solidFill>
                  <a:srgbClr val="FF0000"/>
                </a:solidFill>
              </a:rPr>
              <a:t>prerequisites</a:t>
            </a:r>
            <a:r>
              <a:rPr lang="en-US"/>
              <a:t> for each </a:t>
            </a:r>
            <a:r>
              <a:rPr lang="en-US">
                <a:solidFill>
                  <a:srgbClr val="FF0000"/>
                </a:solidFill>
              </a:rPr>
              <a:t>requested course </a:t>
            </a:r>
            <a:r>
              <a:rPr lang="en-US"/>
              <a:t>by referring to the </a:t>
            </a:r>
            <a:r>
              <a:rPr lang="en-US">
                <a:solidFill>
                  <a:srgbClr val="FF0000"/>
                </a:solidFill>
              </a:rPr>
              <a:t>student</a:t>
            </a:r>
            <a:r>
              <a:rPr lang="en-US"/>
              <a:t>’s online </a:t>
            </a:r>
            <a:r>
              <a:rPr lang="en-US">
                <a:solidFill>
                  <a:srgbClr val="FF0000"/>
                </a:solidFill>
              </a:rPr>
              <a:t>transcript</a:t>
            </a:r>
            <a:r>
              <a:rPr lang="en-US"/>
              <a:t> of </a:t>
            </a:r>
            <a:r>
              <a:rPr lang="en-US">
                <a:solidFill>
                  <a:srgbClr val="FF0000"/>
                </a:solidFill>
              </a:rPr>
              <a:t>courses completed</a:t>
            </a:r>
            <a:r>
              <a:rPr lang="en-US"/>
              <a:t> and </a:t>
            </a:r>
            <a:r>
              <a:rPr lang="en-US">
                <a:solidFill>
                  <a:srgbClr val="FF0000"/>
                </a:solidFill>
              </a:rPr>
              <a:t>grades received</a:t>
            </a:r>
            <a:r>
              <a:rPr lang="en-US"/>
              <a:t> (the </a:t>
            </a:r>
            <a:r>
              <a:rPr lang="en-US">
                <a:solidFill>
                  <a:srgbClr val="FF0000"/>
                </a:solidFill>
              </a:rPr>
              <a:t>student</a:t>
            </a:r>
            <a:r>
              <a:rPr lang="en-US"/>
              <a:t> may review his/her </a:t>
            </a:r>
            <a:r>
              <a:rPr lang="en-US">
                <a:solidFill>
                  <a:srgbClr val="FF0000"/>
                </a:solidFill>
              </a:rPr>
              <a:t>transcript</a:t>
            </a:r>
            <a:r>
              <a:rPr lang="en-US"/>
              <a:t> online at any time).</a:t>
            </a:r>
          </a:p>
          <a:p>
            <a:r>
              <a:rPr lang="en-US"/>
              <a:t>   Assuming that (a) the </a:t>
            </a:r>
            <a:r>
              <a:rPr lang="en-US">
                <a:solidFill>
                  <a:srgbClr val="FF0000"/>
                </a:solidFill>
              </a:rPr>
              <a:t>prerequisites</a:t>
            </a:r>
            <a:r>
              <a:rPr lang="en-US"/>
              <a:t> for the </a:t>
            </a:r>
            <a:r>
              <a:rPr lang="en-US">
                <a:solidFill>
                  <a:srgbClr val="FF0000"/>
                </a:solidFill>
              </a:rPr>
              <a:t>requested course(s)</a:t>
            </a:r>
            <a:r>
              <a:rPr lang="en-US"/>
              <a:t> are satisfied, (b) the </a:t>
            </a:r>
            <a:r>
              <a:rPr lang="en-US">
                <a:solidFill>
                  <a:srgbClr val="FF0000"/>
                </a:solidFill>
              </a:rPr>
              <a:t>course(s</a:t>
            </a:r>
            <a:r>
              <a:rPr lang="en-US"/>
              <a:t>) meet(s) one of the </a:t>
            </a:r>
            <a:r>
              <a:rPr lang="en-US">
                <a:solidFill>
                  <a:srgbClr val="FF0000"/>
                </a:solidFill>
              </a:rPr>
              <a:t>student</a:t>
            </a:r>
            <a:r>
              <a:rPr lang="en-US"/>
              <a:t>’s </a:t>
            </a:r>
            <a:r>
              <a:rPr lang="en-US">
                <a:solidFill>
                  <a:srgbClr val="FF0000"/>
                </a:solidFill>
              </a:rPr>
              <a:t>plan of study requirements</a:t>
            </a:r>
            <a:r>
              <a:rPr lang="en-US"/>
              <a:t>, and (c) there is </a:t>
            </a:r>
            <a:r>
              <a:rPr lang="en-US">
                <a:solidFill>
                  <a:srgbClr val="FF0000"/>
                </a:solidFill>
              </a:rPr>
              <a:t>room</a:t>
            </a:r>
            <a:r>
              <a:rPr lang="en-US"/>
              <a:t> available in each of the </a:t>
            </a:r>
            <a:r>
              <a:rPr lang="en-US">
                <a:solidFill>
                  <a:srgbClr val="FF0000"/>
                </a:solidFill>
              </a:rPr>
              <a:t>class(es)</a:t>
            </a:r>
            <a:r>
              <a:rPr lang="en-US"/>
              <a:t>, the </a:t>
            </a:r>
            <a:r>
              <a:rPr lang="en-US">
                <a:solidFill>
                  <a:srgbClr val="FF0000"/>
                </a:solidFill>
              </a:rPr>
              <a:t>student</a:t>
            </a:r>
            <a:r>
              <a:rPr lang="en-US"/>
              <a:t> is enrolled in the </a:t>
            </a:r>
            <a:r>
              <a:rPr lang="en-US">
                <a:solidFill>
                  <a:srgbClr val="FF0000"/>
                </a:solidFill>
              </a:rPr>
              <a:t>class(es</a:t>
            </a:r>
            <a:r>
              <a:rPr lang="en-US"/>
              <a:t>).</a:t>
            </a:r>
          </a:p>
          <a:p>
            <a:r>
              <a:rPr lang="en-US"/>
              <a:t>   If (a) and (b) are satisfied, but (c) is not, the </a:t>
            </a:r>
            <a:r>
              <a:rPr lang="en-US">
                <a:solidFill>
                  <a:srgbClr val="FF0000"/>
                </a:solidFill>
              </a:rPr>
              <a:t>student</a:t>
            </a:r>
            <a:r>
              <a:rPr lang="en-US"/>
              <a:t> is placed on a first-come, first-served </a:t>
            </a:r>
            <a:r>
              <a:rPr lang="en-US">
                <a:solidFill>
                  <a:srgbClr val="FF0000"/>
                </a:solidFill>
              </a:rPr>
              <a:t>wait list</a:t>
            </a:r>
            <a:r>
              <a:rPr lang="en-US"/>
              <a:t>. If a </a:t>
            </a:r>
            <a:r>
              <a:rPr lang="en-US">
                <a:solidFill>
                  <a:srgbClr val="FF0000"/>
                </a:solidFill>
              </a:rPr>
              <a:t>class</a:t>
            </a:r>
            <a:r>
              <a:rPr lang="en-US"/>
              <a:t>/</a:t>
            </a:r>
            <a:r>
              <a:rPr lang="en-US">
                <a:solidFill>
                  <a:srgbClr val="FF0000"/>
                </a:solidFill>
              </a:rPr>
              <a:t>section</a:t>
            </a:r>
            <a:r>
              <a:rPr lang="en-US"/>
              <a:t> that he/she was previously </a:t>
            </a:r>
            <a:r>
              <a:rPr lang="en-US">
                <a:solidFill>
                  <a:srgbClr val="FF0000"/>
                </a:solidFill>
              </a:rPr>
              <a:t>waitlisted</a:t>
            </a:r>
            <a:r>
              <a:rPr lang="en-US"/>
              <a:t> for becomes available (either because some other </a:t>
            </a:r>
            <a:r>
              <a:rPr lang="en-US">
                <a:solidFill>
                  <a:srgbClr val="FF0000"/>
                </a:solidFill>
              </a:rPr>
              <a:t>student</a:t>
            </a:r>
            <a:r>
              <a:rPr lang="en-US"/>
              <a:t> has dropped the </a:t>
            </a:r>
            <a:r>
              <a:rPr lang="en-US">
                <a:solidFill>
                  <a:srgbClr val="FF0000"/>
                </a:solidFill>
              </a:rPr>
              <a:t>class</a:t>
            </a:r>
            <a:r>
              <a:rPr lang="en-US"/>
              <a:t> or because the </a:t>
            </a:r>
            <a:r>
              <a:rPr lang="en-US">
                <a:solidFill>
                  <a:srgbClr val="FF0000"/>
                </a:solidFill>
              </a:rPr>
              <a:t>seating capacity</a:t>
            </a:r>
            <a:r>
              <a:rPr lang="en-US"/>
              <a:t> for the </a:t>
            </a:r>
            <a:r>
              <a:rPr lang="en-US">
                <a:solidFill>
                  <a:srgbClr val="FF0000"/>
                </a:solidFill>
              </a:rPr>
              <a:t>class</a:t>
            </a:r>
            <a:r>
              <a:rPr lang="en-US"/>
              <a:t> has been increased), the </a:t>
            </a:r>
            <a:r>
              <a:rPr lang="en-US">
                <a:solidFill>
                  <a:srgbClr val="FF0000"/>
                </a:solidFill>
              </a:rPr>
              <a:t>student</a:t>
            </a:r>
            <a:r>
              <a:rPr lang="en-US"/>
              <a:t> is automatically enrolled in the </a:t>
            </a:r>
            <a:r>
              <a:rPr lang="en-US">
                <a:solidFill>
                  <a:srgbClr val="FF0000"/>
                </a:solidFill>
              </a:rPr>
              <a:t>waitlisted class</a:t>
            </a:r>
            <a:r>
              <a:rPr lang="en-US"/>
              <a:t>, and an </a:t>
            </a:r>
            <a:r>
              <a:rPr lang="en-US">
                <a:solidFill>
                  <a:srgbClr val="FF0000"/>
                </a:solidFill>
              </a:rPr>
              <a:t>email message </a:t>
            </a:r>
            <a:r>
              <a:rPr lang="en-US"/>
              <a:t>to that effect is sent to the </a:t>
            </a:r>
            <a:r>
              <a:rPr lang="en-US">
                <a:solidFill>
                  <a:srgbClr val="FF0000"/>
                </a:solidFill>
              </a:rPr>
              <a:t>student</a:t>
            </a:r>
            <a:r>
              <a:rPr lang="en-US"/>
              <a:t>. It is the </a:t>
            </a:r>
            <a:r>
              <a:rPr lang="en-US">
                <a:solidFill>
                  <a:srgbClr val="FF0000"/>
                </a:solidFill>
              </a:rPr>
              <a:t>student</a:t>
            </a:r>
            <a:r>
              <a:rPr lang="en-US"/>
              <a:t>’s </a:t>
            </a:r>
            <a:r>
              <a:rPr lang="en-US">
                <a:solidFill>
                  <a:srgbClr val="FF0000"/>
                </a:solidFill>
              </a:rPr>
              <a:t>responsibility</a:t>
            </a:r>
            <a:r>
              <a:rPr lang="en-US"/>
              <a:t> to drop the </a:t>
            </a:r>
            <a:r>
              <a:rPr lang="en-US">
                <a:solidFill>
                  <a:srgbClr val="FF0000"/>
                </a:solidFill>
              </a:rPr>
              <a:t>class</a:t>
            </a:r>
            <a:r>
              <a:rPr lang="en-US"/>
              <a:t> if it is no longer desired; otherwise, he/she will be billed for the </a:t>
            </a:r>
            <a:r>
              <a:rPr lang="en-US">
                <a:solidFill>
                  <a:srgbClr val="FF0000"/>
                </a:solidFill>
              </a:rPr>
              <a:t>course.</a:t>
            </a:r>
          </a:p>
          <a:p>
            <a:r>
              <a:rPr lang="en-US"/>
              <a:t>   </a:t>
            </a:r>
            <a:r>
              <a:rPr lang="en-US">
                <a:solidFill>
                  <a:srgbClr val="FF0000"/>
                </a:solidFill>
              </a:rPr>
              <a:t>Students</a:t>
            </a:r>
            <a:r>
              <a:rPr lang="en-US"/>
              <a:t> may drop a </a:t>
            </a:r>
            <a:r>
              <a:rPr lang="en-US">
                <a:solidFill>
                  <a:srgbClr val="FF0000"/>
                </a:solidFill>
              </a:rPr>
              <a:t>class</a:t>
            </a:r>
            <a:r>
              <a:rPr lang="en-US"/>
              <a:t> up to the </a:t>
            </a:r>
            <a:r>
              <a:rPr lang="en-US">
                <a:solidFill>
                  <a:srgbClr val="FF0000"/>
                </a:solidFill>
              </a:rPr>
              <a:t>end of the first week </a:t>
            </a:r>
            <a:r>
              <a:rPr lang="en-US"/>
              <a:t>of the </a:t>
            </a:r>
            <a:r>
              <a:rPr lang="en-US">
                <a:solidFill>
                  <a:srgbClr val="FF0000"/>
                </a:solidFill>
              </a:rPr>
              <a:t>semester</a:t>
            </a:r>
            <a:r>
              <a:rPr lang="en-US"/>
              <a:t> in which the </a:t>
            </a:r>
            <a:r>
              <a:rPr lang="en-US">
                <a:solidFill>
                  <a:srgbClr val="FF0000"/>
                </a:solidFill>
              </a:rPr>
              <a:t>class</a:t>
            </a:r>
            <a:r>
              <a:rPr lang="en-US"/>
              <a:t> is being taught.</a:t>
            </a:r>
            <a:endParaRPr lang="en-US" dirty="0"/>
          </a:p>
        </p:txBody>
      </p:sp>
    </p:spTree>
    <p:extLst>
      <p:ext uri="{BB962C8B-B14F-4D97-AF65-F5344CB8AC3E}">
        <p14:creationId xmlns:p14="http://schemas.microsoft.com/office/powerpoint/2010/main" val="280954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xfrm>
            <a:off x="762000" y="1676400"/>
            <a:ext cx="7772400" cy="4343400"/>
          </a:xfrm>
          <a:noFill/>
        </p:spPr>
        <p:txBody>
          <a:bodyPr lIns="90488" tIns="44450" rIns="90488" bIns="44450">
            <a:normAutofit fontScale="92500"/>
          </a:bodyPr>
          <a:lstStyle/>
          <a:p>
            <a:pPr marL="0" indent="0" eaLnBrk="1" hangingPunct="1">
              <a:lnSpc>
                <a:spcPct val="90000"/>
              </a:lnSpc>
              <a:buFontTx/>
              <a:buNone/>
            </a:pPr>
            <a:endParaRPr lang="en-US" sz="1400" dirty="0">
              <a:cs typeface="Times New Roman" pitchFamily="18" charset="0"/>
            </a:endParaRPr>
          </a:p>
          <a:p>
            <a:pPr marL="0" indent="0" algn="just">
              <a:lnSpc>
                <a:spcPct val="90000"/>
              </a:lnSpc>
              <a:buNone/>
            </a:pPr>
            <a:r>
              <a:rPr lang="en-US" sz="2400" dirty="0"/>
              <a:t>In the OO paradigm of programming, execution of a program involves objects interacting with objects. </a:t>
            </a:r>
            <a:r>
              <a:rPr lang="en-US" sz="2400" i="1" dirty="0"/>
              <a:t>Analysis </a:t>
            </a:r>
            <a:r>
              <a:rPr lang="en-US" sz="2400" dirty="0"/>
              <a:t>is the process of understanding user requirements and discovering which objects are involved in the problem domain and their relationships, attributes, and behavior. </a:t>
            </a:r>
            <a:r>
              <a:rPr lang="en-US" sz="2400" i="1" dirty="0"/>
              <a:t>Design </a:t>
            </a:r>
            <a:r>
              <a:rPr lang="en-US" sz="2400" dirty="0"/>
              <a:t>turns these discovered objects into a web of software objects from which a fully functioning system is built.  Each object has a type, which is embodied in a Java </a:t>
            </a:r>
            <a:r>
              <a:rPr lang="en-US" sz="2400" i="1" dirty="0"/>
              <a:t>class.</a:t>
            </a:r>
            <a:r>
              <a:rPr lang="en-US" sz="2400" dirty="0"/>
              <a:t> The intelligence underlying the functioning of any software object resides in its underlying class, which is the silent basis for the dynamic behavior of objects. Likewise, pure consciousness is the silent level of intelligence that underlies all expressions of intelligence in the form of thoughts and actions in life.</a:t>
            </a:r>
          </a:p>
          <a:p>
            <a:pPr marL="0" indent="0" eaLnBrk="1" hangingPunct="1">
              <a:lnSpc>
                <a:spcPct val="90000"/>
              </a:lnSpc>
              <a:buFontTx/>
              <a:buNone/>
            </a:pPr>
            <a:endParaRPr lang="en-US" sz="1400" dirty="0">
              <a:cs typeface="Times New Roman" pitchFamily="18" charset="0"/>
            </a:endParaRPr>
          </a:p>
        </p:txBody>
      </p:sp>
      <p:sp>
        <p:nvSpPr>
          <p:cNvPr id="591875" name="Rectangle 3"/>
          <p:cNvSpPr>
            <a:spLocks noGrp="1" noChangeArrowheads="1"/>
          </p:cNvSpPr>
          <p:nvPr>
            <p:ph type="title"/>
          </p:nvPr>
        </p:nvSpPr>
        <p:spPr>
          <a:xfrm>
            <a:off x="609600" y="2286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chor="ctr"/>
          <a:lstStyle/>
          <a:p>
            <a:pPr algn="ctr" eaLnBrk="1" hangingPunct="1">
              <a:defRPr/>
            </a:pPr>
            <a:r>
              <a:rPr lang="en-US" dirty="0">
                <a:solidFill>
                  <a:srgbClr val="000099"/>
                </a:solidFill>
              </a:rPr>
              <a:t>Wholeness Statement</a:t>
            </a:r>
            <a:endParaRPr lang="en-US" dirty="0"/>
          </a:p>
        </p:txBody>
      </p:sp>
      <p:sp>
        <p:nvSpPr>
          <p:cNvPr id="7172" name="Slide Number Placeholder 5"/>
          <p:cNvSpPr>
            <a:spLocks noGrp="1"/>
          </p:cNvSpPr>
          <p:nvPr>
            <p:ph type="sldNum" sz="quarter" idx="12"/>
          </p:nvPr>
        </p:nvSpPr>
        <p:spPr>
          <a:noFill/>
        </p:spPr>
        <p:txBody>
          <a:bodyPr/>
          <a:lstStyle/>
          <a:p>
            <a:fld id="{462214F1-EF1E-4801-8220-2411C3B20036}" type="slidenum">
              <a:rPr lang="en-US">
                <a:latin typeface="Arial" charset="0"/>
              </a:rPr>
              <a:pPr/>
              <a:t>3</a:t>
            </a:fld>
            <a:endParaRPr lang="en-US">
              <a:latin typeface="Arial" charset="0"/>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609600"/>
            <a:ext cx="8229600" cy="884238"/>
          </a:xfrm>
        </p:spPr>
        <p:txBody>
          <a:bodyPr/>
          <a:lstStyle/>
          <a:p>
            <a:pPr eaLnBrk="1" hangingPunct="1"/>
            <a:r>
              <a:rPr lang="en-US"/>
              <a:t>List of Noun Phrases (SRS)</a:t>
            </a:r>
          </a:p>
        </p:txBody>
      </p:sp>
      <p:sp>
        <p:nvSpPr>
          <p:cNvPr id="12291" name="Text Box 4"/>
          <p:cNvSpPr txBox="1">
            <a:spLocks noChangeArrowheads="1"/>
          </p:cNvSpPr>
          <p:nvPr/>
        </p:nvSpPr>
        <p:spPr bwMode="auto">
          <a:xfrm>
            <a:off x="457200" y="1447800"/>
            <a:ext cx="3048000" cy="5578475"/>
          </a:xfrm>
          <a:prstGeom prst="rect">
            <a:avLst/>
          </a:prstGeom>
          <a:noFill/>
          <a:ln w="9525">
            <a:noFill/>
            <a:miter lim="800000"/>
            <a:headEnd/>
            <a:tailEnd/>
          </a:ln>
        </p:spPr>
        <p:txBody>
          <a:bodyPr>
            <a:spAutoFit/>
          </a:bodyPr>
          <a:lstStyle/>
          <a:p>
            <a:r>
              <a:rPr lang="en-US" dirty="0"/>
              <a:t>system</a:t>
            </a:r>
          </a:p>
          <a:p>
            <a:r>
              <a:rPr lang="en-US" dirty="0"/>
              <a:t>students</a:t>
            </a:r>
          </a:p>
          <a:p>
            <a:r>
              <a:rPr lang="en-US" dirty="0"/>
              <a:t>courses</a:t>
            </a:r>
          </a:p>
          <a:p>
            <a:r>
              <a:rPr lang="en-US" dirty="0"/>
              <a:t>semester</a:t>
            </a:r>
          </a:p>
          <a:p>
            <a:r>
              <a:rPr lang="en-US" dirty="0"/>
              <a:t>progress</a:t>
            </a:r>
          </a:p>
          <a:p>
            <a:r>
              <a:rPr lang="en-US" dirty="0"/>
              <a:t>completion</a:t>
            </a:r>
          </a:p>
          <a:p>
            <a:r>
              <a:rPr lang="en-US" dirty="0"/>
              <a:t>degree</a:t>
            </a:r>
          </a:p>
          <a:p>
            <a:r>
              <a:rPr lang="en-US" dirty="0"/>
              <a:t>student</a:t>
            </a:r>
          </a:p>
          <a:p>
            <a:r>
              <a:rPr lang="en-US" dirty="0"/>
              <a:t>university</a:t>
            </a:r>
          </a:p>
          <a:p>
            <a:r>
              <a:rPr lang="en-US" dirty="0"/>
              <a:t>plan of study</a:t>
            </a:r>
          </a:p>
          <a:p>
            <a:r>
              <a:rPr lang="en-US" dirty="0"/>
              <a:t>courses</a:t>
            </a:r>
          </a:p>
          <a:p>
            <a:r>
              <a:rPr lang="en-US" dirty="0"/>
              <a:t>degree program</a:t>
            </a:r>
          </a:p>
          <a:p>
            <a:r>
              <a:rPr lang="en-US" dirty="0"/>
              <a:t>faculty advisor</a:t>
            </a:r>
            <a:r>
              <a:rPr lang="en-US" b="0" dirty="0"/>
              <a:t> </a:t>
            </a:r>
          </a:p>
          <a:p>
            <a:r>
              <a:rPr lang="en-US" dirty="0"/>
              <a:t>plan of study</a:t>
            </a:r>
          </a:p>
          <a:p>
            <a:r>
              <a:rPr lang="en-US" dirty="0"/>
              <a:t>requirements of degree</a:t>
            </a:r>
          </a:p>
          <a:p>
            <a:r>
              <a:rPr lang="en-US" dirty="0"/>
              <a:t>student</a:t>
            </a:r>
          </a:p>
          <a:p>
            <a:r>
              <a:rPr lang="en-US" dirty="0"/>
              <a:t>plan of study</a:t>
            </a:r>
          </a:p>
          <a:p>
            <a:r>
              <a:rPr lang="en-US" dirty="0"/>
              <a:t>registration period</a:t>
            </a:r>
          </a:p>
        </p:txBody>
      </p:sp>
      <p:sp>
        <p:nvSpPr>
          <p:cNvPr id="12292" name="Text Box 7"/>
          <p:cNvSpPr txBox="1">
            <a:spLocks noChangeArrowheads="1"/>
          </p:cNvSpPr>
          <p:nvPr/>
        </p:nvSpPr>
        <p:spPr bwMode="auto">
          <a:xfrm>
            <a:off x="3581400" y="1524000"/>
            <a:ext cx="2582863" cy="5578475"/>
          </a:xfrm>
          <a:prstGeom prst="rect">
            <a:avLst/>
          </a:prstGeom>
          <a:noFill/>
          <a:ln w="9525">
            <a:noFill/>
            <a:miter lim="800000"/>
            <a:headEnd/>
            <a:tailEnd/>
          </a:ln>
        </p:spPr>
        <p:txBody>
          <a:bodyPr wrap="none">
            <a:spAutoFit/>
          </a:bodyPr>
          <a:lstStyle/>
          <a:p>
            <a:r>
              <a:rPr lang="en-US" dirty="0"/>
              <a:t>semester</a:t>
            </a:r>
          </a:p>
          <a:p>
            <a:r>
              <a:rPr lang="en-US" dirty="0"/>
              <a:t>students</a:t>
            </a:r>
          </a:p>
          <a:p>
            <a:r>
              <a:rPr lang="en-US" dirty="0"/>
              <a:t>schedule of classes</a:t>
            </a:r>
          </a:p>
          <a:p>
            <a:r>
              <a:rPr lang="en-US" dirty="0"/>
              <a:t>classes </a:t>
            </a:r>
          </a:p>
          <a:p>
            <a:r>
              <a:rPr lang="en-US" dirty="0"/>
              <a:t>preferred section</a:t>
            </a:r>
          </a:p>
          <a:p>
            <a:r>
              <a:rPr lang="en-US" dirty="0"/>
              <a:t>day of the week</a:t>
            </a:r>
          </a:p>
          <a:p>
            <a:r>
              <a:rPr lang="en-US" dirty="0"/>
              <a:t>time of day</a:t>
            </a:r>
          </a:p>
          <a:p>
            <a:r>
              <a:rPr lang="en-US" dirty="0"/>
              <a:t>class</a:t>
            </a:r>
          </a:p>
          <a:p>
            <a:r>
              <a:rPr lang="en-US" dirty="0"/>
              <a:t>professor</a:t>
            </a:r>
          </a:p>
          <a:p>
            <a:r>
              <a:rPr lang="en-US" dirty="0"/>
              <a:t>student</a:t>
            </a:r>
          </a:p>
          <a:p>
            <a:r>
              <a:rPr lang="en-US" dirty="0"/>
              <a:t>prerequisites</a:t>
            </a:r>
          </a:p>
          <a:p>
            <a:r>
              <a:rPr lang="en-US" dirty="0"/>
              <a:t>requested course</a:t>
            </a:r>
          </a:p>
          <a:p>
            <a:r>
              <a:rPr lang="en-US" dirty="0"/>
              <a:t>student</a:t>
            </a:r>
          </a:p>
          <a:p>
            <a:r>
              <a:rPr lang="en-US" dirty="0"/>
              <a:t>transcript</a:t>
            </a:r>
          </a:p>
          <a:p>
            <a:r>
              <a:rPr lang="en-US" dirty="0"/>
              <a:t>courses completed</a:t>
            </a:r>
          </a:p>
          <a:p>
            <a:r>
              <a:rPr lang="en-US" dirty="0"/>
              <a:t>grades received</a:t>
            </a:r>
          </a:p>
          <a:p>
            <a:r>
              <a:rPr lang="en-US" dirty="0"/>
              <a:t>student</a:t>
            </a:r>
          </a:p>
          <a:p>
            <a:r>
              <a:rPr lang="en-US" dirty="0"/>
              <a:t>transcript</a:t>
            </a:r>
          </a:p>
        </p:txBody>
      </p:sp>
      <p:sp>
        <p:nvSpPr>
          <p:cNvPr id="12293" name="Text Box 8"/>
          <p:cNvSpPr txBox="1">
            <a:spLocks noChangeArrowheads="1"/>
          </p:cNvSpPr>
          <p:nvPr/>
        </p:nvSpPr>
        <p:spPr bwMode="auto">
          <a:xfrm>
            <a:off x="6553200" y="1524000"/>
            <a:ext cx="2306638" cy="3140075"/>
          </a:xfrm>
          <a:prstGeom prst="rect">
            <a:avLst/>
          </a:prstGeom>
          <a:noFill/>
          <a:ln w="9525">
            <a:noFill/>
            <a:miter lim="800000"/>
            <a:headEnd/>
            <a:tailEnd/>
          </a:ln>
        </p:spPr>
        <p:txBody>
          <a:bodyPr>
            <a:spAutoFit/>
          </a:bodyPr>
          <a:lstStyle/>
          <a:p>
            <a:r>
              <a:rPr lang="en-US" dirty="0"/>
              <a:t>student</a:t>
            </a:r>
          </a:p>
          <a:p>
            <a:r>
              <a:rPr lang="en-US" dirty="0"/>
              <a:t>waitlisted class</a:t>
            </a:r>
          </a:p>
          <a:p>
            <a:r>
              <a:rPr lang="en-US" dirty="0"/>
              <a:t>email message</a:t>
            </a:r>
          </a:p>
          <a:p>
            <a:r>
              <a:rPr lang="en-US" dirty="0"/>
              <a:t>student</a:t>
            </a:r>
          </a:p>
          <a:p>
            <a:r>
              <a:rPr lang="en-US" dirty="0"/>
              <a:t>responsibility</a:t>
            </a:r>
          </a:p>
          <a:p>
            <a:r>
              <a:rPr lang="en-US" dirty="0"/>
              <a:t>class</a:t>
            </a:r>
          </a:p>
          <a:p>
            <a:r>
              <a:rPr lang="en-US" dirty="0"/>
              <a:t>course</a:t>
            </a:r>
          </a:p>
          <a:p>
            <a:r>
              <a:rPr lang="en-US" dirty="0"/>
              <a:t>Students</a:t>
            </a:r>
          </a:p>
          <a:p>
            <a:r>
              <a:rPr lang="en-US" dirty="0"/>
              <a:t>class</a:t>
            </a:r>
          </a:p>
          <a:p>
            <a:r>
              <a:rPr lang="en-US" dirty="0"/>
              <a:t>end</a:t>
            </a:r>
          </a:p>
        </p:txBody>
      </p:sp>
      <p:sp>
        <p:nvSpPr>
          <p:cNvPr id="12294" name="Slide Number Placeholder 7"/>
          <p:cNvSpPr>
            <a:spLocks noGrp="1"/>
          </p:cNvSpPr>
          <p:nvPr>
            <p:ph type="sldNum" sz="quarter" idx="12"/>
          </p:nvPr>
        </p:nvSpPr>
        <p:spPr>
          <a:noFill/>
        </p:spPr>
        <p:txBody>
          <a:bodyPr/>
          <a:lstStyle/>
          <a:p>
            <a:fld id="{0CF3C64E-6343-4C67-A8F2-C81854035123}" type="slidenum">
              <a:rPr lang="en-US">
                <a:latin typeface="Arial" charset="0"/>
              </a:rPr>
              <a:pPr/>
              <a:t>30</a:t>
            </a:fld>
            <a:endParaRPr lang="en-US">
              <a:latin typeface="Arial" charset="0"/>
            </a:endParaRPr>
          </a:p>
        </p:txBody>
      </p:sp>
      <p:sp>
        <p:nvSpPr>
          <p:cNvPr id="2" name="TextBox 1"/>
          <p:cNvSpPr txBox="1"/>
          <p:nvPr/>
        </p:nvSpPr>
        <p:spPr>
          <a:xfrm>
            <a:off x="5943600" y="4419600"/>
            <a:ext cx="2916238" cy="1477328"/>
          </a:xfrm>
          <a:prstGeom prst="rect">
            <a:avLst/>
          </a:prstGeom>
          <a:noFill/>
          <a:ln>
            <a:solidFill>
              <a:schemeClr val="accent1"/>
            </a:solidFill>
          </a:ln>
        </p:spPr>
        <p:txBody>
          <a:bodyPr wrap="square" rtlCol="0">
            <a:spAutoFit/>
          </a:bodyPr>
          <a:lstStyle/>
          <a:p>
            <a:r>
              <a:rPr lang="en-US">
                <a:solidFill>
                  <a:schemeClr val="accent1">
                    <a:lumMod val="75000"/>
                  </a:schemeClr>
                </a:solidFill>
              </a:rPr>
              <a:t>NOTES</a:t>
            </a:r>
            <a:r>
              <a:rPr lang="en-US"/>
              <a:t>: </a:t>
            </a:r>
            <a:br>
              <a:rPr lang="en-US"/>
            </a:br>
            <a:r>
              <a:rPr lang="en-US"/>
              <a:t>1. Many duplicates</a:t>
            </a:r>
          </a:p>
          <a:p>
            <a:r>
              <a:rPr lang="en-US"/>
              <a:t>2. Prefer singular to plural (“student” instead of “students”)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715962"/>
            <a:ext cx="8229600" cy="884238"/>
          </a:xfrm>
        </p:spPr>
        <p:txBody>
          <a:bodyPr>
            <a:normAutofit fontScale="90000"/>
          </a:bodyPr>
          <a:lstStyle/>
          <a:p>
            <a:pPr eaLnBrk="1" hangingPunct="1"/>
            <a:r>
              <a:rPr lang="en-US" dirty="0"/>
              <a:t>Sort and </a:t>
            </a:r>
            <a:r>
              <a:rPr lang="en-US"/>
              <a:t>Eliminate Duplicates (SRS)</a:t>
            </a:r>
            <a:endParaRPr lang="en-US" dirty="0"/>
          </a:p>
        </p:txBody>
      </p:sp>
      <p:sp>
        <p:nvSpPr>
          <p:cNvPr id="14341" name="Text Box 40"/>
          <p:cNvSpPr txBox="1">
            <a:spLocks noChangeArrowheads="1"/>
          </p:cNvSpPr>
          <p:nvPr/>
        </p:nvSpPr>
        <p:spPr bwMode="auto">
          <a:xfrm>
            <a:off x="533400" y="1584325"/>
            <a:ext cx="5817490" cy="4801314"/>
          </a:xfrm>
          <a:prstGeom prst="rect">
            <a:avLst/>
          </a:prstGeom>
          <a:noFill/>
          <a:ln w="9525">
            <a:noFill/>
            <a:miter lim="800000"/>
            <a:headEnd/>
            <a:tailEnd/>
          </a:ln>
        </p:spPr>
        <p:txBody>
          <a:bodyPr wrap="none">
            <a:spAutoFit/>
          </a:bodyPr>
          <a:lstStyle/>
          <a:p>
            <a:r>
              <a:rPr lang="en-US" dirty="0"/>
              <a:t>class </a:t>
            </a:r>
          </a:p>
          <a:p>
            <a:r>
              <a:rPr lang="en-US" dirty="0"/>
              <a:t>class/section that a student was previously wait-listed for</a:t>
            </a:r>
          </a:p>
          <a:p>
            <a:r>
              <a:rPr lang="en-US" dirty="0"/>
              <a:t>completion </a:t>
            </a:r>
          </a:p>
          <a:p>
            <a:r>
              <a:rPr lang="en-US" dirty="0"/>
              <a:t>course </a:t>
            </a:r>
          </a:p>
          <a:p>
            <a:r>
              <a:rPr lang="en-US" dirty="0"/>
              <a:t>courses completed </a:t>
            </a:r>
          </a:p>
          <a:p>
            <a:r>
              <a:rPr lang="en-US" dirty="0"/>
              <a:t>day of the week </a:t>
            </a:r>
          </a:p>
          <a:p>
            <a:r>
              <a:rPr lang="en-US" dirty="0"/>
              <a:t>degree </a:t>
            </a:r>
          </a:p>
          <a:p>
            <a:r>
              <a:rPr lang="en-US" dirty="0"/>
              <a:t>degree program </a:t>
            </a:r>
          </a:p>
          <a:p>
            <a:r>
              <a:rPr lang="en-US" dirty="0"/>
              <a:t>email message </a:t>
            </a:r>
          </a:p>
          <a:p>
            <a:r>
              <a:rPr lang="en-US" dirty="0"/>
              <a:t>end </a:t>
            </a:r>
          </a:p>
          <a:p>
            <a:r>
              <a:rPr lang="en-US" dirty="0"/>
              <a:t>faculty advisor</a:t>
            </a:r>
          </a:p>
          <a:p>
            <a:r>
              <a:rPr lang="en-US" dirty="0"/>
              <a:t>first-come, </a:t>
            </a:r>
            <a:r>
              <a:rPr lang="en-US" dirty="0" err="1"/>
              <a:t>firstserved</a:t>
            </a:r>
            <a:r>
              <a:rPr lang="en-US" dirty="0"/>
              <a:t> wait list </a:t>
            </a:r>
          </a:p>
          <a:p>
            <a:r>
              <a:rPr lang="en-US" dirty="0"/>
              <a:t>grades received </a:t>
            </a:r>
          </a:p>
          <a:p>
            <a:r>
              <a:rPr lang="en-US" dirty="0"/>
              <a:t>plan of study </a:t>
            </a:r>
          </a:p>
          <a:p>
            <a:r>
              <a:rPr lang="en-US" dirty="0"/>
              <a:t>plan of study requirements </a:t>
            </a:r>
          </a:p>
          <a:p>
            <a:r>
              <a:rPr lang="en-US" dirty="0"/>
              <a:t>preferred section </a:t>
            </a:r>
          </a:p>
          <a:p>
            <a:r>
              <a:rPr lang="en-US" dirty="0"/>
              <a:t>prerequisites </a:t>
            </a:r>
          </a:p>
        </p:txBody>
      </p:sp>
      <p:sp>
        <p:nvSpPr>
          <p:cNvPr id="14342" name="Slide Number Placeholder 7"/>
          <p:cNvSpPr>
            <a:spLocks noGrp="1"/>
          </p:cNvSpPr>
          <p:nvPr>
            <p:ph type="sldNum" sz="quarter" idx="12"/>
          </p:nvPr>
        </p:nvSpPr>
        <p:spPr>
          <a:noFill/>
        </p:spPr>
        <p:txBody>
          <a:bodyPr/>
          <a:lstStyle/>
          <a:p>
            <a:fld id="{7FACD02C-E47A-4895-BF7A-0E3026B33BB9}" type="slidenum">
              <a:rPr lang="en-US">
                <a:latin typeface="Arial" charset="0"/>
              </a:rPr>
              <a:pPr/>
              <a:t>31</a:t>
            </a:fld>
            <a:endParaRPr lang="en-US">
              <a:latin typeface="Arial"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746125"/>
            <a:ext cx="8229600" cy="884238"/>
          </a:xfrm>
        </p:spPr>
        <p:txBody>
          <a:bodyPr/>
          <a:lstStyle/>
          <a:p>
            <a:pPr eaLnBrk="1" hangingPunct="1"/>
            <a:r>
              <a:rPr lang="en-US"/>
              <a:t>(continued)</a:t>
            </a:r>
            <a:endParaRPr lang="en-US" dirty="0"/>
          </a:p>
        </p:txBody>
      </p:sp>
      <p:sp>
        <p:nvSpPr>
          <p:cNvPr id="15363" name="Text Box 4"/>
          <p:cNvSpPr txBox="1">
            <a:spLocks noChangeArrowheads="1"/>
          </p:cNvSpPr>
          <p:nvPr/>
        </p:nvSpPr>
        <p:spPr bwMode="auto">
          <a:xfrm>
            <a:off x="990600" y="1736725"/>
            <a:ext cx="3074988" cy="4968875"/>
          </a:xfrm>
          <a:prstGeom prst="rect">
            <a:avLst/>
          </a:prstGeom>
          <a:noFill/>
          <a:ln w="9525">
            <a:noFill/>
            <a:miter lim="800000"/>
            <a:headEnd/>
            <a:tailEnd/>
          </a:ln>
        </p:spPr>
        <p:txBody>
          <a:bodyPr wrap="none">
            <a:spAutoFit/>
          </a:bodyPr>
          <a:lstStyle/>
          <a:p>
            <a:r>
              <a:rPr lang="en-US"/>
              <a:t>professor </a:t>
            </a:r>
          </a:p>
          <a:p>
            <a:r>
              <a:rPr lang="en-US"/>
              <a:t>progress </a:t>
            </a:r>
          </a:p>
          <a:p>
            <a:r>
              <a:rPr lang="en-US"/>
              <a:t>registration period </a:t>
            </a:r>
          </a:p>
          <a:p>
            <a:r>
              <a:rPr lang="en-US"/>
              <a:t>requested course </a:t>
            </a:r>
          </a:p>
          <a:p>
            <a:r>
              <a:rPr lang="en-US"/>
              <a:t>requirements of degree </a:t>
            </a:r>
          </a:p>
          <a:p>
            <a:r>
              <a:rPr lang="en-US"/>
              <a:t>responsibility </a:t>
            </a:r>
          </a:p>
          <a:p>
            <a:r>
              <a:rPr lang="en-US"/>
              <a:t>room </a:t>
            </a:r>
          </a:p>
          <a:p>
            <a:r>
              <a:rPr lang="en-US"/>
              <a:t>schedule of classes </a:t>
            </a:r>
          </a:p>
          <a:p>
            <a:r>
              <a:rPr lang="en-US"/>
              <a:t>seating capacity </a:t>
            </a:r>
          </a:p>
          <a:p>
            <a:r>
              <a:rPr lang="en-US"/>
              <a:t>semester </a:t>
            </a:r>
          </a:p>
          <a:p>
            <a:r>
              <a:rPr lang="en-US"/>
              <a:t>student </a:t>
            </a:r>
          </a:p>
          <a:p>
            <a:r>
              <a:rPr lang="en-US"/>
              <a:t>system </a:t>
            </a:r>
          </a:p>
          <a:p>
            <a:r>
              <a:rPr lang="en-US"/>
              <a:t>time of day </a:t>
            </a:r>
          </a:p>
          <a:p>
            <a:r>
              <a:rPr lang="en-US"/>
              <a:t>transcript </a:t>
            </a:r>
          </a:p>
          <a:p>
            <a:r>
              <a:rPr lang="en-US"/>
              <a:t>university </a:t>
            </a:r>
          </a:p>
          <a:p>
            <a:r>
              <a:rPr lang="en-US"/>
              <a:t>waitlisted class </a:t>
            </a:r>
          </a:p>
        </p:txBody>
      </p:sp>
      <p:sp>
        <p:nvSpPr>
          <p:cNvPr id="15364" name="Slide Number Placeholder 5"/>
          <p:cNvSpPr>
            <a:spLocks noGrp="1"/>
          </p:cNvSpPr>
          <p:nvPr>
            <p:ph type="sldNum" sz="quarter" idx="12"/>
          </p:nvPr>
        </p:nvSpPr>
        <p:spPr>
          <a:noFill/>
        </p:spPr>
        <p:txBody>
          <a:bodyPr/>
          <a:lstStyle/>
          <a:p>
            <a:fld id="{72BE3777-2353-42E6-8C83-6941AFDDB539}" type="slidenum">
              <a:rPr lang="en-US">
                <a:latin typeface="Arial" charset="0"/>
              </a:rPr>
              <a:pPr/>
              <a:t>32</a:t>
            </a:fld>
            <a:endParaRPr lang="en-US">
              <a:latin typeface="Arial"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t>Streamline the List Further</a:t>
            </a:r>
          </a:p>
        </p:txBody>
      </p:sp>
      <p:sp>
        <p:nvSpPr>
          <p:cNvPr id="16387" name="Rectangle 3"/>
          <p:cNvSpPr>
            <a:spLocks noGrp="1" noChangeArrowheads="1"/>
          </p:cNvSpPr>
          <p:nvPr>
            <p:ph type="body" idx="1"/>
          </p:nvPr>
        </p:nvSpPr>
        <p:spPr/>
        <p:txBody>
          <a:bodyPr>
            <a:normAutofit fontScale="92500" lnSpcReduction="10000"/>
          </a:bodyPr>
          <a:lstStyle/>
          <a:p>
            <a:pPr eaLnBrk="1" hangingPunct="1"/>
            <a:r>
              <a:rPr lang="en-US" dirty="0"/>
              <a:t>Eliminate terms that do not seem to </a:t>
            </a:r>
            <a:r>
              <a:rPr lang="en-US"/>
              <a:t>be objects or that are essentially duplicates, </a:t>
            </a:r>
            <a:r>
              <a:rPr lang="en-US" dirty="0"/>
              <a:t>such as:  ‘completion’, ‘end’, ‘progress’, ‘responsibility</a:t>
            </a:r>
            <a:r>
              <a:rPr lang="en-US"/>
              <a:t>’,  and </a:t>
            </a:r>
            <a:r>
              <a:rPr lang="en-US" dirty="0"/>
              <a:t>‘requirements of the </a:t>
            </a:r>
            <a:r>
              <a:rPr lang="en-US"/>
              <a:t>degree’. (Note: ‘requirements’ will be wrapped into ‘plan of study requirements’.)</a:t>
            </a:r>
            <a:endParaRPr lang="en-US" dirty="0"/>
          </a:p>
          <a:p>
            <a:pPr eaLnBrk="1" hangingPunct="1"/>
            <a:r>
              <a:rPr lang="en-US"/>
              <a:t>Eliminate reference to the system itself (SRS) and to “university” – our system will (probably) not need to maintain/modify information about the university itself. </a:t>
            </a:r>
            <a:endParaRPr lang="en-US" i="1" dirty="0"/>
          </a:p>
          <a:p>
            <a:r>
              <a:rPr lang="en-US"/>
              <a:t>It may be hard to decide about some terms (like ‘registration period’ – we expect this term will be used in  a different way later). Retain </a:t>
            </a:r>
            <a:r>
              <a:rPr lang="en-US" dirty="0"/>
              <a:t>list of eliminated terms, so you can use them later </a:t>
            </a:r>
            <a:r>
              <a:rPr lang="en-US"/>
              <a:t>if necessary. </a:t>
            </a:r>
            <a:endParaRPr lang="en-US" dirty="0"/>
          </a:p>
        </p:txBody>
      </p:sp>
      <p:sp>
        <p:nvSpPr>
          <p:cNvPr id="16388" name="Slide Number Placeholder 5"/>
          <p:cNvSpPr>
            <a:spLocks noGrp="1"/>
          </p:cNvSpPr>
          <p:nvPr>
            <p:ph type="sldNum" sz="quarter" idx="12"/>
          </p:nvPr>
        </p:nvSpPr>
        <p:spPr>
          <a:noFill/>
        </p:spPr>
        <p:txBody>
          <a:bodyPr/>
          <a:lstStyle/>
          <a:p>
            <a:fld id="{510FDC15-9FFA-48C4-A20B-63EFE59CDA01}" type="slidenum">
              <a:rPr lang="en-US">
                <a:latin typeface="Arial" charset="0"/>
              </a:rPr>
              <a:pPr/>
              <a:t>33</a:t>
            </a:fld>
            <a:endParaRPr lang="en-US">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7"/>
          <p:cNvSpPr txBox="1">
            <a:spLocks noChangeArrowheads="1"/>
          </p:cNvSpPr>
          <p:nvPr/>
        </p:nvSpPr>
        <p:spPr bwMode="auto">
          <a:xfrm>
            <a:off x="762000" y="1676400"/>
            <a:ext cx="4267200" cy="4359275"/>
          </a:xfrm>
          <a:prstGeom prst="rect">
            <a:avLst/>
          </a:prstGeom>
          <a:noFill/>
          <a:ln w="9525">
            <a:noFill/>
            <a:miter lim="800000"/>
            <a:headEnd/>
            <a:tailEnd/>
          </a:ln>
        </p:spPr>
        <p:txBody>
          <a:bodyPr>
            <a:spAutoFit/>
          </a:bodyPr>
          <a:lstStyle/>
          <a:p>
            <a:r>
              <a:rPr lang="en-US"/>
              <a:t>class </a:t>
            </a:r>
          </a:p>
          <a:p>
            <a:r>
              <a:rPr lang="en-US"/>
              <a:t>class/section that he/she was</a:t>
            </a:r>
          </a:p>
          <a:p>
            <a:r>
              <a:rPr lang="en-US"/>
              <a:t>       previously wait-listed for</a:t>
            </a:r>
          </a:p>
          <a:p>
            <a:r>
              <a:rPr lang="en-US"/>
              <a:t>course </a:t>
            </a:r>
          </a:p>
          <a:p>
            <a:r>
              <a:rPr lang="en-US"/>
              <a:t>courses completed </a:t>
            </a:r>
          </a:p>
          <a:p>
            <a:r>
              <a:rPr lang="en-US"/>
              <a:t>day of the week </a:t>
            </a:r>
          </a:p>
          <a:p>
            <a:r>
              <a:rPr lang="en-US"/>
              <a:t>degree </a:t>
            </a:r>
          </a:p>
          <a:p>
            <a:r>
              <a:rPr lang="en-US"/>
              <a:t>degree program </a:t>
            </a:r>
          </a:p>
          <a:p>
            <a:r>
              <a:rPr lang="en-US"/>
              <a:t>email message </a:t>
            </a:r>
          </a:p>
          <a:p>
            <a:r>
              <a:rPr lang="en-US"/>
              <a:t>faculty advisor</a:t>
            </a:r>
          </a:p>
          <a:p>
            <a:r>
              <a:rPr lang="en-US"/>
              <a:t>first-come, firstserved wait list </a:t>
            </a:r>
          </a:p>
          <a:p>
            <a:r>
              <a:rPr lang="en-US"/>
              <a:t>grades received </a:t>
            </a:r>
          </a:p>
          <a:p>
            <a:r>
              <a:rPr lang="en-US"/>
              <a:t>plan of study </a:t>
            </a:r>
          </a:p>
          <a:p>
            <a:r>
              <a:rPr lang="en-US"/>
              <a:t>plan of study requirements </a:t>
            </a:r>
          </a:p>
        </p:txBody>
      </p:sp>
      <p:sp>
        <p:nvSpPr>
          <p:cNvPr id="17411" name="Rectangle 2"/>
          <p:cNvSpPr>
            <a:spLocks noGrp="1" noChangeArrowheads="1"/>
          </p:cNvSpPr>
          <p:nvPr>
            <p:ph type="title"/>
          </p:nvPr>
        </p:nvSpPr>
        <p:spPr/>
        <p:txBody>
          <a:bodyPr/>
          <a:lstStyle/>
          <a:p>
            <a:pPr eaLnBrk="1" hangingPunct="1"/>
            <a:r>
              <a:rPr lang="en-US"/>
              <a:t>Final List of Noun Phrases (SRS)</a:t>
            </a:r>
          </a:p>
        </p:txBody>
      </p:sp>
      <p:sp>
        <p:nvSpPr>
          <p:cNvPr id="17412" name="Text Box 5"/>
          <p:cNvSpPr txBox="1">
            <a:spLocks noChangeArrowheads="1"/>
          </p:cNvSpPr>
          <p:nvPr/>
        </p:nvSpPr>
        <p:spPr bwMode="auto">
          <a:xfrm>
            <a:off x="5791200" y="1752600"/>
            <a:ext cx="2652713" cy="4359275"/>
          </a:xfrm>
          <a:prstGeom prst="rect">
            <a:avLst/>
          </a:prstGeom>
          <a:noFill/>
          <a:ln w="9525">
            <a:noFill/>
            <a:miter lim="800000"/>
            <a:headEnd/>
            <a:tailEnd/>
          </a:ln>
        </p:spPr>
        <p:txBody>
          <a:bodyPr wrap="none">
            <a:spAutoFit/>
          </a:bodyPr>
          <a:lstStyle/>
          <a:p>
            <a:r>
              <a:rPr lang="en-US"/>
              <a:t>preferred section </a:t>
            </a:r>
          </a:p>
          <a:p>
            <a:r>
              <a:rPr lang="en-US"/>
              <a:t>prerequisites </a:t>
            </a:r>
          </a:p>
          <a:p>
            <a:r>
              <a:rPr lang="en-US"/>
              <a:t>professor </a:t>
            </a:r>
          </a:p>
          <a:p>
            <a:r>
              <a:rPr lang="en-US"/>
              <a:t>requested course </a:t>
            </a:r>
          </a:p>
          <a:p>
            <a:r>
              <a:rPr lang="en-US"/>
              <a:t>room </a:t>
            </a:r>
          </a:p>
          <a:p>
            <a:r>
              <a:rPr lang="en-US"/>
              <a:t>schedule of classes </a:t>
            </a:r>
          </a:p>
          <a:p>
            <a:r>
              <a:rPr lang="en-US"/>
              <a:t>seating capacity</a:t>
            </a:r>
          </a:p>
          <a:p>
            <a:r>
              <a:rPr lang="en-US"/>
              <a:t>section </a:t>
            </a:r>
          </a:p>
          <a:p>
            <a:r>
              <a:rPr lang="en-US"/>
              <a:t>semester </a:t>
            </a:r>
          </a:p>
          <a:p>
            <a:r>
              <a:rPr lang="en-US"/>
              <a:t>student </a:t>
            </a:r>
          </a:p>
          <a:p>
            <a:r>
              <a:rPr lang="en-US"/>
              <a:t>system </a:t>
            </a:r>
          </a:p>
          <a:p>
            <a:r>
              <a:rPr lang="en-US"/>
              <a:t>time of day </a:t>
            </a:r>
          </a:p>
          <a:p>
            <a:r>
              <a:rPr lang="en-US"/>
              <a:t>transcript </a:t>
            </a:r>
          </a:p>
          <a:p>
            <a:r>
              <a:rPr lang="en-US"/>
              <a:t>waitlisted class </a:t>
            </a:r>
          </a:p>
        </p:txBody>
      </p:sp>
      <p:sp>
        <p:nvSpPr>
          <p:cNvPr id="17413" name="Slide Number Placeholder 7"/>
          <p:cNvSpPr>
            <a:spLocks noGrp="1"/>
          </p:cNvSpPr>
          <p:nvPr>
            <p:ph type="sldNum" sz="quarter" idx="12"/>
          </p:nvPr>
        </p:nvSpPr>
        <p:spPr>
          <a:noFill/>
        </p:spPr>
        <p:txBody>
          <a:bodyPr/>
          <a:lstStyle/>
          <a:p>
            <a:fld id="{62E8423C-6032-4CDE-9EF4-2BD164FB3E58}" type="slidenum">
              <a:rPr lang="en-US">
                <a:latin typeface="Arial" charset="0"/>
              </a:rPr>
              <a:pPr/>
              <a:t>34</a:t>
            </a:fld>
            <a:endParaRPr lang="en-US">
              <a:latin typeface="Arial" charset="0"/>
            </a:endParaRPr>
          </a:p>
        </p:txBody>
      </p:sp>
      <p:sp>
        <p:nvSpPr>
          <p:cNvPr id="2" name="TextBox 1"/>
          <p:cNvSpPr txBox="1"/>
          <p:nvPr/>
        </p:nvSpPr>
        <p:spPr>
          <a:xfrm>
            <a:off x="762000" y="6035675"/>
            <a:ext cx="7681913" cy="646331"/>
          </a:xfrm>
          <a:prstGeom prst="rect">
            <a:avLst/>
          </a:prstGeom>
          <a:solidFill>
            <a:srgbClr val="FFF0C1"/>
          </a:solidFill>
          <a:ln>
            <a:solidFill>
              <a:schemeClr val="accent1"/>
            </a:solidFill>
          </a:ln>
        </p:spPr>
        <p:txBody>
          <a:bodyPr wrap="square" rtlCol="0">
            <a:spAutoFit/>
          </a:bodyPr>
          <a:lstStyle/>
          <a:p>
            <a:r>
              <a:rPr lang="en-US" b="1" i="1"/>
              <a:t>Terminology</a:t>
            </a:r>
            <a:r>
              <a:rPr lang="en-US" i="1"/>
              <a:t>: </a:t>
            </a:r>
            <a:r>
              <a:rPr lang="en-US"/>
              <a:t>These noun phrases are called Key Abstractions in software engineering</a:t>
            </a:r>
            <a:endParaRPr lang="en-US" i="1"/>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xfrm>
            <a:off x="736600" y="1860550"/>
            <a:ext cx="8026400" cy="4114800"/>
          </a:xfrm>
          <a:noFill/>
        </p:spPr>
        <p:txBody>
          <a:bodyPr lIns="90488" tIns="44450" rIns="90488" bIns="44450">
            <a:normAutofit/>
          </a:bodyPr>
          <a:lstStyle/>
          <a:p>
            <a:pPr marL="0" indent="0" eaLnBrk="1" hangingPunct="1">
              <a:lnSpc>
                <a:spcPct val="90000"/>
              </a:lnSpc>
              <a:buFontTx/>
              <a:buNone/>
            </a:pPr>
            <a:r>
              <a:rPr lang="en-US"/>
              <a:t>The OO approach to building software solutions is to represent objects and behavior in the problem domain with software objects and behavior. One of the first steps in this process is to </a:t>
            </a:r>
            <a:r>
              <a:rPr lang="en-US" i="1"/>
              <a:t>locate </a:t>
            </a:r>
            <a:r>
              <a:rPr lang="en-US"/>
              <a:t>the objects implicit in the problem statement, and this is done by examining </a:t>
            </a:r>
            <a:r>
              <a:rPr lang="en-US" i="1"/>
              <a:t>nouns</a:t>
            </a:r>
            <a:r>
              <a:rPr lang="en-US"/>
              <a:t> and </a:t>
            </a:r>
            <a:r>
              <a:rPr lang="en-US" i="1"/>
              <a:t>noun phrases</a:t>
            </a:r>
            <a:r>
              <a:rPr lang="en-US"/>
              <a:t> in the problem statement. These words and phrases link the real world situation to the abstract realm of software objects. Likewise, linking individual awareness to its abstract foundation in fully expanded awareness is the basis for creating solutions to the real-world challenges of life.</a:t>
            </a:r>
            <a:endParaRPr lang="en-US" dirty="0">
              <a:solidFill>
                <a:srgbClr val="000099"/>
              </a:solidFill>
            </a:endParaRPr>
          </a:p>
        </p:txBody>
      </p:sp>
      <p:sp>
        <p:nvSpPr>
          <p:cNvPr id="591875" name="Rectangle 3"/>
          <p:cNvSpPr>
            <a:spLocks noGrp="1" noChangeArrowheads="1"/>
          </p:cNvSpPr>
          <p:nvPr>
            <p:ph type="title"/>
          </p:nvPr>
        </p:nvSpPr>
        <p:spPr>
          <a:xfrm>
            <a:off x="609600" y="2286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lstStyle/>
          <a:p>
            <a:pPr algn="ctr" eaLnBrk="1" hangingPunct="1">
              <a:defRPr/>
            </a:pPr>
            <a:r>
              <a:rPr lang="en-US" dirty="0">
                <a:solidFill>
                  <a:srgbClr val="000099"/>
                </a:solidFill>
              </a:rPr>
              <a:t>Main </a:t>
            </a:r>
            <a:r>
              <a:rPr lang="en-US">
                <a:solidFill>
                  <a:srgbClr val="000099"/>
                </a:solidFill>
              </a:rPr>
              <a:t>Point 3</a:t>
            </a:r>
            <a:endParaRPr lang="en-US" dirty="0"/>
          </a:p>
        </p:txBody>
      </p:sp>
      <p:sp>
        <p:nvSpPr>
          <p:cNvPr id="18436" name="Slide Number Placeholder 3"/>
          <p:cNvSpPr>
            <a:spLocks noGrp="1"/>
          </p:cNvSpPr>
          <p:nvPr>
            <p:ph type="sldNum" sz="quarter" idx="12"/>
          </p:nvPr>
        </p:nvSpPr>
        <p:spPr>
          <a:noFill/>
        </p:spPr>
        <p:txBody>
          <a:bodyPr/>
          <a:lstStyle/>
          <a:p>
            <a:fld id="{4D8E5219-2D1F-42FE-AF1F-EAB24FAF3F12}" type="slidenum">
              <a:rPr lang="en-US">
                <a:latin typeface="Arial" charset="0"/>
              </a:rPr>
              <a:pPr/>
              <a:t>35</a:t>
            </a:fld>
            <a:endParaRPr lang="en-US">
              <a:latin typeface="Arial" charset="0"/>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153400" cy="1371600"/>
          </a:xfrm>
        </p:spPr>
        <p:txBody>
          <a:bodyPr>
            <a:normAutofit/>
          </a:bodyPr>
          <a:lstStyle/>
          <a:p>
            <a:r>
              <a:rPr lang="en-US"/>
              <a:t>Exercise 1.2</a:t>
            </a:r>
            <a:endParaRPr lang="en-US" dirty="0"/>
          </a:p>
        </p:txBody>
      </p:sp>
      <p:sp>
        <p:nvSpPr>
          <p:cNvPr id="3" name="Content Placeholder 2"/>
          <p:cNvSpPr>
            <a:spLocks noGrp="1"/>
          </p:cNvSpPr>
          <p:nvPr>
            <p:ph idx="1"/>
          </p:nvPr>
        </p:nvSpPr>
        <p:spPr>
          <a:xfrm>
            <a:off x="304800" y="2438400"/>
            <a:ext cx="8382000" cy="3962400"/>
          </a:xfrm>
        </p:spPr>
        <p:txBody>
          <a:bodyPr>
            <a:normAutofit lnSpcReduction="10000"/>
          </a:bodyPr>
          <a:lstStyle/>
          <a:p>
            <a:pPr marL="0" indent="0">
              <a:buNone/>
            </a:pPr>
            <a:r>
              <a:rPr lang="en-US" dirty="0"/>
              <a:t>The next </a:t>
            </a:r>
            <a:r>
              <a:rPr lang="en-US"/>
              <a:t>step in the Example is </a:t>
            </a:r>
            <a:r>
              <a:rPr lang="en-US" dirty="0"/>
              <a:t>to group together terms that are closely related, that belong together</a:t>
            </a:r>
            <a:r>
              <a:rPr lang="en-US"/>
              <a:t>, and that </a:t>
            </a:r>
            <a:r>
              <a:rPr lang="en-US" dirty="0"/>
              <a:t>can be classified with a single concept. </a:t>
            </a:r>
            <a:br>
              <a:rPr lang="en-US" dirty="0"/>
            </a:br>
            <a:endParaRPr lang="en-US" dirty="0"/>
          </a:p>
          <a:p>
            <a:r>
              <a:rPr lang="en-US" sz="2400" u="sng" dirty="0"/>
              <a:t>Example</a:t>
            </a:r>
            <a:r>
              <a:rPr lang="en-US" sz="2400" dirty="0"/>
              <a:t>: </a:t>
            </a:r>
            <a:r>
              <a:rPr lang="en-US" sz="2400" i="1" dirty="0"/>
              <a:t>class, course, waitlisted class </a:t>
            </a:r>
            <a:r>
              <a:rPr lang="en-US" sz="2400" dirty="0"/>
              <a:t>belong together</a:t>
            </a:r>
            <a:br>
              <a:rPr lang="en-US" sz="2400" dirty="0"/>
            </a:br>
            <a:endParaRPr lang="en-US" sz="2400" dirty="0"/>
          </a:p>
          <a:p>
            <a:r>
              <a:rPr lang="en-US" sz="2400" i="1" dirty="0"/>
              <a:t>Note</a:t>
            </a:r>
            <a:r>
              <a:rPr lang="en-US" sz="2400"/>
              <a:t>: In a real project, sometimes </a:t>
            </a:r>
            <a:r>
              <a:rPr lang="en-US" sz="2400" dirty="0"/>
              <a:t>this step requires the assistance of a domain expert because sometimes there is a need to discriminate between subtle shades of meaning</a:t>
            </a:r>
            <a:br>
              <a:rPr lang="en-US" sz="2400" dirty="0"/>
            </a:br>
            <a:endParaRPr lang="en-US" sz="2400" dirty="0"/>
          </a:p>
          <a:p>
            <a:pPr marL="0" indent="0">
              <a:buNone/>
            </a:pPr>
            <a:endParaRPr lang="en-US" dirty="0"/>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36</a:t>
            </a:fld>
            <a:endParaRPr kumimoji="0" lang="en-US"/>
          </a:p>
        </p:txBody>
      </p:sp>
    </p:spTree>
    <p:extLst>
      <p:ext uri="{BB962C8B-B14F-4D97-AF65-F5344CB8AC3E}">
        <p14:creationId xmlns:p14="http://schemas.microsoft.com/office/powerpoint/2010/main" val="35250892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91247" y="381000"/>
            <a:ext cx="8229600" cy="1143000"/>
          </a:xfrm>
        </p:spPr>
        <p:txBody>
          <a:bodyPr>
            <a:normAutofit fontScale="90000"/>
          </a:bodyPr>
          <a:lstStyle/>
          <a:p>
            <a:pPr eaLnBrk="1" hangingPunct="1"/>
            <a:r>
              <a:rPr lang="en-US"/>
              <a:t>Solution: Group “Synonyms” (SRS)</a:t>
            </a:r>
          </a:p>
        </p:txBody>
      </p:sp>
      <p:sp>
        <p:nvSpPr>
          <p:cNvPr id="20483" name="Text Box 5"/>
          <p:cNvSpPr txBox="1">
            <a:spLocks noChangeArrowheads="1"/>
          </p:cNvSpPr>
          <p:nvPr/>
        </p:nvSpPr>
        <p:spPr bwMode="auto">
          <a:xfrm>
            <a:off x="4876800" y="1905000"/>
            <a:ext cx="3913188" cy="4359275"/>
          </a:xfrm>
          <a:prstGeom prst="rect">
            <a:avLst/>
          </a:prstGeom>
          <a:noFill/>
          <a:ln w="9525">
            <a:noFill/>
            <a:miter lim="800000"/>
            <a:headEnd/>
            <a:tailEnd/>
          </a:ln>
        </p:spPr>
        <p:txBody>
          <a:bodyPr wrap="none">
            <a:spAutoFit/>
          </a:bodyPr>
          <a:lstStyle/>
          <a:p>
            <a:r>
              <a:rPr lang="en-US" dirty="0"/>
              <a:t>first-come, </a:t>
            </a:r>
            <a:r>
              <a:rPr lang="en-US" dirty="0" err="1"/>
              <a:t>firstserved</a:t>
            </a:r>
            <a:r>
              <a:rPr lang="en-US" dirty="0"/>
              <a:t> wait list </a:t>
            </a:r>
          </a:p>
          <a:p>
            <a:r>
              <a:rPr lang="en-US" dirty="0"/>
              <a:t>plan of study </a:t>
            </a:r>
          </a:p>
          <a:p>
            <a:r>
              <a:rPr lang="en-US" dirty="0"/>
              <a:t>plan of study requirements</a:t>
            </a:r>
          </a:p>
          <a:p>
            <a:r>
              <a:rPr lang="en-US" dirty="0"/>
              <a:t>room </a:t>
            </a:r>
          </a:p>
          <a:p>
            <a:r>
              <a:rPr lang="en-US" dirty="0"/>
              <a:t>schedule of classes </a:t>
            </a:r>
          </a:p>
          <a:p>
            <a:r>
              <a:rPr lang="en-US" dirty="0"/>
              <a:t>seating capacity </a:t>
            </a:r>
          </a:p>
          <a:p>
            <a:r>
              <a:rPr lang="en-US" dirty="0"/>
              <a:t>semester </a:t>
            </a:r>
          </a:p>
          <a:p>
            <a:r>
              <a:rPr lang="en-US" dirty="0"/>
              <a:t>student </a:t>
            </a:r>
          </a:p>
          <a:p>
            <a:r>
              <a:rPr lang="en-US" dirty="0"/>
              <a:t>system </a:t>
            </a:r>
          </a:p>
          <a:p>
            <a:r>
              <a:rPr lang="en-US" dirty="0"/>
              <a:t>time of day </a:t>
            </a:r>
          </a:p>
          <a:p>
            <a:r>
              <a:rPr lang="en-US" dirty="0"/>
              <a:t>courses completed</a:t>
            </a:r>
          </a:p>
          <a:p>
            <a:r>
              <a:rPr lang="en-US" dirty="0"/>
              <a:t>grades received</a:t>
            </a:r>
          </a:p>
          <a:p>
            <a:r>
              <a:rPr lang="en-US" dirty="0"/>
              <a:t>transcript </a:t>
            </a:r>
          </a:p>
          <a:p>
            <a:endParaRPr lang="en-US" dirty="0"/>
          </a:p>
        </p:txBody>
      </p:sp>
      <p:sp>
        <p:nvSpPr>
          <p:cNvPr id="20484" name="Text Box 7"/>
          <p:cNvSpPr txBox="1">
            <a:spLocks noChangeArrowheads="1"/>
          </p:cNvSpPr>
          <p:nvPr/>
        </p:nvSpPr>
        <p:spPr bwMode="auto">
          <a:xfrm>
            <a:off x="762000" y="1676400"/>
            <a:ext cx="4267200" cy="4664075"/>
          </a:xfrm>
          <a:prstGeom prst="rect">
            <a:avLst/>
          </a:prstGeom>
          <a:noFill/>
          <a:ln w="9525">
            <a:noFill/>
            <a:miter lim="800000"/>
            <a:headEnd/>
            <a:tailEnd/>
          </a:ln>
        </p:spPr>
        <p:txBody>
          <a:bodyPr>
            <a:spAutoFit/>
          </a:bodyPr>
          <a:lstStyle/>
          <a:p>
            <a:r>
              <a:rPr lang="en-US" dirty="0"/>
              <a:t>class </a:t>
            </a:r>
          </a:p>
          <a:p>
            <a:r>
              <a:rPr lang="en-US" dirty="0"/>
              <a:t>course </a:t>
            </a:r>
          </a:p>
          <a:p>
            <a:r>
              <a:rPr lang="en-US" dirty="0"/>
              <a:t>waitlisted class</a:t>
            </a:r>
          </a:p>
          <a:p>
            <a:r>
              <a:rPr lang="en-US" dirty="0"/>
              <a:t>class/section that he/she was</a:t>
            </a:r>
          </a:p>
          <a:p>
            <a:r>
              <a:rPr lang="en-US" dirty="0"/>
              <a:t>       previously wait-listed for</a:t>
            </a:r>
          </a:p>
          <a:p>
            <a:r>
              <a:rPr lang="en-US" dirty="0"/>
              <a:t>preferred section</a:t>
            </a:r>
          </a:p>
          <a:p>
            <a:r>
              <a:rPr lang="en-US" dirty="0"/>
              <a:t>requested course</a:t>
            </a:r>
          </a:p>
          <a:p>
            <a:r>
              <a:rPr lang="en-US" dirty="0"/>
              <a:t>section</a:t>
            </a:r>
          </a:p>
          <a:p>
            <a:r>
              <a:rPr lang="en-US" dirty="0"/>
              <a:t>prerequisites</a:t>
            </a:r>
          </a:p>
          <a:p>
            <a:r>
              <a:rPr lang="en-US" dirty="0"/>
              <a:t>day of the week </a:t>
            </a:r>
          </a:p>
          <a:p>
            <a:r>
              <a:rPr lang="en-US" dirty="0"/>
              <a:t>degree </a:t>
            </a:r>
          </a:p>
          <a:p>
            <a:r>
              <a:rPr lang="en-US" dirty="0"/>
              <a:t>degree program </a:t>
            </a:r>
          </a:p>
          <a:p>
            <a:r>
              <a:rPr lang="en-US" dirty="0"/>
              <a:t>email message </a:t>
            </a:r>
          </a:p>
          <a:p>
            <a:r>
              <a:rPr lang="en-US" dirty="0"/>
              <a:t>faculty advisor</a:t>
            </a:r>
          </a:p>
          <a:p>
            <a:r>
              <a:rPr lang="en-US" dirty="0"/>
              <a:t>professor </a:t>
            </a:r>
          </a:p>
        </p:txBody>
      </p:sp>
      <p:sp>
        <p:nvSpPr>
          <p:cNvPr id="20485" name="Rectangle 8"/>
          <p:cNvSpPr>
            <a:spLocks noChangeArrowheads="1"/>
          </p:cNvSpPr>
          <p:nvPr/>
        </p:nvSpPr>
        <p:spPr bwMode="auto">
          <a:xfrm>
            <a:off x="762000" y="1676400"/>
            <a:ext cx="3733800" cy="2514600"/>
          </a:xfrm>
          <a:prstGeom prst="rect">
            <a:avLst/>
          </a:prstGeom>
          <a:noFill/>
          <a:ln w="9525">
            <a:solidFill>
              <a:schemeClr val="tx1"/>
            </a:solidFill>
            <a:miter lim="800000"/>
            <a:headEnd/>
            <a:tailEnd/>
          </a:ln>
        </p:spPr>
        <p:txBody>
          <a:bodyPr wrap="none" anchor="ctr"/>
          <a:lstStyle/>
          <a:p>
            <a:endParaRPr lang="en-US"/>
          </a:p>
        </p:txBody>
      </p:sp>
      <p:sp>
        <p:nvSpPr>
          <p:cNvPr id="20486" name="Rectangle 9"/>
          <p:cNvSpPr>
            <a:spLocks noChangeArrowheads="1"/>
          </p:cNvSpPr>
          <p:nvPr/>
        </p:nvSpPr>
        <p:spPr bwMode="auto">
          <a:xfrm>
            <a:off x="762000" y="4419600"/>
            <a:ext cx="3733800" cy="609600"/>
          </a:xfrm>
          <a:prstGeom prst="rect">
            <a:avLst/>
          </a:prstGeom>
          <a:noFill/>
          <a:ln w="9525">
            <a:solidFill>
              <a:schemeClr val="tx1"/>
            </a:solidFill>
            <a:miter lim="800000"/>
            <a:headEnd/>
            <a:tailEnd/>
          </a:ln>
        </p:spPr>
        <p:txBody>
          <a:bodyPr wrap="none" anchor="ctr"/>
          <a:lstStyle/>
          <a:p>
            <a:endParaRPr lang="en-US"/>
          </a:p>
        </p:txBody>
      </p:sp>
      <p:sp>
        <p:nvSpPr>
          <p:cNvPr id="20487" name="Rectangle 10"/>
          <p:cNvSpPr>
            <a:spLocks noChangeArrowheads="1"/>
          </p:cNvSpPr>
          <p:nvPr/>
        </p:nvSpPr>
        <p:spPr bwMode="auto">
          <a:xfrm>
            <a:off x="762000" y="5257800"/>
            <a:ext cx="3733800" cy="609600"/>
          </a:xfrm>
          <a:prstGeom prst="rect">
            <a:avLst/>
          </a:prstGeom>
          <a:noFill/>
          <a:ln w="9525">
            <a:solidFill>
              <a:schemeClr val="tx1"/>
            </a:solidFill>
            <a:miter lim="800000"/>
            <a:headEnd/>
            <a:tailEnd/>
          </a:ln>
        </p:spPr>
        <p:txBody>
          <a:bodyPr wrap="none" anchor="ctr"/>
          <a:lstStyle/>
          <a:p>
            <a:endParaRPr lang="en-US"/>
          </a:p>
        </p:txBody>
      </p:sp>
      <p:sp>
        <p:nvSpPr>
          <p:cNvPr id="20488" name="Rectangle 11"/>
          <p:cNvSpPr>
            <a:spLocks noChangeArrowheads="1"/>
          </p:cNvSpPr>
          <p:nvPr/>
        </p:nvSpPr>
        <p:spPr bwMode="auto">
          <a:xfrm>
            <a:off x="4876800" y="2209800"/>
            <a:ext cx="3733800" cy="609600"/>
          </a:xfrm>
          <a:prstGeom prst="rect">
            <a:avLst/>
          </a:prstGeom>
          <a:noFill/>
          <a:ln w="9525">
            <a:solidFill>
              <a:schemeClr val="tx1"/>
            </a:solidFill>
            <a:miter lim="800000"/>
            <a:headEnd/>
            <a:tailEnd/>
          </a:ln>
        </p:spPr>
        <p:txBody>
          <a:bodyPr wrap="none" anchor="ctr"/>
          <a:lstStyle/>
          <a:p>
            <a:endParaRPr lang="en-US"/>
          </a:p>
        </p:txBody>
      </p:sp>
      <p:sp>
        <p:nvSpPr>
          <p:cNvPr id="20489" name="Rectangle 12"/>
          <p:cNvSpPr>
            <a:spLocks noChangeArrowheads="1"/>
          </p:cNvSpPr>
          <p:nvPr/>
        </p:nvSpPr>
        <p:spPr bwMode="auto">
          <a:xfrm>
            <a:off x="4876800" y="4724400"/>
            <a:ext cx="3733800" cy="914400"/>
          </a:xfrm>
          <a:prstGeom prst="rect">
            <a:avLst/>
          </a:prstGeom>
          <a:noFill/>
          <a:ln w="9525">
            <a:solidFill>
              <a:schemeClr val="tx1"/>
            </a:solidFill>
            <a:miter lim="800000"/>
            <a:headEnd/>
            <a:tailEnd/>
          </a:ln>
        </p:spPr>
        <p:txBody>
          <a:bodyPr wrap="none" anchor="ctr"/>
          <a:lstStyle/>
          <a:p>
            <a:endParaRPr lang="en-US"/>
          </a:p>
        </p:txBody>
      </p:sp>
      <p:sp>
        <p:nvSpPr>
          <p:cNvPr id="20490" name="Slide Number Placeholder 11"/>
          <p:cNvSpPr>
            <a:spLocks noGrp="1"/>
          </p:cNvSpPr>
          <p:nvPr>
            <p:ph type="sldNum" sz="quarter" idx="12"/>
          </p:nvPr>
        </p:nvSpPr>
        <p:spPr>
          <a:noFill/>
        </p:spPr>
        <p:txBody>
          <a:bodyPr/>
          <a:lstStyle/>
          <a:p>
            <a:fld id="{66C2542D-61A3-4D52-982E-78B620A6A470}" type="slidenum">
              <a:rPr lang="en-US">
                <a:latin typeface="Arial" charset="0"/>
              </a:rPr>
              <a:pPr/>
              <a:t>37</a:t>
            </a:fld>
            <a:endParaRPr lang="en-US">
              <a:latin typeface="Arial"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5180" y="381000"/>
            <a:ext cx="8229600" cy="1143000"/>
          </a:xfrm>
        </p:spPr>
        <p:txBody>
          <a:bodyPr>
            <a:normAutofit fontScale="90000"/>
          </a:bodyPr>
          <a:lstStyle/>
          <a:p>
            <a:pPr eaLnBrk="1" hangingPunct="1"/>
            <a:r>
              <a:rPr lang="en-US"/>
              <a:t>Example continued: Selecting the Best Among Each Group</a:t>
            </a:r>
          </a:p>
        </p:txBody>
      </p:sp>
      <p:sp>
        <p:nvSpPr>
          <p:cNvPr id="21507" name="Text Box 5"/>
          <p:cNvSpPr txBox="1">
            <a:spLocks noChangeArrowheads="1"/>
          </p:cNvSpPr>
          <p:nvPr/>
        </p:nvSpPr>
        <p:spPr bwMode="auto">
          <a:xfrm>
            <a:off x="797504" y="2178286"/>
            <a:ext cx="4267200" cy="2308324"/>
          </a:xfrm>
          <a:prstGeom prst="rect">
            <a:avLst/>
          </a:prstGeom>
          <a:noFill/>
          <a:ln w="9525">
            <a:noFill/>
            <a:miter lim="800000"/>
            <a:headEnd/>
            <a:tailEnd/>
          </a:ln>
        </p:spPr>
        <p:txBody>
          <a:bodyPr>
            <a:spAutoFit/>
          </a:bodyPr>
          <a:lstStyle/>
          <a:p>
            <a:r>
              <a:rPr lang="en-US" sz="1600" b="1"/>
              <a:t>class </a:t>
            </a:r>
            <a:endParaRPr lang="en-US" sz="1600" b="1" dirty="0"/>
          </a:p>
          <a:p>
            <a:r>
              <a:rPr lang="en-US" sz="1600" b="1" dirty="0"/>
              <a:t>course </a:t>
            </a:r>
          </a:p>
          <a:p>
            <a:r>
              <a:rPr lang="en-US" sz="1600" b="0" dirty="0"/>
              <a:t>waitlisted class</a:t>
            </a:r>
          </a:p>
          <a:p>
            <a:r>
              <a:rPr lang="en-US" sz="1600" b="0" dirty="0"/>
              <a:t>class/section that he/she was</a:t>
            </a:r>
          </a:p>
          <a:p>
            <a:r>
              <a:rPr lang="en-US" sz="1600" b="0" dirty="0"/>
              <a:t>       previously wait-listed for</a:t>
            </a:r>
          </a:p>
          <a:p>
            <a:r>
              <a:rPr lang="en-US" sz="1600" b="0" dirty="0"/>
              <a:t>preferred section</a:t>
            </a:r>
          </a:p>
          <a:p>
            <a:r>
              <a:rPr lang="en-US" sz="1600" b="0" dirty="0"/>
              <a:t>requested course</a:t>
            </a:r>
          </a:p>
          <a:p>
            <a:r>
              <a:rPr lang="en-US" sz="1600" b="1" dirty="0"/>
              <a:t>section</a:t>
            </a:r>
          </a:p>
          <a:p>
            <a:r>
              <a:rPr lang="en-US" sz="1600" b="0" dirty="0"/>
              <a:t>prerequisites</a:t>
            </a:r>
          </a:p>
        </p:txBody>
      </p:sp>
      <p:sp>
        <p:nvSpPr>
          <p:cNvPr id="21508" name="Rectangle 6"/>
          <p:cNvSpPr>
            <a:spLocks noChangeArrowheads="1"/>
          </p:cNvSpPr>
          <p:nvPr/>
        </p:nvSpPr>
        <p:spPr bwMode="auto">
          <a:xfrm>
            <a:off x="407917" y="2122739"/>
            <a:ext cx="3584572" cy="2419417"/>
          </a:xfrm>
          <a:prstGeom prst="rect">
            <a:avLst/>
          </a:prstGeom>
          <a:noFill/>
          <a:ln w="9525">
            <a:solidFill>
              <a:schemeClr val="tx1"/>
            </a:solidFill>
            <a:miter lim="800000"/>
            <a:headEnd/>
            <a:tailEnd/>
          </a:ln>
        </p:spPr>
        <p:txBody>
          <a:bodyPr wrap="none" anchor="ctr"/>
          <a:lstStyle/>
          <a:p>
            <a:endParaRPr lang="en-US"/>
          </a:p>
        </p:txBody>
      </p:sp>
      <p:sp>
        <p:nvSpPr>
          <p:cNvPr id="21509" name="Text Box 11"/>
          <p:cNvSpPr txBox="1">
            <a:spLocks noChangeArrowheads="1"/>
          </p:cNvSpPr>
          <p:nvPr/>
        </p:nvSpPr>
        <p:spPr bwMode="auto">
          <a:xfrm>
            <a:off x="421832" y="4343400"/>
            <a:ext cx="8397875" cy="1754326"/>
          </a:xfrm>
          <a:prstGeom prst="rect">
            <a:avLst/>
          </a:prstGeom>
          <a:noFill/>
          <a:ln w="9525">
            <a:noFill/>
            <a:miter lim="800000"/>
            <a:headEnd/>
            <a:tailEnd/>
          </a:ln>
        </p:spPr>
        <p:txBody>
          <a:bodyPr>
            <a:spAutoFit/>
          </a:bodyPr>
          <a:lstStyle/>
          <a:p>
            <a:endParaRPr lang="en-US"/>
          </a:p>
          <a:p>
            <a:pPr marL="285750" indent="-285750">
              <a:buFont typeface="Arial" panose="020B0604020202020204" pitchFamily="34" charset="0"/>
              <a:buChar char="•"/>
            </a:pPr>
            <a:r>
              <a:rPr lang="en-US"/>
              <a:t>Avoid choosing nouns that imply roles in a relationship between objects. For example, “prerequisite” is a role in an association between two courses. </a:t>
            </a:r>
          </a:p>
          <a:p>
            <a:pPr lvl="1"/>
            <a:r>
              <a:rPr lang="en-US"/>
              <a:t>“Waitlisted class”? </a:t>
            </a:r>
          </a:p>
          <a:p>
            <a:pPr lvl="1"/>
            <a:r>
              <a:rPr lang="en-US"/>
              <a:t>“Preferred section”?</a:t>
            </a:r>
            <a:br>
              <a:rPr lang="en-US"/>
            </a:br>
            <a:endParaRPr lang="en-US"/>
          </a:p>
        </p:txBody>
      </p:sp>
      <p:sp>
        <p:nvSpPr>
          <p:cNvPr id="21510" name="Slide Number Placeholder 7"/>
          <p:cNvSpPr>
            <a:spLocks noGrp="1"/>
          </p:cNvSpPr>
          <p:nvPr>
            <p:ph type="sldNum" sz="quarter" idx="12"/>
          </p:nvPr>
        </p:nvSpPr>
        <p:spPr>
          <a:noFill/>
        </p:spPr>
        <p:txBody>
          <a:bodyPr/>
          <a:lstStyle/>
          <a:p>
            <a:fld id="{A9C2DAB8-C367-42A4-8988-4F5007FE8470}" type="slidenum">
              <a:rPr lang="en-US">
                <a:latin typeface="Arial" charset="0"/>
              </a:rPr>
              <a:pPr/>
              <a:t>38</a:t>
            </a:fld>
            <a:endParaRPr lang="en-US">
              <a:latin typeface="Arial" charset="0"/>
            </a:endParaRPr>
          </a:p>
        </p:txBody>
      </p:sp>
      <p:sp>
        <p:nvSpPr>
          <p:cNvPr id="2" name="TextBox 1"/>
          <p:cNvSpPr txBox="1"/>
          <p:nvPr/>
        </p:nvSpPr>
        <p:spPr>
          <a:xfrm>
            <a:off x="5054102" y="2610534"/>
            <a:ext cx="3429000" cy="646331"/>
          </a:xfrm>
          <a:prstGeom prst="rect">
            <a:avLst/>
          </a:prstGeom>
          <a:noFill/>
        </p:spPr>
        <p:txBody>
          <a:bodyPr wrap="square" rtlCol="0">
            <a:spAutoFit/>
          </a:bodyPr>
          <a:lstStyle/>
          <a:p>
            <a:r>
              <a:rPr lang="en-US"/>
              <a:t>NOTE: Words in bold indicate best choices from the groups</a:t>
            </a:r>
          </a:p>
        </p:txBody>
      </p:sp>
      <p:sp>
        <p:nvSpPr>
          <p:cNvPr id="3" name="TextBox 2">
            <a:extLst>
              <a:ext uri="{FF2B5EF4-FFF2-40B4-BE49-F238E27FC236}">
                <a16:creationId xmlns:a16="http://schemas.microsoft.com/office/drawing/2014/main" id="{5D9828ED-10AC-42E1-8886-2171293B1D3B}"/>
              </a:ext>
            </a:extLst>
          </p:cNvPr>
          <p:cNvSpPr txBox="1"/>
          <p:nvPr/>
        </p:nvSpPr>
        <p:spPr>
          <a:xfrm>
            <a:off x="324293" y="1524000"/>
            <a:ext cx="7524307" cy="646331"/>
          </a:xfrm>
          <a:prstGeom prst="rect">
            <a:avLst/>
          </a:prstGeom>
          <a:noFill/>
        </p:spPr>
        <p:txBody>
          <a:bodyPr wrap="square" rtlCol="0">
            <a:spAutoFit/>
          </a:bodyPr>
          <a:lstStyle/>
          <a:p>
            <a:r>
              <a:rPr lang="en-US" sz="1800" b="1"/>
              <a:t>Within each grouping, decide which noun phrases most clearly represent a single idea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18289" y="381000"/>
            <a:ext cx="8229600" cy="1143000"/>
          </a:xfrm>
        </p:spPr>
        <p:txBody>
          <a:bodyPr/>
          <a:lstStyle/>
          <a:p>
            <a:pPr eaLnBrk="1" hangingPunct="1"/>
            <a:r>
              <a:rPr lang="en-US"/>
              <a:t>(continued)</a:t>
            </a:r>
          </a:p>
        </p:txBody>
      </p:sp>
      <p:sp>
        <p:nvSpPr>
          <p:cNvPr id="22531" name="Text Box 11"/>
          <p:cNvSpPr txBox="1">
            <a:spLocks noChangeArrowheads="1"/>
          </p:cNvSpPr>
          <p:nvPr/>
        </p:nvSpPr>
        <p:spPr bwMode="auto">
          <a:xfrm>
            <a:off x="4876800" y="1905000"/>
            <a:ext cx="3311356" cy="3970318"/>
          </a:xfrm>
          <a:prstGeom prst="rect">
            <a:avLst/>
          </a:prstGeom>
          <a:noFill/>
          <a:ln w="9525">
            <a:noFill/>
            <a:miter lim="800000"/>
            <a:headEnd/>
            <a:tailEnd/>
          </a:ln>
        </p:spPr>
        <p:txBody>
          <a:bodyPr wrap="none">
            <a:spAutoFit/>
          </a:bodyPr>
          <a:lstStyle/>
          <a:p>
            <a:r>
              <a:rPr lang="en-US" dirty="0"/>
              <a:t>first-come, first served wait list </a:t>
            </a:r>
          </a:p>
          <a:p>
            <a:r>
              <a:rPr lang="en-US" b="1" dirty="0"/>
              <a:t>plan of study </a:t>
            </a:r>
          </a:p>
          <a:p>
            <a:r>
              <a:rPr lang="en-US" b="0" dirty="0"/>
              <a:t>plan of study requirements</a:t>
            </a:r>
          </a:p>
          <a:p>
            <a:r>
              <a:rPr lang="en-US" dirty="0"/>
              <a:t>room </a:t>
            </a:r>
          </a:p>
          <a:p>
            <a:r>
              <a:rPr lang="en-US" dirty="0"/>
              <a:t>schedule of classes </a:t>
            </a:r>
          </a:p>
          <a:p>
            <a:r>
              <a:rPr lang="en-US" dirty="0"/>
              <a:t>seating capacity </a:t>
            </a:r>
          </a:p>
          <a:p>
            <a:r>
              <a:rPr lang="en-US" dirty="0"/>
              <a:t>semester </a:t>
            </a:r>
          </a:p>
          <a:p>
            <a:r>
              <a:rPr lang="en-US" dirty="0"/>
              <a:t>student </a:t>
            </a:r>
          </a:p>
          <a:p>
            <a:r>
              <a:rPr lang="en-US" dirty="0"/>
              <a:t>system </a:t>
            </a:r>
          </a:p>
          <a:p>
            <a:r>
              <a:rPr lang="en-US" dirty="0"/>
              <a:t>time of day </a:t>
            </a:r>
          </a:p>
          <a:p>
            <a:r>
              <a:rPr lang="en-US" b="0" dirty="0"/>
              <a:t>courses completed</a:t>
            </a:r>
          </a:p>
          <a:p>
            <a:r>
              <a:rPr lang="en-US" b="0" dirty="0"/>
              <a:t>grades received</a:t>
            </a:r>
          </a:p>
          <a:p>
            <a:r>
              <a:rPr lang="en-US" b="1" dirty="0"/>
              <a:t>transcript </a:t>
            </a:r>
          </a:p>
          <a:p>
            <a:endParaRPr lang="en-US" dirty="0"/>
          </a:p>
        </p:txBody>
      </p:sp>
      <p:sp>
        <p:nvSpPr>
          <p:cNvPr id="22532" name="Text Box 12"/>
          <p:cNvSpPr txBox="1">
            <a:spLocks noChangeArrowheads="1"/>
          </p:cNvSpPr>
          <p:nvPr/>
        </p:nvSpPr>
        <p:spPr bwMode="auto">
          <a:xfrm>
            <a:off x="762000" y="1676400"/>
            <a:ext cx="4267200" cy="4247317"/>
          </a:xfrm>
          <a:prstGeom prst="rect">
            <a:avLst/>
          </a:prstGeom>
          <a:noFill/>
          <a:ln w="9525">
            <a:noFill/>
            <a:miter lim="800000"/>
            <a:headEnd/>
            <a:tailEnd/>
          </a:ln>
        </p:spPr>
        <p:txBody>
          <a:bodyPr>
            <a:spAutoFit/>
          </a:bodyPr>
          <a:lstStyle/>
          <a:p>
            <a:r>
              <a:rPr lang="en-US" dirty="0"/>
              <a:t>class </a:t>
            </a:r>
          </a:p>
          <a:p>
            <a:r>
              <a:rPr lang="en-US" dirty="0"/>
              <a:t>course </a:t>
            </a:r>
          </a:p>
          <a:p>
            <a:r>
              <a:rPr lang="en-US" dirty="0"/>
              <a:t>waitlisted class</a:t>
            </a:r>
          </a:p>
          <a:p>
            <a:r>
              <a:rPr lang="en-US" dirty="0"/>
              <a:t>class/section that he/she was</a:t>
            </a:r>
          </a:p>
          <a:p>
            <a:r>
              <a:rPr lang="en-US" dirty="0"/>
              <a:t>       previously wait-listed for</a:t>
            </a:r>
          </a:p>
          <a:p>
            <a:r>
              <a:rPr lang="en-US" dirty="0"/>
              <a:t>preferred section</a:t>
            </a:r>
          </a:p>
          <a:p>
            <a:r>
              <a:rPr lang="en-US" dirty="0"/>
              <a:t>requested course</a:t>
            </a:r>
          </a:p>
          <a:p>
            <a:r>
              <a:rPr lang="en-US" dirty="0"/>
              <a:t>section</a:t>
            </a:r>
          </a:p>
          <a:p>
            <a:r>
              <a:rPr lang="en-US" dirty="0"/>
              <a:t>prerequisites</a:t>
            </a:r>
          </a:p>
          <a:p>
            <a:r>
              <a:rPr lang="en-US" dirty="0"/>
              <a:t>day of the week </a:t>
            </a:r>
          </a:p>
          <a:p>
            <a:r>
              <a:rPr lang="en-US" b="1" dirty="0"/>
              <a:t>degree </a:t>
            </a:r>
          </a:p>
          <a:p>
            <a:r>
              <a:rPr lang="en-US" b="0" dirty="0"/>
              <a:t>degree program</a:t>
            </a:r>
            <a:r>
              <a:rPr lang="en-US" dirty="0"/>
              <a:t> </a:t>
            </a:r>
          </a:p>
          <a:p>
            <a:r>
              <a:rPr lang="en-US" dirty="0"/>
              <a:t>email message </a:t>
            </a:r>
          </a:p>
          <a:p>
            <a:r>
              <a:rPr lang="en-US" b="0" dirty="0"/>
              <a:t>faculty advisor</a:t>
            </a:r>
          </a:p>
          <a:p>
            <a:r>
              <a:rPr lang="en-US" b="1" dirty="0"/>
              <a:t>professor</a:t>
            </a:r>
            <a:r>
              <a:rPr lang="en-US" dirty="0"/>
              <a:t> </a:t>
            </a:r>
          </a:p>
        </p:txBody>
      </p:sp>
      <p:sp>
        <p:nvSpPr>
          <p:cNvPr id="22533" name="Rectangle 13"/>
          <p:cNvSpPr>
            <a:spLocks noChangeArrowheads="1"/>
          </p:cNvSpPr>
          <p:nvPr/>
        </p:nvSpPr>
        <p:spPr bwMode="auto">
          <a:xfrm>
            <a:off x="762000" y="1752600"/>
            <a:ext cx="3733800" cy="2438400"/>
          </a:xfrm>
          <a:prstGeom prst="rect">
            <a:avLst/>
          </a:prstGeom>
          <a:solidFill>
            <a:schemeClr val="bg1"/>
          </a:solidFill>
          <a:ln w="9525">
            <a:solidFill>
              <a:schemeClr val="tx1"/>
            </a:solidFill>
            <a:miter lim="800000"/>
            <a:headEnd/>
            <a:tailEnd/>
          </a:ln>
        </p:spPr>
        <p:txBody>
          <a:bodyPr wrap="none" anchor="ctr"/>
          <a:lstStyle/>
          <a:p>
            <a:r>
              <a:rPr lang="en-US" b="1"/>
              <a:t>class </a:t>
            </a:r>
          </a:p>
          <a:p>
            <a:r>
              <a:rPr lang="en-US" b="1"/>
              <a:t>course </a:t>
            </a:r>
          </a:p>
          <a:p>
            <a:r>
              <a:rPr lang="en-US"/>
              <a:t>waitlisted class</a:t>
            </a:r>
          </a:p>
          <a:p>
            <a:r>
              <a:rPr lang="en-US"/>
              <a:t>class/section that he/she was</a:t>
            </a:r>
          </a:p>
          <a:p>
            <a:r>
              <a:rPr lang="en-US"/>
              <a:t>       previously wait-listed for</a:t>
            </a:r>
          </a:p>
          <a:p>
            <a:r>
              <a:rPr lang="en-US"/>
              <a:t>preferred section</a:t>
            </a:r>
          </a:p>
          <a:p>
            <a:r>
              <a:rPr lang="en-US"/>
              <a:t>requested course</a:t>
            </a:r>
          </a:p>
          <a:p>
            <a:r>
              <a:rPr lang="en-US" b="1"/>
              <a:t>section</a:t>
            </a:r>
          </a:p>
          <a:p>
            <a:r>
              <a:rPr lang="en-US"/>
              <a:t>prerequisites</a:t>
            </a:r>
            <a:endParaRPr lang="en-US" dirty="0"/>
          </a:p>
        </p:txBody>
      </p:sp>
      <p:sp>
        <p:nvSpPr>
          <p:cNvPr id="22534" name="Rectangle 14"/>
          <p:cNvSpPr>
            <a:spLocks noChangeArrowheads="1"/>
          </p:cNvSpPr>
          <p:nvPr/>
        </p:nvSpPr>
        <p:spPr bwMode="auto">
          <a:xfrm>
            <a:off x="762000" y="4419600"/>
            <a:ext cx="3733800" cy="609600"/>
          </a:xfrm>
          <a:prstGeom prst="rect">
            <a:avLst/>
          </a:prstGeom>
          <a:noFill/>
          <a:ln w="9525">
            <a:solidFill>
              <a:schemeClr val="tx1"/>
            </a:solidFill>
            <a:miter lim="800000"/>
            <a:headEnd/>
            <a:tailEnd/>
          </a:ln>
        </p:spPr>
        <p:txBody>
          <a:bodyPr wrap="none" anchor="ctr"/>
          <a:lstStyle/>
          <a:p>
            <a:endParaRPr lang="en-US"/>
          </a:p>
        </p:txBody>
      </p:sp>
      <p:sp>
        <p:nvSpPr>
          <p:cNvPr id="22535" name="Rectangle 15"/>
          <p:cNvSpPr>
            <a:spLocks noChangeArrowheads="1"/>
          </p:cNvSpPr>
          <p:nvPr/>
        </p:nvSpPr>
        <p:spPr bwMode="auto">
          <a:xfrm>
            <a:off x="762000" y="5257800"/>
            <a:ext cx="3733800" cy="609600"/>
          </a:xfrm>
          <a:prstGeom prst="rect">
            <a:avLst/>
          </a:prstGeom>
          <a:noFill/>
          <a:ln w="9525">
            <a:solidFill>
              <a:schemeClr val="tx1"/>
            </a:solidFill>
            <a:miter lim="800000"/>
            <a:headEnd/>
            <a:tailEnd/>
          </a:ln>
        </p:spPr>
        <p:txBody>
          <a:bodyPr wrap="none" anchor="ctr"/>
          <a:lstStyle/>
          <a:p>
            <a:endParaRPr lang="en-US"/>
          </a:p>
        </p:txBody>
      </p:sp>
      <p:sp>
        <p:nvSpPr>
          <p:cNvPr id="22536" name="Rectangle 16"/>
          <p:cNvSpPr>
            <a:spLocks noChangeArrowheads="1"/>
          </p:cNvSpPr>
          <p:nvPr/>
        </p:nvSpPr>
        <p:spPr bwMode="auto">
          <a:xfrm>
            <a:off x="4876800" y="2209800"/>
            <a:ext cx="3733800" cy="609600"/>
          </a:xfrm>
          <a:prstGeom prst="rect">
            <a:avLst/>
          </a:prstGeom>
          <a:noFill/>
          <a:ln w="9525">
            <a:solidFill>
              <a:schemeClr val="tx1"/>
            </a:solidFill>
            <a:miter lim="800000"/>
            <a:headEnd/>
            <a:tailEnd/>
          </a:ln>
        </p:spPr>
        <p:txBody>
          <a:bodyPr wrap="none" anchor="ctr"/>
          <a:lstStyle/>
          <a:p>
            <a:endParaRPr lang="en-US"/>
          </a:p>
        </p:txBody>
      </p:sp>
      <p:sp>
        <p:nvSpPr>
          <p:cNvPr id="22537" name="Rectangle 17"/>
          <p:cNvSpPr>
            <a:spLocks noChangeArrowheads="1"/>
          </p:cNvSpPr>
          <p:nvPr/>
        </p:nvSpPr>
        <p:spPr bwMode="auto">
          <a:xfrm>
            <a:off x="4876800" y="4724400"/>
            <a:ext cx="3733800" cy="914400"/>
          </a:xfrm>
          <a:prstGeom prst="rect">
            <a:avLst/>
          </a:prstGeom>
          <a:noFill/>
          <a:ln w="9525">
            <a:solidFill>
              <a:schemeClr val="tx1"/>
            </a:solidFill>
            <a:miter lim="800000"/>
            <a:headEnd/>
            <a:tailEnd/>
          </a:ln>
        </p:spPr>
        <p:txBody>
          <a:bodyPr wrap="none" anchor="ctr"/>
          <a:lstStyle/>
          <a:p>
            <a:endParaRPr lang="en-US"/>
          </a:p>
        </p:txBody>
      </p:sp>
      <p:sp>
        <p:nvSpPr>
          <p:cNvPr id="11" name="Text Box 6"/>
          <p:cNvSpPr txBox="1">
            <a:spLocks noChangeArrowheads="1"/>
          </p:cNvSpPr>
          <p:nvPr/>
        </p:nvSpPr>
        <p:spPr bwMode="auto">
          <a:xfrm>
            <a:off x="4520609" y="5963923"/>
            <a:ext cx="4448815" cy="784830"/>
          </a:xfrm>
          <a:prstGeom prst="rect">
            <a:avLst/>
          </a:prstGeom>
          <a:solidFill>
            <a:srgbClr val="FFF0C1"/>
          </a:solidFill>
          <a:ln w="9525">
            <a:solidFill>
              <a:schemeClr val="accent1"/>
            </a:solidFill>
            <a:miter lim="800000"/>
            <a:headEnd/>
            <a:tailEnd/>
          </a:ln>
        </p:spPr>
        <p:txBody>
          <a:bodyPr wrap="square">
            <a:spAutoFit/>
          </a:bodyPr>
          <a:lstStyle/>
          <a:p>
            <a:r>
              <a:rPr lang="en-US" sz="1500" b="1" i="1"/>
              <a:t>Note</a:t>
            </a:r>
            <a:r>
              <a:rPr lang="en-US" sz="1500" i="1"/>
              <a:t>: </a:t>
            </a:r>
            <a:r>
              <a:rPr lang="en-US" sz="1500"/>
              <a:t>The notion of “transcript” </a:t>
            </a:r>
            <a:r>
              <a:rPr lang="en-US" sz="1500" i="1"/>
              <a:t>includes</a:t>
            </a:r>
            <a:r>
              <a:rPr lang="en-US" sz="1500"/>
              <a:t> “courses completed” and “grades received” although they are not actually synonyms.</a:t>
            </a:r>
          </a:p>
        </p:txBody>
      </p:sp>
      <p:sp>
        <p:nvSpPr>
          <p:cNvPr id="2" name="TextBox 1"/>
          <p:cNvSpPr txBox="1"/>
          <p:nvPr/>
        </p:nvSpPr>
        <p:spPr>
          <a:xfrm>
            <a:off x="499730" y="5979042"/>
            <a:ext cx="3962400" cy="830997"/>
          </a:xfrm>
          <a:prstGeom prst="rect">
            <a:avLst/>
          </a:prstGeom>
          <a:solidFill>
            <a:srgbClr val="FFF0C1"/>
          </a:solidFill>
          <a:ln>
            <a:solidFill>
              <a:schemeClr val="accent1"/>
            </a:solidFill>
          </a:ln>
        </p:spPr>
        <p:txBody>
          <a:bodyPr wrap="square" rtlCol="0">
            <a:spAutoFit/>
          </a:bodyPr>
          <a:lstStyle/>
          <a:p>
            <a:r>
              <a:rPr lang="en-US" sz="1500" b="1" i="1"/>
              <a:t>Note</a:t>
            </a:r>
            <a:r>
              <a:rPr lang="en-US" sz="1500"/>
              <a:t>: Prefer shorter expressions to longer ones (“degree” instead of “degree program”)</a:t>
            </a:r>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B5229-F4FB-D012-6F82-AB1A17631B8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58CBDB5-8721-88B8-FF77-32A7AA8C24DD}"/>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03740BD2-0CD0-3583-F388-AA9886E42B92}"/>
              </a:ext>
            </a:extLst>
          </p:cNvPr>
          <p:cNvSpPr>
            <a:spLocks noGrp="1"/>
          </p:cNvSpPr>
          <p:nvPr>
            <p:ph type="sldNum" sz="quarter" idx="12"/>
          </p:nvPr>
        </p:nvSpPr>
        <p:spPr/>
        <p:txBody>
          <a:bodyPr/>
          <a:lstStyle/>
          <a:p>
            <a:fld id="{042AED99-7FB4-404E-8A97-64753DCE42EC}" type="slidenum">
              <a:rPr kumimoji="0" lang="en-US" smtClean="0"/>
              <a:pPr/>
              <a:t>4</a:t>
            </a:fld>
            <a:endParaRPr kumimoji="0" lang="en-US"/>
          </a:p>
        </p:txBody>
      </p:sp>
      <p:pic>
        <p:nvPicPr>
          <p:cNvPr id="1026" name="Picture 2" descr="project cartoon lg">
            <a:extLst>
              <a:ext uri="{FF2B5EF4-FFF2-40B4-BE49-F238E27FC236}">
                <a16:creationId xmlns:a16="http://schemas.microsoft.com/office/drawing/2014/main" id="{738221AD-F594-DADE-8742-C0425B9119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89"/>
            <a:ext cx="9144000" cy="6861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6991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linds(horizont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81000" y="457200"/>
            <a:ext cx="8458200" cy="1143000"/>
          </a:xfrm>
        </p:spPr>
        <p:txBody>
          <a:bodyPr>
            <a:normAutofit/>
          </a:bodyPr>
          <a:lstStyle/>
          <a:p>
            <a:pPr eaLnBrk="1" hangingPunct="1"/>
            <a:r>
              <a:rPr lang="en-US" sz="4000"/>
              <a:t>Which Nouns Should Become </a:t>
            </a:r>
            <a:r>
              <a:rPr lang="en-US" sz="4000" i="1"/>
              <a:t>Classes?</a:t>
            </a:r>
          </a:p>
        </p:txBody>
      </p:sp>
      <p:sp>
        <p:nvSpPr>
          <p:cNvPr id="24579" name="Rectangle 3"/>
          <p:cNvSpPr>
            <a:spLocks noGrp="1" noChangeArrowheads="1"/>
          </p:cNvSpPr>
          <p:nvPr>
            <p:ph type="body" idx="1"/>
          </p:nvPr>
        </p:nvSpPr>
        <p:spPr/>
        <p:txBody>
          <a:bodyPr>
            <a:normAutofit/>
          </a:bodyPr>
          <a:lstStyle/>
          <a:p>
            <a:pPr eaLnBrk="1" hangingPunct="1"/>
            <a:r>
              <a:rPr lang="en-US" dirty="0"/>
              <a:t>Are there any attributes for this class? </a:t>
            </a:r>
            <a:r>
              <a:rPr lang="en-US" sz="1900" dirty="0"/>
              <a:t>[Sometimes, can think of attributes for a class but they are not relevant. Example in original noun list: “University”]</a:t>
            </a:r>
          </a:p>
          <a:p>
            <a:pPr eaLnBrk="1" hangingPunct="1"/>
            <a:r>
              <a:rPr lang="en-US" dirty="0"/>
              <a:t>Are there any services that would be expected of objects in this class? </a:t>
            </a:r>
            <a:r>
              <a:rPr lang="en-US" sz="1900" dirty="0"/>
              <a:t>[Typically, a class will provide services, which in Java are represented by its public methods.]</a:t>
            </a:r>
          </a:p>
          <a:p>
            <a:pPr eaLnBrk="1" hangingPunct="1"/>
            <a:r>
              <a:rPr lang="en-US" dirty="0"/>
              <a:t>Can this item simply be included as an attribute of another class?</a:t>
            </a:r>
            <a:br>
              <a:rPr lang="en-US" dirty="0"/>
            </a:br>
            <a:r>
              <a:rPr lang="en-US" sz="1900" dirty="0"/>
              <a:t>[Example: Should “room” be a class on its own, or an attribute of “section”? Which others can we treat as just attributes?]</a:t>
            </a:r>
          </a:p>
        </p:txBody>
      </p:sp>
      <p:sp>
        <p:nvSpPr>
          <p:cNvPr id="24580" name="Slide Number Placeholder 5"/>
          <p:cNvSpPr>
            <a:spLocks noGrp="1"/>
          </p:cNvSpPr>
          <p:nvPr>
            <p:ph type="sldNum" sz="quarter" idx="12"/>
          </p:nvPr>
        </p:nvSpPr>
        <p:spPr>
          <a:noFill/>
        </p:spPr>
        <p:txBody>
          <a:bodyPr/>
          <a:lstStyle/>
          <a:p>
            <a:fld id="{1E74D052-E2ED-477C-9494-A7A38FD96E1F}" type="slidenum">
              <a:rPr lang="en-US">
                <a:latin typeface="Arial" charset="0"/>
              </a:rPr>
              <a:pPr/>
              <a:t>40</a:t>
            </a:fld>
            <a:endParaRPr lang="en-US">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1143000"/>
          </a:xfrm>
        </p:spPr>
        <p:txBody>
          <a:bodyPr>
            <a:noAutofit/>
          </a:bodyPr>
          <a:lstStyle/>
          <a:p>
            <a:r>
              <a:rPr lang="en-US" sz="4400"/>
              <a:t>Examples of Noun Phrases That Are Attributes Rather Than Classes (SRS)</a:t>
            </a:r>
          </a:p>
        </p:txBody>
      </p:sp>
      <p:sp>
        <p:nvSpPr>
          <p:cNvPr id="3" name="Content Placeholder 2"/>
          <p:cNvSpPr>
            <a:spLocks noGrp="1"/>
          </p:cNvSpPr>
          <p:nvPr>
            <p:ph idx="1"/>
          </p:nvPr>
        </p:nvSpPr>
        <p:spPr>
          <a:xfrm>
            <a:off x="457200" y="2504322"/>
            <a:ext cx="8229600" cy="4389120"/>
          </a:xfrm>
        </p:spPr>
        <p:txBody>
          <a:bodyPr/>
          <a:lstStyle/>
          <a:p>
            <a:r>
              <a:rPr lang="en-US"/>
              <a:t>Day of week</a:t>
            </a:r>
          </a:p>
          <a:p>
            <a:r>
              <a:rPr lang="en-US"/>
              <a:t>Degree</a:t>
            </a:r>
          </a:p>
          <a:p>
            <a:r>
              <a:rPr lang="en-US"/>
              <a:t>Seating capacity</a:t>
            </a:r>
          </a:p>
          <a:p>
            <a:r>
              <a:rPr lang="en-US"/>
              <a:t>Semester</a:t>
            </a:r>
          </a:p>
          <a:p>
            <a:r>
              <a:rPr lang="en-US"/>
              <a:t>Time of Day</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41</a:t>
            </a:fld>
            <a:endParaRPr kumimoji="0" lang="en-US"/>
          </a:p>
        </p:txBody>
      </p:sp>
    </p:spTree>
    <p:extLst>
      <p:ext uri="{BB962C8B-B14F-4D97-AF65-F5344CB8AC3E}">
        <p14:creationId xmlns:p14="http://schemas.microsoft.com/office/powerpoint/2010/main" val="30238321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1143000"/>
          </a:xfrm>
        </p:spPr>
        <p:txBody>
          <a:bodyPr>
            <a:noAutofit/>
          </a:bodyPr>
          <a:lstStyle/>
          <a:p>
            <a:r>
              <a:rPr lang="en-US" sz="4400"/>
              <a:t>Examples of Noun Phrases That Are Attributes Rather Than Classes (SRS)</a:t>
            </a:r>
          </a:p>
        </p:txBody>
      </p:sp>
      <p:sp>
        <p:nvSpPr>
          <p:cNvPr id="3" name="Content Placeholder 2"/>
          <p:cNvSpPr>
            <a:spLocks noGrp="1"/>
          </p:cNvSpPr>
          <p:nvPr>
            <p:ph idx="1"/>
          </p:nvPr>
        </p:nvSpPr>
        <p:spPr>
          <a:xfrm>
            <a:off x="457200" y="2514600"/>
            <a:ext cx="8229600" cy="4389120"/>
          </a:xfrm>
        </p:spPr>
        <p:txBody>
          <a:bodyPr/>
          <a:lstStyle/>
          <a:p>
            <a:r>
              <a:rPr lang="en-US"/>
              <a:t>Day of week – attribute of Section</a:t>
            </a:r>
          </a:p>
          <a:p>
            <a:r>
              <a:rPr lang="en-US"/>
              <a:t>Degree – attribute of Student </a:t>
            </a:r>
          </a:p>
          <a:p>
            <a:r>
              <a:rPr lang="en-US"/>
              <a:t>Seating capacity – attribute of Section</a:t>
            </a:r>
          </a:p>
          <a:p>
            <a:r>
              <a:rPr lang="en-US"/>
              <a:t>Semester – attribute of Section</a:t>
            </a:r>
          </a:p>
          <a:p>
            <a:r>
              <a:rPr lang="en-US"/>
              <a:t>Time of Day – attribute of Section</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42</a:t>
            </a:fld>
            <a:endParaRPr kumimoji="0" lang="en-US"/>
          </a:p>
        </p:txBody>
      </p:sp>
    </p:spTree>
    <p:extLst>
      <p:ext uri="{BB962C8B-B14F-4D97-AF65-F5344CB8AC3E}">
        <p14:creationId xmlns:p14="http://schemas.microsoft.com/office/powerpoint/2010/main" val="17875426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fontScale="90000"/>
          </a:bodyPr>
          <a:lstStyle/>
          <a:p>
            <a:pPr eaLnBrk="1" hangingPunct="1"/>
            <a:r>
              <a:rPr lang="en-US"/>
              <a:t>Ignore Implementation Classes During Analysis</a:t>
            </a:r>
          </a:p>
        </p:txBody>
      </p:sp>
      <p:sp>
        <p:nvSpPr>
          <p:cNvPr id="26627" name="Rectangle 3"/>
          <p:cNvSpPr>
            <a:spLocks noGrp="1" noChangeArrowheads="1"/>
          </p:cNvSpPr>
          <p:nvPr>
            <p:ph type="body" idx="1"/>
          </p:nvPr>
        </p:nvSpPr>
        <p:spPr/>
        <p:txBody>
          <a:bodyPr>
            <a:normAutofit/>
          </a:bodyPr>
          <a:lstStyle/>
          <a:p>
            <a:pPr marL="0" indent="0" eaLnBrk="1" hangingPunct="1">
              <a:lnSpc>
                <a:spcPct val="90000"/>
              </a:lnSpc>
              <a:buNone/>
            </a:pPr>
            <a:r>
              <a:rPr lang="en-US"/>
              <a:t>Two Main Types of Classes:</a:t>
            </a:r>
          </a:p>
          <a:p>
            <a:pPr marL="514350" indent="-514350" eaLnBrk="1" hangingPunct="1">
              <a:lnSpc>
                <a:spcPct val="90000"/>
              </a:lnSpc>
              <a:buFont typeface="+mj-lt"/>
              <a:buAutoNum type="arabicPeriod"/>
            </a:pPr>
            <a:r>
              <a:rPr lang="en-US" u="sng"/>
              <a:t>Domain Classes</a:t>
            </a:r>
            <a:r>
              <a:rPr lang="en-US"/>
              <a:t>:  abstractions that the end user will recognize and that represent real-world entities.</a:t>
            </a:r>
          </a:p>
          <a:p>
            <a:pPr marL="514350" indent="-514350" eaLnBrk="1" hangingPunct="1">
              <a:lnSpc>
                <a:spcPct val="90000"/>
              </a:lnSpc>
              <a:buFont typeface="+mj-lt"/>
              <a:buAutoNum type="arabicPeriod"/>
            </a:pPr>
            <a:r>
              <a:rPr lang="en-US" u="sng"/>
              <a:t>Implementation Classes</a:t>
            </a:r>
            <a:r>
              <a:rPr lang="en-US"/>
              <a:t>:  introduced solely to hold the application together (example:  a hashtable to look up students based on ID number, or a special type of list to keep track of professors). </a:t>
            </a:r>
          </a:p>
          <a:p>
            <a:pPr marL="0" indent="0" eaLnBrk="1" hangingPunct="1">
              <a:lnSpc>
                <a:spcPct val="90000"/>
              </a:lnSpc>
              <a:buNone/>
            </a:pPr>
            <a:r>
              <a:rPr lang="en-US"/>
              <a:t>During Analysis, keep only Domain Classes; the others will be useful during design.</a:t>
            </a:r>
          </a:p>
        </p:txBody>
      </p:sp>
      <p:sp>
        <p:nvSpPr>
          <p:cNvPr id="26628" name="Slide Number Placeholder 5"/>
          <p:cNvSpPr>
            <a:spLocks noGrp="1"/>
          </p:cNvSpPr>
          <p:nvPr>
            <p:ph type="sldNum" sz="quarter" idx="12"/>
          </p:nvPr>
        </p:nvSpPr>
        <p:spPr>
          <a:noFill/>
        </p:spPr>
        <p:txBody>
          <a:bodyPr/>
          <a:lstStyle/>
          <a:p>
            <a:fld id="{3A9AF855-F44E-4CE4-9D1D-F963AC81EE04}" type="slidenum">
              <a:rPr lang="en-US">
                <a:latin typeface="Arial" charset="0"/>
              </a:rPr>
              <a:pPr/>
              <a:t>43</a:t>
            </a:fld>
            <a:endParaRPr lang="en-US">
              <a:latin typeface="Arial"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SRS Implementation Classes</a:t>
            </a:r>
          </a:p>
        </p:txBody>
      </p:sp>
      <p:sp>
        <p:nvSpPr>
          <p:cNvPr id="3" name="Content Placeholder 2"/>
          <p:cNvSpPr>
            <a:spLocks noGrp="1"/>
          </p:cNvSpPr>
          <p:nvPr>
            <p:ph idx="1"/>
          </p:nvPr>
        </p:nvSpPr>
        <p:spPr/>
        <p:txBody>
          <a:bodyPr/>
          <a:lstStyle/>
          <a:p>
            <a:r>
              <a:rPr lang="en-US" dirty="0"/>
              <a:t>Email message  (sending an email is a behavior we need but the message itself is an implementation class – this is the viewpoint of the book)</a:t>
            </a:r>
          </a:p>
          <a:p>
            <a:r>
              <a:rPr lang="en-US" dirty="0"/>
              <a:t>Schedule of classes (could be a domain class – for now, think of it as a "computed value" – assembled from other information in the system and displayed to the user in a UI)</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44</a:t>
            </a:fld>
            <a:endParaRPr kumimoji="0" lang="en-US"/>
          </a:p>
        </p:txBody>
      </p:sp>
    </p:spTree>
    <p:extLst>
      <p:ext uri="{BB962C8B-B14F-4D97-AF65-F5344CB8AC3E}">
        <p14:creationId xmlns:p14="http://schemas.microsoft.com/office/powerpoint/2010/main" val="28219664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ext Box 4"/>
          <p:cNvSpPr txBox="1">
            <a:spLocks noChangeArrowheads="1"/>
          </p:cNvSpPr>
          <p:nvPr/>
        </p:nvSpPr>
        <p:spPr bwMode="auto">
          <a:xfrm>
            <a:off x="2667000" y="1909763"/>
            <a:ext cx="4800600" cy="3046988"/>
          </a:xfrm>
          <a:prstGeom prst="rect">
            <a:avLst/>
          </a:prstGeom>
          <a:noFill/>
          <a:ln w="9525">
            <a:noFill/>
            <a:miter lim="800000"/>
            <a:headEnd/>
            <a:tailEnd/>
          </a:ln>
        </p:spPr>
        <p:txBody>
          <a:bodyPr wrap="square">
            <a:spAutoFit/>
          </a:bodyPr>
          <a:lstStyle/>
          <a:p>
            <a:r>
              <a:rPr lang="en-US" sz="3200" dirty="0"/>
              <a:t>Course (rather than Class)</a:t>
            </a:r>
          </a:p>
          <a:p>
            <a:r>
              <a:rPr lang="en-US" sz="3200" dirty="0" err="1"/>
              <a:t>PlanOfStudy</a:t>
            </a:r>
            <a:endParaRPr lang="en-US" sz="3200" dirty="0"/>
          </a:p>
          <a:p>
            <a:r>
              <a:rPr lang="en-US" sz="3200" dirty="0"/>
              <a:t>Professor</a:t>
            </a:r>
          </a:p>
          <a:p>
            <a:r>
              <a:rPr lang="en-US" sz="3200" dirty="0"/>
              <a:t>Section</a:t>
            </a:r>
          </a:p>
          <a:p>
            <a:r>
              <a:rPr lang="en-US" sz="3200" dirty="0"/>
              <a:t>Student</a:t>
            </a:r>
          </a:p>
          <a:p>
            <a:r>
              <a:rPr lang="en-US" sz="3200" dirty="0"/>
              <a:t>Transcript</a:t>
            </a:r>
          </a:p>
        </p:txBody>
      </p:sp>
      <p:sp>
        <p:nvSpPr>
          <p:cNvPr id="27652" name="Slide Number Placeholder 5"/>
          <p:cNvSpPr>
            <a:spLocks noGrp="1"/>
          </p:cNvSpPr>
          <p:nvPr>
            <p:ph type="sldNum" sz="quarter" idx="12"/>
          </p:nvPr>
        </p:nvSpPr>
        <p:spPr>
          <a:noFill/>
        </p:spPr>
        <p:txBody>
          <a:bodyPr/>
          <a:lstStyle/>
          <a:p>
            <a:fld id="{F0968140-45E8-4CB3-A4B5-BAE02DC60F1E}" type="slidenum">
              <a:rPr lang="en-US">
                <a:latin typeface="Arial" charset="0"/>
              </a:rPr>
              <a:pPr/>
              <a:t>45</a:t>
            </a:fld>
            <a:endParaRPr lang="en-US">
              <a:latin typeface="Arial" charset="0"/>
            </a:endParaRPr>
          </a:p>
        </p:txBody>
      </p:sp>
      <p:sp>
        <p:nvSpPr>
          <p:cNvPr id="2" name="Title 1"/>
          <p:cNvSpPr>
            <a:spLocks noGrp="1"/>
          </p:cNvSpPr>
          <p:nvPr>
            <p:ph type="title"/>
          </p:nvPr>
        </p:nvSpPr>
        <p:spPr/>
        <p:txBody>
          <a:bodyPr>
            <a:normAutofit fontScale="90000"/>
          </a:bodyPr>
          <a:lstStyle/>
          <a:p>
            <a:pPr algn="ctr"/>
            <a:r>
              <a:rPr lang="en-US">
                <a:solidFill>
                  <a:schemeClr val="accent2">
                    <a:lumMod val="75000"/>
                  </a:schemeClr>
                </a:solidFill>
              </a:rPr>
              <a:t>Final List of Classes Derived from Noun Phrases</a:t>
            </a:r>
          </a:p>
        </p:txBody>
      </p:sp>
      <p:sp>
        <p:nvSpPr>
          <p:cNvPr id="3" name="TextBox 2">
            <a:extLst>
              <a:ext uri="{FF2B5EF4-FFF2-40B4-BE49-F238E27FC236}">
                <a16:creationId xmlns:a16="http://schemas.microsoft.com/office/drawing/2014/main" id="{2C1DB51B-1AD1-464B-AA9B-CD5C2BCDD05D}"/>
              </a:ext>
            </a:extLst>
          </p:cNvPr>
          <p:cNvSpPr txBox="1"/>
          <p:nvPr/>
        </p:nvSpPr>
        <p:spPr>
          <a:xfrm>
            <a:off x="762000" y="5399826"/>
            <a:ext cx="7620000" cy="1015663"/>
          </a:xfrm>
          <a:prstGeom prst="rect">
            <a:avLst/>
          </a:prstGeom>
          <a:noFill/>
        </p:spPr>
        <p:txBody>
          <a:bodyPr wrap="square" rtlCol="0">
            <a:spAutoFit/>
          </a:bodyPr>
          <a:lstStyle/>
          <a:p>
            <a:r>
              <a:rPr lang="en-US" sz="2000" dirty="0"/>
              <a:t>These represent our first try at identifying objects in the SRS – these will be </a:t>
            </a:r>
            <a:r>
              <a:rPr lang="en-US" sz="2000"/>
              <a:t>our </a:t>
            </a:r>
            <a:r>
              <a:rPr lang="en-US" sz="2000" i="1"/>
              <a:t>key abstractions</a:t>
            </a:r>
            <a:r>
              <a:rPr lang="en-US" sz="2000"/>
              <a:t> </a:t>
            </a:r>
            <a:r>
              <a:rPr lang="en-US" sz="2000" dirty="0"/>
              <a:t>– classes that are discovered during analysis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t>Data Dictionary of Classes</a:t>
            </a:r>
          </a:p>
        </p:txBody>
      </p:sp>
      <p:sp>
        <p:nvSpPr>
          <p:cNvPr id="28675" name="Rectangle 3"/>
          <p:cNvSpPr>
            <a:spLocks noGrp="1" noChangeArrowheads="1"/>
          </p:cNvSpPr>
          <p:nvPr>
            <p:ph type="body" idx="1"/>
          </p:nvPr>
        </p:nvSpPr>
        <p:spPr/>
        <p:txBody>
          <a:bodyPr>
            <a:normAutofit lnSpcReduction="10000"/>
          </a:bodyPr>
          <a:lstStyle/>
          <a:p>
            <a:pPr eaLnBrk="1" hangingPunct="1">
              <a:lnSpc>
                <a:spcPct val="90000"/>
              </a:lnSpc>
            </a:pPr>
            <a:r>
              <a:rPr lang="en-US" sz="2800" b="1" dirty="0"/>
              <a:t>Course</a:t>
            </a:r>
            <a:r>
              <a:rPr lang="en-US" sz="2800" dirty="0"/>
              <a:t>: a semester-long series of lectures, assignments, exams, etc. that all relate to a particular subject area, and which are typically associated with a particular number of credit hours; a unit of study toward a degree. For  example, ‘Software Engineering’ is a required </a:t>
            </a:r>
            <a:r>
              <a:rPr lang="en-US" sz="2800" b="1" dirty="0"/>
              <a:t>course </a:t>
            </a:r>
            <a:r>
              <a:rPr lang="en-US" sz="2800" dirty="0"/>
              <a:t>for the Master of Science Degree in Computer Science.</a:t>
            </a:r>
          </a:p>
          <a:p>
            <a:pPr eaLnBrk="1" hangingPunct="1">
              <a:lnSpc>
                <a:spcPct val="90000"/>
              </a:lnSpc>
            </a:pPr>
            <a:r>
              <a:rPr lang="en-US" sz="2800" b="1" dirty="0"/>
              <a:t>Plan of Study</a:t>
            </a:r>
            <a:r>
              <a:rPr lang="en-US" sz="2800" dirty="0"/>
              <a:t>: a list of the </a:t>
            </a:r>
            <a:r>
              <a:rPr lang="en-US" sz="2800" b="1" dirty="0"/>
              <a:t>courses </a:t>
            </a:r>
            <a:r>
              <a:rPr lang="en-US" sz="2800" dirty="0"/>
              <a:t>that a student intends to take to fulfill the </a:t>
            </a:r>
            <a:r>
              <a:rPr lang="en-US" sz="2800" b="1" dirty="0"/>
              <a:t>course </a:t>
            </a:r>
            <a:r>
              <a:rPr lang="en-US" sz="2800" dirty="0"/>
              <a:t>requirements for a particular degree.</a:t>
            </a:r>
          </a:p>
        </p:txBody>
      </p:sp>
      <p:sp>
        <p:nvSpPr>
          <p:cNvPr id="28676" name="Slide Number Placeholder 5"/>
          <p:cNvSpPr>
            <a:spLocks noGrp="1"/>
          </p:cNvSpPr>
          <p:nvPr>
            <p:ph type="sldNum" sz="quarter" idx="12"/>
          </p:nvPr>
        </p:nvSpPr>
        <p:spPr>
          <a:noFill/>
        </p:spPr>
        <p:txBody>
          <a:bodyPr/>
          <a:lstStyle/>
          <a:p>
            <a:fld id="{A28C587B-8FDC-4F46-B36D-3320F29F186C}" type="slidenum">
              <a:rPr lang="en-US">
                <a:latin typeface="Arial" charset="0"/>
              </a:rPr>
              <a:pPr/>
              <a:t>46</a:t>
            </a:fld>
            <a:endParaRPr lang="en-US">
              <a:latin typeface="Arial"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t>(continued)</a:t>
            </a:r>
          </a:p>
        </p:txBody>
      </p:sp>
      <p:sp>
        <p:nvSpPr>
          <p:cNvPr id="29699" name="Rectangle 3"/>
          <p:cNvSpPr>
            <a:spLocks noGrp="1" noChangeArrowheads="1"/>
          </p:cNvSpPr>
          <p:nvPr>
            <p:ph type="body" idx="1"/>
          </p:nvPr>
        </p:nvSpPr>
        <p:spPr/>
        <p:txBody>
          <a:bodyPr>
            <a:normAutofit lnSpcReduction="10000"/>
          </a:bodyPr>
          <a:lstStyle/>
          <a:p>
            <a:pPr eaLnBrk="1" hangingPunct="1">
              <a:lnSpc>
                <a:spcPct val="90000"/>
              </a:lnSpc>
            </a:pPr>
            <a:r>
              <a:rPr lang="en-US" sz="2800" b="1" dirty="0"/>
              <a:t>Professor</a:t>
            </a:r>
            <a:r>
              <a:rPr lang="en-US" sz="2800" dirty="0"/>
              <a:t>: a member of the faculty who teaches </a:t>
            </a:r>
            <a:r>
              <a:rPr lang="en-US" sz="2800" b="1" dirty="0"/>
              <a:t>sections </a:t>
            </a:r>
            <a:r>
              <a:rPr lang="en-US" sz="2800" dirty="0"/>
              <a:t>and/or advises </a:t>
            </a:r>
            <a:r>
              <a:rPr lang="en-US" sz="2800" b="1" dirty="0"/>
              <a:t>students</a:t>
            </a:r>
            <a:r>
              <a:rPr lang="en-US" sz="2800" dirty="0"/>
              <a:t>.</a:t>
            </a:r>
          </a:p>
          <a:p>
            <a:pPr eaLnBrk="1" hangingPunct="1">
              <a:lnSpc>
                <a:spcPct val="90000"/>
              </a:lnSpc>
            </a:pPr>
            <a:r>
              <a:rPr lang="en-US" sz="2800" b="1" dirty="0"/>
              <a:t>Section</a:t>
            </a:r>
            <a:r>
              <a:rPr lang="en-US" sz="2800" dirty="0"/>
              <a:t>: the offering of a particular </a:t>
            </a:r>
            <a:r>
              <a:rPr lang="en-US" sz="2800" b="1" dirty="0"/>
              <a:t>course </a:t>
            </a:r>
            <a:r>
              <a:rPr lang="en-US" sz="2800" dirty="0"/>
              <a:t>during a particular semester on a particular day of the week and at a particular time of day (for example, </a:t>
            </a:r>
            <a:r>
              <a:rPr lang="en-US" sz="2800" b="1" dirty="0"/>
              <a:t>course ‘</a:t>
            </a:r>
            <a:r>
              <a:rPr lang="en-US" sz="2800" dirty="0"/>
              <a:t>Software Engineering' is taught in the Spring 2012 semester on Mondays from 1:00 – 3:00 PM).</a:t>
            </a:r>
          </a:p>
          <a:p>
            <a:pPr eaLnBrk="1" hangingPunct="1">
              <a:lnSpc>
                <a:spcPct val="90000"/>
              </a:lnSpc>
            </a:pPr>
            <a:r>
              <a:rPr lang="en-US" sz="2800" b="1" dirty="0"/>
              <a:t>Student</a:t>
            </a:r>
            <a:r>
              <a:rPr lang="en-US" sz="2800" dirty="0"/>
              <a:t>: a person who is currently enrolled at the university and who is eligible to register for one or more </a:t>
            </a:r>
            <a:r>
              <a:rPr lang="en-US" sz="2800" b="1" dirty="0"/>
              <a:t>sections</a:t>
            </a:r>
            <a:r>
              <a:rPr lang="en-US" sz="2800" dirty="0"/>
              <a:t>.</a:t>
            </a:r>
          </a:p>
          <a:p>
            <a:pPr eaLnBrk="1" hangingPunct="1">
              <a:lnSpc>
                <a:spcPct val="90000"/>
              </a:lnSpc>
            </a:pPr>
            <a:endParaRPr lang="en-US" sz="2800" dirty="0"/>
          </a:p>
        </p:txBody>
      </p:sp>
      <p:sp>
        <p:nvSpPr>
          <p:cNvPr id="29700" name="Slide Number Placeholder 5"/>
          <p:cNvSpPr>
            <a:spLocks noGrp="1"/>
          </p:cNvSpPr>
          <p:nvPr>
            <p:ph type="sldNum" sz="quarter" idx="12"/>
          </p:nvPr>
        </p:nvSpPr>
        <p:spPr>
          <a:noFill/>
        </p:spPr>
        <p:txBody>
          <a:bodyPr/>
          <a:lstStyle/>
          <a:p>
            <a:fld id="{BE7ADE08-85E7-4224-B0CF-6F00CBB6F626}" type="slidenum">
              <a:rPr lang="en-US">
                <a:latin typeface="Arial" charset="0"/>
              </a:rPr>
              <a:pPr/>
              <a:t>47</a:t>
            </a:fld>
            <a:endParaRPr lang="en-US">
              <a:latin typeface="Arial"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t>(continued)</a:t>
            </a:r>
          </a:p>
        </p:txBody>
      </p:sp>
      <p:sp>
        <p:nvSpPr>
          <p:cNvPr id="30723" name="Rectangle 3"/>
          <p:cNvSpPr>
            <a:spLocks noGrp="1" noChangeArrowheads="1"/>
          </p:cNvSpPr>
          <p:nvPr>
            <p:ph type="body" idx="1"/>
          </p:nvPr>
        </p:nvSpPr>
        <p:spPr/>
        <p:txBody>
          <a:bodyPr/>
          <a:lstStyle/>
          <a:p>
            <a:pPr eaLnBrk="1" hangingPunct="1"/>
            <a:r>
              <a:rPr lang="en-US" b="1"/>
              <a:t>Transcript</a:t>
            </a:r>
            <a:r>
              <a:rPr lang="en-US"/>
              <a:t>: a record of all of the </a:t>
            </a:r>
            <a:r>
              <a:rPr lang="en-US" b="1"/>
              <a:t>courses </a:t>
            </a:r>
            <a:r>
              <a:rPr lang="en-US"/>
              <a:t>taken to date by a particular </a:t>
            </a:r>
            <a:r>
              <a:rPr lang="en-US" b="1"/>
              <a:t>student </a:t>
            </a:r>
            <a:r>
              <a:rPr lang="en-US"/>
              <a:t>at this university, including which semester each </a:t>
            </a:r>
            <a:r>
              <a:rPr lang="en-US" b="1"/>
              <a:t>course </a:t>
            </a:r>
            <a:r>
              <a:rPr lang="en-US"/>
              <a:t>was taken in, the grade received, and the credits granted for the </a:t>
            </a:r>
            <a:r>
              <a:rPr lang="en-US" b="1"/>
              <a:t>course</a:t>
            </a:r>
            <a:r>
              <a:rPr lang="en-US"/>
              <a:t>, as well as reflecting an overall total number of credits earned and the </a:t>
            </a:r>
            <a:r>
              <a:rPr lang="en-US" b="1"/>
              <a:t>student's </a:t>
            </a:r>
            <a:r>
              <a:rPr lang="en-US"/>
              <a:t>grade point average (GPA).</a:t>
            </a:r>
          </a:p>
          <a:p>
            <a:pPr eaLnBrk="1" hangingPunct="1"/>
            <a:endParaRPr lang="en-US"/>
          </a:p>
        </p:txBody>
      </p:sp>
      <p:sp>
        <p:nvSpPr>
          <p:cNvPr id="30724" name="Slide Number Placeholder 5"/>
          <p:cNvSpPr>
            <a:spLocks noGrp="1"/>
          </p:cNvSpPr>
          <p:nvPr>
            <p:ph type="sldNum" sz="quarter" idx="12"/>
          </p:nvPr>
        </p:nvSpPr>
        <p:spPr>
          <a:noFill/>
        </p:spPr>
        <p:txBody>
          <a:bodyPr/>
          <a:lstStyle/>
          <a:p>
            <a:fld id="{5C54CBE5-D707-42EF-B73A-1E946A2A6CAE}" type="slidenum">
              <a:rPr lang="en-US">
                <a:latin typeface="Arial" charset="0"/>
              </a:rPr>
              <a:pPr/>
              <a:t>48</a:t>
            </a:fld>
            <a:endParaRPr lang="en-US">
              <a:latin typeface="Arial"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The Class Model</a:t>
            </a:r>
          </a:p>
        </p:txBody>
      </p:sp>
      <p:sp>
        <p:nvSpPr>
          <p:cNvPr id="3" name="Content Placeholder 2"/>
          <p:cNvSpPr>
            <a:spLocks noGrp="1"/>
          </p:cNvSpPr>
          <p:nvPr>
            <p:ph idx="1"/>
          </p:nvPr>
        </p:nvSpPr>
        <p:spPr/>
        <p:txBody>
          <a:bodyPr>
            <a:normAutofit fontScale="92500" lnSpcReduction="10000"/>
          </a:bodyPr>
          <a:lstStyle/>
          <a:p>
            <a:r>
              <a:rPr lang="en-US"/>
              <a:t>Represent key abstractions as "classes", which ultimately display the attributes and services provided by each. Start listing these indicating the most obvious attributes and operations and then plan to gradually </a:t>
            </a:r>
            <a:r>
              <a:rPr lang="en-US" dirty="0"/>
              <a:t>add </a:t>
            </a:r>
            <a:r>
              <a:rPr lang="en-US"/>
              <a:t>detail as analysis proceeds further. </a:t>
            </a:r>
            <a:endParaRPr lang="en-US" dirty="0"/>
          </a:p>
          <a:p>
            <a:r>
              <a:rPr lang="en-US" i="1" dirty="0"/>
              <a:t>The Process: From Analysis to Design:</a:t>
            </a:r>
          </a:p>
          <a:p>
            <a:pPr marL="850392" lvl="1" indent="-457200">
              <a:buFont typeface="+mj-lt"/>
              <a:buAutoNum type="arabicPeriod"/>
            </a:pPr>
            <a:r>
              <a:rPr lang="en-US" dirty="0"/>
              <a:t>At first we try to understand the user requirements (</a:t>
            </a:r>
            <a:r>
              <a:rPr lang="en-US" i="1" dirty="0"/>
              <a:t>analysis</a:t>
            </a:r>
            <a:r>
              <a:rPr lang="en-US" dirty="0"/>
              <a:t>) and use UML to lay out the classes that are involved. This is </a:t>
            </a:r>
            <a:r>
              <a:rPr lang="en-US"/>
              <a:t>the step we have just been working on</a:t>
            </a:r>
          </a:p>
          <a:p>
            <a:pPr marL="850392" lvl="1" indent="-457200">
              <a:buFont typeface="+mj-lt"/>
              <a:buAutoNum type="arabicPeriod"/>
            </a:pPr>
            <a:r>
              <a:rPr lang="en-US" dirty="0"/>
              <a:t>Later, as we add more detail and understand the requirements more completely, we enhance our UML class diagrams with </a:t>
            </a:r>
            <a:r>
              <a:rPr lang="en-US" i="1" dirty="0"/>
              <a:t>design</a:t>
            </a:r>
            <a:r>
              <a:rPr lang="en-US" dirty="0"/>
              <a:t> elements and techniques for </a:t>
            </a:r>
            <a:r>
              <a:rPr lang="en-US" i="1" dirty="0"/>
              <a:t>building </a:t>
            </a:r>
            <a:r>
              <a:rPr lang="en-US" dirty="0"/>
              <a:t>the application.</a:t>
            </a:r>
          </a:p>
          <a:p>
            <a:pPr marL="0" indent="0">
              <a:buNone/>
            </a:pP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49</a:t>
            </a:fld>
            <a:endParaRPr kumimoji="0" lang="en-US"/>
          </a:p>
        </p:txBody>
      </p:sp>
    </p:spTree>
    <p:extLst>
      <p:ext uri="{BB962C8B-B14F-4D97-AF65-F5344CB8AC3E}">
        <p14:creationId xmlns:p14="http://schemas.microsoft.com/office/powerpoint/2010/main" val="169383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827" y="457200"/>
            <a:ext cx="8229600" cy="1143000"/>
          </a:xfrm>
        </p:spPr>
        <p:txBody>
          <a:bodyPr/>
          <a:lstStyle/>
          <a:p>
            <a:r>
              <a:rPr lang="en-US" dirty="0"/>
              <a:t>Origin of OO</a:t>
            </a:r>
          </a:p>
        </p:txBody>
      </p:sp>
      <p:sp>
        <p:nvSpPr>
          <p:cNvPr id="3" name="Content Placeholder 2"/>
          <p:cNvSpPr>
            <a:spLocks noGrp="1"/>
          </p:cNvSpPr>
          <p:nvPr>
            <p:ph idx="1"/>
          </p:nvPr>
        </p:nvSpPr>
        <p:spPr/>
        <p:txBody>
          <a:bodyPr>
            <a:normAutofit fontScale="92500" lnSpcReduction="20000"/>
          </a:bodyPr>
          <a:lstStyle/>
          <a:p>
            <a:r>
              <a:rPr lang="en-US" dirty="0"/>
              <a:t>Procedural analysis &amp; design</a:t>
            </a:r>
          </a:p>
          <a:p>
            <a:pPr marL="0" indent="0">
              <a:buNone/>
            </a:pPr>
            <a:r>
              <a:rPr lang="en-US" sz="2000"/>
              <a:t>In early days, programmers</a:t>
            </a:r>
          </a:p>
          <a:p>
            <a:pPr marL="0" indent="0">
              <a:buNone/>
            </a:pPr>
            <a:r>
              <a:rPr lang="en-US" sz="2000"/>
              <a:t>adapted real-world </a:t>
            </a:r>
          </a:p>
          <a:p>
            <a:pPr marL="0" indent="0">
              <a:buNone/>
            </a:pPr>
            <a:r>
              <a:rPr lang="en-US" sz="2000"/>
              <a:t>problems into "computer </a:t>
            </a:r>
          </a:p>
          <a:p>
            <a:pPr marL="0" indent="0">
              <a:buNone/>
            </a:pPr>
            <a:r>
              <a:rPr lang="en-US" sz="2000"/>
              <a:t>logic"</a:t>
            </a:r>
            <a:br>
              <a:rPr lang="en-US" sz="2000"/>
            </a:br>
            <a:endParaRPr lang="en-US" sz="2000"/>
          </a:p>
          <a:p>
            <a:pPr marL="0" indent="0">
              <a:buNone/>
            </a:pPr>
            <a:endParaRPr lang="en-US" dirty="0"/>
          </a:p>
          <a:p>
            <a:r>
              <a:rPr lang="en-US" dirty="0"/>
              <a:t>OO analysis </a:t>
            </a:r>
            <a:r>
              <a:rPr lang="en-US"/>
              <a:t>&amp; design</a:t>
            </a:r>
          </a:p>
          <a:p>
            <a:pPr marL="0" indent="0">
              <a:buNone/>
            </a:pPr>
            <a:r>
              <a:rPr lang="en-US" sz="2000"/>
              <a:t>Using OO, real-world</a:t>
            </a:r>
          </a:p>
          <a:p>
            <a:pPr marL="0" indent="0">
              <a:buNone/>
            </a:pPr>
            <a:r>
              <a:rPr lang="en-US" sz="2000"/>
              <a:t>objects are represented</a:t>
            </a:r>
          </a:p>
          <a:p>
            <a:pPr marL="0" indent="0">
              <a:buNone/>
            </a:pPr>
            <a:r>
              <a:rPr lang="en-US" sz="2000"/>
              <a:t>by software objects;</a:t>
            </a:r>
          </a:p>
          <a:p>
            <a:pPr marL="0" indent="0">
              <a:buNone/>
            </a:pPr>
            <a:r>
              <a:rPr lang="en-US" sz="2000"/>
              <a:t>real-world behavior by</a:t>
            </a:r>
          </a:p>
          <a:p>
            <a:pPr marL="0" indent="0">
              <a:buNone/>
            </a:pPr>
            <a:r>
              <a:rPr lang="en-US" sz="2000"/>
              <a:t>sending messages </a:t>
            </a:r>
          </a:p>
          <a:p>
            <a:pPr marL="0" indent="0">
              <a:buNone/>
            </a:pPr>
            <a:r>
              <a:rPr lang="en-US" sz="2000"/>
              <a:t>between objects</a:t>
            </a:r>
            <a:endParaRPr lang="en-US" sz="2000" dirty="0"/>
          </a:p>
        </p:txBody>
      </p:sp>
      <p:sp>
        <p:nvSpPr>
          <p:cNvPr id="4" name="Rectangle 3"/>
          <p:cNvSpPr/>
          <p:nvPr/>
        </p:nvSpPr>
        <p:spPr>
          <a:xfrm>
            <a:off x="5323936" y="1825925"/>
            <a:ext cx="152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Problem</a:t>
            </a:r>
          </a:p>
        </p:txBody>
      </p:sp>
      <p:sp>
        <p:nvSpPr>
          <p:cNvPr id="6" name="Rectangle 5"/>
          <p:cNvSpPr/>
          <p:nvPr/>
        </p:nvSpPr>
        <p:spPr>
          <a:xfrm>
            <a:off x="3818627" y="2609491"/>
            <a:ext cx="152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 1</a:t>
            </a:r>
          </a:p>
        </p:txBody>
      </p:sp>
      <p:sp>
        <p:nvSpPr>
          <p:cNvPr id="7" name="Rectangle 6"/>
          <p:cNvSpPr/>
          <p:nvPr/>
        </p:nvSpPr>
        <p:spPr>
          <a:xfrm>
            <a:off x="6873815" y="2583612"/>
            <a:ext cx="152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 2</a:t>
            </a:r>
          </a:p>
        </p:txBody>
      </p:sp>
      <p:sp>
        <p:nvSpPr>
          <p:cNvPr id="8" name="Rectangle 7"/>
          <p:cNvSpPr/>
          <p:nvPr/>
        </p:nvSpPr>
        <p:spPr>
          <a:xfrm>
            <a:off x="2685691" y="3636034"/>
            <a:ext cx="152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 1.1</a:t>
            </a:r>
          </a:p>
        </p:txBody>
      </p:sp>
      <p:sp>
        <p:nvSpPr>
          <p:cNvPr id="9" name="Rectangle 8"/>
          <p:cNvSpPr/>
          <p:nvPr/>
        </p:nvSpPr>
        <p:spPr>
          <a:xfrm>
            <a:off x="4337649" y="3636034"/>
            <a:ext cx="152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 1.2</a:t>
            </a:r>
          </a:p>
        </p:txBody>
      </p:sp>
      <p:sp>
        <p:nvSpPr>
          <p:cNvPr id="10" name="Rectangle 9"/>
          <p:cNvSpPr/>
          <p:nvPr/>
        </p:nvSpPr>
        <p:spPr>
          <a:xfrm>
            <a:off x="6019800" y="3636034"/>
            <a:ext cx="152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 2.1</a:t>
            </a:r>
          </a:p>
        </p:txBody>
      </p:sp>
      <p:sp>
        <p:nvSpPr>
          <p:cNvPr id="11" name="Rectangle 10"/>
          <p:cNvSpPr/>
          <p:nvPr/>
        </p:nvSpPr>
        <p:spPr>
          <a:xfrm>
            <a:off x="7620000" y="3636034"/>
            <a:ext cx="152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 2.2</a:t>
            </a:r>
          </a:p>
        </p:txBody>
      </p:sp>
      <p:cxnSp>
        <p:nvCxnSpPr>
          <p:cNvPr id="13" name="Straight Arrow Connector 12"/>
          <p:cNvCxnSpPr/>
          <p:nvPr/>
        </p:nvCxnSpPr>
        <p:spPr>
          <a:xfrm flipH="1">
            <a:off x="4853078" y="2081842"/>
            <a:ext cx="381000" cy="40256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3616626" y="3174519"/>
            <a:ext cx="381000" cy="40256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6781800" y="3174520"/>
            <a:ext cx="381000" cy="40256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7073660" y="2081841"/>
            <a:ext cx="381000" cy="40256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820010" y="3174518"/>
            <a:ext cx="381000" cy="40256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7998843" y="3174520"/>
            <a:ext cx="381000" cy="40256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1" name="Cloud 20"/>
          <p:cNvSpPr/>
          <p:nvPr/>
        </p:nvSpPr>
        <p:spPr>
          <a:xfrm>
            <a:off x="5807733" y="5907656"/>
            <a:ext cx="1456427" cy="7620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Engine</a:t>
            </a:r>
          </a:p>
        </p:txBody>
      </p:sp>
      <p:sp>
        <p:nvSpPr>
          <p:cNvPr id="22" name="Cloud 21"/>
          <p:cNvSpPr/>
          <p:nvPr/>
        </p:nvSpPr>
        <p:spPr>
          <a:xfrm>
            <a:off x="5654614" y="4495800"/>
            <a:ext cx="1456427" cy="7620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Brakes</a:t>
            </a:r>
            <a:endParaRPr lang="en-US" dirty="0"/>
          </a:p>
        </p:txBody>
      </p:sp>
      <p:sp>
        <p:nvSpPr>
          <p:cNvPr id="23" name="Cloud 22"/>
          <p:cNvSpPr/>
          <p:nvPr/>
        </p:nvSpPr>
        <p:spPr>
          <a:xfrm>
            <a:off x="7543800" y="5050765"/>
            <a:ext cx="1456427" cy="7620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Tires</a:t>
            </a:r>
          </a:p>
        </p:txBody>
      </p:sp>
      <p:sp>
        <p:nvSpPr>
          <p:cNvPr id="24" name="Cloud 23"/>
          <p:cNvSpPr/>
          <p:nvPr/>
        </p:nvSpPr>
        <p:spPr>
          <a:xfrm>
            <a:off x="3078912" y="5967474"/>
            <a:ext cx="1456427" cy="7620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Gear</a:t>
            </a:r>
          </a:p>
        </p:txBody>
      </p:sp>
      <p:cxnSp>
        <p:nvCxnSpPr>
          <p:cNvPr id="25" name="Straight Arrow Connector 24"/>
          <p:cNvCxnSpPr>
            <a:stCxn id="22" idx="0"/>
            <a:endCxn id="23" idx="3"/>
          </p:cNvCxnSpPr>
          <p:nvPr/>
        </p:nvCxnSpPr>
        <p:spPr>
          <a:xfrm>
            <a:off x="7109827" y="4876800"/>
            <a:ext cx="1162187" cy="21753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1" idx="0"/>
            <a:endCxn id="23" idx="1"/>
          </p:cNvCxnSpPr>
          <p:nvPr/>
        </p:nvCxnSpPr>
        <p:spPr>
          <a:xfrm flipV="1">
            <a:off x="7262946" y="5811954"/>
            <a:ext cx="1009068" cy="47670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483958" y="4610483"/>
            <a:ext cx="727892" cy="369332"/>
          </a:xfrm>
          <a:prstGeom prst="rect">
            <a:avLst/>
          </a:prstGeom>
          <a:noFill/>
        </p:spPr>
        <p:txBody>
          <a:bodyPr wrap="none" rtlCol="0">
            <a:spAutoFit/>
          </a:bodyPr>
          <a:lstStyle/>
          <a:p>
            <a:r>
              <a:rPr lang="en-US" dirty="0"/>
              <a:t>Stops</a:t>
            </a:r>
          </a:p>
        </p:txBody>
      </p:sp>
      <p:sp>
        <p:nvSpPr>
          <p:cNvPr id="33" name="TextBox 32"/>
          <p:cNvSpPr txBox="1"/>
          <p:nvPr/>
        </p:nvSpPr>
        <p:spPr>
          <a:xfrm>
            <a:off x="7667988" y="6068660"/>
            <a:ext cx="820353" cy="369332"/>
          </a:xfrm>
          <a:prstGeom prst="rect">
            <a:avLst/>
          </a:prstGeom>
          <a:noFill/>
        </p:spPr>
        <p:txBody>
          <a:bodyPr wrap="none" rtlCol="0">
            <a:spAutoFit/>
          </a:bodyPr>
          <a:lstStyle/>
          <a:p>
            <a:r>
              <a:rPr lang="en-US" dirty="0"/>
              <a:t>Moves</a:t>
            </a:r>
          </a:p>
        </p:txBody>
      </p:sp>
      <p:sp>
        <p:nvSpPr>
          <p:cNvPr id="34" name="Cloud 33"/>
          <p:cNvSpPr/>
          <p:nvPr/>
        </p:nvSpPr>
        <p:spPr>
          <a:xfrm>
            <a:off x="3534890" y="4768334"/>
            <a:ext cx="1679274" cy="7620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Radiator</a:t>
            </a:r>
          </a:p>
        </p:txBody>
      </p:sp>
      <p:cxnSp>
        <p:nvCxnSpPr>
          <p:cNvPr id="35" name="Straight Arrow Connector 34"/>
          <p:cNvCxnSpPr>
            <a:stCxn id="34" idx="0"/>
            <a:endCxn id="21" idx="3"/>
          </p:cNvCxnSpPr>
          <p:nvPr/>
        </p:nvCxnSpPr>
        <p:spPr>
          <a:xfrm>
            <a:off x="5212765" y="5149334"/>
            <a:ext cx="1323182" cy="80189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943600" y="5345668"/>
            <a:ext cx="739690" cy="369332"/>
          </a:xfrm>
          <a:prstGeom prst="rect">
            <a:avLst/>
          </a:prstGeom>
          <a:noFill/>
        </p:spPr>
        <p:txBody>
          <a:bodyPr wrap="none" rtlCol="0">
            <a:spAutoFit/>
          </a:bodyPr>
          <a:lstStyle/>
          <a:p>
            <a:r>
              <a:rPr lang="en-US" dirty="0"/>
              <a:t>Cools</a:t>
            </a:r>
          </a:p>
        </p:txBody>
      </p:sp>
      <p:cxnSp>
        <p:nvCxnSpPr>
          <p:cNvPr id="40" name="Straight Arrow Connector 39"/>
          <p:cNvCxnSpPr>
            <a:stCxn id="24" idx="0"/>
            <a:endCxn id="21" idx="2"/>
          </p:cNvCxnSpPr>
          <p:nvPr/>
        </p:nvCxnSpPr>
        <p:spPr>
          <a:xfrm flipV="1">
            <a:off x="4534125" y="6288656"/>
            <a:ext cx="1278126" cy="5981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4487394" y="5865639"/>
            <a:ext cx="1453539" cy="369332"/>
          </a:xfrm>
          <a:prstGeom prst="rect">
            <a:avLst/>
          </a:prstGeom>
          <a:noFill/>
        </p:spPr>
        <p:txBody>
          <a:bodyPr wrap="none" rtlCol="0">
            <a:spAutoFit/>
          </a:bodyPr>
          <a:lstStyle/>
          <a:p>
            <a:r>
              <a:rPr lang="en-US" dirty="0"/>
              <a:t>Reduce RPM</a:t>
            </a:r>
          </a:p>
        </p:txBody>
      </p:sp>
      <p:sp>
        <p:nvSpPr>
          <p:cNvPr id="30" name="Slide Number Placeholder 29"/>
          <p:cNvSpPr>
            <a:spLocks noGrp="1"/>
          </p:cNvSpPr>
          <p:nvPr>
            <p:ph type="sldNum" sz="quarter" idx="12"/>
          </p:nvPr>
        </p:nvSpPr>
        <p:spPr/>
        <p:txBody>
          <a:bodyPr/>
          <a:lstStyle/>
          <a:p>
            <a:fld id="{042AED99-7FB4-404E-8A97-64753DCE42EC}" type="slidenum">
              <a:rPr kumimoji="0" lang="en-US" smtClean="0"/>
              <a:pPr/>
              <a:t>5</a:t>
            </a:fld>
            <a:endParaRPr kumimoji="0" lang="en-US"/>
          </a:p>
        </p:txBody>
      </p:sp>
    </p:spTree>
    <p:extLst>
      <p:ext uri="{BB962C8B-B14F-4D97-AF65-F5344CB8AC3E}">
        <p14:creationId xmlns:p14="http://schemas.microsoft.com/office/powerpoint/2010/main" val="1589402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up)">
                                      <p:cBhvr>
                                        <p:cTn id="11" dur="500"/>
                                        <p:tgtEl>
                                          <p:spTgt spid="13"/>
                                        </p:tgtEl>
                                      </p:cBhvr>
                                    </p:animEffect>
                                  </p:childTnLst>
                                </p:cTn>
                              </p:par>
                              <p:par>
                                <p:cTn id="12" presetID="22" presetClass="entr" presetSubtype="1" fill="hold" nodeType="with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wipe(up)">
                                      <p:cBhvr>
                                        <p:cTn id="14" dur="500"/>
                                        <p:tgtEl>
                                          <p:spTgt spid="17"/>
                                        </p:tgtEl>
                                      </p:cBhvr>
                                    </p:animEffect>
                                  </p:childTnLst>
                                </p:cTn>
                              </p:par>
                            </p:childTnLst>
                          </p:cTn>
                        </p:par>
                        <p:par>
                          <p:cTn id="15" fill="hold">
                            <p:stCondLst>
                              <p:cond delay="500"/>
                            </p:stCondLst>
                            <p:childTnLst>
                              <p:par>
                                <p:cTn id="16" presetID="22" presetClass="entr" presetSubtype="1"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500"/>
                                        <p:tgtEl>
                                          <p:spTgt spid="6"/>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up)">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up)">
                                      <p:cBhvr>
                                        <p:cTn id="26" dur="500"/>
                                        <p:tgtEl>
                                          <p:spTgt spid="15"/>
                                        </p:tgtEl>
                                      </p:cBhvr>
                                    </p:animEffect>
                                  </p:childTnLst>
                                </p:cTn>
                              </p:par>
                              <p:par>
                                <p:cTn id="27" presetID="22" presetClass="entr" presetSubtype="1"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up)">
                                      <p:cBhvr>
                                        <p:cTn id="29" dur="500"/>
                                        <p:tgtEl>
                                          <p:spTgt spid="19"/>
                                        </p:tgtEl>
                                      </p:cBhvr>
                                    </p:animEffect>
                                  </p:childTnLst>
                                </p:cTn>
                              </p:par>
                              <p:par>
                                <p:cTn id="30" presetID="22" presetClass="entr" presetSubtype="1" fill="hold"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up)">
                                      <p:cBhvr>
                                        <p:cTn id="32" dur="500"/>
                                        <p:tgtEl>
                                          <p:spTgt spid="16"/>
                                        </p:tgtEl>
                                      </p:cBhvr>
                                    </p:animEffect>
                                  </p:childTnLst>
                                </p:cTn>
                              </p:par>
                              <p:par>
                                <p:cTn id="33" presetID="22" presetClass="entr" presetSubtype="1"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wipe(up)">
                                      <p:cBhvr>
                                        <p:cTn id="35" dur="500"/>
                                        <p:tgtEl>
                                          <p:spTgt spid="20"/>
                                        </p:tgtEl>
                                      </p:cBhvr>
                                    </p:animEffect>
                                  </p:childTnLst>
                                </p:cTn>
                              </p:par>
                            </p:childTnLst>
                          </p:cTn>
                        </p:par>
                        <p:par>
                          <p:cTn id="36" fill="hold">
                            <p:stCondLst>
                              <p:cond delay="500"/>
                            </p:stCondLst>
                            <p:childTnLst>
                              <p:par>
                                <p:cTn id="37" presetID="22" presetClass="entr" presetSubtype="1" fill="hold" grpId="0"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up)">
                                      <p:cBhvr>
                                        <p:cTn id="39" dur="500"/>
                                        <p:tgtEl>
                                          <p:spTgt spid="8"/>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ipe(up)">
                                      <p:cBhvr>
                                        <p:cTn id="42" dur="500"/>
                                        <p:tgtEl>
                                          <p:spTgt spid="9"/>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wipe(up)">
                                      <p:cBhvr>
                                        <p:cTn id="45" dur="500"/>
                                        <p:tgtEl>
                                          <p:spTgt spid="10"/>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wipe(up)">
                                      <p:cBhvr>
                                        <p:cTn id="48" dur="500"/>
                                        <p:tgtEl>
                                          <p:spTgt spid="11"/>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childTnLst>
                          </p:cTn>
                        </p:par>
                        <p:par>
                          <p:cTn id="61" fill="hold">
                            <p:stCondLst>
                              <p:cond delay="0"/>
                            </p:stCondLst>
                            <p:childTnLst>
                              <p:par>
                                <p:cTn id="62" presetID="22" presetClass="entr" presetSubtype="8" fill="hold" nodeType="after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wipe(left)">
                                      <p:cBhvr>
                                        <p:cTn id="64" dur="500"/>
                                        <p:tgtEl>
                                          <p:spTgt spid="25"/>
                                        </p:tgtEl>
                                      </p:cBhvr>
                                    </p:animEffect>
                                  </p:childTnLst>
                                </p:cTn>
                              </p:par>
                            </p:childTnLst>
                          </p:cTn>
                        </p:par>
                        <p:par>
                          <p:cTn id="65" fill="hold">
                            <p:stCondLst>
                              <p:cond delay="500"/>
                            </p:stCondLst>
                            <p:childTnLst>
                              <p:par>
                                <p:cTn id="66" presetID="22" presetClass="entr" presetSubtype="8" fill="hold" grpId="0" nodeType="afterEffect">
                                  <p:stCondLst>
                                    <p:cond delay="0"/>
                                  </p:stCondLst>
                                  <p:childTnLst>
                                    <p:set>
                                      <p:cBhvr>
                                        <p:cTn id="67" dur="1" fill="hold">
                                          <p:stCondLst>
                                            <p:cond delay="0"/>
                                          </p:stCondLst>
                                        </p:cTn>
                                        <p:tgtEl>
                                          <p:spTgt spid="32"/>
                                        </p:tgtEl>
                                        <p:attrNameLst>
                                          <p:attrName>style.visibility</p:attrName>
                                        </p:attrNameLst>
                                      </p:cBhvr>
                                      <p:to>
                                        <p:strVal val="visible"/>
                                      </p:to>
                                    </p:set>
                                    <p:animEffect transition="in" filter="wipe(left)">
                                      <p:cBhvr>
                                        <p:cTn id="68" dur="500"/>
                                        <p:tgtEl>
                                          <p:spTgt spid="32"/>
                                        </p:tgtEl>
                                      </p:cBhvr>
                                    </p:animEffect>
                                  </p:childTnLst>
                                </p:cTn>
                              </p:par>
                            </p:childTnLst>
                          </p:cTn>
                        </p:par>
                        <p:par>
                          <p:cTn id="69" fill="hold">
                            <p:stCondLst>
                              <p:cond delay="1000"/>
                            </p:stCondLst>
                            <p:childTnLst>
                              <p:par>
                                <p:cTn id="70" presetID="22" presetClass="entr" presetSubtype="8" fill="hold" nodeType="afterEffect">
                                  <p:stCondLst>
                                    <p:cond delay="0"/>
                                  </p:stCondLst>
                                  <p:childTnLst>
                                    <p:set>
                                      <p:cBhvr>
                                        <p:cTn id="71" dur="1" fill="hold">
                                          <p:stCondLst>
                                            <p:cond delay="0"/>
                                          </p:stCondLst>
                                        </p:cTn>
                                        <p:tgtEl>
                                          <p:spTgt spid="29"/>
                                        </p:tgtEl>
                                        <p:attrNameLst>
                                          <p:attrName>style.visibility</p:attrName>
                                        </p:attrNameLst>
                                      </p:cBhvr>
                                      <p:to>
                                        <p:strVal val="visible"/>
                                      </p:to>
                                    </p:set>
                                    <p:animEffect transition="in" filter="wipe(left)">
                                      <p:cBhvr>
                                        <p:cTn id="72" dur="500"/>
                                        <p:tgtEl>
                                          <p:spTgt spid="29"/>
                                        </p:tgtEl>
                                      </p:cBhvr>
                                    </p:animEffect>
                                  </p:childTnLst>
                                </p:cTn>
                              </p:par>
                            </p:childTnLst>
                          </p:cTn>
                        </p:par>
                        <p:par>
                          <p:cTn id="73" fill="hold">
                            <p:stCondLst>
                              <p:cond delay="1500"/>
                            </p:stCondLst>
                            <p:childTnLst>
                              <p:par>
                                <p:cTn id="74" presetID="22" presetClass="entr" presetSubtype="8" fill="hold" grpId="0" nodeType="afterEffect">
                                  <p:stCondLst>
                                    <p:cond delay="0"/>
                                  </p:stCondLst>
                                  <p:childTnLst>
                                    <p:set>
                                      <p:cBhvr>
                                        <p:cTn id="75" dur="1" fill="hold">
                                          <p:stCondLst>
                                            <p:cond delay="0"/>
                                          </p:stCondLst>
                                        </p:cTn>
                                        <p:tgtEl>
                                          <p:spTgt spid="33"/>
                                        </p:tgtEl>
                                        <p:attrNameLst>
                                          <p:attrName>style.visibility</p:attrName>
                                        </p:attrNameLst>
                                      </p:cBhvr>
                                      <p:to>
                                        <p:strVal val="visible"/>
                                      </p:to>
                                    </p:set>
                                    <p:animEffect transition="in" filter="wipe(left)">
                                      <p:cBhvr>
                                        <p:cTn id="76" dur="500"/>
                                        <p:tgtEl>
                                          <p:spTgt spid="33"/>
                                        </p:tgtEl>
                                      </p:cBhvr>
                                    </p:animEffect>
                                  </p:childTnLst>
                                </p:cTn>
                              </p:par>
                            </p:childTnLst>
                          </p:cTn>
                        </p:par>
                        <p:par>
                          <p:cTn id="77" fill="hold">
                            <p:stCondLst>
                              <p:cond delay="2000"/>
                            </p:stCondLst>
                            <p:childTnLst>
                              <p:par>
                                <p:cTn id="78" presetID="22" presetClass="entr" presetSubtype="8" fill="hold" nodeType="afterEffect">
                                  <p:stCondLst>
                                    <p:cond delay="0"/>
                                  </p:stCondLst>
                                  <p:childTnLst>
                                    <p:set>
                                      <p:cBhvr>
                                        <p:cTn id="79" dur="1" fill="hold">
                                          <p:stCondLst>
                                            <p:cond delay="0"/>
                                          </p:stCondLst>
                                        </p:cTn>
                                        <p:tgtEl>
                                          <p:spTgt spid="35"/>
                                        </p:tgtEl>
                                        <p:attrNameLst>
                                          <p:attrName>style.visibility</p:attrName>
                                        </p:attrNameLst>
                                      </p:cBhvr>
                                      <p:to>
                                        <p:strVal val="visible"/>
                                      </p:to>
                                    </p:set>
                                    <p:animEffect transition="in" filter="wipe(left)">
                                      <p:cBhvr>
                                        <p:cTn id="80" dur="500"/>
                                        <p:tgtEl>
                                          <p:spTgt spid="35"/>
                                        </p:tgtEl>
                                      </p:cBhvr>
                                    </p:animEffect>
                                  </p:childTnLst>
                                </p:cTn>
                              </p:par>
                            </p:childTnLst>
                          </p:cTn>
                        </p:par>
                        <p:par>
                          <p:cTn id="81" fill="hold">
                            <p:stCondLst>
                              <p:cond delay="2500"/>
                            </p:stCondLst>
                            <p:childTnLst>
                              <p:par>
                                <p:cTn id="82" presetID="22" presetClass="entr" presetSubtype="8" fill="hold" grpId="0" nodeType="afterEffect">
                                  <p:stCondLst>
                                    <p:cond delay="0"/>
                                  </p:stCondLst>
                                  <p:childTnLst>
                                    <p:set>
                                      <p:cBhvr>
                                        <p:cTn id="83" dur="1" fill="hold">
                                          <p:stCondLst>
                                            <p:cond delay="0"/>
                                          </p:stCondLst>
                                        </p:cTn>
                                        <p:tgtEl>
                                          <p:spTgt spid="38"/>
                                        </p:tgtEl>
                                        <p:attrNameLst>
                                          <p:attrName>style.visibility</p:attrName>
                                        </p:attrNameLst>
                                      </p:cBhvr>
                                      <p:to>
                                        <p:strVal val="visible"/>
                                      </p:to>
                                    </p:set>
                                    <p:animEffect transition="in" filter="wipe(left)">
                                      <p:cBhvr>
                                        <p:cTn id="84" dur="500"/>
                                        <p:tgtEl>
                                          <p:spTgt spid="38"/>
                                        </p:tgtEl>
                                      </p:cBhvr>
                                    </p:animEffect>
                                  </p:childTnLst>
                                </p:cTn>
                              </p:par>
                            </p:childTnLst>
                          </p:cTn>
                        </p:par>
                        <p:par>
                          <p:cTn id="85" fill="hold">
                            <p:stCondLst>
                              <p:cond delay="3000"/>
                            </p:stCondLst>
                            <p:childTnLst>
                              <p:par>
                                <p:cTn id="86" presetID="22" presetClass="entr" presetSubtype="8" fill="hold" nodeType="afterEffect">
                                  <p:stCondLst>
                                    <p:cond delay="0"/>
                                  </p:stCondLst>
                                  <p:childTnLst>
                                    <p:set>
                                      <p:cBhvr>
                                        <p:cTn id="87" dur="1" fill="hold">
                                          <p:stCondLst>
                                            <p:cond delay="0"/>
                                          </p:stCondLst>
                                        </p:cTn>
                                        <p:tgtEl>
                                          <p:spTgt spid="40"/>
                                        </p:tgtEl>
                                        <p:attrNameLst>
                                          <p:attrName>style.visibility</p:attrName>
                                        </p:attrNameLst>
                                      </p:cBhvr>
                                      <p:to>
                                        <p:strVal val="visible"/>
                                      </p:to>
                                    </p:set>
                                    <p:animEffect transition="in" filter="wipe(left)">
                                      <p:cBhvr>
                                        <p:cTn id="88" dur="500"/>
                                        <p:tgtEl>
                                          <p:spTgt spid="40"/>
                                        </p:tgtEl>
                                      </p:cBhvr>
                                    </p:animEffect>
                                  </p:childTnLst>
                                </p:cTn>
                              </p:par>
                            </p:childTnLst>
                          </p:cTn>
                        </p:par>
                        <p:par>
                          <p:cTn id="89" fill="hold">
                            <p:stCondLst>
                              <p:cond delay="3500"/>
                            </p:stCondLst>
                            <p:childTnLst>
                              <p:par>
                                <p:cTn id="90" presetID="22" presetClass="entr" presetSubtype="8" fill="hold" grpId="0" nodeType="afterEffect">
                                  <p:stCondLst>
                                    <p:cond delay="0"/>
                                  </p:stCondLst>
                                  <p:childTnLst>
                                    <p:set>
                                      <p:cBhvr>
                                        <p:cTn id="91" dur="1" fill="hold">
                                          <p:stCondLst>
                                            <p:cond delay="0"/>
                                          </p:stCondLst>
                                        </p:cTn>
                                        <p:tgtEl>
                                          <p:spTgt spid="45"/>
                                        </p:tgtEl>
                                        <p:attrNameLst>
                                          <p:attrName>style.visibility</p:attrName>
                                        </p:attrNameLst>
                                      </p:cBhvr>
                                      <p:to>
                                        <p:strVal val="visible"/>
                                      </p:to>
                                    </p:set>
                                    <p:animEffect transition="in" filter="wipe(left)">
                                      <p:cBhvr>
                                        <p:cTn id="9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11" grpId="0" animBg="1"/>
      <p:bldP spid="21" grpId="0" animBg="1"/>
      <p:bldP spid="22" grpId="0" animBg="1"/>
      <p:bldP spid="23" grpId="0" animBg="1"/>
      <p:bldP spid="24" grpId="0" animBg="1"/>
      <p:bldP spid="32" grpId="0"/>
      <p:bldP spid="33" grpId="0"/>
      <p:bldP spid="34" grpId="0" animBg="1"/>
      <p:bldP spid="38" grpId="0"/>
      <p:bldP spid="4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457200"/>
            <a:ext cx="8229600" cy="1143000"/>
          </a:xfrm>
        </p:spPr>
        <p:txBody>
          <a:bodyPr>
            <a:normAutofit/>
          </a:bodyPr>
          <a:lstStyle/>
          <a:p>
            <a:pPr algn="ctr" eaLnBrk="1" hangingPunct="1"/>
            <a:r>
              <a:rPr lang="en-US" sz="4000"/>
              <a:t>The Class </a:t>
            </a:r>
            <a:r>
              <a:rPr lang="en-US" sz="4000" dirty="0"/>
              <a:t>Diagram</a:t>
            </a:r>
          </a:p>
        </p:txBody>
      </p:sp>
      <p:sp>
        <p:nvSpPr>
          <p:cNvPr id="37891" name="Text Box 4"/>
          <p:cNvSpPr txBox="1">
            <a:spLocks noChangeArrowheads="1"/>
          </p:cNvSpPr>
          <p:nvPr/>
        </p:nvSpPr>
        <p:spPr bwMode="auto">
          <a:xfrm>
            <a:off x="1981200" y="1981200"/>
            <a:ext cx="4943475" cy="4478338"/>
          </a:xfrm>
          <a:prstGeom prst="rect">
            <a:avLst/>
          </a:prstGeom>
          <a:noFill/>
          <a:ln w="9525">
            <a:noFill/>
            <a:miter lim="800000"/>
            <a:headEnd/>
            <a:tailEnd/>
          </a:ln>
        </p:spPr>
        <p:txBody>
          <a:bodyPr wrap="none">
            <a:spAutoFit/>
          </a:bodyPr>
          <a:lstStyle/>
          <a:p>
            <a:pPr algn="ctr"/>
            <a:r>
              <a:rPr lang="en-US" sz="3200"/>
              <a:t>Class name goes here</a:t>
            </a:r>
          </a:p>
          <a:p>
            <a:pPr algn="ctr"/>
            <a:endParaRPr lang="en-US" sz="3200"/>
          </a:p>
          <a:p>
            <a:pPr algn="ctr"/>
            <a:r>
              <a:rPr lang="en-US" sz="3200"/>
              <a:t>Attributes compartment:</a:t>
            </a:r>
          </a:p>
          <a:p>
            <a:pPr algn="ctr"/>
            <a:r>
              <a:rPr lang="en-US" sz="3200"/>
              <a:t>a list of attribute </a:t>
            </a:r>
          </a:p>
          <a:p>
            <a:pPr algn="ctr"/>
            <a:r>
              <a:rPr lang="en-US" sz="3200"/>
              <a:t>definitions goes here</a:t>
            </a:r>
          </a:p>
          <a:p>
            <a:pPr algn="ctr"/>
            <a:endParaRPr lang="en-US" sz="3200"/>
          </a:p>
          <a:p>
            <a:pPr algn="ctr"/>
            <a:r>
              <a:rPr lang="en-US" sz="3200"/>
              <a:t>Operators compartment:</a:t>
            </a:r>
          </a:p>
          <a:p>
            <a:pPr algn="ctr"/>
            <a:r>
              <a:rPr lang="en-US" sz="3200"/>
              <a:t>a list of operation</a:t>
            </a:r>
          </a:p>
          <a:p>
            <a:pPr algn="ctr"/>
            <a:r>
              <a:rPr lang="en-US" sz="3200"/>
              <a:t>definitions goes here</a:t>
            </a:r>
          </a:p>
        </p:txBody>
      </p:sp>
      <p:sp>
        <p:nvSpPr>
          <p:cNvPr id="37892" name="Rectangle 5"/>
          <p:cNvSpPr>
            <a:spLocks noChangeArrowheads="1"/>
          </p:cNvSpPr>
          <p:nvPr/>
        </p:nvSpPr>
        <p:spPr bwMode="auto">
          <a:xfrm>
            <a:off x="1828800" y="1752600"/>
            <a:ext cx="5334000" cy="4876800"/>
          </a:xfrm>
          <a:prstGeom prst="rect">
            <a:avLst/>
          </a:prstGeom>
          <a:noFill/>
          <a:ln w="31750">
            <a:solidFill>
              <a:schemeClr val="tx1"/>
            </a:solidFill>
            <a:miter lim="800000"/>
            <a:headEnd/>
            <a:tailEnd/>
          </a:ln>
        </p:spPr>
        <p:txBody>
          <a:bodyPr wrap="none" anchor="ctr"/>
          <a:lstStyle/>
          <a:p>
            <a:endParaRPr lang="en-US"/>
          </a:p>
        </p:txBody>
      </p:sp>
      <p:sp>
        <p:nvSpPr>
          <p:cNvPr id="37893" name="Line 6"/>
          <p:cNvSpPr>
            <a:spLocks noChangeShapeType="1"/>
          </p:cNvSpPr>
          <p:nvPr/>
        </p:nvSpPr>
        <p:spPr bwMode="auto">
          <a:xfrm>
            <a:off x="1828800" y="2743200"/>
            <a:ext cx="5334000" cy="0"/>
          </a:xfrm>
          <a:prstGeom prst="line">
            <a:avLst/>
          </a:prstGeom>
          <a:noFill/>
          <a:ln w="31750">
            <a:solidFill>
              <a:schemeClr val="tx1"/>
            </a:solidFill>
            <a:round/>
            <a:headEnd/>
            <a:tailEnd/>
          </a:ln>
        </p:spPr>
        <p:txBody>
          <a:bodyPr/>
          <a:lstStyle/>
          <a:p>
            <a:endParaRPr lang="en-US"/>
          </a:p>
        </p:txBody>
      </p:sp>
      <p:sp>
        <p:nvSpPr>
          <p:cNvPr id="37894" name="Line 7"/>
          <p:cNvSpPr>
            <a:spLocks noChangeShapeType="1"/>
          </p:cNvSpPr>
          <p:nvPr/>
        </p:nvSpPr>
        <p:spPr bwMode="auto">
          <a:xfrm>
            <a:off x="1828800" y="4724400"/>
            <a:ext cx="5334000" cy="0"/>
          </a:xfrm>
          <a:prstGeom prst="line">
            <a:avLst/>
          </a:prstGeom>
          <a:noFill/>
          <a:ln w="31750">
            <a:solidFill>
              <a:schemeClr val="tx1"/>
            </a:solidFill>
            <a:round/>
            <a:headEnd/>
            <a:tailEnd/>
          </a:ln>
        </p:spPr>
        <p:txBody>
          <a:bodyPr/>
          <a:lstStyle/>
          <a:p>
            <a:endParaRPr lang="en-US"/>
          </a:p>
        </p:txBody>
      </p:sp>
      <p:sp>
        <p:nvSpPr>
          <p:cNvPr id="37895" name="Slide Number Placeholder 8"/>
          <p:cNvSpPr>
            <a:spLocks noGrp="1"/>
          </p:cNvSpPr>
          <p:nvPr>
            <p:ph type="sldNum" sz="quarter" idx="12"/>
          </p:nvPr>
        </p:nvSpPr>
        <p:spPr>
          <a:noFill/>
        </p:spPr>
        <p:txBody>
          <a:bodyPr/>
          <a:lstStyle/>
          <a:p>
            <a:fld id="{8CC0FEC6-B5FE-467E-8B57-9B3DD164D2B6}" type="slidenum">
              <a:rPr lang="en-US">
                <a:latin typeface="Arial" charset="0"/>
              </a:rPr>
              <a:pPr/>
              <a:t>50</a:t>
            </a:fld>
            <a:endParaRPr lang="en-US">
              <a:latin typeface="Arial"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153400" cy="1371600"/>
          </a:xfrm>
        </p:spPr>
        <p:txBody>
          <a:bodyPr>
            <a:normAutofit/>
          </a:bodyPr>
          <a:lstStyle/>
          <a:p>
            <a:r>
              <a:rPr lang="en-US"/>
              <a:t>Exercise 1.3: Class Diagrams</a:t>
            </a:r>
            <a:endParaRPr lang="en-US" dirty="0"/>
          </a:p>
        </p:txBody>
      </p:sp>
      <p:sp>
        <p:nvSpPr>
          <p:cNvPr id="3" name="Content Placeholder 2"/>
          <p:cNvSpPr>
            <a:spLocks noGrp="1"/>
          </p:cNvSpPr>
          <p:nvPr>
            <p:ph idx="1"/>
          </p:nvPr>
        </p:nvSpPr>
        <p:spPr>
          <a:xfrm>
            <a:off x="228600" y="2362200"/>
            <a:ext cx="8458200" cy="3962400"/>
          </a:xfrm>
        </p:spPr>
        <p:txBody>
          <a:bodyPr>
            <a:normAutofit/>
          </a:bodyPr>
          <a:lstStyle/>
          <a:p>
            <a:r>
              <a:rPr lang="en-US" sz="2800" dirty="0"/>
              <a:t>Create </a:t>
            </a:r>
            <a:r>
              <a:rPr lang="en-US" sz="2800"/>
              <a:t>a UML class for Student in the SRS problem</a:t>
            </a:r>
            <a:r>
              <a:rPr lang="en-US"/>
              <a:t>.</a:t>
            </a:r>
            <a:endParaRPr lang="en-US" dirty="0"/>
          </a:p>
          <a:p>
            <a:r>
              <a:rPr lang="en-US" dirty="0"/>
              <a:t>Look back </a:t>
            </a:r>
            <a:r>
              <a:rPr lang="en-US"/>
              <a:t>at the problem </a:t>
            </a:r>
            <a:r>
              <a:rPr lang="en-US" dirty="0"/>
              <a:t>description </a:t>
            </a:r>
            <a:r>
              <a:rPr lang="en-US"/>
              <a:t>and the definition </a:t>
            </a:r>
            <a:r>
              <a:rPr lang="en-US" dirty="0"/>
              <a:t>of </a:t>
            </a:r>
            <a:r>
              <a:rPr lang="en-US"/>
              <a:t>a Student.</a:t>
            </a:r>
            <a:endParaRPr lang="en-US" dirty="0"/>
          </a:p>
          <a:p>
            <a:pPr lvl="1"/>
            <a:r>
              <a:rPr lang="en-US" dirty="0"/>
              <a:t>What </a:t>
            </a:r>
            <a:r>
              <a:rPr lang="en-US"/>
              <a:t>attributes naturally belong to Student?</a:t>
            </a:r>
            <a:endParaRPr lang="en-US" dirty="0"/>
          </a:p>
          <a:p>
            <a:pPr lvl="1"/>
            <a:r>
              <a:rPr lang="en-US" dirty="0"/>
              <a:t>What </a:t>
            </a:r>
            <a:r>
              <a:rPr lang="en-US"/>
              <a:t>operations belong with Student? (We will discuss techniques for identifying operations in a later lesson.)</a:t>
            </a: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51</a:t>
            </a:fld>
            <a:endParaRPr kumimoji="0" lang="en-US"/>
          </a:p>
        </p:txBody>
      </p:sp>
    </p:spTree>
    <p:extLst>
      <p:ext uri="{BB962C8B-B14F-4D97-AF65-F5344CB8AC3E}">
        <p14:creationId xmlns:p14="http://schemas.microsoft.com/office/powerpoint/2010/main" val="13936133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7200" y="304800"/>
            <a:ext cx="8229600" cy="1143000"/>
          </a:xfrm>
        </p:spPr>
        <p:txBody>
          <a:bodyPr/>
          <a:lstStyle/>
          <a:p>
            <a:pPr algn="ctr" eaLnBrk="1" hangingPunct="1"/>
            <a:r>
              <a:rPr lang="en-US"/>
              <a:t>Solution: Student </a:t>
            </a:r>
            <a:r>
              <a:rPr lang="en-US" dirty="0"/>
              <a:t>Class Diagram</a:t>
            </a:r>
          </a:p>
        </p:txBody>
      </p:sp>
      <p:sp>
        <p:nvSpPr>
          <p:cNvPr id="38915" name="Text Box 4"/>
          <p:cNvSpPr txBox="1">
            <a:spLocks noChangeArrowheads="1"/>
          </p:cNvSpPr>
          <p:nvPr/>
        </p:nvSpPr>
        <p:spPr bwMode="auto">
          <a:xfrm>
            <a:off x="2590800" y="1752600"/>
            <a:ext cx="3302635" cy="4401205"/>
          </a:xfrm>
          <a:prstGeom prst="rect">
            <a:avLst/>
          </a:prstGeom>
          <a:noFill/>
          <a:ln w="9525">
            <a:noFill/>
            <a:miter lim="800000"/>
            <a:headEnd/>
            <a:tailEnd/>
          </a:ln>
        </p:spPr>
        <p:txBody>
          <a:bodyPr wrap="none">
            <a:spAutoFit/>
          </a:bodyPr>
          <a:lstStyle/>
          <a:p>
            <a:r>
              <a:rPr lang="en-US" sz="2800"/>
              <a:t>         Student</a:t>
            </a:r>
          </a:p>
          <a:p>
            <a:endParaRPr lang="en-US" sz="2800"/>
          </a:p>
          <a:p>
            <a:r>
              <a:rPr lang="en-US" sz="2800"/>
              <a:t>name</a:t>
            </a:r>
          </a:p>
          <a:p>
            <a:r>
              <a:rPr lang="en-US" sz="2800"/>
              <a:t>ssn</a:t>
            </a:r>
          </a:p>
          <a:p>
            <a:r>
              <a:rPr lang="en-US" sz="2800"/>
              <a:t>birthdate</a:t>
            </a:r>
          </a:p>
          <a:p>
            <a:r>
              <a:rPr lang="en-US" sz="2800"/>
              <a:t>gpa</a:t>
            </a:r>
          </a:p>
          <a:p>
            <a:endParaRPr lang="en-US" sz="2800"/>
          </a:p>
          <a:p>
            <a:r>
              <a:rPr lang="en-US" sz="2800"/>
              <a:t>registerForCourse( )</a:t>
            </a:r>
          </a:p>
          <a:p>
            <a:r>
              <a:rPr lang="en-US" sz="2800"/>
              <a:t>dropCourse( )</a:t>
            </a:r>
          </a:p>
          <a:p>
            <a:r>
              <a:rPr lang="en-US" sz="2800"/>
              <a:t>chooseMajor( )</a:t>
            </a:r>
          </a:p>
        </p:txBody>
      </p:sp>
      <p:sp>
        <p:nvSpPr>
          <p:cNvPr id="38916" name="Rectangle 5"/>
          <p:cNvSpPr>
            <a:spLocks noChangeArrowheads="1"/>
          </p:cNvSpPr>
          <p:nvPr/>
        </p:nvSpPr>
        <p:spPr bwMode="auto">
          <a:xfrm>
            <a:off x="2286000" y="1600200"/>
            <a:ext cx="4114800" cy="5029200"/>
          </a:xfrm>
          <a:prstGeom prst="rect">
            <a:avLst/>
          </a:prstGeom>
          <a:noFill/>
          <a:ln w="31750">
            <a:solidFill>
              <a:schemeClr val="tx1"/>
            </a:solidFill>
            <a:miter lim="800000"/>
            <a:headEnd/>
            <a:tailEnd/>
          </a:ln>
        </p:spPr>
        <p:txBody>
          <a:bodyPr wrap="none" anchor="ctr"/>
          <a:lstStyle/>
          <a:p>
            <a:endParaRPr lang="en-US"/>
          </a:p>
        </p:txBody>
      </p:sp>
      <p:sp>
        <p:nvSpPr>
          <p:cNvPr id="38917" name="Line 6"/>
          <p:cNvSpPr>
            <a:spLocks noChangeShapeType="1"/>
          </p:cNvSpPr>
          <p:nvPr/>
        </p:nvSpPr>
        <p:spPr bwMode="auto">
          <a:xfrm>
            <a:off x="2286000" y="2438400"/>
            <a:ext cx="4114800" cy="0"/>
          </a:xfrm>
          <a:prstGeom prst="line">
            <a:avLst/>
          </a:prstGeom>
          <a:noFill/>
          <a:ln w="31750">
            <a:solidFill>
              <a:schemeClr val="tx1"/>
            </a:solidFill>
            <a:round/>
            <a:headEnd/>
            <a:tailEnd/>
          </a:ln>
        </p:spPr>
        <p:txBody>
          <a:bodyPr/>
          <a:lstStyle/>
          <a:p>
            <a:endParaRPr lang="en-US"/>
          </a:p>
        </p:txBody>
      </p:sp>
      <p:sp>
        <p:nvSpPr>
          <p:cNvPr id="38918" name="Line 7"/>
          <p:cNvSpPr>
            <a:spLocks noChangeShapeType="1"/>
          </p:cNvSpPr>
          <p:nvPr/>
        </p:nvSpPr>
        <p:spPr bwMode="auto">
          <a:xfrm>
            <a:off x="2286000" y="4572000"/>
            <a:ext cx="4114800" cy="0"/>
          </a:xfrm>
          <a:prstGeom prst="line">
            <a:avLst/>
          </a:prstGeom>
          <a:noFill/>
          <a:ln w="31750">
            <a:solidFill>
              <a:schemeClr val="tx1"/>
            </a:solidFill>
            <a:round/>
            <a:headEnd/>
            <a:tailEnd/>
          </a:ln>
        </p:spPr>
        <p:txBody>
          <a:bodyPr/>
          <a:lstStyle/>
          <a:p>
            <a:endParaRPr lang="en-US"/>
          </a:p>
        </p:txBody>
      </p:sp>
      <p:sp>
        <p:nvSpPr>
          <p:cNvPr id="38919" name="Slide Number Placeholder 8"/>
          <p:cNvSpPr>
            <a:spLocks noGrp="1"/>
          </p:cNvSpPr>
          <p:nvPr>
            <p:ph type="sldNum" sz="quarter" idx="12"/>
          </p:nvPr>
        </p:nvSpPr>
        <p:spPr>
          <a:noFill/>
        </p:spPr>
        <p:txBody>
          <a:bodyPr/>
          <a:lstStyle/>
          <a:p>
            <a:fld id="{E83A982A-745F-49AA-BA9B-C2212A7E1B19}" type="slidenum">
              <a:rPr lang="en-US">
                <a:latin typeface="Arial" charset="0"/>
              </a:rPr>
              <a:pPr/>
              <a:t>52</a:t>
            </a:fld>
            <a:endParaRPr lang="en-US">
              <a:latin typeface="Arial"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t>Identifying Attributes</a:t>
            </a:r>
          </a:p>
        </p:txBody>
      </p:sp>
      <p:sp>
        <p:nvSpPr>
          <p:cNvPr id="36867" name="Rectangle 3"/>
          <p:cNvSpPr>
            <a:spLocks noGrp="1" noChangeArrowheads="1"/>
          </p:cNvSpPr>
          <p:nvPr>
            <p:ph type="body" idx="1"/>
          </p:nvPr>
        </p:nvSpPr>
        <p:spPr/>
        <p:txBody>
          <a:bodyPr/>
          <a:lstStyle/>
          <a:p>
            <a:pPr eaLnBrk="1" hangingPunct="1"/>
            <a:r>
              <a:rPr lang="en-US" dirty="0"/>
              <a:t>Use requirements to find attributes of domain classes</a:t>
            </a:r>
          </a:p>
          <a:p>
            <a:pPr eaLnBrk="1" hangingPunct="1"/>
            <a:r>
              <a:rPr lang="en-US" dirty="0"/>
              <a:t>Use your prior knowledge of the domain to help find attributes (e.g. each student has an ID number)</a:t>
            </a:r>
          </a:p>
          <a:p>
            <a:r>
              <a:rPr lang="en-US" dirty="0"/>
              <a:t>Talk to the domain expert (often you’re not the expert)</a:t>
            </a:r>
            <a:endParaRPr lang="en-US" u="sng" dirty="0"/>
          </a:p>
          <a:p>
            <a:pPr eaLnBrk="1" hangingPunct="1"/>
            <a:r>
              <a:rPr lang="en-US" dirty="0"/>
              <a:t>Examine old SRS system already in use to </a:t>
            </a:r>
            <a:r>
              <a:rPr lang="en-US"/>
              <a:t>find attributes</a:t>
            </a:r>
          </a:p>
          <a:p>
            <a:pPr eaLnBrk="1" hangingPunct="1"/>
            <a:r>
              <a:rPr lang="en-US"/>
              <a:t>Note: Trying to understand domain classes in this way is part of the process of analysis</a:t>
            </a:r>
            <a:r>
              <a:rPr lang="en-US" i="1"/>
              <a:t>.</a:t>
            </a:r>
            <a:endParaRPr lang="en-US" dirty="0"/>
          </a:p>
        </p:txBody>
      </p:sp>
      <p:sp>
        <p:nvSpPr>
          <p:cNvPr id="36868" name="Slide Number Placeholder 5"/>
          <p:cNvSpPr>
            <a:spLocks noGrp="1"/>
          </p:cNvSpPr>
          <p:nvPr>
            <p:ph type="sldNum" sz="quarter" idx="12"/>
          </p:nvPr>
        </p:nvSpPr>
        <p:spPr>
          <a:noFill/>
        </p:spPr>
        <p:txBody>
          <a:bodyPr/>
          <a:lstStyle/>
          <a:p>
            <a:fld id="{D3142549-9714-465D-9B17-1CC4923A61D6}" type="slidenum">
              <a:rPr lang="en-US">
                <a:latin typeface="Arial" charset="0"/>
              </a:rPr>
              <a:pPr/>
              <a:t>53</a:t>
            </a:fld>
            <a:endParaRPr lang="en-US">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8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8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8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8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Identifying Operations</a:t>
            </a:r>
          </a:p>
        </p:txBody>
      </p:sp>
      <p:sp>
        <p:nvSpPr>
          <p:cNvPr id="3" name="Content Placeholder 2"/>
          <p:cNvSpPr>
            <a:spLocks noGrp="1"/>
          </p:cNvSpPr>
          <p:nvPr>
            <p:ph idx="1"/>
          </p:nvPr>
        </p:nvSpPr>
        <p:spPr/>
        <p:txBody>
          <a:bodyPr/>
          <a:lstStyle/>
          <a:p>
            <a:r>
              <a:rPr lang="en-US"/>
              <a:t>To identify operations, we need to know how our classes are supposed to </a:t>
            </a:r>
            <a:r>
              <a:rPr lang="en-US" i="1"/>
              <a:t>behave </a:t>
            </a:r>
            <a:r>
              <a:rPr lang="en-US"/>
              <a:t>and what their </a:t>
            </a:r>
            <a:r>
              <a:rPr lang="en-US" i="1"/>
              <a:t>responsibilities </a:t>
            </a:r>
            <a:r>
              <a:rPr lang="en-US"/>
              <a:t>are. </a:t>
            </a:r>
          </a:p>
          <a:p>
            <a:r>
              <a:rPr lang="en-US"/>
              <a:t>One way to begin is to identify </a:t>
            </a:r>
            <a:r>
              <a:rPr lang="en-US" i="1"/>
              <a:t>relationships </a:t>
            </a:r>
            <a:r>
              <a:rPr lang="en-US"/>
              <a:t>between classes, represented in UML as </a:t>
            </a:r>
            <a:r>
              <a:rPr lang="en-US" i="1"/>
              <a:t>associations.</a:t>
            </a:r>
            <a:r>
              <a:rPr lang="en-US"/>
              <a:t> </a:t>
            </a:r>
          </a:p>
          <a:p>
            <a:r>
              <a:rPr lang="en-US"/>
              <a:t>Associations can be further analyzed to help specify operations for each class.</a:t>
            </a: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54</a:t>
            </a:fld>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xfrm>
            <a:off x="736600" y="1860550"/>
            <a:ext cx="7772400" cy="4114800"/>
          </a:xfrm>
          <a:noFill/>
        </p:spPr>
        <p:txBody>
          <a:bodyPr lIns="90488" tIns="44450" rIns="90488" bIns="44450">
            <a:normAutofit/>
          </a:bodyPr>
          <a:lstStyle/>
          <a:p>
            <a:pPr marL="0" indent="0" eaLnBrk="1" hangingPunct="1">
              <a:lnSpc>
                <a:spcPct val="90000"/>
              </a:lnSpc>
              <a:buFontTx/>
              <a:buNone/>
            </a:pPr>
            <a:r>
              <a:rPr lang="en-US"/>
              <a:t>A class encapsulates </a:t>
            </a:r>
            <a:r>
              <a:rPr lang="en-US" i="1"/>
              <a:t>data, </a:t>
            </a:r>
            <a:r>
              <a:rPr lang="en-US"/>
              <a:t>stored as attributes, and </a:t>
            </a:r>
            <a:r>
              <a:rPr lang="en-US" i="1"/>
              <a:t>behavior</a:t>
            </a:r>
            <a:r>
              <a:rPr lang="en-US"/>
              <a:t>, represented as operations. These are the static and dynamic aspects of any class, and a UML diagram for a class provides compartments for each of these.</a:t>
            </a:r>
            <a:br>
              <a:rPr lang="en-US"/>
            </a:br>
            <a:br>
              <a:rPr lang="en-US"/>
            </a:br>
            <a:r>
              <a:rPr lang="en-US"/>
              <a:t>These two aspects of a class – data and behavior – are aspects of anything the we encounter in life. They give expression to the reality that life, at its basis, is  a field of </a:t>
            </a:r>
            <a:r>
              <a:rPr lang="en-US" i="1"/>
              <a:t>existence</a:t>
            </a:r>
            <a:r>
              <a:rPr lang="en-US"/>
              <a:t> and </a:t>
            </a:r>
            <a:r>
              <a:rPr lang="en-US" i="1"/>
              <a:t>intelligence. </a:t>
            </a:r>
            <a:endParaRPr lang="en-US" dirty="0">
              <a:solidFill>
                <a:srgbClr val="000099"/>
              </a:solidFill>
            </a:endParaRPr>
          </a:p>
        </p:txBody>
      </p:sp>
      <p:sp>
        <p:nvSpPr>
          <p:cNvPr id="591875" name="Rectangle 3"/>
          <p:cNvSpPr>
            <a:spLocks noGrp="1" noChangeArrowheads="1"/>
          </p:cNvSpPr>
          <p:nvPr>
            <p:ph type="title"/>
          </p:nvPr>
        </p:nvSpPr>
        <p:spPr>
          <a:xfrm>
            <a:off x="609600" y="2286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lstStyle/>
          <a:p>
            <a:pPr algn="ctr" eaLnBrk="1" hangingPunct="1">
              <a:defRPr/>
            </a:pPr>
            <a:r>
              <a:rPr lang="en-US" dirty="0">
                <a:solidFill>
                  <a:srgbClr val="000099"/>
                </a:solidFill>
              </a:rPr>
              <a:t>Main </a:t>
            </a:r>
            <a:r>
              <a:rPr lang="en-US">
                <a:solidFill>
                  <a:srgbClr val="000099"/>
                </a:solidFill>
              </a:rPr>
              <a:t>Point 4</a:t>
            </a:r>
            <a:endParaRPr lang="en-US" dirty="0"/>
          </a:p>
        </p:txBody>
      </p:sp>
      <p:sp>
        <p:nvSpPr>
          <p:cNvPr id="18436" name="Slide Number Placeholder 3"/>
          <p:cNvSpPr>
            <a:spLocks noGrp="1"/>
          </p:cNvSpPr>
          <p:nvPr>
            <p:ph type="sldNum" sz="quarter" idx="12"/>
          </p:nvPr>
        </p:nvSpPr>
        <p:spPr>
          <a:noFill/>
        </p:spPr>
        <p:txBody>
          <a:bodyPr/>
          <a:lstStyle/>
          <a:p>
            <a:fld id="{4D8E5219-2D1F-42FE-AF1F-EAB24FAF3F12}" type="slidenum">
              <a:rPr lang="en-US">
                <a:latin typeface="Arial" charset="0"/>
              </a:rPr>
              <a:pPr/>
              <a:t>55</a:t>
            </a:fld>
            <a:endParaRPr lang="en-US">
              <a:latin typeface="Arial" charset="0"/>
            </a:endParaRPr>
          </a:p>
        </p:txBody>
      </p:sp>
    </p:spTree>
    <p:extLst>
      <p:ext uri="{BB962C8B-B14F-4D97-AF65-F5344CB8AC3E}">
        <p14:creationId xmlns:p14="http://schemas.microsoft.com/office/powerpoint/2010/main" val="2900186997"/>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Plan for Lesson 1</a:t>
            </a:r>
          </a:p>
        </p:txBody>
      </p:sp>
      <p:sp>
        <p:nvSpPr>
          <p:cNvPr id="3" name="Content Placeholder 2"/>
          <p:cNvSpPr>
            <a:spLocks noGrp="1"/>
          </p:cNvSpPr>
          <p:nvPr>
            <p:ph idx="1"/>
          </p:nvPr>
        </p:nvSpPr>
        <p:spPr>
          <a:xfrm>
            <a:off x="304800" y="1905000"/>
            <a:ext cx="8229600" cy="4389120"/>
          </a:xfrm>
        </p:spPr>
        <p:txBody>
          <a:bodyPr/>
          <a:lstStyle/>
          <a:p>
            <a:pPr marL="0" indent="0">
              <a:buNone/>
            </a:pPr>
            <a:r>
              <a:rPr lang="en-US">
                <a:sym typeface="Wingdings 2"/>
              </a:rPr>
              <a:t>  </a:t>
            </a:r>
            <a:r>
              <a:rPr lang="en-US"/>
              <a:t>The Student Registration System (SRS) Problem </a:t>
            </a:r>
            <a:br>
              <a:rPr lang="en-US"/>
            </a:br>
            <a:r>
              <a:rPr lang="en-US"/>
              <a:t>      Statement</a:t>
            </a:r>
            <a:r>
              <a:rPr lang="en-US" i="1"/>
              <a:t>.</a:t>
            </a:r>
          </a:p>
          <a:p>
            <a:pPr marL="0" indent="0">
              <a:buNone/>
            </a:pPr>
            <a:r>
              <a:rPr lang="en-US">
                <a:sym typeface="Wingdings 2"/>
              </a:rPr>
              <a:t>  </a:t>
            </a:r>
            <a:r>
              <a:rPr lang="en-US"/>
              <a:t>SRS use cases and Use Case Diagram</a:t>
            </a:r>
          </a:p>
          <a:p>
            <a:pPr marL="0" indent="0">
              <a:buNone/>
            </a:pPr>
            <a:r>
              <a:rPr lang="en-US">
                <a:sym typeface="Wingdings 2"/>
              </a:rPr>
              <a:t>  </a:t>
            </a:r>
            <a:r>
              <a:rPr lang="en-US"/>
              <a:t>SRS static model – first steps in building a Class</a:t>
            </a:r>
            <a:br>
              <a:rPr lang="en-US"/>
            </a:br>
            <a:r>
              <a:rPr lang="en-US"/>
              <a:t>     Diagram</a:t>
            </a:r>
          </a:p>
          <a:p>
            <a:endParaRPr lang="en-US" i="1"/>
          </a:p>
          <a:p>
            <a:endParaRPr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56</a:t>
            </a:fld>
            <a:endParaRPr kumimoji="0" lang="en-US"/>
          </a:p>
        </p:txBody>
      </p:sp>
    </p:spTree>
    <p:extLst>
      <p:ext uri="{BB962C8B-B14F-4D97-AF65-F5344CB8AC3E}">
        <p14:creationId xmlns:p14="http://schemas.microsoft.com/office/powerpoint/2010/main" val="14920305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ChangeArrowheads="1"/>
          </p:cNvSpPr>
          <p:nvPr>
            <p:ph type="body" idx="1"/>
          </p:nvPr>
        </p:nvSpPr>
        <p:spPr>
          <a:xfrm>
            <a:off x="762000" y="1981200"/>
            <a:ext cx="7772400" cy="4114800"/>
          </a:xfrm>
        </p:spPr>
        <p:txBody>
          <a:bodyPr lIns="90488" tIns="44450" rIns="90488" bIns="44450"/>
          <a:lstStyle/>
          <a:p>
            <a:pPr eaLnBrk="1" hangingPunct="1">
              <a:buFont typeface="+mj-lt"/>
              <a:buAutoNum type="arabicPeriod"/>
              <a:defRPr/>
            </a:pPr>
            <a:r>
              <a:rPr lang="en-US" sz="1800" dirty="0"/>
              <a:t>Class diagrams display the data and behaviors of a class</a:t>
            </a:r>
          </a:p>
          <a:p>
            <a:pPr eaLnBrk="1" hangingPunct="1">
              <a:buFont typeface="+mj-lt"/>
              <a:buAutoNum type="arabicPeriod"/>
              <a:defRPr/>
            </a:pPr>
            <a:r>
              <a:rPr lang="en-US" sz="1800" dirty="0"/>
              <a:t>Class diagrams provide an (abstract) representation of a specific real world problem domain.</a:t>
            </a:r>
          </a:p>
          <a:p>
            <a:pPr eaLnBrk="1" hangingPunct="1">
              <a:buFont typeface="+mj-lt"/>
              <a:buAutoNum type="arabicPeriod"/>
              <a:defRPr/>
            </a:pPr>
            <a:endParaRPr lang="en-US" sz="1800" dirty="0"/>
          </a:p>
          <a:p>
            <a:pPr eaLnBrk="1" hangingPunct="1">
              <a:buFont typeface="+mj-lt"/>
              <a:buAutoNum type="arabicPeriod"/>
              <a:defRPr/>
            </a:pPr>
            <a:r>
              <a:rPr lang="en-US" sz="1800" b="1" u="sng" dirty="0"/>
              <a:t>Transcendental Consciousness</a:t>
            </a:r>
            <a:r>
              <a:rPr lang="en-US" sz="1800" dirty="0"/>
              <a:t> is the simplest state of awareness, where the mind goes beyond thoughts and concepts to the most abstract level of awareness – the "abstract content" of awareness</a:t>
            </a:r>
          </a:p>
          <a:p>
            <a:pPr>
              <a:buFont typeface="+mj-lt"/>
              <a:buAutoNum type="arabicPeriod"/>
              <a:defRPr/>
            </a:pPr>
            <a:r>
              <a:rPr lang="en-US" sz="1800" b="1" u="sng" dirty="0"/>
              <a:t>Wholeness moving within itself</a:t>
            </a:r>
            <a:r>
              <a:rPr lang="en-US" sz="1800" dirty="0"/>
              <a:t>: In Unity Consciousness, one experiences that all objects in the universe arise from pure consciousness and are ultimately nothing but consciousness. </a:t>
            </a:r>
          </a:p>
          <a:p>
            <a:pPr marL="0" indent="0" eaLnBrk="1" hangingPunct="1">
              <a:lnSpc>
                <a:spcPct val="90000"/>
              </a:lnSpc>
              <a:buFontTx/>
              <a:buNone/>
              <a:defRPr/>
            </a:pPr>
            <a:endParaRPr lang="en-US" sz="1800" dirty="0">
              <a:solidFill>
                <a:srgbClr val="000099"/>
              </a:solidFill>
            </a:endParaRPr>
          </a:p>
        </p:txBody>
      </p:sp>
      <p:sp>
        <p:nvSpPr>
          <p:cNvPr id="591875" name="Rectangle 3"/>
          <p:cNvSpPr>
            <a:spLocks noGrp="1" noChangeArrowheads="1"/>
          </p:cNvSpPr>
          <p:nvPr>
            <p:ph type="title"/>
          </p:nvPr>
        </p:nvSpPr>
        <p:spPr>
          <a:xfrm>
            <a:off x="609600" y="2286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ormAutofit fontScale="90000"/>
          </a:bodyPr>
          <a:lstStyle/>
          <a:p>
            <a:pPr algn="ctr" eaLnBrk="1" hangingPunct="1">
              <a:defRPr/>
            </a:pPr>
            <a:r>
              <a:rPr lang="en-US" sz="3600" dirty="0">
                <a:solidFill>
                  <a:srgbClr val="000099"/>
                </a:solidFill>
              </a:rPr>
              <a:t>Connecting the Parts of Knowledge With the Wholeness of Knowledge</a:t>
            </a:r>
            <a:endParaRPr lang="en-US" sz="3600" dirty="0"/>
          </a:p>
        </p:txBody>
      </p:sp>
      <p:cxnSp>
        <p:nvCxnSpPr>
          <p:cNvPr id="48132" name="Straight Connector 4"/>
          <p:cNvCxnSpPr>
            <a:cxnSpLocks noChangeShapeType="1"/>
          </p:cNvCxnSpPr>
          <p:nvPr/>
        </p:nvCxnSpPr>
        <p:spPr bwMode="auto">
          <a:xfrm>
            <a:off x="990600" y="3124200"/>
            <a:ext cx="7086600" cy="0"/>
          </a:xfrm>
          <a:prstGeom prst="line">
            <a:avLst/>
          </a:prstGeom>
          <a:noFill/>
          <a:ln w="19050" algn="ctr">
            <a:solidFill>
              <a:schemeClr val="tx1"/>
            </a:solidFill>
            <a:round/>
            <a:headEnd/>
            <a:tailEnd/>
          </a:ln>
        </p:spPr>
      </p:cxnSp>
      <p:sp>
        <p:nvSpPr>
          <p:cNvPr id="48133" name="AutoShape 2"/>
          <p:cNvSpPr>
            <a:spLocks noChangeArrowheads="1"/>
          </p:cNvSpPr>
          <p:nvPr/>
        </p:nvSpPr>
        <p:spPr bwMode="auto">
          <a:xfrm rot="-5534151">
            <a:off x="7490550" y="3429085"/>
            <a:ext cx="2659063" cy="544512"/>
          </a:xfrm>
          <a:prstGeom prst="curvedUpArrow">
            <a:avLst>
              <a:gd name="adj1" fmla="val 46867"/>
              <a:gd name="adj2" fmla="val 100765"/>
              <a:gd name="adj3" fmla="val 33333"/>
            </a:avLst>
          </a:prstGeom>
          <a:solidFill>
            <a:srgbClr val="FFFF00"/>
          </a:solidFill>
          <a:ln w="9525">
            <a:solidFill>
              <a:srgbClr val="000000"/>
            </a:solidFill>
            <a:miter lim="800000"/>
            <a:headEnd/>
            <a:tailEnd/>
          </a:ln>
        </p:spPr>
        <p:txBody>
          <a:bodyPr/>
          <a:lstStyle/>
          <a:p>
            <a:endParaRPr lang="en-US"/>
          </a:p>
        </p:txBody>
      </p:sp>
      <p:sp>
        <p:nvSpPr>
          <p:cNvPr id="48134" name="Slide Number Placeholder 7"/>
          <p:cNvSpPr>
            <a:spLocks noGrp="1"/>
          </p:cNvSpPr>
          <p:nvPr>
            <p:ph type="sldNum" sz="quarter" idx="12"/>
          </p:nvPr>
        </p:nvSpPr>
        <p:spPr>
          <a:noFill/>
        </p:spPr>
        <p:txBody>
          <a:bodyPr/>
          <a:lstStyle/>
          <a:p>
            <a:fld id="{C1791BB6-9F46-40A0-B2B7-32CF2E3E968E}" type="slidenum">
              <a:rPr lang="en-US">
                <a:latin typeface="Arial" charset="0"/>
              </a:rPr>
              <a:pPr/>
              <a:t>57</a:t>
            </a:fld>
            <a:endParaRPr lang="en-US">
              <a:latin typeface="Arial" charset="0"/>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Oriented Principles</a:t>
            </a:r>
          </a:p>
        </p:txBody>
      </p:sp>
      <p:sp>
        <p:nvSpPr>
          <p:cNvPr id="3" name="Content Placeholder 2"/>
          <p:cNvSpPr>
            <a:spLocks noGrp="1"/>
          </p:cNvSpPr>
          <p:nvPr>
            <p:ph idx="1"/>
          </p:nvPr>
        </p:nvSpPr>
        <p:spPr>
          <a:xfrm>
            <a:off x="457200" y="2057400"/>
            <a:ext cx="8229600" cy="4389120"/>
          </a:xfrm>
        </p:spPr>
        <p:txBody>
          <a:bodyPr>
            <a:normAutofit/>
          </a:bodyPr>
          <a:lstStyle/>
          <a:p>
            <a:r>
              <a:rPr lang="en-US" sz="2800"/>
              <a:t>Objects have </a:t>
            </a:r>
            <a:r>
              <a:rPr lang="en-US" sz="2800" i="1"/>
              <a:t>state, behavior, </a:t>
            </a:r>
            <a:r>
              <a:rPr lang="en-US" sz="2800"/>
              <a:t>and </a:t>
            </a:r>
            <a:r>
              <a:rPr lang="en-US" sz="2800" i="1"/>
              <a:t>identity</a:t>
            </a:r>
            <a:endParaRPr lang="en-US" sz="2800"/>
          </a:p>
          <a:p>
            <a:r>
              <a:rPr lang="en-US" sz="2800"/>
              <a:t>Encapsulation and Data Hiding</a:t>
            </a:r>
          </a:p>
          <a:p>
            <a:r>
              <a:rPr lang="en-US" sz="2800"/>
              <a:t>Inheritance (Generalization) </a:t>
            </a:r>
          </a:p>
          <a:p>
            <a:r>
              <a:rPr lang="en-US" sz="2800"/>
              <a:t>Polymorphism and Late Binding</a:t>
            </a:r>
          </a:p>
          <a:p>
            <a:r>
              <a:rPr lang="en-US" sz="2800"/>
              <a:t>Delegation</a:t>
            </a:r>
          </a:p>
          <a:p>
            <a:pPr marL="0" indent="0">
              <a:buNone/>
            </a:pP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6</a:t>
            </a:fld>
            <a:endParaRPr kumimoji="0" lang="en-US"/>
          </a:p>
        </p:txBody>
      </p:sp>
    </p:spTree>
    <p:extLst>
      <p:ext uri="{BB962C8B-B14F-4D97-AF65-F5344CB8AC3E}">
        <p14:creationId xmlns:p14="http://schemas.microsoft.com/office/powerpoint/2010/main" val="933592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Goal</a:t>
            </a:r>
          </a:p>
        </p:txBody>
      </p:sp>
      <p:sp>
        <p:nvSpPr>
          <p:cNvPr id="3" name="Content Placeholder 2"/>
          <p:cNvSpPr>
            <a:spLocks noGrp="1"/>
          </p:cNvSpPr>
          <p:nvPr>
            <p:ph idx="1"/>
          </p:nvPr>
        </p:nvSpPr>
        <p:spPr>
          <a:xfrm>
            <a:off x="457200" y="1935480"/>
            <a:ext cx="8382000" cy="4465320"/>
          </a:xfrm>
        </p:spPr>
        <p:txBody>
          <a:bodyPr>
            <a:normAutofit fontScale="85000" lnSpcReduction="20000"/>
          </a:bodyPr>
          <a:lstStyle/>
          <a:p>
            <a:r>
              <a:rPr lang="en-US"/>
              <a:t>We want to build a software system based on objects interacting with objects, following best practices of the OO paradigm</a:t>
            </a:r>
            <a:br>
              <a:rPr lang="en-US"/>
            </a:br>
            <a:r>
              <a:rPr lang="en-US" i="1"/>
              <a:t>Demo</a:t>
            </a:r>
            <a:r>
              <a:rPr lang="en-US"/>
              <a:t>: </a:t>
            </a:r>
            <a:r>
              <a:rPr lang="en-US">
                <a:latin typeface="Courier New" panose="02070309020205020404" pitchFamily="49" charset="0"/>
                <a:cs typeface="Courier New" panose="02070309020205020404" pitchFamily="49" charset="0"/>
              </a:rPr>
              <a:t>lesson1.lecture.objectdemo</a:t>
            </a:r>
          </a:p>
          <a:p>
            <a:r>
              <a:rPr lang="en-US"/>
              <a:t>Example: Recall the car example</a:t>
            </a:r>
          </a:p>
          <a:p>
            <a:r>
              <a:rPr lang="en-US"/>
              <a:t>When we achieve this, there are obvious benefits:</a:t>
            </a:r>
          </a:p>
          <a:p>
            <a:pPr lvl="1"/>
            <a:r>
              <a:rPr lang="en-US"/>
              <a:t>Easy to maintain</a:t>
            </a:r>
          </a:p>
          <a:p>
            <a:pPr lvl="1"/>
            <a:r>
              <a:rPr lang="en-US"/>
              <a:t>Easy to extend and reuse</a:t>
            </a:r>
          </a:p>
          <a:p>
            <a:pPr lvl="1"/>
            <a:r>
              <a:rPr lang="en-US"/>
              <a:t>Easy to understand</a:t>
            </a:r>
          </a:p>
          <a:p>
            <a:r>
              <a:rPr lang="en-US"/>
              <a:t>To achieve the goal, there are two important steps before writing code:</a:t>
            </a:r>
          </a:p>
          <a:p>
            <a:pPr lvl="1"/>
            <a:r>
              <a:rPr lang="en-US" i="1"/>
              <a:t>Analysis: </a:t>
            </a:r>
            <a:r>
              <a:rPr lang="en-US"/>
              <a:t>Understand </a:t>
            </a:r>
            <a:r>
              <a:rPr lang="en-US" i="1"/>
              <a:t>what </a:t>
            </a:r>
            <a:r>
              <a:rPr lang="en-US"/>
              <a:t>is needed and model these requirements</a:t>
            </a:r>
          </a:p>
          <a:p>
            <a:pPr lvl="1"/>
            <a:r>
              <a:rPr lang="en-US" i="1"/>
              <a:t>Design: </a:t>
            </a:r>
            <a:r>
              <a:rPr lang="en-US"/>
              <a:t>Determine </a:t>
            </a:r>
            <a:r>
              <a:rPr lang="en-US" i="1"/>
              <a:t>how </a:t>
            </a:r>
            <a:r>
              <a:rPr lang="en-US"/>
              <a:t>to put the elements discovered in analysis into a system of software objects that function together in a way that meets the user requirements</a:t>
            </a:r>
            <a:endParaRPr lang="en-US" i="1"/>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7</a:t>
            </a:fld>
            <a:endParaRPr kumimoji="0" lang="en-US"/>
          </a:p>
        </p:txBody>
      </p:sp>
    </p:spTree>
    <p:extLst>
      <p:ext uri="{BB962C8B-B14F-4D97-AF65-F5344CB8AC3E}">
        <p14:creationId xmlns:p14="http://schemas.microsoft.com/office/powerpoint/2010/main" val="134279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a:t>Steps to Achieve the Goal: The Software Development Lifecycle (SDLC)</a:t>
            </a:r>
          </a:p>
        </p:txBody>
      </p:sp>
      <p:sp>
        <p:nvSpPr>
          <p:cNvPr id="3" name="Content Placeholder 2"/>
          <p:cNvSpPr>
            <a:spLocks noGrp="1"/>
          </p:cNvSpPr>
          <p:nvPr>
            <p:ph idx="1"/>
          </p:nvPr>
        </p:nvSpPr>
        <p:spPr>
          <a:xfrm>
            <a:off x="457200" y="1935480"/>
            <a:ext cx="8458200" cy="4846320"/>
          </a:xfrm>
        </p:spPr>
        <p:txBody>
          <a:bodyPr>
            <a:normAutofit fontScale="85000" lnSpcReduction="20000"/>
          </a:bodyPr>
          <a:lstStyle/>
          <a:p>
            <a:pPr marL="0" indent="0">
              <a:buNone/>
            </a:pPr>
            <a:r>
              <a:rPr lang="en-US"/>
              <a:t>To build a software system, these are the key steps in the process:</a:t>
            </a:r>
          </a:p>
          <a:p>
            <a:pPr marL="514350" indent="-514350">
              <a:buAutoNum type="arabicPeriod"/>
            </a:pPr>
            <a:r>
              <a:rPr lang="en-US" u="sng"/>
              <a:t>User Requirements (Analysis)</a:t>
            </a:r>
            <a:r>
              <a:rPr lang="en-US"/>
              <a:t>: Determine as precisely as possible what problem you are trying to solve and what requirements must be met in your software solution. The first step is some kind of </a:t>
            </a:r>
            <a:r>
              <a:rPr lang="en-US" i="1"/>
              <a:t>Problem Statement; </a:t>
            </a:r>
            <a:r>
              <a:rPr lang="en-US"/>
              <a:t>the next step is done by working out </a:t>
            </a:r>
            <a:r>
              <a:rPr lang="en-US" i="1"/>
              <a:t>Use Cases</a:t>
            </a:r>
          </a:p>
          <a:p>
            <a:pPr marL="514350" indent="-514350">
              <a:buAutoNum type="arabicPeriod"/>
            </a:pPr>
            <a:r>
              <a:rPr lang="en-US" u="sng"/>
              <a:t>Create a Static Model (Analysis)</a:t>
            </a:r>
            <a:r>
              <a:rPr lang="en-US"/>
              <a:t>: Based on use cases and the problem statement, determine what the objects of the system are going to be. In this step you identify the </a:t>
            </a:r>
            <a:r>
              <a:rPr lang="en-US" i="1"/>
              <a:t>classes</a:t>
            </a:r>
            <a:r>
              <a:rPr lang="en-US"/>
              <a:t> and create a </a:t>
            </a:r>
            <a:r>
              <a:rPr lang="en-US" i="1"/>
              <a:t>class diagram. </a:t>
            </a:r>
            <a:r>
              <a:rPr lang="en-US"/>
              <a:t>Initially, you will identify classes and attributes (properties) for each class.</a:t>
            </a:r>
          </a:p>
          <a:p>
            <a:pPr marL="514350" indent="-514350">
              <a:buAutoNum type="arabicPeriod"/>
            </a:pPr>
            <a:r>
              <a:rPr lang="en-US" u="sng"/>
              <a:t>Add Relationships to the Static Model (Analysis)</a:t>
            </a:r>
            <a:r>
              <a:rPr lang="en-US"/>
              <a:t>. Determine from the use cases how classes in your model should be related. </a:t>
            </a:r>
            <a:r>
              <a:rPr lang="en-US" i="1"/>
              <a:t>Associations </a:t>
            </a:r>
            <a:r>
              <a:rPr lang="en-US"/>
              <a:t>and </a:t>
            </a:r>
            <a:r>
              <a:rPr lang="en-US" i="1"/>
              <a:t>dependencies </a:t>
            </a:r>
            <a:r>
              <a:rPr lang="en-US"/>
              <a:t>between classes help to identify how each class should behave and what services each should provide.</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8</a:t>
            </a:fld>
            <a:endParaRPr kumimoji="0" lang="en-US"/>
          </a:p>
        </p:txBody>
      </p:sp>
    </p:spTree>
    <p:extLst>
      <p:ext uri="{BB962C8B-B14F-4D97-AF65-F5344CB8AC3E}">
        <p14:creationId xmlns:p14="http://schemas.microsoft.com/office/powerpoint/2010/main" val="62865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(continued)</a:t>
            </a:r>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startAt="4"/>
            </a:pPr>
            <a:r>
              <a:rPr lang="en-US" u="sng"/>
              <a:t>Create a Dynamic Model (Analysis)</a:t>
            </a:r>
            <a:r>
              <a:rPr lang="en-US"/>
              <a:t>: For each important flow of a use case, see how a request from a user of the system should be handled by the classes you have identified. You accomplish this when you create </a:t>
            </a:r>
            <a:r>
              <a:rPr lang="en-US" i="1"/>
              <a:t>sequence diagrams. </a:t>
            </a:r>
            <a:r>
              <a:rPr lang="en-US"/>
              <a:t>Build sequence diagrams by studying use cases and by reviewing the associations and dependencies that have been included in your class diagrams. Sequence diagrams help to identify what  responsibilities each of your classes will have and therefore what services each of your classes should provide.</a:t>
            </a:r>
          </a:p>
          <a:p>
            <a:pPr marL="514350" indent="-514350">
              <a:buAutoNum type="arabicPeriod" startAt="4"/>
            </a:pPr>
            <a:r>
              <a:rPr lang="en-US" u="sng"/>
              <a:t>Enhance the Static and Dynamic Models (Design)</a:t>
            </a:r>
            <a:r>
              <a:rPr lang="en-US"/>
              <a:t>: Design is concerned with </a:t>
            </a:r>
            <a:r>
              <a:rPr lang="en-US" i="1"/>
              <a:t>how </a:t>
            </a:r>
            <a:r>
              <a:rPr lang="en-US"/>
              <a:t>to build the system. Previous steps were concerned with modeling the use cases but design is concerned with how to put all the ideas together to build a system. One aspect of design is the intelligent use of abstract classes and interfaces.</a:t>
            </a:r>
          </a:p>
          <a:p>
            <a:pPr marL="514350" indent="-514350">
              <a:buAutoNum type="arabicPeriod" startAt="4"/>
            </a:pPr>
            <a:r>
              <a:rPr lang="en-US" u="sng"/>
              <a:t>Transform UML into Code  </a:t>
            </a:r>
            <a:r>
              <a:rPr lang="en-US"/>
              <a:t>UML is like an architect's blueprint – it provides clear guidelines for the design, but turning the blueprint into a final product requires additional skills. Code is developed in conjunction with unit tests that verify correctness.</a:t>
            </a:r>
            <a:endParaRPr lang="en-US" u="sng"/>
          </a:p>
          <a:p>
            <a:pPr marL="0" indent="0">
              <a:buNone/>
            </a:pPr>
            <a:endParaRPr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9</a:t>
            </a:fld>
            <a:endParaRPr kumimoji="0" lang="en-US"/>
          </a:p>
        </p:txBody>
      </p:sp>
    </p:spTree>
    <p:extLst>
      <p:ext uri="{BB962C8B-B14F-4D97-AF65-F5344CB8AC3E}">
        <p14:creationId xmlns:p14="http://schemas.microsoft.com/office/powerpoint/2010/main" val="925768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15252</TotalTime>
  <Words>4986</Words>
  <Application>Microsoft Macintosh PowerPoint</Application>
  <PresentationFormat>On-screen Show (4:3)</PresentationFormat>
  <Paragraphs>537</Paragraphs>
  <Slides>57</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57</vt:i4>
      </vt:variant>
    </vt:vector>
  </HeadingPairs>
  <TitlesOfParts>
    <vt:vector size="64" baseType="lpstr">
      <vt:lpstr>Arial</vt:lpstr>
      <vt:lpstr>Calibri</vt:lpstr>
      <vt:lpstr>Constantia</vt:lpstr>
      <vt:lpstr>Courier New</vt:lpstr>
      <vt:lpstr>Times New Roman</vt:lpstr>
      <vt:lpstr>Wingdings 2</vt:lpstr>
      <vt:lpstr>Flow</vt:lpstr>
      <vt:lpstr>CS401 Modern Programming Practices (MPP) Bright Gee Varghese</vt:lpstr>
      <vt:lpstr>Lecture 1: The OO Paradigm for Building Software Solutions</vt:lpstr>
      <vt:lpstr>Wholeness Statement</vt:lpstr>
      <vt:lpstr>PowerPoint Presentation</vt:lpstr>
      <vt:lpstr>Origin of OO</vt:lpstr>
      <vt:lpstr>Object Oriented Principles</vt:lpstr>
      <vt:lpstr>The Goal</vt:lpstr>
      <vt:lpstr>Steps to Achieve the Goal: The Software Development Lifecycle (SDLC)</vt:lpstr>
      <vt:lpstr>(continued)</vt:lpstr>
      <vt:lpstr>UML</vt:lpstr>
      <vt:lpstr>Some Types of UML Diagrams</vt:lpstr>
      <vt:lpstr>Objectives for Next Few Lessons</vt:lpstr>
      <vt:lpstr>Main Point 1</vt:lpstr>
      <vt:lpstr>Overview</vt:lpstr>
      <vt:lpstr>Problem Description for the SRS</vt:lpstr>
      <vt:lpstr>PowerPoint Presentation</vt:lpstr>
      <vt:lpstr>Plan for Lesson 1</vt:lpstr>
      <vt:lpstr>Use Case Model for the Student Registration System</vt:lpstr>
      <vt:lpstr>(continued)</vt:lpstr>
      <vt:lpstr>(continued)</vt:lpstr>
      <vt:lpstr>Exercise 1.1: Use Case Description for Register Use Case</vt:lpstr>
      <vt:lpstr>A Solution</vt:lpstr>
      <vt:lpstr>Cataloging All Use Cases</vt:lpstr>
      <vt:lpstr>A Partial Use Case Diagram for the Student Registration System</vt:lpstr>
      <vt:lpstr>Main Point 2</vt:lpstr>
      <vt:lpstr>Plan for Lesson 1</vt:lpstr>
      <vt:lpstr>Example: Start Building the Static Model: Find Noun Phrases</vt:lpstr>
      <vt:lpstr>Problem Description for SRS</vt:lpstr>
      <vt:lpstr>PowerPoint Presentation</vt:lpstr>
      <vt:lpstr>List of Noun Phrases (SRS)</vt:lpstr>
      <vt:lpstr>Sort and Eliminate Duplicates (SRS)</vt:lpstr>
      <vt:lpstr>(continued)</vt:lpstr>
      <vt:lpstr>Streamline the List Further</vt:lpstr>
      <vt:lpstr>Final List of Noun Phrases (SRS)</vt:lpstr>
      <vt:lpstr>Main Point 3</vt:lpstr>
      <vt:lpstr>Exercise 1.2</vt:lpstr>
      <vt:lpstr>Solution: Group “Synonyms” (SRS)</vt:lpstr>
      <vt:lpstr>Example continued: Selecting the Best Among Each Group</vt:lpstr>
      <vt:lpstr>(continued)</vt:lpstr>
      <vt:lpstr>Which Nouns Should Become Classes?</vt:lpstr>
      <vt:lpstr>Examples of Noun Phrases That Are Attributes Rather Than Classes (SRS)</vt:lpstr>
      <vt:lpstr>Examples of Noun Phrases That Are Attributes Rather Than Classes (SRS)</vt:lpstr>
      <vt:lpstr>Ignore Implementation Classes During Analysis</vt:lpstr>
      <vt:lpstr>SRS Implementation Classes</vt:lpstr>
      <vt:lpstr>Final List of Classes Derived from Noun Phrases</vt:lpstr>
      <vt:lpstr>Data Dictionary of Classes</vt:lpstr>
      <vt:lpstr>(continued)</vt:lpstr>
      <vt:lpstr>(continued)</vt:lpstr>
      <vt:lpstr>The Class Model</vt:lpstr>
      <vt:lpstr>The Class Diagram</vt:lpstr>
      <vt:lpstr>Exercise 1.3: Class Diagrams</vt:lpstr>
      <vt:lpstr>Solution: Student Class Diagram</vt:lpstr>
      <vt:lpstr>Identifying Attributes</vt:lpstr>
      <vt:lpstr>Identifying Operations</vt:lpstr>
      <vt:lpstr>Main Point 4</vt:lpstr>
      <vt:lpstr>Plan for Lesson 1</vt:lpstr>
      <vt:lpstr>Connecting the Parts of Knowledge With the Wholeness of Knowledge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Najeeb</dc:creator>
  <cp:lastModifiedBy>bright varghese</cp:lastModifiedBy>
  <cp:revision>550</cp:revision>
  <dcterms:created xsi:type="dcterms:W3CDTF">2010-06-08T15:14:26Z</dcterms:created>
  <dcterms:modified xsi:type="dcterms:W3CDTF">2023-02-26T17:28:11Z</dcterms:modified>
</cp:coreProperties>
</file>