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</p:sldMasterIdLst>
  <p:notesMasterIdLst>
    <p:notesMasterId r:id="rId53"/>
  </p:notesMasterIdLst>
  <p:sldIdLst>
    <p:sldId id="256" r:id="rId3"/>
    <p:sldId id="305" r:id="rId4"/>
    <p:sldId id="361" r:id="rId5"/>
    <p:sldId id="338" r:id="rId6"/>
    <p:sldId id="362" r:id="rId7"/>
    <p:sldId id="345" r:id="rId8"/>
    <p:sldId id="317" r:id="rId9"/>
    <p:sldId id="366" r:id="rId10"/>
    <p:sldId id="341" r:id="rId11"/>
    <p:sldId id="318" r:id="rId12"/>
    <p:sldId id="340" r:id="rId13"/>
    <p:sldId id="319" r:id="rId14"/>
    <p:sldId id="320" r:id="rId15"/>
    <p:sldId id="321" r:id="rId16"/>
    <p:sldId id="350" r:id="rId17"/>
    <p:sldId id="367" r:id="rId18"/>
    <p:sldId id="368" r:id="rId19"/>
    <p:sldId id="369" r:id="rId20"/>
    <p:sldId id="351" r:id="rId21"/>
    <p:sldId id="352" r:id="rId22"/>
    <p:sldId id="353" r:id="rId23"/>
    <p:sldId id="364" r:id="rId24"/>
    <p:sldId id="354" r:id="rId25"/>
    <p:sldId id="363" r:id="rId26"/>
    <p:sldId id="323" r:id="rId27"/>
    <p:sldId id="324" r:id="rId28"/>
    <p:sldId id="325" r:id="rId29"/>
    <p:sldId id="326" r:id="rId30"/>
    <p:sldId id="355" r:id="rId31"/>
    <p:sldId id="356" r:id="rId32"/>
    <p:sldId id="365" r:id="rId33"/>
    <p:sldId id="327" r:id="rId34"/>
    <p:sldId id="328" r:id="rId35"/>
    <p:sldId id="358" r:id="rId36"/>
    <p:sldId id="357" r:id="rId37"/>
    <p:sldId id="359" r:id="rId38"/>
    <p:sldId id="329" r:id="rId39"/>
    <p:sldId id="330" r:id="rId40"/>
    <p:sldId id="331" r:id="rId41"/>
    <p:sldId id="335" r:id="rId42"/>
    <p:sldId id="360" r:id="rId43"/>
    <p:sldId id="374" r:id="rId44"/>
    <p:sldId id="344" r:id="rId45"/>
    <p:sldId id="336" r:id="rId46"/>
    <p:sldId id="310" r:id="rId47"/>
    <p:sldId id="370" r:id="rId48"/>
    <p:sldId id="371" r:id="rId49"/>
    <p:sldId id="372" r:id="rId50"/>
    <p:sldId id="373" r:id="rId51"/>
    <p:sldId id="271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27701" autoAdjust="0"/>
    <p:restoredTop sz="83912" autoAdjust="0"/>
  </p:normalViewPr>
  <p:slideViewPr>
    <p:cSldViewPr>
      <p:cViewPr varScale="1">
        <p:scale>
          <a:sx n="61" d="100"/>
          <a:sy n="61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22F7AD5-9B9F-4466-8575-C7C149283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357475-2F45-4AB0-9A58-30257FCAB95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4AF68-993C-4AFA-9B43-8319C9311CC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5A3EF-DF41-405A-8932-C2BDF919DA8B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0B477-10F1-4953-834D-E449E4323EC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1ED56B-ACBB-4C4F-A632-84F22CDBB78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13D9A-6AFF-46EF-ABFC-5338E522A1F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0989D-5BF1-4C5B-AA13-B82E630CEAB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1769F-594A-4110-A404-2F8741115593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485B9-DA85-46A0-86CB-A074EECDBFF6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C0C28-A8D8-4927-95FA-B9E7EC891D31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How do you make sure two classes get the same instance of a dependency?</a:t>
            </a:r>
          </a:p>
          <a:p>
            <a:pPr eaLnBrk="1" hangingPunct="1">
              <a:buFontTx/>
              <a:buChar char="-"/>
            </a:pPr>
            <a:r>
              <a:rPr lang="en-US" smtClean="0"/>
              <a:t> how can you gain control of an instance that you send in? (like a mock)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93517-6590-46A7-8ECA-FF6AA8F928DD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44685A-0ADD-4231-9373-D9D6C969C01A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3F75D-F454-40BF-A6B5-A977D605D2C1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2CAB75-1FB9-44E1-86CC-F77FE46040E8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B4355-8715-43D7-8560-A11363E8B387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BF55B-74F8-4645-AE0A-39FD75BE2075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D9688F-A305-4AE3-9498-6725469644A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B60ECB-1E34-474A-8A85-FF1A3E3FB17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A8AE8-C1CC-44E8-AEDA-66957E4D11A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B05F8-63FC-4945-A40B-105BEE0805E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BD67E-A72A-4D76-BF33-0C7A2BEB787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59939-FDE2-401A-A1E2-892FFAB847C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C953B-1EFE-4416-B0C9-8B8E538406AE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F92CF-DC23-4E6C-A6AE-498D7CF1FA3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4F8DB-E469-46CD-B871-52424E22E8F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B79C3-A75B-497E-8177-5EB595213AB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0A8F4F-F635-4527-806A-F1DB62AA5FA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A533FA-C734-41D2-A18B-20B1180FFC20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6286E7-7058-4E88-9F2A-8057EF058F66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B8DC43-B534-4B57-BDF1-D7C602C83DEC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3D25A-AA91-4946-B8C9-16B9CB14C27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6C4687-70BA-424B-929E-4D264AC82DA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E79A0-B80B-47B7-8874-1AB84C67066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A520E-8D82-4FAD-A5F2-5650CC7D0791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ABEFF3-2577-4440-B3F2-10558BBA3B0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8814E5-8715-40CC-A740-84DA2C6585A4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7DB18-786F-42FE-B83F-91B44FCBA291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75FD8-831F-4775-BE26-17680B81485C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A16F6-68F5-4500-946F-0011E4F0BC24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A2AB1-ED6A-4438-8B98-CCD3311FCE0A}" type="slidenum">
              <a:rPr lang="en-AU" smtClean="0"/>
              <a:pPr/>
              <a:t>45</a:t>
            </a:fld>
            <a:endParaRPr lang="en-AU" smtClean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7888A-0854-4422-B7E5-A66CE2FF02F6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FD356-C895-4849-9FFD-1ED8A8924F81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DF302-DA97-4AF6-B700-0F07529E4862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A6441-D283-432C-954F-EC1A833267F7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3F601-164D-46C9-8D84-8DCF45207BC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D77AA-29CB-4B1B-844B-717CD4F68FBB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067A0E-8869-48BC-9917-04EB9C7E918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6820C-EC1D-4D85-9497-A41186E44A6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225291-2857-407A-B40F-7B8E64DA105F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AB332-679C-40C6-8021-639D6B8E019D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hyperlink" Target="http://microsoft.com/msdn" TargetMode="External"/><Relationship Id="rId4" Type="http://schemas.openxmlformats.org/officeDocument/2006/relationships/hyperlink" Target="http://www.microsoft.com/teched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icrosoft logo and tagline"/>
          <p:cNvPicPr>
            <a:picLocks noChangeAspect="1" noChangeArrowheads="1"/>
          </p:cNvPicPr>
          <p:nvPr/>
        </p:nvPicPr>
        <p:blipFill>
          <a:blip r:embed="rId2">
            <a:lum bright="-100000"/>
          </a:blip>
          <a:srcRect/>
          <a:stretch>
            <a:fillRect/>
          </a:stretch>
        </p:blipFill>
        <p:spPr bwMode="auto">
          <a:xfrm>
            <a:off x="6948488" y="6308725"/>
            <a:ext cx="206533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6929438" y="6215063"/>
            <a:ext cx="2071687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 txBox="1">
            <a:spLocks/>
          </p:cNvSpPr>
          <p:nvPr/>
        </p:nvSpPr>
        <p:spPr>
          <a:xfrm>
            <a:off x="95250" y="6400800"/>
            <a:ext cx="2133600" cy="365125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363" fontAlgn="auto">
              <a:spcBef>
                <a:spcPts val="0"/>
              </a:spcBef>
              <a:spcAft>
                <a:spcPts val="0"/>
              </a:spcAft>
              <a:defRPr/>
            </a:pPr>
            <a:fld id="{2DCB8072-D5CE-4B91-8367-251C1C2DB3EF}" type="slidenum">
              <a:rPr lang="en-US" sz="1400" smtClean="0">
                <a:solidFill>
                  <a:srgbClr val="F4C19A"/>
                </a:solidFill>
                <a:latin typeface="+mn-lt"/>
                <a:cs typeface="+mn-cs"/>
              </a:rPr>
              <a:pPr algn="l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rgbClr val="F4C19A"/>
              </a:solidFill>
              <a:latin typeface="+mn-lt"/>
              <a:cs typeface="+mn-cs"/>
            </a:endParaRPr>
          </a:p>
        </p:txBody>
      </p:sp>
      <p:pic>
        <p:nvPicPr>
          <p:cNvPr id="6" name="Picture 5" descr="TechEd Dev logo for title masterp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invGray">
          <a:xfrm>
            <a:off x="5943600" y="51816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663" y="1416051"/>
            <a:ext cx="7681913" cy="1523495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63" y="3657601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30250" y="228600"/>
            <a:ext cx="3841750" cy="276999"/>
          </a:xfrm>
        </p:spPr>
        <p:txBody>
          <a:bodyPr/>
          <a:lstStyle>
            <a:lvl1pPr>
              <a:buFont typeface="Arial" pitchFamily="34" charset="0"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emo, Video etc. &quot;special&quot; slide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 txBox="1">
            <a:spLocks/>
          </p:cNvSpPr>
          <p:nvPr/>
        </p:nvSpPr>
        <p:spPr>
          <a:xfrm>
            <a:off x="95250" y="6400800"/>
            <a:ext cx="2133600" cy="365125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363" fontAlgn="auto">
              <a:spcBef>
                <a:spcPts val="0"/>
              </a:spcBef>
              <a:spcAft>
                <a:spcPts val="0"/>
              </a:spcAft>
              <a:defRPr/>
            </a:pPr>
            <a:fld id="{D9C49A37-92FA-4235-83DF-7A374B3604F3}" type="slidenum">
              <a:rPr lang="en-US" sz="1400" smtClean="0">
                <a:solidFill>
                  <a:srgbClr val="F2B486"/>
                </a:solidFill>
                <a:latin typeface="+mn-lt"/>
                <a:cs typeface="+mn-cs"/>
              </a:rPr>
              <a:pPr algn="l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rgbClr val="F2B486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3" y="381506"/>
            <a:ext cx="6994362" cy="1523494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3" y="3657601"/>
            <a:ext cx="6994362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0012" y="1905000"/>
            <a:ext cx="6994950" cy="1384994"/>
          </a:xfrm>
          <a:scene3d>
            <a:camera prst="orthographicFront"/>
            <a:lightRig rig="contrasting" dir="t"/>
          </a:scene3d>
          <a:sp3d/>
        </p:spPr>
        <p:txBody>
          <a:bodyPr>
            <a:noAutofit/>
            <a:sp3d extrusionH="57150">
              <a:bevelT w="19050" h="31750"/>
              <a:contourClr>
                <a:srgbClr val="CCFF99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500" normalizeH="0" baseline="0" noProof="0" dirty="0" smtClean="0">
                <a:ln w="11430"/>
                <a:gradFill flip="none" rotWithShape="1">
                  <a:gsLst>
                    <a:gs pos="0">
                      <a:srgbClr val="FFFFFF"/>
                    </a:gs>
                    <a:gs pos="28000">
                      <a:srgbClr val="F6C9A8"/>
                    </a:gs>
                    <a:gs pos="62000">
                      <a:srgbClr val="ED9655"/>
                    </a:gs>
                    <a:gs pos="88000">
                      <a:srgbClr val="EA883E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ntentForgroundOrang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6"/>
          <p:cNvSpPr txBox="1">
            <a:spLocks/>
          </p:cNvSpPr>
          <p:nvPr/>
        </p:nvSpPr>
        <p:spPr>
          <a:xfrm>
            <a:off x="95250" y="6400800"/>
            <a:ext cx="2133600" cy="365125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363" fontAlgn="auto">
              <a:spcBef>
                <a:spcPts val="0"/>
              </a:spcBef>
              <a:spcAft>
                <a:spcPts val="0"/>
              </a:spcAft>
              <a:defRPr/>
            </a:pPr>
            <a:fld id="{B9BDB1B4-E8D8-4EBE-BCB5-E8804005A9DD}" type="slidenum">
              <a:rPr lang="en-US" sz="1400" smtClean="0">
                <a:latin typeface="+mn-lt"/>
                <a:cs typeface="+mn-cs"/>
              </a:rPr>
              <a:pPr algn="l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latin typeface="+mn-lt"/>
              <a:cs typeface="+mn-cs"/>
            </a:endParaRPr>
          </a:p>
        </p:txBody>
      </p:sp>
      <p:pic>
        <p:nvPicPr>
          <p:cNvPr id="6" name="Picture 6" descr="ContentForgroundOrang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ontentForgroundOrang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/>
        </p:nvSpPr>
        <p:spPr>
          <a:xfrm>
            <a:off x="95250" y="6400800"/>
            <a:ext cx="2133600" cy="365125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363" fontAlgn="auto">
              <a:spcBef>
                <a:spcPts val="0"/>
              </a:spcBef>
              <a:spcAft>
                <a:spcPts val="0"/>
              </a:spcAft>
              <a:defRPr/>
            </a:pPr>
            <a:fld id="{0D3AFA29-BAC5-44C5-B8A5-0332C84EC997}" type="slidenum">
              <a:rPr lang="en-US" sz="1400" smtClean="0">
                <a:latin typeface="+mn-lt"/>
                <a:cs typeface="+mn-cs"/>
              </a:rPr>
              <a:pPr algn="l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latin typeface="+mn-lt"/>
              <a:cs typeface="+mn-cs"/>
            </a:endParaRPr>
          </a:p>
        </p:txBody>
      </p:sp>
      <p:pic>
        <p:nvPicPr>
          <p:cNvPr id="7" name="Picture 7" descr="ContentForgroundOrang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"/>
          <p:cNvSpPr/>
          <p:nvPr userDrawn="1"/>
        </p:nvSpPr>
        <p:spPr>
          <a:xfrm>
            <a:off x="7286625" y="6215063"/>
            <a:ext cx="1785938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ontentForgroundOrang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95250" y="6400800"/>
            <a:ext cx="2133600" cy="365125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363" fontAlgn="auto">
              <a:spcBef>
                <a:spcPts val="0"/>
              </a:spcBef>
              <a:spcAft>
                <a:spcPts val="0"/>
              </a:spcAft>
              <a:defRPr/>
            </a:pPr>
            <a:fld id="{6047A667-F077-4C65-9CEC-D462C040E445}" type="slidenum">
              <a:rPr lang="en-US" sz="1400" smtClean="0">
                <a:latin typeface="+mn-lt"/>
                <a:cs typeface="+mn-cs"/>
              </a:rPr>
              <a:pPr algn="l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latin typeface="+mn-lt"/>
              <a:cs typeface="+mn-cs"/>
            </a:endParaRPr>
          </a:p>
        </p:txBody>
      </p:sp>
      <p:pic>
        <p:nvPicPr>
          <p:cNvPr id="9" name="Picture 9" descr="ContentForgroundOrang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411554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411554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/>
          <p:cNvSpPr txBox="1">
            <a:spLocks/>
          </p:cNvSpPr>
          <p:nvPr/>
        </p:nvSpPr>
        <p:spPr>
          <a:xfrm>
            <a:off x="95250" y="6400800"/>
            <a:ext cx="2133600" cy="365125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363" fontAlgn="auto">
              <a:spcBef>
                <a:spcPts val="0"/>
              </a:spcBef>
              <a:spcAft>
                <a:spcPts val="0"/>
              </a:spcAft>
              <a:defRPr/>
            </a:pPr>
            <a:fld id="{05095637-BD41-4018-B51B-C5AADB74F484}" type="slidenum">
              <a:rPr lang="en-US" sz="1400" smtClean="0">
                <a:latin typeface="+mn-lt"/>
                <a:cs typeface="+mn-cs"/>
              </a:rPr>
              <a:pPr algn="l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latin typeface="+mn-lt"/>
              <a:cs typeface="+mn-cs"/>
            </a:endParaRPr>
          </a:p>
        </p:txBody>
      </p:sp>
      <p:pic>
        <p:nvPicPr>
          <p:cNvPr id="4" name="Picture 3" descr="ContentForgroundOrang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ackground 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hite-orange shape for code slid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6"/>
          <p:cNvSpPr txBox="1">
            <a:spLocks/>
          </p:cNvSpPr>
          <p:nvPr/>
        </p:nvSpPr>
        <p:spPr>
          <a:xfrm>
            <a:off x="95250" y="6400800"/>
            <a:ext cx="2133600" cy="365125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363" fontAlgn="auto">
              <a:spcBef>
                <a:spcPts val="0"/>
              </a:spcBef>
              <a:spcAft>
                <a:spcPts val="0"/>
              </a:spcAft>
              <a:defRPr/>
            </a:pPr>
            <a:fld id="{1F8CF7B4-879E-4B26-BFF8-1CA7265F59C8}" type="slidenum">
              <a:rPr lang="en-US" sz="1400" smtClean="0">
                <a:latin typeface="+mn-lt"/>
                <a:cs typeface="+mn-cs"/>
              </a:rPr>
              <a:pPr algn="l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7055" y="1572364"/>
            <a:ext cx="8346073" cy="1698927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8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1pPr>
            <a:lvl2pPr marL="457200" indent="6350">
              <a:lnSpc>
                <a:spcPct val="80000"/>
              </a:lnSpc>
              <a:buFontTx/>
              <a:buNone/>
              <a:defRPr sz="24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2pPr>
            <a:lvl3pPr marL="796925" indent="0">
              <a:lnSpc>
                <a:spcPct val="80000"/>
              </a:lnSpc>
              <a:buFontTx/>
              <a:buNone/>
              <a:defRPr sz="20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3pPr>
            <a:lvl4pPr marL="1147763" indent="20638">
              <a:lnSpc>
                <a:spcPct val="80000"/>
              </a:lnSpc>
              <a:buFontTx/>
              <a:buNone/>
              <a:defRPr sz="20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4pPr>
            <a:lvl5pPr marL="1489075" indent="0">
              <a:lnSpc>
                <a:spcPct val="80000"/>
              </a:lnSpc>
              <a:buFontTx/>
              <a:buNone/>
              <a:defRPr sz="20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>
            <a:spLocks/>
          </p:cNvSpPr>
          <p:nvPr/>
        </p:nvSpPr>
        <p:spPr>
          <a:xfrm>
            <a:off x="95250" y="6400800"/>
            <a:ext cx="2133600" cy="365125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363" fontAlgn="auto">
              <a:spcBef>
                <a:spcPts val="0"/>
              </a:spcBef>
              <a:spcAft>
                <a:spcPts val="0"/>
              </a:spcAft>
              <a:defRPr/>
            </a:pPr>
            <a:fld id="{7ACB9C02-9F51-43E8-AB15-67029E3FEC99}" type="slidenum">
              <a:rPr lang="en-US" sz="1400" smtClean="0">
                <a:latin typeface="+mn-lt"/>
                <a:cs typeface="+mn-cs"/>
              </a:rPr>
              <a:pPr algn="l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latin typeface="+mn-lt"/>
              <a:cs typeface="+mn-cs"/>
            </a:endParaRPr>
          </a:p>
        </p:txBody>
      </p:sp>
      <p:pic>
        <p:nvPicPr>
          <p:cNvPr id="3" name="Picture 2" descr="ContentForgroundOrang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 &amp; 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/>
          <p:cNvSpPr txBox="1">
            <a:spLocks/>
          </p:cNvSpPr>
          <p:nvPr/>
        </p:nvSpPr>
        <p:spPr>
          <a:xfrm>
            <a:off x="95250" y="6400800"/>
            <a:ext cx="2133600" cy="365125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363" fontAlgn="auto">
              <a:spcBef>
                <a:spcPts val="0"/>
              </a:spcBef>
              <a:spcAft>
                <a:spcPts val="0"/>
              </a:spcAft>
              <a:defRPr/>
            </a:pPr>
            <a:fld id="{9F172882-A617-48E8-9E03-35F644DE38CE}" type="slidenum">
              <a:rPr lang="en-US" sz="1400" smtClean="0">
                <a:solidFill>
                  <a:srgbClr val="F2B486"/>
                </a:solidFill>
                <a:latin typeface="+mn-lt"/>
                <a:cs typeface="+mn-cs"/>
              </a:rPr>
              <a:pPr algn="l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rgbClr val="F2B486"/>
              </a:solidFill>
              <a:latin typeface="+mn-lt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0012" y="1905000"/>
            <a:ext cx="6994950" cy="1384994"/>
          </a:xfrm>
          <a:scene3d>
            <a:camera prst="orthographicFront"/>
            <a:lightRig rig="contrasting" dir="t"/>
          </a:scene3d>
          <a:sp3d/>
        </p:spPr>
        <p:txBody>
          <a:bodyPr>
            <a:noAutofit/>
            <a:sp3d extrusionH="57150">
              <a:bevelT w="19050" h="31750"/>
              <a:contourClr>
                <a:srgbClr val="CCFF99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500" normalizeH="0" baseline="0" noProof="0" dirty="0" smtClean="0">
                <a:ln w="11430"/>
                <a:gradFill flip="none" rotWithShape="1">
                  <a:gsLst>
                    <a:gs pos="0">
                      <a:srgbClr val="FFFFFF"/>
                    </a:gs>
                    <a:gs pos="28000">
                      <a:srgbClr val="F6C9A8"/>
                    </a:gs>
                    <a:gs pos="62000">
                      <a:srgbClr val="ED9655"/>
                    </a:gs>
                    <a:gs pos="88000">
                      <a:srgbClr val="EA883E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Outline">
    <p:bg bwMode="black"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 txBox="1">
            <a:spLocks/>
          </p:cNvSpPr>
          <p:nvPr/>
        </p:nvSpPr>
        <p:spPr>
          <a:xfrm>
            <a:off x="95250" y="6400800"/>
            <a:ext cx="2133600" cy="365125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363" fontAlgn="auto">
              <a:spcBef>
                <a:spcPts val="0"/>
              </a:spcBef>
              <a:spcAft>
                <a:spcPts val="0"/>
              </a:spcAft>
              <a:defRPr/>
            </a:pPr>
            <a:fld id="{C82400E7-5ABB-4E23-82FD-3091580D4C7F}" type="slidenum">
              <a:rPr lang="en-US" sz="1400" smtClean="0">
                <a:solidFill>
                  <a:srgbClr val="000000"/>
                </a:solidFill>
                <a:latin typeface="+mn-lt"/>
                <a:cs typeface="+mn-cs"/>
              </a:rPr>
              <a:pPr algn="l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927100"/>
            <a:ext cx="8382000" cy="885825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defRPr/>
            </a:pPr>
            <a:r>
              <a:rPr lang="en-US" dirty="0">
                <a:solidFill>
                  <a:srgbClr val="990033"/>
                </a:solidFill>
              </a:rPr>
              <a:t>Speaker instructions: </a:t>
            </a:r>
            <a:r>
              <a:rPr lang="en-US" sz="1600" dirty="0">
                <a:solidFill>
                  <a:srgbClr val="000000"/>
                </a:solidFill>
              </a:rPr>
              <a:t>Complete this slide to assist your SME (subject matter expert) in evaluatin</a:t>
            </a:r>
            <a:r>
              <a:rPr lang="en-US" sz="1600" dirty="0">
                <a:solidFill>
                  <a:srgbClr val="000000"/>
                </a:solidFill>
              </a:rPr>
              <a:t>g </a:t>
            </a:r>
            <a:r>
              <a:rPr lang="en-US" sz="1600" dirty="0">
                <a:solidFill>
                  <a:srgbClr val="000000"/>
                </a:solidFill>
              </a:rPr>
              <a:t>your </a:t>
            </a:r>
            <a:r>
              <a:rPr lang="en-US" sz="1600" dirty="0">
                <a:solidFill>
                  <a:srgbClr val="000000"/>
                </a:solidFill>
              </a:rPr>
              <a:t>presentation flow, topic coverage, demo integration and alignment of content to your session description and level. 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 marL="0" marR="0" indent="0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905000"/>
            <a:ext cx="8382000" cy="3981624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ources for Develop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/>
          <p:cNvSpPr/>
          <p:nvPr/>
        </p:nvSpPr>
        <p:spPr bwMode="auto">
          <a:xfrm>
            <a:off x="0" y="990600"/>
            <a:ext cx="9144000" cy="838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1">
                  <a:alpha val="18000"/>
                </a:scheme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099">
              <a:defRPr/>
            </a:pP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Rounded Rectangle 3"/>
          <p:cNvSpPr/>
          <p:nvPr/>
        </p:nvSpPr>
        <p:spPr bwMode="auto">
          <a:xfrm>
            <a:off x="0" y="3429000"/>
            <a:ext cx="5867400" cy="838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1">
                  <a:alpha val="18000"/>
                </a:scheme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099">
              <a:defRPr/>
            </a:pP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pic>
        <p:nvPicPr>
          <p:cNvPr id="4" name="Picture 4" descr="C:\Users\bmarb\AppData\Local\Temp\msohtmlclip1\01\clip_image0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9144" y="2209800"/>
            <a:ext cx="4183856" cy="321320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perspectiveHeroicExtremeLeftFacing" fov="3000000">
              <a:rot lat="777496" lon="1390288" rev="21572207"/>
            </a:camera>
            <a:lightRig rig="threePt" dir="t"/>
          </a:scene3d>
        </p:spPr>
      </p:pic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28600" y="1247775"/>
            <a:ext cx="457200" cy="457200"/>
            <a:chOff x="0" y="1400175"/>
            <a:chExt cx="457200" cy="457200"/>
          </a:xfrm>
        </p:grpSpPr>
        <p:sp>
          <p:nvSpPr>
            <p:cNvPr id="6" name="Oval 6"/>
            <p:cNvSpPr/>
            <p:nvPr/>
          </p:nvSpPr>
          <p:spPr>
            <a:xfrm>
              <a:off x="161365" y="1561540"/>
              <a:ext cx="152400" cy="152400"/>
            </a:xfrm>
            <a:prstGeom prst="ellipse">
              <a:avLst/>
            </a:prstGeom>
            <a:gradFill flip="none" rotWithShape="1">
              <a:gsLst>
                <a:gs pos="10000">
                  <a:srgbClr val="C0504D">
                    <a:lumMod val="50000"/>
                  </a:srgbClr>
                </a:gs>
                <a:gs pos="100000">
                  <a:srgbClr val="F79646">
                    <a:lumMod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gradFill>
                <a:gsLst>
                  <a:gs pos="0">
                    <a:srgbClr val="F79646">
                      <a:lumMod val="75000"/>
                    </a:srgbClr>
                  </a:gs>
                  <a:gs pos="100000">
                    <a:srgbClr val="F79646"/>
                  </a:gs>
                </a:gsLst>
                <a:lin ang="5400000" scaled="0"/>
              </a:gradFill>
              <a:prstDash val="solid"/>
            </a:ln>
            <a:effectLst/>
            <a:scene3d>
              <a:camera prst="orthographicFront"/>
              <a:lightRig rig="threePt" dir="t">
                <a:rot lat="0" lon="0" rev="4800000"/>
              </a:lightRig>
            </a:scene3d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7" name="Oval 7"/>
            <p:cNvSpPr/>
            <p:nvPr/>
          </p:nvSpPr>
          <p:spPr>
            <a:xfrm>
              <a:off x="0" y="1400175"/>
              <a:ext cx="457200" cy="457200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8" name="Oval 8"/>
            <p:cNvSpPr/>
            <p:nvPr/>
          </p:nvSpPr>
          <p:spPr>
            <a:xfrm>
              <a:off x="152400" y="1552575"/>
              <a:ext cx="152400" cy="152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228600" y="3671888"/>
            <a:ext cx="457200" cy="457200"/>
            <a:chOff x="0" y="1400175"/>
            <a:chExt cx="457200" cy="457200"/>
          </a:xfrm>
        </p:grpSpPr>
        <p:sp>
          <p:nvSpPr>
            <p:cNvPr id="10" name="Oval 10"/>
            <p:cNvSpPr/>
            <p:nvPr/>
          </p:nvSpPr>
          <p:spPr>
            <a:xfrm>
              <a:off x="161365" y="1561540"/>
              <a:ext cx="152400" cy="152400"/>
            </a:xfrm>
            <a:prstGeom prst="ellipse">
              <a:avLst/>
            </a:prstGeom>
            <a:gradFill flip="none" rotWithShape="1">
              <a:gsLst>
                <a:gs pos="10000">
                  <a:srgbClr val="C0504D">
                    <a:lumMod val="50000"/>
                  </a:srgbClr>
                </a:gs>
                <a:gs pos="100000">
                  <a:srgbClr val="F79646">
                    <a:lumMod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gradFill>
                <a:gsLst>
                  <a:gs pos="0">
                    <a:srgbClr val="F79646">
                      <a:lumMod val="75000"/>
                    </a:srgbClr>
                  </a:gs>
                  <a:gs pos="100000">
                    <a:srgbClr val="F79646"/>
                  </a:gs>
                </a:gsLst>
                <a:lin ang="5400000" scaled="0"/>
              </a:gradFill>
              <a:prstDash val="solid"/>
            </a:ln>
            <a:effectLst/>
            <a:scene3d>
              <a:camera prst="orthographicFront"/>
              <a:lightRig rig="threePt" dir="t">
                <a:rot lat="0" lon="0" rev="4800000"/>
              </a:lightRig>
            </a:scene3d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1" name="Oval 11"/>
            <p:cNvSpPr/>
            <p:nvPr/>
          </p:nvSpPr>
          <p:spPr>
            <a:xfrm>
              <a:off x="0" y="1400175"/>
              <a:ext cx="457200" cy="457200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2" name="Oval 12"/>
            <p:cNvSpPr/>
            <p:nvPr/>
          </p:nvSpPr>
          <p:spPr>
            <a:xfrm>
              <a:off x="152400" y="1552575"/>
              <a:ext cx="152400" cy="152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13" name="Oval 14"/>
          <p:cNvSpPr/>
          <p:nvPr/>
        </p:nvSpPr>
        <p:spPr bwMode="auto">
          <a:xfrm>
            <a:off x="95250" y="1085850"/>
            <a:ext cx="762000" cy="7620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4" name="Oval 15"/>
          <p:cNvSpPr/>
          <p:nvPr/>
        </p:nvSpPr>
        <p:spPr bwMode="auto">
          <a:xfrm>
            <a:off x="95250" y="3519487"/>
            <a:ext cx="762000" cy="7620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5" name="Picture 16" descr="msdn_1inch_rgb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invGray">
          <a:xfrm>
            <a:off x="838200" y="3505200"/>
            <a:ext cx="18573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7"/>
          <p:cNvSpPr/>
          <p:nvPr/>
        </p:nvSpPr>
        <p:spPr>
          <a:xfrm>
            <a:off x="838200" y="2286000"/>
            <a:ext cx="4572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000" dirty="0">
                <a:hlinkClick r:id="rId4"/>
              </a:rPr>
              <a:t>www.microsoft.com/teched</a:t>
            </a:r>
            <a:r>
              <a:rPr lang="en-US" sz="2000" dirty="0"/>
              <a:t> </a:t>
            </a:r>
          </a:p>
          <a:p>
            <a:pPr marL="0" lvl="1">
              <a:spcBef>
                <a:spcPts val="0"/>
              </a:spcBef>
              <a:tabLst>
                <a:tab pos="1828800" algn="l"/>
              </a:tabLst>
              <a:defRPr/>
            </a:pPr>
            <a:r>
              <a:rPr lang="en-US" dirty="0" err="1"/>
              <a:t>Tech·Talks</a:t>
            </a:r>
            <a:r>
              <a:rPr lang="en-US" dirty="0"/>
              <a:t>	 </a:t>
            </a:r>
            <a:r>
              <a:rPr lang="en-US" dirty="0" err="1"/>
              <a:t>Tech·Ed</a:t>
            </a:r>
            <a:r>
              <a:rPr lang="en-US" dirty="0"/>
              <a:t> Bloggers</a:t>
            </a:r>
          </a:p>
          <a:p>
            <a:pPr marL="0" lvl="1">
              <a:spcBef>
                <a:spcPts val="0"/>
              </a:spcBef>
              <a:tabLst>
                <a:tab pos="1828800" algn="l"/>
              </a:tabLst>
              <a:defRPr/>
            </a:pPr>
            <a:r>
              <a:rPr lang="en-US" dirty="0"/>
              <a:t>Live Simulcasts	Virtual Labs</a:t>
            </a:r>
          </a:p>
        </p:txBody>
      </p:sp>
      <p:sp>
        <p:nvSpPr>
          <p:cNvPr id="17" name="Rectangle 18"/>
          <p:cNvSpPr/>
          <p:nvPr/>
        </p:nvSpPr>
        <p:spPr>
          <a:xfrm>
            <a:off x="838200" y="4419600"/>
            <a:ext cx="4572000" cy="1046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tabLst>
                <a:tab pos="1828800" algn="l"/>
              </a:tabLst>
              <a:defRPr/>
            </a:pPr>
            <a:r>
              <a:rPr lang="en-US" sz="2000" dirty="0">
                <a:hlinkClick r:id="rId5"/>
              </a:rPr>
              <a:t>http://microsoft.com/msdn</a:t>
            </a:r>
            <a:r>
              <a:rPr lang="en-US" sz="2400" b="1" dirty="0"/>
              <a:t>  </a:t>
            </a:r>
            <a:endParaRPr lang="en-US" sz="2400" dirty="0"/>
          </a:p>
          <a:p>
            <a:pPr marL="0" lvl="1">
              <a:spcBef>
                <a:spcPts val="0"/>
              </a:spcBef>
              <a:tabLst>
                <a:tab pos="1828800" algn="l"/>
              </a:tabLst>
              <a:defRPr/>
            </a:pPr>
            <a:endParaRPr lang="en-US" dirty="0"/>
          </a:p>
          <a:p>
            <a:pPr marL="0" lvl="1">
              <a:spcBef>
                <a:spcPts val="0"/>
              </a:spcBef>
              <a:tabLst>
                <a:tab pos="1828800" algn="l"/>
              </a:tabLst>
              <a:defRPr/>
            </a:pPr>
            <a:r>
              <a:rPr lang="en-US" sz="2000" dirty="0"/>
              <a:t>Developer’s Kit, Licenses, and MORE!</a:t>
            </a:r>
          </a:p>
        </p:txBody>
      </p:sp>
      <p:pic>
        <p:nvPicPr>
          <p:cNvPr id="18" name="Picture 19" descr="TechEd_online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invGray">
          <a:xfrm>
            <a:off x="914400" y="1209675"/>
            <a:ext cx="24098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81000" y="228600"/>
            <a:ext cx="8375650" cy="6651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defTabSz="9143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800" spc="-100" dirty="0">
                <a:ln w="3175">
                  <a:noFill/>
                </a:ln>
                <a:latin typeface="Calibri" pitchFamily="34" charset="0"/>
              </a:rPr>
              <a:t>Resources for Developers</a:t>
            </a:r>
            <a:endParaRPr lang="en-US" sz="4800" spc="-100" dirty="0">
              <a:ln w="3175">
                <a:noFill/>
              </a:ln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late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75946" cy="664797"/>
          </a:xfrm>
        </p:spPr>
        <p:txBody>
          <a:bodyPr/>
          <a:lstStyle>
            <a:lvl1pPr marL="0" marR="0" indent="0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81000" y="1414460"/>
            <a:ext cx="8385048" cy="685800"/>
          </a:xfrm>
          <a:prstGeom prst="roundRect">
            <a:avLst>
              <a:gd name="adj" fmla="val 26651"/>
            </a:avLst>
          </a:prstGeom>
          <a:gradFill rotWithShape="1">
            <a:gsLst>
              <a:gs pos="0">
                <a:schemeClr val="tx1">
                  <a:alpha val="18000"/>
                </a:scheme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algn="l" defTabSz="914099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US" sz="1800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381000" y="2347421"/>
            <a:ext cx="8385048" cy="685800"/>
          </a:xfrm>
          <a:prstGeom prst="roundRect">
            <a:avLst>
              <a:gd name="adj" fmla="val 26651"/>
            </a:avLst>
          </a:prstGeom>
          <a:gradFill rotWithShape="1">
            <a:gsLst>
              <a:gs pos="0">
                <a:schemeClr val="tx1">
                  <a:alpha val="18000"/>
                </a:scheme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algn="l" defTabSz="914099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US" sz="1800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/>
          </p:nvPr>
        </p:nvSpPr>
        <p:spPr>
          <a:xfrm>
            <a:off x="381000" y="3280383"/>
            <a:ext cx="8385048" cy="685800"/>
          </a:xfrm>
          <a:prstGeom prst="roundRect">
            <a:avLst>
              <a:gd name="adj" fmla="val 26651"/>
            </a:avLst>
          </a:prstGeom>
          <a:gradFill rotWithShape="1">
            <a:gsLst>
              <a:gs pos="0">
                <a:schemeClr val="tx1">
                  <a:alpha val="18000"/>
                </a:scheme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algn="l" defTabSz="914099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US" sz="1800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381000" y="4213345"/>
            <a:ext cx="8385048" cy="685800"/>
          </a:xfrm>
          <a:prstGeom prst="roundRect">
            <a:avLst>
              <a:gd name="adj" fmla="val 26651"/>
            </a:avLst>
          </a:prstGeom>
          <a:gradFill rotWithShape="1">
            <a:gsLst>
              <a:gs pos="0">
                <a:schemeClr val="tx1">
                  <a:alpha val="18000"/>
                </a:scheme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algn="l" defTabSz="914099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US" sz="1800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ck Resourc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75946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81000" y="1414461"/>
            <a:ext cx="8385048" cy="685800"/>
          </a:xfrm>
          <a:prstGeom prst="roundRect">
            <a:avLst>
              <a:gd name="adj" fmla="val 26651"/>
            </a:avLst>
          </a:prstGeom>
          <a:gradFill rotWithShape="1">
            <a:gsLst>
              <a:gs pos="0">
                <a:schemeClr val="tx1">
                  <a:alpha val="18000"/>
                </a:scheme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algn="l" defTabSz="914099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US" sz="1800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381000" y="2347422"/>
            <a:ext cx="8385048" cy="685800"/>
          </a:xfrm>
          <a:prstGeom prst="roundRect">
            <a:avLst>
              <a:gd name="adj" fmla="val 26651"/>
            </a:avLst>
          </a:prstGeom>
          <a:gradFill rotWithShape="1">
            <a:gsLst>
              <a:gs pos="0">
                <a:schemeClr val="tx1">
                  <a:alpha val="18000"/>
                </a:scheme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algn="l" defTabSz="914099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US" sz="1800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/>
          </p:nvPr>
        </p:nvSpPr>
        <p:spPr>
          <a:xfrm>
            <a:off x="381000" y="3280384"/>
            <a:ext cx="8385048" cy="685800"/>
          </a:xfrm>
          <a:prstGeom prst="roundRect">
            <a:avLst>
              <a:gd name="adj" fmla="val 26651"/>
            </a:avLst>
          </a:prstGeom>
          <a:gradFill rotWithShape="1">
            <a:gsLst>
              <a:gs pos="0">
                <a:schemeClr val="tx1">
                  <a:alpha val="18000"/>
                </a:scheme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algn="l" defTabSz="914099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US" sz="1800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381000" y="4213346"/>
            <a:ext cx="8385048" cy="685800"/>
          </a:xfrm>
          <a:prstGeom prst="roundRect">
            <a:avLst>
              <a:gd name="adj" fmla="val 26651"/>
            </a:avLst>
          </a:prstGeom>
          <a:gradFill rotWithShape="1">
            <a:gsLst>
              <a:gs pos="0">
                <a:schemeClr val="tx1">
                  <a:alpha val="18000"/>
                </a:scheme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algn="l" defTabSz="914099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US" sz="1800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2"/>
          <p:cNvSpPr/>
          <p:nvPr/>
        </p:nvSpPr>
        <p:spPr bwMode="blackWhite">
          <a:xfrm rot="5400000">
            <a:off x="1429939" y="2380061"/>
            <a:ext cx="2443162" cy="5360192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270DB">
                  <a:alpha val="15294"/>
                </a:srgbClr>
              </a:gs>
              <a:gs pos="24000">
                <a:srgbClr val="0270DB">
                  <a:alpha val="64706"/>
                </a:srgbClr>
              </a:gs>
              <a:gs pos="35000">
                <a:srgbClr val="0270DB">
                  <a:alpha val="74902"/>
                </a:srgbClr>
              </a:gs>
              <a:gs pos="100000">
                <a:srgbClr val="0270DB">
                  <a:alpha val="0"/>
                </a:srgbClr>
              </a:gs>
            </a:gsLst>
            <a:lin ang="5400000" scaled="1"/>
            <a:tileRect/>
          </a:gradFill>
          <a:ln w="38100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9000000"/>
            </a:lightRig>
          </a:scene3d>
          <a:sp3d prstMaterial="flat">
            <a:bevelT w="95250" h="95250"/>
            <a:extrusionClr>
              <a:srgbClr val="C00000"/>
            </a:extrusionClr>
            <a:contourClr>
              <a:srgbClr val="FF9D17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Freeform 3"/>
          <p:cNvSpPr/>
          <p:nvPr/>
        </p:nvSpPr>
        <p:spPr bwMode="auto">
          <a:xfrm>
            <a:off x="0" y="171450"/>
            <a:ext cx="10163175" cy="6686550"/>
          </a:xfrm>
          <a:custGeom>
            <a:avLst/>
            <a:gdLst>
              <a:gd name="connsiteX0" fmla="*/ 0 w 6962775"/>
              <a:gd name="connsiteY0" fmla="*/ 0 h 3952875"/>
              <a:gd name="connsiteX1" fmla="*/ 6962775 w 6962775"/>
              <a:gd name="connsiteY1" fmla="*/ 3952875 h 3952875"/>
              <a:gd name="connsiteX2" fmla="*/ 6429375 w 6962775"/>
              <a:gd name="connsiteY2" fmla="*/ 3952875 h 3952875"/>
              <a:gd name="connsiteX3" fmla="*/ 0 w 6962775"/>
              <a:gd name="connsiteY3" fmla="*/ 552450 h 3952875"/>
              <a:gd name="connsiteX4" fmla="*/ 0 w 6962775"/>
              <a:gd name="connsiteY4" fmla="*/ 0 h 3952875"/>
              <a:gd name="connsiteX0" fmla="*/ 0 w 7188200"/>
              <a:gd name="connsiteY0" fmla="*/ 2978150 h 6931025"/>
              <a:gd name="connsiteX1" fmla="*/ 6962775 w 7188200"/>
              <a:gd name="connsiteY1" fmla="*/ 6931025 h 6931025"/>
              <a:gd name="connsiteX2" fmla="*/ 6429375 w 7188200"/>
              <a:gd name="connsiteY2" fmla="*/ 6931025 h 6931025"/>
              <a:gd name="connsiteX3" fmla="*/ 0 w 7188200"/>
              <a:gd name="connsiteY3" fmla="*/ 3530600 h 6931025"/>
              <a:gd name="connsiteX4" fmla="*/ 0 w 7188200"/>
              <a:gd name="connsiteY4" fmla="*/ 2978150 h 6931025"/>
              <a:gd name="connsiteX0" fmla="*/ 0 w 10109200"/>
              <a:gd name="connsiteY0" fmla="*/ 2978150 h 6931025"/>
              <a:gd name="connsiteX1" fmla="*/ 6962775 w 10109200"/>
              <a:gd name="connsiteY1" fmla="*/ 6931025 h 6931025"/>
              <a:gd name="connsiteX2" fmla="*/ 6429375 w 10109200"/>
              <a:gd name="connsiteY2" fmla="*/ 6931025 h 6931025"/>
              <a:gd name="connsiteX3" fmla="*/ 0 w 10109200"/>
              <a:gd name="connsiteY3" fmla="*/ 3530600 h 6931025"/>
              <a:gd name="connsiteX4" fmla="*/ 0 w 10109200"/>
              <a:gd name="connsiteY4" fmla="*/ 2978150 h 6931025"/>
              <a:gd name="connsiteX0" fmla="*/ 0 w 10109200"/>
              <a:gd name="connsiteY0" fmla="*/ 2978150 h 6931025"/>
              <a:gd name="connsiteX1" fmla="*/ 6962775 w 10109200"/>
              <a:gd name="connsiteY1" fmla="*/ 6931025 h 6931025"/>
              <a:gd name="connsiteX2" fmla="*/ 6429375 w 10109200"/>
              <a:gd name="connsiteY2" fmla="*/ 6931025 h 6931025"/>
              <a:gd name="connsiteX3" fmla="*/ 0 w 10109200"/>
              <a:gd name="connsiteY3" fmla="*/ 3530600 h 6931025"/>
              <a:gd name="connsiteX4" fmla="*/ 0 w 10109200"/>
              <a:gd name="connsiteY4" fmla="*/ 2978150 h 6931025"/>
              <a:gd name="connsiteX0" fmla="*/ 0 w 10109200"/>
              <a:gd name="connsiteY0" fmla="*/ 2978150 h 6931025"/>
              <a:gd name="connsiteX1" fmla="*/ 6962775 w 10109200"/>
              <a:gd name="connsiteY1" fmla="*/ 6931025 h 6931025"/>
              <a:gd name="connsiteX2" fmla="*/ 6429375 w 10109200"/>
              <a:gd name="connsiteY2" fmla="*/ 6931025 h 6931025"/>
              <a:gd name="connsiteX3" fmla="*/ 0 w 10109200"/>
              <a:gd name="connsiteY3" fmla="*/ 3530600 h 6931025"/>
              <a:gd name="connsiteX4" fmla="*/ 0 w 10109200"/>
              <a:gd name="connsiteY4" fmla="*/ 2978150 h 6931025"/>
              <a:gd name="connsiteX0" fmla="*/ 0 w 10109200"/>
              <a:gd name="connsiteY0" fmla="*/ 2978150 h 6931025"/>
              <a:gd name="connsiteX1" fmla="*/ 6962775 w 10109200"/>
              <a:gd name="connsiteY1" fmla="*/ 6931025 h 6931025"/>
              <a:gd name="connsiteX2" fmla="*/ 6429375 w 10109200"/>
              <a:gd name="connsiteY2" fmla="*/ 6931025 h 6931025"/>
              <a:gd name="connsiteX3" fmla="*/ 0 w 10109200"/>
              <a:gd name="connsiteY3" fmla="*/ 3530600 h 6931025"/>
              <a:gd name="connsiteX4" fmla="*/ 0 w 10109200"/>
              <a:gd name="connsiteY4" fmla="*/ 2978150 h 69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9200" h="6931025">
                <a:moveTo>
                  <a:pt x="0" y="2978150"/>
                </a:moveTo>
                <a:cubicBezTo>
                  <a:pt x="7188200" y="0"/>
                  <a:pt x="10109200" y="2984500"/>
                  <a:pt x="6962775" y="6931025"/>
                </a:cubicBezTo>
                <a:lnTo>
                  <a:pt x="6429375" y="6931025"/>
                </a:lnTo>
                <a:cubicBezTo>
                  <a:pt x="6924675" y="4321175"/>
                  <a:pt x="4371975" y="2511425"/>
                  <a:pt x="0" y="3530600"/>
                </a:cubicBezTo>
                <a:lnTo>
                  <a:pt x="0" y="297815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10000"/>
                </a:schemeClr>
              </a:gs>
              <a:gs pos="100000">
                <a:srgbClr val="000000">
                  <a:alpha val="1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099"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" name="Freeform 4"/>
          <p:cNvSpPr/>
          <p:nvPr/>
        </p:nvSpPr>
        <p:spPr bwMode="auto">
          <a:xfrm>
            <a:off x="0" y="-82550"/>
            <a:ext cx="10109200" cy="6931025"/>
          </a:xfrm>
          <a:custGeom>
            <a:avLst/>
            <a:gdLst>
              <a:gd name="connsiteX0" fmla="*/ 0 w 6962775"/>
              <a:gd name="connsiteY0" fmla="*/ 0 h 3952875"/>
              <a:gd name="connsiteX1" fmla="*/ 6962775 w 6962775"/>
              <a:gd name="connsiteY1" fmla="*/ 3952875 h 3952875"/>
              <a:gd name="connsiteX2" fmla="*/ 6429375 w 6962775"/>
              <a:gd name="connsiteY2" fmla="*/ 3952875 h 3952875"/>
              <a:gd name="connsiteX3" fmla="*/ 0 w 6962775"/>
              <a:gd name="connsiteY3" fmla="*/ 552450 h 3952875"/>
              <a:gd name="connsiteX4" fmla="*/ 0 w 6962775"/>
              <a:gd name="connsiteY4" fmla="*/ 0 h 3952875"/>
              <a:gd name="connsiteX0" fmla="*/ 0 w 7188200"/>
              <a:gd name="connsiteY0" fmla="*/ 2978150 h 6931025"/>
              <a:gd name="connsiteX1" fmla="*/ 6962775 w 7188200"/>
              <a:gd name="connsiteY1" fmla="*/ 6931025 h 6931025"/>
              <a:gd name="connsiteX2" fmla="*/ 6429375 w 7188200"/>
              <a:gd name="connsiteY2" fmla="*/ 6931025 h 6931025"/>
              <a:gd name="connsiteX3" fmla="*/ 0 w 7188200"/>
              <a:gd name="connsiteY3" fmla="*/ 3530600 h 6931025"/>
              <a:gd name="connsiteX4" fmla="*/ 0 w 7188200"/>
              <a:gd name="connsiteY4" fmla="*/ 2978150 h 6931025"/>
              <a:gd name="connsiteX0" fmla="*/ 0 w 10109200"/>
              <a:gd name="connsiteY0" fmla="*/ 2978150 h 6931025"/>
              <a:gd name="connsiteX1" fmla="*/ 6962775 w 10109200"/>
              <a:gd name="connsiteY1" fmla="*/ 6931025 h 6931025"/>
              <a:gd name="connsiteX2" fmla="*/ 6429375 w 10109200"/>
              <a:gd name="connsiteY2" fmla="*/ 6931025 h 6931025"/>
              <a:gd name="connsiteX3" fmla="*/ 0 w 10109200"/>
              <a:gd name="connsiteY3" fmla="*/ 3530600 h 6931025"/>
              <a:gd name="connsiteX4" fmla="*/ 0 w 10109200"/>
              <a:gd name="connsiteY4" fmla="*/ 2978150 h 6931025"/>
              <a:gd name="connsiteX0" fmla="*/ 0 w 10109200"/>
              <a:gd name="connsiteY0" fmla="*/ 2978150 h 6931025"/>
              <a:gd name="connsiteX1" fmla="*/ 6962775 w 10109200"/>
              <a:gd name="connsiteY1" fmla="*/ 6931025 h 6931025"/>
              <a:gd name="connsiteX2" fmla="*/ 6429375 w 10109200"/>
              <a:gd name="connsiteY2" fmla="*/ 6931025 h 6931025"/>
              <a:gd name="connsiteX3" fmla="*/ 0 w 10109200"/>
              <a:gd name="connsiteY3" fmla="*/ 3530600 h 6931025"/>
              <a:gd name="connsiteX4" fmla="*/ 0 w 10109200"/>
              <a:gd name="connsiteY4" fmla="*/ 2978150 h 6931025"/>
              <a:gd name="connsiteX0" fmla="*/ 0 w 10109200"/>
              <a:gd name="connsiteY0" fmla="*/ 2978150 h 6931025"/>
              <a:gd name="connsiteX1" fmla="*/ 6962775 w 10109200"/>
              <a:gd name="connsiteY1" fmla="*/ 6931025 h 6931025"/>
              <a:gd name="connsiteX2" fmla="*/ 6429375 w 10109200"/>
              <a:gd name="connsiteY2" fmla="*/ 6931025 h 6931025"/>
              <a:gd name="connsiteX3" fmla="*/ 0 w 10109200"/>
              <a:gd name="connsiteY3" fmla="*/ 3530600 h 6931025"/>
              <a:gd name="connsiteX4" fmla="*/ 0 w 10109200"/>
              <a:gd name="connsiteY4" fmla="*/ 2978150 h 6931025"/>
              <a:gd name="connsiteX0" fmla="*/ 0 w 10109200"/>
              <a:gd name="connsiteY0" fmla="*/ 2978150 h 6931025"/>
              <a:gd name="connsiteX1" fmla="*/ 6962775 w 10109200"/>
              <a:gd name="connsiteY1" fmla="*/ 6931025 h 6931025"/>
              <a:gd name="connsiteX2" fmla="*/ 6429375 w 10109200"/>
              <a:gd name="connsiteY2" fmla="*/ 6931025 h 6931025"/>
              <a:gd name="connsiteX3" fmla="*/ 0 w 10109200"/>
              <a:gd name="connsiteY3" fmla="*/ 3530600 h 6931025"/>
              <a:gd name="connsiteX4" fmla="*/ 0 w 10109200"/>
              <a:gd name="connsiteY4" fmla="*/ 2978150 h 69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9200" h="6931025">
                <a:moveTo>
                  <a:pt x="0" y="2978150"/>
                </a:moveTo>
                <a:cubicBezTo>
                  <a:pt x="7188200" y="0"/>
                  <a:pt x="10109200" y="2984500"/>
                  <a:pt x="6962775" y="6931025"/>
                </a:cubicBezTo>
                <a:lnTo>
                  <a:pt x="6429375" y="6931025"/>
                </a:lnTo>
                <a:cubicBezTo>
                  <a:pt x="6924675" y="4321175"/>
                  <a:pt x="4371975" y="2511425"/>
                  <a:pt x="0" y="3530600"/>
                </a:cubicBezTo>
                <a:lnTo>
                  <a:pt x="0" y="297815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rgbClr val="000000">
                  <a:alpha val="1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099"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pic>
        <p:nvPicPr>
          <p:cNvPr id="5" name="Picture 4" descr="C:\Users\bmarb\AppData\Local\Temp\msohtmlclip1\01\clip_image001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886201" y="1048657"/>
            <a:ext cx="3314177" cy="2304143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HeroicExtremeLeftFacing" fov="3000000">
              <a:rot lat="643454" lon="234611" rev="21480000"/>
            </a:camera>
            <a:lightRig rig="threePt" dir="t"/>
          </a:scene3d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23900" y="600075"/>
            <a:ext cx="2170113" cy="4683125"/>
            <a:chOff x="723900" y="600075"/>
            <a:chExt cx="2170113" cy="4683411"/>
          </a:xfrm>
        </p:grpSpPr>
        <p:pic>
          <p:nvPicPr>
            <p:cNvPr id="7" name="Picture 7" descr="officeult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34724" y="2674613"/>
              <a:ext cx="1621402" cy="260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 descr="C:\Documents and Settings\Jessica Mans\Desktop\In progress\TechEd\Ult07EN_3DP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3900" y="600075"/>
              <a:ext cx="2170113" cy="239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ounded Rectangle 9"/>
          <p:cNvSpPr/>
          <p:nvPr/>
        </p:nvSpPr>
        <p:spPr bwMode="blackGray">
          <a:xfrm>
            <a:off x="1676400" y="4057650"/>
            <a:ext cx="3457575" cy="200977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contrasting" dir="t">
              <a:rot lat="0" lon="0" rev="7800000"/>
            </a:lightRig>
          </a:scene3d>
          <a:sp3d prstMaterial="metal">
            <a:bevelB w="0" h="0"/>
          </a:sp3d>
        </p:spPr>
        <p:txBody>
          <a:bodyPr anchor="ctr"/>
          <a:lstStyle/>
          <a:p>
            <a:pPr defTabSz="914099">
              <a:defRPr/>
            </a:pPr>
            <a:r>
              <a:rPr 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Complete an</a:t>
            </a:r>
          </a:p>
          <a:p>
            <a:pPr defTabSz="914099">
              <a:defRPr/>
            </a:pPr>
            <a:r>
              <a:rPr 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evaluation on</a:t>
            </a:r>
          </a:p>
          <a:p>
            <a:pPr defTabSz="914099">
              <a:defRPr/>
            </a:pPr>
            <a:r>
              <a:rPr lang="en-US" sz="36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CommNet</a:t>
            </a:r>
            <a:r>
              <a:rPr 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and</a:t>
            </a:r>
          </a:p>
          <a:p>
            <a:pPr defTabSz="914099">
              <a:defRPr/>
            </a:pPr>
            <a:r>
              <a:rPr 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enter to win!</a:t>
            </a:r>
          </a:p>
        </p:txBody>
      </p:sp>
      <p:sp>
        <p:nvSpPr>
          <p:cNvPr id="10" name="Wave 10"/>
          <p:cNvSpPr/>
          <p:nvPr/>
        </p:nvSpPr>
        <p:spPr bwMode="black">
          <a:xfrm>
            <a:off x="3505200" y="1676400"/>
            <a:ext cx="3505200" cy="1981200"/>
          </a:xfrm>
          <a:prstGeom prst="wave">
            <a:avLst>
              <a:gd name="adj1" fmla="val 15882"/>
              <a:gd name="adj2" fmla="val 9010"/>
            </a:avLst>
          </a:prstGeom>
          <a:gradFill flip="none" rotWithShape="1">
            <a:gsLst>
              <a:gs pos="0">
                <a:schemeClr val="accent5">
                  <a:alpha val="16000"/>
                </a:schemeClr>
              </a:gs>
              <a:gs pos="54000">
                <a:schemeClr val="accent5"/>
              </a:gs>
              <a:gs pos="100000">
                <a:schemeClr val="accent5">
                  <a:alpha val="0"/>
                </a:schemeClr>
              </a:gs>
            </a:gsLst>
            <a:lin ang="5400000" scaled="1"/>
            <a:tileRect/>
          </a:gradFill>
          <a:ln w="38100">
            <a:noFill/>
            <a:headEnd type="none" w="med" len="med"/>
            <a:tailEnd type="none" w="med" len="med"/>
          </a:ln>
          <a:effectLst>
            <a:softEdge rad="63500"/>
          </a:effectLst>
          <a:scene3d>
            <a:camera prst="orthographicFront">
              <a:rot lat="0" lon="0" rev="0"/>
            </a:camera>
            <a:lightRig rig="threePt" dir="t">
              <a:rot lat="0" lon="0" rev="9000000"/>
            </a:lightRig>
          </a:scene3d>
          <a:sp3d prstMaterial="flat">
            <a:extrusionClr>
              <a:srgbClr val="C00000"/>
            </a:extrusionClr>
            <a:contourClr>
              <a:srgbClr val="FF9D17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lnSpc>
                <a:spcPts val="2400"/>
              </a:lnSpc>
              <a:defRPr/>
            </a:pPr>
            <a:r>
              <a:rPr 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 Year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Subscription!</a:t>
            </a:r>
          </a:p>
        </p:txBody>
      </p:sp>
      <p:pic>
        <p:nvPicPr>
          <p:cNvPr id="11" name="Picture 11" descr="Zune white front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667000"/>
            <a:ext cx="1563688" cy="31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 descr="msdn_1inch_rgb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invGray">
          <a:xfrm>
            <a:off x="4826000" y="3429000"/>
            <a:ext cx="165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2009775" y="800100"/>
            <a:ext cx="2170113" cy="4686300"/>
            <a:chOff x="2009775" y="800100"/>
            <a:chExt cx="2170113" cy="4685811"/>
          </a:xfrm>
        </p:grpSpPr>
        <p:pic>
          <p:nvPicPr>
            <p:cNvPr id="14" name="Picture 14" descr="winvista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142049" y="2877038"/>
              <a:ext cx="1621402" cy="260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3" descr="C:\Documents and Settings\Jessica Mans\Desktop\In progress\TechEd\V_UltEN_3DP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009775" y="800100"/>
              <a:ext cx="2170113" cy="239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48148E-6 L 3.33333E-6 -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3334 L 4.16667E-6 -3.33333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/>
      <p:bldP spid="9" grpId="1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TE layout - user must hide slide">
    <p:bg bwMode="black"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 txBox="1">
            <a:spLocks/>
          </p:cNvSpPr>
          <p:nvPr/>
        </p:nvSpPr>
        <p:spPr>
          <a:xfrm>
            <a:off x="95250" y="6400800"/>
            <a:ext cx="2133600" cy="365125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363" fontAlgn="auto">
              <a:spcBef>
                <a:spcPts val="0"/>
              </a:spcBef>
              <a:spcAft>
                <a:spcPts val="0"/>
              </a:spcAft>
              <a:defRPr/>
            </a:pPr>
            <a:fld id="{F99BE790-EBCA-4798-8C88-569701DF44E2}" type="slidenum">
              <a:rPr lang="en-US" sz="1400" smtClean="0">
                <a:solidFill>
                  <a:srgbClr val="000000"/>
                </a:solidFill>
                <a:latin typeface="+mn-lt"/>
                <a:cs typeface="+mn-cs"/>
              </a:rPr>
              <a:pPr algn="l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Hidden Slide">
    <p:bg bwMode="black"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2588" y="228600"/>
            <a:ext cx="8380412" cy="6232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82588" y="1414464"/>
            <a:ext cx="8380412" cy="1844608"/>
          </a:xfrm>
        </p:spPr>
        <p:txBody>
          <a:bodyPr/>
          <a:lstStyle>
            <a:lvl1pPr>
              <a:spcBef>
                <a:spcPts val="1167"/>
              </a:spcBef>
              <a:buFontTx/>
              <a:buBlip>
                <a:blip r:embed="rId2"/>
              </a:buBlip>
              <a:defRPr sz="2400"/>
            </a:lvl1pPr>
            <a:lvl2pPr>
              <a:spcBef>
                <a:spcPts val="1083"/>
              </a:spcBef>
              <a:buFontTx/>
              <a:buBlip>
                <a:blip r:embed="rId2"/>
              </a:buBlip>
              <a:defRPr sz="2000"/>
            </a:lvl2pPr>
            <a:lvl3pPr>
              <a:spcBef>
                <a:spcPts val="1000"/>
              </a:spcBef>
              <a:buFontTx/>
              <a:buBlip>
                <a:blip r:embed="rId2"/>
              </a:buBlip>
              <a:defRPr sz="1800"/>
            </a:lvl3pPr>
            <a:lvl4pPr>
              <a:spcBef>
                <a:spcPts val="917"/>
              </a:spcBef>
              <a:buFontTx/>
              <a:buBlip>
                <a:blip r:embed="rId2"/>
              </a:buBlip>
              <a:defRPr sz="1600"/>
            </a:lvl4pPr>
            <a:lvl5pPr>
              <a:spcBef>
                <a:spcPts val="833"/>
              </a:spcBef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14754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4755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482F8-0FC0-4C16-960A-04C35048D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286625" y="6215063"/>
            <a:ext cx="1785938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pic>
        <p:nvPicPr>
          <p:cNvPr id="1028" name="Picture 4" descr="Dev &amp; IT Pro Days 200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524750" y="6381750"/>
            <a:ext cx="1544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7072313" y="6215063"/>
            <a:ext cx="2071687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1" r:id="rId2"/>
    <p:sldLayoutId id="2147483682" r:id="rId3"/>
    <p:sldLayoutId id="2147483694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078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07800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07800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07800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07800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07800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07800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07800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07800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350" y="228600"/>
            <a:ext cx="8375650" cy="66516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7350" y="1420813"/>
            <a:ext cx="837565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4340" name="Picture 3" descr="ContentForgroundOrange.png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4" descr="ContentForgroundOrange.png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7072313" y="6215063"/>
            <a:ext cx="2071687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91" r:id="rId13"/>
    <p:sldLayoutId id="2147483692" r:id="rId14"/>
    <p:sldLayoutId id="2147483707" r:id="rId15"/>
    <p:sldLayoutId id="2147483708" r:id="rId16"/>
    <p:sldLayoutId id="2147483709" r:id="rId17"/>
    <p:sldLayoutId id="2147483710" r:id="rId18"/>
  </p:sldLayoutIdLst>
  <p:transition>
    <p:fade/>
  </p:transition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lang="en-US" sz="4800" kern="1200" spc="-100" dirty="0">
          <a:ln w="3175">
            <a:noFill/>
          </a:ln>
          <a:solidFill>
            <a:schemeClr val="tx1"/>
          </a:solidFill>
          <a:latin typeface="Calibri" pitchFamily="34" charset="0"/>
          <a:ea typeface="+mn-ea"/>
          <a:cs typeface="Arial" charset="0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463550" indent="-463550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SzPct val="120000"/>
        <a:buBlip>
          <a:blip r:embed="rId21"/>
        </a:buBlip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33438" indent="-369888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Blip>
          <a:blip r:embed="rId21"/>
        </a:buBlip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68400" indent="-346075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Blip>
          <a:blip r:embed="rId21"/>
        </a:buBlip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516063" indent="-347663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Blip>
          <a:blip r:embed="rId21"/>
        </a:buBlip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852613" indent="-325438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Blip>
          <a:blip r:embed="rId21"/>
        </a:buBlip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684338"/>
            <a:ext cx="7681913" cy="987425"/>
          </a:xfrm>
        </p:spPr>
        <p:txBody>
          <a:bodyPr numCol="1" anchorCtr="0" compatLnSpc="1">
            <a:prstTxWarp prst="textNoShape">
              <a:avLst/>
            </a:prstTxWarp>
          </a:bodyPr>
          <a:lstStyle/>
          <a:p>
            <a:r>
              <a:rPr smtClean="0">
                <a:ln>
                  <a:noFill/>
                </a:ln>
                <a:solidFill>
                  <a:srgbClr val="FFD966"/>
                </a:solidFill>
              </a:rPr>
              <a:t>Sense and Testability</a:t>
            </a:r>
            <a:br>
              <a:rPr smtClean="0">
                <a:ln>
                  <a:noFill/>
                </a:ln>
                <a:solidFill>
                  <a:srgbClr val="FFD966"/>
                </a:solidFill>
              </a:rPr>
            </a:br>
            <a:r>
              <a:rPr sz="2400" smtClean="0">
                <a:ln>
                  <a:noFill/>
                </a:ln>
                <a:solidFill>
                  <a:srgbClr val="F7B389"/>
                </a:solidFill>
              </a:rPr>
              <a:t>Design Dilemmas in the real world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0250" y="3657600"/>
            <a:ext cx="7681913" cy="461963"/>
          </a:xfrm>
        </p:spPr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dirty="0"/>
              <a:t>Roy Osherove</a:t>
            </a:r>
          </a:p>
          <a:p>
            <a:pPr defTabSz="914363" fontAlgn="auto">
              <a:spcAft>
                <a:spcPts val="0"/>
              </a:spcAft>
              <a:defRPr/>
            </a:pPr>
            <a:r>
              <a:rPr lang="en-US" dirty="0" err="1" smtClean="0"/>
              <a:t>Typemock</a:t>
            </a:r>
            <a:endParaRPr lang="en-US" dirty="0" smtClean="0"/>
          </a:p>
          <a:p>
            <a:pPr lvl="1" defTabSz="914363" fontAlgn="auto"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3481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30250" y="228600"/>
            <a:ext cx="3841750" cy="276225"/>
          </a:xfrm>
        </p:spPr>
        <p:txBody>
          <a:bodyPr/>
          <a:lstStyle/>
          <a:p>
            <a:pPr>
              <a:buFontTx/>
              <a:buNone/>
            </a:pPr>
            <a:endParaRPr lang="en-US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143375" y="3670300"/>
            <a:ext cx="457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/>
              <a:t>Roy@Osherove.com</a:t>
            </a:r>
          </a:p>
          <a:p>
            <a:pPr lvl="1"/>
            <a:r>
              <a:rPr lang="en-US" sz="2000" i="1"/>
              <a:t>Blog</a:t>
            </a:r>
            <a:r>
              <a:rPr lang="en-US" sz="2400"/>
              <a:t>: </a:t>
            </a:r>
            <a:r>
              <a:rPr lang="en-US" sz="2400" b="1"/>
              <a:t>ISerializable.com</a:t>
            </a:r>
            <a:endParaRPr 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z="4000"/>
              <a:t>What is a Unit-Testable System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8382000" cy="2603500"/>
          </a:xfrm>
        </p:spPr>
        <p:txBody>
          <a:bodyPr/>
          <a:lstStyle/>
          <a:p>
            <a:r>
              <a:rPr lang="en-US" sz="3600" smtClean="0"/>
              <a:t>For each piece of </a:t>
            </a:r>
            <a:r>
              <a:rPr lang="en-US" sz="3600" b="1" smtClean="0">
                <a:solidFill>
                  <a:schemeClr val="accent1"/>
                </a:solidFill>
              </a:rPr>
              <a:t>coded logic </a:t>
            </a:r>
            <a:r>
              <a:rPr lang="en-US" sz="3600" smtClean="0"/>
              <a:t>in the system, a </a:t>
            </a:r>
            <a:r>
              <a:rPr lang="en-US" sz="3600" b="1" smtClean="0">
                <a:solidFill>
                  <a:schemeClr val="accent1"/>
                </a:solidFill>
              </a:rPr>
              <a:t>unit test</a:t>
            </a:r>
            <a:r>
              <a:rPr lang="en-US" sz="3600" smtClean="0">
                <a:solidFill>
                  <a:schemeClr val="accent1"/>
                </a:solidFill>
              </a:rPr>
              <a:t> </a:t>
            </a:r>
            <a:r>
              <a:rPr lang="en-US" sz="3600" smtClean="0"/>
              <a:t>can be written </a:t>
            </a:r>
            <a:r>
              <a:rPr lang="en-US" sz="3600" b="1" smtClean="0">
                <a:solidFill>
                  <a:schemeClr val="accent1"/>
                </a:solidFill>
              </a:rPr>
              <a:t>easily enough</a:t>
            </a:r>
            <a:r>
              <a:rPr lang="en-US" sz="3600" smtClean="0">
                <a:solidFill>
                  <a:schemeClr val="accent1"/>
                </a:solidFill>
              </a:rPr>
              <a:t> </a:t>
            </a:r>
            <a:r>
              <a:rPr lang="en-US" sz="3600" smtClean="0"/>
              <a:t>to verify it works as expected while keeping the </a:t>
            </a:r>
            <a:r>
              <a:rPr lang="en-US" sz="3600" smtClean="0">
                <a:solidFill>
                  <a:schemeClr val="accent1"/>
                </a:solidFill>
              </a:rPr>
              <a:t>PC-COF</a:t>
            </a:r>
            <a:r>
              <a:rPr lang="en-US" sz="3600" smtClean="0"/>
              <a:t> rules</a:t>
            </a:r>
          </a:p>
          <a:p>
            <a:endParaRPr lang="en-US" sz="36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endParaRPr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544888"/>
          </a:xfrm>
        </p:spPr>
        <p:txBody>
          <a:bodyPr/>
          <a:lstStyle/>
          <a:p>
            <a:r>
              <a:rPr lang="en-US" sz="3600" b="1" smtClean="0">
                <a:solidFill>
                  <a:schemeClr val="accent1"/>
                </a:solidFill>
              </a:rPr>
              <a:t>P</a:t>
            </a:r>
            <a:r>
              <a:rPr lang="en-US" sz="3600" smtClean="0"/>
              <a:t>artial runs are possible</a:t>
            </a:r>
          </a:p>
          <a:p>
            <a:r>
              <a:rPr lang="en-US" sz="3600" b="1" smtClean="0">
                <a:solidFill>
                  <a:schemeClr val="accent1"/>
                </a:solidFill>
              </a:rPr>
              <a:t>C</a:t>
            </a:r>
            <a:r>
              <a:rPr lang="en-US" sz="3600" smtClean="0"/>
              <a:t>onfiguration is not needed</a:t>
            </a:r>
          </a:p>
          <a:p>
            <a:endParaRPr lang="en-US" sz="3600" b="1" smtClean="0">
              <a:solidFill>
                <a:schemeClr val="accent1"/>
              </a:solidFill>
            </a:endParaRPr>
          </a:p>
          <a:p>
            <a:r>
              <a:rPr lang="en-US" sz="3600" b="1" smtClean="0">
                <a:solidFill>
                  <a:schemeClr val="accent1"/>
                </a:solidFill>
              </a:rPr>
              <a:t>C</a:t>
            </a:r>
            <a:r>
              <a:rPr lang="en-US" sz="3600" smtClean="0"/>
              <a:t>onsistent pass/fail result</a:t>
            </a:r>
          </a:p>
          <a:p>
            <a:r>
              <a:rPr lang="en-US" sz="3600" b="1" smtClean="0">
                <a:solidFill>
                  <a:schemeClr val="accent1"/>
                </a:solidFill>
              </a:rPr>
              <a:t>O</a:t>
            </a:r>
            <a:r>
              <a:rPr lang="en-US" sz="3600" smtClean="0"/>
              <a:t>rder does not matter</a:t>
            </a:r>
          </a:p>
          <a:p>
            <a:r>
              <a:rPr lang="en-US" sz="3600" b="1" smtClean="0">
                <a:solidFill>
                  <a:schemeClr val="accent1"/>
                </a:solidFill>
              </a:rPr>
              <a:t>F</a:t>
            </a:r>
            <a:r>
              <a:rPr lang="en-US" sz="3600" smtClean="0"/>
              <a:t>ast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228600"/>
            <a:ext cx="8375650" cy="554038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z="4000" b="1" dirty="0" smtClean="0">
                <a:solidFill>
                  <a:schemeClr val="accent1"/>
                </a:solidFill>
              </a:rPr>
              <a:t>Consistent</a:t>
            </a:r>
            <a:r>
              <a:rPr sz="4000" b="1" dirty="0" smtClean="0"/>
              <a:t> </a:t>
            </a:r>
            <a:r>
              <a:rPr sz="4000" b="1" dirty="0"/>
              <a:t>pass/fail result for each test</a:t>
            </a:r>
          </a:p>
        </p:txBody>
      </p:sp>
      <p:sp>
        <p:nvSpPr>
          <p:cNvPr id="57346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2671763"/>
          </a:xfrm>
        </p:spPr>
        <p:txBody>
          <a:bodyPr/>
          <a:lstStyle/>
          <a:p>
            <a:pPr marL="339725" indent="-339725"/>
            <a:r>
              <a:rPr lang="en-US" smtClean="0">
                <a:solidFill>
                  <a:schemeClr val="accent1"/>
                </a:solidFill>
              </a:rPr>
              <a:t>Can you trust your test?</a:t>
            </a:r>
          </a:p>
          <a:p>
            <a:pPr marL="339725" indent="-339725"/>
            <a:r>
              <a:rPr lang="en-US" u="sng" smtClean="0"/>
              <a:t>Logic:</a:t>
            </a:r>
          </a:p>
          <a:p>
            <a:pPr marL="339725" indent="-339725"/>
            <a:r>
              <a:rPr lang="en-US" smtClean="0"/>
              <a:t>Throw if Bad validation</a:t>
            </a:r>
          </a:p>
          <a:p>
            <a:pPr marL="339725" indent="-339725"/>
            <a:r>
              <a:rPr lang="en-US" smtClean="0"/>
              <a:t>Return true/false based on …</a:t>
            </a:r>
          </a:p>
          <a:p>
            <a:pPr marL="339725" indent="-339725"/>
            <a:endParaRPr lang="en-US" smtClean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714875" y="1843088"/>
            <a:ext cx="4465638" cy="3962400"/>
          </a:xfrm>
          <a:solidFill>
            <a:schemeClr val="tx1"/>
          </a:solidFill>
        </p:spPr>
        <p:txBody>
          <a:bodyPr rtlCol="0"/>
          <a:lstStyle/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CanPurchase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(Person p)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defTabSz="914363" fontAlgn="auto"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Validator.IsNotValid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(p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throw new Exception(“…”);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return 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p. SSID !=null&amp;&amp;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p.SubscriptionType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!=null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p.CreditOnFile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&gt;0;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39750" y="4214813"/>
            <a:ext cx="4103688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Problems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Validator has a bug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How do you control Validator to validate or not?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228600"/>
            <a:ext cx="8375650" cy="554038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z="4000" dirty="0" smtClean="0"/>
              <a:t>Interface based design</a:t>
            </a:r>
            <a:endParaRPr sz="4000" b="1" dirty="0"/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3144838"/>
          </a:xfrm>
        </p:spPr>
        <p:txBody>
          <a:bodyPr/>
          <a:lstStyle/>
          <a:p>
            <a:pPr marL="339725" indent="-339725">
              <a:buFontTx/>
              <a:buNone/>
            </a:pPr>
            <a:r>
              <a:rPr lang="en-US" u="sng" smtClean="0"/>
              <a:t>Design</a:t>
            </a:r>
          </a:p>
          <a:p>
            <a:pPr marL="339725" indent="-339725"/>
            <a:r>
              <a:rPr lang="en-US" smtClean="0"/>
              <a:t>Extract Interface for Validator</a:t>
            </a:r>
          </a:p>
          <a:p>
            <a:pPr marL="339725" indent="-339725">
              <a:buFontTx/>
              <a:buNone/>
            </a:pPr>
            <a:r>
              <a:rPr lang="en-US" u="sng" smtClean="0"/>
              <a:t>Test</a:t>
            </a:r>
          </a:p>
          <a:p>
            <a:pPr marL="339725" indent="-339725"/>
            <a:r>
              <a:rPr lang="en-US" smtClean="0"/>
              <a:t>Send in a “fake” validator</a:t>
            </a:r>
          </a:p>
          <a:p>
            <a:pPr marL="339725" indent="-339725"/>
            <a:endParaRPr lang="en-US" smtClean="0"/>
          </a:p>
          <a:p>
            <a:pPr marL="339725" indent="-339725"/>
            <a:endParaRPr lang="en-US" smtClean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4875" y="1843088"/>
            <a:ext cx="4465638" cy="4006850"/>
          </a:xfrm>
          <a:solidFill>
            <a:schemeClr val="tx1"/>
          </a:solidFill>
        </p:spPr>
        <p:txBody>
          <a:bodyPr rtlCol="0"/>
          <a:lstStyle/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IValidator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validator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CanPurchase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(Person p)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14363" fontAlgn="auto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this.validator.IsNotValid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(p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throw new Exception(“…”);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return 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p. SSID !=null&amp;&amp;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p.SubscriptionType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!=null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p.CreditOnFile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&gt;0;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t>Demo</a:t>
            </a:r>
          </a:p>
        </p:txBody>
      </p:sp>
      <p:sp>
        <p:nvSpPr>
          <p:cNvPr id="6144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527175"/>
          </a:xfrm>
        </p:spPr>
        <p:txBody>
          <a:bodyPr/>
          <a:lstStyle/>
          <a:p>
            <a:r>
              <a:rPr lang="en-US" smtClean="0"/>
              <a:t>Interface based design &amp; testing</a:t>
            </a:r>
          </a:p>
          <a:p>
            <a:r>
              <a:rPr lang="en-US" smtClean="0"/>
              <a:t>PersonLogic</a:t>
            </a:r>
          </a:p>
          <a:p>
            <a:r>
              <a:rPr lang="en-US" smtClean="0"/>
              <a:t>PersonLogicTests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"Injecting" Dependencies</a:t>
            </a:r>
            <a:endParaRPr dirty="0"/>
          </a:p>
        </p:txBody>
      </p:sp>
      <p:sp>
        <p:nvSpPr>
          <p:cNvPr id="63490" name="Content Placeholder 4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68513"/>
          </a:xfrm>
        </p:spPr>
        <p:txBody>
          <a:bodyPr/>
          <a:lstStyle/>
          <a:p>
            <a:r>
              <a:rPr lang="en-US" smtClean="0"/>
              <a:t>Constructor injection</a:t>
            </a:r>
          </a:p>
          <a:p>
            <a:r>
              <a:rPr lang="en-US" smtClean="0"/>
              <a:t>Property Injection</a:t>
            </a:r>
          </a:p>
          <a:p>
            <a:r>
              <a:rPr lang="en-US" smtClean="0"/>
              <a:t>Factory Injection</a:t>
            </a:r>
          </a:p>
          <a:p>
            <a:r>
              <a:rPr lang="en-US" smtClean="0"/>
              <a:t>Virtual Method Injection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72198" y="3286124"/>
            <a:ext cx="2357454" cy="25003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86250" y="3643313"/>
            <a:ext cx="2000250" cy="714375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5" name="Rectangle 8"/>
          <p:cNvSpPr>
            <a:spLocks noChangeArrowheads="1"/>
          </p:cNvSpPr>
          <p:nvPr/>
        </p:nvSpPr>
        <p:spPr bwMode="auto">
          <a:xfrm>
            <a:off x="6357938" y="3429000"/>
            <a:ext cx="1325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constructor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86000" y="4000500"/>
            <a:ext cx="2143125" cy="1214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Fake Dependency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"Injecting" Dependencies</a:t>
            </a:r>
            <a:endParaRPr dirty="0"/>
          </a:p>
        </p:txBody>
      </p:sp>
      <p:sp>
        <p:nvSpPr>
          <p:cNvPr id="65538" name="Content Placeholder 4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68513"/>
          </a:xfrm>
        </p:spPr>
        <p:txBody>
          <a:bodyPr/>
          <a:lstStyle/>
          <a:p>
            <a:r>
              <a:rPr lang="en-US" smtClean="0"/>
              <a:t>Constructor injection</a:t>
            </a:r>
          </a:p>
          <a:p>
            <a:r>
              <a:rPr lang="en-US" smtClean="0"/>
              <a:t>Property Injection</a:t>
            </a:r>
          </a:p>
          <a:p>
            <a:r>
              <a:rPr lang="en-US" smtClean="0"/>
              <a:t>Factory Injection</a:t>
            </a:r>
          </a:p>
          <a:p>
            <a:r>
              <a:rPr lang="en-US" smtClean="0"/>
              <a:t>Virtual Method Injection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72198" y="3286124"/>
            <a:ext cx="2357454" cy="25003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4643438"/>
            <a:ext cx="1785938" cy="500062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6357938" y="4916488"/>
            <a:ext cx="1057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Property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86000" y="4000500"/>
            <a:ext cx="2143125" cy="1214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Fake Dependency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"Injecting" Dependencies</a:t>
            </a:r>
            <a:endParaRPr dirty="0"/>
          </a:p>
        </p:txBody>
      </p:sp>
      <p:sp>
        <p:nvSpPr>
          <p:cNvPr id="67586" name="Content Placeholder 4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68513"/>
          </a:xfrm>
        </p:spPr>
        <p:txBody>
          <a:bodyPr/>
          <a:lstStyle/>
          <a:p>
            <a:r>
              <a:rPr lang="en-US" smtClean="0"/>
              <a:t>Constructor injection</a:t>
            </a:r>
          </a:p>
          <a:p>
            <a:r>
              <a:rPr lang="en-US" smtClean="0"/>
              <a:t>Property Injection</a:t>
            </a:r>
          </a:p>
          <a:p>
            <a:r>
              <a:rPr lang="en-US" smtClean="0"/>
              <a:t>Factory Injection</a:t>
            </a:r>
          </a:p>
          <a:p>
            <a:r>
              <a:rPr lang="en-US" smtClean="0"/>
              <a:t>Virtual Method Injection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72198" y="3286124"/>
            <a:ext cx="2357454" cy="25003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0125" y="5000625"/>
            <a:ext cx="2000250" cy="428625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285750" y="3857625"/>
            <a:ext cx="2143125" cy="1214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Fake Dependency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143250" y="4714875"/>
            <a:ext cx="1928813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86375" y="4643438"/>
            <a:ext cx="1428750" cy="714375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"Injecting" Dependencies</a:t>
            </a:r>
            <a:endParaRPr dirty="0"/>
          </a:p>
        </p:txBody>
      </p:sp>
      <p:sp>
        <p:nvSpPr>
          <p:cNvPr id="69634" name="Content Placeholder 4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68513"/>
          </a:xfrm>
        </p:spPr>
        <p:txBody>
          <a:bodyPr/>
          <a:lstStyle/>
          <a:p>
            <a:r>
              <a:rPr lang="en-US" smtClean="0"/>
              <a:t>Constructor injection</a:t>
            </a:r>
          </a:p>
          <a:p>
            <a:r>
              <a:rPr lang="en-US" smtClean="0"/>
              <a:t>Property Injection</a:t>
            </a:r>
          </a:p>
          <a:p>
            <a:r>
              <a:rPr lang="en-US" smtClean="0"/>
              <a:t>Factory Injection</a:t>
            </a:r>
          </a:p>
          <a:p>
            <a:r>
              <a:rPr lang="en-US" smtClean="0"/>
              <a:t>Virtual Method Injection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72198" y="3286124"/>
            <a:ext cx="2357454" cy="25003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0125" y="5000625"/>
            <a:ext cx="2286000" cy="500063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285750" y="3857625"/>
            <a:ext cx="2143125" cy="1214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Fake Dependency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143250" y="3857625"/>
            <a:ext cx="1928813" cy="20002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Derived:class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6125" y="5286375"/>
            <a:ext cx="165576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Override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GetX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()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dirty="0" smtClean="0"/>
              <a:t>The Dependency problem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57188" y="2214563"/>
            <a:ext cx="1857375" cy="20716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</a:rPr>
              <a:t>PersonLogic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ILogger</a:t>
            </a:r>
            <a:r>
              <a:rPr lang="en-US" b="1" dirty="0">
                <a:solidFill>
                  <a:srgbClr val="FF0000"/>
                </a:solidFill>
              </a:rPr>
              <a:t>,</a:t>
            </a:r>
          </a:p>
          <a:p>
            <a:pPr algn="ctr">
              <a:defRPr/>
            </a:pPr>
            <a:r>
              <a:rPr lang="en-US" b="1" dirty="0" err="1">
                <a:solidFill>
                  <a:srgbClr val="FF0000"/>
                </a:solidFill>
              </a:rPr>
              <a:t>IValidator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4625" y="4000500"/>
            <a:ext cx="2508250" cy="10001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err="1">
                <a:solidFill>
                  <a:schemeClr val="bg1"/>
                </a:solidFill>
              </a:rPr>
              <a:t>MyValidator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IOverrides</a:t>
            </a:r>
            <a:r>
              <a:rPr lang="en-US" sz="1600" b="1" dirty="0">
                <a:solidFill>
                  <a:schemeClr val="bg1"/>
                </a:solidFill>
              </a:rPr>
              <a:t>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4625" y="2000250"/>
            <a:ext cx="2571750" cy="10588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err="1">
                <a:solidFill>
                  <a:schemeClr val="bg1"/>
                </a:solidFill>
              </a:rPr>
              <a:t>MyLogger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IExceptionHandler</a:t>
            </a:r>
            <a:r>
              <a:rPr lang="en-US" sz="1600" b="1" dirty="0">
                <a:solidFill>
                  <a:srgbClr val="FF0000"/>
                </a:solidFill>
              </a:rPr>
              <a:t>,</a:t>
            </a:r>
          </a:p>
          <a:p>
            <a:pPr algn="ctr">
              <a:defRPr/>
            </a:pPr>
            <a:r>
              <a:rPr lang="en-US" sz="1600" b="1" dirty="0" err="1">
                <a:solidFill>
                  <a:srgbClr val="FF0000"/>
                </a:solidFill>
              </a:rPr>
              <a:t>IDataWriter</a:t>
            </a:r>
            <a:r>
              <a:rPr lang="en-US" sz="1600" b="1" dirty="0">
                <a:solidFill>
                  <a:schemeClr val="bg1"/>
                </a:solidFill>
              </a:rPr>
              <a:t>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6438" y="4000500"/>
            <a:ext cx="2571750" cy="10001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err="1">
                <a:solidFill>
                  <a:schemeClr val="bg1"/>
                </a:solidFill>
              </a:rPr>
              <a:t>MyOverrides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IExceptionHandler</a:t>
            </a:r>
            <a:r>
              <a:rPr lang="en-US" sz="1600" b="1" dirty="0">
                <a:solidFill>
                  <a:schemeClr val="bg1"/>
                </a:solidFill>
              </a:rPr>
              <a:t>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6438" y="1500188"/>
            <a:ext cx="2571750" cy="8572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err="1">
                <a:solidFill>
                  <a:schemeClr val="bg1"/>
                </a:solidFill>
              </a:rPr>
              <a:t>MyExceptionHandler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IDataWriter</a:t>
            </a:r>
            <a:r>
              <a:rPr lang="en-US" sz="1600" b="1" dirty="0">
                <a:solidFill>
                  <a:schemeClr val="bg1"/>
                </a:solidFill>
              </a:rPr>
              <a:t>)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2214563" y="2530475"/>
            <a:ext cx="500062" cy="71913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2214563" y="3249613"/>
            <a:ext cx="500062" cy="125095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 flipV="1">
            <a:off x="5286375" y="1928813"/>
            <a:ext cx="500063" cy="60166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>
            <a:off x="5222875" y="4500563"/>
            <a:ext cx="563563" cy="1587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1" name="Rectangle 19"/>
          <p:cNvSpPr>
            <a:spLocks noChangeArrowheads="1"/>
          </p:cNvSpPr>
          <p:nvPr/>
        </p:nvSpPr>
        <p:spPr bwMode="auto">
          <a:xfrm>
            <a:off x="642938" y="5429250"/>
            <a:ext cx="7299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PersonLogic pl= new PersonLogic();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86438" y="2870200"/>
            <a:ext cx="2571750" cy="773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err="1">
                <a:solidFill>
                  <a:schemeClr val="bg1"/>
                </a:solidFill>
              </a:rPr>
              <a:t>MyDataWriter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6" idx="3"/>
            <a:endCxn id="21" idx="1"/>
          </p:cNvCxnSpPr>
          <p:nvPr/>
        </p:nvCxnSpPr>
        <p:spPr>
          <a:xfrm>
            <a:off x="5286375" y="2530475"/>
            <a:ext cx="500063" cy="72548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21" idx="0"/>
          </p:cNvCxnSpPr>
          <p:nvPr/>
        </p:nvCxnSpPr>
        <p:spPr>
          <a:xfrm rot="5400000">
            <a:off x="6816726" y="2613025"/>
            <a:ext cx="512762" cy="1587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7" idx="3"/>
            <a:endCxn id="8" idx="3"/>
          </p:cNvCxnSpPr>
          <p:nvPr/>
        </p:nvCxnSpPr>
        <p:spPr>
          <a:xfrm flipV="1">
            <a:off x="8358188" y="1928813"/>
            <a:ext cx="1587" cy="2571750"/>
          </a:xfrm>
          <a:prstGeom prst="curvedConnector3">
            <a:avLst>
              <a:gd name="adj1" fmla="val 39383765"/>
            </a:avLst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dirty="0" smtClean="0"/>
              <a:t>Me</a:t>
            </a:r>
            <a:endParaRPr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947988"/>
          </a:xfrm>
        </p:spPr>
        <p:txBody>
          <a:bodyPr/>
          <a:lstStyle/>
          <a:p>
            <a:r>
              <a:rPr lang="en-US" smtClean="0"/>
              <a:t>The Art Of Unit Testing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ArtOfUnitTesting.com</a:t>
            </a:r>
          </a:p>
          <a:p>
            <a:r>
              <a:rPr lang="en-US" smtClean="0"/>
              <a:t>Typemock</a:t>
            </a:r>
          </a:p>
          <a:p>
            <a:pPr lvl="1"/>
            <a:r>
              <a:rPr lang="en-US" smtClean="0"/>
              <a:t>Next generation Isolation platform  (Isolator)</a:t>
            </a:r>
          </a:p>
          <a:p>
            <a:pPr lvl="1"/>
            <a:r>
              <a:rPr lang="en-US" smtClean="0"/>
              <a:t>Next generation testing tools (shhhh..)</a:t>
            </a:r>
          </a:p>
          <a:p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dirty="0" smtClean="0"/>
              <a:t>Inversion Of Control Containers</a:t>
            </a:r>
            <a:endParaRPr dirty="0"/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151188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Spring.NET</a:t>
            </a:r>
          </a:p>
          <a:p>
            <a:r>
              <a:rPr lang="en-US" smtClean="0"/>
              <a:t>Castle.Windsor</a:t>
            </a:r>
          </a:p>
          <a:p>
            <a:r>
              <a:rPr lang="en-US" smtClean="0"/>
              <a:t>StructureMap</a:t>
            </a:r>
          </a:p>
          <a:p>
            <a:r>
              <a:rPr lang="en-US" smtClean="0"/>
              <a:t>Microsoft Unity Application Block</a:t>
            </a:r>
          </a:p>
          <a:p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0013" y="381000"/>
            <a:ext cx="6994525" cy="1524000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Demo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0013" y="3657600"/>
            <a:ext cx="6994525" cy="461963"/>
          </a:xfrm>
        </p:spPr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sz="2400" dirty="0" err="1" smtClean="0"/>
              <a:t>PersonLogicWithIOC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r>
              <a:rPr/>
              <a:t>IoC Containers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Containers</a:t>
            </a:r>
            <a:endParaRPr dirty="0"/>
          </a:p>
        </p:txBody>
      </p:sp>
      <p:sp>
        <p:nvSpPr>
          <p:cNvPr id="77826" name="Content Placeholder 5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68513"/>
          </a:xfrm>
        </p:spPr>
        <p:txBody>
          <a:bodyPr/>
          <a:lstStyle/>
          <a:p>
            <a:r>
              <a:rPr lang="en-US" smtClean="0"/>
              <a:t>Make sure everyone uses </a:t>
            </a:r>
            <a:r>
              <a:rPr lang="en-US" smtClean="0">
                <a:solidFill>
                  <a:schemeClr val="accent1"/>
                </a:solidFill>
              </a:rPr>
              <a:t>container.Resolve</a:t>
            </a:r>
          </a:p>
          <a:p>
            <a:r>
              <a:rPr lang="en-US" smtClean="0">
                <a:solidFill>
                  <a:schemeClr val="accent1"/>
                </a:solidFill>
              </a:rPr>
              <a:t>Abstract</a:t>
            </a:r>
            <a:r>
              <a:rPr lang="en-US" smtClean="0"/>
              <a:t> the container to your own type</a:t>
            </a:r>
          </a:p>
          <a:p>
            <a:r>
              <a:rPr lang="en-US" smtClean="0"/>
              <a:t>Your </a:t>
            </a:r>
            <a:r>
              <a:rPr lang="en-US" smtClean="0">
                <a:solidFill>
                  <a:schemeClr val="accent1"/>
                </a:solidFill>
              </a:rPr>
              <a:t>tests</a:t>
            </a:r>
            <a:r>
              <a:rPr lang="en-US" smtClean="0"/>
              <a:t> may also use a container</a:t>
            </a:r>
          </a:p>
          <a:p>
            <a:r>
              <a:rPr lang="en-US" smtClean="0"/>
              <a:t>But you may want to inject </a:t>
            </a:r>
            <a:r>
              <a:rPr lang="en-US" smtClean="0">
                <a:solidFill>
                  <a:schemeClr val="accent1"/>
                </a:solidFill>
              </a:rPr>
              <a:t>manually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Where were we?</a:t>
            </a:r>
            <a:endParaRPr dirty="0"/>
          </a:p>
        </p:txBody>
      </p:sp>
      <p:sp>
        <p:nvSpPr>
          <p:cNvPr id="79874" name="Content Placeholder 5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052763"/>
          </a:xfrm>
        </p:spPr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Consistency</a:t>
            </a:r>
          </a:p>
          <a:p>
            <a:r>
              <a:rPr lang="en-US" smtClean="0"/>
              <a:t>Had a dependency problem</a:t>
            </a:r>
          </a:p>
          <a:p>
            <a:endParaRPr lang="en-US" smtClean="0"/>
          </a:p>
          <a:p>
            <a:r>
              <a:rPr lang="en-US" smtClean="0"/>
              <a:t>Added </a:t>
            </a:r>
            <a:r>
              <a:rPr lang="en-US" smtClean="0">
                <a:solidFill>
                  <a:schemeClr val="tx2"/>
                </a:solidFill>
              </a:rPr>
              <a:t>interfaces</a:t>
            </a:r>
            <a:r>
              <a:rPr lang="en-US" smtClean="0"/>
              <a:t> to be able to replace object</a:t>
            </a:r>
          </a:p>
          <a:p>
            <a:r>
              <a:rPr lang="en-US" smtClean="0"/>
              <a:t>Used </a:t>
            </a:r>
            <a:r>
              <a:rPr lang="en-US" smtClean="0">
                <a:solidFill>
                  <a:schemeClr val="tx2"/>
                </a:solidFill>
              </a:rPr>
              <a:t>containers</a:t>
            </a:r>
            <a:r>
              <a:rPr lang="en-US" smtClean="0"/>
              <a:t> to help resolve dependencies automatically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b="1" dirty="0">
                <a:solidFill>
                  <a:schemeClr val="accent1"/>
                </a:solidFill>
              </a:rPr>
              <a:t>Fast </a:t>
            </a:r>
            <a:r>
              <a:rPr b="1" dirty="0"/>
              <a:t>run times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006850"/>
          </a:xfrm>
        </p:spPr>
        <p:txBody>
          <a:bodyPr/>
          <a:lstStyle/>
          <a:p>
            <a:pPr marL="339725" indent="-339725"/>
            <a:r>
              <a:rPr lang="en-US" smtClean="0">
                <a:solidFill>
                  <a:schemeClr val="accent1"/>
                </a:solidFill>
              </a:rPr>
              <a:t>What happens when you have 1000 tests?</a:t>
            </a:r>
          </a:p>
          <a:p>
            <a:pPr marL="339725" indent="-339725"/>
            <a:endParaRPr lang="en-US" u="sng" smtClean="0"/>
          </a:p>
          <a:p>
            <a:pPr marL="339725" indent="-339725">
              <a:buFontTx/>
              <a:buNone/>
            </a:pPr>
            <a:r>
              <a:rPr lang="en-US" u="sng" smtClean="0"/>
              <a:t>Logic:</a:t>
            </a:r>
          </a:p>
          <a:p>
            <a:pPr marL="339725" indent="-339725"/>
            <a:r>
              <a:rPr lang="en-US" smtClean="0"/>
              <a:t>Throw if Bad validation</a:t>
            </a:r>
          </a:p>
          <a:p>
            <a:pPr marL="339725" indent="-339725"/>
            <a:r>
              <a:rPr lang="en-US" smtClean="0"/>
              <a:t>Return true/false based on …</a:t>
            </a:r>
          </a:p>
          <a:p>
            <a:pPr marL="339725" indent="-339725"/>
            <a:endParaRPr lang="en-US" smtClean="0"/>
          </a:p>
          <a:p>
            <a:pPr marL="339725" indent="-339725"/>
            <a:endParaRPr lang="en-US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4875" y="1843088"/>
            <a:ext cx="4465638" cy="39624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/>
          <a:lstStyle/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CanPurchase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(Person p)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Validator.IsNotValid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(p)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throw new Exception(“…”);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return 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p. SSID !=null&amp;&amp;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p.SubscriptionType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!=null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p.CreditOnFile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&gt;0;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39750" y="4365625"/>
            <a:ext cx="4103688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Problems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Validator takes a long time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b="1" dirty="0"/>
              <a:t>No </a:t>
            </a:r>
            <a:r>
              <a:rPr b="1" dirty="0">
                <a:solidFill>
                  <a:schemeClr val="accent1"/>
                </a:solidFill>
              </a:rPr>
              <a:t>Configuration</a:t>
            </a:r>
            <a:r>
              <a:rPr b="1" dirty="0"/>
              <a:t> needed</a:t>
            </a:r>
          </a:p>
        </p:txBody>
      </p:sp>
      <p:sp>
        <p:nvSpPr>
          <p:cNvPr id="8397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2197100"/>
          </a:xfrm>
        </p:spPr>
        <p:txBody>
          <a:bodyPr/>
          <a:lstStyle/>
          <a:p>
            <a:pPr marL="339725" indent="-339725"/>
            <a:r>
              <a:rPr lang="en-US" smtClean="0">
                <a:solidFill>
                  <a:schemeClr val="accent1"/>
                </a:solidFill>
              </a:rPr>
              <a:t>How easy it is to get latest and run the tests?</a:t>
            </a:r>
          </a:p>
          <a:p>
            <a:pPr marL="339725" indent="-339725"/>
            <a:endParaRPr lang="en-US" smtClean="0"/>
          </a:p>
          <a:p>
            <a:pPr marL="339725" indent="-339725"/>
            <a:r>
              <a:rPr lang="en-US" smtClean="0"/>
              <a:t>Config file is needed</a:t>
            </a:r>
          </a:p>
          <a:p>
            <a:pPr marL="339725" indent="-339725"/>
            <a:endParaRPr lang="en-US" smtClean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571750" y="3468688"/>
            <a:ext cx="6500813" cy="29606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/>
          <a:lstStyle/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Person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GetPerson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id)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connectionString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Settings.ConnectionString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z="4000" b="1"/>
              <a:t>Solving </a:t>
            </a:r>
            <a:r>
              <a:rPr sz="4000"/>
              <a:t>C</a:t>
            </a:r>
            <a:r>
              <a:rPr sz="4000" b="1"/>
              <a:t>onfiguration with override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395788"/>
          </a:xfrm>
        </p:spPr>
        <p:txBody>
          <a:bodyPr/>
          <a:lstStyle/>
          <a:p>
            <a:pPr marL="339725" indent="-339725">
              <a:buFontTx/>
              <a:buNone/>
            </a:pPr>
            <a:r>
              <a:rPr lang="en-US" b="1" smtClean="0">
                <a:solidFill>
                  <a:schemeClr val="accent1"/>
                </a:solidFill>
              </a:rPr>
              <a:t>Design:</a:t>
            </a:r>
          </a:p>
          <a:p>
            <a:pPr marL="339725" indent="-339725"/>
            <a:r>
              <a:rPr lang="en-US" smtClean="0"/>
              <a:t>Extract dependency into virtual method</a:t>
            </a:r>
          </a:p>
          <a:p>
            <a:pPr marL="339725" indent="-339725"/>
            <a:endParaRPr lang="en-US" smtClean="0"/>
          </a:p>
          <a:p>
            <a:pPr marL="339725" indent="-339725">
              <a:buFontTx/>
              <a:buNone/>
            </a:pPr>
            <a:r>
              <a:rPr lang="en-US" b="1" smtClean="0">
                <a:solidFill>
                  <a:schemeClr val="accent1"/>
                </a:solidFill>
              </a:rPr>
              <a:t>Test:</a:t>
            </a:r>
          </a:p>
          <a:p>
            <a:pPr marL="339725" indent="-339725"/>
            <a:r>
              <a:rPr lang="en-US" smtClean="0"/>
              <a:t>Inherit from class under test</a:t>
            </a:r>
          </a:p>
          <a:p>
            <a:pPr marL="339725" indent="-339725"/>
            <a:r>
              <a:rPr lang="en-US" smtClean="0"/>
              <a:t>Override method in derived class</a:t>
            </a:r>
          </a:p>
          <a:p>
            <a:pPr marL="339725" indent="-339725"/>
            <a:r>
              <a:rPr lang="en-US" smtClean="0"/>
              <a:t>Use derived class in tests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4875" y="1843088"/>
            <a:ext cx="4465638" cy="49307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/>
          <a:lstStyle/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Person p(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id)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connectionString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getConnectionString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getConnectionString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t>Demo</a:t>
            </a:r>
          </a:p>
        </p:txBody>
      </p:sp>
      <p:sp>
        <p:nvSpPr>
          <p:cNvPr id="8806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84250"/>
          </a:xfrm>
        </p:spPr>
        <p:txBody>
          <a:bodyPr/>
          <a:lstStyle/>
          <a:p>
            <a:r>
              <a:rPr lang="en-US" smtClean="0"/>
              <a:t>Inherit &amp; Override</a:t>
            </a:r>
          </a:p>
          <a:p>
            <a:r>
              <a:rPr lang="en-US" smtClean="0"/>
              <a:t>MyConfigBasedClass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228600"/>
            <a:ext cx="8375650" cy="1108075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z="4000" b="1" dirty="0"/>
              <a:t>Test</a:t>
            </a:r>
            <a:r>
              <a:rPr sz="4000" dirty="0"/>
              <a:t> </a:t>
            </a:r>
            <a:r>
              <a:rPr sz="4000" b="1" dirty="0">
                <a:solidFill>
                  <a:schemeClr val="accent1"/>
                </a:solidFill>
              </a:rPr>
              <a:t>Order</a:t>
            </a:r>
            <a:r>
              <a:rPr sz="4000" b="1" dirty="0"/>
              <a:t> does not matter</a:t>
            </a:r>
            <a:br>
              <a:rPr sz="4000" b="1" dirty="0"/>
            </a:br>
            <a:r>
              <a:rPr sz="4000" b="1" dirty="0"/>
              <a:t>for consistent results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00100" y="3786190"/>
            <a:ext cx="2500330" cy="17145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00100" y="1714488"/>
            <a:ext cx="2500330" cy="17145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29256" y="2714620"/>
            <a:ext cx="2500330" cy="17145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</a:t>
            </a:r>
          </a:p>
          <a:p>
            <a:pPr algn="ctr" defTabSz="914099"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(DB, static..)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43313" y="2571750"/>
            <a:ext cx="1500187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14750" y="3929063"/>
            <a:ext cx="1500188" cy="5000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228600"/>
            <a:ext cx="8375650" cy="1108075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z="4000" b="1" dirty="0"/>
              <a:t>Test</a:t>
            </a:r>
            <a:r>
              <a:rPr sz="4000" dirty="0"/>
              <a:t> </a:t>
            </a:r>
            <a:r>
              <a:rPr sz="4000" b="1" dirty="0">
                <a:solidFill>
                  <a:schemeClr val="accent1"/>
                </a:solidFill>
              </a:rPr>
              <a:t>Order</a:t>
            </a:r>
            <a:r>
              <a:rPr sz="4000" b="1" dirty="0"/>
              <a:t> does not matter</a:t>
            </a:r>
            <a:br>
              <a:rPr sz="4000" b="1" dirty="0"/>
            </a:br>
            <a:r>
              <a:rPr sz="4000" b="1" dirty="0"/>
              <a:t>for consistent results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71625"/>
            <a:ext cx="4033838" cy="2924175"/>
          </a:xfrm>
        </p:spPr>
        <p:txBody>
          <a:bodyPr/>
          <a:lstStyle/>
          <a:p>
            <a:pPr marL="339725" indent="-339725"/>
            <a:r>
              <a:rPr lang="en-US" sz="2000" b="1" smtClean="0">
                <a:solidFill>
                  <a:schemeClr val="accent1"/>
                </a:solidFill>
              </a:rPr>
              <a:t>Test changing and maintenance hurts (Tests depend on each other)</a:t>
            </a:r>
          </a:p>
          <a:p>
            <a:pPr marL="339725" indent="-339725"/>
            <a:endParaRPr lang="en-US" sz="2000" smtClean="0"/>
          </a:p>
          <a:p>
            <a:pPr marL="339725" indent="-339725"/>
            <a:r>
              <a:rPr lang="en-US" sz="2000" smtClean="0"/>
              <a:t>Verify insert works</a:t>
            </a:r>
          </a:p>
          <a:p>
            <a:pPr marL="339725" indent="-339725"/>
            <a:r>
              <a:rPr lang="en-US" sz="2000" smtClean="0"/>
              <a:t>Verify Delete</a:t>
            </a:r>
          </a:p>
          <a:p>
            <a:pPr marL="339725" indent="-339725"/>
            <a:endParaRPr lang="en-US" sz="2000" smtClean="0"/>
          </a:p>
          <a:p>
            <a:pPr marL="339725" indent="-339725"/>
            <a:r>
              <a:rPr lang="en-US" sz="2000" smtClean="0"/>
              <a:t>Order?</a:t>
            </a:r>
          </a:p>
          <a:p>
            <a:pPr marL="339725" indent="-339725"/>
            <a:r>
              <a:rPr lang="en-US" sz="2000" smtClean="0"/>
              <a:t>Rollback external state</a:t>
            </a:r>
          </a:p>
          <a:p>
            <a:pPr marL="339725" indent="-339725"/>
            <a:endParaRPr lang="en-US" sz="2000" smtClean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64050" y="1843088"/>
            <a:ext cx="4465638" cy="41973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/>
          <a:lstStyle/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Insert(Person p)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//insert person to database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Delete(Person p)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//Delete person from database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Agenda</a:t>
            </a:r>
            <a:endParaRPr dirty="0"/>
          </a:p>
        </p:txBody>
      </p:sp>
      <p:sp>
        <p:nvSpPr>
          <p:cNvPr id="38914" name="Content Placeholder 5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543425"/>
          </a:xfrm>
        </p:spPr>
        <p:txBody>
          <a:bodyPr/>
          <a:lstStyle/>
          <a:p>
            <a:r>
              <a:rPr lang="en-US" smtClean="0"/>
              <a:t>Why should I Care about testability?</a:t>
            </a:r>
          </a:p>
          <a:p>
            <a:r>
              <a:rPr lang="en-US" smtClean="0"/>
              <a:t>Defining a testable system</a:t>
            </a:r>
          </a:p>
          <a:p>
            <a:r>
              <a:rPr lang="en-US" smtClean="0"/>
              <a:t>Examples of implementing and refactoring testable code</a:t>
            </a:r>
          </a:p>
          <a:p>
            <a:pPr lvl="1"/>
            <a:r>
              <a:rPr lang="en-US" smtClean="0"/>
              <a:t>Extract interface, Virtual methods..</a:t>
            </a:r>
          </a:p>
          <a:p>
            <a:pPr lvl="1"/>
            <a:r>
              <a:rPr lang="en-US" smtClean="0"/>
              <a:t>Dependency Injection and IoC Containers</a:t>
            </a:r>
          </a:p>
          <a:p>
            <a:r>
              <a:rPr lang="en-US" smtClean="0"/>
              <a:t>Legacy Code</a:t>
            </a:r>
          </a:p>
          <a:p>
            <a:r>
              <a:rPr lang="en-US" smtClean="0"/>
              <a:t>Silver Bullets</a:t>
            </a:r>
          </a:p>
          <a:p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228600"/>
            <a:ext cx="8375650" cy="1108075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z="4000" b="1" dirty="0"/>
              <a:t>Test</a:t>
            </a:r>
            <a:r>
              <a:rPr sz="4000" dirty="0"/>
              <a:t> </a:t>
            </a:r>
            <a:r>
              <a:rPr sz="4000" b="1" dirty="0">
                <a:solidFill>
                  <a:schemeClr val="accent1"/>
                </a:solidFill>
              </a:rPr>
              <a:t>Order</a:t>
            </a:r>
            <a:r>
              <a:rPr sz="4000" b="1" dirty="0"/>
              <a:t> does not matter</a:t>
            </a:r>
            <a:br>
              <a:rPr sz="4000" b="1" dirty="0"/>
            </a:br>
            <a:r>
              <a:rPr sz="4000" b="1" dirty="0"/>
              <a:t>for consistent results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71625"/>
            <a:ext cx="4033838" cy="1631950"/>
          </a:xfrm>
        </p:spPr>
        <p:txBody>
          <a:bodyPr/>
          <a:lstStyle/>
          <a:p>
            <a:pPr marL="339725" indent="-339725"/>
            <a:r>
              <a:rPr lang="en-US" sz="2000" b="1" smtClean="0">
                <a:solidFill>
                  <a:schemeClr val="accent1"/>
                </a:solidFill>
              </a:rPr>
              <a:t>Design:</a:t>
            </a:r>
          </a:p>
          <a:p>
            <a:pPr marL="339725" indent="-339725"/>
            <a:r>
              <a:rPr lang="en-US" sz="2000" smtClean="0"/>
              <a:t>May not need to change</a:t>
            </a:r>
          </a:p>
          <a:p>
            <a:pPr marL="339725" indent="-339725"/>
            <a:endParaRPr lang="en-US" sz="2000" smtClean="0"/>
          </a:p>
          <a:p>
            <a:pPr marL="339725" indent="-339725"/>
            <a:r>
              <a:rPr lang="en-US" sz="2000" smtClean="0"/>
              <a:t>Test:</a:t>
            </a:r>
          </a:p>
          <a:p>
            <a:pPr marL="339725" indent="-339725"/>
            <a:r>
              <a:rPr lang="en-US" sz="2000" smtClean="0"/>
              <a:t>Rollback data after each test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429000" y="3786188"/>
            <a:ext cx="5357813" cy="19573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/>
          <a:lstStyle/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TestCleanup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TearDown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//Cleanup changed resource</a:t>
            </a:r>
          </a:p>
          <a:p>
            <a:pPr defTabSz="914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t>Demo</a:t>
            </a:r>
          </a:p>
        </p:txBody>
      </p:sp>
      <p:sp>
        <p:nvSpPr>
          <p:cNvPr id="962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84250"/>
          </a:xfrm>
        </p:spPr>
        <p:txBody>
          <a:bodyPr/>
          <a:lstStyle/>
          <a:p>
            <a:r>
              <a:rPr lang="en-US" smtClean="0"/>
              <a:t>Rollback Database</a:t>
            </a:r>
          </a:p>
          <a:p>
            <a:r>
              <a:rPr lang="en-US" smtClean="0"/>
              <a:t>DatabaseTests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228600"/>
            <a:ext cx="8375650" cy="1108075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z="4000" b="1" dirty="0">
                <a:solidFill>
                  <a:schemeClr val="accent1"/>
                </a:solidFill>
              </a:rPr>
              <a:t>Partial</a:t>
            </a:r>
            <a:r>
              <a:rPr sz="4000" b="1" dirty="0"/>
              <a:t> runs of tests </a:t>
            </a:r>
            <a:br>
              <a:rPr sz="4000" b="1" dirty="0"/>
            </a:br>
            <a:r>
              <a:rPr sz="4000" b="1" dirty="0"/>
              <a:t>produce consistent results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814513"/>
            <a:ext cx="3810000" cy="2524125"/>
          </a:xfrm>
        </p:spPr>
        <p:txBody>
          <a:bodyPr/>
          <a:lstStyle/>
          <a:p>
            <a:pPr marL="339725" indent="-339725"/>
            <a:r>
              <a:rPr lang="en-US" sz="2000" smtClean="0">
                <a:solidFill>
                  <a:schemeClr val="accent1"/>
                </a:solidFill>
              </a:rPr>
              <a:t>Sometimes you want to run only some of the tests</a:t>
            </a:r>
          </a:p>
          <a:p>
            <a:pPr marL="339725" indent="-339725"/>
            <a:endParaRPr lang="en-US" sz="2000" smtClean="0">
              <a:solidFill>
                <a:schemeClr val="accent1"/>
              </a:solidFill>
            </a:endParaRPr>
          </a:p>
          <a:p>
            <a:pPr marL="339725" indent="-339725"/>
            <a:r>
              <a:rPr lang="en-US" sz="2000" smtClean="0">
                <a:solidFill>
                  <a:schemeClr val="accent1"/>
                </a:solidFill>
              </a:rPr>
              <a:t>Some systems will only rerun failed tests</a:t>
            </a:r>
          </a:p>
          <a:p>
            <a:pPr marL="339725" indent="-339725"/>
            <a:endParaRPr lang="en-US" sz="2000" smtClean="0"/>
          </a:p>
          <a:p>
            <a:pPr marL="339725" indent="-339725"/>
            <a:endParaRPr lang="en-US" sz="2000" smtClean="0"/>
          </a:p>
          <a:p>
            <a:pPr marL="339725" indent="-339725"/>
            <a:endParaRPr lang="en-US" sz="2000" smtClean="0"/>
          </a:p>
        </p:txBody>
      </p:sp>
      <p:sp>
        <p:nvSpPr>
          <p:cNvPr id="983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4875" y="1843088"/>
            <a:ext cx="4465638" cy="4197350"/>
          </a:xfrm>
        </p:spPr>
        <p:txBody>
          <a:bodyPr/>
          <a:lstStyle/>
          <a:p>
            <a:pPr marL="347663" indent="-347663">
              <a:buFont typeface="Wingdings" pitchFamily="2" charset="2"/>
              <a:buNone/>
            </a:pPr>
            <a:endParaRPr lang="en-US" sz="2400" b="1" smtClean="0">
              <a:latin typeface="Courier New" pitchFamily="49" charset="0"/>
              <a:cs typeface="Courier New" pitchFamily="49" charset="0"/>
            </a:endParaRPr>
          </a:p>
          <a:p>
            <a:pPr marL="347663" indent="-347663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bool Insert(Person p)</a:t>
            </a:r>
          </a:p>
          <a:p>
            <a:pPr marL="347663" indent="-347663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73100" lvl="1" indent="-339725">
              <a:buFont typeface="Wingdings" pitchFamily="2" charset="2"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//insert person to database</a:t>
            </a:r>
          </a:p>
          <a:p>
            <a:pPr marL="347663" indent="-347663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3" indent="-347663">
              <a:buFont typeface="Wingdings" pitchFamily="2" charset="2"/>
              <a:buNone/>
            </a:pPr>
            <a:endParaRPr lang="en-US" sz="2400" b="1" smtClean="0">
              <a:latin typeface="Courier New" pitchFamily="49" charset="0"/>
              <a:cs typeface="Courier New" pitchFamily="49" charset="0"/>
            </a:endParaRPr>
          </a:p>
          <a:p>
            <a:pPr marL="347663" indent="-347663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bool Delete(Person p)</a:t>
            </a:r>
          </a:p>
          <a:p>
            <a:pPr marL="347663" indent="-347663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73100" lvl="1" indent="-339725">
              <a:buFont typeface="Wingdings" pitchFamily="2" charset="2"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//Delete person from database</a:t>
            </a:r>
          </a:p>
          <a:p>
            <a:pPr marL="347663" indent="-347663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t>Are Singletons Evil?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8382000" cy="4235450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How do you instantiate it for testing?</a:t>
            </a:r>
          </a:p>
          <a:p>
            <a:r>
              <a:rPr lang="en-US" smtClean="0">
                <a:solidFill>
                  <a:schemeClr val="accent1"/>
                </a:solidFill>
              </a:rPr>
              <a:t>Shared resource between tests</a:t>
            </a:r>
          </a:p>
          <a:p>
            <a:endParaRPr lang="en-US" smtClean="0"/>
          </a:p>
          <a:p>
            <a:r>
              <a:rPr lang="en-US" smtClean="0"/>
              <a:t>Single Responsibility</a:t>
            </a:r>
          </a:p>
          <a:p>
            <a:r>
              <a:rPr lang="en-US" smtClean="0"/>
              <a:t>Global Variables</a:t>
            </a:r>
          </a:p>
          <a:p>
            <a:r>
              <a:rPr lang="en-US" smtClean="0"/>
              <a:t>Tight Coupling</a:t>
            </a:r>
          </a:p>
          <a:p>
            <a:r>
              <a:rPr lang="en-US" smtClean="0"/>
              <a:t>State that lasts forever</a:t>
            </a:r>
          </a:p>
          <a:p>
            <a:r>
              <a:rPr lang="en-US" smtClean="0"/>
              <a:t>Threading?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It Depends</a:t>
            </a:r>
            <a:endParaRPr dirty="0"/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984250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MySingleton.Instance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 Could be evil</a:t>
            </a:r>
          </a:p>
          <a:p>
            <a:r>
              <a:rPr lang="en-US" smtClean="0">
                <a:sym typeface="Wingdings" pitchFamily="2" charset="2"/>
              </a:rPr>
              <a:t>Using a </a:t>
            </a:r>
            <a:r>
              <a:rPr lang="en-US" smtClean="0">
                <a:solidFill>
                  <a:schemeClr val="accent1"/>
                </a:solidFill>
                <a:sym typeface="Wingdings" pitchFamily="2" charset="2"/>
              </a:rPr>
              <a:t>container</a:t>
            </a:r>
            <a:r>
              <a:rPr lang="en-US" smtClean="0">
                <a:sym typeface="Wingdings" pitchFamily="2" charset="2"/>
              </a:rPr>
              <a:t>  not so much evil</a:t>
            </a: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0013" y="381000"/>
            <a:ext cx="6994525" cy="1524000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Demo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85875" y="5072063"/>
            <a:ext cx="6994525" cy="461962"/>
          </a:xfrm>
        </p:spPr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dirty="0" err="1" smtClean="0"/>
              <a:t>MySingleton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0012" y="2329758"/>
            <a:ext cx="6994950" cy="1384994"/>
          </a:xfrm>
        </p:spPr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r>
              <a:rPr/>
              <a:t>Refactoring Singletons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0013" y="381000"/>
            <a:ext cx="6994525" cy="1524000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Demo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0013" y="5110163"/>
            <a:ext cx="6994525" cy="461962"/>
          </a:xfrm>
        </p:spPr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dirty="0" err="1" smtClean="0"/>
              <a:t>SingletonLogicTests</a:t>
            </a:r>
            <a:endParaRPr lang="en-US" dirty="0" smtClean="0"/>
          </a:p>
          <a:p>
            <a:pPr defTabSz="914363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r>
              <a:rPr/>
              <a:t>Container</a:t>
            </a:r>
          </a:p>
          <a:p>
            <a:pPr defTabSz="914363" fontAlgn="auto">
              <a:spcAft>
                <a:spcPts val="0"/>
              </a:spcAft>
              <a:defRPr/>
            </a:pPr>
            <a:r>
              <a:rPr/>
              <a:t>Singletons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t>The GOD Method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8382000" cy="3151188"/>
          </a:xfrm>
        </p:spPr>
        <p:txBody>
          <a:bodyPr/>
          <a:lstStyle/>
          <a:p>
            <a:r>
              <a:rPr lang="en-US" smtClean="0"/>
              <a:t>One huge do-it-all method</a:t>
            </a:r>
          </a:p>
          <a:p>
            <a:r>
              <a:rPr lang="en-US" smtClean="0">
                <a:solidFill>
                  <a:schemeClr val="accent1"/>
                </a:solidFill>
              </a:rPr>
              <a:t>Prevents Maintenance, impossible to test</a:t>
            </a:r>
          </a:p>
          <a:p>
            <a:endParaRPr lang="en-US" smtClean="0"/>
          </a:p>
          <a:p>
            <a:r>
              <a:rPr lang="en-US" smtClean="0"/>
              <a:t>Avoid by Design:</a:t>
            </a:r>
          </a:p>
          <a:p>
            <a:r>
              <a:rPr lang="en-US" smtClean="0"/>
              <a:t>Keep Single Responsibility Principle</a:t>
            </a:r>
          </a:p>
          <a:p>
            <a:r>
              <a:rPr lang="en-US" smtClean="0"/>
              <a:t>Calls to little methods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t>Pitfalls and traps</a:t>
            </a:r>
          </a:p>
        </p:txBody>
      </p:sp>
      <p:sp>
        <p:nvSpPr>
          <p:cNvPr id="11059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062413"/>
          </a:xfrm>
        </p:spPr>
        <p:txBody>
          <a:bodyPr/>
          <a:lstStyle/>
          <a:p>
            <a:pPr marL="339725" indent="-339725"/>
            <a:r>
              <a:rPr lang="en-US" smtClean="0"/>
              <a:t>Singletons &amp; statics</a:t>
            </a:r>
          </a:p>
          <a:p>
            <a:pPr marL="339725" indent="-339725"/>
            <a:r>
              <a:rPr lang="en-US" smtClean="0"/>
              <a:t>Hard coded dependencies</a:t>
            </a:r>
          </a:p>
          <a:p>
            <a:pPr marL="339725" indent="-339725"/>
            <a:r>
              <a:rPr lang="en-US" smtClean="0"/>
              <a:t>Configuration based objects</a:t>
            </a:r>
          </a:p>
          <a:p>
            <a:pPr marL="339725" indent="-339725"/>
            <a:r>
              <a:rPr lang="en-US" sz="2000" i="1" smtClean="0"/>
              <a:t>Constructors that use external dependencies</a:t>
            </a:r>
          </a:p>
          <a:p>
            <a:pPr marL="339725" indent="-339725"/>
            <a:r>
              <a:rPr lang="en-US" smtClean="0"/>
              <a:t>Private Stateless Methods</a:t>
            </a:r>
          </a:p>
          <a:p>
            <a:pPr marL="339725" indent="-339725"/>
            <a:endParaRPr lang="en-US" smtClean="0"/>
          </a:p>
        </p:txBody>
      </p:sp>
      <p:sp>
        <p:nvSpPr>
          <p:cNvPr id="110595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3563938"/>
          </a:xfrm>
        </p:spPr>
        <p:txBody>
          <a:bodyPr/>
          <a:lstStyle/>
          <a:p>
            <a:pPr marL="347663" indent="-347663"/>
            <a:r>
              <a:rPr lang="en-US" smtClean="0"/>
              <a:t>Convert static to instance</a:t>
            </a:r>
          </a:p>
          <a:p>
            <a:pPr marL="347663" indent="-347663"/>
            <a:r>
              <a:rPr lang="en-US" smtClean="0"/>
              <a:t>Extract Interface </a:t>
            </a:r>
          </a:p>
          <a:p>
            <a:pPr marL="673100" lvl="1" indent="-339725"/>
            <a:r>
              <a:rPr lang="en-US" smtClean="0"/>
              <a:t>Use Fake</a:t>
            </a:r>
          </a:p>
          <a:p>
            <a:pPr marL="347663" indent="-347663"/>
            <a:r>
              <a:rPr lang="en-US" smtClean="0"/>
              <a:t>Inherit &amp; override</a:t>
            </a:r>
          </a:p>
          <a:p>
            <a:pPr marL="673100" lvl="1" indent="-339725"/>
            <a:r>
              <a:rPr lang="en-US" smtClean="0"/>
              <a:t>Use TestableXXX</a:t>
            </a:r>
          </a:p>
          <a:p>
            <a:pPr marL="347663" indent="-347663"/>
            <a:r>
              <a:rPr lang="en-US" sz="1800" i="1" smtClean="0"/>
              <a:t>Extract hard coded dependency to different class</a:t>
            </a:r>
          </a:p>
          <a:p>
            <a:pPr marL="347663" indent="-347663"/>
            <a:r>
              <a:rPr lang="en-US" smtClean="0"/>
              <a:t>Extract to helper class or static helper method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t>Test Driven Dev/Design</a:t>
            </a:r>
          </a:p>
        </p:txBody>
      </p:sp>
      <p:sp>
        <p:nvSpPr>
          <p:cNvPr id="1126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8382000" cy="2211388"/>
          </a:xfrm>
        </p:spPr>
        <p:txBody>
          <a:bodyPr/>
          <a:lstStyle/>
          <a:p>
            <a:r>
              <a:rPr lang="en-US" smtClean="0"/>
              <a:t>Tests have to use a testable class</a:t>
            </a:r>
          </a:p>
          <a:p>
            <a:r>
              <a:rPr lang="en-US" smtClean="0"/>
              <a:t>Test-first means testable-design-first</a:t>
            </a:r>
          </a:p>
          <a:p>
            <a:r>
              <a:rPr lang="en-US" smtClean="0"/>
              <a:t>Decoupled design and architecture</a:t>
            </a:r>
          </a:p>
          <a:p>
            <a:r>
              <a:rPr lang="en-US" smtClean="0"/>
              <a:t>More control on state simulations</a:t>
            </a:r>
          </a:p>
          <a:p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Before we start</a:t>
            </a:r>
            <a:endParaRPr dirty="0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970088"/>
          </a:xfrm>
        </p:spPr>
        <p:txBody>
          <a:bodyPr/>
          <a:lstStyle/>
          <a:p>
            <a:r>
              <a:rPr lang="en-US" smtClean="0"/>
              <a:t>Design examples will be in </a:t>
            </a:r>
            <a:r>
              <a:rPr lang="en-US" smtClean="0">
                <a:solidFill>
                  <a:schemeClr val="tx2"/>
                </a:solidFill>
              </a:rPr>
              <a:t>code</a:t>
            </a:r>
          </a:p>
          <a:p>
            <a:r>
              <a:rPr lang="en-US" smtClean="0"/>
              <a:t>This is just one way to do design</a:t>
            </a:r>
          </a:p>
          <a:p>
            <a:r>
              <a:rPr lang="en-US" smtClean="0"/>
              <a:t>I’m Assuming </a:t>
            </a:r>
            <a:r>
              <a:rPr lang="en-US" smtClean="0">
                <a:solidFill>
                  <a:schemeClr val="accent1"/>
                </a:solidFill>
              </a:rPr>
              <a:t>you have experience </a:t>
            </a:r>
            <a:r>
              <a:rPr lang="en-US" smtClean="0"/>
              <a:t>with Nunit or MS Test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t>Design Guidelines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8382000" cy="4678363"/>
          </a:xfrm>
        </p:spPr>
        <p:txBody>
          <a:bodyPr/>
          <a:lstStyle/>
          <a:p>
            <a:r>
              <a:rPr lang="en-US" smtClean="0"/>
              <a:t>Avoid BDUF</a:t>
            </a:r>
          </a:p>
          <a:p>
            <a:r>
              <a:rPr lang="en-US" smtClean="0"/>
              <a:t>Interface based Designs</a:t>
            </a:r>
          </a:p>
          <a:p>
            <a:r>
              <a:rPr lang="en-US" smtClean="0"/>
              <a:t>Try to avoid Singletons</a:t>
            </a:r>
          </a:p>
          <a:p>
            <a:r>
              <a:rPr lang="en-US" smtClean="0"/>
              <a:t>IoC containers</a:t>
            </a:r>
          </a:p>
          <a:p>
            <a:r>
              <a:rPr lang="en-US" smtClean="0"/>
              <a:t>Avoid GOD Methods – Use Polymorphism instead</a:t>
            </a:r>
          </a:p>
          <a:p>
            <a:r>
              <a:rPr lang="en-US" smtClean="0"/>
              <a:t>Virtual by default</a:t>
            </a:r>
          </a:p>
          <a:p>
            <a:r>
              <a:rPr lang="en-US" smtClean="0">
                <a:solidFill>
                  <a:schemeClr val="accent1"/>
                </a:solidFill>
              </a:rPr>
              <a:t>New X()…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>
                <a:solidFill>
                  <a:schemeClr val="accent1"/>
                </a:solidFill>
                <a:sym typeface="Wingdings" pitchFamily="2" charset="2"/>
              </a:rPr>
              <a:t>Factory.MakeX()</a:t>
            </a:r>
            <a:endParaRPr lang="en-US" smtClean="0">
              <a:solidFill>
                <a:schemeClr val="accent1"/>
              </a:solidFill>
            </a:endParaRPr>
          </a:p>
          <a:p>
            <a:r>
              <a:rPr lang="en-US" smtClean="0"/>
              <a:t>Single Responsibility for class and method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3" y="381000"/>
            <a:ext cx="6994525" cy="1524000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r>
              <a:rPr/>
              <a:t>But I Can't!</a:t>
            </a:r>
            <a:endParaRPr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0013" y="3657600"/>
            <a:ext cx="6994525" cy="461963"/>
          </a:xfrm>
        </p:spPr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Legacy code</a:t>
            </a:r>
            <a:endParaRPr dirty="0"/>
          </a:p>
        </p:txBody>
      </p:sp>
      <p:sp>
        <p:nvSpPr>
          <p:cNvPr id="118786" name="Content Placeholder 8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984250"/>
          </a:xfrm>
        </p:spPr>
        <p:txBody>
          <a:bodyPr/>
          <a:lstStyle/>
          <a:p>
            <a:r>
              <a:rPr lang="en-US" smtClean="0"/>
              <a:t>Integration testing</a:t>
            </a:r>
          </a:p>
          <a:p>
            <a:r>
              <a:rPr lang="en-US" smtClean="0"/>
              <a:t>Refactor only as needed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But I Can't\Won't</a:t>
            </a:r>
            <a:endParaRPr dirty="0"/>
          </a:p>
        </p:txBody>
      </p:sp>
      <p:sp>
        <p:nvSpPr>
          <p:cNvPr id="120834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609850"/>
          </a:xfrm>
        </p:spPr>
        <p:txBody>
          <a:bodyPr/>
          <a:lstStyle/>
          <a:p>
            <a:r>
              <a:rPr lang="en-US" smtClean="0"/>
              <a:t>Unable to refactor or redesign legacy code</a:t>
            </a:r>
          </a:p>
          <a:p>
            <a:r>
              <a:rPr lang="en-US" smtClean="0"/>
              <a:t>Using 3</a:t>
            </a:r>
            <a:r>
              <a:rPr lang="en-US" baseline="30000" smtClean="0"/>
              <a:t>rd</a:t>
            </a:r>
            <a:r>
              <a:rPr lang="en-US" smtClean="0"/>
              <a:t> party libraries (Sharepoint, WCF)</a:t>
            </a:r>
          </a:p>
          <a:p>
            <a:endParaRPr lang="en-US" smtClean="0"/>
          </a:p>
          <a:p>
            <a:r>
              <a:rPr lang="en-US" smtClean="0">
                <a:solidFill>
                  <a:schemeClr val="accent1"/>
                </a:solidFill>
              </a:rPr>
              <a:t>Typemock</a:t>
            </a:r>
          </a:p>
          <a:p>
            <a:r>
              <a:rPr lang="en-US" smtClean="0">
                <a:solidFill>
                  <a:schemeClr val="accent1"/>
                </a:solidFill>
              </a:rPr>
              <a:t>JMockit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t>Key points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8382000" cy="22113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Design for testability leads to Agility</a:t>
            </a:r>
          </a:p>
          <a:p>
            <a:pPr>
              <a:lnSpc>
                <a:spcPct val="80000"/>
              </a:lnSpc>
            </a:pPr>
            <a:endParaRPr lang="en-US" smtClean="0"/>
          </a:p>
          <a:p>
            <a:pPr>
              <a:lnSpc>
                <a:spcPct val="80000"/>
              </a:lnSpc>
            </a:pPr>
            <a:r>
              <a:rPr lang="en-US" smtClean="0"/>
              <a:t>Common patterns 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Recognizing test challenges in the design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Refactoring the design for testability</a:t>
            </a:r>
          </a:p>
          <a:p>
            <a:pPr lvl="1">
              <a:lnSpc>
                <a:spcPct val="80000"/>
              </a:lnSpc>
            </a:pPr>
            <a:endParaRPr lang="en-US" smtClean="0"/>
          </a:p>
          <a:p>
            <a:pPr>
              <a:lnSpc>
                <a:spcPct val="80000"/>
              </a:lnSpc>
            </a:pPr>
            <a:r>
              <a:rPr lang="en-US" smtClean="0"/>
              <a:t>Test Driven Development leads to a testable design</a:t>
            </a:r>
          </a:p>
          <a:p>
            <a:pPr>
              <a:lnSpc>
                <a:spcPct val="80000"/>
              </a:lnSpc>
            </a:pPr>
            <a:endParaRPr lang="en-US" smtClean="0"/>
          </a:p>
          <a:p>
            <a:pPr>
              <a:lnSpc>
                <a:spcPct val="80000"/>
              </a:lnSpc>
            </a:pPr>
            <a:r>
              <a:rPr lang="en-US" smtClean="0"/>
              <a:t>Testable code == Well designed, decoupled design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70013" y="381000"/>
            <a:ext cx="6994525" cy="1524000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Song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013" y="3657600"/>
            <a:ext cx="6994525" cy="461963"/>
          </a:xfrm>
        </p:spPr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r>
              <a:rPr/>
              <a:t>Lie with me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endParaRPr/>
          </a:p>
        </p:txBody>
      </p:sp>
      <p:sp>
        <p:nvSpPr>
          <p:cNvPr id="126978" name="Content Placeholder 5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694113"/>
          </a:xfrm>
        </p:spPr>
        <p:txBody>
          <a:bodyPr/>
          <a:lstStyle/>
          <a:p>
            <a:r>
              <a:rPr lang="en-US" smtClean="0"/>
              <a:t>My Design is now complete</a:t>
            </a:r>
          </a:p>
          <a:p>
            <a:r>
              <a:rPr lang="en-US" smtClean="0"/>
              <a:t>All that’s left is coding, </a:t>
            </a:r>
          </a:p>
          <a:p>
            <a:r>
              <a:rPr lang="en-US" smtClean="0"/>
              <a:t>and we can ship</a:t>
            </a:r>
          </a:p>
          <a:p>
            <a:endParaRPr lang="en-US" smtClean="0"/>
          </a:p>
          <a:p>
            <a:r>
              <a:rPr lang="en-US" smtClean="0"/>
              <a:t>I don’t need tests </a:t>
            </a:r>
          </a:p>
          <a:p>
            <a:r>
              <a:rPr lang="en-US" smtClean="0"/>
              <a:t>my code just works</a:t>
            </a:r>
          </a:p>
          <a:p>
            <a:r>
              <a:rPr lang="en-US" smtClean="0"/>
              <a:t>And that agile crowd’s a bunch of jerks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129026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68513"/>
          </a:xfrm>
        </p:spPr>
        <p:txBody>
          <a:bodyPr/>
          <a:lstStyle/>
          <a:p>
            <a:r>
              <a:rPr lang="en-US" smtClean="0"/>
              <a:t>Lie with me</a:t>
            </a:r>
          </a:p>
          <a:p>
            <a:r>
              <a:rPr lang="en-US" smtClean="0"/>
              <a:t>I promise, I’ll believe!</a:t>
            </a:r>
          </a:p>
          <a:p>
            <a:r>
              <a:rPr lang="en-US" smtClean="0"/>
              <a:t>Lie with me</a:t>
            </a:r>
          </a:p>
          <a:p>
            <a:r>
              <a:rPr lang="en-US" smtClean="0"/>
              <a:t>Oh please, please!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endParaRPr/>
          </a:p>
        </p:txBody>
      </p:sp>
      <p:sp>
        <p:nvSpPr>
          <p:cNvPr id="131074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68513"/>
          </a:xfrm>
        </p:spPr>
        <p:txBody>
          <a:bodyPr/>
          <a:lstStyle/>
          <a:p>
            <a:r>
              <a:rPr lang="en-US" smtClean="0"/>
              <a:t>My project’s ship date won’t be late</a:t>
            </a:r>
          </a:p>
          <a:p>
            <a:r>
              <a:rPr lang="en-US" smtClean="0"/>
              <a:t>The SharePoint object model’s great</a:t>
            </a:r>
          </a:p>
          <a:p>
            <a:r>
              <a:rPr lang="en-US" smtClean="0"/>
              <a:t>MS CRM is so much fun</a:t>
            </a:r>
          </a:p>
          <a:p>
            <a:r>
              <a:rPr lang="en-US" smtClean="0"/>
              <a:t>I’d rather be shot by a gun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68513"/>
          </a:xfrm>
        </p:spPr>
        <p:txBody>
          <a:bodyPr/>
          <a:lstStyle/>
          <a:p>
            <a:r>
              <a:rPr lang="en-US" smtClean="0"/>
              <a:t>Lie with me</a:t>
            </a:r>
          </a:p>
          <a:p>
            <a:r>
              <a:rPr lang="en-US" smtClean="0"/>
              <a:t>I promise, I’ll believe!</a:t>
            </a:r>
          </a:p>
          <a:p>
            <a:r>
              <a:rPr lang="en-US" smtClean="0"/>
              <a:t>Lie with me</a:t>
            </a:r>
          </a:p>
          <a:p>
            <a:r>
              <a:rPr lang="en-US" smtClean="0"/>
              <a:t>Oh please, please!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14475" y="1071563"/>
            <a:ext cx="7772400" cy="747712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dirty="0">
                <a:solidFill>
                  <a:schemeClr val="accent1"/>
                </a:solidFill>
              </a:rPr>
              <a:t>Why Should I Care?</a:t>
            </a:r>
          </a:p>
        </p:txBody>
      </p:sp>
      <p:sp>
        <p:nvSpPr>
          <p:cNvPr id="4301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86063"/>
            <a:ext cx="6400800" cy="2068512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Framework author</a:t>
            </a:r>
            <a:r>
              <a:rPr lang="en-US" smtClean="0"/>
              <a:t> </a:t>
            </a:r>
          </a:p>
          <a:p>
            <a:r>
              <a:rPr lang="en-US" smtClean="0"/>
              <a:t>Maintainable System</a:t>
            </a:r>
          </a:p>
          <a:p>
            <a:r>
              <a:rPr lang="en-US" smtClean="0"/>
              <a:t>Extensible System</a:t>
            </a:r>
          </a:p>
          <a:p>
            <a:r>
              <a:rPr lang="en-US" smtClean="0"/>
              <a:t>Code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30250" y="1416050"/>
            <a:ext cx="7681913" cy="1524000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t>Thank you!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30250" y="3657600"/>
            <a:ext cx="7681913" cy="461963"/>
          </a:xfrm>
        </p:spPr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dirty="0" smtClean="0"/>
              <a:t>Roy@Osherove.com</a:t>
            </a:r>
            <a:endParaRPr lang="en-US" dirty="0"/>
          </a:p>
          <a:p>
            <a:pPr defTabSz="914363" fontAlgn="auto">
              <a:spcAft>
                <a:spcPts val="0"/>
              </a:spcAft>
              <a:defRPr/>
            </a:pPr>
            <a:r>
              <a:rPr lang="en-US" dirty="0" smtClean="0"/>
              <a:t>ISerializable.com </a:t>
            </a:r>
            <a:r>
              <a:rPr lang="en-US" dirty="0"/>
              <a:t>(blog)</a:t>
            </a:r>
          </a:p>
        </p:txBody>
      </p:sp>
      <p:sp>
        <p:nvSpPr>
          <p:cNvPr id="13517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30250" y="228600"/>
            <a:ext cx="3841750" cy="276225"/>
          </a:xfrm>
        </p:spPr>
        <p:txBody>
          <a:bodyPr/>
          <a:lstStyle/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228600"/>
            <a:ext cx="8375650" cy="996950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Automated </a:t>
            </a:r>
            <a:r>
              <a:rPr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Unit/Acceptance Testing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 Important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87525"/>
            <a:ext cx="8382000" cy="4641850"/>
          </a:xfrm>
        </p:spPr>
        <p:txBody>
          <a:bodyPr/>
          <a:lstStyle/>
          <a:p>
            <a:r>
              <a:rPr lang="en-US" smtClean="0"/>
              <a:t>Helps with Regression Testing</a:t>
            </a:r>
          </a:p>
          <a:p>
            <a:pPr lvl="1"/>
            <a:r>
              <a:rPr lang="en-US" smtClean="0"/>
              <a:t>Maintainable System</a:t>
            </a:r>
          </a:p>
          <a:p>
            <a:r>
              <a:rPr lang="en-US" smtClean="0"/>
              <a:t>Finds bugs early</a:t>
            </a:r>
          </a:p>
          <a:p>
            <a:pPr lvl="1"/>
            <a:r>
              <a:rPr lang="en-US" smtClean="0"/>
              <a:t>Code Quality</a:t>
            </a:r>
          </a:p>
          <a:p>
            <a:r>
              <a:rPr lang="en-US" smtClean="0"/>
              <a:t>Better understanding of the requirements</a:t>
            </a:r>
          </a:p>
          <a:p>
            <a:r>
              <a:rPr lang="en-US" smtClean="0"/>
              <a:t>API Documentation</a:t>
            </a:r>
          </a:p>
          <a:p>
            <a:r>
              <a:rPr lang="en-US" smtClean="0"/>
              <a:t>“Executable” Requirements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z="4000"/>
              <a:t>Unit Level Testing Requires Testability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8382000" cy="3354388"/>
          </a:xfrm>
        </p:spPr>
        <p:txBody>
          <a:bodyPr/>
          <a:lstStyle/>
          <a:p>
            <a:r>
              <a:rPr lang="en-US" smtClean="0"/>
              <a:t>How easily can you</a:t>
            </a:r>
          </a:p>
          <a:p>
            <a:pPr lvl="1"/>
            <a:r>
              <a:rPr lang="en-US" smtClean="0"/>
              <a:t>Create a new instance?</a:t>
            </a:r>
          </a:p>
          <a:p>
            <a:pPr lvl="1"/>
            <a:r>
              <a:rPr lang="en-US" smtClean="0"/>
              <a:t>Get a consistent result?</a:t>
            </a:r>
          </a:p>
          <a:p>
            <a:pPr lvl="1"/>
            <a:r>
              <a:rPr lang="en-US" smtClean="0"/>
              <a:t>Test just X without Y?</a:t>
            </a:r>
          </a:p>
          <a:p>
            <a:pPr lvl="1"/>
            <a:r>
              <a:rPr lang="en-US" smtClean="0"/>
              <a:t>Control inputs and outputs from X?</a:t>
            </a:r>
          </a:p>
          <a:p>
            <a:pPr lvl="1"/>
            <a:r>
              <a:rPr lang="en-US" smtClean="0"/>
              <a:t>Isolate X from its </a:t>
            </a:r>
            <a:r>
              <a:rPr lang="en-US" smtClean="0">
                <a:solidFill>
                  <a:schemeClr val="accent1"/>
                </a:solidFill>
              </a:rPr>
              <a:t>dependencies</a:t>
            </a:r>
            <a:r>
              <a:rPr lang="en-US" smtClean="0"/>
              <a:t>?</a:t>
            </a:r>
          </a:p>
          <a:p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smtClean="0"/>
              <a:t>Two kinds of testability</a:t>
            </a:r>
            <a:endParaRPr dirty="0"/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881313"/>
          </a:xfrm>
        </p:spPr>
        <p:txBody>
          <a:bodyPr/>
          <a:lstStyle/>
          <a:p>
            <a:r>
              <a:rPr lang="en-US" smtClean="0"/>
              <a:t>Testable application</a:t>
            </a:r>
          </a:p>
          <a:p>
            <a:r>
              <a:rPr lang="en-US" smtClean="0"/>
              <a:t>Test Enabling Framework</a:t>
            </a:r>
          </a:p>
          <a:p>
            <a:pPr lvl="1"/>
            <a:r>
              <a:rPr lang="en-US" smtClean="0"/>
              <a:t>ASP.NET MVC, WebForms</a:t>
            </a:r>
          </a:p>
          <a:p>
            <a:pPr lvl="1"/>
            <a:r>
              <a:rPr lang="en-US" smtClean="0"/>
              <a:t>Sharepoint</a:t>
            </a:r>
          </a:p>
          <a:p>
            <a:pPr lvl="1"/>
            <a:r>
              <a:rPr lang="en-US" smtClean="0"/>
              <a:t>MS CRM</a:t>
            </a:r>
          </a:p>
          <a:p>
            <a:pPr lvl="1"/>
            <a:r>
              <a:rPr lang="en-US" smtClean="0"/>
              <a:t>WCF, WF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0013" y="381000"/>
            <a:ext cx="6994525" cy="1524000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endParaRPr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0013" y="3657600"/>
            <a:ext cx="6994525" cy="461963"/>
          </a:xfrm>
        </p:spPr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r>
              <a:rPr>
                <a:solidFill>
                  <a:schemeClr val="accent1"/>
                </a:solidFill>
              </a:rPr>
              <a:t>PC-COF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chEd2008_Dev_4-3_v02">
  <a:themeElements>
    <a:clrScheme name="TechEd 2008 Developer">
      <a:dk1>
        <a:srgbClr val="000000"/>
      </a:dk1>
      <a:lt1>
        <a:srgbClr val="FFFFFF"/>
      </a:lt1>
      <a:dk2>
        <a:srgbClr val="5F5F5F"/>
      </a:dk2>
      <a:lt2>
        <a:srgbClr val="F2803A"/>
      </a:lt2>
      <a:accent1>
        <a:srgbClr val="FFC000"/>
      </a:accent1>
      <a:accent2>
        <a:srgbClr val="2DB557"/>
      </a:accent2>
      <a:accent3>
        <a:srgbClr val="DF8045"/>
      </a:accent3>
      <a:accent4>
        <a:srgbClr val="2A86DA"/>
      </a:accent4>
      <a:accent5>
        <a:srgbClr val="FF9929"/>
      </a:accent5>
      <a:accent6>
        <a:srgbClr val="808080"/>
      </a:accent6>
      <a:hlink>
        <a:srgbClr val="F9B883"/>
      </a:hlink>
      <a:folHlink>
        <a:srgbClr val="F0ED7B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0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Dev-ITPro Days 2006 Template</Template>
  <TotalTime>2534</TotalTime>
  <Words>1076</Words>
  <Application>Microsoft Office PowerPoint</Application>
  <PresentationFormat>On-screen Show (4:3)</PresentationFormat>
  <Paragraphs>418</Paragraphs>
  <Slides>50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20</vt:i4>
      </vt:variant>
      <vt:variant>
        <vt:lpstr>Slide Titles</vt:lpstr>
      </vt:variant>
      <vt:variant>
        <vt:i4>50</vt:i4>
      </vt:variant>
    </vt:vector>
  </HeadingPairs>
  <TitlesOfParts>
    <vt:vector size="77" baseType="lpstr">
      <vt:lpstr>Arial</vt:lpstr>
      <vt:lpstr>Verdana</vt:lpstr>
      <vt:lpstr>Calibri</vt:lpstr>
      <vt:lpstr>Segoe</vt:lpstr>
      <vt:lpstr>Trebuchet MS</vt:lpstr>
      <vt:lpstr>Wingdings</vt:lpstr>
      <vt:lpstr>Courier New</vt:lpstr>
      <vt:lpstr>Blank Presentation</vt:lpstr>
      <vt:lpstr>TechEd2008_Dev_4-3_v02</vt:lpstr>
      <vt:lpstr>Blank Presentation</vt:lpstr>
      <vt:lpstr>Blank Presentation</vt:lpstr>
      <vt:lpstr>TechEd2008_Dev_4-3_v02</vt:lpstr>
      <vt:lpstr>TechEd2008_Dev_4-3_v02</vt:lpstr>
      <vt:lpstr>TechEd2008_Dev_4-3_v02</vt:lpstr>
      <vt:lpstr>TechEd2008_Dev_4-3_v02</vt:lpstr>
      <vt:lpstr>TechEd2008_Dev_4-3_v02</vt:lpstr>
      <vt:lpstr>TechEd2008_Dev_4-3_v02</vt:lpstr>
      <vt:lpstr>TechEd2008_Dev_4-3_v02</vt:lpstr>
      <vt:lpstr>TechEd2008_Dev_4-3_v02</vt:lpstr>
      <vt:lpstr>TechEd2008_Dev_4-3_v02</vt:lpstr>
      <vt:lpstr>TechEd2008_Dev_4-3_v02</vt:lpstr>
      <vt:lpstr>TechEd2008_Dev_4-3_v02</vt:lpstr>
      <vt:lpstr>TechEd2008_Dev_4-3_v02</vt:lpstr>
      <vt:lpstr>TechEd2008_Dev_4-3_v02</vt:lpstr>
      <vt:lpstr>TechEd2008_Dev_4-3_v02</vt:lpstr>
      <vt:lpstr>TechEd2008_Dev_4-3_v02</vt:lpstr>
      <vt:lpstr>TechEd2008_Dev_4-3_v02</vt:lpstr>
      <vt:lpstr>Sense and Testability Design Dilemmas in the real world</vt:lpstr>
      <vt:lpstr>Me</vt:lpstr>
      <vt:lpstr>Agenda</vt:lpstr>
      <vt:lpstr>Before we start</vt:lpstr>
      <vt:lpstr>Why Should I Care?</vt:lpstr>
      <vt:lpstr>Automated Unit/Acceptance Testing Is Important</vt:lpstr>
      <vt:lpstr>Unit Level Testing Requires Testability</vt:lpstr>
      <vt:lpstr>Two kinds of testability</vt:lpstr>
      <vt:lpstr>Slide 9</vt:lpstr>
      <vt:lpstr>What is a Unit-Testable System</vt:lpstr>
      <vt:lpstr>Slide 11</vt:lpstr>
      <vt:lpstr>Consistent pass/fail result for each test</vt:lpstr>
      <vt:lpstr>Interface based design</vt:lpstr>
      <vt:lpstr>Demo</vt:lpstr>
      <vt:lpstr>"Injecting" Dependencies</vt:lpstr>
      <vt:lpstr>"Injecting" Dependencies</vt:lpstr>
      <vt:lpstr>"Injecting" Dependencies</vt:lpstr>
      <vt:lpstr>"Injecting" Dependencies</vt:lpstr>
      <vt:lpstr>The Dependency problem</vt:lpstr>
      <vt:lpstr>Inversion Of Control Containers</vt:lpstr>
      <vt:lpstr>Demo</vt:lpstr>
      <vt:lpstr>Containers</vt:lpstr>
      <vt:lpstr>Where were we?</vt:lpstr>
      <vt:lpstr>Fast run times</vt:lpstr>
      <vt:lpstr>No Configuration needed</vt:lpstr>
      <vt:lpstr>Solving Configuration with override</vt:lpstr>
      <vt:lpstr>Demo</vt:lpstr>
      <vt:lpstr>Test Order does not matter for consistent results</vt:lpstr>
      <vt:lpstr>Test Order does not matter for consistent results</vt:lpstr>
      <vt:lpstr>Test Order does not matter for consistent results</vt:lpstr>
      <vt:lpstr>Demo</vt:lpstr>
      <vt:lpstr>Partial runs of tests  produce consistent results</vt:lpstr>
      <vt:lpstr>Are Singletons Evil?</vt:lpstr>
      <vt:lpstr>It Depends</vt:lpstr>
      <vt:lpstr>Demo</vt:lpstr>
      <vt:lpstr>Demo</vt:lpstr>
      <vt:lpstr>The GOD Method</vt:lpstr>
      <vt:lpstr>Pitfalls and traps</vt:lpstr>
      <vt:lpstr>Test Driven Dev/Design</vt:lpstr>
      <vt:lpstr>Design Guidelines</vt:lpstr>
      <vt:lpstr>Slide 41</vt:lpstr>
      <vt:lpstr>Legacy code</vt:lpstr>
      <vt:lpstr>But I Can't\Won't</vt:lpstr>
      <vt:lpstr>Key points</vt:lpstr>
      <vt:lpstr>Song</vt:lpstr>
      <vt:lpstr>Slide 46</vt:lpstr>
      <vt:lpstr>Slide 47</vt:lpstr>
      <vt:lpstr>Slide 48</vt:lpstr>
      <vt:lpstr>Slide 49</vt:lpstr>
      <vt:lpstr>Thank you!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for Testablity</dc:title>
  <dc:creator>Roy</dc:creator>
  <cp:lastModifiedBy>Administrator</cp:lastModifiedBy>
  <cp:revision>579</cp:revision>
  <dcterms:created xsi:type="dcterms:W3CDTF">2006-02-07T12:38:35Z</dcterms:created>
  <dcterms:modified xsi:type="dcterms:W3CDTF">2008-06-16T18:47:00Z</dcterms:modified>
</cp:coreProperties>
</file>