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6"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15DC-1A2C-454D-AC92-D5AD490F7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9BB308-B0AB-7F4E-BDE2-CA6B6A6CF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0B3B0-30B7-F34C-88C8-01FAADE6A871}"/>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70FAB065-6A3B-4241-8122-BA73DB063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8DED7-6DD7-2B46-B7ED-0DCF0CB917DF}"/>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148336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DB43-8352-604E-94EA-B1A0CAF5B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664AF8-EEE1-CD4F-A2C1-BFEBB7B53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F9DC9-B6FF-9B46-A059-DE2FF33D92FD}"/>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B84959EF-3156-E941-BBD0-CB706304A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209D3-EBC5-024C-8A31-036B27CB41CB}"/>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225580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B7C2E-B168-564C-A5EF-03D7A73B8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2FDDDF-874F-C142-9137-7613777525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25A21-FD53-A94E-B4E0-34CAC35C5BAA}"/>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4BF60B17-3992-9747-BE4A-589882992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7D9C-5363-4A46-82EB-94E03D8ECC09}"/>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99140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CCD-4129-5D48-94BA-82DDCDE07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CE075-23AA-0149-9868-6B42FE2B56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FE248-E8FE-6D48-A299-9D96A371F170}"/>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557AC633-252E-F143-91F9-2FD4F63D8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074C3-54E0-0E42-B85C-DE92A0083C08}"/>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94897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AC69-0D66-0446-A556-4FAEB21BE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A14AF-A2DB-B84D-8B86-308D6BDC5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E2D45-A9A1-C442-851A-27D90C88EAE7}"/>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7B734437-D9C6-F04E-BD00-8F42D23A6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98F09-8152-3740-A0E6-6E16CB47D505}"/>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234555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6C19-D8F8-0941-8608-E9CC6FA52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F153B-8390-E943-91B8-2114E2386C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B0F07-AA8C-E048-87D6-3504D646E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C7544-FF05-C24F-9D25-3F62657C24C0}"/>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6" name="Footer Placeholder 5">
            <a:extLst>
              <a:ext uri="{FF2B5EF4-FFF2-40B4-BE49-F238E27FC236}">
                <a16:creationId xmlns:a16="http://schemas.microsoft.com/office/drawing/2014/main" id="{77FCDEB0-D0F0-7D48-8432-AF0500FCE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1D429-5454-3542-A57F-CC1F1503FA42}"/>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225672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2197-7ED5-F64F-93CB-18F8FB465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55AB99-EFD5-4049-9875-DF04AC87E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AFEF3-3FCA-E146-A6D9-A327CCB4C7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FE594-5B0B-AC47-A3AC-E4C80EF72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158E7E-0B10-7D4E-A103-BDBB5E778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BAA11-3699-6D4F-9D15-F7742734D7CD}"/>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8" name="Footer Placeholder 7">
            <a:extLst>
              <a:ext uri="{FF2B5EF4-FFF2-40B4-BE49-F238E27FC236}">
                <a16:creationId xmlns:a16="http://schemas.microsoft.com/office/drawing/2014/main" id="{9F0323BE-8B87-C44A-8387-5323D2D0E9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821808-C3C0-DE41-AE38-7D6FFE029D43}"/>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15975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2EFB-C843-5643-83B0-D73BDC76E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B9D11-8252-AF42-97A0-B9D8821CCCF1}"/>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4" name="Footer Placeholder 3">
            <a:extLst>
              <a:ext uri="{FF2B5EF4-FFF2-40B4-BE49-F238E27FC236}">
                <a16:creationId xmlns:a16="http://schemas.microsoft.com/office/drawing/2014/main" id="{74BB606D-771F-DD43-9604-E1B781784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D871E-DBAA-BB42-A67B-8CF6732ADEFC}"/>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61087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39D33-E587-624D-8B9F-33A8A1B9B854}"/>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3" name="Footer Placeholder 2">
            <a:extLst>
              <a:ext uri="{FF2B5EF4-FFF2-40B4-BE49-F238E27FC236}">
                <a16:creationId xmlns:a16="http://schemas.microsoft.com/office/drawing/2014/main" id="{84BC61F7-32E7-F841-9F4A-C5B3CF27F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A16F51-6A79-3146-8DBF-0FAE970EB637}"/>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119593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D3A8-6D9A-2349-912C-05D8E169D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08CDA-03C3-FA4C-96DF-E43C269E6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61D9A-0A90-924A-8B64-F4B942914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39B1-6A9A-874A-8EEA-A239FB5E18B4}"/>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6" name="Footer Placeholder 5">
            <a:extLst>
              <a:ext uri="{FF2B5EF4-FFF2-40B4-BE49-F238E27FC236}">
                <a16:creationId xmlns:a16="http://schemas.microsoft.com/office/drawing/2014/main" id="{D423E59B-15A2-3840-9C00-DD4221B75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BC0C5-C6DB-E64D-8296-4F2D5CF59B70}"/>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59663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6682-F957-7349-AC12-C0A3CAE11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64B185-D2C3-7B4F-8516-F8D1093DF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085DB-B853-1D4A-819C-DDEBAA604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FE651-F0EB-5743-9072-A17307682236}"/>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6" name="Footer Placeholder 5">
            <a:extLst>
              <a:ext uri="{FF2B5EF4-FFF2-40B4-BE49-F238E27FC236}">
                <a16:creationId xmlns:a16="http://schemas.microsoft.com/office/drawing/2014/main" id="{59386CAA-4491-074D-99C7-5BD08220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61181-3061-9B40-8071-F65D688F6178}"/>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4060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2EDDE-8E85-EE41-894E-6BCE0DC51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A0049D-1E87-B041-87C5-6787F3061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F0B59-6209-4742-9C58-84168AEA7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7C3DFED2-216A-9749-8E10-2B5A35ACA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7E77BC-11B7-F849-85D8-1FB095EE4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B97B-F054-654C-AF11-D22817B5FA4F}" type="slidenum">
              <a:rPr lang="en-US" smtClean="0"/>
              <a:t>‹#›</a:t>
            </a:fld>
            <a:endParaRPr lang="en-US"/>
          </a:p>
        </p:txBody>
      </p:sp>
    </p:spTree>
    <p:extLst>
      <p:ext uri="{BB962C8B-B14F-4D97-AF65-F5344CB8AC3E}">
        <p14:creationId xmlns:p14="http://schemas.microsoft.com/office/powerpoint/2010/main" val="142428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Flight Path Frequency Analysis</a:t>
            </a:r>
          </a:p>
        </p:txBody>
      </p:sp>
      <p:sp>
        <p:nvSpPr>
          <p:cNvPr id="15" name="TextBox 14">
            <a:extLst>
              <a:ext uri="{FF2B5EF4-FFF2-40B4-BE49-F238E27FC236}">
                <a16:creationId xmlns:a16="http://schemas.microsoft.com/office/drawing/2014/main" id="{458D4518-7AA0-AF47-9D2C-B5FF6416ACB1}"/>
              </a:ext>
            </a:extLst>
          </p:cNvPr>
          <p:cNvSpPr txBox="1"/>
          <p:nvPr/>
        </p:nvSpPr>
        <p:spPr>
          <a:xfrm>
            <a:off x="482885" y="935635"/>
            <a:ext cx="10828962" cy="4524315"/>
          </a:xfrm>
          <a:prstGeom prst="rect">
            <a:avLst/>
          </a:prstGeom>
          <a:noFill/>
        </p:spPr>
        <p:txBody>
          <a:bodyPr wrap="square" rtlCol="0">
            <a:spAutoFit/>
          </a:bodyPr>
          <a:lstStyle/>
          <a:p>
            <a:r>
              <a:rPr lang="en-US" b="1" dirty="0"/>
              <a:t>Question </a:t>
            </a:r>
            <a:br>
              <a:rPr lang="en-US" dirty="0"/>
            </a:br>
            <a:r>
              <a:rPr lang="en-US" dirty="0"/>
              <a:t>For a given geographic area, how frequently are aircraft passing overhead (the time between one aircraft and the next aircraft)? Has this frequency changed? </a:t>
            </a:r>
          </a:p>
          <a:p>
            <a:endParaRPr lang="en-US" dirty="0"/>
          </a:p>
          <a:p>
            <a:r>
              <a:rPr lang="en-US" b="1" dirty="0"/>
              <a:t>Data Source </a:t>
            </a:r>
            <a:br>
              <a:rPr lang="en-US" dirty="0"/>
            </a:br>
            <a:r>
              <a:rPr lang="en-US" dirty="0"/>
              <a:t>3D radar data from the KHPN ANOMS system. This data records a 3D data stream for every aircraft arriving and departing from KHPN.</a:t>
            </a:r>
          </a:p>
          <a:p>
            <a:endParaRPr lang="en-US" dirty="0"/>
          </a:p>
          <a:p>
            <a:r>
              <a:rPr lang="en-US" b="1" dirty="0"/>
              <a:t>Analysis</a:t>
            </a:r>
          </a:p>
          <a:p>
            <a:pPr marL="342900" indent="-342900">
              <a:buFont typeface="+mj-lt"/>
              <a:buAutoNum type="arabicPeriod"/>
            </a:pPr>
            <a:r>
              <a:rPr lang="en-US" dirty="0"/>
              <a:t>Define a geo-fenced box within the data</a:t>
            </a:r>
          </a:p>
          <a:p>
            <a:pPr marL="342900" indent="-342900">
              <a:buFont typeface="+mj-lt"/>
              <a:buAutoNum type="arabicPeriod"/>
            </a:pPr>
            <a:r>
              <a:rPr lang="en-US" dirty="0"/>
              <a:t>Determine all aircraft passing through this box below a defined altitude (3,500 ft MSL used in this analysis)</a:t>
            </a:r>
          </a:p>
          <a:p>
            <a:pPr marL="342900" indent="-342900">
              <a:buFont typeface="+mj-lt"/>
              <a:buAutoNum type="arabicPeriod"/>
            </a:pPr>
            <a:r>
              <a:rPr lang="en-US" dirty="0"/>
              <a:t>3. Calculate the elapsed time in seconds between each aircraft and the next aircraft passing through the box. Use 900 seconds (15 minutes) as the max time recorded for each interval (for simplifying the histograms in step 4)</a:t>
            </a:r>
          </a:p>
          <a:p>
            <a:pPr marL="342900" indent="-342900">
              <a:buFont typeface="+mj-lt"/>
              <a:buAutoNum type="arabicPeriod"/>
            </a:pPr>
            <a:r>
              <a:rPr lang="en-US" dirty="0"/>
              <a:t>Create histograms for these time distributions and calculate the 25/50/75th percentiles</a:t>
            </a:r>
          </a:p>
          <a:p>
            <a:endParaRPr lang="en-US" dirty="0"/>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Tree>
    <p:extLst>
      <p:ext uri="{BB962C8B-B14F-4D97-AF65-F5344CB8AC3E}">
        <p14:creationId xmlns:p14="http://schemas.microsoft.com/office/powerpoint/2010/main" val="247144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1: Runway 16 Approach</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pic>
        <p:nvPicPr>
          <p:cNvPr id="1026" name="Picture 2">
            <a:extLst>
              <a:ext uri="{FF2B5EF4-FFF2-40B4-BE49-F238E27FC236}">
                <a16:creationId xmlns:a16="http://schemas.microsoft.com/office/drawing/2014/main" id="{9C264E88-2E69-F246-B038-B11FC9DD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09" y="1038773"/>
            <a:ext cx="5098905" cy="495106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3AA76EE-E614-5542-BDF5-30F8B80570A5}"/>
              </a:ext>
            </a:extLst>
          </p:cNvPr>
          <p:cNvPicPr>
            <a:picLocks noChangeAspect="1"/>
          </p:cNvPicPr>
          <p:nvPr/>
        </p:nvPicPr>
        <p:blipFill>
          <a:blip r:embed="rId3"/>
          <a:stretch>
            <a:fillRect/>
          </a:stretch>
        </p:blipFill>
        <p:spPr>
          <a:xfrm>
            <a:off x="6647381" y="2301978"/>
            <a:ext cx="4297528" cy="2757115"/>
          </a:xfrm>
          <a:prstGeom prst="rect">
            <a:avLst/>
          </a:prstGeom>
        </p:spPr>
      </p:pic>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spTree>
    <p:extLst>
      <p:ext uri="{BB962C8B-B14F-4D97-AF65-F5344CB8AC3E}">
        <p14:creationId xmlns:p14="http://schemas.microsoft.com/office/powerpoint/2010/main" val="240294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3: Runway 34 Approach</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pic>
        <p:nvPicPr>
          <p:cNvPr id="2050" name="Picture 2">
            <a:extLst>
              <a:ext uri="{FF2B5EF4-FFF2-40B4-BE49-F238E27FC236}">
                <a16:creationId xmlns:a16="http://schemas.microsoft.com/office/drawing/2014/main" id="{B1D60594-0520-4744-9A6E-8B2BFB77A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44" y="807168"/>
            <a:ext cx="5549758" cy="53888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3979040-4245-CB49-96DE-068D1F367F4C}"/>
              </a:ext>
            </a:extLst>
          </p:cNvPr>
          <p:cNvPicPr>
            <a:picLocks noChangeAspect="1"/>
          </p:cNvPicPr>
          <p:nvPr/>
        </p:nvPicPr>
        <p:blipFill>
          <a:blip r:embed="rId3"/>
          <a:stretch>
            <a:fillRect/>
          </a:stretch>
        </p:blipFill>
        <p:spPr>
          <a:xfrm>
            <a:off x="6420065" y="2405428"/>
            <a:ext cx="4401619" cy="2832837"/>
          </a:xfrm>
          <a:prstGeom prst="rect">
            <a:avLst/>
          </a:prstGeom>
        </p:spPr>
      </p:pic>
    </p:spTree>
    <p:extLst>
      <p:ext uri="{BB962C8B-B14F-4D97-AF65-F5344CB8AC3E}">
        <p14:creationId xmlns:p14="http://schemas.microsoft.com/office/powerpoint/2010/main" val="361657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3: Runway 16 Departure (HPN 7 Departure near Purchase St. and Anderson Hill Rd)</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pic>
        <p:nvPicPr>
          <p:cNvPr id="5122" name="Picture 2">
            <a:extLst>
              <a:ext uri="{FF2B5EF4-FFF2-40B4-BE49-F238E27FC236}">
                <a16:creationId xmlns:a16="http://schemas.microsoft.com/office/drawing/2014/main" id="{092AE7BB-A3BF-E54A-B0A7-23FC604CB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27" y="811030"/>
            <a:ext cx="5659438" cy="55040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515C4A6-827A-1046-BE08-5CA240C13EB0}"/>
              </a:ext>
            </a:extLst>
          </p:cNvPr>
          <p:cNvPicPr>
            <a:picLocks noChangeAspect="1"/>
          </p:cNvPicPr>
          <p:nvPr/>
        </p:nvPicPr>
        <p:blipFill>
          <a:blip r:embed="rId3"/>
          <a:stretch>
            <a:fillRect/>
          </a:stretch>
        </p:blipFill>
        <p:spPr>
          <a:xfrm>
            <a:off x="6682573" y="2429148"/>
            <a:ext cx="4367180" cy="2810672"/>
          </a:xfrm>
          <a:prstGeom prst="rect">
            <a:avLst/>
          </a:prstGeom>
        </p:spPr>
      </p:pic>
    </p:spTree>
    <p:extLst>
      <p:ext uri="{BB962C8B-B14F-4D97-AF65-F5344CB8AC3E}">
        <p14:creationId xmlns:p14="http://schemas.microsoft.com/office/powerpoint/2010/main" val="331289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4: Runway 29 Approach</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pic>
        <p:nvPicPr>
          <p:cNvPr id="6146" name="Picture 2">
            <a:extLst>
              <a:ext uri="{FF2B5EF4-FFF2-40B4-BE49-F238E27FC236}">
                <a16:creationId xmlns:a16="http://schemas.microsoft.com/office/drawing/2014/main" id="{B345700F-95F8-0D45-8FF2-F283ED57A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44" y="955496"/>
            <a:ext cx="5332801" cy="5178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2B22FAD-543D-874B-89F0-6430744F3ACD}"/>
              </a:ext>
            </a:extLst>
          </p:cNvPr>
          <p:cNvPicPr>
            <a:picLocks noChangeAspect="1"/>
          </p:cNvPicPr>
          <p:nvPr/>
        </p:nvPicPr>
        <p:blipFill>
          <a:blip r:embed="rId3"/>
          <a:stretch>
            <a:fillRect/>
          </a:stretch>
        </p:blipFill>
        <p:spPr>
          <a:xfrm>
            <a:off x="6293337" y="2266323"/>
            <a:ext cx="4651572" cy="2993704"/>
          </a:xfrm>
          <a:prstGeom prst="rect">
            <a:avLst/>
          </a:prstGeom>
        </p:spPr>
      </p:pic>
    </p:spTree>
    <p:extLst>
      <p:ext uri="{BB962C8B-B14F-4D97-AF65-F5344CB8AC3E}">
        <p14:creationId xmlns:p14="http://schemas.microsoft.com/office/powerpoint/2010/main" val="852539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367</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Hartman</dc:creator>
  <cp:lastModifiedBy>Nicholas Hartman</cp:lastModifiedBy>
  <cp:revision>2</cp:revision>
  <dcterms:created xsi:type="dcterms:W3CDTF">2021-11-16T03:52:10Z</dcterms:created>
  <dcterms:modified xsi:type="dcterms:W3CDTF">2021-11-16T04:15:11Z</dcterms:modified>
</cp:coreProperties>
</file>