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4" r:id="rId2"/>
    <p:sldId id="265" r:id="rId3"/>
    <p:sldId id="266" r:id="rId4"/>
    <p:sldId id="267" r:id="rId5"/>
    <p:sldId id="268" r:id="rId6"/>
    <p:sldId id="2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124" d="100"/>
          <a:sy n="124" d="100"/>
        </p:scale>
        <p:origin x="5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115DC-1A2C-454D-AC92-D5AD490F73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9BB308-B0AB-7F4E-BDE2-CA6B6A6CFD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80B3B0-30B7-F34C-88C8-01FAADE6A871}"/>
              </a:ext>
            </a:extLst>
          </p:cNvPr>
          <p:cNvSpPr>
            <a:spLocks noGrp="1"/>
          </p:cNvSpPr>
          <p:nvPr>
            <p:ph type="dt" sz="half" idx="10"/>
          </p:nvPr>
        </p:nvSpPr>
        <p:spPr/>
        <p:txBody>
          <a:bodyPr/>
          <a:lstStyle/>
          <a:p>
            <a:fld id="{4EF15840-DB58-FE44-8433-C9556EFCE68C}" type="datetimeFigureOut">
              <a:rPr lang="en-US" smtClean="0"/>
              <a:t>11/15/21</a:t>
            </a:fld>
            <a:endParaRPr lang="en-US"/>
          </a:p>
        </p:txBody>
      </p:sp>
      <p:sp>
        <p:nvSpPr>
          <p:cNvPr id="5" name="Footer Placeholder 4">
            <a:extLst>
              <a:ext uri="{FF2B5EF4-FFF2-40B4-BE49-F238E27FC236}">
                <a16:creationId xmlns:a16="http://schemas.microsoft.com/office/drawing/2014/main" id="{70FAB065-6A3B-4241-8122-BA73DB063F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8DED7-6DD7-2B46-B7ED-0DCF0CB917DF}"/>
              </a:ext>
            </a:extLst>
          </p:cNvPr>
          <p:cNvSpPr>
            <a:spLocks noGrp="1"/>
          </p:cNvSpPr>
          <p:nvPr>
            <p:ph type="sldNum" sz="quarter" idx="12"/>
          </p:nvPr>
        </p:nvSpPr>
        <p:spPr/>
        <p:txBody>
          <a:bodyPr/>
          <a:lstStyle/>
          <a:p>
            <a:fld id="{696CB97B-F054-654C-AF11-D22817B5FA4F}" type="slidenum">
              <a:rPr lang="en-US" smtClean="0"/>
              <a:t>‹#›</a:t>
            </a:fld>
            <a:endParaRPr lang="en-US"/>
          </a:p>
        </p:txBody>
      </p:sp>
    </p:spTree>
    <p:extLst>
      <p:ext uri="{BB962C8B-B14F-4D97-AF65-F5344CB8AC3E}">
        <p14:creationId xmlns:p14="http://schemas.microsoft.com/office/powerpoint/2010/main" val="1483360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ADB43-8352-604E-94EA-B1A0CAF5BA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664AF8-EEE1-CD4F-A2C1-BFEBB7B539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F9DC9-B6FF-9B46-A059-DE2FF33D92FD}"/>
              </a:ext>
            </a:extLst>
          </p:cNvPr>
          <p:cNvSpPr>
            <a:spLocks noGrp="1"/>
          </p:cNvSpPr>
          <p:nvPr>
            <p:ph type="dt" sz="half" idx="10"/>
          </p:nvPr>
        </p:nvSpPr>
        <p:spPr/>
        <p:txBody>
          <a:bodyPr/>
          <a:lstStyle/>
          <a:p>
            <a:fld id="{4EF15840-DB58-FE44-8433-C9556EFCE68C}" type="datetimeFigureOut">
              <a:rPr lang="en-US" smtClean="0"/>
              <a:t>11/15/21</a:t>
            </a:fld>
            <a:endParaRPr lang="en-US"/>
          </a:p>
        </p:txBody>
      </p:sp>
      <p:sp>
        <p:nvSpPr>
          <p:cNvPr id="5" name="Footer Placeholder 4">
            <a:extLst>
              <a:ext uri="{FF2B5EF4-FFF2-40B4-BE49-F238E27FC236}">
                <a16:creationId xmlns:a16="http://schemas.microsoft.com/office/drawing/2014/main" id="{B84959EF-3156-E941-BBD0-CB706304A7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3209D3-EBC5-024C-8A31-036B27CB41CB}"/>
              </a:ext>
            </a:extLst>
          </p:cNvPr>
          <p:cNvSpPr>
            <a:spLocks noGrp="1"/>
          </p:cNvSpPr>
          <p:nvPr>
            <p:ph type="sldNum" sz="quarter" idx="12"/>
          </p:nvPr>
        </p:nvSpPr>
        <p:spPr/>
        <p:txBody>
          <a:bodyPr/>
          <a:lstStyle/>
          <a:p>
            <a:fld id="{696CB97B-F054-654C-AF11-D22817B5FA4F}" type="slidenum">
              <a:rPr lang="en-US" smtClean="0"/>
              <a:t>‹#›</a:t>
            </a:fld>
            <a:endParaRPr lang="en-US"/>
          </a:p>
        </p:txBody>
      </p:sp>
    </p:spTree>
    <p:extLst>
      <p:ext uri="{BB962C8B-B14F-4D97-AF65-F5344CB8AC3E}">
        <p14:creationId xmlns:p14="http://schemas.microsoft.com/office/powerpoint/2010/main" val="2255800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2B7C2E-B168-564C-A5EF-03D7A73B8E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2FDDDF-874F-C142-9137-7613777525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25A21-FD53-A94E-B4E0-34CAC35C5BAA}"/>
              </a:ext>
            </a:extLst>
          </p:cNvPr>
          <p:cNvSpPr>
            <a:spLocks noGrp="1"/>
          </p:cNvSpPr>
          <p:nvPr>
            <p:ph type="dt" sz="half" idx="10"/>
          </p:nvPr>
        </p:nvSpPr>
        <p:spPr/>
        <p:txBody>
          <a:bodyPr/>
          <a:lstStyle/>
          <a:p>
            <a:fld id="{4EF15840-DB58-FE44-8433-C9556EFCE68C}" type="datetimeFigureOut">
              <a:rPr lang="en-US" smtClean="0"/>
              <a:t>11/15/21</a:t>
            </a:fld>
            <a:endParaRPr lang="en-US"/>
          </a:p>
        </p:txBody>
      </p:sp>
      <p:sp>
        <p:nvSpPr>
          <p:cNvPr id="5" name="Footer Placeholder 4">
            <a:extLst>
              <a:ext uri="{FF2B5EF4-FFF2-40B4-BE49-F238E27FC236}">
                <a16:creationId xmlns:a16="http://schemas.microsoft.com/office/drawing/2014/main" id="{4BF60B17-3992-9747-BE4A-5898829927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F7D9C-5363-4A46-82EB-94E03D8ECC09}"/>
              </a:ext>
            </a:extLst>
          </p:cNvPr>
          <p:cNvSpPr>
            <a:spLocks noGrp="1"/>
          </p:cNvSpPr>
          <p:nvPr>
            <p:ph type="sldNum" sz="quarter" idx="12"/>
          </p:nvPr>
        </p:nvSpPr>
        <p:spPr/>
        <p:txBody>
          <a:bodyPr/>
          <a:lstStyle/>
          <a:p>
            <a:fld id="{696CB97B-F054-654C-AF11-D22817B5FA4F}" type="slidenum">
              <a:rPr lang="en-US" smtClean="0"/>
              <a:t>‹#›</a:t>
            </a:fld>
            <a:endParaRPr lang="en-US"/>
          </a:p>
        </p:txBody>
      </p:sp>
    </p:spTree>
    <p:extLst>
      <p:ext uri="{BB962C8B-B14F-4D97-AF65-F5344CB8AC3E}">
        <p14:creationId xmlns:p14="http://schemas.microsoft.com/office/powerpoint/2010/main" val="991402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43CCD-4129-5D48-94BA-82DDCDE070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8CE075-23AA-0149-9868-6B42FE2B56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3FE248-E8FE-6D48-A299-9D96A371F170}"/>
              </a:ext>
            </a:extLst>
          </p:cNvPr>
          <p:cNvSpPr>
            <a:spLocks noGrp="1"/>
          </p:cNvSpPr>
          <p:nvPr>
            <p:ph type="dt" sz="half" idx="10"/>
          </p:nvPr>
        </p:nvSpPr>
        <p:spPr/>
        <p:txBody>
          <a:bodyPr/>
          <a:lstStyle/>
          <a:p>
            <a:fld id="{4EF15840-DB58-FE44-8433-C9556EFCE68C}" type="datetimeFigureOut">
              <a:rPr lang="en-US" smtClean="0"/>
              <a:t>11/15/21</a:t>
            </a:fld>
            <a:endParaRPr lang="en-US"/>
          </a:p>
        </p:txBody>
      </p:sp>
      <p:sp>
        <p:nvSpPr>
          <p:cNvPr id="5" name="Footer Placeholder 4">
            <a:extLst>
              <a:ext uri="{FF2B5EF4-FFF2-40B4-BE49-F238E27FC236}">
                <a16:creationId xmlns:a16="http://schemas.microsoft.com/office/drawing/2014/main" id="{557AC633-252E-F143-91F9-2FD4F63D8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074C3-54E0-0E42-B85C-DE92A0083C08}"/>
              </a:ext>
            </a:extLst>
          </p:cNvPr>
          <p:cNvSpPr>
            <a:spLocks noGrp="1"/>
          </p:cNvSpPr>
          <p:nvPr>
            <p:ph type="sldNum" sz="quarter" idx="12"/>
          </p:nvPr>
        </p:nvSpPr>
        <p:spPr/>
        <p:txBody>
          <a:bodyPr/>
          <a:lstStyle/>
          <a:p>
            <a:fld id="{696CB97B-F054-654C-AF11-D22817B5FA4F}" type="slidenum">
              <a:rPr lang="en-US" smtClean="0"/>
              <a:t>‹#›</a:t>
            </a:fld>
            <a:endParaRPr lang="en-US"/>
          </a:p>
        </p:txBody>
      </p:sp>
    </p:spTree>
    <p:extLst>
      <p:ext uri="{BB962C8B-B14F-4D97-AF65-F5344CB8AC3E}">
        <p14:creationId xmlns:p14="http://schemas.microsoft.com/office/powerpoint/2010/main" val="394897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4AC69-0D66-0446-A556-4FAEB21BED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6A14AF-A2DB-B84D-8B86-308D6BDC56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2E2D45-A9A1-C442-851A-27D90C88EAE7}"/>
              </a:ext>
            </a:extLst>
          </p:cNvPr>
          <p:cNvSpPr>
            <a:spLocks noGrp="1"/>
          </p:cNvSpPr>
          <p:nvPr>
            <p:ph type="dt" sz="half" idx="10"/>
          </p:nvPr>
        </p:nvSpPr>
        <p:spPr/>
        <p:txBody>
          <a:bodyPr/>
          <a:lstStyle/>
          <a:p>
            <a:fld id="{4EF15840-DB58-FE44-8433-C9556EFCE68C}" type="datetimeFigureOut">
              <a:rPr lang="en-US" smtClean="0"/>
              <a:t>11/15/21</a:t>
            </a:fld>
            <a:endParaRPr lang="en-US"/>
          </a:p>
        </p:txBody>
      </p:sp>
      <p:sp>
        <p:nvSpPr>
          <p:cNvPr id="5" name="Footer Placeholder 4">
            <a:extLst>
              <a:ext uri="{FF2B5EF4-FFF2-40B4-BE49-F238E27FC236}">
                <a16:creationId xmlns:a16="http://schemas.microsoft.com/office/drawing/2014/main" id="{7B734437-D9C6-F04E-BD00-8F42D23A6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F98F09-8152-3740-A0E6-6E16CB47D505}"/>
              </a:ext>
            </a:extLst>
          </p:cNvPr>
          <p:cNvSpPr>
            <a:spLocks noGrp="1"/>
          </p:cNvSpPr>
          <p:nvPr>
            <p:ph type="sldNum" sz="quarter" idx="12"/>
          </p:nvPr>
        </p:nvSpPr>
        <p:spPr/>
        <p:txBody>
          <a:bodyPr/>
          <a:lstStyle/>
          <a:p>
            <a:fld id="{696CB97B-F054-654C-AF11-D22817B5FA4F}" type="slidenum">
              <a:rPr lang="en-US" smtClean="0"/>
              <a:t>‹#›</a:t>
            </a:fld>
            <a:endParaRPr lang="en-US"/>
          </a:p>
        </p:txBody>
      </p:sp>
    </p:spTree>
    <p:extLst>
      <p:ext uri="{BB962C8B-B14F-4D97-AF65-F5344CB8AC3E}">
        <p14:creationId xmlns:p14="http://schemas.microsoft.com/office/powerpoint/2010/main" val="234555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76C19-D8F8-0941-8608-E9CC6FA52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3F153B-8390-E943-91B8-2114E2386C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6B0F07-AA8C-E048-87D6-3504D646E0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1C7544-FF05-C24F-9D25-3F62657C24C0}"/>
              </a:ext>
            </a:extLst>
          </p:cNvPr>
          <p:cNvSpPr>
            <a:spLocks noGrp="1"/>
          </p:cNvSpPr>
          <p:nvPr>
            <p:ph type="dt" sz="half" idx="10"/>
          </p:nvPr>
        </p:nvSpPr>
        <p:spPr/>
        <p:txBody>
          <a:bodyPr/>
          <a:lstStyle/>
          <a:p>
            <a:fld id="{4EF15840-DB58-FE44-8433-C9556EFCE68C}" type="datetimeFigureOut">
              <a:rPr lang="en-US" smtClean="0"/>
              <a:t>11/15/21</a:t>
            </a:fld>
            <a:endParaRPr lang="en-US"/>
          </a:p>
        </p:txBody>
      </p:sp>
      <p:sp>
        <p:nvSpPr>
          <p:cNvPr id="6" name="Footer Placeholder 5">
            <a:extLst>
              <a:ext uri="{FF2B5EF4-FFF2-40B4-BE49-F238E27FC236}">
                <a16:creationId xmlns:a16="http://schemas.microsoft.com/office/drawing/2014/main" id="{77FCDEB0-D0F0-7D48-8432-AF0500FCEE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D1D429-5454-3542-A57F-CC1F1503FA42}"/>
              </a:ext>
            </a:extLst>
          </p:cNvPr>
          <p:cNvSpPr>
            <a:spLocks noGrp="1"/>
          </p:cNvSpPr>
          <p:nvPr>
            <p:ph type="sldNum" sz="quarter" idx="12"/>
          </p:nvPr>
        </p:nvSpPr>
        <p:spPr/>
        <p:txBody>
          <a:bodyPr/>
          <a:lstStyle/>
          <a:p>
            <a:fld id="{696CB97B-F054-654C-AF11-D22817B5FA4F}" type="slidenum">
              <a:rPr lang="en-US" smtClean="0"/>
              <a:t>‹#›</a:t>
            </a:fld>
            <a:endParaRPr lang="en-US"/>
          </a:p>
        </p:txBody>
      </p:sp>
    </p:spTree>
    <p:extLst>
      <p:ext uri="{BB962C8B-B14F-4D97-AF65-F5344CB8AC3E}">
        <p14:creationId xmlns:p14="http://schemas.microsoft.com/office/powerpoint/2010/main" val="2256729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C2197-7ED5-F64F-93CB-18F8FB4652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55AB99-EFD5-4049-9875-DF04AC87EA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2AFEF3-3FCA-E146-A6D9-A327CCB4C7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3FE594-5B0B-AC47-A3AC-E4C80EF72D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158E7E-0B10-7D4E-A103-BDBB5E7782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2BAA11-3699-6D4F-9D15-F7742734D7CD}"/>
              </a:ext>
            </a:extLst>
          </p:cNvPr>
          <p:cNvSpPr>
            <a:spLocks noGrp="1"/>
          </p:cNvSpPr>
          <p:nvPr>
            <p:ph type="dt" sz="half" idx="10"/>
          </p:nvPr>
        </p:nvSpPr>
        <p:spPr/>
        <p:txBody>
          <a:bodyPr/>
          <a:lstStyle/>
          <a:p>
            <a:fld id="{4EF15840-DB58-FE44-8433-C9556EFCE68C}" type="datetimeFigureOut">
              <a:rPr lang="en-US" smtClean="0"/>
              <a:t>11/15/21</a:t>
            </a:fld>
            <a:endParaRPr lang="en-US"/>
          </a:p>
        </p:txBody>
      </p:sp>
      <p:sp>
        <p:nvSpPr>
          <p:cNvPr id="8" name="Footer Placeholder 7">
            <a:extLst>
              <a:ext uri="{FF2B5EF4-FFF2-40B4-BE49-F238E27FC236}">
                <a16:creationId xmlns:a16="http://schemas.microsoft.com/office/drawing/2014/main" id="{9F0323BE-8B87-C44A-8387-5323D2D0E9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821808-C3C0-DE41-AE38-7D6FFE029D43}"/>
              </a:ext>
            </a:extLst>
          </p:cNvPr>
          <p:cNvSpPr>
            <a:spLocks noGrp="1"/>
          </p:cNvSpPr>
          <p:nvPr>
            <p:ph type="sldNum" sz="quarter" idx="12"/>
          </p:nvPr>
        </p:nvSpPr>
        <p:spPr/>
        <p:txBody>
          <a:bodyPr/>
          <a:lstStyle/>
          <a:p>
            <a:fld id="{696CB97B-F054-654C-AF11-D22817B5FA4F}" type="slidenum">
              <a:rPr lang="en-US" smtClean="0"/>
              <a:t>‹#›</a:t>
            </a:fld>
            <a:endParaRPr lang="en-US"/>
          </a:p>
        </p:txBody>
      </p:sp>
    </p:spTree>
    <p:extLst>
      <p:ext uri="{BB962C8B-B14F-4D97-AF65-F5344CB8AC3E}">
        <p14:creationId xmlns:p14="http://schemas.microsoft.com/office/powerpoint/2010/main" val="15975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D2EFB-C843-5643-83B0-D73BDC76E8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BB9D11-8252-AF42-97A0-B9D8821CCCF1}"/>
              </a:ext>
            </a:extLst>
          </p:cNvPr>
          <p:cNvSpPr>
            <a:spLocks noGrp="1"/>
          </p:cNvSpPr>
          <p:nvPr>
            <p:ph type="dt" sz="half" idx="10"/>
          </p:nvPr>
        </p:nvSpPr>
        <p:spPr/>
        <p:txBody>
          <a:bodyPr/>
          <a:lstStyle/>
          <a:p>
            <a:fld id="{4EF15840-DB58-FE44-8433-C9556EFCE68C}" type="datetimeFigureOut">
              <a:rPr lang="en-US" smtClean="0"/>
              <a:t>11/15/21</a:t>
            </a:fld>
            <a:endParaRPr lang="en-US"/>
          </a:p>
        </p:txBody>
      </p:sp>
      <p:sp>
        <p:nvSpPr>
          <p:cNvPr id="4" name="Footer Placeholder 3">
            <a:extLst>
              <a:ext uri="{FF2B5EF4-FFF2-40B4-BE49-F238E27FC236}">
                <a16:creationId xmlns:a16="http://schemas.microsoft.com/office/drawing/2014/main" id="{74BB606D-771F-DD43-9604-E1B7817844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CD871E-DBAA-BB42-A67B-8CF6732ADEFC}"/>
              </a:ext>
            </a:extLst>
          </p:cNvPr>
          <p:cNvSpPr>
            <a:spLocks noGrp="1"/>
          </p:cNvSpPr>
          <p:nvPr>
            <p:ph type="sldNum" sz="quarter" idx="12"/>
          </p:nvPr>
        </p:nvSpPr>
        <p:spPr/>
        <p:txBody>
          <a:bodyPr/>
          <a:lstStyle/>
          <a:p>
            <a:fld id="{696CB97B-F054-654C-AF11-D22817B5FA4F}" type="slidenum">
              <a:rPr lang="en-US" smtClean="0"/>
              <a:t>‹#›</a:t>
            </a:fld>
            <a:endParaRPr lang="en-US"/>
          </a:p>
        </p:txBody>
      </p:sp>
    </p:spTree>
    <p:extLst>
      <p:ext uri="{BB962C8B-B14F-4D97-AF65-F5344CB8AC3E}">
        <p14:creationId xmlns:p14="http://schemas.microsoft.com/office/powerpoint/2010/main" val="3610876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639D33-E587-624D-8B9F-33A8A1B9B854}"/>
              </a:ext>
            </a:extLst>
          </p:cNvPr>
          <p:cNvSpPr>
            <a:spLocks noGrp="1"/>
          </p:cNvSpPr>
          <p:nvPr>
            <p:ph type="dt" sz="half" idx="10"/>
          </p:nvPr>
        </p:nvSpPr>
        <p:spPr/>
        <p:txBody>
          <a:bodyPr/>
          <a:lstStyle/>
          <a:p>
            <a:fld id="{4EF15840-DB58-FE44-8433-C9556EFCE68C}" type="datetimeFigureOut">
              <a:rPr lang="en-US" smtClean="0"/>
              <a:t>11/15/21</a:t>
            </a:fld>
            <a:endParaRPr lang="en-US"/>
          </a:p>
        </p:txBody>
      </p:sp>
      <p:sp>
        <p:nvSpPr>
          <p:cNvPr id="3" name="Footer Placeholder 2">
            <a:extLst>
              <a:ext uri="{FF2B5EF4-FFF2-40B4-BE49-F238E27FC236}">
                <a16:creationId xmlns:a16="http://schemas.microsoft.com/office/drawing/2014/main" id="{84BC61F7-32E7-F841-9F4A-C5B3CF27F8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A16F51-6A79-3146-8DBF-0FAE970EB637}"/>
              </a:ext>
            </a:extLst>
          </p:cNvPr>
          <p:cNvSpPr>
            <a:spLocks noGrp="1"/>
          </p:cNvSpPr>
          <p:nvPr>
            <p:ph type="sldNum" sz="quarter" idx="12"/>
          </p:nvPr>
        </p:nvSpPr>
        <p:spPr/>
        <p:txBody>
          <a:bodyPr/>
          <a:lstStyle/>
          <a:p>
            <a:fld id="{696CB97B-F054-654C-AF11-D22817B5FA4F}" type="slidenum">
              <a:rPr lang="en-US" smtClean="0"/>
              <a:t>‹#›</a:t>
            </a:fld>
            <a:endParaRPr lang="en-US"/>
          </a:p>
        </p:txBody>
      </p:sp>
    </p:spTree>
    <p:extLst>
      <p:ext uri="{BB962C8B-B14F-4D97-AF65-F5344CB8AC3E}">
        <p14:creationId xmlns:p14="http://schemas.microsoft.com/office/powerpoint/2010/main" val="1195938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7D3A8-6D9A-2349-912C-05D8E169DE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508CDA-03C3-FA4C-96DF-E43C269E60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B61D9A-0A90-924A-8B64-F4B942914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5D39B1-6A9A-874A-8EEA-A239FB5E18B4}"/>
              </a:ext>
            </a:extLst>
          </p:cNvPr>
          <p:cNvSpPr>
            <a:spLocks noGrp="1"/>
          </p:cNvSpPr>
          <p:nvPr>
            <p:ph type="dt" sz="half" idx="10"/>
          </p:nvPr>
        </p:nvSpPr>
        <p:spPr/>
        <p:txBody>
          <a:bodyPr/>
          <a:lstStyle/>
          <a:p>
            <a:fld id="{4EF15840-DB58-FE44-8433-C9556EFCE68C}" type="datetimeFigureOut">
              <a:rPr lang="en-US" smtClean="0"/>
              <a:t>11/15/21</a:t>
            </a:fld>
            <a:endParaRPr lang="en-US"/>
          </a:p>
        </p:txBody>
      </p:sp>
      <p:sp>
        <p:nvSpPr>
          <p:cNvPr id="6" name="Footer Placeholder 5">
            <a:extLst>
              <a:ext uri="{FF2B5EF4-FFF2-40B4-BE49-F238E27FC236}">
                <a16:creationId xmlns:a16="http://schemas.microsoft.com/office/drawing/2014/main" id="{D423E59B-15A2-3840-9C00-DD4221B756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7BC0C5-C6DB-E64D-8296-4F2D5CF59B70}"/>
              </a:ext>
            </a:extLst>
          </p:cNvPr>
          <p:cNvSpPr>
            <a:spLocks noGrp="1"/>
          </p:cNvSpPr>
          <p:nvPr>
            <p:ph type="sldNum" sz="quarter" idx="12"/>
          </p:nvPr>
        </p:nvSpPr>
        <p:spPr/>
        <p:txBody>
          <a:bodyPr/>
          <a:lstStyle/>
          <a:p>
            <a:fld id="{696CB97B-F054-654C-AF11-D22817B5FA4F}" type="slidenum">
              <a:rPr lang="en-US" smtClean="0"/>
              <a:t>‹#›</a:t>
            </a:fld>
            <a:endParaRPr lang="en-US"/>
          </a:p>
        </p:txBody>
      </p:sp>
    </p:spTree>
    <p:extLst>
      <p:ext uri="{BB962C8B-B14F-4D97-AF65-F5344CB8AC3E}">
        <p14:creationId xmlns:p14="http://schemas.microsoft.com/office/powerpoint/2010/main" val="3596638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A6682-F957-7349-AC12-C0A3CAE11E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64B185-D2C3-7B4F-8516-F8D1093DF2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0085DB-B853-1D4A-819C-DDEBAA604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5FE651-F0EB-5743-9072-A17307682236}"/>
              </a:ext>
            </a:extLst>
          </p:cNvPr>
          <p:cNvSpPr>
            <a:spLocks noGrp="1"/>
          </p:cNvSpPr>
          <p:nvPr>
            <p:ph type="dt" sz="half" idx="10"/>
          </p:nvPr>
        </p:nvSpPr>
        <p:spPr/>
        <p:txBody>
          <a:bodyPr/>
          <a:lstStyle/>
          <a:p>
            <a:fld id="{4EF15840-DB58-FE44-8433-C9556EFCE68C}" type="datetimeFigureOut">
              <a:rPr lang="en-US" smtClean="0"/>
              <a:t>11/15/21</a:t>
            </a:fld>
            <a:endParaRPr lang="en-US"/>
          </a:p>
        </p:txBody>
      </p:sp>
      <p:sp>
        <p:nvSpPr>
          <p:cNvPr id="6" name="Footer Placeholder 5">
            <a:extLst>
              <a:ext uri="{FF2B5EF4-FFF2-40B4-BE49-F238E27FC236}">
                <a16:creationId xmlns:a16="http://schemas.microsoft.com/office/drawing/2014/main" id="{59386CAA-4491-074D-99C7-5BD08220CF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261181-3061-9B40-8071-F65D688F6178}"/>
              </a:ext>
            </a:extLst>
          </p:cNvPr>
          <p:cNvSpPr>
            <a:spLocks noGrp="1"/>
          </p:cNvSpPr>
          <p:nvPr>
            <p:ph type="sldNum" sz="quarter" idx="12"/>
          </p:nvPr>
        </p:nvSpPr>
        <p:spPr/>
        <p:txBody>
          <a:bodyPr/>
          <a:lstStyle/>
          <a:p>
            <a:fld id="{696CB97B-F054-654C-AF11-D22817B5FA4F}" type="slidenum">
              <a:rPr lang="en-US" smtClean="0"/>
              <a:t>‹#›</a:t>
            </a:fld>
            <a:endParaRPr lang="en-US"/>
          </a:p>
        </p:txBody>
      </p:sp>
    </p:spTree>
    <p:extLst>
      <p:ext uri="{BB962C8B-B14F-4D97-AF65-F5344CB8AC3E}">
        <p14:creationId xmlns:p14="http://schemas.microsoft.com/office/powerpoint/2010/main" val="3406012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12EDDE-8E85-EE41-894E-6BCE0DC51A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A0049D-1E87-B041-87C5-6787F30615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0F0B59-6209-4742-9C58-84168AEA7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15840-DB58-FE44-8433-C9556EFCE68C}" type="datetimeFigureOut">
              <a:rPr lang="en-US" smtClean="0"/>
              <a:t>11/15/21</a:t>
            </a:fld>
            <a:endParaRPr lang="en-US"/>
          </a:p>
        </p:txBody>
      </p:sp>
      <p:sp>
        <p:nvSpPr>
          <p:cNvPr id="5" name="Footer Placeholder 4">
            <a:extLst>
              <a:ext uri="{FF2B5EF4-FFF2-40B4-BE49-F238E27FC236}">
                <a16:creationId xmlns:a16="http://schemas.microsoft.com/office/drawing/2014/main" id="{7C3DFED2-216A-9749-8E10-2B5A35ACA1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7E77BC-11B7-F849-85D8-1FB095EE4C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6CB97B-F054-654C-AF11-D22817B5FA4F}" type="slidenum">
              <a:rPr lang="en-US" smtClean="0"/>
              <a:t>‹#›</a:t>
            </a:fld>
            <a:endParaRPr lang="en-US"/>
          </a:p>
        </p:txBody>
      </p:sp>
    </p:spTree>
    <p:extLst>
      <p:ext uri="{BB962C8B-B14F-4D97-AF65-F5344CB8AC3E}">
        <p14:creationId xmlns:p14="http://schemas.microsoft.com/office/powerpoint/2010/main" val="1424282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CFB5F69-1C28-1D4E-99E1-57E43354EFF5}"/>
              </a:ext>
            </a:extLst>
          </p:cNvPr>
          <p:cNvSpPr txBox="1"/>
          <p:nvPr/>
        </p:nvSpPr>
        <p:spPr>
          <a:xfrm>
            <a:off x="380144" y="380144"/>
            <a:ext cx="10931703" cy="430887"/>
          </a:xfrm>
          <a:prstGeom prst="rect">
            <a:avLst/>
          </a:prstGeom>
          <a:noFill/>
        </p:spPr>
        <p:txBody>
          <a:bodyPr wrap="square" rtlCol="0">
            <a:spAutoFit/>
          </a:bodyPr>
          <a:lstStyle/>
          <a:p>
            <a:r>
              <a:rPr lang="en-US" sz="2200" b="1" dirty="0"/>
              <a:t>Flight Path Frequency Analysis</a:t>
            </a:r>
          </a:p>
        </p:txBody>
      </p:sp>
      <p:sp>
        <p:nvSpPr>
          <p:cNvPr id="15" name="TextBox 14">
            <a:extLst>
              <a:ext uri="{FF2B5EF4-FFF2-40B4-BE49-F238E27FC236}">
                <a16:creationId xmlns:a16="http://schemas.microsoft.com/office/drawing/2014/main" id="{458D4518-7AA0-AF47-9D2C-B5FF6416ACB1}"/>
              </a:ext>
            </a:extLst>
          </p:cNvPr>
          <p:cNvSpPr txBox="1"/>
          <p:nvPr/>
        </p:nvSpPr>
        <p:spPr>
          <a:xfrm>
            <a:off x="482885" y="935635"/>
            <a:ext cx="10828962" cy="4524315"/>
          </a:xfrm>
          <a:prstGeom prst="rect">
            <a:avLst/>
          </a:prstGeom>
          <a:noFill/>
        </p:spPr>
        <p:txBody>
          <a:bodyPr wrap="square" rtlCol="0">
            <a:spAutoFit/>
          </a:bodyPr>
          <a:lstStyle/>
          <a:p>
            <a:r>
              <a:rPr lang="en-US" b="1" dirty="0"/>
              <a:t>Question </a:t>
            </a:r>
            <a:br>
              <a:rPr lang="en-US" dirty="0"/>
            </a:br>
            <a:r>
              <a:rPr lang="en-US" dirty="0"/>
              <a:t>For a given geographic area, how frequently are aircraft passing overhead (the time between one aircraft and the next aircraft)? Has this frequency changed? </a:t>
            </a:r>
          </a:p>
          <a:p>
            <a:endParaRPr lang="en-US" dirty="0"/>
          </a:p>
          <a:p>
            <a:r>
              <a:rPr lang="en-US" b="1" dirty="0"/>
              <a:t>Data Source </a:t>
            </a:r>
            <a:br>
              <a:rPr lang="en-US" dirty="0"/>
            </a:br>
            <a:r>
              <a:rPr lang="en-US" dirty="0"/>
              <a:t>3D radar data from the KHPN ANOMS system. This data records a 3D data stream for every aircraft arriving and departing from KHPN.</a:t>
            </a:r>
          </a:p>
          <a:p>
            <a:endParaRPr lang="en-US" dirty="0"/>
          </a:p>
          <a:p>
            <a:r>
              <a:rPr lang="en-US" b="1" dirty="0"/>
              <a:t>Analysis</a:t>
            </a:r>
          </a:p>
          <a:p>
            <a:pPr marL="342900" indent="-342900">
              <a:buFont typeface="+mj-lt"/>
              <a:buAutoNum type="arabicPeriod"/>
            </a:pPr>
            <a:r>
              <a:rPr lang="en-US" dirty="0"/>
              <a:t>Define a geo-fenced box within the data</a:t>
            </a:r>
          </a:p>
          <a:p>
            <a:pPr marL="342900" indent="-342900">
              <a:buFont typeface="+mj-lt"/>
              <a:buAutoNum type="arabicPeriod"/>
            </a:pPr>
            <a:r>
              <a:rPr lang="en-US" dirty="0"/>
              <a:t>Determine all aircraft passing through this box below a defined altitude (3,500 ft MSL used in this analysis)</a:t>
            </a:r>
          </a:p>
          <a:p>
            <a:pPr marL="342900" indent="-342900">
              <a:buFont typeface="+mj-lt"/>
              <a:buAutoNum type="arabicPeriod"/>
            </a:pPr>
            <a:r>
              <a:rPr lang="en-US" dirty="0"/>
              <a:t>3. Calculate the elapsed time in seconds between each aircraft and the next aircraft passing through the box. Use 900 seconds (15 minutes) as the max time recorded for each interval (for simplifying the histograms in step 4)</a:t>
            </a:r>
          </a:p>
          <a:p>
            <a:pPr marL="342900" indent="-342900">
              <a:buFont typeface="+mj-lt"/>
              <a:buAutoNum type="arabicPeriod"/>
            </a:pPr>
            <a:r>
              <a:rPr lang="en-US" dirty="0"/>
              <a:t>Create histograms for these time distributions and calculate the 25/50/75th percentiles</a:t>
            </a:r>
          </a:p>
          <a:p>
            <a:endParaRPr lang="en-US" dirty="0"/>
          </a:p>
        </p:txBody>
      </p:sp>
      <p:sp>
        <p:nvSpPr>
          <p:cNvPr id="9" name="TextBox 8">
            <a:extLst>
              <a:ext uri="{FF2B5EF4-FFF2-40B4-BE49-F238E27FC236}">
                <a16:creationId xmlns:a16="http://schemas.microsoft.com/office/drawing/2014/main" id="{6B706C95-D740-D141-8A01-4284C128182B}"/>
              </a:ext>
            </a:extLst>
          </p:cNvPr>
          <p:cNvSpPr txBox="1"/>
          <p:nvPr/>
        </p:nvSpPr>
        <p:spPr>
          <a:xfrm>
            <a:off x="142830" y="6477856"/>
            <a:ext cx="10931702" cy="246221"/>
          </a:xfrm>
          <a:prstGeom prst="rect">
            <a:avLst/>
          </a:prstGeom>
          <a:noFill/>
        </p:spPr>
        <p:txBody>
          <a:bodyPr wrap="square" rtlCol="0">
            <a:spAutoFit/>
          </a:bodyPr>
          <a:lstStyle/>
          <a:p>
            <a:r>
              <a:rPr lang="en-US" sz="1000" i="1" dirty="0"/>
              <a:t>Data source: KHPN ANOMS radar data; Code at https://</a:t>
            </a:r>
            <a:r>
              <a:rPr lang="en-US" sz="1000" i="1" dirty="0" err="1"/>
              <a:t>github.com</a:t>
            </a:r>
            <a:r>
              <a:rPr lang="en-US" sz="1000" i="1" dirty="0"/>
              <a:t>/</a:t>
            </a:r>
            <a:r>
              <a:rPr lang="en-US" sz="1000" i="1" dirty="0" err="1"/>
              <a:t>nthartman</a:t>
            </a:r>
            <a:r>
              <a:rPr lang="en-US" sz="1000" i="1" dirty="0"/>
              <a:t>/</a:t>
            </a:r>
            <a:r>
              <a:rPr lang="en-US" sz="1000" i="1" dirty="0" err="1"/>
              <a:t>KHPN_Traffic_Frequency</a:t>
            </a:r>
            <a:endParaRPr lang="en-US" sz="1000" i="1" dirty="0"/>
          </a:p>
        </p:txBody>
      </p:sp>
      <p:sp>
        <p:nvSpPr>
          <p:cNvPr id="7" name="TextBox 6">
            <a:extLst>
              <a:ext uri="{FF2B5EF4-FFF2-40B4-BE49-F238E27FC236}">
                <a16:creationId xmlns:a16="http://schemas.microsoft.com/office/drawing/2014/main" id="{D767D077-BBE8-CB46-A1EE-183236EB64D1}"/>
              </a:ext>
            </a:extLst>
          </p:cNvPr>
          <p:cNvSpPr txBox="1"/>
          <p:nvPr/>
        </p:nvSpPr>
        <p:spPr>
          <a:xfrm>
            <a:off x="10459092" y="152402"/>
            <a:ext cx="1570234" cy="276999"/>
          </a:xfrm>
          <a:prstGeom prst="rect">
            <a:avLst/>
          </a:prstGeom>
          <a:solidFill>
            <a:schemeClr val="bg1">
              <a:lumMod val="75000"/>
            </a:schemeClr>
          </a:solidFill>
        </p:spPr>
        <p:txBody>
          <a:bodyPr wrap="square" rtlCol="0">
            <a:spAutoFit/>
          </a:bodyPr>
          <a:lstStyle/>
          <a:p>
            <a:pPr algn="ctr"/>
            <a:r>
              <a:rPr lang="en-US" sz="1200" b="1" dirty="0"/>
              <a:t>PRELIMINARY DRAFT </a:t>
            </a:r>
            <a:endParaRPr lang="en-US" sz="1200" dirty="0"/>
          </a:p>
        </p:txBody>
      </p:sp>
    </p:spTree>
    <p:extLst>
      <p:ext uri="{BB962C8B-B14F-4D97-AF65-F5344CB8AC3E}">
        <p14:creationId xmlns:p14="http://schemas.microsoft.com/office/powerpoint/2010/main" val="2471446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CFB5F69-1C28-1D4E-99E1-57E43354EFF5}"/>
              </a:ext>
            </a:extLst>
          </p:cNvPr>
          <p:cNvSpPr txBox="1"/>
          <p:nvPr/>
        </p:nvSpPr>
        <p:spPr>
          <a:xfrm>
            <a:off x="380144" y="380144"/>
            <a:ext cx="10931703" cy="430887"/>
          </a:xfrm>
          <a:prstGeom prst="rect">
            <a:avLst/>
          </a:prstGeom>
          <a:noFill/>
        </p:spPr>
        <p:txBody>
          <a:bodyPr wrap="square" rtlCol="0">
            <a:spAutoFit/>
          </a:bodyPr>
          <a:lstStyle/>
          <a:p>
            <a:r>
              <a:rPr lang="en-US" sz="2200" b="1" dirty="0"/>
              <a:t>Analysis 1: Runway 16 Approach</a:t>
            </a:r>
          </a:p>
        </p:txBody>
      </p:sp>
      <p:sp>
        <p:nvSpPr>
          <p:cNvPr id="9" name="TextBox 8">
            <a:extLst>
              <a:ext uri="{FF2B5EF4-FFF2-40B4-BE49-F238E27FC236}">
                <a16:creationId xmlns:a16="http://schemas.microsoft.com/office/drawing/2014/main" id="{6B706C95-D740-D141-8A01-4284C128182B}"/>
              </a:ext>
            </a:extLst>
          </p:cNvPr>
          <p:cNvSpPr txBox="1"/>
          <p:nvPr/>
        </p:nvSpPr>
        <p:spPr>
          <a:xfrm>
            <a:off x="142830" y="6477856"/>
            <a:ext cx="10931702" cy="246221"/>
          </a:xfrm>
          <a:prstGeom prst="rect">
            <a:avLst/>
          </a:prstGeom>
          <a:noFill/>
        </p:spPr>
        <p:txBody>
          <a:bodyPr wrap="square" rtlCol="0">
            <a:spAutoFit/>
          </a:bodyPr>
          <a:lstStyle/>
          <a:p>
            <a:r>
              <a:rPr lang="en-US" sz="1000" i="1" dirty="0"/>
              <a:t>Data source: KHPN ANOMS radar data; Code at https://</a:t>
            </a:r>
            <a:r>
              <a:rPr lang="en-US" sz="1000" i="1" dirty="0" err="1"/>
              <a:t>github.com</a:t>
            </a:r>
            <a:r>
              <a:rPr lang="en-US" sz="1000" i="1" dirty="0"/>
              <a:t>/</a:t>
            </a:r>
            <a:r>
              <a:rPr lang="en-US" sz="1000" i="1" dirty="0" err="1"/>
              <a:t>nthartman</a:t>
            </a:r>
            <a:r>
              <a:rPr lang="en-US" sz="1000" i="1" dirty="0"/>
              <a:t>/</a:t>
            </a:r>
            <a:r>
              <a:rPr lang="en-US" sz="1000" i="1" dirty="0" err="1"/>
              <a:t>KHPN_Traffic_Frequency</a:t>
            </a:r>
            <a:endParaRPr lang="en-US" sz="1000" i="1" dirty="0"/>
          </a:p>
        </p:txBody>
      </p:sp>
      <p:sp>
        <p:nvSpPr>
          <p:cNvPr id="7" name="TextBox 6">
            <a:extLst>
              <a:ext uri="{FF2B5EF4-FFF2-40B4-BE49-F238E27FC236}">
                <a16:creationId xmlns:a16="http://schemas.microsoft.com/office/drawing/2014/main" id="{D767D077-BBE8-CB46-A1EE-183236EB64D1}"/>
              </a:ext>
            </a:extLst>
          </p:cNvPr>
          <p:cNvSpPr txBox="1"/>
          <p:nvPr/>
        </p:nvSpPr>
        <p:spPr>
          <a:xfrm>
            <a:off x="10459092" y="152402"/>
            <a:ext cx="1570234" cy="276999"/>
          </a:xfrm>
          <a:prstGeom prst="rect">
            <a:avLst/>
          </a:prstGeom>
          <a:solidFill>
            <a:schemeClr val="bg1">
              <a:lumMod val="75000"/>
            </a:schemeClr>
          </a:solidFill>
        </p:spPr>
        <p:txBody>
          <a:bodyPr wrap="square" rtlCol="0">
            <a:spAutoFit/>
          </a:bodyPr>
          <a:lstStyle/>
          <a:p>
            <a:pPr algn="ctr"/>
            <a:r>
              <a:rPr lang="en-US" sz="1200" b="1" dirty="0"/>
              <a:t>PRELIMINARY DRAFT </a:t>
            </a:r>
            <a:endParaRPr lang="en-US" sz="1200" dirty="0"/>
          </a:p>
        </p:txBody>
      </p:sp>
      <p:pic>
        <p:nvPicPr>
          <p:cNvPr id="1026" name="Picture 2">
            <a:extLst>
              <a:ext uri="{FF2B5EF4-FFF2-40B4-BE49-F238E27FC236}">
                <a16:creationId xmlns:a16="http://schemas.microsoft.com/office/drawing/2014/main" id="{9C264E88-2E69-F246-B038-B11FC9DDFE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109" y="1038773"/>
            <a:ext cx="5098905" cy="495106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E3AA76EE-E614-5542-BDF5-30F8B80570A5}"/>
              </a:ext>
            </a:extLst>
          </p:cNvPr>
          <p:cNvPicPr>
            <a:picLocks noChangeAspect="1"/>
          </p:cNvPicPr>
          <p:nvPr/>
        </p:nvPicPr>
        <p:blipFill>
          <a:blip r:embed="rId3"/>
          <a:stretch>
            <a:fillRect/>
          </a:stretch>
        </p:blipFill>
        <p:spPr>
          <a:xfrm>
            <a:off x="6647381" y="2301978"/>
            <a:ext cx="4297528" cy="2757115"/>
          </a:xfrm>
          <a:prstGeom prst="rect">
            <a:avLst/>
          </a:prstGeom>
        </p:spPr>
      </p:pic>
      <p:sp>
        <p:nvSpPr>
          <p:cNvPr id="10" name="TextBox 9">
            <a:extLst>
              <a:ext uri="{FF2B5EF4-FFF2-40B4-BE49-F238E27FC236}">
                <a16:creationId xmlns:a16="http://schemas.microsoft.com/office/drawing/2014/main" id="{8A1DF46A-61FE-2F49-B44E-EE4A1E2EB879}"/>
              </a:ext>
            </a:extLst>
          </p:cNvPr>
          <p:cNvSpPr txBox="1"/>
          <p:nvPr/>
        </p:nvSpPr>
        <p:spPr>
          <a:xfrm>
            <a:off x="6647381" y="1989324"/>
            <a:ext cx="4297528" cy="276999"/>
          </a:xfrm>
          <a:prstGeom prst="rect">
            <a:avLst/>
          </a:prstGeom>
          <a:noFill/>
        </p:spPr>
        <p:txBody>
          <a:bodyPr wrap="square" rtlCol="0">
            <a:spAutoFit/>
          </a:bodyPr>
          <a:lstStyle/>
          <a:p>
            <a:pPr algn="ctr"/>
            <a:r>
              <a:rPr lang="en-US" sz="1200" i="1" dirty="0"/>
              <a:t>Analysis for August of each year; time in seconds (max is 900)</a:t>
            </a:r>
          </a:p>
        </p:txBody>
      </p:sp>
    </p:spTree>
    <p:extLst>
      <p:ext uri="{BB962C8B-B14F-4D97-AF65-F5344CB8AC3E}">
        <p14:creationId xmlns:p14="http://schemas.microsoft.com/office/powerpoint/2010/main" val="2402947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CFB5F69-1C28-1D4E-99E1-57E43354EFF5}"/>
              </a:ext>
            </a:extLst>
          </p:cNvPr>
          <p:cNvSpPr txBox="1"/>
          <p:nvPr/>
        </p:nvSpPr>
        <p:spPr>
          <a:xfrm>
            <a:off x="380144" y="380144"/>
            <a:ext cx="10931703" cy="430887"/>
          </a:xfrm>
          <a:prstGeom prst="rect">
            <a:avLst/>
          </a:prstGeom>
          <a:noFill/>
        </p:spPr>
        <p:txBody>
          <a:bodyPr wrap="square" rtlCol="0">
            <a:spAutoFit/>
          </a:bodyPr>
          <a:lstStyle/>
          <a:p>
            <a:r>
              <a:rPr lang="en-US" sz="2200" b="1" dirty="0"/>
              <a:t>Analysis 3: Runway 34 Approach</a:t>
            </a:r>
          </a:p>
        </p:txBody>
      </p:sp>
      <p:sp>
        <p:nvSpPr>
          <p:cNvPr id="9" name="TextBox 8">
            <a:extLst>
              <a:ext uri="{FF2B5EF4-FFF2-40B4-BE49-F238E27FC236}">
                <a16:creationId xmlns:a16="http://schemas.microsoft.com/office/drawing/2014/main" id="{6B706C95-D740-D141-8A01-4284C128182B}"/>
              </a:ext>
            </a:extLst>
          </p:cNvPr>
          <p:cNvSpPr txBox="1"/>
          <p:nvPr/>
        </p:nvSpPr>
        <p:spPr>
          <a:xfrm>
            <a:off x="142830" y="6477856"/>
            <a:ext cx="10931702" cy="246221"/>
          </a:xfrm>
          <a:prstGeom prst="rect">
            <a:avLst/>
          </a:prstGeom>
          <a:noFill/>
        </p:spPr>
        <p:txBody>
          <a:bodyPr wrap="square" rtlCol="0">
            <a:spAutoFit/>
          </a:bodyPr>
          <a:lstStyle/>
          <a:p>
            <a:r>
              <a:rPr lang="en-US" sz="1000" i="1" dirty="0"/>
              <a:t>Data source: KHPN ANOMS radar data; Code at https://</a:t>
            </a:r>
            <a:r>
              <a:rPr lang="en-US" sz="1000" i="1" dirty="0" err="1"/>
              <a:t>github.com</a:t>
            </a:r>
            <a:r>
              <a:rPr lang="en-US" sz="1000" i="1" dirty="0"/>
              <a:t>/</a:t>
            </a:r>
            <a:r>
              <a:rPr lang="en-US" sz="1000" i="1" dirty="0" err="1"/>
              <a:t>nthartman</a:t>
            </a:r>
            <a:r>
              <a:rPr lang="en-US" sz="1000" i="1" dirty="0"/>
              <a:t>/</a:t>
            </a:r>
            <a:r>
              <a:rPr lang="en-US" sz="1000" i="1" dirty="0" err="1"/>
              <a:t>KHPN_Traffic_Frequency</a:t>
            </a:r>
            <a:endParaRPr lang="en-US" sz="1000" i="1" dirty="0"/>
          </a:p>
        </p:txBody>
      </p:sp>
      <p:sp>
        <p:nvSpPr>
          <p:cNvPr id="7" name="TextBox 6">
            <a:extLst>
              <a:ext uri="{FF2B5EF4-FFF2-40B4-BE49-F238E27FC236}">
                <a16:creationId xmlns:a16="http://schemas.microsoft.com/office/drawing/2014/main" id="{D767D077-BBE8-CB46-A1EE-183236EB64D1}"/>
              </a:ext>
            </a:extLst>
          </p:cNvPr>
          <p:cNvSpPr txBox="1"/>
          <p:nvPr/>
        </p:nvSpPr>
        <p:spPr>
          <a:xfrm>
            <a:off x="10459092" y="152402"/>
            <a:ext cx="1570234" cy="276999"/>
          </a:xfrm>
          <a:prstGeom prst="rect">
            <a:avLst/>
          </a:prstGeom>
          <a:solidFill>
            <a:schemeClr val="bg1">
              <a:lumMod val="75000"/>
            </a:schemeClr>
          </a:solidFill>
        </p:spPr>
        <p:txBody>
          <a:bodyPr wrap="square" rtlCol="0">
            <a:spAutoFit/>
          </a:bodyPr>
          <a:lstStyle/>
          <a:p>
            <a:pPr algn="ctr"/>
            <a:r>
              <a:rPr lang="en-US" sz="1200" b="1" dirty="0"/>
              <a:t>PRELIMINARY DRAFT </a:t>
            </a:r>
            <a:endParaRPr lang="en-US" sz="1200" dirty="0"/>
          </a:p>
        </p:txBody>
      </p:sp>
      <p:sp>
        <p:nvSpPr>
          <p:cNvPr id="10" name="TextBox 9">
            <a:extLst>
              <a:ext uri="{FF2B5EF4-FFF2-40B4-BE49-F238E27FC236}">
                <a16:creationId xmlns:a16="http://schemas.microsoft.com/office/drawing/2014/main" id="{8A1DF46A-61FE-2F49-B44E-EE4A1E2EB879}"/>
              </a:ext>
            </a:extLst>
          </p:cNvPr>
          <p:cNvSpPr txBox="1"/>
          <p:nvPr/>
        </p:nvSpPr>
        <p:spPr>
          <a:xfrm>
            <a:off x="6647381" y="1989324"/>
            <a:ext cx="4297528" cy="276999"/>
          </a:xfrm>
          <a:prstGeom prst="rect">
            <a:avLst/>
          </a:prstGeom>
          <a:noFill/>
        </p:spPr>
        <p:txBody>
          <a:bodyPr wrap="square" rtlCol="0">
            <a:spAutoFit/>
          </a:bodyPr>
          <a:lstStyle/>
          <a:p>
            <a:pPr algn="ctr"/>
            <a:r>
              <a:rPr lang="en-US" sz="1200" i="1" dirty="0"/>
              <a:t>Analysis for August of each year; time in seconds (max is 900)</a:t>
            </a:r>
          </a:p>
        </p:txBody>
      </p:sp>
      <p:pic>
        <p:nvPicPr>
          <p:cNvPr id="2050" name="Picture 2">
            <a:extLst>
              <a:ext uri="{FF2B5EF4-FFF2-40B4-BE49-F238E27FC236}">
                <a16:creationId xmlns:a16="http://schemas.microsoft.com/office/drawing/2014/main" id="{B1D60594-0520-4744-9A6E-8B2BFB77AF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144" y="807168"/>
            <a:ext cx="5549758" cy="538884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3979040-4245-CB49-96DE-068D1F367F4C}"/>
              </a:ext>
            </a:extLst>
          </p:cNvPr>
          <p:cNvPicPr>
            <a:picLocks noChangeAspect="1"/>
          </p:cNvPicPr>
          <p:nvPr/>
        </p:nvPicPr>
        <p:blipFill>
          <a:blip r:embed="rId3"/>
          <a:stretch>
            <a:fillRect/>
          </a:stretch>
        </p:blipFill>
        <p:spPr>
          <a:xfrm>
            <a:off x="6420065" y="2405428"/>
            <a:ext cx="4401619" cy="2832837"/>
          </a:xfrm>
          <a:prstGeom prst="rect">
            <a:avLst/>
          </a:prstGeom>
        </p:spPr>
      </p:pic>
    </p:spTree>
    <p:extLst>
      <p:ext uri="{BB962C8B-B14F-4D97-AF65-F5344CB8AC3E}">
        <p14:creationId xmlns:p14="http://schemas.microsoft.com/office/powerpoint/2010/main" val="3616576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CFB5F69-1C28-1D4E-99E1-57E43354EFF5}"/>
              </a:ext>
            </a:extLst>
          </p:cNvPr>
          <p:cNvSpPr txBox="1"/>
          <p:nvPr/>
        </p:nvSpPr>
        <p:spPr>
          <a:xfrm>
            <a:off x="380144" y="380144"/>
            <a:ext cx="10931703" cy="430887"/>
          </a:xfrm>
          <a:prstGeom prst="rect">
            <a:avLst/>
          </a:prstGeom>
          <a:noFill/>
        </p:spPr>
        <p:txBody>
          <a:bodyPr wrap="square" rtlCol="0">
            <a:spAutoFit/>
          </a:bodyPr>
          <a:lstStyle/>
          <a:p>
            <a:r>
              <a:rPr lang="en-US" sz="2200" b="1" dirty="0"/>
              <a:t>Analysis 3: Runway 16 Departure (HPN 7 Departure near Purchase St. and Anderson Hill Rd)</a:t>
            </a:r>
          </a:p>
        </p:txBody>
      </p:sp>
      <p:sp>
        <p:nvSpPr>
          <p:cNvPr id="9" name="TextBox 8">
            <a:extLst>
              <a:ext uri="{FF2B5EF4-FFF2-40B4-BE49-F238E27FC236}">
                <a16:creationId xmlns:a16="http://schemas.microsoft.com/office/drawing/2014/main" id="{6B706C95-D740-D141-8A01-4284C128182B}"/>
              </a:ext>
            </a:extLst>
          </p:cNvPr>
          <p:cNvSpPr txBox="1"/>
          <p:nvPr/>
        </p:nvSpPr>
        <p:spPr>
          <a:xfrm>
            <a:off x="142830" y="6477856"/>
            <a:ext cx="10931702" cy="246221"/>
          </a:xfrm>
          <a:prstGeom prst="rect">
            <a:avLst/>
          </a:prstGeom>
          <a:noFill/>
        </p:spPr>
        <p:txBody>
          <a:bodyPr wrap="square" rtlCol="0">
            <a:spAutoFit/>
          </a:bodyPr>
          <a:lstStyle/>
          <a:p>
            <a:r>
              <a:rPr lang="en-US" sz="1000" i="1" dirty="0"/>
              <a:t>Data source: KHPN ANOMS radar data; Code at https://</a:t>
            </a:r>
            <a:r>
              <a:rPr lang="en-US" sz="1000" i="1" dirty="0" err="1"/>
              <a:t>github.com</a:t>
            </a:r>
            <a:r>
              <a:rPr lang="en-US" sz="1000" i="1" dirty="0"/>
              <a:t>/</a:t>
            </a:r>
            <a:r>
              <a:rPr lang="en-US" sz="1000" i="1" dirty="0" err="1"/>
              <a:t>nthartman</a:t>
            </a:r>
            <a:r>
              <a:rPr lang="en-US" sz="1000" i="1" dirty="0"/>
              <a:t>/</a:t>
            </a:r>
            <a:r>
              <a:rPr lang="en-US" sz="1000" i="1" dirty="0" err="1"/>
              <a:t>KHPN_Traffic_Frequency</a:t>
            </a:r>
            <a:endParaRPr lang="en-US" sz="1000" i="1" dirty="0"/>
          </a:p>
        </p:txBody>
      </p:sp>
      <p:sp>
        <p:nvSpPr>
          <p:cNvPr id="7" name="TextBox 6">
            <a:extLst>
              <a:ext uri="{FF2B5EF4-FFF2-40B4-BE49-F238E27FC236}">
                <a16:creationId xmlns:a16="http://schemas.microsoft.com/office/drawing/2014/main" id="{D767D077-BBE8-CB46-A1EE-183236EB64D1}"/>
              </a:ext>
            </a:extLst>
          </p:cNvPr>
          <p:cNvSpPr txBox="1"/>
          <p:nvPr/>
        </p:nvSpPr>
        <p:spPr>
          <a:xfrm>
            <a:off x="10459092" y="152402"/>
            <a:ext cx="1570234" cy="276999"/>
          </a:xfrm>
          <a:prstGeom prst="rect">
            <a:avLst/>
          </a:prstGeom>
          <a:solidFill>
            <a:schemeClr val="bg1">
              <a:lumMod val="75000"/>
            </a:schemeClr>
          </a:solidFill>
        </p:spPr>
        <p:txBody>
          <a:bodyPr wrap="square" rtlCol="0">
            <a:spAutoFit/>
          </a:bodyPr>
          <a:lstStyle/>
          <a:p>
            <a:pPr algn="ctr"/>
            <a:r>
              <a:rPr lang="en-US" sz="1200" b="1" dirty="0"/>
              <a:t>PRELIMINARY DRAFT </a:t>
            </a:r>
            <a:endParaRPr lang="en-US" sz="1200" dirty="0"/>
          </a:p>
        </p:txBody>
      </p:sp>
      <p:sp>
        <p:nvSpPr>
          <p:cNvPr id="10" name="TextBox 9">
            <a:extLst>
              <a:ext uri="{FF2B5EF4-FFF2-40B4-BE49-F238E27FC236}">
                <a16:creationId xmlns:a16="http://schemas.microsoft.com/office/drawing/2014/main" id="{8A1DF46A-61FE-2F49-B44E-EE4A1E2EB879}"/>
              </a:ext>
            </a:extLst>
          </p:cNvPr>
          <p:cNvSpPr txBox="1"/>
          <p:nvPr/>
        </p:nvSpPr>
        <p:spPr>
          <a:xfrm>
            <a:off x="6647381" y="1989324"/>
            <a:ext cx="4297528" cy="276999"/>
          </a:xfrm>
          <a:prstGeom prst="rect">
            <a:avLst/>
          </a:prstGeom>
          <a:noFill/>
        </p:spPr>
        <p:txBody>
          <a:bodyPr wrap="square" rtlCol="0">
            <a:spAutoFit/>
          </a:bodyPr>
          <a:lstStyle/>
          <a:p>
            <a:pPr algn="ctr"/>
            <a:r>
              <a:rPr lang="en-US" sz="1200" i="1" dirty="0"/>
              <a:t>Analysis for August of each year; time in seconds (max is 900)</a:t>
            </a:r>
          </a:p>
        </p:txBody>
      </p:sp>
      <p:pic>
        <p:nvPicPr>
          <p:cNvPr id="5122" name="Picture 2">
            <a:extLst>
              <a:ext uri="{FF2B5EF4-FFF2-40B4-BE49-F238E27FC236}">
                <a16:creationId xmlns:a16="http://schemas.microsoft.com/office/drawing/2014/main" id="{092AE7BB-A3BF-E54A-B0A7-23FC604CB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427" y="811030"/>
            <a:ext cx="5659438" cy="550400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C515C4A6-827A-1046-BE08-5CA240C13EB0}"/>
              </a:ext>
            </a:extLst>
          </p:cNvPr>
          <p:cNvPicPr>
            <a:picLocks noChangeAspect="1"/>
          </p:cNvPicPr>
          <p:nvPr/>
        </p:nvPicPr>
        <p:blipFill>
          <a:blip r:embed="rId3"/>
          <a:stretch>
            <a:fillRect/>
          </a:stretch>
        </p:blipFill>
        <p:spPr>
          <a:xfrm>
            <a:off x="6682573" y="2429148"/>
            <a:ext cx="4367180" cy="2810672"/>
          </a:xfrm>
          <a:prstGeom prst="rect">
            <a:avLst/>
          </a:prstGeom>
        </p:spPr>
      </p:pic>
    </p:spTree>
    <p:extLst>
      <p:ext uri="{BB962C8B-B14F-4D97-AF65-F5344CB8AC3E}">
        <p14:creationId xmlns:p14="http://schemas.microsoft.com/office/powerpoint/2010/main" val="3312890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CFB5F69-1C28-1D4E-99E1-57E43354EFF5}"/>
              </a:ext>
            </a:extLst>
          </p:cNvPr>
          <p:cNvSpPr txBox="1"/>
          <p:nvPr/>
        </p:nvSpPr>
        <p:spPr>
          <a:xfrm>
            <a:off x="380144" y="380144"/>
            <a:ext cx="10931703" cy="430887"/>
          </a:xfrm>
          <a:prstGeom prst="rect">
            <a:avLst/>
          </a:prstGeom>
          <a:noFill/>
        </p:spPr>
        <p:txBody>
          <a:bodyPr wrap="square" rtlCol="0">
            <a:spAutoFit/>
          </a:bodyPr>
          <a:lstStyle/>
          <a:p>
            <a:r>
              <a:rPr lang="en-US" sz="2200" b="1" dirty="0"/>
              <a:t>Analysis 4: Runway 29 Approach</a:t>
            </a:r>
          </a:p>
        </p:txBody>
      </p:sp>
      <p:sp>
        <p:nvSpPr>
          <p:cNvPr id="9" name="TextBox 8">
            <a:extLst>
              <a:ext uri="{FF2B5EF4-FFF2-40B4-BE49-F238E27FC236}">
                <a16:creationId xmlns:a16="http://schemas.microsoft.com/office/drawing/2014/main" id="{6B706C95-D740-D141-8A01-4284C128182B}"/>
              </a:ext>
            </a:extLst>
          </p:cNvPr>
          <p:cNvSpPr txBox="1"/>
          <p:nvPr/>
        </p:nvSpPr>
        <p:spPr>
          <a:xfrm>
            <a:off x="142830" y="6477856"/>
            <a:ext cx="10931702" cy="246221"/>
          </a:xfrm>
          <a:prstGeom prst="rect">
            <a:avLst/>
          </a:prstGeom>
          <a:noFill/>
        </p:spPr>
        <p:txBody>
          <a:bodyPr wrap="square" rtlCol="0">
            <a:spAutoFit/>
          </a:bodyPr>
          <a:lstStyle/>
          <a:p>
            <a:r>
              <a:rPr lang="en-US" sz="1000" i="1" dirty="0"/>
              <a:t>Data source: KHPN ANOMS radar data; Code at https://</a:t>
            </a:r>
            <a:r>
              <a:rPr lang="en-US" sz="1000" i="1" dirty="0" err="1"/>
              <a:t>github.com</a:t>
            </a:r>
            <a:r>
              <a:rPr lang="en-US" sz="1000" i="1" dirty="0"/>
              <a:t>/</a:t>
            </a:r>
            <a:r>
              <a:rPr lang="en-US" sz="1000" i="1" dirty="0" err="1"/>
              <a:t>nthartman</a:t>
            </a:r>
            <a:r>
              <a:rPr lang="en-US" sz="1000" i="1" dirty="0"/>
              <a:t>/</a:t>
            </a:r>
            <a:r>
              <a:rPr lang="en-US" sz="1000" i="1" dirty="0" err="1"/>
              <a:t>KHPN_Traffic_Frequency</a:t>
            </a:r>
            <a:endParaRPr lang="en-US" sz="1000" i="1" dirty="0"/>
          </a:p>
        </p:txBody>
      </p:sp>
      <p:sp>
        <p:nvSpPr>
          <p:cNvPr id="7" name="TextBox 6">
            <a:extLst>
              <a:ext uri="{FF2B5EF4-FFF2-40B4-BE49-F238E27FC236}">
                <a16:creationId xmlns:a16="http://schemas.microsoft.com/office/drawing/2014/main" id="{D767D077-BBE8-CB46-A1EE-183236EB64D1}"/>
              </a:ext>
            </a:extLst>
          </p:cNvPr>
          <p:cNvSpPr txBox="1"/>
          <p:nvPr/>
        </p:nvSpPr>
        <p:spPr>
          <a:xfrm>
            <a:off x="10459092" y="152402"/>
            <a:ext cx="1570234" cy="276999"/>
          </a:xfrm>
          <a:prstGeom prst="rect">
            <a:avLst/>
          </a:prstGeom>
          <a:solidFill>
            <a:schemeClr val="bg1">
              <a:lumMod val="75000"/>
            </a:schemeClr>
          </a:solidFill>
        </p:spPr>
        <p:txBody>
          <a:bodyPr wrap="square" rtlCol="0">
            <a:spAutoFit/>
          </a:bodyPr>
          <a:lstStyle/>
          <a:p>
            <a:pPr algn="ctr"/>
            <a:r>
              <a:rPr lang="en-US" sz="1200" b="1" dirty="0"/>
              <a:t>PRELIMINARY DRAFT </a:t>
            </a:r>
            <a:endParaRPr lang="en-US" sz="1200" dirty="0"/>
          </a:p>
        </p:txBody>
      </p:sp>
      <p:sp>
        <p:nvSpPr>
          <p:cNvPr id="10" name="TextBox 9">
            <a:extLst>
              <a:ext uri="{FF2B5EF4-FFF2-40B4-BE49-F238E27FC236}">
                <a16:creationId xmlns:a16="http://schemas.microsoft.com/office/drawing/2014/main" id="{8A1DF46A-61FE-2F49-B44E-EE4A1E2EB879}"/>
              </a:ext>
            </a:extLst>
          </p:cNvPr>
          <p:cNvSpPr txBox="1"/>
          <p:nvPr/>
        </p:nvSpPr>
        <p:spPr>
          <a:xfrm>
            <a:off x="6647381" y="1989324"/>
            <a:ext cx="4297528" cy="276999"/>
          </a:xfrm>
          <a:prstGeom prst="rect">
            <a:avLst/>
          </a:prstGeom>
          <a:noFill/>
        </p:spPr>
        <p:txBody>
          <a:bodyPr wrap="square" rtlCol="0">
            <a:spAutoFit/>
          </a:bodyPr>
          <a:lstStyle/>
          <a:p>
            <a:pPr algn="ctr"/>
            <a:r>
              <a:rPr lang="en-US" sz="1200" i="1" dirty="0"/>
              <a:t>Analysis for August of each year; time in seconds (max is 900)</a:t>
            </a:r>
          </a:p>
        </p:txBody>
      </p:sp>
      <p:pic>
        <p:nvPicPr>
          <p:cNvPr id="6146" name="Picture 2">
            <a:extLst>
              <a:ext uri="{FF2B5EF4-FFF2-40B4-BE49-F238E27FC236}">
                <a16:creationId xmlns:a16="http://schemas.microsoft.com/office/drawing/2014/main" id="{B345700F-95F8-0D45-8FF2-F283ED57A5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144" y="955496"/>
            <a:ext cx="5332801" cy="51781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2B22FAD-543D-874B-89F0-6430744F3ACD}"/>
              </a:ext>
            </a:extLst>
          </p:cNvPr>
          <p:cNvPicPr>
            <a:picLocks noChangeAspect="1"/>
          </p:cNvPicPr>
          <p:nvPr/>
        </p:nvPicPr>
        <p:blipFill>
          <a:blip r:embed="rId3"/>
          <a:stretch>
            <a:fillRect/>
          </a:stretch>
        </p:blipFill>
        <p:spPr>
          <a:xfrm>
            <a:off x="6293337" y="2266323"/>
            <a:ext cx="4651572" cy="2993704"/>
          </a:xfrm>
          <a:prstGeom prst="rect">
            <a:avLst/>
          </a:prstGeom>
        </p:spPr>
      </p:pic>
    </p:spTree>
    <p:extLst>
      <p:ext uri="{BB962C8B-B14F-4D97-AF65-F5344CB8AC3E}">
        <p14:creationId xmlns:p14="http://schemas.microsoft.com/office/powerpoint/2010/main" val="852539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CFB5F69-1C28-1D4E-99E1-57E43354EFF5}"/>
              </a:ext>
            </a:extLst>
          </p:cNvPr>
          <p:cNvSpPr txBox="1"/>
          <p:nvPr/>
        </p:nvSpPr>
        <p:spPr>
          <a:xfrm>
            <a:off x="380144" y="380144"/>
            <a:ext cx="10931703" cy="430887"/>
          </a:xfrm>
          <a:prstGeom prst="rect">
            <a:avLst/>
          </a:prstGeom>
          <a:noFill/>
        </p:spPr>
        <p:txBody>
          <a:bodyPr wrap="square" rtlCol="0">
            <a:spAutoFit/>
          </a:bodyPr>
          <a:lstStyle/>
          <a:p>
            <a:r>
              <a:rPr lang="en-US" sz="2200" b="1" dirty="0"/>
              <a:t>Appendix: KHPN Total Aircraft Operations</a:t>
            </a:r>
          </a:p>
        </p:txBody>
      </p:sp>
      <p:sp>
        <p:nvSpPr>
          <p:cNvPr id="9" name="TextBox 8">
            <a:extLst>
              <a:ext uri="{FF2B5EF4-FFF2-40B4-BE49-F238E27FC236}">
                <a16:creationId xmlns:a16="http://schemas.microsoft.com/office/drawing/2014/main" id="{6B706C95-D740-D141-8A01-4284C128182B}"/>
              </a:ext>
            </a:extLst>
          </p:cNvPr>
          <p:cNvSpPr txBox="1"/>
          <p:nvPr/>
        </p:nvSpPr>
        <p:spPr>
          <a:xfrm>
            <a:off x="142830" y="6477856"/>
            <a:ext cx="10931702" cy="246221"/>
          </a:xfrm>
          <a:prstGeom prst="rect">
            <a:avLst/>
          </a:prstGeom>
          <a:noFill/>
        </p:spPr>
        <p:txBody>
          <a:bodyPr wrap="square" rtlCol="0">
            <a:spAutoFit/>
          </a:bodyPr>
          <a:lstStyle/>
          <a:p>
            <a:r>
              <a:rPr lang="en-US" sz="1000" i="1" dirty="0"/>
              <a:t>Data source: KHPN ANOMS radar data; Code at https://</a:t>
            </a:r>
            <a:r>
              <a:rPr lang="en-US" sz="1000" i="1" dirty="0" err="1"/>
              <a:t>github.com</a:t>
            </a:r>
            <a:r>
              <a:rPr lang="en-US" sz="1000" i="1" dirty="0"/>
              <a:t>/</a:t>
            </a:r>
            <a:r>
              <a:rPr lang="en-US" sz="1000" i="1" dirty="0" err="1"/>
              <a:t>nthartman</a:t>
            </a:r>
            <a:r>
              <a:rPr lang="en-US" sz="1000" i="1" dirty="0"/>
              <a:t>/</a:t>
            </a:r>
            <a:r>
              <a:rPr lang="en-US" sz="1000" i="1" dirty="0" err="1"/>
              <a:t>KHPN_Traffic_Frequency</a:t>
            </a:r>
            <a:endParaRPr lang="en-US" sz="1000" i="1" dirty="0"/>
          </a:p>
        </p:txBody>
      </p:sp>
      <p:sp>
        <p:nvSpPr>
          <p:cNvPr id="7" name="TextBox 6">
            <a:extLst>
              <a:ext uri="{FF2B5EF4-FFF2-40B4-BE49-F238E27FC236}">
                <a16:creationId xmlns:a16="http://schemas.microsoft.com/office/drawing/2014/main" id="{D767D077-BBE8-CB46-A1EE-183236EB64D1}"/>
              </a:ext>
            </a:extLst>
          </p:cNvPr>
          <p:cNvSpPr txBox="1"/>
          <p:nvPr/>
        </p:nvSpPr>
        <p:spPr>
          <a:xfrm>
            <a:off x="10459092" y="152402"/>
            <a:ext cx="1570234" cy="276999"/>
          </a:xfrm>
          <a:prstGeom prst="rect">
            <a:avLst/>
          </a:prstGeom>
          <a:solidFill>
            <a:schemeClr val="bg1">
              <a:lumMod val="75000"/>
            </a:schemeClr>
          </a:solidFill>
        </p:spPr>
        <p:txBody>
          <a:bodyPr wrap="square" rtlCol="0">
            <a:spAutoFit/>
          </a:bodyPr>
          <a:lstStyle/>
          <a:p>
            <a:pPr algn="ctr"/>
            <a:r>
              <a:rPr lang="en-US" sz="1200" b="1" dirty="0"/>
              <a:t>PRELIMINARY DRAFT </a:t>
            </a:r>
            <a:endParaRPr lang="en-US" sz="1200" dirty="0"/>
          </a:p>
        </p:txBody>
      </p:sp>
      <p:pic>
        <p:nvPicPr>
          <p:cNvPr id="11" name="Picture 10">
            <a:extLst>
              <a:ext uri="{FF2B5EF4-FFF2-40B4-BE49-F238E27FC236}">
                <a16:creationId xmlns:a16="http://schemas.microsoft.com/office/drawing/2014/main" id="{EEC4A47D-7F24-D140-BD6C-DBFC03B780A7}"/>
              </a:ext>
            </a:extLst>
          </p:cNvPr>
          <p:cNvPicPr>
            <a:picLocks noChangeAspect="1"/>
          </p:cNvPicPr>
          <p:nvPr/>
        </p:nvPicPr>
        <p:blipFill>
          <a:blip r:embed="rId2"/>
          <a:stretch>
            <a:fillRect/>
          </a:stretch>
        </p:blipFill>
        <p:spPr>
          <a:xfrm>
            <a:off x="931767" y="1038773"/>
            <a:ext cx="10328465" cy="5057453"/>
          </a:xfrm>
          <a:prstGeom prst="rect">
            <a:avLst/>
          </a:prstGeom>
        </p:spPr>
      </p:pic>
    </p:spTree>
    <p:extLst>
      <p:ext uri="{BB962C8B-B14F-4D97-AF65-F5344CB8AC3E}">
        <p14:creationId xmlns:p14="http://schemas.microsoft.com/office/powerpoint/2010/main" val="1666620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398</Words>
  <Application>Microsoft Macintosh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Hartman</dc:creator>
  <cp:lastModifiedBy>Nicholas Hartman</cp:lastModifiedBy>
  <cp:revision>3</cp:revision>
  <dcterms:created xsi:type="dcterms:W3CDTF">2021-11-16T03:52:10Z</dcterms:created>
  <dcterms:modified xsi:type="dcterms:W3CDTF">2021-11-16T04:32:11Z</dcterms:modified>
</cp:coreProperties>
</file>