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8"/>
  </p:notesMasterIdLst>
  <p:sldIdLst>
    <p:sldId id="256" r:id="rId2"/>
    <p:sldId id="257" r:id="rId3"/>
    <p:sldId id="258" r:id="rId4"/>
    <p:sldId id="316" r:id="rId5"/>
    <p:sldId id="364" r:id="rId6"/>
    <p:sldId id="365" r:id="rId7"/>
    <p:sldId id="328" r:id="rId8"/>
    <p:sldId id="366" r:id="rId9"/>
    <p:sldId id="367" r:id="rId10"/>
    <p:sldId id="289" r:id="rId11"/>
    <p:sldId id="368" r:id="rId12"/>
    <p:sldId id="369" r:id="rId13"/>
    <p:sldId id="385" r:id="rId14"/>
    <p:sldId id="370" r:id="rId15"/>
    <p:sldId id="372" r:id="rId16"/>
    <p:sldId id="373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3" r:id="rId25"/>
    <p:sldId id="382" r:id="rId26"/>
    <p:sldId id="3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249" autoAdjust="0"/>
  </p:normalViewPr>
  <p:slideViewPr>
    <p:cSldViewPr snapToGrid="0">
      <p:cViewPr varScale="1">
        <p:scale>
          <a:sx n="100" d="100"/>
          <a:sy n="100" d="100"/>
        </p:scale>
        <p:origin x="162" y="96"/>
      </p:cViewPr>
      <p:guideLst/>
    </p:cSldViewPr>
  </p:slideViewPr>
  <p:outlineViewPr>
    <p:cViewPr>
      <p:scale>
        <a:sx n="33" d="100"/>
        <a:sy n="33" d="100"/>
      </p:scale>
      <p:origin x="0" y="-30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A5ACA-2728-446F-B902-69F517DD09EF}" type="datetimeFigureOut">
              <a:rPr lang="fr-BE" smtClean="0"/>
              <a:t>06-06-23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9AA88-D2BF-432A-9E48-DEB452C2974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333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9AA88-D2BF-432A-9E48-DEB452C2974D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441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279-C1D6-4E6E-8029-998180654F26}" type="datetimeFigureOut">
              <a:rPr lang="fr-BE" smtClean="0"/>
              <a:t>06-06-23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EBA-B0D4-4634-9702-A0D743372F51}" type="slidenum">
              <a:rPr lang="fr-BE" smtClean="0"/>
              <a:t>‹#›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6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279-C1D6-4E6E-8029-998180654F26}" type="datetimeFigureOut">
              <a:rPr lang="fr-BE" smtClean="0"/>
              <a:t>06-06-23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EBA-B0D4-4634-9702-A0D743372F5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760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279-C1D6-4E6E-8029-998180654F26}" type="datetimeFigureOut">
              <a:rPr lang="fr-BE" smtClean="0"/>
              <a:t>06-06-23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EBA-B0D4-4634-9702-A0D743372F5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8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279-C1D6-4E6E-8029-998180654F26}" type="datetimeFigureOut">
              <a:rPr lang="fr-BE" smtClean="0"/>
              <a:t>06-06-23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EBA-B0D4-4634-9702-A0D743372F5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265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279-C1D6-4E6E-8029-998180654F26}" type="datetimeFigureOut">
              <a:rPr lang="fr-BE" smtClean="0"/>
              <a:t>06-06-23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EBA-B0D4-4634-9702-A0D743372F51}" type="slidenum">
              <a:rPr lang="fr-BE" smtClean="0"/>
              <a:t>‹#›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02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279-C1D6-4E6E-8029-998180654F26}" type="datetimeFigureOut">
              <a:rPr lang="fr-BE" smtClean="0"/>
              <a:t>06-06-23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EBA-B0D4-4634-9702-A0D743372F5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233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279-C1D6-4E6E-8029-998180654F26}" type="datetimeFigureOut">
              <a:rPr lang="fr-BE" smtClean="0"/>
              <a:t>06-06-23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EBA-B0D4-4634-9702-A0D743372F5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916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279-C1D6-4E6E-8029-998180654F26}" type="datetimeFigureOut">
              <a:rPr lang="fr-BE" smtClean="0"/>
              <a:t>06-06-23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EBA-B0D4-4634-9702-A0D743372F5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542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279-C1D6-4E6E-8029-998180654F26}" type="datetimeFigureOut">
              <a:rPr lang="fr-BE" smtClean="0"/>
              <a:t>06-06-23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EBA-B0D4-4634-9702-A0D743372F5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779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401279-C1D6-4E6E-8029-998180654F26}" type="datetimeFigureOut">
              <a:rPr lang="fr-BE" smtClean="0"/>
              <a:t>06-06-23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FF2EBA-B0D4-4634-9702-A0D743372F5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80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279-C1D6-4E6E-8029-998180654F26}" type="datetimeFigureOut">
              <a:rPr lang="fr-BE" smtClean="0"/>
              <a:t>06-06-23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EBA-B0D4-4634-9702-A0D743372F5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398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401279-C1D6-4E6E-8029-998180654F26}" type="datetimeFigureOut">
              <a:rPr lang="fr-BE" smtClean="0"/>
              <a:t>06-06-23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FF2EBA-B0D4-4634-9702-A0D743372F51}" type="slidenum">
              <a:rPr lang="fr-BE" smtClean="0"/>
              <a:t>‹#›</a:t>
            </a:fld>
            <a:endParaRPr lang="fr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5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8652D-1FB2-44D1-95C2-1F75A20E0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pPr algn="r"/>
            <a:r>
              <a:rPr lang="en-ZA" dirty="0">
                <a:solidFill>
                  <a:srgbClr val="FFFFFF"/>
                </a:solidFill>
              </a:rPr>
              <a:t>Clustering</a:t>
            </a:r>
            <a:br>
              <a:rPr lang="en-ZA" dirty="0">
                <a:solidFill>
                  <a:srgbClr val="FFFFFF"/>
                </a:solidFill>
              </a:rPr>
            </a:br>
            <a:r>
              <a:rPr lang="en-ZA" sz="3600" dirty="0">
                <a:solidFill>
                  <a:srgbClr val="FFFFFF"/>
                </a:solidFill>
              </a:rPr>
              <a:t>	“Grouping similar objects”</a:t>
            </a:r>
            <a:endParaRPr lang="fr-B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46133-36F7-4469-A976-1D6A2AB9B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rgbClr val="FFFFFF"/>
                </a:solidFill>
              </a:rPr>
              <a:t>Dr Yves Matanga</a:t>
            </a:r>
            <a:endParaRPr lang="fr-B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828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Clustering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543F-A448-4D5E-BD37-91340EFF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687" y="2116244"/>
            <a:ext cx="10058400" cy="4023360"/>
          </a:xfrm>
        </p:spPr>
        <p:txBody>
          <a:bodyPr/>
          <a:lstStyle/>
          <a:p>
            <a:pPr marL="201168" lvl="1" indent="0">
              <a:buNone/>
            </a:pPr>
            <a:r>
              <a:rPr lang="en-ZA" sz="2000" b="1" dirty="0"/>
              <a:t>Clustering</a:t>
            </a:r>
            <a:r>
              <a:rPr lang="en-ZA" sz="2000" dirty="0"/>
              <a:t> is an unsupervised learning approach that aims to </a:t>
            </a:r>
            <a:r>
              <a:rPr lang="en-ZA" sz="2000" b="1" dirty="0"/>
              <a:t>group unlabelled data records</a:t>
            </a:r>
            <a:r>
              <a:rPr lang="en-ZA" sz="2000" dirty="0"/>
              <a:t> in </a:t>
            </a:r>
            <a:r>
              <a:rPr lang="en-ZA" sz="2000" b="1" dirty="0"/>
              <a:t>classes</a:t>
            </a:r>
            <a:r>
              <a:rPr lang="en-ZA" sz="2000" dirty="0"/>
              <a:t> based upon a </a:t>
            </a:r>
            <a:r>
              <a:rPr lang="en-ZA" sz="2000" b="1" dirty="0"/>
              <a:t>discovered hidden pattern</a:t>
            </a:r>
            <a:r>
              <a:rPr lang="en-ZA" sz="2000" dirty="0"/>
              <a:t>. In other terms, it is unsupervised technique to </a:t>
            </a:r>
            <a:r>
              <a:rPr lang="en-ZA" sz="2000" b="1" dirty="0"/>
              <a:t>group similar objects</a:t>
            </a:r>
            <a:r>
              <a:rPr lang="en-ZA" sz="2000" dirty="0"/>
              <a:t>.</a:t>
            </a:r>
          </a:p>
          <a:p>
            <a:pPr marL="201168" lvl="1" indent="0">
              <a:buNone/>
            </a:pPr>
            <a:endParaRPr lang="en-ZA" sz="2000" b="1" dirty="0"/>
          </a:p>
          <a:p>
            <a:pPr marL="201168" lvl="1" indent="0">
              <a:buNone/>
            </a:pPr>
            <a:endParaRPr lang="en-ZA" b="1" dirty="0"/>
          </a:p>
          <a:p>
            <a:pPr marL="201168" lvl="1" indent="0">
              <a:buNone/>
            </a:pPr>
            <a:endParaRPr lang="en-Z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F96CD-5DBF-4ADE-8579-A20826B6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66" y="3274677"/>
            <a:ext cx="5994267" cy="324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6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Clustering: Characteristics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543F-A448-4D5E-BD37-91340EFF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687" y="2116244"/>
            <a:ext cx="10058400" cy="4023360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ZA" sz="2400" b="1" dirty="0"/>
              <a:t>Unsupervised</a:t>
            </a:r>
            <a:r>
              <a:rPr lang="en-ZA" sz="2400" dirty="0"/>
              <a:t>: The data scientist does not determine in advance the labels that exists to apply to the cluster</a:t>
            </a:r>
          </a:p>
          <a:p>
            <a:pPr marL="201168" lvl="1" indent="0">
              <a:buNone/>
            </a:pPr>
            <a:endParaRPr lang="en-ZA" sz="2400" dirty="0"/>
          </a:p>
          <a:p>
            <a:pPr lvl="1">
              <a:buFontTx/>
              <a:buChar char="-"/>
            </a:pPr>
            <a:r>
              <a:rPr lang="en-ZA" sz="2400" b="1" dirty="0"/>
              <a:t>Clustering is informed from the data</a:t>
            </a:r>
            <a:r>
              <a:rPr lang="en-ZA" sz="2400" dirty="0"/>
              <a:t>: </a:t>
            </a:r>
            <a:r>
              <a:rPr lang="en-US" sz="2400" dirty="0"/>
              <a:t>The structure of the data describes the objects of interest and determines how best to group the objects. </a:t>
            </a:r>
            <a:r>
              <a:rPr lang="en-US" sz="2400" b="1" dirty="0">
                <a:solidFill>
                  <a:srgbClr val="FF0000"/>
                </a:solidFill>
              </a:rPr>
              <a:t>The key idea in clustering is the search for similarities in the data</a:t>
            </a:r>
          </a:p>
          <a:p>
            <a:pPr lvl="1">
              <a:buFontTx/>
              <a:buChar char="-"/>
            </a:pPr>
            <a:endParaRPr lang="en-ZA" sz="2400" dirty="0"/>
          </a:p>
          <a:p>
            <a:pPr marL="201168" lvl="1" indent="0">
              <a:buNone/>
            </a:pPr>
            <a:endParaRPr lang="en-ZA" b="1" dirty="0"/>
          </a:p>
          <a:p>
            <a:pPr marL="201168" lvl="1" indent="0">
              <a:buNone/>
            </a:pPr>
            <a:endParaRPr lang="en-Z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9737C-3C6B-456E-8C24-626939E9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55" y="4458941"/>
            <a:ext cx="6486775" cy="23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Clustering: Common use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543F-A448-4D5E-BD37-91340EFF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687" y="2116244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ZA" sz="2400" b="1" dirty="0"/>
              <a:t>Clustering</a:t>
            </a:r>
            <a:r>
              <a:rPr lang="en-ZA" sz="2400" dirty="0"/>
              <a:t> is a method often used for </a:t>
            </a:r>
            <a:r>
              <a:rPr lang="en-ZA" sz="2400" b="1" dirty="0"/>
              <a:t>explanatory data analysis</a:t>
            </a:r>
            <a:r>
              <a:rPr lang="en-ZA" sz="2400" dirty="0"/>
              <a:t>.</a:t>
            </a:r>
            <a:r>
              <a:rPr lang="en-US" sz="2400" dirty="0"/>
              <a:t> As a data mining function, cluster analysis serves as a tool to gain insight into the distribution of data </a:t>
            </a:r>
            <a:r>
              <a:rPr lang="en-US" sz="2400" b="1" dirty="0"/>
              <a:t>to observe characteristics of each cluster</a:t>
            </a:r>
            <a:r>
              <a:rPr lang="en-US" sz="2400" dirty="0"/>
              <a:t>.</a:t>
            </a:r>
            <a:endParaRPr lang="en-ZA" sz="2400" dirty="0"/>
          </a:p>
          <a:p>
            <a:pPr marL="201168" lvl="1" indent="0">
              <a:buNone/>
            </a:pPr>
            <a:endParaRPr lang="en-ZA" sz="2400" dirty="0"/>
          </a:p>
          <a:p>
            <a:pPr marL="201168" lvl="1" indent="0">
              <a:buNone/>
            </a:pPr>
            <a:r>
              <a:rPr lang="en-US" sz="2400" dirty="0"/>
              <a:t>In clustering, there are </a:t>
            </a:r>
            <a:r>
              <a:rPr lang="en-US" sz="2400" b="1" dirty="0"/>
              <a:t>no predictions made</a:t>
            </a:r>
            <a:r>
              <a:rPr lang="en-US" sz="2400" dirty="0"/>
              <a:t>. Rather, clustering methods find the similarities between objects according to the object attributes and group the similar objects into clusters</a:t>
            </a: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Applications in </a:t>
            </a:r>
            <a:r>
              <a:rPr lang="en-US" sz="2400" b="1" dirty="0"/>
              <a:t>market research </a:t>
            </a:r>
            <a:r>
              <a:rPr lang="en-US" sz="2400" dirty="0"/>
              <a:t>(slicing customer groups), </a:t>
            </a:r>
            <a:r>
              <a:rPr lang="en-US" sz="2400" b="1" dirty="0"/>
              <a:t>banking</a:t>
            </a:r>
            <a:r>
              <a:rPr lang="en-US" sz="2400" dirty="0"/>
              <a:t> (credit card outlier detection), </a:t>
            </a:r>
            <a:r>
              <a:rPr lang="en-US" sz="2400" b="1" dirty="0"/>
              <a:t>patter recognition</a:t>
            </a:r>
            <a:r>
              <a:rPr lang="en-US" sz="2400" dirty="0"/>
              <a:t>, </a:t>
            </a:r>
            <a:r>
              <a:rPr lang="en-US" sz="2400" b="1" dirty="0"/>
              <a:t>image processing</a:t>
            </a:r>
            <a:r>
              <a:rPr lang="en-US" sz="2400" dirty="0"/>
              <a:t> etc.</a:t>
            </a:r>
          </a:p>
          <a:p>
            <a:pPr marL="201168" lvl="1" indent="0">
              <a:buNone/>
            </a:pP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93916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253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37" name="Rectangle 2253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539" name="Straight Connector 2253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 descr="Hyacinths Grow From Bulbs And Have Flower Clusters Borne Along The Stalks.  Stock Photo, Picture And Royalty Free Image. Image 79035776.">
            <a:extLst>
              <a:ext uri="{FF2B5EF4-FFF2-40B4-BE49-F238E27FC236}">
                <a16:creationId xmlns:a16="http://schemas.microsoft.com/office/drawing/2014/main" id="{62E6A915-6EBE-EA2F-FF16-89B6F4F115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27729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1" name="Rectangle 22540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Clustering: Grouping similar objects</a:t>
            </a:r>
          </a:p>
        </p:txBody>
      </p:sp>
      <p:sp>
        <p:nvSpPr>
          <p:cNvPr id="22543" name="Rectangle 22542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081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687" y="-140922"/>
            <a:ext cx="10058400" cy="1450757"/>
          </a:xfrm>
        </p:spPr>
        <p:txBody>
          <a:bodyPr/>
          <a:lstStyle/>
          <a:p>
            <a:pPr algn="ctr"/>
            <a:r>
              <a:rPr lang="en-ZA" dirty="0">
                <a:solidFill>
                  <a:srgbClr val="FF0000"/>
                </a:solidFill>
              </a:rPr>
              <a:t>K</a:t>
            </a:r>
            <a:r>
              <a:rPr lang="en-ZA" dirty="0"/>
              <a:t>-means: a popular clustering method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543F-A448-4D5E-BD37-91340EFF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686" y="1921372"/>
            <a:ext cx="10437503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/>
              <a:t>Given a </a:t>
            </a:r>
            <a:r>
              <a:rPr lang="en-US" sz="2400" b="1" dirty="0"/>
              <a:t>collection of objects</a:t>
            </a:r>
            <a:r>
              <a:rPr lang="en-US" sz="2400" dirty="0"/>
              <a:t> each with </a:t>
            </a:r>
            <a:r>
              <a:rPr lang="en-US" sz="2400" b="1" dirty="0"/>
              <a:t>n measurable attributes</a:t>
            </a:r>
            <a:r>
              <a:rPr lang="en-US" sz="2400" dirty="0"/>
              <a:t>, k-means  is an analytical technique that, </a:t>
            </a:r>
            <a:r>
              <a:rPr lang="en-US" sz="2400" b="1" dirty="0"/>
              <a:t>for a chosen value of k</a:t>
            </a:r>
            <a:r>
              <a:rPr lang="en-US" sz="2400" dirty="0"/>
              <a:t>, </a:t>
            </a:r>
            <a:r>
              <a:rPr lang="en-US" sz="2400" b="1" dirty="0"/>
              <a:t>identifies k clusters </a:t>
            </a:r>
            <a:r>
              <a:rPr lang="en-US" sz="2400" dirty="0"/>
              <a:t>of objects </a:t>
            </a:r>
            <a:r>
              <a:rPr lang="en-US" sz="2400" b="1" dirty="0"/>
              <a:t>based on</a:t>
            </a:r>
            <a:r>
              <a:rPr lang="en-US" sz="2400" dirty="0"/>
              <a:t> the </a:t>
            </a:r>
            <a:r>
              <a:rPr lang="en-US" sz="2400" b="1" dirty="0"/>
              <a:t>objects' proximity</a:t>
            </a:r>
            <a:r>
              <a:rPr lang="en-US" sz="2400" dirty="0"/>
              <a:t> to the </a:t>
            </a:r>
            <a:r>
              <a:rPr lang="en-US" sz="2400" b="1" dirty="0"/>
              <a:t>center</a:t>
            </a:r>
            <a:r>
              <a:rPr lang="en-US" sz="2400" dirty="0"/>
              <a:t> of the </a:t>
            </a:r>
            <a:r>
              <a:rPr lang="en-US" sz="2400" b="1" dirty="0"/>
              <a:t>k groups (centroid)</a:t>
            </a:r>
            <a:endParaRPr lang="en-ZA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0E333-B64A-4FBD-97EC-140D5A066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85" y="3226116"/>
            <a:ext cx="5012604" cy="466690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196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87" y="-140922"/>
            <a:ext cx="10893500" cy="1450757"/>
          </a:xfrm>
        </p:spPr>
        <p:txBody>
          <a:bodyPr/>
          <a:lstStyle/>
          <a:p>
            <a:pPr algn="ctr"/>
            <a:r>
              <a:rPr lang="en-ZA" dirty="0"/>
              <a:t>K-means: steps of the algorithm (2D case) 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543F-A448-4D5E-BD37-91340EFF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687" y="1921372"/>
            <a:ext cx="10058400" cy="4023360"/>
          </a:xfrm>
        </p:spPr>
        <p:txBody>
          <a:bodyPr>
            <a:normAutofit/>
          </a:bodyPr>
          <a:lstStyle/>
          <a:p>
            <a:pPr marL="658368" lvl="1" indent="-457200">
              <a:buAutoNum type="arabicPeriod"/>
            </a:pPr>
            <a:r>
              <a:rPr lang="en-US" sz="2400" dirty="0"/>
              <a:t>Choose the value of k and the k initial guesses for the centroids</a:t>
            </a:r>
          </a:p>
          <a:p>
            <a:pPr marL="658368" lvl="1" indent="-457200">
              <a:buAutoNum type="arabicPeriod"/>
            </a:pPr>
            <a:endParaRPr lang="en-US" sz="2400" dirty="0"/>
          </a:p>
          <a:p>
            <a:pPr marL="658368" lvl="1" indent="-457200">
              <a:buAutoNum type="arabicPeriod"/>
            </a:pPr>
            <a:r>
              <a:rPr lang="en-US" sz="2400" dirty="0"/>
              <a:t>Compute the distance from each data point  to each centroid. </a:t>
            </a:r>
            <a:r>
              <a:rPr lang="en-US" sz="2400" b="1" dirty="0"/>
              <a:t>Assign each point to the closest centroid</a:t>
            </a:r>
            <a:r>
              <a:rPr lang="en-US" sz="2400" dirty="0"/>
              <a:t> to defines the first k clusters.</a:t>
            </a:r>
          </a:p>
          <a:p>
            <a:pPr marL="658368" lvl="1" indent="-457200">
              <a:buAutoNum type="arabicPeriod"/>
            </a:pPr>
            <a:endParaRPr lang="en-US" sz="2400" dirty="0"/>
          </a:p>
          <a:p>
            <a:pPr marL="658368" lvl="1" indent="-457200">
              <a:buAutoNum type="arabicPeriod"/>
            </a:pPr>
            <a:endParaRPr lang="en-US" sz="2400" dirty="0"/>
          </a:p>
          <a:p>
            <a:pPr marL="658368" lvl="1" indent="-457200">
              <a:buAutoNum type="arabicPeriod"/>
            </a:pPr>
            <a:endParaRPr lang="en-US" sz="2400" dirty="0"/>
          </a:p>
          <a:p>
            <a:pPr marL="658368" lvl="1" indent="-457200">
              <a:buFont typeface="Calibri" pitchFamily="34" charset="0"/>
              <a:buAutoNum type="arabicPeriod"/>
            </a:pPr>
            <a:r>
              <a:rPr lang="en-US" sz="2400" dirty="0"/>
              <a:t>Compute the centroid, the center of mass, of each newly defined cluster from Step 2.</a:t>
            </a:r>
          </a:p>
          <a:p>
            <a:pPr marL="658368" lvl="1" indent="-457200">
              <a:buAutoNum type="arabicPeriod"/>
            </a:pP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  <a:p>
            <a:pPr marL="658368" lvl="1" indent="-457200">
              <a:buAutoNum type="arabicPeriod"/>
            </a:pPr>
            <a:endParaRPr lang="en-US" sz="2400" dirty="0"/>
          </a:p>
          <a:p>
            <a:pPr marL="658368" lvl="1" indent="-457200">
              <a:buAutoNum type="arabicPeriod"/>
            </a:pPr>
            <a:endParaRPr lang="en-ZA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91203-304C-4E9E-8AAF-137FD31E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05" y="3516020"/>
            <a:ext cx="4158172" cy="926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28068-36E4-4736-95E1-8B27EA62C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00" y="5497504"/>
            <a:ext cx="3857315" cy="1354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16E256-54B6-4F7F-A02C-3D79EF8F7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091" y="3591185"/>
            <a:ext cx="3011704" cy="926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0C2DC9-C9F2-4E2C-817A-C9A7F7EBAC46}"/>
              </a:ext>
            </a:extLst>
          </p:cNvPr>
          <p:cNvSpPr txBox="1"/>
          <p:nvPr/>
        </p:nvSpPr>
        <p:spPr>
          <a:xfrm>
            <a:off x="9933321" y="3822492"/>
            <a:ext cx="119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(general)</a:t>
            </a:r>
            <a:endParaRPr lang="fr-B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8265BF-EC60-441D-A649-763FBBEB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368" y="5473127"/>
            <a:ext cx="3272108" cy="8483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EA44CD-7DBE-44DA-ACC2-E8DE969F7E7B}"/>
              </a:ext>
            </a:extLst>
          </p:cNvPr>
          <p:cNvSpPr txBox="1"/>
          <p:nvPr/>
        </p:nvSpPr>
        <p:spPr>
          <a:xfrm>
            <a:off x="10651476" y="5805345"/>
            <a:ext cx="119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(general)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7112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23" y="-140922"/>
            <a:ext cx="11253264" cy="1450757"/>
          </a:xfrm>
        </p:spPr>
        <p:txBody>
          <a:bodyPr/>
          <a:lstStyle/>
          <a:p>
            <a:pPr algn="ctr"/>
            <a:r>
              <a:rPr lang="en-ZA" dirty="0"/>
              <a:t>K-means: steps of the algorithm (2D case) (2)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543F-A448-4D5E-BD37-91340EFF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687" y="1921372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4</a:t>
            </a:r>
            <a:r>
              <a:rPr lang="en-US" sz="2400" dirty="0"/>
              <a:t>.    Assign each point to the closest centroid computed in Step 3.</a:t>
            </a: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5</a:t>
            </a:r>
            <a:r>
              <a:rPr lang="en-US" sz="2400" dirty="0"/>
              <a:t>.    Compute the centroid of newly defined clusters.</a:t>
            </a:r>
          </a:p>
          <a:p>
            <a:pPr marL="201168" lvl="1" indent="0">
              <a:buNone/>
            </a:pPr>
            <a:endParaRPr lang="en-US" sz="2400" dirty="0"/>
          </a:p>
          <a:p>
            <a:pPr marL="658368" lvl="1" indent="-457200">
              <a:buAutoNum type="arabicPeriod" startAt="6"/>
            </a:pPr>
            <a:r>
              <a:rPr lang="en-US" sz="2400" dirty="0"/>
              <a:t>Repeat until the algorithm reaches the final answer</a:t>
            </a:r>
          </a:p>
          <a:p>
            <a:pPr marL="658368" lvl="1" indent="-457200">
              <a:buAutoNum type="arabicPeriod" startAt="6"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Convergence is reached when the computed centroids do not change or the centroids and the assigned points oscillate back and forth from one iteration to the next</a:t>
            </a:r>
          </a:p>
          <a:p>
            <a:pPr marL="201168" lvl="1" indent="0">
              <a:buNone/>
            </a:pPr>
            <a:endParaRPr lang="en-US" sz="2400" dirty="0"/>
          </a:p>
          <a:p>
            <a:pPr marL="658368" lvl="1" indent="-457200">
              <a:buAutoNum type="arabicPeriod"/>
            </a:pPr>
            <a:endParaRPr lang="en-US" sz="2400" dirty="0"/>
          </a:p>
          <a:p>
            <a:pPr marL="658368" lvl="1" indent="-457200">
              <a:buAutoNum type="arabicPeriod"/>
            </a:pPr>
            <a:endParaRPr lang="en-US" sz="2400" dirty="0"/>
          </a:p>
          <a:p>
            <a:pPr marL="658368" lvl="1" indent="-457200">
              <a:buAutoNum type="arabicPeriod"/>
            </a:pP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25493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6354" y="309033"/>
            <a:ext cx="12528353" cy="1450757"/>
          </a:xfrm>
        </p:spPr>
        <p:txBody>
          <a:bodyPr/>
          <a:lstStyle/>
          <a:p>
            <a:pPr algn="ctr"/>
            <a:r>
              <a:rPr lang="en-ZA" dirty="0"/>
              <a:t>K-means: steps of the algorithm (2D case):</a:t>
            </a:r>
            <a:br>
              <a:rPr lang="en-ZA" dirty="0"/>
            </a:br>
            <a:r>
              <a:rPr lang="en-ZA" dirty="0"/>
              <a:t>Illustration </a:t>
            </a:r>
            <a:endParaRPr lang="fr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E1C54-E039-4557-9A9C-B7A7F956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2" y="2333675"/>
            <a:ext cx="3455780" cy="3215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7C78A1-35DC-4D27-B8B2-162DDA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538" y="2333499"/>
            <a:ext cx="3440153" cy="3215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F9695E-1B39-40AC-B6B0-6482D8E30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966" y="2333675"/>
            <a:ext cx="3305350" cy="3215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80DA0E-918E-4159-B3E7-9602697139F9}"/>
              </a:ext>
            </a:extLst>
          </p:cNvPr>
          <p:cNvCxnSpPr/>
          <p:nvPr/>
        </p:nvCxnSpPr>
        <p:spPr>
          <a:xfrm>
            <a:off x="11407515" y="4032354"/>
            <a:ext cx="359764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EFCC38-77E8-41CF-A70F-DCE3BC9F3786}"/>
              </a:ext>
            </a:extLst>
          </p:cNvPr>
          <p:cNvSpPr txBox="1"/>
          <p:nvPr/>
        </p:nvSpPr>
        <p:spPr>
          <a:xfrm>
            <a:off x="1903751" y="5861154"/>
            <a:ext cx="107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Step 1</a:t>
            </a:r>
            <a:endParaRPr lang="fr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B5D62-7FDA-4BC2-9C13-F60BBFD33DC4}"/>
              </a:ext>
            </a:extLst>
          </p:cNvPr>
          <p:cNvSpPr txBox="1"/>
          <p:nvPr/>
        </p:nvSpPr>
        <p:spPr>
          <a:xfrm>
            <a:off x="5556354" y="5861154"/>
            <a:ext cx="107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Step 2</a:t>
            </a:r>
            <a:endParaRPr lang="fr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8D0257-08CF-4DBF-9C0C-369796DBEDFE}"/>
              </a:ext>
            </a:extLst>
          </p:cNvPr>
          <p:cNvSpPr txBox="1"/>
          <p:nvPr/>
        </p:nvSpPr>
        <p:spPr>
          <a:xfrm>
            <a:off x="9208957" y="5861154"/>
            <a:ext cx="107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Step 3</a:t>
            </a:r>
            <a:endParaRPr lang="fr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5DF4F-4B64-453D-89F5-69CD24D24FDC}"/>
              </a:ext>
            </a:extLst>
          </p:cNvPr>
          <p:cNvSpPr txBox="1"/>
          <p:nvPr/>
        </p:nvSpPr>
        <p:spPr>
          <a:xfrm>
            <a:off x="11227633" y="5861154"/>
            <a:ext cx="107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Step …</a:t>
            </a:r>
            <a:endParaRPr lang="fr-B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78D0F7-8765-475B-9059-0411378BB256}"/>
              </a:ext>
            </a:extLst>
          </p:cNvPr>
          <p:cNvSpPr/>
          <p:nvPr/>
        </p:nvSpPr>
        <p:spPr>
          <a:xfrm>
            <a:off x="560429" y="2272325"/>
            <a:ext cx="1343322" cy="1086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D40AA6-9E5D-4751-93E7-5457EEB9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1" y="2333675"/>
            <a:ext cx="3455780" cy="3215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2A43EB1-245E-4422-B0E0-35E73A61CAEF}"/>
              </a:ext>
            </a:extLst>
          </p:cNvPr>
          <p:cNvSpPr/>
          <p:nvPr/>
        </p:nvSpPr>
        <p:spPr>
          <a:xfrm>
            <a:off x="501328" y="2272325"/>
            <a:ext cx="1343322" cy="1086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5F0BEE-8B63-4B15-B22C-F2BAA195DB8D}"/>
              </a:ext>
            </a:extLst>
          </p:cNvPr>
          <p:cNvSpPr/>
          <p:nvPr/>
        </p:nvSpPr>
        <p:spPr>
          <a:xfrm>
            <a:off x="2602619" y="2352609"/>
            <a:ext cx="1343322" cy="1086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399113-393D-475C-AAA2-8BE926A75B94}"/>
              </a:ext>
            </a:extLst>
          </p:cNvPr>
          <p:cNvSpPr/>
          <p:nvPr/>
        </p:nvSpPr>
        <p:spPr>
          <a:xfrm>
            <a:off x="2059216" y="3469957"/>
            <a:ext cx="1343322" cy="1086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50C540-DF3E-4D3B-9C9F-6AA9D0167DB9}"/>
              </a:ext>
            </a:extLst>
          </p:cNvPr>
          <p:cNvSpPr/>
          <p:nvPr/>
        </p:nvSpPr>
        <p:spPr>
          <a:xfrm flipH="1">
            <a:off x="114522" y="4074924"/>
            <a:ext cx="1343322" cy="1086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DA07F4-0319-424F-A487-91C6C9DDDD45}"/>
              </a:ext>
            </a:extLst>
          </p:cNvPr>
          <p:cNvSpPr/>
          <p:nvPr/>
        </p:nvSpPr>
        <p:spPr>
          <a:xfrm flipH="1">
            <a:off x="1226116" y="4509714"/>
            <a:ext cx="1343322" cy="1086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E6F846-3B7D-4F3D-88C8-BD19DF8903C0}"/>
              </a:ext>
            </a:extLst>
          </p:cNvPr>
          <p:cNvSpPr/>
          <p:nvPr/>
        </p:nvSpPr>
        <p:spPr>
          <a:xfrm flipH="1">
            <a:off x="2443397" y="4391749"/>
            <a:ext cx="1343322" cy="1086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808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K-means: Determining the number of clusters k</a:t>
            </a:r>
            <a:endParaRPr lang="fr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30BA13-2709-4C4D-91A8-998DAFB67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/>
              <a:t>How many clusters should a dataset be divided? Make use of </a:t>
            </a:r>
            <a:r>
              <a:rPr lang="en-ZA" sz="2400" b="1" dirty="0"/>
              <a:t>Heuristics</a:t>
            </a:r>
            <a:r>
              <a:rPr lang="en-ZA" sz="2400" dirty="0"/>
              <a:t> or </a:t>
            </a:r>
            <a:r>
              <a:rPr lang="en-ZA" sz="2400" b="1" dirty="0"/>
              <a:t>predefined requirements</a:t>
            </a:r>
          </a:p>
          <a:p>
            <a:r>
              <a:rPr lang="en-ZA" sz="2400" b="1" dirty="0"/>
              <a:t>Criteria to decide k-1 or k+1 clusters</a:t>
            </a:r>
            <a:r>
              <a:rPr lang="en-ZA" sz="2400" dirty="0"/>
              <a:t>: Within Sum of Square (metric)</a:t>
            </a:r>
            <a:endParaRPr lang="fr-B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9DE81-F632-4249-A9B9-A54AB173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57" y="3429000"/>
            <a:ext cx="4736747" cy="1078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4A125-BD55-4E89-B747-C2FCCF67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027063"/>
            <a:ext cx="10356137" cy="95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6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Example: Client Cluster Analysis</a:t>
            </a:r>
            <a:endParaRPr lang="fr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30BA13-2709-4C4D-91A8-998DAFB67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17320"/>
            <a:ext cx="10058400" cy="4023360"/>
          </a:xfrm>
        </p:spPr>
        <p:txBody>
          <a:bodyPr>
            <a:normAutofit/>
          </a:bodyPr>
          <a:lstStyle/>
          <a:p>
            <a:endParaRPr lang="fr-BE" sz="2400" dirty="0"/>
          </a:p>
          <a:p>
            <a:r>
              <a:rPr lang="fr-BE" sz="2400" dirty="0"/>
              <a:t>Discover the existing cluster groups in a datasets of account customers in a clothing shop.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476B0CDC-DEFD-CB1C-EAA4-F77E34B0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966" y="2494841"/>
            <a:ext cx="5294068" cy="376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61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16E8-3821-49D8-9069-D3F7988A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Outline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A1DD-04DB-4FB2-8FDA-DEDA0A85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ZA" sz="3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ZA" sz="3400" dirty="0"/>
              <a:t>Clustering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ZA" sz="3000" dirty="0"/>
              <a:t>Theory and Practice</a:t>
            </a:r>
          </a:p>
          <a:p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1632631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Loading the datasets</a:t>
            </a:r>
            <a:endParaRPr lang="fr-BE" dirty="0"/>
          </a:p>
        </p:txBody>
      </p:sp>
      <p:pic>
        <p:nvPicPr>
          <p:cNvPr id="7" name="Picture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7EC01E7F-FC3A-B3A1-32AC-C8CA082B3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53" y="2273896"/>
            <a:ext cx="8199792" cy="32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13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Visualise the datasets</a:t>
            </a:r>
            <a:endParaRPr lang="fr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D22CF-96C6-28E0-B35E-EC548226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68" y="2126949"/>
            <a:ext cx="8351190" cy="351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92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Visualise the datasets</a:t>
            </a:r>
            <a:endParaRPr lang="fr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D22CF-96C6-28E0-B35E-EC548226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68" y="2126949"/>
            <a:ext cx="8351190" cy="351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2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Visualise the datasets</a:t>
            </a:r>
            <a:endParaRPr lang="fr-BE" dirty="0"/>
          </a:p>
        </p:txBody>
      </p:sp>
      <p:pic>
        <p:nvPicPr>
          <p:cNvPr id="7" name="Picture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C0D59917-0A65-4718-F99E-815257DDB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27" y="2054590"/>
            <a:ext cx="7587182" cy="40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Visualise the datasets</a:t>
            </a:r>
            <a:endParaRPr lang="fr-BE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99BFB429-6DA9-1F9D-EA2F-A822214A9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59" y="1762632"/>
            <a:ext cx="6763407" cy="480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213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Cluster the data using k-Means clustering</a:t>
            </a:r>
            <a:endParaRPr lang="fr-BE" dirty="0"/>
          </a:p>
        </p:txBody>
      </p:sp>
      <p:pic>
        <p:nvPicPr>
          <p:cNvPr id="6" name="Picture 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6A0A2E7-8E79-C268-BBA6-02D03A587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63" y="1891973"/>
            <a:ext cx="7361249" cy="48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34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6FB8-DCFC-40BC-B7B5-35B4EC17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Cluster the data using k-Means clustering</a:t>
            </a:r>
            <a:endParaRPr lang="fr-BE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046323D0-E7A8-B92C-C8DE-ACDA21D8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90" y="1986817"/>
            <a:ext cx="6448097" cy="458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8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B4AEB-8E84-4876-9D38-84073083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Learning Systems</a:t>
            </a:r>
            <a:endParaRPr lang="fr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72D630-9F90-4701-96F1-827578DE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ZA" sz="3200" dirty="0"/>
              <a:t>A </a:t>
            </a:r>
            <a:r>
              <a:rPr lang="en-ZA" sz="3200" b="1" dirty="0"/>
              <a:t>learning system</a:t>
            </a:r>
            <a:r>
              <a:rPr lang="en-ZA" sz="3200" dirty="0"/>
              <a:t> is one that  </a:t>
            </a:r>
            <a:r>
              <a:rPr lang="en-ZA" sz="3200" b="1" dirty="0"/>
              <a:t>discovers hidden structures</a:t>
            </a:r>
            <a:r>
              <a:rPr lang="en-ZA" sz="3200" dirty="0"/>
              <a:t> that exists in the data through an intelligent search or mining of the data. </a:t>
            </a:r>
          </a:p>
          <a:p>
            <a:endParaRPr lang="en-ZA" sz="3200" dirty="0"/>
          </a:p>
          <a:p>
            <a:pPr marL="201168" lvl="1" indent="0">
              <a:buNone/>
            </a:pPr>
            <a:r>
              <a:rPr lang="en-ZA" sz="2800" dirty="0"/>
              <a:t>The are three main types of learning systems: </a:t>
            </a:r>
          </a:p>
          <a:p>
            <a:pPr lvl="1"/>
            <a:endParaRPr lang="en-ZA" sz="2800" dirty="0"/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ZA" sz="2600" b="1" dirty="0">
                <a:solidFill>
                  <a:srgbClr val="FF0000"/>
                </a:solidFill>
              </a:rPr>
              <a:t>Supervised learning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ZA" sz="2600" dirty="0"/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ZA" sz="2600" b="1" dirty="0"/>
              <a:t>Unsupervised learning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ZA" sz="2600" dirty="0"/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ZA" sz="2600" b="1" dirty="0"/>
              <a:t>Reinforcement learning</a:t>
            </a:r>
            <a:endParaRPr lang="en-ZA" sz="1700" b="1" dirty="0"/>
          </a:p>
          <a:p>
            <a:pPr marL="566928" lvl="3" indent="0">
              <a:buNone/>
            </a:pPr>
            <a:endParaRPr lang="en-ZA" dirty="0"/>
          </a:p>
          <a:p>
            <a:pPr lvl="3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9890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B4AEB-8E84-4876-9D38-84073083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ZA" dirty="0"/>
              <a:t>Supervised learning</a:t>
            </a:r>
            <a:endParaRPr lang="fr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72D630-9F90-4701-96F1-827578DE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/>
              <a:t>Supervised learning is the process of learning the existing relationship </a:t>
            </a:r>
            <a:r>
              <a:rPr lang="en-ZA" sz="2800" b="1" dirty="0"/>
              <a:t>f</a:t>
            </a:r>
            <a:r>
              <a:rPr lang="en-ZA" sz="2800" dirty="0"/>
              <a:t> that exists in </a:t>
            </a:r>
            <a:r>
              <a:rPr lang="en-ZA" sz="2800" b="1" dirty="0"/>
              <a:t>labelled data (existing input output pair)</a:t>
            </a:r>
            <a:r>
              <a:rPr lang="en-ZA" sz="2800" dirty="0"/>
              <a:t>.</a:t>
            </a:r>
          </a:p>
          <a:p>
            <a:endParaRPr lang="en-ZA" sz="2800" b="1" dirty="0"/>
          </a:p>
          <a:p>
            <a:pPr marL="384048" lvl="2" indent="0">
              <a:buNone/>
            </a:pPr>
            <a:r>
              <a:rPr lang="en-ZA" sz="1600" b="1" dirty="0"/>
              <a:t>				</a:t>
            </a:r>
            <a:r>
              <a:rPr lang="en-ZA" sz="3200" b="1" dirty="0"/>
              <a:t>Y = f(X)</a:t>
            </a:r>
            <a:endParaRPr lang="en-ZA" sz="1600" b="1" dirty="0"/>
          </a:p>
          <a:p>
            <a:pPr lvl="5"/>
            <a:endParaRPr lang="fr-BE" sz="22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6709E80-5BBE-459F-9223-4F4B43385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69954"/>
              </p:ext>
            </p:extLst>
          </p:nvPr>
        </p:nvGraphicFramePr>
        <p:xfrm>
          <a:off x="652379" y="3857414"/>
          <a:ext cx="4801938" cy="268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646">
                  <a:extLst>
                    <a:ext uri="{9D8B030D-6E8A-4147-A177-3AD203B41FA5}">
                      <a16:colId xmlns:a16="http://schemas.microsoft.com/office/drawing/2014/main" val="225293062"/>
                    </a:ext>
                  </a:extLst>
                </a:gridCol>
                <a:gridCol w="1600646">
                  <a:extLst>
                    <a:ext uri="{9D8B030D-6E8A-4147-A177-3AD203B41FA5}">
                      <a16:colId xmlns:a16="http://schemas.microsoft.com/office/drawing/2014/main" val="531182979"/>
                    </a:ext>
                  </a:extLst>
                </a:gridCol>
                <a:gridCol w="1600646">
                  <a:extLst>
                    <a:ext uri="{9D8B030D-6E8A-4147-A177-3AD203B41FA5}">
                      <a16:colId xmlns:a16="http://schemas.microsoft.com/office/drawing/2014/main" val="2015838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Y </a:t>
                      </a:r>
                      <a:r>
                        <a:rPr lang="en-ZA" sz="2400" dirty="0">
                          <a:solidFill>
                            <a:srgbClr val="FF0000"/>
                          </a:solidFill>
                        </a:rPr>
                        <a:t>(label)</a:t>
                      </a:r>
                      <a:endParaRPr lang="fr-B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6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123.5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45.6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0.1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2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145.6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34.5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0.23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8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345.3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32.1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0.4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8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12.3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12.4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0.45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7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123.5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34.6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0.63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009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FB556-7BF7-4D06-B166-DDE5924A8149}"/>
              </a:ext>
            </a:extLst>
          </p:cNvPr>
          <p:cNvSpPr txBox="1"/>
          <p:nvPr/>
        </p:nvSpPr>
        <p:spPr>
          <a:xfrm>
            <a:off x="6126480" y="3857414"/>
            <a:ext cx="571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In labelled data, </a:t>
            </a:r>
            <a:r>
              <a:rPr lang="en-ZA" sz="2400" b="1" dirty="0"/>
              <a:t>the target output </a:t>
            </a:r>
            <a:r>
              <a:rPr lang="en-ZA" sz="2400" dirty="0"/>
              <a:t>or attribute is </a:t>
            </a:r>
            <a:r>
              <a:rPr lang="en-ZA" sz="2400" b="1" dirty="0"/>
              <a:t>known</a:t>
            </a:r>
            <a:endParaRPr lang="fr-BE" sz="2400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82E2AC7-73A7-4D1E-8CEA-DEA207B05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172915"/>
              </p:ext>
            </p:extLst>
          </p:nvPr>
        </p:nvGraphicFramePr>
        <p:xfrm>
          <a:off x="7424821" y="5050152"/>
          <a:ext cx="2547820" cy="81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228600" progId="Equation.DSMT4">
                  <p:embed/>
                </p:oleObj>
              </mc:Choice>
              <mc:Fallback>
                <p:oleObj name="Equation" r:id="rId2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24821" y="5050152"/>
                        <a:ext cx="2547820" cy="818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270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B4AEB-8E84-4876-9D38-84073083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ZA" dirty="0"/>
              <a:t>Supervised learning (1)</a:t>
            </a:r>
            <a:endParaRPr lang="fr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72D630-9F90-4701-96F1-827578DE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sz="2800" b="1" dirty="0"/>
          </a:p>
          <a:p>
            <a:pPr lvl="5"/>
            <a:endParaRPr lang="fr-BE" sz="22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6709E80-5BBE-459F-9223-4F4B43385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69310"/>
              </p:ext>
            </p:extLst>
          </p:nvPr>
        </p:nvGraphicFramePr>
        <p:xfrm>
          <a:off x="182881" y="2424854"/>
          <a:ext cx="5560194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3398">
                  <a:extLst>
                    <a:ext uri="{9D8B030D-6E8A-4147-A177-3AD203B41FA5}">
                      <a16:colId xmlns:a16="http://schemas.microsoft.com/office/drawing/2014/main" val="225293062"/>
                    </a:ext>
                  </a:extLst>
                </a:gridCol>
                <a:gridCol w="1621321">
                  <a:extLst>
                    <a:ext uri="{9D8B030D-6E8A-4147-A177-3AD203B41FA5}">
                      <a16:colId xmlns:a16="http://schemas.microsoft.com/office/drawing/2014/main" val="531182979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1936849855"/>
                    </a:ext>
                  </a:extLst>
                </a:gridCol>
                <a:gridCol w="1411707">
                  <a:extLst>
                    <a:ext uri="{9D8B030D-6E8A-4147-A177-3AD203B41FA5}">
                      <a16:colId xmlns:a16="http://schemas.microsoft.com/office/drawing/2014/main" val="2015838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House size (m2)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Number of bedrooms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Price (R)</a:t>
                      </a:r>
                      <a:endParaRPr lang="fr-B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6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125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350000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2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400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450000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8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350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400000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8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901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2100000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7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1230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3200000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0091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4A2C07D-06D7-4FB5-BDFE-9FA10710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43591"/>
              </p:ext>
            </p:extLst>
          </p:nvPr>
        </p:nvGraphicFramePr>
        <p:xfrm>
          <a:off x="6253412" y="2454834"/>
          <a:ext cx="5096748" cy="28651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952">
                  <a:extLst>
                    <a:ext uri="{9D8B030D-6E8A-4147-A177-3AD203B41FA5}">
                      <a16:colId xmlns:a16="http://schemas.microsoft.com/office/drawing/2014/main" val="225293062"/>
                    </a:ext>
                  </a:extLst>
                </a:gridCol>
                <a:gridCol w="1621321">
                  <a:extLst>
                    <a:ext uri="{9D8B030D-6E8A-4147-A177-3AD203B41FA5}">
                      <a16:colId xmlns:a16="http://schemas.microsoft.com/office/drawing/2014/main" val="531182979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1936849855"/>
                    </a:ext>
                  </a:extLst>
                </a:gridCol>
                <a:gridCol w="1411707">
                  <a:extLst>
                    <a:ext uri="{9D8B030D-6E8A-4147-A177-3AD203B41FA5}">
                      <a16:colId xmlns:a16="http://schemas.microsoft.com/office/drawing/2014/main" val="2015838610"/>
                    </a:ext>
                  </a:extLst>
                </a:gridCol>
              </a:tblGrid>
              <a:tr h="409303">
                <a:tc>
                  <a:txBody>
                    <a:bodyPr/>
                    <a:lstStyle/>
                    <a:p>
                      <a:r>
                        <a:rPr lang="en-ZA" dirty="0"/>
                        <a:t>Maths score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APS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Career</a:t>
                      </a:r>
                      <a:endParaRPr lang="fr-B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66521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r>
                        <a:rPr lang="en-ZA" dirty="0"/>
                        <a:t>7.5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Engineering</a:t>
                      </a:r>
                      <a:endParaRPr lang="fr-B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21788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r>
                        <a:rPr lang="en-ZA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IT</a:t>
                      </a:r>
                      <a:endParaRPr lang="fr-B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84973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r>
                        <a:rPr lang="en-ZA" dirty="0"/>
                        <a:t>9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Maths</a:t>
                      </a:r>
                      <a:endParaRPr lang="fr-B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69891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r>
                        <a:rPr lang="en-ZA" dirty="0"/>
                        <a:t>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fr-B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82673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r>
                        <a:rPr lang="en-ZA" dirty="0"/>
                        <a:t>9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28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Physics</a:t>
                      </a:r>
                      <a:endParaRPr lang="fr-B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73039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r>
                        <a:rPr lang="en-ZA" dirty="0"/>
                        <a:t>6.5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24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FF0000"/>
                          </a:solidFill>
                        </a:rPr>
                        <a:t>Psychology</a:t>
                      </a:r>
                      <a:endParaRPr lang="fr-B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00917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5F077CB-6951-425D-91C3-30C5450D46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587414"/>
              </p:ext>
            </p:extLst>
          </p:nvPr>
        </p:nvGraphicFramePr>
        <p:xfrm>
          <a:off x="745307" y="5610096"/>
          <a:ext cx="4435341" cy="517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203040" progId="Equation.DSMT4">
                  <p:embed/>
                </p:oleObj>
              </mc:Choice>
              <mc:Fallback>
                <p:oleObj name="Equation" r:id="rId2" imgW="1739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5307" y="5610096"/>
                        <a:ext cx="4435341" cy="517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22BD18E-46E0-438F-9BA5-E5EE6A574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624988"/>
              </p:ext>
            </p:extLst>
          </p:nvPr>
        </p:nvGraphicFramePr>
        <p:xfrm>
          <a:off x="6253412" y="5538108"/>
          <a:ext cx="5701257" cy="62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600" imgH="203040" progId="Equation.DSMT4">
                  <p:embed/>
                </p:oleObj>
              </mc:Choice>
              <mc:Fallback>
                <p:oleObj name="Equation" r:id="rId4" imgW="1866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3412" y="5538108"/>
                        <a:ext cx="5701257" cy="62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4B2FE66-7AD1-4CFE-8000-81F331334D15}"/>
              </a:ext>
            </a:extLst>
          </p:cNvPr>
          <p:cNvSpPr txBox="1"/>
          <p:nvPr/>
        </p:nvSpPr>
        <p:spPr>
          <a:xfrm>
            <a:off x="1435769" y="1935239"/>
            <a:ext cx="305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/>
              <a:t>House price estimator</a:t>
            </a:r>
            <a:endParaRPr lang="fr-BE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546A-C13A-4612-9BEC-7F10D5CD9742}"/>
              </a:ext>
            </a:extLst>
          </p:cNvPr>
          <p:cNvSpPr txBox="1"/>
          <p:nvPr/>
        </p:nvSpPr>
        <p:spPr>
          <a:xfrm>
            <a:off x="7292084" y="1935239"/>
            <a:ext cx="3623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/>
              <a:t>Career recommendation system</a:t>
            </a:r>
            <a:endParaRPr lang="fr-BE" sz="2000" b="1" dirty="0"/>
          </a:p>
        </p:txBody>
      </p:sp>
    </p:spTree>
    <p:extLst>
      <p:ext uri="{BB962C8B-B14F-4D97-AF65-F5344CB8AC3E}">
        <p14:creationId xmlns:p14="http://schemas.microsoft.com/office/powerpoint/2010/main" val="240991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B4AEB-8E84-4876-9D38-84073083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ZA" dirty="0"/>
              <a:t>Unsupervised learning</a:t>
            </a:r>
            <a:endParaRPr lang="fr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72D630-9F90-4701-96F1-827578DE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/>
              <a:t>Unsupervised learning is the process of learning hidden structures  that exists in </a:t>
            </a:r>
            <a:r>
              <a:rPr lang="en-ZA" sz="2800" b="1" dirty="0"/>
              <a:t>unlabelled data (no existing input output pair)</a:t>
            </a:r>
            <a:r>
              <a:rPr lang="en-ZA" sz="2800" dirty="0"/>
              <a:t>.</a:t>
            </a:r>
          </a:p>
          <a:p>
            <a:endParaRPr lang="en-ZA" sz="2800" b="1" dirty="0"/>
          </a:p>
          <a:p>
            <a:pPr marL="384048" lvl="2" indent="0">
              <a:buNone/>
            </a:pPr>
            <a:r>
              <a:rPr lang="en-ZA" sz="1600" b="1" dirty="0"/>
              <a:t>				</a:t>
            </a:r>
            <a:r>
              <a:rPr lang="en-ZA" sz="3200" b="1" dirty="0"/>
              <a:t>Y = f(X)</a:t>
            </a:r>
            <a:endParaRPr lang="en-ZA" sz="1600" b="1" dirty="0"/>
          </a:p>
          <a:p>
            <a:pPr lvl="5"/>
            <a:endParaRPr lang="fr-BE" sz="22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6709E80-5BBE-459F-9223-4F4B43385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25411"/>
              </p:ext>
            </p:extLst>
          </p:nvPr>
        </p:nvGraphicFramePr>
        <p:xfrm>
          <a:off x="577516" y="3857414"/>
          <a:ext cx="4876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52930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311829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5838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x3</a:t>
                      </a:r>
                      <a:endParaRPr lang="fr-B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6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123.5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45.6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0.1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2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145.6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34.5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0.23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8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345.3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32.1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0.4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..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8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12.3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12.4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0.45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7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123.5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34.6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0.63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009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FB556-7BF7-4D06-B166-DDE5924A8149}"/>
              </a:ext>
            </a:extLst>
          </p:cNvPr>
          <p:cNvSpPr txBox="1"/>
          <p:nvPr/>
        </p:nvSpPr>
        <p:spPr>
          <a:xfrm>
            <a:off x="6126480" y="3857414"/>
            <a:ext cx="571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In unlabelled data, </a:t>
            </a:r>
            <a:r>
              <a:rPr lang="en-ZA" sz="2400" b="1" dirty="0"/>
              <a:t>the target output </a:t>
            </a:r>
            <a:r>
              <a:rPr lang="en-ZA" sz="2400" dirty="0"/>
              <a:t>is </a:t>
            </a:r>
            <a:r>
              <a:rPr lang="en-ZA" sz="2400" b="1" dirty="0"/>
              <a:t>unknown</a:t>
            </a:r>
            <a:r>
              <a:rPr lang="en-ZA" sz="2400" dirty="0"/>
              <a:t>. Relationships in the data must be modelled.</a:t>
            </a:r>
            <a:endParaRPr lang="fr-BE" sz="2400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82E2AC7-73A7-4D1E-8CEA-DEA207B05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668790"/>
              </p:ext>
            </p:extLst>
          </p:nvPr>
        </p:nvGraphicFramePr>
        <p:xfrm>
          <a:off x="7105650" y="5049838"/>
          <a:ext cx="31861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228600" progId="Equation.DSMT4">
                  <p:embed/>
                </p:oleObj>
              </mc:Choice>
              <mc:Fallback>
                <p:oleObj name="Equation" r:id="rId2" imgW="88884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82E2AC7-73A7-4D1E-8CEA-DEA207B05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05650" y="5049838"/>
                        <a:ext cx="3186113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12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B4AEB-8E84-4876-9D38-84073083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Unsupervised learning (2)</a:t>
            </a:r>
            <a:endParaRPr lang="fr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FDF72-0C60-48D0-8BDF-4A41BEA9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3403"/>
            <a:ext cx="6486775" cy="2399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7DB90-6990-4A88-B2E4-DDE93DDC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793" y="2553140"/>
            <a:ext cx="4629150" cy="250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8FFCB2-E188-474B-9FF9-90C027C66507}"/>
              </a:ext>
            </a:extLst>
          </p:cNvPr>
          <p:cNvSpPr txBox="1"/>
          <p:nvPr/>
        </p:nvSpPr>
        <p:spPr>
          <a:xfrm>
            <a:off x="1507959" y="5470358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/>
              <a:t>The algorithm has to discover some hidden structure from the unlabelled data</a:t>
            </a:r>
            <a:endParaRPr lang="fr-BE" sz="24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E345B5E-1963-4648-96F5-2E817F4DE78A}"/>
              </a:ext>
            </a:extLst>
          </p:cNvPr>
          <p:cNvSpPr/>
          <p:nvPr/>
        </p:nvSpPr>
        <p:spPr>
          <a:xfrm>
            <a:off x="-176463" y="2855495"/>
            <a:ext cx="1684422" cy="224997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396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B4AEB-8E84-4876-9D38-84073083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ZA" dirty="0"/>
              <a:t>Reinforcement learning</a:t>
            </a:r>
            <a:endParaRPr lang="fr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72D630-9F90-4701-96F1-827578DE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/>
              <a:t>Reinforcement learning is the dynamic process of learning the best course of action based upon feedback or reward.</a:t>
            </a:r>
          </a:p>
          <a:p>
            <a:endParaRPr lang="en-ZA" sz="2800" b="1" dirty="0"/>
          </a:p>
          <a:p>
            <a:pPr marL="384048" lvl="2" indent="0">
              <a:buNone/>
            </a:pPr>
            <a:r>
              <a:rPr lang="en-ZA" sz="1600" b="1" dirty="0"/>
              <a:t>				                </a:t>
            </a:r>
            <a:r>
              <a:rPr lang="en-ZA" sz="3200" b="1" dirty="0"/>
              <a:t> </a:t>
            </a:r>
            <a:endParaRPr lang="en-ZA" sz="1600" b="1" dirty="0"/>
          </a:p>
          <a:p>
            <a:pPr lvl="5"/>
            <a:endParaRPr lang="fr-BE" sz="22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6709E80-5BBE-459F-9223-4F4B43385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15277"/>
              </p:ext>
            </p:extLst>
          </p:nvPr>
        </p:nvGraphicFramePr>
        <p:xfrm>
          <a:off x="833653" y="4048966"/>
          <a:ext cx="4801938" cy="26678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646">
                  <a:extLst>
                    <a:ext uri="{9D8B030D-6E8A-4147-A177-3AD203B41FA5}">
                      <a16:colId xmlns:a16="http://schemas.microsoft.com/office/drawing/2014/main" val="225293062"/>
                    </a:ext>
                  </a:extLst>
                </a:gridCol>
                <a:gridCol w="1600646">
                  <a:extLst>
                    <a:ext uri="{9D8B030D-6E8A-4147-A177-3AD203B41FA5}">
                      <a16:colId xmlns:a16="http://schemas.microsoft.com/office/drawing/2014/main" val="531182979"/>
                    </a:ext>
                  </a:extLst>
                </a:gridCol>
                <a:gridCol w="1600646">
                  <a:extLst>
                    <a:ext uri="{9D8B030D-6E8A-4147-A177-3AD203B41FA5}">
                      <a16:colId xmlns:a16="http://schemas.microsoft.com/office/drawing/2014/main" val="2015838610"/>
                    </a:ext>
                  </a:extLst>
                </a:gridCol>
              </a:tblGrid>
              <a:tr h="442823">
                <a:tc>
                  <a:txBody>
                    <a:bodyPr/>
                    <a:lstStyle/>
                    <a:p>
                      <a:r>
                        <a:rPr lang="en-ZA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r</a:t>
                      </a:r>
                      <a:endParaRPr lang="fr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6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123.5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45.6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+0.1</a:t>
                      </a:r>
                      <a:endParaRPr lang="fr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2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145.6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34.5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-0.1</a:t>
                      </a:r>
                      <a:endParaRPr lang="fr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8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345.3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32.1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+0.2</a:t>
                      </a:r>
                      <a:endParaRPr lang="fr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6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…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..</a:t>
                      </a:r>
                      <a:endParaRPr lang="fr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8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12.3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12.4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+0.14</a:t>
                      </a:r>
                      <a:endParaRPr lang="fr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7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123.5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34.6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rgbClr val="0070C0"/>
                          </a:solidFill>
                        </a:rPr>
                        <a:t>-0.63</a:t>
                      </a:r>
                      <a:endParaRPr lang="fr-B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009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FB556-7BF7-4D06-B166-DDE5924A8149}"/>
              </a:ext>
            </a:extLst>
          </p:cNvPr>
          <p:cNvSpPr txBox="1"/>
          <p:nvPr/>
        </p:nvSpPr>
        <p:spPr>
          <a:xfrm>
            <a:off x="6126480" y="4559089"/>
            <a:ext cx="571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For every action taken there is feedback that helps improve the strategy</a:t>
            </a:r>
            <a:endParaRPr lang="fr-BE" sz="2400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82E2AC7-73A7-4D1E-8CEA-DEA207B05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429832"/>
              </p:ext>
            </p:extLst>
          </p:nvPr>
        </p:nvGraphicFramePr>
        <p:xfrm>
          <a:off x="3294063" y="3000375"/>
          <a:ext cx="43227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228600" progId="Equation.DSMT4">
                  <p:embed/>
                </p:oleObj>
              </mc:Choice>
              <mc:Fallback>
                <p:oleObj name="Equation" r:id="rId2" imgW="120636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82E2AC7-73A7-4D1E-8CEA-DEA207B05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4063" y="3000375"/>
                        <a:ext cx="4322762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402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B4AEB-8E84-4876-9D38-84073083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ZA" dirty="0">
                <a:solidFill>
                  <a:srgbClr val="FF0000"/>
                </a:solidFill>
              </a:rPr>
              <a:t>Reinforce</a:t>
            </a:r>
            <a:r>
              <a:rPr lang="en-ZA" dirty="0"/>
              <a:t>ment learning</a:t>
            </a:r>
            <a:endParaRPr lang="fr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72D630-9F90-4701-96F1-827578DE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sz="2800" dirty="0"/>
          </a:p>
          <a:p>
            <a:endParaRPr lang="en-ZA" sz="2800" b="1" dirty="0"/>
          </a:p>
          <a:p>
            <a:pPr marL="384048" lvl="2" indent="0">
              <a:buNone/>
            </a:pPr>
            <a:r>
              <a:rPr lang="en-ZA" sz="1600" b="1" dirty="0"/>
              <a:t>				                </a:t>
            </a:r>
            <a:r>
              <a:rPr lang="en-ZA" sz="3200" b="1" dirty="0"/>
              <a:t> </a:t>
            </a:r>
            <a:endParaRPr lang="en-ZA" sz="1600" b="1" dirty="0"/>
          </a:p>
          <a:p>
            <a:pPr lvl="5"/>
            <a:endParaRPr lang="fr-BE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9703F-DDB9-4741-91C3-D6A62BC9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4" y="2181726"/>
            <a:ext cx="4157628" cy="2826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B9E12C-27BF-4598-84BE-CAEFC8C85EF2}"/>
              </a:ext>
            </a:extLst>
          </p:cNvPr>
          <p:cNvSpPr txBox="1"/>
          <p:nvPr/>
        </p:nvSpPr>
        <p:spPr>
          <a:xfrm>
            <a:off x="1636296" y="535806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/>
              <a:t>Learning how to walk</a:t>
            </a:r>
            <a:endParaRPr lang="fr-BE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FDA6C2-FEEE-4183-B231-84CA279D1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585" y="2085116"/>
            <a:ext cx="5410200" cy="3019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A3945B-FEC8-46E0-BB37-E524F75635F5}"/>
              </a:ext>
            </a:extLst>
          </p:cNvPr>
          <p:cNvSpPr txBox="1"/>
          <p:nvPr/>
        </p:nvSpPr>
        <p:spPr>
          <a:xfrm>
            <a:off x="6737684" y="5275536"/>
            <a:ext cx="441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/>
              <a:t>Self improving computer players</a:t>
            </a:r>
            <a:endParaRPr lang="fr-BE" sz="2400" b="1" dirty="0"/>
          </a:p>
        </p:txBody>
      </p:sp>
    </p:spTree>
    <p:extLst>
      <p:ext uri="{BB962C8B-B14F-4D97-AF65-F5344CB8AC3E}">
        <p14:creationId xmlns:p14="http://schemas.microsoft.com/office/powerpoint/2010/main" val="8016619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874</Words>
  <Application>Microsoft Office PowerPoint</Application>
  <PresentationFormat>Widescreen</PresentationFormat>
  <Paragraphs>219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Retrospect</vt:lpstr>
      <vt:lpstr>Equation</vt:lpstr>
      <vt:lpstr>Clustering  “Grouping similar objects”</vt:lpstr>
      <vt:lpstr>Outline</vt:lpstr>
      <vt:lpstr>Learning Systems</vt:lpstr>
      <vt:lpstr>Supervised learning</vt:lpstr>
      <vt:lpstr>Supervised learning (1)</vt:lpstr>
      <vt:lpstr>Unsupervised learning</vt:lpstr>
      <vt:lpstr>Unsupervised learning (2)</vt:lpstr>
      <vt:lpstr>Reinforcement learning</vt:lpstr>
      <vt:lpstr>Reinforcement learning</vt:lpstr>
      <vt:lpstr>Clustering</vt:lpstr>
      <vt:lpstr>Clustering: Characteristics</vt:lpstr>
      <vt:lpstr>Clustering: Common use</vt:lpstr>
      <vt:lpstr>Clustering: Grouping similar objects</vt:lpstr>
      <vt:lpstr>K-means: a popular clustering method</vt:lpstr>
      <vt:lpstr>K-means: steps of the algorithm (2D case) </vt:lpstr>
      <vt:lpstr>K-means: steps of the algorithm (2D case) (2)</vt:lpstr>
      <vt:lpstr>K-means: steps of the algorithm (2D case): Illustration </vt:lpstr>
      <vt:lpstr>K-means: Determining the number of clusters k</vt:lpstr>
      <vt:lpstr>Example: Client Cluster Analysis</vt:lpstr>
      <vt:lpstr>Loading the datasets</vt:lpstr>
      <vt:lpstr>Visualise the datasets</vt:lpstr>
      <vt:lpstr>Visualise the datasets</vt:lpstr>
      <vt:lpstr>Visualise the datasets</vt:lpstr>
      <vt:lpstr>Visualise the datasets</vt:lpstr>
      <vt:lpstr>Cluster the data using k-Means clustering</vt:lpstr>
      <vt:lpstr>Cluster the data using k-Means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analytical Theory and Methods: Clustering  “Grouping similar objects”</dc:title>
  <dc:creator>Yves Matanga</dc:creator>
  <cp:lastModifiedBy>Ngoma Matanga</cp:lastModifiedBy>
  <cp:revision>24</cp:revision>
  <dcterms:created xsi:type="dcterms:W3CDTF">2020-05-02T06:44:21Z</dcterms:created>
  <dcterms:modified xsi:type="dcterms:W3CDTF">2023-06-06T13:39:01Z</dcterms:modified>
</cp:coreProperties>
</file>