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643991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643991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6439918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6439918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6439918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6439918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6439918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6439918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6439918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6439918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e6439918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e6439918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6439918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6439918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6439918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6439918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6439918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6439918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6439918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e6439918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bcde1d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bcde1d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6439918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6439918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6439918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6439918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e6439918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e6439918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4bb218a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4bb218a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4bb218a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e4bb218a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bcde1d0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dbcde1d0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dbcde1d0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dbcde1d0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643991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e643991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643991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643991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6439918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6439918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643991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643991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643991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643991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6439918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6439918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6439918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6439918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8832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-64600" y="597450"/>
            <a:ext cx="8832300" cy="3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 sz="2400">
                <a:solidFill>
                  <a:srgbClr val="000000"/>
                </a:solidFill>
              </a:defRPr>
            </a:lvl1pPr>
            <a:lvl2pPr indent="-3810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 sz="2400">
                <a:solidFill>
                  <a:srgbClr val="000000"/>
                </a:solidFill>
              </a:defRPr>
            </a:lvl2pPr>
            <a:lvl3pPr indent="-3429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654575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highlight>
                  <a:srgbClr val="FFFFFF"/>
                </a:highlight>
              </a:rPr>
              <a:t>Análise e Projeto Orientado a Objetos</a:t>
            </a:r>
            <a:endParaRPr sz="6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highlight>
                  <a:srgbClr val="FFFFFF"/>
                </a:highlight>
              </a:rPr>
              <a:t>Prof. Reginaldo Rideaki Kamiya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30500"/>
            <a:ext cx="2734564" cy="11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Casos de Uso</a:t>
            </a:r>
            <a:endParaRPr b="1" sz="24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0" y="572700"/>
            <a:ext cx="9144000" cy="4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Exemplo: uma descrição do caso de uso “Agendar Consulta”.</a:t>
            </a:r>
            <a:endParaRPr sz="20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Agendar a consulta permite que dois ou mais médicos de consultórios diferentes possam ler o mesmo registro ao mesmo tempo. Um médico deve escolher, em um menu de lista de médicos on-line, as pessoas envolvidas. O prontuário do paciente é então exibido em suas telas, mas apenas o primeiro médico pode editar o registro. Além disso, uma janela de mensagens de texto é criada para ajudar a coordenar as ações. Supõe-se que uma conferência telefônica para comunicação por voz será estabelecida separadamente.</a:t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Diagrama de </a:t>
            </a:r>
            <a:r>
              <a:rPr b="1" lang="pt-BR" sz="2400"/>
              <a:t>Casos de Uso com Orientação a Objetos</a:t>
            </a:r>
            <a:endParaRPr b="1" sz="2400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0" y="572700"/>
            <a:ext cx="9144000" cy="4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Principais tipos de relacionamentos</a:t>
            </a:r>
            <a:endParaRPr sz="20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50" y="1346372"/>
            <a:ext cx="4517275" cy="21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Diagrama de Casos de Uso “avançado”</a:t>
            </a:r>
            <a:endParaRPr b="1" sz="24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0" y="572700"/>
            <a:ext cx="91440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A herança pode ser utilizada em atores e casos de uso.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Os filhos herdam todas as características ou funções do pai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Cuidado com o uso correto da herança. DICA! Verificar se a frase faz sentido: “Todo &lt;filho&gt; </a:t>
            </a:r>
            <a:r>
              <a:rPr b="1" lang="pt-BR" sz="2000">
                <a:solidFill>
                  <a:srgbClr val="000000"/>
                </a:solidFill>
              </a:rPr>
              <a:t>é </a:t>
            </a:r>
            <a:r>
              <a:rPr lang="pt-BR" sz="2000">
                <a:solidFill>
                  <a:srgbClr val="000000"/>
                </a:solidFill>
              </a:rPr>
              <a:t>um &lt;pai&gt;”. Exemplos de heranças corretas: </a:t>
            </a:r>
            <a:endParaRPr sz="20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000"/>
              <a:t>“Todo aluno </a:t>
            </a:r>
            <a:r>
              <a:rPr b="1" lang="pt-BR" sz="2000"/>
              <a:t>é </a:t>
            </a:r>
            <a:r>
              <a:rPr lang="pt-BR" sz="2000"/>
              <a:t>uma pessoa”</a:t>
            </a:r>
            <a:r>
              <a:rPr b="1" lang="pt-BR" sz="2000"/>
              <a:t> </a:t>
            </a:r>
            <a:endParaRPr b="1" sz="2000"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75" y="1989000"/>
            <a:ext cx="993044" cy="26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425" y="1989000"/>
            <a:ext cx="2135250" cy="26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Diagrama de Casos de Uso </a:t>
            </a:r>
            <a:endParaRPr b="1" sz="24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0" y="572700"/>
            <a:ext cx="9144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Exemplos heranças </a:t>
            </a:r>
            <a:r>
              <a:rPr b="1" lang="pt-BR" sz="2000">
                <a:solidFill>
                  <a:srgbClr val="FF0000"/>
                </a:solidFill>
              </a:rPr>
              <a:t>incorretas </a:t>
            </a:r>
            <a:endParaRPr b="1" sz="2000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125" y="1226100"/>
            <a:ext cx="2566175" cy="29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1226100"/>
            <a:ext cx="11334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Exemplo de diagrama caso de uso com herança</a:t>
            </a:r>
            <a:endParaRPr b="1" sz="24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700"/>
            <a:ext cx="5065633" cy="4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Exemplo de diagrama caso de uso com herança</a:t>
            </a:r>
            <a:endParaRPr b="1" sz="2400"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80892" cy="37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0" y="0"/>
            <a:ext cx="8832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Inclusão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-64600" y="597450"/>
            <a:ext cx="8832300" cy="4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é tipo de dependência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costuma ser utilizada quando existe um cenário, situação ou rotina comum a mais de um caso de uso.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Os relacionamentos de inclusão indicam uma </a:t>
            </a:r>
            <a:r>
              <a:rPr b="1" lang="pt-BR"/>
              <a:t>obrigatoriedade</a:t>
            </a:r>
            <a:r>
              <a:rPr lang="pt-BR"/>
              <a:t>, ou seja, a execução do primeiro obriga também a execução do segundo.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pode ser comparado à chamada de uma sub-rotina ou função.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0" y="0"/>
            <a:ext cx="8832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Inclusão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-64600" y="597450"/>
            <a:ext cx="8832300" cy="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 exemplo abaixo, sempre que um saque ou depósito ocorrer o mesmo deve ser registrado para fins de histórico bancário.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7450"/>
            <a:ext cx="8679900" cy="242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0" y="0"/>
            <a:ext cx="8832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Extensão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-64600" y="597450"/>
            <a:ext cx="8832300" cy="3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também é um tipo de dependência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são utilizadas para descrever cenários </a:t>
            </a:r>
            <a:r>
              <a:rPr b="1" lang="pt-BR"/>
              <a:t>opcionais</a:t>
            </a:r>
            <a:r>
              <a:rPr lang="pt-BR"/>
              <a:t> de um caso de uso.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Casos de uso estendidos descrevem cenários que apenas ocorrerão em uma </a:t>
            </a:r>
            <a:r>
              <a:rPr b="1" lang="pt-BR"/>
              <a:t>situação específica se determinada condição for satisfeita</a:t>
            </a:r>
            <a:r>
              <a:rPr lang="pt-BR"/>
              <a:t>.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Relacionamentos de extensão representam eventos que </a:t>
            </a:r>
            <a:r>
              <a:rPr b="1" lang="pt-BR"/>
              <a:t>não ocorrem sempre</a:t>
            </a:r>
            <a:endParaRPr b="1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0" y="0"/>
            <a:ext cx="8832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extensão</a:t>
            </a:r>
            <a:endParaRPr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7600"/>
            <a:ext cx="8622325" cy="31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Introdução à UML</a:t>
            </a:r>
            <a:endParaRPr b="1" sz="2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0" y="572700"/>
            <a:ext cx="9144000" cy="4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A UML – Unified Modeling Language ou Linguagem de Modelagem Unificada – é uma linguagem que utiliza paradigma de </a:t>
            </a:r>
            <a:r>
              <a:rPr b="1" lang="pt-BR" sz="2400">
                <a:solidFill>
                  <a:srgbClr val="000000"/>
                </a:solidFill>
              </a:rPr>
              <a:t>Orientação a Objetos</a:t>
            </a:r>
            <a:r>
              <a:rPr lang="pt-BR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pt-BR" sz="2400">
                <a:solidFill>
                  <a:srgbClr val="000000"/>
                </a:solidFill>
              </a:rPr>
              <a:t>não é</a:t>
            </a:r>
            <a:r>
              <a:rPr lang="pt-BR" sz="2400">
                <a:solidFill>
                  <a:srgbClr val="000000"/>
                </a:solidFill>
              </a:rPr>
              <a:t> uma linguagem de programação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pt-BR" sz="2400">
                <a:solidFill>
                  <a:srgbClr val="000000"/>
                </a:solidFill>
              </a:rPr>
              <a:t>é</a:t>
            </a:r>
            <a:r>
              <a:rPr lang="pt-BR" sz="2400">
                <a:solidFill>
                  <a:srgbClr val="000000"/>
                </a:solidFill>
              </a:rPr>
              <a:t> uma linguagem de modelagem visual, cujo objetivo é auxiliar a definir características de um sistema como: </a:t>
            </a:r>
            <a:r>
              <a:rPr b="1" lang="pt-BR" sz="2400">
                <a:solidFill>
                  <a:srgbClr val="000000"/>
                </a:solidFill>
              </a:rPr>
              <a:t>requisitos, comportamento, estrutura lógica, a dinâmica das interações</a:t>
            </a:r>
            <a:r>
              <a:rPr lang="pt-BR" sz="2400">
                <a:solidFill>
                  <a:srgbClr val="000000"/>
                </a:solidFill>
              </a:rPr>
              <a:t> e até mesmo suas </a:t>
            </a:r>
            <a:r>
              <a:rPr b="1" lang="pt-BR" sz="2400">
                <a:solidFill>
                  <a:srgbClr val="000000"/>
                </a:solidFill>
              </a:rPr>
              <a:t>necessidades físicas</a:t>
            </a:r>
            <a:r>
              <a:rPr lang="pt-BR" sz="2400">
                <a:solidFill>
                  <a:srgbClr val="000000"/>
                </a:solidFill>
              </a:rPr>
              <a:t> em relação aos equipamentos.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8832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Restrições em Associações de Extensão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-64600" y="597450"/>
            <a:ext cx="8832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</a:t>
            </a:r>
            <a:r>
              <a:rPr lang="pt-BR"/>
              <a:t>ão compostas por um texto entre chaves e utilizadas para definir validações. Exemplo: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7450"/>
            <a:ext cx="8991601" cy="2539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8832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/>
              <a:t>Exemplo de diagrama de Casos de Uso com herança, inclusão e extensão</a:t>
            </a:r>
            <a:endParaRPr b="0" sz="1800"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5075"/>
            <a:ext cx="7446124" cy="47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8832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Mais um exemplo</a:t>
            </a:r>
            <a:endParaRPr sz="2400"/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100"/>
            <a:ext cx="9144001" cy="3909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Exercícios</a:t>
            </a:r>
            <a:endParaRPr b="1" sz="3000"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0" y="572700"/>
            <a:ext cx="9144000" cy="4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arenR"/>
            </a:pPr>
            <a:r>
              <a:rPr lang="pt-BR" sz="2400">
                <a:solidFill>
                  <a:srgbClr val="000000"/>
                </a:solidFill>
              </a:rPr>
              <a:t>Usando seu conhecimento de como um caixa eletrônico (ATM) funciona, desenvolva um diagrama de </a:t>
            </a:r>
            <a:r>
              <a:rPr b="1" lang="pt-BR" sz="2400">
                <a:solidFill>
                  <a:srgbClr val="000000"/>
                </a:solidFill>
              </a:rPr>
              <a:t>casos de uso</a:t>
            </a:r>
            <a:r>
              <a:rPr lang="pt-BR" sz="2400">
                <a:solidFill>
                  <a:srgbClr val="000000"/>
                </a:solidFill>
              </a:rPr>
              <a:t> e suas descrições que poderiam servir de base para os requisitos do sistema de ATM.</a:t>
            </a:r>
            <a:endParaRPr sz="2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Exercícios</a:t>
            </a:r>
            <a:endParaRPr b="1" sz="3000"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0" y="572700"/>
            <a:ext cx="9144000" cy="4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2)  Idem, porém para um sistema qualquer. Pense em um sistema possa beneficiar você, a sua família, a sociedade ou sua empresa.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13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Bibliografia</a:t>
            </a:r>
            <a:endParaRPr b="1" sz="3000"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801100"/>
            <a:ext cx="8520600" cy="4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GUEDES, Gilleanes T. A. UML: uma abordagem prática. 2. ed. São Paulo: Novatec Editora, 2011.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SOMMERVILLE, Ian. Engenharia de software. 9. ed. São Paulo: Pearson, 2014.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LARMAN, Craig. Utilizando UML e padrões: uma introdução à análise e ao projeto orientados a objetos e ao desenvolvimento iterativo. 3. ed. Porto Alegre: Bookman, 2007</a:t>
            </a:r>
            <a:endParaRPr sz="24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13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Bibliografia</a:t>
            </a:r>
            <a:endParaRPr b="1" sz="3000"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801100"/>
            <a:ext cx="8520600" cy="4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>
                <a:solidFill>
                  <a:srgbClr val="000000"/>
                </a:solidFill>
              </a:rPr>
              <a:t>SILVA, Ricardo P. UML 2 em modelagem orientada a objetos. Florianópolis: Visual Books, 2007.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>
                <a:solidFill>
                  <a:srgbClr val="000000"/>
                </a:solidFill>
              </a:rPr>
              <a:t>PRESSMAN, Roger S.; MAXIM, Bruce R. Engenharia de software: uma abordagem profissional. 8. ed. Porto Alegre: Bookman, 2016.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>
                <a:solidFill>
                  <a:srgbClr val="000000"/>
                </a:solidFill>
              </a:rPr>
              <a:t>MACLAGHLIN, Brett; POLLICE, Gary; WEST David. Análise e projeto orientado a objeto. 1. ed. São Paulo: Alta Books, 2007.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>
                <a:solidFill>
                  <a:srgbClr val="000000"/>
                </a:solidFill>
              </a:rPr>
              <a:t>FOWLER Martin. UML essencial: um breve guia para a linguagem padrão de modelagem de objetos. 3. ed. Porto Alegre: Bookman, 2004.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>
                <a:solidFill>
                  <a:srgbClr val="000000"/>
                </a:solidFill>
              </a:rPr>
              <a:t>BOOCH, Grady; RUMBAUGH, James; JACOBSON Ivar. UML: guia do usuário. Rio de Janeiro: Elsevier, 2005.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Introdução à UML</a:t>
            </a:r>
            <a:endParaRPr b="1" sz="24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0" y="572700"/>
            <a:ext cx="9144000" cy="4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A versão 2 é a mais recente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É independente de linguagem de programação e do processo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Pode ser utilizado em sistemas não orientados a objetos também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Define um conjunto de diagramas que podem ser classificados como </a:t>
            </a:r>
            <a:r>
              <a:rPr b="1" lang="pt-BR" sz="2400">
                <a:solidFill>
                  <a:srgbClr val="000000"/>
                </a:solidFill>
              </a:rPr>
              <a:t>estruturais </a:t>
            </a:r>
            <a:r>
              <a:rPr lang="pt-BR" sz="2400">
                <a:solidFill>
                  <a:srgbClr val="000000"/>
                </a:solidFill>
              </a:rPr>
              <a:t>e </a:t>
            </a:r>
            <a:r>
              <a:rPr b="1" lang="pt-BR" sz="2400">
                <a:solidFill>
                  <a:srgbClr val="000000"/>
                </a:solidFill>
              </a:rPr>
              <a:t>comportamentais </a:t>
            </a:r>
            <a:endParaRPr sz="24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Hierarquia dos diagramas da UML</a:t>
            </a:r>
            <a:endParaRPr b="1" sz="2400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5" y="509075"/>
            <a:ext cx="8609501" cy="46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Introdução à UML</a:t>
            </a:r>
            <a:endParaRPr b="1" sz="30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572700"/>
            <a:ext cx="9144000" cy="4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</a:rPr>
              <a:t>Para que tantos tipos de diagramas?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Para fornecer </a:t>
            </a:r>
            <a:r>
              <a:rPr b="1" lang="pt-BR" sz="2400">
                <a:solidFill>
                  <a:srgbClr val="000000"/>
                </a:solidFill>
              </a:rPr>
              <a:t>múltiplas visões</a:t>
            </a:r>
            <a:r>
              <a:rPr lang="pt-BR" sz="2400">
                <a:solidFill>
                  <a:srgbClr val="000000"/>
                </a:solidFill>
              </a:rPr>
              <a:t> do sistema.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A ideia é que cada diagrama </a:t>
            </a:r>
            <a:r>
              <a:rPr b="1" lang="pt-BR" sz="2400">
                <a:solidFill>
                  <a:srgbClr val="000000"/>
                </a:solidFill>
              </a:rPr>
              <a:t>complemente</a:t>
            </a:r>
            <a:r>
              <a:rPr lang="pt-BR" sz="2400">
                <a:solidFill>
                  <a:srgbClr val="000000"/>
                </a:solidFill>
              </a:rPr>
              <a:t> os outros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Permite que </a:t>
            </a:r>
            <a:r>
              <a:rPr b="1" lang="pt-BR" sz="2400">
                <a:solidFill>
                  <a:srgbClr val="000000"/>
                </a:solidFill>
              </a:rPr>
              <a:t>falhas de análise sejam descobertas</a:t>
            </a:r>
            <a:r>
              <a:rPr lang="pt-BR" sz="2400">
                <a:solidFill>
                  <a:srgbClr val="000000"/>
                </a:solidFill>
              </a:rPr>
              <a:t> previamente, diminuindo a quantidade de erros futuros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Não é obrigatório usar todos tipos de diagramas. Utilizar os mais adequados à necessidade.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Diagrama de Casos de Uso</a:t>
            </a:r>
            <a:endParaRPr b="1" sz="24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0" y="572700"/>
            <a:ext cx="9144000" cy="4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é o diagrama mais geral e informal da UML, utilizado normalmente no </a:t>
            </a:r>
            <a:r>
              <a:rPr b="1" lang="pt-BR" sz="2400">
                <a:solidFill>
                  <a:srgbClr val="000000"/>
                </a:solidFill>
              </a:rPr>
              <a:t>levantamento </a:t>
            </a:r>
            <a:r>
              <a:rPr lang="pt-BR" sz="2400">
                <a:solidFill>
                  <a:srgbClr val="000000"/>
                </a:solidFill>
              </a:rPr>
              <a:t>e </a:t>
            </a:r>
            <a:r>
              <a:rPr b="1" lang="pt-BR" sz="2400">
                <a:solidFill>
                  <a:srgbClr val="000000"/>
                </a:solidFill>
              </a:rPr>
              <a:t>análise de requisitos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pode ser consultado durante todo o processo e servir de base para outros diagramas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pt-BR" sz="2400">
                <a:solidFill>
                  <a:srgbClr val="000000"/>
                </a:solidFill>
              </a:rPr>
              <a:t>linguagem simples</a:t>
            </a:r>
            <a:r>
              <a:rPr lang="pt-BR" sz="2400">
                <a:solidFill>
                  <a:srgbClr val="000000"/>
                </a:solidFill>
              </a:rPr>
              <a:t> para que os </a:t>
            </a:r>
            <a:r>
              <a:rPr b="1" lang="pt-BR" sz="2400">
                <a:solidFill>
                  <a:srgbClr val="000000"/>
                </a:solidFill>
              </a:rPr>
              <a:t>usuários</a:t>
            </a:r>
            <a:r>
              <a:rPr lang="pt-BR" sz="2400">
                <a:solidFill>
                  <a:srgbClr val="000000"/>
                </a:solidFill>
              </a:rPr>
              <a:t> possam ter uma ideia geral do sistema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identificar os </a:t>
            </a:r>
            <a:r>
              <a:rPr b="1" lang="pt-BR" sz="2400">
                <a:solidFill>
                  <a:srgbClr val="000000"/>
                </a:solidFill>
              </a:rPr>
              <a:t>atores </a:t>
            </a:r>
            <a:r>
              <a:rPr lang="pt-BR" sz="2400">
                <a:solidFill>
                  <a:srgbClr val="000000"/>
                </a:solidFill>
              </a:rPr>
              <a:t>(usuários, outros sistemas ou até mesmo algum periférico) que se comunicarão com o sistema.</a:t>
            </a:r>
            <a:endParaRPr sz="24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Diagrama de Casos de Uso</a:t>
            </a:r>
            <a:endParaRPr b="1" sz="24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0" y="572700"/>
            <a:ext cx="91440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identificar os </a:t>
            </a:r>
            <a:r>
              <a:rPr b="1" lang="pt-BR" sz="2000">
                <a:solidFill>
                  <a:srgbClr val="000000"/>
                </a:solidFill>
              </a:rPr>
              <a:t>atores </a:t>
            </a:r>
            <a:r>
              <a:rPr lang="pt-BR" sz="2000">
                <a:solidFill>
                  <a:srgbClr val="000000"/>
                </a:solidFill>
              </a:rPr>
              <a:t>(usuários, outros sistemas ou até mesmo algum periférico) que se comunicarão com o sistema. Dica! Usar </a:t>
            </a:r>
            <a:r>
              <a:rPr b="1" lang="pt-BR" sz="2000">
                <a:solidFill>
                  <a:srgbClr val="000000"/>
                </a:solidFill>
              </a:rPr>
              <a:t>substantivo</a:t>
            </a:r>
            <a:r>
              <a:rPr lang="pt-BR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75" y="1468175"/>
            <a:ext cx="856925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0" y="2617963"/>
            <a:ext cx="91440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identificar </a:t>
            </a:r>
            <a:r>
              <a:rPr lang="pt-BR" sz="2000">
                <a:solidFill>
                  <a:srgbClr val="000000"/>
                </a:solidFill>
              </a:rPr>
              <a:t>os serviços, ou seja, as funcionalidades que o sistema disponibilizará aos atores, conhecidos como </a:t>
            </a:r>
            <a:r>
              <a:rPr b="1" lang="pt-BR" sz="2000">
                <a:solidFill>
                  <a:srgbClr val="000000"/>
                </a:solidFill>
              </a:rPr>
              <a:t>casos de uso</a:t>
            </a:r>
            <a:r>
              <a:rPr lang="pt-BR" sz="2000">
                <a:solidFill>
                  <a:srgbClr val="000000"/>
                </a:solidFill>
              </a:rPr>
              <a:t>. Simbolizados com a elipse. Dica! Usar </a:t>
            </a:r>
            <a:r>
              <a:rPr b="1" lang="pt-BR" sz="2000">
                <a:solidFill>
                  <a:srgbClr val="000000"/>
                </a:solidFill>
              </a:rPr>
              <a:t>verbo</a:t>
            </a:r>
            <a:r>
              <a:rPr lang="pt-BR" sz="2000">
                <a:solidFill>
                  <a:srgbClr val="000000"/>
                </a:solidFill>
              </a:rPr>
              <a:t>. Exemplo:</a:t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75" y="3987525"/>
            <a:ext cx="1937188" cy="8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Diagrama de Casos de Uso</a:t>
            </a:r>
            <a:endParaRPr b="1" sz="24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0" y="572700"/>
            <a:ext cx="91440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>
                <a:solidFill>
                  <a:srgbClr val="000000"/>
                </a:solidFill>
              </a:rPr>
              <a:t>Exemplo: sistema de informações de pacientes.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6750"/>
            <a:ext cx="7553200" cy="41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Casos de Uso</a:t>
            </a:r>
            <a:endParaRPr b="1" sz="24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0" y="572700"/>
            <a:ext cx="9144000" cy="4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obs: Alguns autores consideram cada caso de uso um cenário único; outros, como sugerido por Stevens e Pooley (2006), encapsulam um conjunto de cenários. Você pode, na prática, usá-los de qualquer forma.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Cada </a:t>
            </a:r>
            <a:r>
              <a:rPr b="1" lang="pt-BR" sz="2000">
                <a:solidFill>
                  <a:srgbClr val="000000"/>
                </a:solidFill>
              </a:rPr>
              <a:t>caso de uso</a:t>
            </a:r>
            <a:r>
              <a:rPr lang="pt-BR" sz="2000">
                <a:solidFill>
                  <a:srgbClr val="000000"/>
                </a:solidFill>
              </a:rPr>
              <a:t> deve ser documentado com uma </a:t>
            </a:r>
            <a:r>
              <a:rPr b="1" lang="pt-BR" sz="2000">
                <a:solidFill>
                  <a:srgbClr val="000000"/>
                </a:solidFill>
              </a:rPr>
              <a:t>descrição textual simples</a:t>
            </a:r>
            <a:r>
              <a:rPr lang="pt-BR" sz="2000">
                <a:solidFill>
                  <a:srgbClr val="000000"/>
                </a:solidFill>
              </a:rPr>
              <a:t>. 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