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9"/>
  </p:notesMasterIdLst>
  <p:handoutMasterIdLst>
    <p:handoutMasterId r:id="rId10"/>
  </p:handoutMasterIdLst>
  <p:sldIdLst>
    <p:sldId id="267" r:id="rId2"/>
    <p:sldId id="271" r:id="rId3"/>
    <p:sldId id="276" r:id="rId4"/>
    <p:sldId id="259" r:id="rId5"/>
    <p:sldId id="272" r:id="rId6"/>
    <p:sldId id="277" r:id="rId7"/>
    <p:sldId id="257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7" autoAdjust="0"/>
    <p:restoredTop sz="94653" autoAdjust="0"/>
  </p:normalViewPr>
  <p:slideViewPr>
    <p:cSldViewPr>
      <p:cViewPr varScale="1">
        <p:scale>
          <a:sx n="106" d="100"/>
          <a:sy n="106" d="100"/>
        </p:scale>
        <p:origin x="184" y="10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10/3/18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10/3/18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3500" y="1792263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0739" y="3226860"/>
            <a:ext cx="3859795" cy="304722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8313" y="292609"/>
            <a:ext cx="837981" cy="767687"/>
          </a:xfrm>
        </p:spPr>
        <p:txBody>
          <a:bodyPr/>
          <a:lstStyle>
            <a:lvl1pPr>
              <a:defRPr sz="2799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965945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5" y="5532683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063416"/>
            <a:ext cx="8823361" cy="1379755"/>
          </a:xfrm>
        </p:spPr>
        <p:txBody>
          <a:bodyPr anchor="ctr"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6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061" y="603589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597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2610" y="2613787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597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980517"/>
            <a:ext cx="8458780" cy="2705034"/>
          </a:xfrm>
        </p:spPr>
        <p:txBody>
          <a:bodyPr anchor="ctr"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8" y="3686515"/>
            <a:ext cx="7723760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14393"/>
            <a:ext cx="8823361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9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5" y="2404477"/>
            <a:ext cx="8823361" cy="178870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90" y="5024967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8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654" y="947920"/>
            <a:ext cx="8759131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10999"/>
            <a:ext cx="312835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87261"/>
            <a:ext cx="3128353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6" y="2610999"/>
            <a:ext cx="314456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6" y="3187262"/>
            <a:ext cx="3144561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4647" y="2603501"/>
            <a:ext cx="3156626" cy="576261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4647" y="3187261"/>
            <a:ext cx="3160206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0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5"/>
            <a:ext cx="3019957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5" y="2611246"/>
            <a:ext cx="2690541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8"/>
            <a:ext cx="301995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42840"/>
            <a:ext cx="2690541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75" y="5109108"/>
            <a:ext cx="3049644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1355" y="4532845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18992"/>
            <a:ext cx="2690541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1355" y="5109108"/>
            <a:ext cx="3053332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2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654" y="947920"/>
            <a:ext cx="8759131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mr-IN" smtClean="0"/>
              <a:t>3/10/18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393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97430"/>
            <a:ext cx="1409598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3" y="1297430"/>
            <a:ext cx="6245919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69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654" y="947920"/>
            <a:ext cx="8759131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mr-IN" smtClean="0"/>
              <a:t>3/10/18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91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677645"/>
            <a:ext cx="4349890" cy="2283823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mr-IN" smtClean="0"/>
              <a:t>3/10/18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Rectangle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8695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068" y="2603501"/>
            <a:ext cx="4827487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5" y="2603501"/>
            <a:ext cx="4823902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mr-IN" smtClean="0"/>
              <a:t>3/10/18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14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36063"/>
            <a:ext cx="482390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212326"/>
            <a:ext cx="4823901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4" y="2603500"/>
            <a:ext cx="4823903" cy="60882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212327"/>
            <a:ext cx="4823902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mr-IN" smtClean="0"/>
              <a:t>3/10/18</a:t>
            </a:fld>
            <a:endParaRPr lang="mr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16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mr-IN" smtClean="0"/>
              <a:t>3/10/18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38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3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4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7" y="1693332"/>
            <a:ext cx="3859254" cy="173566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7" y="1143000"/>
            <a:ext cx="322635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4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1299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47920"/>
            <a:ext cx="8759131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40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8165" y="6394408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2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  <p:sldLayoutId id="214748364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6962" y="5943600"/>
            <a:ext cx="4635500" cy="8382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https://</a:t>
            </a:r>
            <a:r>
              <a:rPr lang="en-US" sz="1800" dirty="0" err="1">
                <a:solidFill>
                  <a:schemeClr val="tx1"/>
                </a:solidFill>
              </a:rPr>
              <a:t>github.com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ntheile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soundblock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3990009"/>
            <a:ext cx="3378200" cy="7239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 bwMode="white">
          <a:xfrm>
            <a:off x="4875212" y="4909654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063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799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mtClean="0">
                <a:solidFill>
                  <a:schemeClr val="tx1"/>
                </a:solidFill>
              </a:rPr>
              <a:t>Nick Theile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Soundblock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76512" y="2971800"/>
            <a:ext cx="9816558" cy="2425700"/>
          </a:xfrm>
        </p:spPr>
        <p:txBody>
          <a:bodyPr/>
          <a:lstStyle/>
          <a:p>
            <a:r>
              <a:rPr lang="en-US" dirty="0"/>
              <a:t>Open source music player and </a:t>
            </a:r>
            <a:r>
              <a:rPr lang="en-US" dirty="0" smtClean="0"/>
              <a:t>discovery tool.</a:t>
            </a:r>
          </a:p>
          <a:p>
            <a:r>
              <a:rPr lang="en-US" dirty="0" smtClean="0"/>
              <a:t>For Independent </a:t>
            </a:r>
            <a:r>
              <a:rPr lang="en-US" dirty="0"/>
              <a:t>artists and fans powered by the </a:t>
            </a:r>
            <a:r>
              <a:rPr lang="en-US" dirty="0" err="1"/>
              <a:t>Blockchain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supports peer (fan) to peer (artist) payments </a:t>
            </a:r>
            <a:r>
              <a:rPr lang="en-US" dirty="0" smtClean="0"/>
              <a:t>and licensing model with </a:t>
            </a:r>
            <a:r>
              <a:rPr lang="en-US" dirty="0"/>
              <a:t>no </a:t>
            </a:r>
            <a:r>
              <a:rPr lang="en-US" dirty="0" smtClean="0"/>
              <a:t>fees </a:t>
            </a:r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record labels, no </a:t>
            </a:r>
            <a:r>
              <a:rPr lang="en-US" dirty="0" smtClean="0"/>
              <a:t>middlemen</a:t>
            </a:r>
          </a:p>
          <a:p>
            <a:r>
              <a:rPr lang="en-US" dirty="0" smtClean="0"/>
              <a:t>The </a:t>
            </a:r>
            <a:r>
              <a:rPr lang="en-US" dirty="0"/>
              <a:t>artist gets 100</a:t>
            </a:r>
            <a:r>
              <a:rPr lang="en-US" dirty="0" smtClean="0"/>
              <a:t>% of the profits</a:t>
            </a:r>
            <a:r>
              <a:rPr lang="en-US" dirty="0"/>
              <a:t> </a:t>
            </a:r>
            <a:r>
              <a:rPr lang="en-US" dirty="0" smtClean="0"/>
              <a:t>for his music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794000"/>
            <a:ext cx="4787358" cy="3416300"/>
          </a:xfrm>
        </p:spPr>
        <p:txBody>
          <a:bodyPr/>
          <a:lstStyle/>
          <a:p>
            <a:r>
              <a:rPr lang="en-US" dirty="0" smtClean="0"/>
              <a:t>Artists </a:t>
            </a:r>
            <a:r>
              <a:rPr lang="en-US" dirty="0"/>
              <a:t>are making less and less money for their art the more and more it </a:t>
            </a:r>
            <a:r>
              <a:rPr lang="en-US" dirty="0" smtClean="0"/>
              <a:t>becomes digitized</a:t>
            </a:r>
          </a:p>
          <a:p>
            <a:r>
              <a:rPr lang="en-US" dirty="0" smtClean="0"/>
              <a:t>Independent artists do not fully own there music</a:t>
            </a:r>
          </a:p>
          <a:p>
            <a:r>
              <a:rPr lang="en-US" dirty="0"/>
              <a:t>Why </a:t>
            </a:r>
            <a:r>
              <a:rPr lang="en-US" dirty="0" smtClean="0"/>
              <a:t>can't I </a:t>
            </a:r>
            <a:r>
              <a:rPr lang="en-US" dirty="0"/>
              <a:t>just </a:t>
            </a:r>
            <a:r>
              <a:rPr lang="en-US" dirty="0" smtClean="0"/>
              <a:t>go to </a:t>
            </a:r>
            <a:r>
              <a:rPr lang="en-US" dirty="0"/>
              <a:t>S</a:t>
            </a:r>
            <a:r>
              <a:rPr lang="en-US" dirty="0" smtClean="0"/>
              <a:t>potify </a:t>
            </a:r>
            <a:r>
              <a:rPr lang="en-US" dirty="0"/>
              <a:t>and upload my music</a:t>
            </a:r>
            <a:r>
              <a:rPr lang="en-US" dirty="0" smtClean="0"/>
              <a:t>?</a:t>
            </a:r>
          </a:p>
          <a:p>
            <a:r>
              <a:rPr lang="en-US" dirty="0"/>
              <a:t>Why can't I get paid when I upload songs to </a:t>
            </a:r>
            <a:r>
              <a:rPr lang="en-US" dirty="0" err="1" smtClean="0"/>
              <a:t>Soundcloud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7286" y="2794000"/>
            <a:ext cx="4787358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are more middle men to pay, like </a:t>
            </a:r>
            <a:r>
              <a:rPr lang="en-US" dirty="0"/>
              <a:t>S</a:t>
            </a:r>
            <a:r>
              <a:rPr lang="en-US" dirty="0" smtClean="0"/>
              <a:t>potify and iTunes to handle licensing and distribution</a:t>
            </a:r>
            <a:endParaRPr lang="en-US" dirty="0"/>
          </a:p>
          <a:p>
            <a:r>
              <a:rPr lang="en-US" dirty="0" smtClean="0"/>
              <a:t>Must conform to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/>
              <a:t>pricing </a:t>
            </a:r>
            <a:r>
              <a:rPr lang="en-US" dirty="0" smtClean="0"/>
              <a:t>schemas. </a:t>
            </a:r>
          </a:p>
          <a:p>
            <a:r>
              <a:rPr lang="en-US" dirty="0" smtClean="0"/>
              <a:t>Spotify outsources licensing to third parties and record labels</a:t>
            </a:r>
          </a:p>
          <a:p>
            <a:r>
              <a:rPr lang="en-US" dirty="0" smtClean="0"/>
              <a:t>It’s too expensive to handle the infrastructure for licensing and payment model at scale for indie artists (lots of lawyer and middlemen to pay)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8928" y="2394466"/>
            <a:ext cx="11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7286" y="239446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52400"/>
            <a:ext cx="5408481" cy="65116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52094" y="199292"/>
            <a:ext cx="1371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  <a:p>
            <a:pPr algn="ctr"/>
            <a:r>
              <a:rPr lang="en-US" dirty="0"/>
              <a:t>Music Discovery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97500" y="2620609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  <a:p>
            <a:pPr algn="ctr"/>
            <a:r>
              <a:rPr lang="en-US" dirty="0" smtClean="0"/>
              <a:t>Music</a:t>
            </a:r>
          </a:p>
          <a:p>
            <a:pPr algn="ctr"/>
            <a:r>
              <a:rPr lang="en-US" dirty="0" smtClean="0"/>
              <a:t>Player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04212" y="4860218"/>
            <a:ext cx="1554274" cy="169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(5)</a:t>
            </a:r>
            <a:endParaRPr lang="en-US" dirty="0"/>
          </a:p>
          <a:p>
            <a:pPr algn="ctr"/>
            <a:r>
              <a:rPr lang="en-US" dirty="0" smtClean="0"/>
              <a:t>Artist Owned</a:t>
            </a:r>
          </a:p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{ DID3 Tag 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50084" y="152400"/>
            <a:ext cx="3278318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Identity</a:t>
            </a:r>
          </a:p>
          <a:p>
            <a:pPr algn="ctr"/>
            <a:r>
              <a:rPr lang="en-US" dirty="0" smtClean="0"/>
              <a:t>{ Self </a:t>
            </a:r>
            <a:r>
              <a:rPr lang="en-US" dirty="0"/>
              <a:t>Sovereign</a:t>
            </a:r>
          </a:p>
          <a:p>
            <a:pPr algn="ctr"/>
            <a:r>
              <a:rPr lang="en-US" dirty="0" smtClean="0"/>
              <a:t>Pub/</a:t>
            </a:r>
            <a:r>
              <a:rPr lang="en-US" dirty="0" err="1" smtClean="0"/>
              <a:t>Pri</a:t>
            </a:r>
            <a:r>
              <a:rPr lang="en-US" dirty="0" smtClean="0"/>
              <a:t> Key; Digital Sig }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824690"/>
            <a:ext cx="1339356" cy="2870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55812" y="3629792"/>
            <a:ext cx="1624020" cy="128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(4)</a:t>
            </a:r>
            <a:endParaRPr lang="en-US" dirty="0"/>
          </a:p>
          <a:p>
            <a:pPr algn="ctr"/>
            <a:r>
              <a:rPr lang="en-US" dirty="0" smtClean="0"/>
              <a:t>Artist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algn="ctr"/>
            <a:r>
              <a:rPr lang="en-US" dirty="0" smtClean="0"/>
              <a:t>Song Entries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0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286000"/>
            <a:ext cx="9968958" cy="40259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(1) Self Sovereign Identity</a:t>
            </a:r>
          </a:p>
          <a:p>
            <a:pPr lvl="1"/>
            <a:r>
              <a:rPr lang="en-US" dirty="0" smtClean="0"/>
              <a:t>Digital Signatures - </a:t>
            </a:r>
            <a:r>
              <a:rPr lang="en-US" dirty="0" err="1" smtClean="0"/>
              <a:t>Blockstack</a:t>
            </a:r>
            <a:r>
              <a:rPr lang="en-US" dirty="0" smtClean="0"/>
              <a:t> Login</a:t>
            </a:r>
          </a:p>
          <a:p>
            <a:pPr lvl="1"/>
            <a:r>
              <a:rPr lang="en-US" dirty="0" smtClean="0"/>
              <a:t>Create an Artist chain</a:t>
            </a:r>
          </a:p>
          <a:p>
            <a:r>
              <a:rPr lang="en-US" dirty="0" smtClean="0"/>
              <a:t>(2) Self Sovereign Music Ownership</a:t>
            </a:r>
          </a:p>
          <a:p>
            <a:pPr lvl="1"/>
            <a:r>
              <a:rPr lang="en-US" dirty="0" smtClean="0"/>
              <a:t>Upload the song to your storage bucket (</a:t>
            </a:r>
            <a:r>
              <a:rPr lang="en-US" dirty="0" err="1" smtClean="0"/>
              <a:t>Blockstack</a:t>
            </a:r>
            <a:r>
              <a:rPr lang="en-US" dirty="0" smtClean="0"/>
              <a:t> Gaia Storage)</a:t>
            </a:r>
          </a:p>
          <a:p>
            <a:pPr lvl="2"/>
            <a:r>
              <a:rPr lang="en-US" dirty="0" smtClean="0"/>
              <a:t>Free = no license and no encryption</a:t>
            </a:r>
          </a:p>
          <a:p>
            <a:pPr lvl="2"/>
            <a:r>
              <a:rPr lang="en-US" dirty="0" smtClean="0"/>
              <a:t>License = choose your own model (free, free for X plays, pay to own), public private key cryptography</a:t>
            </a:r>
          </a:p>
          <a:p>
            <a:pPr lvl="3"/>
            <a:r>
              <a:rPr lang="en-US" dirty="0" smtClean="0"/>
              <a:t>Each artist needs to digitally sign a copy of the song to the public key of the fan (so they can decrypt it in the player)</a:t>
            </a:r>
          </a:p>
          <a:p>
            <a:r>
              <a:rPr lang="en-US" dirty="0"/>
              <a:t>(</a:t>
            </a:r>
            <a:r>
              <a:rPr lang="en-US" dirty="0" smtClean="0"/>
              <a:t>3) Decentralized Music Discovery</a:t>
            </a:r>
          </a:p>
          <a:p>
            <a:pPr lvl="1"/>
            <a:r>
              <a:rPr lang="en-US" dirty="0" smtClean="0"/>
              <a:t>DID3 Tag Open Protocol</a:t>
            </a:r>
          </a:p>
          <a:p>
            <a:pPr lvl="1"/>
            <a:r>
              <a:rPr lang="en-US" dirty="0"/>
              <a:t>Hash of the raw music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Pointer to the storage location</a:t>
            </a:r>
          </a:p>
          <a:p>
            <a:pPr lvl="1"/>
            <a:r>
              <a:rPr lang="en-US" dirty="0" smtClean="0"/>
              <a:t>Meta data about the song , artist, genre, lyrics, album art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DID3 Decentralized ID3 Tag for Music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4212" y="2133600"/>
            <a:ext cx="1089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did3Tag = {</a:t>
            </a:r>
          </a:p>
          <a:p>
            <a:pPr lvl="1"/>
            <a:r>
              <a:rPr lang="en-US" dirty="0">
                <a:latin typeface="Menlo" charset="0"/>
              </a:rPr>
              <a:t>song: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'Super Mario'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>
                <a:latin typeface="Menlo" charset="0"/>
              </a:rPr>
              <a:t>album: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'self title'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>
                <a:latin typeface="Menlo" charset="0"/>
              </a:rPr>
              <a:t>artist: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'Nick Theile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 err="1" smtClean="0">
                <a:latin typeface="Menlo" charset="0"/>
              </a:rPr>
              <a:t>artistDigitalSignature</a:t>
            </a:r>
            <a:r>
              <a:rPr lang="en-US" dirty="0" smtClean="0">
                <a:latin typeface="Menlo" charset="0"/>
              </a:rPr>
              <a:t>: 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’</a:t>
            </a:r>
            <a:r>
              <a:rPr lang="en-US" dirty="0" smtClean="0"/>
              <a:t>32u4948290njkfwhf8948948i390fjn4f4390fm3942k494f0j3n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 err="1" smtClean="0">
                <a:latin typeface="Menlo" charset="0"/>
              </a:rPr>
              <a:t>artistPublicKey</a:t>
            </a:r>
            <a:r>
              <a:rPr lang="en-US" dirty="0">
                <a:latin typeface="Menlo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dirty="0"/>
              <a:t> 17xxYBCvxwrwKtAna4bubsxGCMCcVNAgyw 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,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lvl="1"/>
            <a:r>
              <a:rPr lang="en-US" dirty="0" err="1" smtClean="0">
                <a:latin typeface="Menlo" charset="0"/>
              </a:rPr>
              <a:t>musicPointer</a:t>
            </a:r>
            <a:r>
              <a:rPr lang="en-US" dirty="0" smtClean="0">
                <a:latin typeface="Menlo" charset="0"/>
              </a:rPr>
              <a:t>: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'https://</a:t>
            </a:r>
            <a:r>
              <a:rPr lang="en-US" dirty="0" err="1" smtClean="0">
                <a:solidFill>
                  <a:srgbClr val="CE9178"/>
                </a:solidFill>
                <a:latin typeface="Menlo" charset="0"/>
              </a:rPr>
              <a:t>raw.githubusercontent.com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/Super%20Mario.mp3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 err="1">
                <a:latin typeface="Menlo" charset="0"/>
              </a:rPr>
              <a:t>artUrl</a:t>
            </a:r>
            <a:r>
              <a:rPr lang="en-US" dirty="0">
                <a:latin typeface="Menlo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'https://</a:t>
            </a:r>
            <a:r>
              <a:rPr lang="en-US" dirty="0" err="1" smtClean="0">
                <a:solidFill>
                  <a:srgbClr val="CE9178"/>
                </a:solidFill>
                <a:latin typeface="Menlo" charset="0"/>
              </a:rPr>
              <a:t>supermariorun.com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/</a:t>
            </a:r>
            <a:r>
              <a:rPr lang="en-US" dirty="0" err="1" smtClean="0">
                <a:solidFill>
                  <a:srgbClr val="CE9178"/>
                </a:solidFill>
                <a:latin typeface="Menlo" charset="0"/>
              </a:rPr>
              <a:t>hero_chara_mario_update_pc.png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>
                <a:latin typeface="Menlo" charset="0"/>
              </a:rPr>
              <a:t>genre: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'alternative'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>
                <a:latin typeface="Menlo" charset="0"/>
              </a:rPr>
              <a:t>license: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'free'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 err="1">
                <a:latin typeface="Menlo" charset="0"/>
              </a:rPr>
              <a:t>lyricsUrl</a:t>
            </a:r>
            <a:r>
              <a:rPr lang="en-US" dirty="0">
                <a:latin typeface="Menlo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'http://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url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-to-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lyrics.html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 err="1">
                <a:latin typeface="Menlo" charset="0"/>
              </a:rPr>
              <a:t>rawMusicFileHash</a:t>
            </a:r>
            <a:r>
              <a:rPr lang="en-US" dirty="0">
                <a:latin typeface="Menlo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>
                <a:latin typeface="Menlo" charset="0"/>
              </a:rPr>
              <a:t>year: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'2018'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r>
              <a:rPr lang="en-US" dirty="0">
                <a:latin typeface="Menlo" charset="0"/>
              </a:rPr>
              <a:t>};</a:t>
            </a:r>
            <a:endParaRPr lang="en-US" b="0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823</TotalTime>
  <Words>408</Words>
  <Application>Microsoft Macintosh PowerPoint</Application>
  <PresentationFormat>Custom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Century Gothic</vt:lpstr>
      <vt:lpstr>Euphemia</vt:lpstr>
      <vt:lpstr>Mangal</vt:lpstr>
      <vt:lpstr>Menlo</vt:lpstr>
      <vt:lpstr>Wingdings 3</vt:lpstr>
      <vt:lpstr>Arial</vt:lpstr>
      <vt:lpstr>Ion Boardroom</vt:lpstr>
      <vt:lpstr>PowerPoint Presentation</vt:lpstr>
      <vt:lpstr>Soundblock App</vt:lpstr>
      <vt:lpstr>Problem Statement</vt:lpstr>
      <vt:lpstr>PowerPoint Presentation</vt:lpstr>
      <vt:lpstr>Demo</vt:lpstr>
      <vt:lpstr>DID3 Decentralized ID3 Tag for Music</vt:lpstr>
      <vt:lpstr>Thanks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Soundblock</dc:title>
  <dc:creator>Nick Theile</dc:creator>
  <cp:lastModifiedBy>Nick Theile</cp:lastModifiedBy>
  <cp:revision>41</cp:revision>
  <dcterms:created xsi:type="dcterms:W3CDTF">2018-09-30T13:28:07Z</dcterms:created>
  <dcterms:modified xsi:type="dcterms:W3CDTF">2018-10-03T18:55:15Z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