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IBM Plex Sans"/>
      <p:regular r:id="rId32"/>
      <p:bold r:id="rId33"/>
      <p:italic r:id="rId34"/>
      <p:boldItalic r:id="rId35"/>
    </p:embeddedFont>
    <p:embeddedFont>
      <p:font typeface="IBM Plex Sans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BMPlexSans-bold.fntdata"/><Relationship Id="rId10" Type="http://schemas.openxmlformats.org/officeDocument/2006/relationships/slide" Target="slides/slide5.xml"/><Relationship Id="rId32" Type="http://schemas.openxmlformats.org/officeDocument/2006/relationships/font" Target="fonts/IBMPlexSans-regular.fntdata"/><Relationship Id="rId13" Type="http://schemas.openxmlformats.org/officeDocument/2006/relationships/slide" Target="slides/slide8.xml"/><Relationship Id="rId35" Type="http://schemas.openxmlformats.org/officeDocument/2006/relationships/font" Target="fonts/IBMPlexSans-boldItalic.fntdata"/><Relationship Id="rId12" Type="http://schemas.openxmlformats.org/officeDocument/2006/relationships/slide" Target="slides/slide7.xml"/><Relationship Id="rId34" Type="http://schemas.openxmlformats.org/officeDocument/2006/relationships/font" Target="fonts/IBMPlexSans-italic.fntdata"/><Relationship Id="rId15" Type="http://schemas.openxmlformats.org/officeDocument/2006/relationships/slide" Target="slides/slide10.xml"/><Relationship Id="rId37" Type="http://schemas.openxmlformats.org/officeDocument/2006/relationships/font" Target="fonts/IBMPlexSansMedium-bold.fntdata"/><Relationship Id="rId14" Type="http://schemas.openxmlformats.org/officeDocument/2006/relationships/slide" Target="slides/slide9.xml"/><Relationship Id="rId36" Type="http://schemas.openxmlformats.org/officeDocument/2006/relationships/font" Target="fonts/IBMPlexSansMedium-regular.fntdata"/><Relationship Id="rId17" Type="http://schemas.openxmlformats.org/officeDocument/2006/relationships/slide" Target="slides/slide12.xml"/><Relationship Id="rId39" Type="http://schemas.openxmlformats.org/officeDocument/2006/relationships/font" Target="fonts/IBMPlexSans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IBMPlexSans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sql/online-compiler/#google_vignette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sql/online-compiler/#google_vignette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nktr.ee/davisdsc" TargetMode="External"/><Relationship Id="rId3" Type="http://schemas.openxmlformats.org/officeDocument/2006/relationships/hyperlink" Target="https://davisdsc.us19.list-manage.com/track/click?u=3491928c1ffbd9d8aea57b2c4&amp;id=9b498303e0&amp;e=417810678f" TargetMode="External"/><Relationship Id="rId4" Type="http://schemas.openxmlformats.org/officeDocument/2006/relationships/hyperlink" Target="http://www.davisdsc.com" TargetMode="External"/><Relationship Id="rId5" Type="http://schemas.openxmlformats.org/officeDocument/2006/relationships/hyperlink" Target="http://www.facebook.com/data.ucd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3d01194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63d01194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5f1571b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65f1571b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(2 mins) </a:t>
            </a:r>
            <a:r>
              <a:rPr b="1"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Explain</a:t>
            </a:r>
            <a:r>
              <a:rPr b="1"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with group by first</a:t>
            </a: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then from, then select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df5d38e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9df5d38e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eebb18e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9eebb18e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name FROM tutorial.accounts WHERE id = 1401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WHERE id = 1401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3d01194a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63d01194a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2 min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Indexes are used to retrieve data from the database more quickly than otherwise. The users cannot see the indexes, they are just used to speed up searches/queries.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2"/>
              </a:rPr>
              <a:t>https://www.programiz.com/sql/online-compiler/#google_vignette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eebb18e8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9eebb18e8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 min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2"/>
              </a:rPr>
              <a:t>https://www.programiz.com/sql/online-compiler/#google_vignette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df5d38e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9df5d38e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5 min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eebb18e8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9eebb18e8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5 min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2723d0c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62723d0c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e42e33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8e42e33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>
              <a:solidFill>
                <a:srgbClr val="1919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IBM Plex Sans"/>
              <a:buChar char="●"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By default, JOIN by itself refers to an INNER JOIN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IBM Plex Sans"/>
              <a:buChar char="●"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</a:t>
            </a:r>
            <a:r>
              <a:rPr lang="en" u="sng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inclusive</a:t>
            </a: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 joins, such as an inclusive LEFT JOIN where we keep all rows from the left table: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IBM Plex Sans"/>
              <a:buChar char="○"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there is no matching row in the right table: there will be NULL instead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IBM Plex Sans"/>
              <a:buChar char="○"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Same for inclusive RIGHT JOINs and FULL JOINs</a:t>
            </a:r>
            <a:endParaRPr sz="7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eebb18e8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9eebb18e8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>
              <a:solidFill>
                <a:srgbClr val="1919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Stop for questions!!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5f15720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65f15720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ditya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2-3 mins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Char char="-"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Mode.com : allows us to practice executing SQL queries on test datasets for free. Saves time from having everyone download a SQL workbench.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Char char="-"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Prolly j demonstrate step 5 onwards (perhaps find a way to show steps 2-4?)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eebb18e8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9eebb18e8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>
              <a:solidFill>
                <a:srgbClr val="1919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Should be no NULL records in a Inner Join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ebef76f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9ebef76f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Something else to add - renaming tables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ex: table1 as t1, table2 as t2, this way it is easier when you refer to them later in your code??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can also do inner joins using the WHERE operator instead of JOIN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Ex: SELECT * FROM table1, table2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	WHERE table1.ID = table2.ID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Helpful to specify	the tables before a period (.) followed by the column name, in case your two tables have the exact same column name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 still include other conditions by adding “AND ___”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eebb18e84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9eebb18e8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df5d38e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9df5d38e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Notes: Typically best practice to join on something like a unique numerical ID, since you can always have an issue of things being entered slightly diff in diff tables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Even extra spaces, hyphens, etc. will throw it off since JOINs look for EXACT matches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But here, we can assume that the way wallpaper name was entered in both tables is exactly the same :)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e42e336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8e42e336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65bd8ddb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665bd8ddb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65bd8dd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665bd8dd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QR code in case ppl need to sign 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https://linktr.ee/davisdsc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 u="sng">
                <a:solidFill>
                  <a:srgbClr val="007C8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https://discord.gg/zCPRKHdM7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www.davisdsc.com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www.facebook.com/data.ucd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3d01194a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63d01194a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Query language means that it has to do with specific procedure regarding databases and the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information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stored in them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So SQL is used to communicate with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databases, it’s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pretty easy language to use in order to deal with them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2 min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df5d38e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9df5d38e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There’s a structure here to the data, all having to do with employee information, then there are different tables with specific categories where the rest of the information is stored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2 min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Structured Query Language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Database = warehouse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tables = filing cabinets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= files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lake - vast pool of raw data (data warehouse is structured, filtered data) - purpose of data is not yet determined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5f1571b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65f1571b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4 min</a:t>
            </a:r>
            <a:endParaRPr sz="16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6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df5d38e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9df5d38e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d01194a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63d01194a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(4 mins)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General process: a cycle of going over a few concepts, showing  some sample queries and then have yall do a few exercises on your own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-"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Most basic SQL command: Select statement: used to fetch  data from a database. </a:t>
            </a:r>
            <a:b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Broken down into 2 key words: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-"/>
            </a:pPr>
            <a:r>
              <a:rPr b="1"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hich data to select from a database.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-"/>
            </a:pPr>
            <a:r>
              <a:rPr b="1"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: specify which data table we want to query from.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Let’s go over some example queries.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Command --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tutorial.accounts; -- Selecting all cols/rows from the tutorial.accounts data table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id FROM tutorial.accounts; -- Select all rows from only the id column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Usage of aggregations! (Aggregation functions: calculation on a set of values, and returns a single summarized result (ex sum, avg, count))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COUNT(sales_rep_id) FROM tutorial.accounts;  -- Count number of total non-null values in the sales_rep_id column (354)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Distinct returns one of each distinct value in the column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COUNT(DISTINCT(sales_rep_id)) FROM tutorial.accounts -- Count number of distinct/unique sales representatives (50)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fc76559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ffc76559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(5)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: used to filter our data based on specified conditions. And or not logical operators often used to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accommodate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multiple conditions. In the chart on the right, are some relational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operators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also used to help filter out data. </a:t>
            </a:r>
            <a:b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used to set a hard cap on the number of rows we want returned in the result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Like is also used in Where clauses to help search for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patterns in a column. Most commonly used in string patterns in a column (ex. Retrieve all names in a column that start with the letter ‘a’).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searching for string patterns (usually on the rarer side in SQL queries), wildcards are often used (character placeholders). % 0 or more characters, _ is 1 singular character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 WHERE id&gt;2501 AND sales_rep_id &gt; 321830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 WHERE NOT id&gt;2501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WHERE id BETWEEN 2501 AND 3000 LIMIT 3;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 WHERE primary_contact LIKE '%er'; -- all primary contacts whose name end in "er".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WHERE primary_contact LIKE '%han%'; -- all primary contacts whose name contains "han".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542a251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6542a251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(6 mins)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Now onto group by: groups rows with same values in a column together. Group by is often used with agg functions to __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Having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 by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COUNT(name) FROM tutorial.accounts GROUP BY region_id;  -- get number of companies grouped by region id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 ORDER BY primary_contact ASC  -- ordered A to Z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ORDER BY primary_contact ASC, name DESC  -- if same primary contact in multiple rows, order company name Z-A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COUNT(id), sales_rep_id FROM tutorial.accounts GROUP BY sales_rep_id  -- get number of accounts serviced by each sales representative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COUNT(id), sales_rep_id FROM tutorial.accounts GROUP BY sales_rep_id HAVING Count(id)&gt;5 -- get number of accounts serviced by each sales rep. Filter out sales reps with 5 or less accounts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COUNT(id), sales_rep_id FROM tutorial.accounts GROUP BY sales_rep_id WHERE Count(id)&gt;5  -- Doesn't work, Where can't be used with aggregate functioms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rogramiz.com/sql/online-compile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sql/" TargetMode="External"/><Relationship Id="rId4" Type="http://schemas.openxmlformats.org/officeDocument/2006/relationships/hyperlink" Target="https://datalemur.com/" TargetMode="External"/><Relationship Id="rId5" Type="http://schemas.openxmlformats.org/officeDocument/2006/relationships/hyperlink" Target="https://www.programiz.com/sql/online-compiler/" TargetMode="External"/><Relationship Id="rId6" Type="http://schemas.openxmlformats.org/officeDocument/2006/relationships/hyperlink" Target="https://mode.com/" TargetMode="External"/><Relationship Id="rId7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048" y="-2643800"/>
            <a:ext cx="2448875" cy="2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25" y="-2045928"/>
            <a:ext cx="1828800" cy="182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2098" y="-2470802"/>
            <a:ext cx="2470054" cy="2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942800" y="4130725"/>
            <a:ext cx="18288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460075" y="4130725"/>
            <a:ext cx="19488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402650" y="4130725"/>
            <a:ext cx="17451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884975" y="1364725"/>
            <a:ext cx="74007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>
                <a:latin typeface="IBM Plex Sans Medium"/>
                <a:ea typeface="IBM Plex Sans Medium"/>
                <a:cs typeface="IBM Plex Sans Medium"/>
                <a:sym typeface="IBM Plex Sans Medium"/>
              </a:rPr>
              <a:t>SQL Workshop</a:t>
            </a:r>
            <a:endParaRPr sz="48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54400" y="630150"/>
            <a:ext cx="27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Davis Data Science Club</a:t>
            </a:r>
            <a:endParaRPr b="0" i="0" sz="1800" u="none" cap="none" strike="noStrike"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54388" y="3118700"/>
            <a:ext cx="18288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latin typeface="IBM Plex Sans"/>
                <a:ea typeface="IBM Plex Sans"/>
                <a:cs typeface="IBM Plex Sans"/>
                <a:sym typeface="IBM Plex Sans"/>
              </a:rPr>
              <a:t>What is SQL?</a:t>
            </a:r>
            <a:endParaRPr b="0" i="0" sz="30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391050" y="2720875"/>
            <a:ext cx="2361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333763" y="3091850"/>
            <a:ext cx="22014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latin typeface="IBM Plex Sans"/>
                <a:ea typeface="IBM Plex Sans"/>
                <a:cs typeface="IBM Plex Sans"/>
                <a:sym typeface="IBM Plex Sans"/>
              </a:rPr>
              <a:t>Commands</a:t>
            </a:r>
            <a:endParaRPr b="0" i="0" sz="30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360788" y="3586375"/>
            <a:ext cx="1828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Exercises</a:t>
            </a:r>
            <a:endParaRPr b="0" i="0" sz="30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457950" y="407025"/>
            <a:ext cx="22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2F4A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Sign-in Sheet</a:t>
            </a:r>
            <a:endParaRPr sz="1800">
              <a:solidFill>
                <a:srgbClr val="002F4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5750" y="868713"/>
            <a:ext cx="2293075" cy="23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72400" y="1158350"/>
            <a:ext cx="21249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Example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72400" y="686850"/>
            <a:ext cx="17991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392650" y="422575"/>
            <a:ext cx="335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GROUP BY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500" y="0"/>
            <a:ext cx="46977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472400" y="686850"/>
            <a:ext cx="48279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1 - Accessing Data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31300" y="1138375"/>
            <a:ext cx="75834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Find the distinct count of companies in the table.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Retrieve the name of the company whose id number is 1401.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Select all rows from the “name” and “primary_contact” columns only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Tougher Questions: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In 1 query, find the name of the primary contacts for Walmart, Best Buy, and Alphabet. Order the output alphabetically based on the primary contact.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Get a list of all primary contacts whose last name has 5 characters and ends in ‘le’. Which companies do they represent?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Hints: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Select … FROM tutorial.accounts 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472400" y="686850"/>
            <a:ext cx="48279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1 - Solutions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51825" y="1233375"/>
            <a:ext cx="75834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COUNT(DISTINCT(name)) FROM tutorial.accounts;</a:t>
            </a:r>
            <a:b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name FROM tutorial.accounts WHERE id = 1401</a:t>
            </a:r>
            <a:b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name, primary_contact FROM tutorial.accounts;</a:t>
            </a:r>
            <a:b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BM Plex Sans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name, primary_contact FROM tutorial.accounts WHERE name IN ('Walmart', 'Best Buy', 'Alphabet') ORDER BY primary_contact ASC;</a:t>
            </a:r>
            <a:b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BM Plex Sans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WHERE primary_contact LIKE '% ___le'; -- 3 underscores. name column with exactly 4 characters preceding character 'er'.</a:t>
            </a: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58158"/>
              </a:buClr>
              <a:buSzPts val="1500"/>
              <a:buFont typeface="IBM Plex Sans"/>
              <a:buAutoNum type="alphaL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PBF Energy, Genworth Financial</a:t>
            </a: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472400" y="686850"/>
            <a:ext cx="36186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431300" y="285075"/>
            <a:ext cx="3832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SQL - Changing Data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687" y="1178997"/>
            <a:ext cx="4356825" cy="309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69225" y="1802725"/>
            <a:ext cx="3526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 these types of commands, be</a:t>
            </a:r>
            <a:r>
              <a:rPr lang="en" sz="1700" u="sng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cautious of the changes you are making! It can lead to serious problems in your projects</a:t>
            </a:r>
            <a:endParaRPr sz="1700" u="sng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8F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472400" y="686850"/>
            <a:ext cx="36186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431300" y="285075"/>
            <a:ext cx="3832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Code 2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27625" y="938250"/>
            <a:ext cx="75138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/*SELECT first_name, age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FROM Customers;*/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-- add col, drop col, change data type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/*ALTER TABLE Shippings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RENAME COLUMN customer to customer_id;*/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/*UPDATE Customers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SET first_name='Katie' WHERE age=22;*/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--DELETE FROM Customers WHERE last_name='Doe';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/*INSERT INTO Orders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VALUES (6,'Monitor', 12000, 2)*/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/*INSERT INTO Orders (order_id, item)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VALUES (7, 'Laptop'); 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/*INSERT INTO Orders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VALUES (8,'Monitor', 12000, 2),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(9,'Mouse', 300, 4), 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(10,'Laptop', 15000, 3);*/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/*CREATE TABLE Employees (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    employee_id int,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    first_name varchar(100),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    last_name varchar(100),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    City varchar(100)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);*/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 varchar is the maximum amount of characters that can be stored in the string type column 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/*DROP TABLE Employees;*/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472400" y="686850"/>
            <a:ext cx="47754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2 - 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Changing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Data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31300" y="1005275"/>
            <a:ext cx="7623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Using another compiler for this - search up Programiz Online SQL Editor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https://www.programiz.com/sql/online-compiler/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472400" y="1770600"/>
            <a:ext cx="71322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Change all items in the Orders table to ‘Mousepad’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Add a new column to Shippings named lbs with the data type integer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Drop the column age in Customers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In the Shippings </a:t>
            </a:r>
            <a:r>
              <a:rPr lang="en" sz="1700">
                <a:solidFill>
                  <a:schemeClr val="dk2"/>
                </a:solidFill>
              </a:rPr>
              <a:t>table, fill out the null values in the lbs column as three times the customer value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Create a new table called Planning with the customer_id and last_name columns from the Customers table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8F6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472400" y="686850"/>
            <a:ext cx="47754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2 - Solutions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27400" y="1233375"/>
            <a:ext cx="72660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72400" y="1069500"/>
            <a:ext cx="70218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/*UPDATE Orders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SET item='Mousepad';*/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/*ALTER TABLE Shippings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ADD COLUMN lbs integer;*/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/*ALTER TABLE Customers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DROP COLUMN age;*/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/*UPDATE Shippings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SET lbs=3*customer;*/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/*CREATE TABLE Planning AS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SELECT customer_id, last_name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FROM Customers;*/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472400" y="686850"/>
            <a:ext cx="9933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476250" y="1102900"/>
            <a:ext cx="84834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Retrieves data from two or more tables in one query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Very useful since relevant data is often contained in multiple tables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 need a column that is the same in both tables that you are trying to join (usually an ID, or some other key)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Four main types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General syntax: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IBM Plex Sans"/>
              <a:buChar char="○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____ JOIN </a:t>
            </a:r>
            <a:r>
              <a:rPr lang="en" sz="18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ON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.ID = </a:t>
            </a:r>
            <a:r>
              <a:rPr lang="en" sz="18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.ID;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>
            <a:off x="481500" y="718300"/>
            <a:ext cx="40506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472400" y="315925"/>
            <a:ext cx="4050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4 Types of Joins 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0302" y="3497700"/>
            <a:ext cx="2448875" cy="24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0" y="1037050"/>
            <a:ext cx="49047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AutoNum type="arabicPeriod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Left Outer Join: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 Return all records from </a:t>
            </a: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left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table, and matched records from </a:t>
            </a: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right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table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AutoNum type="arabicPeriod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Right Outer Join: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Return all records from </a:t>
            </a: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right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table, and matched records from </a:t>
            </a: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left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table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AutoNum type="arabicPeriod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Inner Join: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 Return records with matching values in both tables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AutoNum type="arabicPeriod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Full Outer Join: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Returns all records when there is match on either left or right side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18026" r="10889" t="0"/>
          <a:stretch/>
        </p:blipFill>
        <p:spPr>
          <a:xfrm>
            <a:off x="4904700" y="1003600"/>
            <a:ext cx="4140600" cy="32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/>
          <p:nvPr/>
        </p:nvSpPr>
        <p:spPr>
          <a:xfrm>
            <a:off x="481500" y="718300"/>
            <a:ext cx="31779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472400" y="315925"/>
            <a:ext cx="688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 (Examples)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0302" y="3497700"/>
            <a:ext cx="2448875" cy="2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" y="1196663"/>
            <a:ext cx="4305774" cy="287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5">
            <a:alphaModFix/>
          </a:blip>
          <a:srcRect b="5970" l="0" r="0" t="0"/>
          <a:stretch/>
        </p:blipFill>
        <p:spPr>
          <a:xfrm>
            <a:off x="4511575" y="1196663"/>
            <a:ext cx="4579022" cy="28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0" y="4173800"/>
            <a:ext cx="447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Table1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LEFT JOIN Table2 ON Table1.Products = Table2.Products;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511575" y="4173800"/>
            <a:ext cx="465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Table1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RIGHT JOIN Table2 ON Table1.Products = Table2.Products;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6390475" y="-19445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20150" y="1116075"/>
            <a:ext cx="88239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Navigate to mode.com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Sign up for a free account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Name your Workspace and URL - you can put 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anything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you want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Click “Start using Mode with sample data”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Navigate to the plus icon on the top right to create a new report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Select “Write SQL”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Type SELECT * FROM tutorial.accounts onto the report to access some sample database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2400" y="686850"/>
            <a:ext cx="50913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Creating Your SQL Workspace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600950" y="0"/>
            <a:ext cx="22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2F4A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Sign-in Sheet</a:t>
            </a:r>
            <a:endParaRPr sz="1800">
              <a:solidFill>
                <a:srgbClr val="002F4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750" y="388580"/>
            <a:ext cx="1247179" cy="12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481500" y="718300"/>
            <a:ext cx="32241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472400" y="315925"/>
            <a:ext cx="688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 (Examples)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0302" y="3497700"/>
            <a:ext cx="2448875" cy="2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7" y="1237525"/>
            <a:ext cx="4305774" cy="28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975" y="1237525"/>
            <a:ext cx="4305774" cy="287050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136575" y="4208300"/>
            <a:ext cx="447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Table1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(INNER) JOIN Table2 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ON Table1.Products = Table2.Products;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532100" y="4208300"/>
            <a:ext cx="465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Table1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FULL JOIN Table2 ON Table1.Products = Table2.Products;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6390475" y="-19445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472400" y="686850"/>
            <a:ext cx="9933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76250" y="1042263"/>
            <a:ext cx="84834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joining, you want to specify the table name before the column names, separated by a period (.)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○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.products,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.price, </a:t>
            </a:r>
            <a:r>
              <a:rPr lang="en" sz="1800">
                <a:solidFill>
                  <a:srgbClr val="38761D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.quantity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INNER JOIN </a:t>
            </a:r>
            <a:r>
              <a:rPr lang="en" sz="18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ON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.products = </a:t>
            </a:r>
            <a:r>
              <a:rPr lang="en" sz="18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.products;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General tip: You can use </a:t>
            </a:r>
            <a:r>
              <a:rPr b="1"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rename your tables within the code (helpful for joins since you will refer to the table names frequently)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IBM Plex Sans"/>
              <a:buChar char="○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.products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472400" y="686850"/>
            <a:ext cx="9933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476250" y="1102900"/>
            <a:ext cx="84834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Helpful to familiarize yourself with self joins, which is joining a table with itself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○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Won’t cover today but can be very useful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 also expand joins to three or more tables!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472400" y="686850"/>
            <a:ext cx="30201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3 - Joins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472400" y="1173075"/>
            <a:ext cx="83268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table </a:t>
            </a:r>
            <a:r>
              <a:rPr b="1"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animal_crossing_villagers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contains data on the villagers in Animal Crossing (name, personality traits, house types)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table </a:t>
            </a:r>
            <a:r>
              <a:rPr b="1"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animal_crossing_wallpaper</a:t>
            </a:r>
            <a:r>
              <a:rPr b="1"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 data on the types of wallpapers in Animal Crossing (buy price, sell price, colors, etc.)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Using the above tables, return a table that contains the </a:t>
            </a:r>
            <a:r>
              <a:rPr b="1"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names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ALL the villagers in Animal Crossing, their </a:t>
            </a:r>
            <a:r>
              <a:rPr b="1"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species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, the </a:t>
            </a:r>
            <a:r>
              <a:rPr b="1"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 of wallpaper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they have, and the </a:t>
            </a:r>
            <a:r>
              <a:rPr b="1"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buy and sell prices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their wallpaper.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Hints: What type of join is this if we want to keep ALL the villagers in our result table? What is the common column in the two tables?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Check: Your result should have 5 columns.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25" y="115875"/>
            <a:ext cx="2867526" cy="11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8F6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/>
          <p:nvPr/>
        </p:nvSpPr>
        <p:spPr>
          <a:xfrm>
            <a:off x="472400" y="686850"/>
            <a:ext cx="37032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3 - Solutions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476250" y="1245575"/>
            <a:ext cx="72840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SELECT villagers.name, villagers.species, villagers.wallpaper, wallpaper.buy, wallpaper.sell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FROM tutorial.animal_crossing_villagers AS villagers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LEFT JOIN tutorial.animal_crossing_wallpaper AS wallpaper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ON villagers.wallpaper = wallpaper.name;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Note: Renamed the source tables using the AS operator so that code is slightly clearer!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/>
          <p:nvPr/>
        </p:nvSpPr>
        <p:spPr>
          <a:xfrm>
            <a:off x="472400" y="686850"/>
            <a:ext cx="27222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7"/>
          <p:cNvSpPr txBox="1"/>
          <p:nvPr>
            <p:ph type="title"/>
          </p:nvPr>
        </p:nvSpPr>
        <p:spPr>
          <a:xfrm>
            <a:off x="431300" y="285075"/>
            <a:ext cx="3354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Resources: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68700" y="1122450"/>
            <a:ext cx="85716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Beginner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W3School Tutorial: </a:t>
            </a: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https://www.w3schools.com/sql/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Advanced: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SQL Interview Questions: </a:t>
            </a: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https://datalemur.com/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Run SQL Online: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5"/>
              </a:rPr>
              <a:t>https://www.programiz.com/sql/online-compiler/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6"/>
              </a:rPr>
              <a:t>https://mode.com/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Use public datasets to practice commands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850302" y="3181775"/>
            <a:ext cx="2448875" cy="24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885" y="-460152"/>
            <a:ext cx="2470054" cy="22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 rotWithShape="1">
          <a:blip r:embed="rId4">
            <a:alphaModFix/>
          </a:blip>
          <a:srcRect b="18481" l="18608" r="19322" t="19790"/>
          <a:stretch/>
        </p:blipFill>
        <p:spPr>
          <a:xfrm>
            <a:off x="722100" y="990700"/>
            <a:ext cx="3121651" cy="31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>
            <p:ph idx="2" type="body"/>
          </p:nvPr>
        </p:nvSpPr>
        <p:spPr>
          <a:xfrm>
            <a:off x="4781450" y="739950"/>
            <a:ext cx="42045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 sz="3000">
                <a:latin typeface="IBM Plex Sans"/>
                <a:ea typeface="IBM Plex Sans"/>
                <a:cs typeface="IBM Plex Sans"/>
                <a:sym typeface="IBM Plex Sans"/>
              </a:rPr>
              <a:t>Thank you!</a:t>
            </a:r>
            <a:endParaRPr b="1" i="1"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IG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@data.ucd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FB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facebook.com/data.ucd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Website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davisdsc.com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GitHub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Davis-Data-Science-Club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Discord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discord.gg/zCPRKHdM7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Linktree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linktr.ee/davisdsc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7219525" y="82850"/>
            <a:ext cx="22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2F4A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Sign-in Sheet</a:t>
            </a:r>
            <a:endParaRPr sz="1800">
              <a:solidFill>
                <a:srgbClr val="002F4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525" y="489254"/>
            <a:ext cx="1611075" cy="16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531200" y="695625"/>
            <a:ext cx="6759600" cy="1815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431300" y="285075"/>
            <a:ext cx="7635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What is SQL and why should we learn it?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65150" y="1158150"/>
            <a:ext cx="86148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Structured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Query Language - 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Used in Database Administration, Application Development, and Data driven websites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Databases and information stored within them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Uses simple concise code to store information in a proper way that can easily be accessed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SQL knowledge is required for data scientists, data analysts, database administrators/architects, and software developers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531200" y="683400"/>
            <a:ext cx="1862100" cy="1815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431300" y="285075"/>
            <a:ext cx="7635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Databases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65150" y="1158150"/>
            <a:ext cx="53301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calable storage system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Manages collections of data &amp; relationships between datafiles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Structure and organized data where it can be easily accessed, managed, and updated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250" y="1329413"/>
            <a:ext cx="3343950" cy="248466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488450" y="686850"/>
            <a:ext cx="36027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431300" y="300100"/>
            <a:ext cx="5748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SQL - Accessing Data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31300" y="1122450"/>
            <a:ext cx="84210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*  (must be from the database table referred in FROM command)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FROM &lt;database table&gt; </a:t>
            </a:r>
            <a:r>
              <a:rPr b="1" i="1" lang="en" sz="1600">
                <a:latin typeface="IBM Plex Sans"/>
                <a:ea typeface="IBM Plex Sans"/>
                <a:cs typeface="IBM Plex Sans"/>
                <a:sym typeface="IBM Plex Sans"/>
              </a:rPr>
              <a:t>(more complex commands exist after FROM, such as joins)</a:t>
            </a:r>
            <a:endParaRPr b="1" i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WHERE &lt;condition for the table&gt; (</a:t>
            </a: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AND, OR, NOT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operators)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GROUP BY &lt;variable(s)&gt;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HAVING &lt;condition for the groups&gt;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ORDER BY &lt;variable(s)&gt;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LIMIT &lt;integer&gt;;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Double 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hyphen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(--) or forward 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slash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asterisk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/* */ to comment</a:t>
            </a:r>
            <a:endParaRPr b="1" sz="1600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194425" y="2855175"/>
            <a:ext cx="3844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Semicolons used to end sql statements (not necessary in all databases)</a:t>
            </a:r>
            <a:endParaRPr sz="1800">
              <a:solidFill>
                <a:srgbClr val="9900FF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369300" y="-179775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72400" y="465375"/>
            <a:ext cx="11184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472400" y="63600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Code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716775"/>
            <a:ext cx="9144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Slide 6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--SELECT * FROM tutorial.accounts; -- Selecting all cols/rows from the tutorial.accounts data table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--SELECT id FROM tutorial.accounts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COUNT(sales_rep_id) FROM tutorial.accounts;  -- Count number of total non-null values in the sales_rep_id column (354)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Distinct returns one of each distinct value in the column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 SELECT COUNT(DISTINCT(sales_rep_id)) FROM tutorial.accounts -- Count number of distinct/unique sales representatives (50)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Slide 7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--SELECT * FROM tutorial.accounts WHERE id&gt;2501 AND sales_rep_id &gt; 321830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--SELECT * FROM tutorial.accounts WHERE NOT id&gt;2501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 SELECT * FROM tutorial.accounts WHERE id BETWEEN 2501 AND 3000 LIMIT 3;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* FROM tutorial.accounts WHERE primary_contact LIKE '%er'; -- all primary contacts whose name end in "er".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SELECT * FROM tutorial.accounts WHERE primary_contact LIKE '%han%'; -- all primary contacts whose name contains "han".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Slide 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COUNT(name) FROM tutorial.accounts GROUP BY region_id;  -- get number of companies grouped by region 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* FROM tutorial.accounts ORDER BY primary_contact ASC  -- ordered A to Z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SELECT * FROM tutorial.accounts ORDER BY primary_contact ASC, name DESC  -- if same primary contact in multiple rows, order company name Z-A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COUNT(id), sales_rep_id FROM tutorial.accounts GROUP BY sales_rep_id  -- get number of accounts serviced by each sales representative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COUNT(id), sales_rep_id FROM tutorial.accounts GROUP BY sales_rep_id HAVING Count(id)&gt;5 -- get number of accounts serviced by each sales rep. Filter out sales reps with 5 or less accounts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 SELECT COUNT(id), sales_rep_id FROM tutorial.accounts GROUP BY sales_rep_id WHERE Count(id)&gt;5  -- Doesn't work, Where can't be used with aggregate functions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472400" y="686850"/>
            <a:ext cx="31518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431300" y="285075"/>
            <a:ext cx="44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SELECT Statement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31300" y="1289925"/>
            <a:ext cx="30444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 What data you want to retrieve?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FROM: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Which data table you want to query from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</a:b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96950" y="38110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16902"/>
          <a:stretch/>
        </p:blipFill>
        <p:spPr>
          <a:xfrm>
            <a:off x="4403151" y="1741663"/>
            <a:ext cx="4206150" cy="16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72400" y="686850"/>
            <a:ext cx="20550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07550" y="1447225"/>
            <a:ext cx="47646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WHERE</a:t>
            </a: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 filter records due to specified condition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-"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AND, OR, NOT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operators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LIMIT: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set limit on number of rows returned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LIKE: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search for specified pattern in a column (e.g. string patterns)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-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Wildcards: placeholder for string character(s)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-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% : 0 or more characters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-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_ : 1 singular character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431300" y="285075"/>
            <a:ext cx="3907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Commands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150" y="1493800"/>
            <a:ext cx="3978100" cy="270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472400" y="686850"/>
            <a:ext cx="19497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91425" y="301025"/>
            <a:ext cx="2188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Commands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72400" y="1104900"/>
            <a:ext cx="46905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GROUP BY</a:t>
            </a: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groups by the values of a variable of interest. You can pair count() or other aggregation functions on all rows with that column value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	Ex: group customers by country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HAVING: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 Similar to WHERE, but can be used with aggregate functions unlike WHERE</a:t>
            </a:r>
            <a:endParaRPr sz="1600">
              <a:highlight>
                <a:schemeClr val="accent6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ORDER BY: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sort the result-set in ascending or descending order. You can order by multiple columns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378" y="2348863"/>
            <a:ext cx="3619624" cy="13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