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70183bb7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70183bb7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Nisha and I was part of the Credit Card Fraud Project. Our project was about telling whether a transaction is </a:t>
            </a:r>
            <a:r>
              <a:rPr lang="en"/>
              <a:t>fraudulent</a:t>
            </a:r>
            <a:r>
              <a:rPr lang="en"/>
              <a:t> or not based on other </a:t>
            </a:r>
            <a:r>
              <a:rPr lang="en"/>
              <a:t>variables</a:t>
            </a:r>
            <a:r>
              <a:rPr lang="en"/>
              <a:t> in each case. Here is some of the work I did for it.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70183bb77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70183bb77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70183bb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70183bb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 made some visualizations. For one of the variables, I graphed a barplot. We can see that ProductCD count’s majority are W and C, with W being around 400,000.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170183bb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70183bb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barplots of the device type that was used, which is then plotted against if the case was </a:t>
            </a:r>
            <a:r>
              <a:rPr lang="en"/>
              <a:t>fraudulent</a:t>
            </a:r>
            <a:r>
              <a:rPr lang="en"/>
              <a:t> or not. The </a:t>
            </a:r>
            <a:r>
              <a:rPr lang="en"/>
              <a:t>distribution</a:t>
            </a:r>
            <a:r>
              <a:rPr lang="en"/>
              <a:t> of the types are slightly </a:t>
            </a:r>
            <a:r>
              <a:rPr lang="en"/>
              <a:t>imbalanced</a:t>
            </a:r>
            <a:r>
              <a:rPr lang="en"/>
              <a:t>. It looks like the desktop and mobile f</a:t>
            </a:r>
            <a:r>
              <a:rPr lang="en"/>
              <a:t>raudulent</a:t>
            </a:r>
            <a:r>
              <a:rPr lang="en"/>
              <a:t> cases are around the same. But if you look more in depth at the percentages it will show that there is a larger number accounting for when the device type is </a:t>
            </a:r>
            <a:r>
              <a:rPr lang="en"/>
              <a:t>mobile.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70183bb7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70183bb7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graph showing the mean of </a:t>
            </a:r>
            <a:r>
              <a:rPr lang="en"/>
              <a:t>TransactionAmt</a:t>
            </a:r>
            <a:r>
              <a:rPr lang="en"/>
              <a:t> for when there is Fraud versus when there isn’t. The mean of non </a:t>
            </a:r>
            <a:r>
              <a:rPr lang="en"/>
              <a:t>fraudulent</a:t>
            </a:r>
            <a:r>
              <a:rPr lang="en"/>
              <a:t> cases looks to be around 4.364 and the mean for </a:t>
            </a:r>
            <a:r>
              <a:rPr lang="en"/>
              <a:t>fraudulent</a:t>
            </a:r>
            <a:r>
              <a:rPr lang="en"/>
              <a:t> cases is </a:t>
            </a:r>
            <a:r>
              <a:rPr lang="en"/>
              <a:t>around 4.350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70183bb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70183bb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I used to fit the data is the DecisionTreeClassifier. </a:t>
            </a:r>
            <a:r>
              <a:rPr lang="en"/>
              <a:t>What</a:t>
            </a:r>
            <a:r>
              <a:rPr lang="en"/>
              <a:t> is the </a:t>
            </a:r>
            <a:r>
              <a:rPr lang="en">
                <a:solidFill>
                  <a:schemeClr val="dk1"/>
                </a:solidFill>
              </a:rPr>
              <a:t>DecisionTreeClassifier</a:t>
            </a:r>
            <a:r>
              <a:rPr lang="en"/>
              <a:t>? Imagine that you’re picking a </a:t>
            </a:r>
            <a:r>
              <a:rPr lang="en"/>
              <a:t>restaurant</a:t>
            </a:r>
            <a:r>
              <a:rPr lang="en"/>
              <a:t> - you h</a:t>
            </a:r>
            <a:r>
              <a:rPr lang="en"/>
              <a:t>ave to consider the different types of cuisine, distance, and price</a:t>
            </a:r>
            <a:r>
              <a:rPr lang="en"/>
              <a:t>. </a:t>
            </a:r>
            <a:r>
              <a:rPr lang="en"/>
              <a:t>Eventually</a:t>
            </a:r>
            <a:r>
              <a:rPr lang="en"/>
              <a:t>, you will have many </a:t>
            </a:r>
            <a:r>
              <a:rPr lang="en"/>
              <a:t>categories</a:t>
            </a:r>
            <a:r>
              <a:rPr lang="en"/>
              <a:t> with a combination of each </a:t>
            </a:r>
            <a:r>
              <a:rPr lang="en"/>
              <a:t>cuisine</a:t>
            </a:r>
            <a:r>
              <a:rPr lang="en"/>
              <a:t>, distance and price. </a:t>
            </a:r>
            <a:r>
              <a:rPr lang="en"/>
              <a:t>Decision</a:t>
            </a:r>
            <a:r>
              <a:rPr lang="en"/>
              <a:t> tree works like that. It keeps splitting each instance into groups based on their </a:t>
            </a:r>
            <a:r>
              <a:rPr lang="en"/>
              <a:t>characteristics</a:t>
            </a:r>
            <a:r>
              <a:rPr lang="en"/>
              <a:t> until it is able to be classified as 0 or 1. However</a:t>
            </a:r>
            <a:r>
              <a:rPr lang="en">
                <a:solidFill>
                  <a:schemeClr val="dk1"/>
                </a:solidFill>
              </a:rPr>
              <a:t> the model can not take NaN values, so I chose to fill them in with the mean. This is so we don’t have to drop the columns, since that would result in a huge loss of data. However, there is a drawback to this. Mean is usually affected significantly by outliers and we do have some outliers in this data set, so it is not a completely accurate representation of data, but it still works well.</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70183bb77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70183bb77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Also, the model can’t take categorical values. So frequency encoding had to be implemented. </a:t>
            </a:r>
            <a:r>
              <a:rPr lang="en"/>
              <a:t>For the values that have strings or non-numerical data, frequency encoding changes the values into the frequency of which they appear. As we can see in this example since cat shows up twice out of four entries, it is changed to the </a:t>
            </a:r>
            <a:r>
              <a:rPr lang="en"/>
              <a:t>percentage</a:t>
            </a:r>
            <a:r>
              <a:rPr lang="en"/>
              <a:t> of how much it appears in the dataset which is 50%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70183bb77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70183bb77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in my code. The Device Types have been changed to the frequency of what they appear as.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70183bb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70183bb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it was time to fit the model. </a:t>
            </a:r>
            <a:r>
              <a:rPr lang="en"/>
              <a:t>I split the data into two categories: train and test. The training data is used to do the fitting, it will see what characteristics and values in columns affect </a:t>
            </a:r>
            <a:r>
              <a:rPr lang="en"/>
              <a:t>whether</a:t>
            </a:r>
            <a:r>
              <a:rPr lang="en"/>
              <a:t> a case is </a:t>
            </a:r>
            <a:r>
              <a:rPr lang="en"/>
              <a:t>fraudulent</a:t>
            </a:r>
            <a:r>
              <a:rPr lang="en"/>
              <a:t> or not. The test data is what will be used to see if the model’s predictions are accurate. </a:t>
            </a:r>
            <a:r>
              <a:rPr lang="en"/>
              <a:t>After fitting with the data and training it, the model predicted results for x_test. These results show how accurate it was. We will be looking at the f1-score to see how well the model did. The f1 score shows how many times the model accurately predicted fraud. Here we look at the the True row and see it is .55.</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70183bb77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70183bb77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One thing to note is that, the </a:t>
            </a:r>
            <a:r>
              <a:rPr lang="en">
                <a:solidFill>
                  <a:schemeClr val="dk1"/>
                </a:solidFill>
              </a:rPr>
              <a:t>decision</a:t>
            </a:r>
            <a:r>
              <a:rPr lang="en">
                <a:solidFill>
                  <a:schemeClr val="dk1"/>
                </a:solidFill>
              </a:rPr>
              <a:t> tree was fit with all the </a:t>
            </a:r>
            <a:r>
              <a:rPr lang="en">
                <a:solidFill>
                  <a:schemeClr val="dk1"/>
                </a:solidFill>
              </a:rPr>
              <a:t>default</a:t>
            </a:r>
            <a:r>
              <a:rPr lang="en">
                <a:solidFill>
                  <a:schemeClr val="dk1"/>
                </a:solidFill>
              </a:rPr>
              <a:t> hyperparameters. So what are hyperparameters? They are </a:t>
            </a:r>
            <a:r>
              <a:rPr lang="en">
                <a:solidFill>
                  <a:schemeClr val="dk1"/>
                </a:solidFill>
              </a:rPr>
              <a:t>characteristics of a model that can be changed to get the best result. There are many parameters for this model, but I focused on the max_depth, criterion, class_weight. I tried different values for each parameter and it turned out that none of them had an f1 score that was higher than the default one. This is probably because of the frequency encoding. The proportions have already been accounted for, so the parameters will not really affect the performance. So the best model ended up being the one with the default parameters with the f1 score of .55.</a:t>
            </a:r>
            <a:endParaRPr sz="18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Credit Card Fraud Project</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Nisha Thiagaraj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477550" y="510813"/>
            <a:ext cx="6188900" cy="412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Visualizations - ProductCD Count </a:t>
            </a:r>
            <a:endParaRPr/>
          </a:p>
        </p:txBody>
      </p:sp>
      <p:pic>
        <p:nvPicPr>
          <p:cNvPr id="69" name="Google Shape;69;p14"/>
          <p:cNvPicPr preferRelativeResize="0"/>
          <p:nvPr/>
        </p:nvPicPr>
        <p:blipFill>
          <a:blip r:embed="rId3">
            <a:alphaModFix/>
          </a:blip>
          <a:stretch>
            <a:fillRect/>
          </a:stretch>
        </p:blipFill>
        <p:spPr>
          <a:xfrm>
            <a:off x="1652464" y="1119000"/>
            <a:ext cx="5839076" cy="3705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668275" y="1163126"/>
            <a:ext cx="7807452" cy="3469125"/>
          </a:xfrm>
          <a:prstGeom prst="rect">
            <a:avLst/>
          </a:prstGeom>
          <a:noFill/>
          <a:ln>
            <a:noFill/>
          </a:ln>
        </p:spPr>
      </p:pic>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Visualizations - IsFraud Count Groupby Device Type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Visualizations</a:t>
            </a:r>
            <a:r>
              <a:rPr lang="en"/>
              <a:t> - IsFraud vs TransactionAmt Mean</a:t>
            </a:r>
            <a:endParaRPr/>
          </a:p>
        </p:txBody>
      </p:sp>
      <p:pic>
        <p:nvPicPr>
          <p:cNvPr id="81" name="Google Shape;81;p16"/>
          <p:cNvPicPr preferRelativeResize="0"/>
          <p:nvPr/>
        </p:nvPicPr>
        <p:blipFill>
          <a:blip r:embed="rId3">
            <a:alphaModFix/>
          </a:blip>
          <a:stretch>
            <a:fillRect/>
          </a:stretch>
        </p:blipFill>
        <p:spPr>
          <a:xfrm>
            <a:off x="1233975" y="1152472"/>
            <a:ext cx="6676051" cy="354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 -</a:t>
            </a:r>
            <a:r>
              <a:rPr lang="en"/>
              <a:t> DecisionTreeClassifier</a:t>
            </a:r>
            <a:r>
              <a:rPr lang="en"/>
              <a:t> </a:t>
            </a:r>
            <a:endParaRPr/>
          </a:p>
          <a:p>
            <a:pPr indent="-342900" lvl="0" marL="457200" rtl="0" algn="l">
              <a:lnSpc>
                <a:spcPct val="115000"/>
              </a:lnSpc>
              <a:spcBef>
                <a:spcPts val="1200"/>
              </a:spcBef>
              <a:spcAft>
                <a:spcPts val="0"/>
              </a:spcAft>
              <a:buSzPts val="1800"/>
              <a:buChar char="●"/>
            </a:pPr>
            <a:r>
              <a:rPr lang="en"/>
              <a:t>K</a:t>
            </a:r>
            <a:r>
              <a:rPr lang="en"/>
              <a:t>eeps splitting based on criteria</a:t>
            </a:r>
            <a:endParaRPr/>
          </a:p>
          <a:p>
            <a:pPr indent="-342900" lvl="0" marL="457200" rtl="0" algn="l">
              <a:lnSpc>
                <a:spcPct val="115000"/>
              </a:lnSpc>
              <a:spcBef>
                <a:spcPts val="0"/>
              </a:spcBef>
              <a:spcAft>
                <a:spcPts val="0"/>
              </a:spcAft>
              <a:buSzPts val="1800"/>
              <a:buChar char="●"/>
            </a:pPr>
            <a:r>
              <a:rPr lang="en"/>
              <a:t>To be 0 or 1</a:t>
            </a:r>
            <a:endParaRPr/>
          </a:p>
          <a:p>
            <a:pPr indent="-342900" lvl="0" marL="457200" rtl="0" algn="l">
              <a:lnSpc>
                <a:spcPct val="115000"/>
              </a:lnSpc>
              <a:spcBef>
                <a:spcPts val="0"/>
              </a:spcBef>
              <a:spcAft>
                <a:spcPts val="0"/>
              </a:spcAft>
              <a:buSzPts val="1800"/>
              <a:buChar char="●"/>
            </a:pPr>
            <a:r>
              <a:rPr lang="en"/>
              <a:t>Won’t take NaN values</a:t>
            </a:r>
            <a:endParaRPr/>
          </a:p>
          <a:p>
            <a:pPr indent="-342900" lvl="0" marL="457200" rtl="0" algn="l">
              <a:spcBef>
                <a:spcPts val="0"/>
              </a:spcBef>
              <a:spcAft>
                <a:spcPts val="0"/>
              </a:spcAft>
              <a:buSzPts val="1800"/>
              <a:buChar char="●"/>
            </a:pPr>
            <a:r>
              <a:rPr lang="en"/>
              <a:t>Fill in with mean</a:t>
            </a:r>
            <a:endParaRPr/>
          </a:p>
          <a:p>
            <a:pPr indent="-342900" lvl="0" marL="457200" rtl="0" algn="l">
              <a:spcBef>
                <a:spcPts val="0"/>
              </a:spcBef>
              <a:spcAft>
                <a:spcPts val="0"/>
              </a:spcAft>
              <a:buSzPts val="1800"/>
              <a:buChar char="●"/>
            </a:pPr>
            <a:r>
              <a:rPr lang="en"/>
              <a:t>Loss of data vs. Outliers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Frequency Encoding</a:t>
            </a:r>
            <a:endParaRPr/>
          </a:p>
        </p:txBody>
      </p:sp>
      <p:pic>
        <p:nvPicPr>
          <p:cNvPr id="93" name="Google Shape;93;p18"/>
          <p:cNvPicPr preferRelativeResize="0"/>
          <p:nvPr/>
        </p:nvPicPr>
        <p:blipFill>
          <a:blip r:embed="rId3">
            <a:alphaModFix/>
          </a:blip>
          <a:stretch>
            <a:fillRect/>
          </a:stretch>
        </p:blipFill>
        <p:spPr>
          <a:xfrm>
            <a:off x="1051950" y="1224625"/>
            <a:ext cx="7040101" cy="328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Frequency Encoding</a:t>
            </a:r>
            <a:endParaRPr/>
          </a:p>
        </p:txBody>
      </p:sp>
      <p:pic>
        <p:nvPicPr>
          <p:cNvPr id="99" name="Google Shape;99;p19"/>
          <p:cNvPicPr preferRelativeResize="0"/>
          <p:nvPr/>
        </p:nvPicPr>
        <p:blipFill rotWithShape="1">
          <a:blip r:embed="rId3">
            <a:alphaModFix/>
          </a:blip>
          <a:srcRect b="17396" l="0" r="0" t="0"/>
          <a:stretch/>
        </p:blipFill>
        <p:spPr>
          <a:xfrm>
            <a:off x="2437400" y="1225225"/>
            <a:ext cx="4269201" cy="346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147350"/>
            <a:ext cx="8520600" cy="999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Results - Default</a:t>
            </a:r>
            <a:endParaRPr/>
          </a:p>
        </p:txBody>
      </p:sp>
      <p:pic>
        <p:nvPicPr>
          <p:cNvPr id="105" name="Google Shape;105;p20"/>
          <p:cNvPicPr preferRelativeResize="0"/>
          <p:nvPr/>
        </p:nvPicPr>
        <p:blipFill>
          <a:blip r:embed="rId3">
            <a:alphaModFix/>
          </a:blip>
          <a:stretch>
            <a:fillRect/>
          </a:stretch>
        </p:blipFill>
        <p:spPr>
          <a:xfrm>
            <a:off x="1669224" y="1274038"/>
            <a:ext cx="5805549" cy="367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Hyperparameter</a:t>
            </a:r>
            <a:r>
              <a:rPr lang="en"/>
              <a:t> Tuning</a:t>
            </a:r>
            <a:endParaRPr/>
          </a:p>
        </p:txBody>
      </p:sp>
      <p:sp>
        <p:nvSpPr>
          <p:cNvPr id="111" name="Google Shape;111;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Hyperparameters - </a:t>
            </a:r>
            <a:r>
              <a:rPr lang="en"/>
              <a:t>characteristics</a:t>
            </a:r>
            <a:r>
              <a:rPr lang="en"/>
              <a:t> of model </a:t>
            </a:r>
            <a:endParaRPr/>
          </a:p>
          <a:p>
            <a:pPr indent="0" lvl="0" marL="0" rtl="0" algn="l">
              <a:spcBef>
                <a:spcPts val="1200"/>
              </a:spcBef>
              <a:spcAft>
                <a:spcPts val="0"/>
              </a:spcAft>
              <a:buNone/>
            </a:pPr>
            <a:r>
              <a:rPr lang="en"/>
              <a:t>Many </a:t>
            </a:r>
            <a:r>
              <a:rPr lang="en"/>
              <a:t>parameters</a:t>
            </a:r>
            <a:endParaRPr/>
          </a:p>
          <a:p>
            <a:pPr indent="0" lvl="0" marL="0" rtl="0" algn="l">
              <a:spcBef>
                <a:spcPts val="1200"/>
              </a:spcBef>
              <a:spcAft>
                <a:spcPts val="0"/>
              </a:spcAft>
              <a:buNone/>
            </a:pPr>
            <a:r>
              <a:rPr lang="en"/>
              <a:t>Max_depth, criterion, class_weight</a:t>
            </a:r>
            <a:endParaRPr/>
          </a:p>
          <a:p>
            <a:pPr indent="0" lvl="0" marL="0" rtl="0" algn="l">
              <a:spcBef>
                <a:spcPts val="1200"/>
              </a:spcBef>
              <a:spcAft>
                <a:spcPts val="1200"/>
              </a:spcAft>
              <a:buNone/>
            </a:pPr>
            <a:r>
              <a:rPr lang="en"/>
              <a:t>Best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