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E9430EA0-BF67-4937-B957-B9971B74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04E253D6-5592-4062-A29B-C32E8FA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14D9-39F6-4CF7-AF7A-0009B3623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559A9-2DA3-4674-B2F6-650319029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AA97B-FB25-4E9B-8174-4F61004AA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E0AD-C44A-4B8C-ABCC-384B23D2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3568-6604-46D1-A337-BA3AE1E98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B9A5F-D524-4DCC-8191-DADC12C13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45AE-ECA6-41B5-85FB-B2F8AD634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D8D87-BDCE-49F6-A9B0-3F95FFFA8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5E7D-7F63-4F77-B750-E7BD75D7A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60B-468C-4352-94BC-32B41276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1F2D-14C9-41FE-B74D-8551D270E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2DF57C-2E6E-4C62-B1E5-02A9CE787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Programming</a:t>
            </a:r>
            <a:br>
              <a:rPr lang="en-US" smtClean="0"/>
            </a:br>
            <a:r>
              <a:rPr lang="en-US" sz="3200" smtClean="0"/>
              <a:t>in C with MPI and OpenMP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Michael J. Quinn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2133600" y="4954588"/>
            <a:ext cx="5654675" cy="1141412"/>
            <a:chOff x="960" y="3120"/>
            <a:chExt cx="3168" cy="639"/>
          </a:xfrm>
        </p:grpSpPr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960" y="3600"/>
              <a:ext cx="316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2827" tIns="51414" rIns="102827" bIns="51414">
              <a:spAutoFit/>
            </a:bodyPr>
            <a:lstStyle/>
            <a:p>
              <a:pPr eaLnBrk="0" hangingPunct="0"/>
              <a:endParaRPr lang="en-US" sz="1200">
                <a:solidFill>
                  <a:srgbClr val="FFFFFF"/>
                </a:solidFill>
              </a:endParaRPr>
            </a:p>
          </p:txBody>
        </p:sp>
        <p:pic>
          <p:nvPicPr>
            <p:cNvPr id="2054" name="Picture 6" descr="MH-B_B_L.eps                                                   00034579EDP                            B76BBB3B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312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Parallelization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Sequential program a special case of a shared-memory parallel program</a:t>
            </a:r>
          </a:p>
          <a:p>
            <a:r>
              <a:rPr lang="en-US" smtClean="0"/>
              <a:t>Parallel shared-memory programs may only have a single parallel loop</a:t>
            </a:r>
          </a:p>
          <a:p>
            <a:r>
              <a:rPr lang="en-US" smtClean="0"/>
              <a:t>Incremental parallelization: process of converting a sequential program to a parallel program a little bit at a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Shared-memory Model vs.</a:t>
            </a:r>
            <a:br>
              <a:rPr lang="en-US" smtClean="0"/>
            </a:br>
            <a:r>
              <a:rPr lang="en-US" smtClean="0"/>
              <a:t>Message-passing Model (#2)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2133600"/>
            <a:ext cx="7772400" cy="3927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Shared-memory model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Execute and profile sequential program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Incrementally make it parallel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Stop when further effort not warranted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Message-passing model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Sequential-to-parallel transformation requires major effort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Transformation done in one giant step rather than many tiny 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for Loops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 programs often express data-parallel operations as </a:t>
            </a:r>
            <a:r>
              <a:rPr lang="en-US" sz="2800" b="1" smtClean="0">
                <a:latin typeface="Courier New" pitchFamily="49" charset="0"/>
              </a:rPr>
              <a:t>for</a:t>
            </a:r>
            <a:r>
              <a:rPr lang="en-US" sz="2800" smtClean="0"/>
              <a:t> loops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b="1" smtClean="0">
                <a:latin typeface="Courier New" pitchFamily="49" charset="0"/>
              </a:rPr>
              <a:t>for (i = first; i &lt; size; i += prime)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		marked[i] = 1;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OpenMP makes it easy to indicate when the iterations of a loop may execute in parallel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Compiler takes care of generating code that forks/joins threads and allocates the iterations to threads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Pragmas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Pragma: a compiler directive in C or C++</a:t>
            </a:r>
          </a:p>
          <a:p>
            <a:r>
              <a:rPr lang="en-US" smtClean="0"/>
              <a:t>Stands for “pragmatic information”</a:t>
            </a:r>
          </a:p>
          <a:p>
            <a:r>
              <a:rPr lang="en-US" smtClean="0"/>
              <a:t>A way for the programmer to communicate with the compiler</a:t>
            </a:r>
          </a:p>
          <a:p>
            <a:r>
              <a:rPr lang="en-US" smtClean="0"/>
              <a:t>Compiler free to ignore pragmas</a:t>
            </a:r>
          </a:p>
          <a:p>
            <a:r>
              <a:rPr lang="en-US" smtClean="0"/>
              <a:t>Syntax: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</a:rPr>
              <a:t>#pragma omp</a:t>
            </a:r>
            <a:r>
              <a:rPr lang="en-US" smtClean="0"/>
              <a:t> </a:t>
            </a:r>
            <a:r>
              <a:rPr lang="en-US" i="1" smtClean="0"/>
              <a:t>&lt;rest of pragma&gt;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for Pragma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Format: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#pragma omp parallel for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for (i = 0; i &lt; 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 a[i] = b[i] + c[i];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Compiler must be able to verify the run-time system will have information it needs to schedule loop iterations</a:t>
            </a:r>
          </a:p>
          <a:p>
            <a:pPr>
              <a:lnSpc>
                <a:spcPct val="90000"/>
              </a:lnSpc>
            </a:pP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Canonical Shape of for Loop Control Clause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295400" y="2286000"/>
          <a:ext cx="7467600" cy="3971925"/>
        </p:xfrm>
        <a:graphic>
          <a:graphicData uri="http://schemas.openxmlformats.org/presentationml/2006/ole">
            <p:oleObj spid="_x0000_s16387" name="Equation" r:id="rId3" imgW="3581400" imgH="1905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Context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Every thread has its own execution context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Execution context: address space containing all of the variables a thread may access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Contents of execution context: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static variables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dynamically allocated data structures in the heap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variables on the run-time stack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additional run-time stack for functions invoked by the 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and Private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Shared variable: has same address in execution context of every thread</a:t>
            </a:r>
          </a:p>
          <a:p>
            <a:r>
              <a:rPr lang="en-US" smtClean="0"/>
              <a:t>Private variable: has different address in execution context of every thread</a:t>
            </a:r>
          </a:p>
          <a:p>
            <a:r>
              <a:rPr lang="en-US" smtClean="0"/>
              <a:t>A thread cannot access the private variables of another thread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and Private Variables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371600" y="1676400"/>
          <a:ext cx="7239000" cy="3721100"/>
        </p:xfrm>
        <a:graphic>
          <a:graphicData uri="http://schemas.openxmlformats.org/presentationml/2006/ole">
            <p:oleObj spid="_x0000_s19459" name="SmartDraw" r:id="rId3" imgW="4005072" imgH="2058924" progId="SmartDraw.2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omp_get_num_procs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Returns number of physical processors available for use by the parallel program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int omp_get_num_procs (void)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Shared-memory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omp_set_num_threads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Uses the parameter value to set the number of threads to be active in parallel sections of code</a:t>
            </a:r>
          </a:p>
          <a:p>
            <a:r>
              <a:rPr lang="en-US" smtClean="0"/>
              <a:t>May be called at multiple points in a program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800" b="1" smtClean="0">
                <a:latin typeface="Courier New" pitchFamily="49" charset="0"/>
              </a:rPr>
              <a:t>void omp_set_num_threads (int 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 Quiz: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Write a C program segment that sets the number of threads equal to the number of processors that are available.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Private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for (i = 0; i &lt; BLOCK_SIZE(id,p,n);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for (j = 0; j &lt; n; j++)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a[i][j] = MIN(a[i][j],a[i][k]+tmp);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/>
              <a:t>Either loop could be executed in parallel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We prefer to make outer loop parallel, to reduce number of forks/joins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We then must give each thread its own private copy of variable </a:t>
            </a:r>
            <a:r>
              <a:rPr lang="en-US" sz="2800" b="1" smtClean="0">
                <a:latin typeface="Courier New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private Clause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Clause: an optional, additional component to a pragma</a:t>
            </a:r>
          </a:p>
          <a:p>
            <a:r>
              <a:rPr lang="en-US" smtClean="0"/>
              <a:t>Private clause: directs compiler to make one or more variables private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</a:rPr>
              <a:t>private ( </a:t>
            </a:r>
            <a:r>
              <a:rPr lang="en-US" b="1" i="1" smtClean="0">
                <a:latin typeface="Courier New" pitchFamily="49" charset="0"/>
              </a:rPr>
              <a:t>&lt;variable list&gt;</a:t>
            </a:r>
            <a:r>
              <a:rPr lang="en-US" b="1" smtClean="0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Use of private Clause</a:t>
            </a: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203325" y="1770063"/>
            <a:ext cx="7669213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#pragma omp parallel for private(j)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for (i = 0; i &lt; BLOCK_SIZE(id,p,n); i++)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for (j = 0; j &lt; n; j++)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a[i][j] = MIN(a[i][j],a[i][k]+tmp);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firstprivate Clause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Used to create private variables having initial values identical to the variable controlled by the master thread as the loop is entered</a:t>
            </a:r>
          </a:p>
          <a:p>
            <a:r>
              <a:rPr lang="en-US" sz="2800" smtClean="0"/>
              <a:t>Variables are initialized once per thread, not once per loop iteration</a:t>
            </a:r>
          </a:p>
          <a:p>
            <a:r>
              <a:rPr lang="en-US" sz="2800" smtClean="0"/>
              <a:t>If a thread modifies a variable’s value in an iteration, subsequent iterations will get the modified value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lastprivate Clause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Sequentially last iteration: iteration that occurs last when the loop is executed sequentially</a:t>
            </a:r>
          </a:p>
          <a:p>
            <a:r>
              <a:rPr lang="en-US" b="1" smtClean="0">
                <a:latin typeface="Courier New" pitchFamily="49" charset="0"/>
              </a:rPr>
              <a:t>lastprivate</a:t>
            </a:r>
            <a:r>
              <a:rPr lang="en-US" smtClean="0"/>
              <a:t> clause: used to copy back to the master thread’s copy of a variable the private copy of the variable from the thread that executed the sequentially last iteration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Sections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95400" y="2514600"/>
            <a:ext cx="51133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double area, pi, x;</a:t>
            </a:r>
          </a:p>
          <a:p>
            <a:r>
              <a:rPr lang="en-US" b="1">
                <a:latin typeface="Courier New" pitchFamily="49" charset="0"/>
              </a:rPr>
              <a:t>int i, n;</a:t>
            </a:r>
          </a:p>
          <a:p>
            <a:r>
              <a:rPr lang="en-US" b="1">
                <a:latin typeface="Courier New" pitchFamily="49" charset="0"/>
              </a:rPr>
              <a:t>...</a:t>
            </a:r>
          </a:p>
          <a:p>
            <a:r>
              <a:rPr lang="en-US" b="1">
                <a:latin typeface="Courier New" pitchFamily="49" charset="0"/>
              </a:rPr>
              <a:t>area = 0.0;</a:t>
            </a:r>
          </a:p>
          <a:p>
            <a:r>
              <a:rPr lang="en-US" b="1">
                <a:latin typeface="Courier New" pitchFamily="49" charset="0"/>
              </a:rPr>
              <a:t>for (i = 0; i &lt; n; i++) {</a:t>
            </a:r>
          </a:p>
          <a:p>
            <a:r>
              <a:rPr lang="en-US" b="1">
                <a:latin typeface="Courier New" pitchFamily="49" charset="0"/>
              </a:rPr>
              <a:t>   x += (i+0.5)/n;</a:t>
            </a:r>
          </a:p>
          <a:p>
            <a:r>
              <a:rPr lang="en-US" b="1">
                <a:latin typeface="Courier New" pitchFamily="49" charset="0"/>
              </a:rPr>
              <a:t>   area += 4.0/(1.0 + x*x);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pi = area / n;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this C program segment to compute </a:t>
            </a:r>
            <a:r>
              <a:rPr lang="en-US" smtClean="0">
                <a:sym typeface="Symbol" pitchFamily="18" charset="2"/>
              </a:rPr>
              <a:t> using the rectangle rule:</a:t>
            </a:r>
            <a:endParaRPr lang="en-US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00200" y="3124200"/>
            <a:ext cx="51133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double area, pi, x;</a:t>
            </a:r>
          </a:p>
          <a:p>
            <a:r>
              <a:rPr lang="en-US" b="1">
                <a:latin typeface="Courier New" pitchFamily="49" charset="0"/>
              </a:rPr>
              <a:t>int i, n;</a:t>
            </a:r>
          </a:p>
          <a:p>
            <a:r>
              <a:rPr lang="en-US" b="1">
                <a:latin typeface="Courier New" pitchFamily="49" charset="0"/>
              </a:rPr>
              <a:t>...</a:t>
            </a:r>
          </a:p>
          <a:p>
            <a:r>
              <a:rPr lang="en-US" b="1">
                <a:latin typeface="Courier New" pitchFamily="49" charset="0"/>
              </a:rPr>
              <a:t>area = 0.0;</a:t>
            </a:r>
          </a:p>
          <a:p>
            <a:r>
              <a:rPr lang="en-US" b="1">
                <a:latin typeface="Courier New" pitchFamily="49" charset="0"/>
              </a:rPr>
              <a:t>for (i = 0; i &lt; n; i++) {</a:t>
            </a:r>
          </a:p>
          <a:p>
            <a:r>
              <a:rPr lang="en-US" b="1">
                <a:latin typeface="Courier New" pitchFamily="49" charset="0"/>
              </a:rPr>
              <a:t>   x = (i+0.5)/n;</a:t>
            </a:r>
          </a:p>
          <a:p>
            <a:r>
              <a:rPr lang="en-US" b="1">
                <a:latin typeface="Courier New" pitchFamily="49" charset="0"/>
              </a:rPr>
              <a:t>   area += 4.0/(1.0 + x*x);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pi = area / n;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we simply parallelize the loop...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2667000"/>
            <a:ext cx="65738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double area, pi, x;</a:t>
            </a:r>
          </a:p>
          <a:p>
            <a:r>
              <a:rPr lang="en-US" b="1">
                <a:latin typeface="Courier New" pitchFamily="49" charset="0"/>
              </a:rPr>
              <a:t>int i, n;</a:t>
            </a:r>
          </a:p>
          <a:p>
            <a:r>
              <a:rPr lang="en-US" b="1">
                <a:latin typeface="Courier New" pitchFamily="49" charset="0"/>
              </a:rPr>
              <a:t>...</a:t>
            </a:r>
          </a:p>
          <a:p>
            <a:r>
              <a:rPr lang="en-US" b="1">
                <a:latin typeface="Courier New" pitchFamily="49" charset="0"/>
              </a:rPr>
              <a:t>area = 0.0;</a:t>
            </a:r>
          </a:p>
          <a:p>
            <a:r>
              <a:rPr lang="en-US" b="1">
                <a:latin typeface="Courier New" pitchFamily="49" charset="0"/>
              </a:rPr>
              <a:t>#pragma omp parallel for private(x)</a:t>
            </a:r>
          </a:p>
          <a:p>
            <a:r>
              <a:rPr lang="en-US" b="1">
                <a:latin typeface="Courier New" pitchFamily="49" charset="0"/>
              </a:rPr>
              <a:t>for (i = 0; i &lt; n; i++) {</a:t>
            </a:r>
          </a:p>
          <a:p>
            <a:r>
              <a:rPr lang="en-US" b="1">
                <a:latin typeface="Courier New" pitchFamily="49" charset="0"/>
              </a:rPr>
              <a:t>   x = (i+0.5)/n;</a:t>
            </a:r>
          </a:p>
          <a:p>
            <a:r>
              <a:rPr lang="en-US" b="1">
                <a:latin typeface="Courier New" pitchFamily="49" charset="0"/>
              </a:rPr>
              <a:t>   area += 4.0/(1.0 + x*x);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pi = area / 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OpenMP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Shared-memory model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</a:t>
            </a:r>
            <a:r>
              <a:rPr lang="en-US" sz="2800" b="1" smtClean="0">
                <a:latin typeface="Courier New" pitchFamily="49" charset="0"/>
              </a:rPr>
              <a:t>for</a:t>
            </a:r>
            <a:r>
              <a:rPr lang="en-US" sz="2800" smtClean="0"/>
              <a:t> loops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Declaring private variables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Critical sections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Reductions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Performance improvements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More general data parallelism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Functional parallelism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... we set up a race condition in which one process may “race ahead” of another and not see its change to shared variable </a:t>
            </a:r>
            <a:r>
              <a:rPr lang="en-US" b="1" smtClean="0">
                <a:latin typeface="Courier New" pitchFamily="49" charset="0"/>
              </a:rPr>
              <a:t>area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86200" y="37338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11.667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90800" y="3810000"/>
            <a:ext cx="1162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area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52600" y="6019800"/>
            <a:ext cx="5807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area += 4.0/(1.0 + x*x)</a:t>
            </a:r>
          </a:p>
        </p:txBody>
      </p: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1143000" y="4953000"/>
            <a:ext cx="2682875" cy="762000"/>
            <a:chOff x="710" y="3024"/>
            <a:chExt cx="1690" cy="480"/>
          </a:xfrm>
        </p:grpSpPr>
        <p:sp>
          <p:nvSpPr>
            <p:cNvPr id="31762" name="Text Box 7"/>
            <p:cNvSpPr txBox="1">
              <a:spLocks noChangeArrowheads="1"/>
            </p:cNvSpPr>
            <p:nvPr/>
          </p:nvSpPr>
          <p:spPr bwMode="auto">
            <a:xfrm>
              <a:off x="710" y="3120"/>
              <a:ext cx="8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Thread A</a:t>
              </a:r>
            </a:p>
          </p:txBody>
        </p:sp>
        <p:sp>
          <p:nvSpPr>
            <p:cNvPr id="31763" name="Rectangle 8"/>
            <p:cNvSpPr>
              <a:spLocks noChangeArrowheads="1"/>
            </p:cNvSpPr>
            <p:nvPr/>
          </p:nvSpPr>
          <p:spPr bwMode="auto">
            <a:xfrm>
              <a:off x="1584" y="3024"/>
              <a:ext cx="81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</p:grp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5181600" y="4953000"/>
            <a:ext cx="2682875" cy="762000"/>
            <a:chOff x="710" y="3024"/>
            <a:chExt cx="1690" cy="480"/>
          </a:xfrm>
        </p:grpSpPr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710" y="3120"/>
              <a:ext cx="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Thread B</a:t>
              </a:r>
            </a:p>
          </p:txBody>
        </p:sp>
        <p:sp>
          <p:nvSpPr>
            <p:cNvPr id="31761" name="Rectangle 12"/>
            <p:cNvSpPr>
              <a:spLocks noChangeArrowheads="1"/>
            </p:cNvSpPr>
            <p:nvPr/>
          </p:nvSpPr>
          <p:spPr bwMode="auto">
            <a:xfrm>
              <a:off x="1584" y="3024"/>
              <a:ext cx="81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</p:grp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3886200" y="37338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15.432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6553200" y="49530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11.667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2514600" y="49530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11.667</a:t>
            </a:r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2514600" y="49530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15.432</a:t>
            </a:r>
          </a:p>
        </p:txBody>
      </p:sp>
      <p:sp>
        <p:nvSpPr>
          <p:cNvPr id="345102" name="Rectangle 14"/>
          <p:cNvSpPr>
            <a:spLocks noChangeArrowheads="1"/>
          </p:cNvSpPr>
          <p:nvPr/>
        </p:nvSpPr>
        <p:spPr bwMode="auto">
          <a:xfrm>
            <a:off x="6553200" y="49530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15.230</a:t>
            </a:r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3886200" y="37338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15.230</a:t>
            </a:r>
          </a:p>
        </p:txBody>
      </p:sp>
      <p:sp>
        <p:nvSpPr>
          <p:cNvPr id="345107" name="Text Box 19"/>
          <p:cNvSpPr txBox="1">
            <a:spLocks noChangeArrowheads="1"/>
          </p:cNvSpPr>
          <p:nvPr/>
        </p:nvSpPr>
        <p:spPr bwMode="auto">
          <a:xfrm>
            <a:off x="5257800" y="3886200"/>
            <a:ext cx="342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Answer should be 18.995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1" grpId="0" animBg="1" autoUpdateAnimBg="0"/>
      <p:bldP spid="345103" grpId="0" animBg="1" autoUpdateAnimBg="0"/>
      <p:bldP spid="345105" grpId="0" animBg="1" autoUpdateAnimBg="0"/>
      <p:bldP spid="345104" grpId="0" animBg="1" autoUpdateAnimBg="0"/>
      <p:bldP spid="345102" grpId="0" animBg="1" autoUpdateAnimBg="0"/>
      <p:bldP spid="345106" grpId="0" animBg="1" autoUpdateAnimBg="0"/>
      <p:bldP spid="3451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 Time Line</a:t>
            </a:r>
          </a:p>
        </p:txBody>
      </p:sp>
      <p:graphicFrame>
        <p:nvGraphicFramePr>
          <p:cNvPr id="32771" name="Object 1027"/>
          <p:cNvGraphicFramePr>
            <a:graphicFrameLocks noChangeAspect="1"/>
          </p:cNvGraphicFramePr>
          <p:nvPr/>
        </p:nvGraphicFramePr>
        <p:xfrm>
          <a:off x="1295400" y="1828800"/>
          <a:ext cx="7239000" cy="2984500"/>
        </p:xfrm>
        <a:graphic>
          <a:graphicData uri="http://schemas.openxmlformats.org/presentationml/2006/ole">
            <p:oleObj spid="_x0000_s32771" name="SmartDraw" r:id="rId3" imgW="4212336" imgH="1737360" progId="SmartDraw.2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Pragma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Critical section: a portion of code that only thread at a time may execute</a:t>
            </a:r>
          </a:p>
          <a:p>
            <a:r>
              <a:rPr lang="en-US" smtClean="0"/>
              <a:t>We denote a critical section by putting the pragma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>#pragma omp critical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front of a block of C code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Correct, But Inefficient, Code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657383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double area, pi, x;</a:t>
            </a:r>
          </a:p>
          <a:p>
            <a:r>
              <a:rPr lang="en-US" b="1">
                <a:latin typeface="Courier New" pitchFamily="49" charset="0"/>
              </a:rPr>
              <a:t>int i, n;</a:t>
            </a:r>
          </a:p>
          <a:p>
            <a:r>
              <a:rPr lang="en-US" b="1">
                <a:latin typeface="Courier New" pitchFamily="49" charset="0"/>
              </a:rPr>
              <a:t>...</a:t>
            </a:r>
          </a:p>
          <a:p>
            <a:r>
              <a:rPr lang="en-US" b="1">
                <a:latin typeface="Courier New" pitchFamily="49" charset="0"/>
              </a:rPr>
              <a:t>area = 0.0;</a:t>
            </a:r>
          </a:p>
          <a:p>
            <a:r>
              <a:rPr lang="en-US" b="1">
                <a:latin typeface="Courier New" pitchFamily="49" charset="0"/>
              </a:rPr>
              <a:t>#pragma omp parallel for private(x)</a:t>
            </a:r>
          </a:p>
          <a:p>
            <a:r>
              <a:rPr lang="en-US" b="1">
                <a:latin typeface="Courier New" pitchFamily="49" charset="0"/>
              </a:rPr>
              <a:t>for (i = 0; i &lt; n; i++) {</a:t>
            </a:r>
          </a:p>
          <a:p>
            <a:r>
              <a:rPr lang="en-US" b="1">
                <a:latin typeface="Courier New" pitchFamily="49" charset="0"/>
              </a:rPr>
              <a:t>   x = (i+0.5)/n;</a:t>
            </a:r>
          </a:p>
          <a:p>
            <a:r>
              <a:rPr lang="en-US" b="1">
                <a:latin typeface="Courier New" pitchFamily="49" charset="0"/>
              </a:rPr>
              <a:t>#pragma omp critical</a:t>
            </a:r>
          </a:p>
          <a:p>
            <a:r>
              <a:rPr lang="en-US" b="1">
                <a:latin typeface="Courier New" pitchFamily="49" charset="0"/>
              </a:rPr>
              <a:t>   area += 4.0/(1.0 + x*x);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pi = area / n;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of Inefficiency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Update to </a:t>
            </a:r>
            <a:r>
              <a:rPr lang="en-US" b="1" smtClean="0">
                <a:latin typeface="Courier New" pitchFamily="49" charset="0"/>
              </a:rPr>
              <a:t>area</a:t>
            </a:r>
            <a:r>
              <a:rPr lang="en-US" smtClean="0"/>
              <a:t> inside a critical section</a:t>
            </a:r>
          </a:p>
          <a:p>
            <a:r>
              <a:rPr lang="en-US" smtClean="0"/>
              <a:t>Only one thread at a time may execute the statement; i.e., it is sequential code</a:t>
            </a:r>
          </a:p>
          <a:p>
            <a:r>
              <a:rPr lang="en-US" smtClean="0"/>
              <a:t>Time to execute statement significant part of loop</a:t>
            </a:r>
          </a:p>
          <a:p>
            <a:r>
              <a:rPr lang="en-US" smtClean="0"/>
              <a:t>By Amdahl’s Law we know speedup will be severely constrained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Reductions are so common that OpenMP provides support for them</a:t>
            </a:r>
          </a:p>
          <a:p>
            <a:r>
              <a:rPr lang="en-US" sz="2800" smtClean="0"/>
              <a:t>May add reduction clause to </a:t>
            </a:r>
            <a:r>
              <a:rPr lang="en-US" sz="2800" b="1" smtClean="0">
                <a:latin typeface="Courier New" pitchFamily="49" charset="0"/>
              </a:rPr>
              <a:t>parallel for</a:t>
            </a:r>
            <a:r>
              <a:rPr lang="en-US" sz="2800" smtClean="0"/>
              <a:t> pragma</a:t>
            </a:r>
          </a:p>
          <a:p>
            <a:r>
              <a:rPr lang="en-US" sz="2800" smtClean="0"/>
              <a:t>Specify reduction operation and reduction variable</a:t>
            </a:r>
          </a:p>
          <a:p>
            <a:r>
              <a:rPr lang="en-US" sz="2800" smtClean="0"/>
              <a:t>OpenMP takes care of storing partial results in private variables and combining partial results after the loop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reduction Clause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reduction clause has this syntax:</a:t>
            </a:r>
            <a:br>
              <a:rPr lang="en-US" sz="2800" smtClean="0"/>
            </a:br>
            <a:r>
              <a:rPr lang="en-US" sz="2800" b="1" smtClean="0">
                <a:latin typeface="Courier New" pitchFamily="49" charset="0"/>
              </a:rPr>
              <a:t>reduction (</a:t>
            </a:r>
            <a:r>
              <a:rPr lang="en-US" sz="2800" b="1" i="1" smtClean="0">
                <a:latin typeface="Courier New" pitchFamily="49" charset="0"/>
              </a:rPr>
              <a:t>&lt;op&gt;</a:t>
            </a:r>
            <a:r>
              <a:rPr lang="en-US" sz="2800" b="1" smtClean="0">
                <a:latin typeface="Courier New" pitchFamily="49" charset="0"/>
              </a:rPr>
              <a:t> :</a:t>
            </a:r>
            <a:r>
              <a:rPr lang="en-US" sz="2800" b="1" i="1" smtClean="0">
                <a:latin typeface="Courier New" pitchFamily="49" charset="0"/>
              </a:rPr>
              <a:t>&lt;variable&gt;</a:t>
            </a:r>
            <a:r>
              <a:rPr lang="en-US" sz="28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Operators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+	Sum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*		Product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&amp;	Bitwise 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|		Bitwise 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^		Bitwise exclusive 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&amp;&amp;	Logical 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||		Logical 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ym typeface="Symbol" pitchFamily="18" charset="2"/>
              </a:rPr>
              <a:t>-finding Code with Reduction Clause</a:t>
            </a:r>
            <a:endParaRPr lang="en-US" sz="3600" smtClean="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203325" y="1544638"/>
            <a:ext cx="76295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double area, pi, x;</a:t>
            </a:r>
          </a:p>
          <a:p>
            <a:r>
              <a:rPr lang="en-US" sz="2800" b="1">
                <a:latin typeface="Courier New" pitchFamily="49" charset="0"/>
              </a:rPr>
              <a:t>int i, n;</a:t>
            </a:r>
          </a:p>
          <a:p>
            <a:r>
              <a:rPr lang="en-US" sz="2800" b="1">
                <a:latin typeface="Courier New" pitchFamily="49" charset="0"/>
              </a:rPr>
              <a:t>...</a:t>
            </a:r>
          </a:p>
          <a:p>
            <a:r>
              <a:rPr lang="en-US" sz="2800" b="1">
                <a:latin typeface="Courier New" pitchFamily="49" charset="0"/>
              </a:rPr>
              <a:t>area = 0.0;</a:t>
            </a:r>
          </a:p>
          <a:p>
            <a:r>
              <a:rPr lang="en-US" sz="2800" b="1">
                <a:latin typeface="Courier New" pitchFamily="49" charset="0"/>
              </a:rPr>
              <a:t>#pragma omp parallel for \</a:t>
            </a:r>
          </a:p>
          <a:p>
            <a:r>
              <a:rPr lang="en-US" sz="2800" b="1">
                <a:latin typeface="Courier New" pitchFamily="49" charset="0"/>
              </a:rPr>
              <a:t>       private(x) reduction(+:area)</a:t>
            </a:r>
          </a:p>
          <a:p>
            <a:r>
              <a:rPr lang="en-US" sz="2800" b="1">
                <a:latin typeface="Courier New" pitchFamily="49" charset="0"/>
              </a:rPr>
              <a:t>for (i = 0; i &lt; n; i++) {</a:t>
            </a:r>
          </a:p>
          <a:p>
            <a:r>
              <a:rPr lang="en-US" sz="2800" b="1">
                <a:latin typeface="Courier New" pitchFamily="49" charset="0"/>
              </a:rPr>
              <a:t>   x = (i + 0.5)/n;</a:t>
            </a:r>
          </a:p>
          <a:p>
            <a:r>
              <a:rPr lang="en-US" sz="2800" b="1">
                <a:latin typeface="Courier New" pitchFamily="49" charset="0"/>
              </a:rPr>
              <a:t>   area += 4.0/(1.0 + x*x);</a:t>
            </a:r>
          </a:p>
          <a:p>
            <a:r>
              <a:rPr lang="en-US" sz="2800" b="1">
                <a:latin typeface="Courier New" pitchFamily="49" charset="0"/>
              </a:rPr>
              <a:t>}</a:t>
            </a:r>
          </a:p>
          <a:p>
            <a:r>
              <a:rPr lang="en-US" sz="2800" b="1">
                <a:latin typeface="Courier New" pitchFamily="49" charset="0"/>
              </a:rPr>
              <a:t>pi = area / n;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Improvement #1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Too many fork/joins can lower performance</a:t>
            </a:r>
          </a:p>
          <a:p>
            <a:r>
              <a:rPr lang="en-US" smtClean="0"/>
              <a:t>Inverting loops may help performance if</a:t>
            </a:r>
          </a:p>
          <a:p>
            <a:pPr lvl="1"/>
            <a:r>
              <a:rPr lang="en-US" smtClean="0"/>
              <a:t>Parallelism is in inner loop</a:t>
            </a:r>
          </a:p>
          <a:p>
            <a:pPr lvl="1"/>
            <a:r>
              <a:rPr lang="en-US" smtClean="0"/>
              <a:t>After inversion, the outer loop can be made parallel</a:t>
            </a:r>
          </a:p>
          <a:p>
            <a:pPr lvl="1"/>
            <a:r>
              <a:rPr lang="en-US" smtClean="0"/>
              <a:t>Inversion does not significantly lower cache hit rate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Improvement #2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loop has too few iterations, fork/join overhead is greater than time savings from parallel execution</a:t>
            </a:r>
          </a:p>
          <a:p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clause instructs compiler to insert code that determines at run-time whether loop should be executed in parallel; e.g.,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b="1" smtClean="0">
                <a:latin typeface="Courier New" pitchFamily="49" charset="0"/>
              </a:rPr>
              <a:t>#pragma omp parallel for if(n &gt; 5000)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OpenMP: An application programming interface (API) for parallel programming on multiprocessors</a:t>
            </a:r>
          </a:p>
          <a:p>
            <a:pPr lvl="1"/>
            <a:r>
              <a:rPr lang="en-US" smtClean="0"/>
              <a:t>Compiler directives</a:t>
            </a:r>
          </a:p>
          <a:p>
            <a:pPr lvl="1"/>
            <a:r>
              <a:rPr lang="en-US" smtClean="0"/>
              <a:t>Library of support functions</a:t>
            </a:r>
          </a:p>
          <a:p>
            <a:r>
              <a:rPr lang="en-US" smtClean="0"/>
              <a:t>OpenMP works in conjunction with Fortran, C, or C++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Improvement #3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We can use</a:t>
            </a:r>
            <a:r>
              <a:rPr lang="en-US" sz="2800" b="1" smtClean="0">
                <a:latin typeface="Courier New" pitchFamily="49" charset="0"/>
              </a:rPr>
              <a:t> schedule </a:t>
            </a:r>
            <a:r>
              <a:rPr lang="en-US" sz="2800" smtClean="0"/>
              <a:t>clause to specify how iterations of a loop should be allocated to threads</a:t>
            </a:r>
          </a:p>
          <a:p>
            <a:r>
              <a:rPr lang="en-US" sz="2800" smtClean="0"/>
              <a:t>Static schedule: all iterations allocated to threads before any iterations executed</a:t>
            </a:r>
          </a:p>
          <a:p>
            <a:r>
              <a:rPr lang="en-US" sz="2800" smtClean="0"/>
              <a:t>Dynamic schedule: only some iterations allocated to threads at beginning of loop’s execution. Remaining iterations allocated to threads that complete their assigned iterations.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vs. Dynamic Scheduling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Static scheduling</a:t>
            </a:r>
          </a:p>
          <a:p>
            <a:pPr lvl="1"/>
            <a:r>
              <a:rPr lang="en-US" smtClean="0"/>
              <a:t>Low overhead</a:t>
            </a:r>
          </a:p>
          <a:p>
            <a:pPr lvl="1"/>
            <a:r>
              <a:rPr lang="en-US" smtClean="0"/>
              <a:t>May exhibit high workload imbalance</a:t>
            </a:r>
          </a:p>
          <a:p>
            <a:r>
              <a:rPr lang="en-US" smtClean="0"/>
              <a:t>Dynamic scheduling</a:t>
            </a:r>
          </a:p>
          <a:p>
            <a:pPr lvl="1"/>
            <a:r>
              <a:rPr lang="en-US" smtClean="0"/>
              <a:t>Higher overhead</a:t>
            </a:r>
          </a:p>
          <a:p>
            <a:pPr lvl="1"/>
            <a:r>
              <a:rPr lang="en-US" smtClean="0"/>
              <a:t>Can reduce workload imbalance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chunk is a contiguous range of iterations</a:t>
            </a:r>
          </a:p>
          <a:p>
            <a:r>
              <a:rPr lang="en-US" smtClean="0"/>
              <a:t>Increasing chunk size reduces overhead and may increase cache hit rate</a:t>
            </a:r>
          </a:p>
          <a:p>
            <a:r>
              <a:rPr lang="en-US" smtClean="0"/>
              <a:t>Decreasing chunk size allows finer balancing of workloads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Clause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Syntax of schedule clause</a:t>
            </a:r>
            <a:br>
              <a:rPr lang="en-US" sz="2800" smtClean="0"/>
            </a:br>
            <a:r>
              <a:rPr lang="en-US" sz="2800" b="1" smtClean="0">
                <a:latin typeface="Courier New" pitchFamily="49" charset="0"/>
              </a:rPr>
              <a:t>schedule (</a:t>
            </a:r>
            <a:r>
              <a:rPr lang="en-US" sz="2800" b="1" i="1" smtClean="0">
                <a:latin typeface="Courier New" pitchFamily="49" charset="0"/>
              </a:rPr>
              <a:t>&lt;type&gt;</a:t>
            </a:r>
            <a:r>
              <a:rPr lang="en-US" sz="2800" b="1" smtClean="0">
                <a:latin typeface="Courier New" pitchFamily="49" charset="0"/>
              </a:rPr>
              <a:t>[,</a:t>
            </a:r>
            <a:r>
              <a:rPr lang="en-US" sz="2800" b="1" i="1" smtClean="0">
                <a:latin typeface="Courier New" pitchFamily="49" charset="0"/>
              </a:rPr>
              <a:t>&lt;chunk&gt;</a:t>
            </a:r>
            <a:r>
              <a:rPr lang="en-US" sz="2800" b="1" smtClean="0">
                <a:latin typeface="Courier New" pitchFamily="49" charset="0"/>
              </a:rPr>
              <a:t> ])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Schedule type required, chunk size optional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Allowable schedule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static: static allocation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dynamic: dynamic allocation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guided: guided self-scheduling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runtime: type chosen at run-time based on value of environment variable OMP_SCHEDULE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Options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schedule(static): block allocation of about n/t contiguous iterations to each thread</a:t>
            </a:r>
          </a:p>
          <a:p>
            <a:pPr>
              <a:lnSpc>
                <a:spcPct val="90000"/>
              </a:lnSpc>
            </a:pPr>
            <a:r>
              <a:rPr lang="en-US" smtClean="0"/>
              <a:t>schedule(static,C): interleaved allocation of chunks of size C to threads</a:t>
            </a:r>
          </a:p>
          <a:p>
            <a:pPr>
              <a:lnSpc>
                <a:spcPct val="90000"/>
              </a:lnSpc>
            </a:pPr>
            <a:r>
              <a:rPr lang="en-US" smtClean="0"/>
              <a:t>schedule(dynamic): dynamic one-at-a-time allocation of iterations to threads</a:t>
            </a:r>
          </a:p>
          <a:p>
            <a:pPr>
              <a:lnSpc>
                <a:spcPct val="90000"/>
              </a:lnSpc>
            </a:pPr>
            <a:r>
              <a:rPr lang="en-US" smtClean="0"/>
              <a:t>schedule(dynamic,C): dynamic allocation of C iterations at a time to threads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Options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schedule(guided, C): dynamic allocation of chunks to tasks using guided self-scheduling heuristic. Initial chunks are bigger, later chunks are smaller, minimum chunk size is C.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schedule(guided): guided self-scheduling with minimum chunk size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schedule(runtime): schedule chosen at run-time based on value of OMP_SCHEDULE; Unix example:</a:t>
            </a:r>
            <a:br>
              <a:rPr lang="en-US" sz="2800" smtClean="0"/>
            </a:br>
            <a:r>
              <a:rPr lang="en-US" sz="2800" b="1" smtClean="0">
                <a:latin typeface="Courier New" pitchFamily="49" charset="0"/>
              </a:rPr>
              <a:t>setenv OMP_SCHEDULE “static,1”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General Data Parallelism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Our focus has been on the parallelization of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  <a:p>
            <a:r>
              <a:rPr lang="en-US" smtClean="0"/>
              <a:t>Other opportunities for data parallelism</a:t>
            </a:r>
          </a:p>
          <a:p>
            <a:pPr lvl="1"/>
            <a:r>
              <a:rPr lang="en-US" smtClean="0"/>
              <a:t>processing items on a “to do” list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loop + additional code outside of loop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“To Do” List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295400" y="1752600"/>
          <a:ext cx="5486400" cy="4852988"/>
        </p:xfrm>
        <a:graphic>
          <a:graphicData uri="http://schemas.openxmlformats.org/presentationml/2006/ole">
            <p:oleObj spid="_x0000_s49155" name="SmartDraw" r:id="rId3" imgW="4590288" imgH="4059936" progId="SmartDraw.2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Code (1/2)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43000" y="1701800"/>
            <a:ext cx="78517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int main (int argc, char *argv[])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   struct job_struct  *job_ptr;</a:t>
            </a:r>
          </a:p>
          <a:p>
            <a:r>
              <a:rPr lang="en-US" b="1">
                <a:latin typeface="Courier New" pitchFamily="49" charset="0"/>
              </a:rPr>
              <a:t>   struct task_struct *task_ptr;</a:t>
            </a:r>
          </a:p>
          <a:p>
            <a:r>
              <a:rPr lang="en-US" b="1">
                <a:latin typeface="Courier New" pitchFamily="49" charset="0"/>
              </a:rPr>
              <a:t>  </a:t>
            </a:r>
          </a:p>
          <a:p>
            <a:r>
              <a:rPr lang="en-US" b="1">
                <a:latin typeface="Courier New" pitchFamily="49" charset="0"/>
              </a:rPr>
              <a:t>   ...</a:t>
            </a:r>
          </a:p>
          <a:p>
            <a:r>
              <a:rPr lang="en-US" b="1">
                <a:latin typeface="Courier New" pitchFamily="49" charset="0"/>
              </a:rPr>
              <a:t>   task_ptr = get_next_task (&amp;job_ptr);</a:t>
            </a:r>
          </a:p>
          <a:p>
            <a:r>
              <a:rPr lang="en-US" b="1">
                <a:latin typeface="Courier New" pitchFamily="49" charset="0"/>
              </a:rPr>
              <a:t>   while (task_ptr != NULL) {</a:t>
            </a:r>
          </a:p>
          <a:p>
            <a:r>
              <a:rPr lang="en-US" b="1">
                <a:latin typeface="Courier New" pitchFamily="49" charset="0"/>
              </a:rPr>
              <a:t>      complete_task (task_ptr);</a:t>
            </a:r>
          </a:p>
          <a:p>
            <a:r>
              <a:rPr lang="en-US" b="1">
                <a:latin typeface="Courier New" pitchFamily="49" charset="0"/>
              </a:rPr>
              <a:t>      task_ptr = get_next_task (&amp;job_ptr);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   ...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Code (2/2)</a:t>
            </a:r>
          </a:p>
        </p:txBody>
      </p:sp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1143000" y="1752600"/>
            <a:ext cx="73040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char *get_next_task(struct job_struct</a:t>
            </a:r>
          </a:p>
          <a:p>
            <a:r>
              <a:rPr lang="en-US" b="1">
                <a:latin typeface="Courier New" pitchFamily="49" charset="0"/>
              </a:rPr>
              <a:t>                          **job_ptr) {</a:t>
            </a:r>
          </a:p>
          <a:p>
            <a:r>
              <a:rPr lang="en-US" b="1">
                <a:latin typeface="Courier New" pitchFamily="49" charset="0"/>
              </a:rPr>
              <a:t>   struct task_struct *answer;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 if (*job_ptr == NULL) answer = NULL;</a:t>
            </a:r>
          </a:p>
          <a:p>
            <a:r>
              <a:rPr lang="en-US" b="1">
                <a:latin typeface="Courier New" pitchFamily="49" charset="0"/>
              </a:rPr>
              <a:t>   else {</a:t>
            </a:r>
          </a:p>
          <a:p>
            <a:r>
              <a:rPr lang="en-US" b="1">
                <a:latin typeface="Courier New" pitchFamily="49" charset="0"/>
              </a:rPr>
              <a:t>      answer = (*job_ptr)-&gt;task;</a:t>
            </a:r>
          </a:p>
          <a:p>
            <a:r>
              <a:rPr lang="en-US" b="1">
                <a:latin typeface="Courier New" pitchFamily="49" charset="0"/>
              </a:rPr>
              <a:t>      *job_ptr = (*job_ptr)-&gt;next;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   return answer;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OpenMP Good For?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 + OpenMP sufficient to program multiprocessors</a:t>
            </a:r>
          </a:p>
          <a:p>
            <a:pPr>
              <a:lnSpc>
                <a:spcPct val="90000"/>
              </a:lnSpc>
            </a:pPr>
            <a:r>
              <a:rPr lang="en-US" smtClean="0"/>
              <a:t>C + MPI + OpenMP a good way to program multicomputers built out of multiprocessors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IBM RS/6000 SP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Fujitsu AP3000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Dell High Performance Computing Cluster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 Strategy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Every thread should repeatedly take next task from list and complete it, until there are no more tasks</a:t>
            </a:r>
          </a:p>
          <a:p>
            <a:r>
              <a:rPr lang="en-US" smtClean="0"/>
              <a:t>We must ensure no two threads take same take from the list; i.e., must declare a critical section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Pragma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parallel</a:t>
            </a:r>
            <a:r>
              <a:rPr lang="en-US" smtClean="0"/>
              <a:t> pragma precedes a block of code that should be executed by </a:t>
            </a:r>
            <a:r>
              <a:rPr lang="en-US" i="1" smtClean="0"/>
              <a:t>all</a:t>
            </a:r>
            <a:r>
              <a:rPr lang="en-US" smtClean="0"/>
              <a:t> of the threads</a:t>
            </a:r>
          </a:p>
          <a:p>
            <a:r>
              <a:rPr lang="en-US" smtClean="0"/>
              <a:t>Note: execution is replicated among all threads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</a:t>
            </a:r>
            <a:r>
              <a:rPr lang="en-US" b="1" smtClean="0">
                <a:latin typeface="Courier New" pitchFamily="49" charset="0"/>
              </a:rPr>
              <a:t>parallel </a:t>
            </a:r>
            <a:r>
              <a:rPr lang="en-US" smtClean="0"/>
              <a:t>Pragma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78517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#pragma omp parallel private(task_ptr)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   task_ptr = get_next_task (&amp;job_ptr);</a:t>
            </a:r>
          </a:p>
          <a:p>
            <a:r>
              <a:rPr lang="en-US" b="1">
                <a:latin typeface="Courier New" pitchFamily="49" charset="0"/>
              </a:rPr>
              <a:t>   while (task_ptr != NULL) {</a:t>
            </a:r>
          </a:p>
          <a:p>
            <a:r>
              <a:rPr lang="en-US" b="1">
                <a:latin typeface="Courier New" pitchFamily="49" charset="0"/>
              </a:rPr>
              <a:t>      complete_task (task_ptr);</a:t>
            </a:r>
          </a:p>
          <a:p>
            <a:r>
              <a:rPr lang="en-US" b="1">
                <a:latin typeface="Courier New" pitchFamily="49" charset="0"/>
              </a:rPr>
              <a:t>      task_ptr = get_next_task (&amp;job_ptr);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Critical Section for </a:t>
            </a:r>
            <a:r>
              <a:rPr lang="en-US" sz="3600" b="1" smtClean="0">
                <a:latin typeface="Courier New" pitchFamily="49" charset="0"/>
              </a:rPr>
              <a:t>get_next_task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73040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char *get_next_task(struct job_struct</a:t>
            </a:r>
          </a:p>
          <a:p>
            <a:r>
              <a:rPr lang="en-US" b="1">
                <a:latin typeface="Courier New" pitchFamily="49" charset="0"/>
              </a:rPr>
              <a:t>                          **job_ptr) {</a:t>
            </a:r>
          </a:p>
          <a:p>
            <a:r>
              <a:rPr lang="en-US" b="1">
                <a:latin typeface="Courier New" pitchFamily="49" charset="0"/>
              </a:rPr>
              <a:t>   struct task_struct *answer;</a:t>
            </a:r>
          </a:p>
          <a:p>
            <a:r>
              <a:rPr lang="en-US" b="1">
                <a:latin typeface="Courier New" pitchFamily="49" charset="0"/>
              </a:rPr>
              <a:t>#pragma omp critical</a:t>
            </a:r>
          </a:p>
          <a:p>
            <a:r>
              <a:rPr lang="en-US" b="1">
                <a:latin typeface="Courier New" pitchFamily="49" charset="0"/>
              </a:rPr>
              <a:t>   {</a:t>
            </a:r>
          </a:p>
          <a:p>
            <a:r>
              <a:rPr lang="en-US" b="1">
                <a:latin typeface="Courier New" pitchFamily="49" charset="0"/>
              </a:rPr>
              <a:t>   if (*job_ptr == NULL) answer = NULL;</a:t>
            </a:r>
          </a:p>
          <a:p>
            <a:r>
              <a:rPr lang="en-US" b="1">
                <a:latin typeface="Courier New" pitchFamily="49" charset="0"/>
              </a:rPr>
              <a:t>   else {</a:t>
            </a:r>
          </a:p>
          <a:p>
            <a:r>
              <a:rPr lang="en-US" b="1">
                <a:latin typeface="Courier New" pitchFamily="49" charset="0"/>
              </a:rPr>
              <a:t>      answer = (*job_ptr)-&gt;task;</a:t>
            </a:r>
          </a:p>
          <a:p>
            <a:r>
              <a:rPr lang="en-US" b="1">
                <a:latin typeface="Courier New" pitchFamily="49" charset="0"/>
              </a:rPr>
              <a:t>      *job_ptr = (*job_ptr)-&gt;next;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   return answer;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for SPMD-style Programming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2209800"/>
            <a:ext cx="7772400" cy="3851275"/>
          </a:xfrm>
        </p:spPr>
        <p:txBody>
          <a:bodyPr/>
          <a:lstStyle/>
          <a:p>
            <a:r>
              <a:rPr lang="en-US" smtClean="0"/>
              <a:t>The parallel pragma allows us to write SPMD-style programs</a:t>
            </a:r>
          </a:p>
          <a:p>
            <a:r>
              <a:rPr lang="en-US" smtClean="0"/>
              <a:t>In these programs we often need to know number of threads and thread ID number</a:t>
            </a:r>
          </a:p>
          <a:p>
            <a:r>
              <a:rPr lang="en-US" smtClean="0"/>
              <a:t>OpenMP provides functions to retrieve this information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omp_get_thread_num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function returns the thread identification number</a:t>
            </a:r>
          </a:p>
          <a:p>
            <a:r>
              <a:rPr lang="en-US" smtClean="0"/>
              <a:t>If there are </a:t>
            </a:r>
            <a:r>
              <a:rPr lang="en-US" i="1" smtClean="0"/>
              <a:t>t</a:t>
            </a:r>
            <a:r>
              <a:rPr lang="en-US" smtClean="0"/>
              <a:t> threads, the ID numbers range from 0 to </a:t>
            </a:r>
            <a:r>
              <a:rPr lang="en-US" i="1" smtClean="0"/>
              <a:t>t</a:t>
            </a:r>
            <a:r>
              <a:rPr lang="en-US" smtClean="0"/>
              <a:t>-1</a:t>
            </a:r>
          </a:p>
          <a:p>
            <a:r>
              <a:rPr lang="en-US" smtClean="0"/>
              <a:t>The master thread has ID number 0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>int omp_get_thread_num (void)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omp_get_num_threads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Function omp_get_num_threads returns the number of active threads</a:t>
            </a:r>
          </a:p>
          <a:p>
            <a:r>
              <a:rPr lang="en-US" smtClean="0"/>
              <a:t>If call this function from sequential portion of program, it will return 1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int omp_get_num_threads (void)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Pragma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parallel </a:t>
            </a:r>
            <a:r>
              <a:rPr lang="en-US" smtClean="0"/>
              <a:t>pragma instructs every thread to execute all of the code inside the block</a:t>
            </a:r>
          </a:p>
          <a:p>
            <a:r>
              <a:rPr lang="en-US" smtClean="0"/>
              <a:t>If we encounter a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loop that we want to divide among threads, we use the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pragma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>#pragma omp for</a:t>
            </a:r>
          </a:p>
          <a:p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Use of for Pragma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1295400" y="2019300"/>
            <a:ext cx="657383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#pragma omp parallel private(i,j)</a:t>
            </a:r>
          </a:p>
          <a:p>
            <a:r>
              <a:rPr lang="en-US" b="1">
                <a:latin typeface="Courier New" pitchFamily="49" charset="0"/>
              </a:rPr>
              <a:t>for (i = 0; i &lt; m; i++) {</a:t>
            </a:r>
          </a:p>
          <a:p>
            <a:r>
              <a:rPr lang="en-US" b="1">
                <a:latin typeface="Courier New" pitchFamily="49" charset="0"/>
              </a:rPr>
              <a:t>   low = a[i];</a:t>
            </a:r>
          </a:p>
          <a:p>
            <a:r>
              <a:rPr lang="en-US" b="1">
                <a:latin typeface="Courier New" pitchFamily="49" charset="0"/>
              </a:rPr>
              <a:t>   high = b[i];</a:t>
            </a:r>
          </a:p>
          <a:p>
            <a:r>
              <a:rPr lang="en-US" b="1">
                <a:latin typeface="Courier New" pitchFamily="49" charset="0"/>
              </a:rPr>
              <a:t>   if (low &gt; high) {</a:t>
            </a:r>
          </a:p>
          <a:p>
            <a:r>
              <a:rPr lang="en-US" b="1">
                <a:latin typeface="Courier New" pitchFamily="49" charset="0"/>
              </a:rPr>
              <a:t>      printf ("Exiting (%d)\n", i);</a:t>
            </a:r>
          </a:p>
          <a:p>
            <a:r>
              <a:rPr lang="en-US" b="1">
                <a:latin typeface="Courier New" pitchFamily="49" charset="0"/>
              </a:rPr>
              <a:t>      break;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#pragma omp for</a:t>
            </a:r>
          </a:p>
          <a:p>
            <a:r>
              <a:rPr lang="en-US" b="1">
                <a:latin typeface="Courier New" pitchFamily="49" charset="0"/>
              </a:rPr>
              <a:t>   for (j = low; j &lt; high; j++)</a:t>
            </a:r>
          </a:p>
          <a:p>
            <a:r>
              <a:rPr lang="en-US" b="1">
                <a:latin typeface="Courier New" pitchFamily="49" charset="0"/>
              </a:rPr>
              <a:t>      c[j] = (c[j] - a[i])/b[i];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Pragma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we only want to see the output once</a:t>
            </a:r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single </a:t>
            </a:r>
            <a:r>
              <a:rPr lang="en-US" smtClean="0"/>
              <a:t>pragma directs compiler that only a single thread should execute the block of code the pragma precedes</a:t>
            </a:r>
          </a:p>
          <a:p>
            <a:pPr>
              <a:lnSpc>
                <a:spcPct val="90000"/>
              </a:lnSpc>
            </a:pPr>
            <a:r>
              <a:rPr lang="en-US" smtClean="0"/>
              <a:t>Syntax: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>#pragma omp single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Shared-memory Model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295400" y="1905000"/>
          <a:ext cx="7543800" cy="2120900"/>
        </p:xfrm>
        <a:graphic>
          <a:graphicData uri="http://schemas.openxmlformats.org/presentationml/2006/ole">
            <p:oleObj spid="_x0000_s7171" name="SmartDraw" r:id="rId3" imgW="3579876" imgH="1005840" progId="SmartDraw.2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279525" y="4181475"/>
            <a:ext cx="6723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Processors interact and synchronize with each</a:t>
            </a:r>
          </a:p>
          <a:p>
            <a:r>
              <a:rPr lang="en-US" sz="2800"/>
              <a:t>other through shared variables.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single Pragma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1203325" y="1666875"/>
            <a:ext cx="657383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#pragma omp parallel private(i,j)</a:t>
            </a:r>
          </a:p>
          <a:p>
            <a:r>
              <a:rPr lang="en-US" b="1">
                <a:latin typeface="Courier New" pitchFamily="49" charset="0"/>
              </a:rPr>
              <a:t>for (i = 0; i &lt; m; i++) {</a:t>
            </a:r>
          </a:p>
          <a:p>
            <a:r>
              <a:rPr lang="en-US" b="1">
                <a:latin typeface="Courier New" pitchFamily="49" charset="0"/>
              </a:rPr>
              <a:t>   low = a[i];</a:t>
            </a:r>
          </a:p>
          <a:p>
            <a:r>
              <a:rPr lang="en-US" b="1">
                <a:latin typeface="Courier New" pitchFamily="49" charset="0"/>
              </a:rPr>
              <a:t>   high = b[i];</a:t>
            </a:r>
          </a:p>
          <a:p>
            <a:r>
              <a:rPr lang="en-US" b="1">
                <a:latin typeface="Courier New" pitchFamily="49" charset="0"/>
              </a:rPr>
              <a:t>   if (low &gt; high) {</a:t>
            </a:r>
          </a:p>
          <a:p>
            <a:r>
              <a:rPr lang="en-US" b="1">
                <a:latin typeface="Courier New" pitchFamily="49" charset="0"/>
              </a:rPr>
              <a:t>#pragma omp single</a:t>
            </a:r>
          </a:p>
          <a:p>
            <a:r>
              <a:rPr lang="en-US" b="1">
                <a:latin typeface="Courier New" pitchFamily="49" charset="0"/>
              </a:rPr>
              <a:t>      printf ("Exiting (%d)\n", i);</a:t>
            </a:r>
          </a:p>
          <a:p>
            <a:r>
              <a:rPr lang="en-US" b="1">
                <a:latin typeface="Courier New" pitchFamily="49" charset="0"/>
              </a:rPr>
              <a:t>      break;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#pragma omp for</a:t>
            </a:r>
          </a:p>
          <a:p>
            <a:r>
              <a:rPr lang="en-US" b="1">
                <a:latin typeface="Courier New" pitchFamily="49" charset="0"/>
              </a:rPr>
              <a:t>   for (j = low; j &lt; high; j++)</a:t>
            </a:r>
          </a:p>
          <a:p>
            <a:r>
              <a:rPr lang="en-US" b="1">
                <a:latin typeface="Courier New" pitchFamily="49" charset="0"/>
              </a:rPr>
              <a:t>      c[j] = (c[j] - a[i])/b[i];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nowait Clause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Compiler puts a barrier synchronization at end of every parallel for statement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In our example, this is necessary: if a thread leaves loop and changes </a:t>
            </a:r>
            <a:r>
              <a:rPr lang="en-US" b="1" smtClean="0">
                <a:latin typeface="Courier New" pitchFamily="49" charset="0"/>
              </a:rPr>
              <a:t>low</a:t>
            </a:r>
            <a:r>
              <a:rPr lang="en-US" smtClean="0"/>
              <a:t> or </a:t>
            </a:r>
            <a:r>
              <a:rPr lang="en-US" b="1" smtClean="0">
                <a:latin typeface="Courier New" pitchFamily="49" charset="0"/>
              </a:rPr>
              <a:t>high</a:t>
            </a:r>
            <a:r>
              <a:rPr lang="en-US" smtClean="0"/>
              <a:t>, it may affect behavior of another thread</a:t>
            </a:r>
          </a:p>
          <a:p>
            <a:pPr>
              <a:lnSpc>
                <a:spcPct val="90000"/>
              </a:lnSpc>
            </a:pPr>
            <a:r>
              <a:rPr lang="en-US" smtClean="0"/>
              <a:t>If we make these private variables, then it would be okay to let threads move ahead, which could reduce execution time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nowait Clause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78517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#pragma omp parallel private(i,j,low,high)</a:t>
            </a:r>
          </a:p>
          <a:p>
            <a:r>
              <a:rPr lang="en-US" b="1">
                <a:latin typeface="Courier New" pitchFamily="49" charset="0"/>
              </a:rPr>
              <a:t>for (i = 0; i &lt; m; i++) {</a:t>
            </a:r>
          </a:p>
          <a:p>
            <a:r>
              <a:rPr lang="en-US" b="1">
                <a:latin typeface="Courier New" pitchFamily="49" charset="0"/>
              </a:rPr>
              <a:t>   low = a[i];</a:t>
            </a:r>
          </a:p>
          <a:p>
            <a:r>
              <a:rPr lang="en-US" b="1">
                <a:latin typeface="Courier New" pitchFamily="49" charset="0"/>
              </a:rPr>
              <a:t>   high = b[i];</a:t>
            </a:r>
          </a:p>
          <a:p>
            <a:r>
              <a:rPr lang="en-US" b="1">
                <a:latin typeface="Courier New" pitchFamily="49" charset="0"/>
              </a:rPr>
              <a:t>   if (low &gt; high) {</a:t>
            </a:r>
          </a:p>
          <a:p>
            <a:r>
              <a:rPr lang="en-US" b="1">
                <a:latin typeface="Courier New" pitchFamily="49" charset="0"/>
              </a:rPr>
              <a:t>#pragma omp single</a:t>
            </a:r>
          </a:p>
          <a:p>
            <a:r>
              <a:rPr lang="en-US" b="1">
                <a:latin typeface="Courier New" pitchFamily="49" charset="0"/>
              </a:rPr>
              <a:t>      printf ("Exiting (%d)\n", i);</a:t>
            </a:r>
          </a:p>
          <a:p>
            <a:r>
              <a:rPr lang="en-US" b="1">
                <a:latin typeface="Courier New" pitchFamily="49" charset="0"/>
              </a:rPr>
              <a:t>      break;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#pragma omp for nowait</a:t>
            </a:r>
          </a:p>
          <a:p>
            <a:r>
              <a:rPr lang="en-US" b="1">
                <a:latin typeface="Courier New" pitchFamily="49" charset="0"/>
              </a:rPr>
              <a:t>   for (j = low; j &lt; high; j++)</a:t>
            </a:r>
          </a:p>
          <a:p>
            <a:r>
              <a:rPr lang="en-US" b="1">
                <a:latin typeface="Courier New" pitchFamily="49" charset="0"/>
              </a:rPr>
              <a:t>      c[j] = (c[j] - a[i])/b[i];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Parallelism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this point all of our focus has been on exploiting data parallelism</a:t>
            </a:r>
          </a:p>
          <a:p>
            <a:r>
              <a:rPr lang="en-US" smtClean="0"/>
              <a:t>OpenMP allows us to assign different threads to different portions of code (functional parallelism)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Parallelism Example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6756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   v = alpha();</a:t>
            </a:r>
          </a:p>
          <a:p>
            <a:r>
              <a:rPr lang="en-US" b="1">
                <a:latin typeface="Courier New" pitchFamily="49" charset="0"/>
              </a:rPr>
              <a:t>   w = beta();</a:t>
            </a:r>
          </a:p>
          <a:p>
            <a:r>
              <a:rPr lang="en-US" b="1">
                <a:latin typeface="Courier New" pitchFamily="49" charset="0"/>
              </a:rPr>
              <a:t>   x = gamma(v, w);</a:t>
            </a:r>
          </a:p>
          <a:p>
            <a:r>
              <a:rPr lang="en-US" b="1">
                <a:latin typeface="Courier New" pitchFamily="49" charset="0"/>
              </a:rPr>
              <a:t>   y = delta();</a:t>
            </a:r>
          </a:p>
          <a:p>
            <a:r>
              <a:rPr lang="en-US" b="1">
                <a:latin typeface="Courier New" pitchFamily="49" charset="0"/>
              </a:rPr>
              <a:t>   printf ("%6.2f\n", epsilon(x,y));</a:t>
            </a:r>
          </a:p>
          <a:p>
            <a:endParaRPr lang="en-US"/>
          </a:p>
        </p:txBody>
      </p:sp>
      <p:graphicFrame>
        <p:nvGraphicFramePr>
          <p:cNvPr id="66564" name="Object 5"/>
          <p:cNvGraphicFramePr>
            <a:graphicFrameLocks noChangeAspect="1"/>
          </p:cNvGraphicFramePr>
          <p:nvPr/>
        </p:nvGraphicFramePr>
        <p:xfrm>
          <a:off x="4572000" y="3886200"/>
          <a:ext cx="4267200" cy="2751138"/>
        </p:xfrm>
        <a:graphic>
          <a:graphicData uri="http://schemas.openxmlformats.org/presentationml/2006/ole">
            <p:oleObj spid="_x0000_s66564" name="SmartDraw" r:id="rId3" imgW="3447288" imgH="2221992" progId="SmartDraw.2">
              <p:embed/>
            </p:oleObj>
          </a:graphicData>
        </a:graphic>
      </p:graphicFrame>
      <p:sp>
        <p:nvSpPr>
          <p:cNvPr id="66565" name="Text Box 12"/>
          <p:cNvSpPr txBox="1">
            <a:spLocks noChangeArrowheads="1"/>
          </p:cNvSpPr>
          <p:nvPr/>
        </p:nvSpPr>
        <p:spPr bwMode="auto">
          <a:xfrm>
            <a:off x="1371600" y="4648200"/>
            <a:ext cx="29527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May execute alpha,</a:t>
            </a:r>
          </a:p>
          <a:p>
            <a:r>
              <a:rPr lang="en-US" sz="2800"/>
              <a:t>beta, and delta in</a:t>
            </a:r>
          </a:p>
          <a:p>
            <a:r>
              <a:rPr lang="en-US" sz="2800"/>
              <a:t>parallel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sections Pragma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Precedes a block of </a:t>
            </a:r>
            <a:r>
              <a:rPr lang="en-US" i="1" smtClean="0"/>
              <a:t>k</a:t>
            </a:r>
            <a:r>
              <a:rPr lang="en-US" smtClean="0"/>
              <a:t> blocks of code that may be executed concurrently by </a:t>
            </a:r>
            <a:r>
              <a:rPr lang="en-US" i="1" smtClean="0"/>
              <a:t>k</a:t>
            </a:r>
            <a:r>
              <a:rPr lang="en-US" smtClean="0"/>
              <a:t> threads</a:t>
            </a:r>
          </a:p>
          <a:p>
            <a:r>
              <a:rPr lang="en-US" smtClean="0"/>
              <a:t>Syntax: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>#pragma omp parallel sections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 Pragma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Precedes each block of code within the encompassing block preceded by the parallel sections pragma</a:t>
            </a:r>
          </a:p>
          <a:p>
            <a:pPr>
              <a:lnSpc>
                <a:spcPct val="90000"/>
              </a:lnSpc>
            </a:pPr>
            <a:r>
              <a:rPr lang="en-US" smtClean="0"/>
              <a:t>May be omitted for first parallel section after the parallel sections pragma</a:t>
            </a:r>
          </a:p>
          <a:p>
            <a:pPr>
              <a:lnSpc>
                <a:spcPct val="90000"/>
              </a:lnSpc>
            </a:pPr>
            <a:r>
              <a:rPr lang="en-US" smtClean="0"/>
              <a:t>Syntax:</a:t>
            </a:r>
            <a:br>
              <a:rPr lang="en-US" smtClean="0"/>
            </a:br>
            <a:r>
              <a:rPr lang="en-US" b="1" smtClean="0">
                <a:latin typeface="Courier New" pitchFamily="49" charset="0"/>
              </a:rPr>
              <a:t/>
            </a:r>
            <a:br>
              <a:rPr lang="en-US" b="1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#pragma omp section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 of </a:t>
            </a:r>
            <a:r>
              <a:rPr lang="en-US" sz="3600" b="1" smtClean="0">
                <a:latin typeface="Courier New" pitchFamily="49" charset="0"/>
              </a:rPr>
              <a:t>parallel sections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1203325" y="1666875"/>
            <a:ext cx="6756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#pragma omp parallel sections</a:t>
            </a:r>
          </a:p>
          <a:p>
            <a:r>
              <a:rPr lang="en-US" b="1">
                <a:latin typeface="Courier New" pitchFamily="49" charset="0"/>
              </a:rPr>
              <a:t>   {</a:t>
            </a:r>
          </a:p>
          <a:p>
            <a:r>
              <a:rPr lang="en-US" b="1">
                <a:latin typeface="Courier New" pitchFamily="49" charset="0"/>
              </a:rPr>
              <a:t>#pragma omp section  /* Optional */</a:t>
            </a:r>
          </a:p>
          <a:p>
            <a:r>
              <a:rPr lang="en-US" b="1">
                <a:latin typeface="Courier New" pitchFamily="49" charset="0"/>
              </a:rPr>
              <a:t>      v = alpha();</a:t>
            </a:r>
          </a:p>
          <a:p>
            <a:r>
              <a:rPr lang="en-US" b="1">
                <a:latin typeface="Courier New" pitchFamily="49" charset="0"/>
              </a:rPr>
              <a:t>#pragma omp section</a:t>
            </a:r>
          </a:p>
          <a:p>
            <a:r>
              <a:rPr lang="en-US" b="1">
                <a:latin typeface="Courier New" pitchFamily="49" charset="0"/>
              </a:rPr>
              <a:t>      w = beta();</a:t>
            </a:r>
          </a:p>
          <a:p>
            <a:r>
              <a:rPr lang="en-US" b="1">
                <a:latin typeface="Courier New" pitchFamily="49" charset="0"/>
              </a:rPr>
              <a:t>#pragma omp section</a:t>
            </a:r>
          </a:p>
          <a:p>
            <a:r>
              <a:rPr lang="en-US" b="1">
                <a:latin typeface="Courier New" pitchFamily="49" charset="0"/>
              </a:rPr>
              <a:t>      y = delta();</a:t>
            </a:r>
          </a:p>
          <a:p>
            <a:r>
              <a:rPr lang="en-US" b="1">
                <a:latin typeface="Courier New" pitchFamily="49" charset="0"/>
              </a:rPr>
              <a:t>   }</a:t>
            </a:r>
          </a:p>
          <a:p>
            <a:r>
              <a:rPr lang="en-US" b="1">
                <a:latin typeface="Courier New" pitchFamily="49" charset="0"/>
              </a:rPr>
              <a:t>   x = gamma(v, w);</a:t>
            </a:r>
          </a:p>
          <a:p>
            <a:r>
              <a:rPr lang="en-US" b="1">
                <a:latin typeface="Courier New" pitchFamily="49" charset="0"/>
              </a:rPr>
              <a:t>   printf ("%6.2f\n", epsilon(x,y));</a:t>
            </a:r>
          </a:p>
          <a:p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Approach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066800" y="2286000"/>
          <a:ext cx="4495800" cy="2898775"/>
        </p:xfrm>
        <a:graphic>
          <a:graphicData uri="http://schemas.openxmlformats.org/presentationml/2006/ole">
            <p:oleObj spid="_x0000_s70659" name="SmartDraw" r:id="rId3" imgW="3447288" imgH="2221992" progId="SmartDraw.2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662613" y="2286000"/>
            <a:ext cx="348138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Execute alpha and</a:t>
            </a:r>
          </a:p>
          <a:p>
            <a:r>
              <a:rPr lang="en-US" sz="3200"/>
              <a:t>beta in parallel.</a:t>
            </a:r>
          </a:p>
          <a:p>
            <a:r>
              <a:rPr lang="en-US" sz="3200"/>
              <a:t>Execute gamma and</a:t>
            </a:r>
          </a:p>
          <a:p>
            <a:r>
              <a:rPr lang="en-US" sz="3200"/>
              <a:t>delta in parallel.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sections Pragma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Appears inside a parallel block of code</a:t>
            </a:r>
          </a:p>
          <a:p>
            <a:r>
              <a:rPr lang="en-US" smtClean="0"/>
              <a:t>Has same meaning as the </a:t>
            </a:r>
            <a:r>
              <a:rPr lang="en-US" b="1" smtClean="0">
                <a:latin typeface="Courier New" pitchFamily="49" charset="0"/>
              </a:rPr>
              <a:t>parallel sections</a:t>
            </a:r>
            <a:r>
              <a:rPr lang="en-US" smtClean="0"/>
              <a:t> pragma</a:t>
            </a:r>
          </a:p>
          <a:p>
            <a:r>
              <a:rPr lang="en-US" smtClean="0"/>
              <a:t>If multiple </a:t>
            </a:r>
            <a:r>
              <a:rPr lang="en-US" b="1" smtClean="0">
                <a:latin typeface="Courier New" pitchFamily="49" charset="0"/>
              </a:rPr>
              <a:t>sections</a:t>
            </a:r>
            <a:r>
              <a:rPr lang="en-US" smtClean="0"/>
              <a:t> pragmas inside one parallel block, may reduce fork/join costs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Fork/Join Parallelism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Initially only master thread is active</a:t>
            </a:r>
          </a:p>
          <a:p>
            <a:r>
              <a:rPr lang="en-US" smtClean="0"/>
              <a:t>Master thread executes sequential code</a:t>
            </a:r>
          </a:p>
          <a:p>
            <a:r>
              <a:rPr lang="en-US" smtClean="0"/>
              <a:t>Fork: Master thread creates or awakens additional threads to execute parallel code</a:t>
            </a:r>
          </a:p>
          <a:p>
            <a:r>
              <a:rPr lang="en-US" smtClean="0"/>
              <a:t>Join: At end of parallel code created threads die or are suspended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sections Pragma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279525" y="1711325"/>
            <a:ext cx="56705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#pragma omp parallel</a:t>
            </a:r>
          </a:p>
          <a:p>
            <a:r>
              <a:rPr lang="en-US" sz="2000" b="1">
                <a:latin typeface="Courier New" pitchFamily="49" charset="0"/>
              </a:rPr>
              <a:t>   {</a:t>
            </a:r>
          </a:p>
          <a:p>
            <a:r>
              <a:rPr lang="en-US" sz="2000" b="1">
                <a:latin typeface="Courier New" pitchFamily="49" charset="0"/>
              </a:rPr>
              <a:t>   #pragma omp sections</a:t>
            </a:r>
          </a:p>
          <a:p>
            <a:r>
              <a:rPr lang="en-US" sz="2000" b="1">
                <a:latin typeface="Courier New" pitchFamily="49" charset="0"/>
              </a:rPr>
              <a:t>      {</a:t>
            </a:r>
          </a:p>
          <a:p>
            <a:r>
              <a:rPr lang="en-US" sz="2000" b="1">
                <a:latin typeface="Courier New" pitchFamily="49" charset="0"/>
              </a:rPr>
              <a:t>         v = alpha();</a:t>
            </a:r>
          </a:p>
          <a:p>
            <a:r>
              <a:rPr lang="en-US" sz="2000" b="1">
                <a:latin typeface="Courier New" pitchFamily="49" charset="0"/>
              </a:rPr>
              <a:t>      #pragma omp section</a:t>
            </a:r>
          </a:p>
          <a:p>
            <a:r>
              <a:rPr lang="en-US" sz="2000" b="1">
                <a:latin typeface="Courier New" pitchFamily="49" charset="0"/>
              </a:rPr>
              <a:t>         w = beta();</a:t>
            </a:r>
          </a:p>
          <a:p>
            <a:r>
              <a:rPr lang="en-US" sz="2000" b="1">
                <a:latin typeface="Courier New" pitchFamily="49" charset="0"/>
              </a:rPr>
              <a:t>      }</a:t>
            </a:r>
          </a:p>
          <a:p>
            <a:r>
              <a:rPr lang="en-US" sz="2000" b="1">
                <a:latin typeface="Courier New" pitchFamily="49" charset="0"/>
              </a:rPr>
              <a:t>   #pragma omp sections</a:t>
            </a:r>
          </a:p>
          <a:p>
            <a:r>
              <a:rPr lang="en-US" sz="2000" b="1">
                <a:latin typeface="Courier New" pitchFamily="49" charset="0"/>
              </a:rPr>
              <a:t>      {</a:t>
            </a:r>
          </a:p>
          <a:p>
            <a:r>
              <a:rPr lang="en-US" sz="2000" b="1">
                <a:latin typeface="Courier New" pitchFamily="49" charset="0"/>
              </a:rPr>
              <a:t>         x = gamma(v, w);</a:t>
            </a:r>
          </a:p>
          <a:p>
            <a:r>
              <a:rPr lang="en-US" sz="2000" b="1">
                <a:latin typeface="Courier New" pitchFamily="49" charset="0"/>
              </a:rPr>
              <a:t>      #pragma omp section</a:t>
            </a:r>
          </a:p>
          <a:p>
            <a:r>
              <a:rPr lang="en-US" sz="2000" b="1">
                <a:latin typeface="Courier New" pitchFamily="49" charset="0"/>
              </a:rPr>
              <a:t>         y = delta();</a:t>
            </a:r>
          </a:p>
          <a:p>
            <a:r>
              <a:rPr lang="en-US" sz="2000" b="1">
                <a:latin typeface="Courier New" pitchFamily="49" charset="0"/>
              </a:rPr>
              <a:t>      }</a:t>
            </a:r>
          </a:p>
          <a:p>
            <a:r>
              <a:rPr lang="en-US" sz="2000" b="1">
                <a:latin typeface="Courier New" pitchFamily="49" charset="0"/>
              </a:rPr>
              <a:t>   }</a:t>
            </a:r>
          </a:p>
          <a:p>
            <a:r>
              <a:rPr lang="en-US" sz="2000" b="1">
                <a:latin typeface="Courier New" pitchFamily="49" charset="0"/>
              </a:rPr>
              <a:t>   printf ("%6.2f\n", epsilon(x,y));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(1/3)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OpenMP an API for shared-memory parallel programming</a:t>
            </a:r>
          </a:p>
          <a:p>
            <a:r>
              <a:rPr lang="en-US" smtClean="0"/>
              <a:t>Shared-memory model based on fork/join parallelism</a:t>
            </a:r>
          </a:p>
          <a:p>
            <a:r>
              <a:rPr lang="en-US" smtClean="0"/>
              <a:t>Data parallelism</a:t>
            </a:r>
          </a:p>
          <a:p>
            <a:pPr lvl="1"/>
            <a:r>
              <a:rPr lang="en-US" smtClean="0"/>
              <a:t>parallel for pragma</a:t>
            </a:r>
          </a:p>
          <a:p>
            <a:pPr lvl="1"/>
            <a:r>
              <a:rPr lang="en-US" smtClean="0"/>
              <a:t>reduction clause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(2/3)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Functional parallelism (parallel sections pragma)</a:t>
            </a:r>
          </a:p>
          <a:p>
            <a:r>
              <a:rPr lang="en-US" sz="2800" smtClean="0"/>
              <a:t>SPMD-style programming (parallel pragma)</a:t>
            </a:r>
          </a:p>
          <a:p>
            <a:r>
              <a:rPr lang="en-US" sz="2800" smtClean="0"/>
              <a:t>Critical sections (critical pragma)</a:t>
            </a:r>
          </a:p>
          <a:p>
            <a:r>
              <a:rPr lang="en-US" sz="2800" smtClean="0"/>
              <a:t>Enhancing performance of parallel for loops</a:t>
            </a:r>
          </a:p>
          <a:p>
            <a:pPr lvl="1"/>
            <a:r>
              <a:rPr lang="en-US" smtClean="0"/>
              <a:t>Inverting loops</a:t>
            </a:r>
          </a:p>
          <a:p>
            <a:pPr lvl="1"/>
            <a:r>
              <a:rPr lang="en-US" smtClean="0"/>
              <a:t>Conditionally parallelizing loops</a:t>
            </a:r>
          </a:p>
          <a:p>
            <a:pPr lvl="1"/>
            <a:r>
              <a:rPr lang="en-US" smtClean="0"/>
              <a:t>Changing loop scheduling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(3/3)</a:t>
            </a:r>
          </a:p>
        </p:txBody>
      </p:sp>
      <p:graphicFrame>
        <p:nvGraphicFramePr>
          <p:cNvPr id="385076" name="Group 52"/>
          <p:cNvGraphicFramePr>
            <a:graphicFrameLocks noGrp="1"/>
          </p:cNvGraphicFramePr>
          <p:nvPr/>
        </p:nvGraphicFramePr>
        <p:xfrm>
          <a:off x="1295400" y="1752600"/>
          <a:ext cx="7391400" cy="4521836"/>
        </p:xfrm>
        <a:graphic>
          <a:graphicData uri="http://schemas.openxmlformats.org/drawingml/2006/table">
            <a:tbl>
              <a:tblPr/>
              <a:tblGrid>
                <a:gridCol w="4648200"/>
                <a:gridCol w="1524000"/>
                <a:gridCol w="12192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Characteristic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OpenMP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MPI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Suitable for multiprocessors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Suitable for multicomputers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Supports incremental parallelization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Minimal extra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Explicit control of memory hierarchy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-65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Fork/Join Parallelism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1676400"/>
          <a:ext cx="3435350" cy="4648200"/>
        </p:xfrm>
        <a:graphic>
          <a:graphicData uri="http://schemas.openxmlformats.org/presentationml/2006/ole">
            <p:oleObj spid="_x0000_s9219" name="SmartDraw" r:id="rId3" imgW="2013204" imgH="2724912" progId="SmartDraw.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Shared-memory Model vs.</a:t>
            </a:r>
            <a:br>
              <a:rPr lang="en-US" smtClean="0"/>
            </a:br>
            <a:r>
              <a:rPr lang="en-US" smtClean="0"/>
              <a:t>Message-passing Model (#1)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2133600"/>
            <a:ext cx="7772400" cy="3927475"/>
          </a:xfrm>
        </p:spPr>
        <p:txBody>
          <a:bodyPr/>
          <a:lstStyle/>
          <a:p>
            <a:r>
              <a:rPr lang="en-US" smtClean="0"/>
              <a:t>Shared-memory model</a:t>
            </a:r>
          </a:p>
          <a:p>
            <a:pPr lvl="1"/>
            <a:r>
              <a:rPr lang="en-US" smtClean="0"/>
              <a:t>Number active threads 1 at start and finish of program, changes dynamically during execution</a:t>
            </a:r>
          </a:p>
          <a:p>
            <a:r>
              <a:rPr lang="en-US" smtClean="0"/>
              <a:t>Message-passing model</a:t>
            </a:r>
          </a:p>
          <a:p>
            <a:pPr lvl="1"/>
            <a:r>
              <a:rPr lang="en-US" smtClean="0"/>
              <a:t>All processes active throughout execution of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3E3E5C"/>
      </a:dk1>
      <a:lt1>
        <a:srgbClr val="FFFFFF"/>
      </a:lt1>
      <a:dk2>
        <a:srgbClr val="000066"/>
      </a:dk2>
      <a:lt2>
        <a:srgbClr val="FFFFFF"/>
      </a:lt2>
      <a:accent1>
        <a:srgbClr val="60597B"/>
      </a:accent1>
      <a:accent2>
        <a:srgbClr val="6666FF"/>
      </a:accent2>
      <a:accent3>
        <a:srgbClr val="AAAAB8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2839</Words>
  <Application>Microsoft PowerPoint</Application>
  <PresentationFormat>On-screen Show (4:3)</PresentationFormat>
  <Paragraphs>477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Courier New</vt:lpstr>
      <vt:lpstr>Wingdings</vt:lpstr>
      <vt:lpstr>Symbol</vt:lpstr>
      <vt:lpstr>Times New Roman</vt:lpstr>
      <vt:lpstr>Default Design</vt:lpstr>
      <vt:lpstr>SmartDraw Drawing</vt:lpstr>
      <vt:lpstr>Microsoft Equation 3.0</vt:lpstr>
      <vt:lpstr>Parallel Programming in C with MPI and OpenMP</vt:lpstr>
      <vt:lpstr>Chapter 17</vt:lpstr>
      <vt:lpstr>Outline</vt:lpstr>
      <vt:lpstr>OpenMP</vt:lpstr>
      <vt:lpstr>What’s OpenMP Good For?</vt:lpstr>
      <vt:lpstr>Shared-memory Model</vt:lpstr>
      <vt:lpstr>Fork/Join Parallelism</vt:lpstr>
      <vt:lpstr>Fork/Join Parallelism</vt:lpstr>
      <vt:lpstr>Shared-memory Model vs. Message-passing Model (#1)</vt:lpstr>
      <vt:lpstr>Incremental Parallelization</vt:lpstr>
      <vt:lpstr>Shared-memory Model vs. Message-passing Model (#2)</vt:lpstr>
      <vt:lpstr>Parallel for Loops</vt:lpstr>
      <vt:lpstr>Pragmas</vt:lpstr>
      <vt:lpstr>Parallel for Pragma</vt:lpstr>
      <vt:lpstr>Canonical Shape of for Loop Control Clause</vt:lpstr>
      <vt:lpstr>Execution Context</vt:lpstr>
      <vt:lpstr>Shared and Private Variables</vt:lpstr>
      <vt:lpstr>Shared and Private Variables</vt:lpstr>
      <vt:lpstr>Function omp_get_num_procs</vt:lpstr>
      <vt:lpstr>Function omp_set_num_threads</vt:lpstr>
      <vt:lpstr>Pop Quiz:</vt:lpstr>
      <vt:lpstr>Declaring Private Variables</vt:lpstr>
      <vt:lpstr>private Clause</vt:lpstr>
      <vt:lpstr>Example Use of private Clause</vt:lpstr>
      <vt:lpstr>firstprivate Clause</vt:lpstr>
      <vt:lpstr>lastprivate Clause</vt:lpstr>
      <vt:lpstr>Critical Sections</vt:lpstr>
      <vt:lpstr>Race Condition</vt:lpstr>
      <vt:lpstr>Race Condition (cont.)</vt:lpstr>
      <vt:lpstr>Race Condition (cont.)</vt:lpstr>
      <vt:lpstr>Race Condition Time Line</vt:lpstr>
      <vt:lpstr>critical Pragma</vt:lpstr>
      <vt:lpstr>Correct, But Inefficient, Code</vt:lpstr>
      <vt:lpstr>Source of Inefficiency</vt:lpstr>
      <vt:lpstr>Reductions</vt:lpstr>
      <vt:lpstr>reduction Clause</vt:lpstr>
      <vt:lpstr>-finding Code with Reduction Clause</vt:lpstr>
      <vt:lpstr>Performance Improvement #1</vt:lpstr>
      <vt:lpstr>Performance Improvement #2</vt:lpstr>
      <vt:lpstr>Performance Improvement #3</vt:lpstr>
      <vt:lpstr>Static vs. Dynamic Scheduling</vt:lpstr>
      <vt:lpstr>Chunks</vt:lpstr>
      <vt:lpstr>schedule Clause</vt:lpstr>
      <vt:lpstr>Scheduling Options</vt:lpstr>
      <vt:lpstr>Scheduling Options (cont.)</vt:lpstr>
      <vt:lpstr>More General Data Parallelism</vt:lpstr>
      <vt:lpstr>Processing a “To Do” List</vt:lpstr>
      <vt:lpstr>Sequential Code (1/2)</vt:lpstr>
      <vt:lpstr>Sequential Code (2/2)</vt:lpstr>
      <vt:lpstr>Parallelization Strategy</vt:lpstr>
      <vt:lpstr>parallel Pragma</vt:lpstr>
      <vt:lpstr>Use of parallel Pragma</vt:lpstr>
      <vt:lpstr>Critical Section for get_next_task</vt:lpstr>
      <vt:lpstr>Functions for SPMD-style Programming</vt:lpstr>
      <vt:lpstr>Function omp_get_thread_num</vt:lpstr>
      <vt:lpstr>Function omp_get_num_threads</vt:lpstr>
      <vt:lpstr>for Pragma</vt:lpstr>
      <vt:lpstr>Example Use of for Pragma</vt:lpstr>
      <vt:lpstr>single Pragma</vt:lpstr>
      <vt:lpstr>Use of single Pragma</vt:lpstr>
      <vt:lpstr>nowait Clause</vt:lpstr>
      <vt:lpstr>Use of nowait Clause</vt:lpstr>
      <vt:lpstr>Functional Parallelism</vt:lpstr>
      <vt:lpstr>Functional Parallelism Example</vt:lpstr>
      <vt:lpstr>parallel sections Pragma</vt:lpstr>
      <vt:lpstr>section Pragma</vt:lpstr>
      <vt:lpstr>Example of parallel sections</vt:lpstr>
      <vt:lpstr>Another Approach</vt:lpstr>
      <vt:lpstr>sections Pragma</vt:lpstr>
      <vt:lpstr>Use of sections Pragma</vt:lpstr>
      <vt:lpstr>Summary (1/3)</vt:lpstr>
      <vt:lpstr>Summary (2/3)</vt:lpstr>
      <vt:lpstr>Summary (3/3)</vt:lpstr>
    </vt:vector>
  </TitlesOfParts>
  <Company>Computer Science Dept, Kent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367: Parallel Computing</dc:title>
  <dc:creator>Johnnie W. Baker</dc:creator>
  <cp:lastModifiedBy>VuVanThieu</cp:lastModifiedBy>
  <cp:revision>78</cp:revision>
  <dcterms:created xsi:type="dcterms:W3CDTF">2005-08-26T01:18:57Z</dcterms:created>
  <dcterms:modified xsi:type="dcterms:W3CDTF">2016-01-12T08:59:00Z</dcterms:modified>
</cp:coreProperties>
</file>