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4A4B7AD-0AF8-4D34-AC97-5C29491A4CE8}" type="datetimeFigureOut">
              <a:rPr lang="en-US"/>
              <a:pPr>
                <a:defRPr/>
              </a:pPr>
              <a:t>1/12/2016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94CEC6-F13E-4628-ACF4-7692FFD1524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CBE912B-D09A-4975-8FAC-937D60C4C109}" type="datetimeFigureOut">
              <a:rPr lang="en-US"/>
              <a:pPr>
                <a:defRPr/>
              </a:pPr>
              <a:t>1/12/2016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C6CD7E-B4AB-48EB-A072-FB894E18D9E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C6D9382-AC41-4904-B207-355645284446}" type="datetimeFigureOut">
              <a:rPr lang="en-US"/>
              <a:pPr>
                <a:defRPr/>
              </a:pPr>
              <a:t>1/12/2016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4C9DF0-5909-413F-BD0B-13102637D9E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A62AC0-AAEB-4E9D-8013-BE0B6760A140}" type="datetimeFigureOut">
              <a:rPr lang="en-US"/>
              <a:pPr>
                <a:defRPr/>
              </a:pPr>
              <a:t>1/12/2016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22D8F1-6959-4C88-8214-5ED9A4C3DBE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3126AFE-CBBA-41B6-8AD3-4338A468042A}" type="datetimeFigureOut">
              <a:rPr lang="en-US"/>
              <a:pPr>
                <a:defRPr/>
              </a:pPr>
              <a:t>1/12/2016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1686DC-BC4D-4777-B76E-8D36E539CD9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DB08E5D-A73B-40D5-B06A-5B5C4B843DDF}" type="datetimeFigureOut">
              <a:rPr lang="en-US"/>
              <a:pPr>
                <a:defRPr/>
              </a:pPr>
              <a:t>1/12/2016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400B3A-303E-4504-B0AF-4CD7115FC2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4B77D58-8C3A-481C-8EA2-4AC6BE2362FE}" type="datetimeFigureOut">
              <a:rPr lang="en-US"/>
              <a:pPr>
                <a:defRPr/>
              </a:pPr>
              <a:t>1/12/2016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4F1D723-1826-492A-853D-418D26E85B9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943DA8B-2531-47F5-8EC7-1B3B04340CE4}" type="datetimeFigureOut">
              <a:rPr lang="en-US"/>
              <a:pPr>
                <a:defRPr/>
              </a:pPr>
              <a:t>1/12/2016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A47EB26-DE48-40C8-83E8-F2757042612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043E2B-16D5-4BB7-9000-6F515975A047}" type="datetimeFigureOut">
              <a:rPr lang="en-US"/>
              <a:pPr>
                <a:defRPr/>
              </a:pPr>
              <a:t>1/12/2016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AB5BBF7-8A24-4131-BA68-A9AEA6CE13D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FCE6BE7-E106-4102-A17F-80BB4D7847F9}" type="datetimeFigureOut">
              <a:rPr lang="en-US"/>
              <a:pPr>
                <a:defRPr/>
              </a:pPr>
              <a:t>1/12/2016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90AE89-575C-42F0-A6A0-E64E468305F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E215AC7-9697-4850-83C7-99B936B58188}" type="datetimeFigureOut">
              <a:rPr lang="en-US"/>
              <a:pPr>
                <a:defRPr/>
              </a:pPr>
              <a:t>1/12/2016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DA91AA6-3E81-499F-BC55-BCFBC7A2CE7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E41E164-1A39-47BE-BC25-DC941696CCB9}" type="datetimeFigureOut">
              <a:rPr lang="en-US"/>
              <a:pPr>
                <a:defRPr/>
              </a:pPr>
              <a:t>1/12/2016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0BBBCBD-8711-4A22-9EB2-A0A613F3C53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smtClean="0"/>
              <a:t>Improving OpenMP Performance</a:t>
            </a:r>
          </a:p>
        </p:txBody>
      </p:sp>
      <p:sp>
        <p:nvSpPr>
          <p:cNvPr id="3" name="Subtitle 2"/>
          <p:cNvSpPr>
            <a:spLocks noGrp="1"/>
          </p:cNvSpPr>
          <p:nvPr>
            <p:ph type="subTitle" idx="1"/>
          </p:nvPr>
        </p:nvSpPr>
        <p:spPr>
          <a:xfrm>
            <a:off x="1371600" y="4343400"/>
            <a:ext cx="6400800" cy="1295400"/>
          </a:xfrm>
        </p:spPr>
        <p:txBody>
          <a:bodyPr rtlCol="0">
            <a:normAutofit/>
          </a:bodyPr>
          <a:lstStyle/>
          <a:p>
            <a:pPr eaLnBrk="1" fontAlgn="auto" hangingPunct="1">
              <a:spcAft>
                <a:spcPts val="0"/>
              </a:spcAft>
              <a:buFont typeface="Arial" pitchFamily="34" charset="0"/>
              <a:buNone/>
              <a:defRPr/>
            </a:pPr>
            <a:r>
              <a:rPr lang="en-US" dirty="0" smtClean="0"/>
              <a:t>Johnnie W. Baker</a:t>
            </a:r>
          </a:p>
          <a:p>
            <a:pPr eaLnBrk="1" fontAlgn="auto" hangingPunct="1">
              <a:spcAft>
                <a:spcPts val="0"/>
              </a:spcAft>
              <a:buFont typeface="Arial" pitchFamily="34" charset="0"/>
              <a:buNone/>
              <a:defRPr/>
            </a:pPr>
            <a:r>
              <a:rPr lang="en-US" dirty="0" smtClean="0"/>
              <a:t>March 2, 2011</a:t>
            </a:r>
          </a:p>
          <a:p>
            <a:pPr eaLnBrk="1" fontAlgn="auto" hangingPunct="1">
              <a:spcAft>
                <a:spcPts val="0"/>
              </a:spcAft>
              <a:buFont typeface="Arial" pitchFamily="34" charset="0"/>
              <a:buNone/>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639762"/>
          </a:xfrm>
        </p:spPr>
        <p:txBody>
          <a:bodyPr/>
          <a:lstStyle/>
          <a:p>
            <a:pPr eaLnBrk="1" hangingPunct="1"/>
            <a:r>
              <a:rPr lang="en-US" sz="3600" smtClean="0"/>
              <a:t>Loop Optimization</a:t>
            </a:r>
          </a:p>
        </p:txBody>
      </p:sp>
      <p:sp>
        <p:nvSpPr>
          <p:cNvPr id="11267" name="Content Placeholder 2"/>
          <p:cNvSpPr>
            <a:spLocks noGrp="1"/>
          </p:cNvSpPr>
          <p:nvPr>
            <p:ph idx="1"/>
          </p:nvPr>
        </p:nvSpPr>
        <p:spPr>
          <a:xfrm>
            <a:off x="457200" y="1066800"/>
            <a:ext cx="8229600" cy="5059363"/>
          </a:xfrm>
        </p:spPr>
        <p:txBody>
          <a:bodyPr/>
          <a:lstStyle/>
          <a:p>
            <a:pPr eaLnBrk="1" hangingPunct="1"/>
            <a:r>
              <a:rPr lang="en-US" sz="2400" smtClean="0"/>
              <a:t>By making minor changes in loops, the program or compiler can improve the use of memory.</a:t>
            </a:r>
          </a:p>
          <a:p>
            <a:pPr eaLnBrk="1" hangingPunct="1"/>
            <a:r>
              <a:rPr lang="en-US" sz="2400" smtClean="0"/>
              <a:t>For example a i-loop that has an embedded j-loop may calculate the same results more efficiently if the position of the two loops are switched. </a:t>
            </a:r>
          </a:p>
          <a:p>
            <a:pPr lvl="1" eaLnBrk="1" hangingPunct="1"/>
            <a:r>
              <a:rPr lang="en-US" sz="2000" smtClean="0"/>
              <a:t>May result in accessing data in C in rows instead of in columns. </a:t>
            </a:r>
          </a:p>
          <a:p>
            <a:pPr lvl="1" eaLnBrk="1" hangingPunct="1"/>
            <a:r>
              <a:rPr lang="en-US" sz="2000" smtClean="0"/>
              <a:t>Since much of computational time is spent in loops and since most array access occurs there,  a suitable reorganization  to exploit cache can significantly improve a programs performance. </a:t>
            </a:r>
          </a:p>
          <a:p>
            <a:pPr eaLnBrk="1" hangingPunct="1"/>
            <a:r>
              <a:rPr lang="en-US" sz="2400" u="sng" smtClean="0"/>
              <a:t>Rule for Interchangeability</a:t>
            </a:r>
            <a:r>
              <a:rPr lang="en-US" sz="2400" smtClean="0"/>
              <a:t>: If any memory location is referenced more than once in the loop nest and if at least one of those references modify its value, then their relative order must not be changed by the transformation.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563562"/>
          </a:xfrm>
        </p:spPr>
        <p:txBody>
          <a:bodyPr/>
          <a:lstStyle/>
          <a:p>
            <a:pPr eaLnBrk="1" hangingPunct="1"/>
            <a:r>
              <a:rPr lang="en-US" sz="3200" smtClean="0"/>
              <a:t>Loop Optimization (cont)</a:t>
            </a:r>
          </a:p>
        </p:txBody>
      </p:sp>
      <p:sp>
        <p:nvSpPr>
          <p:cNvPr id="12291" name="Content Placeholder 2"/>
          <p:cNvSpPr>
            <a:spLocks noGrp="1"/>
          </p:cNvSpPr>
          <p:nvPr>
            <p:ph idx="1"/>
          </p:nvPr>
        </p:nvSpPr>
        <p:spPr>
          <a:xfrm>
            <a:off x="457200" y="1066800"/>
            <a:ext cx="8229600" cy="5059363"/>
          </a:xfrm>
        </p:spPr>
        <p:txBody>
          <a:bodyPr/>
          <a:lstStyle/>
          <a:p>
            <a:pPr eaLnBrk="1" hangingPunct="1"/>
            <a:r>
              <a:rPr lang="en-US" sz="2600" smtClean="0"/>
              <a:t>A programs code has to be checked carefully to see if a reordering of statements is allowed and whether it is desirable:</a:t>
            </a:r>
          </a:p>
          <a:p>
            <a:pPr lvl="1" eaLnBrk="1" hangingPunct="1"/>
            <a:r>
              <a:rPr lang="en-US" sz="2200" smtClean="0"/>
              <a:t>This is often done better by programmers than by compilers.</a:t>
            </a:r>
          </a:p>
          <a:p>
            <a:pPr lvl="1" eaLnBrk="1" hangingPunct="1"/>
            <a:r>
              <a:rPr lang="en-US" sz="2200" smtClean="0"/>
              <a:t>Should consider a loop transforming if memory accesses to arrays in the loop nest do not occur in the order they are stored in memory.</a:t>
            </a:r>
          </a:p>
          <a:p>
            <a:pPr lvl="1" eaLnBrk="1" hangingPunct="1"/>
            <a:r>
              <a:rPr lang="en-US" sz="2200" smtClean="0"/>
              <a:t>Also consider loop transforming if loop has a large body and references to an array element or its neighbors are far apart.</a:t>
            </a:r>
          </a:p>
          <a:p>
            <a:pPr lvl="1" eaLnBrk="1" hangingPunct="1"/>
            <a:r>
              <a:rPr lang="en-US" sz="2200" smtClean="0"/>
              <a:t>A simple reordering within the loop may make a difference.</a:t>
            </a:r>
          </a:p>
          <a:p>
            <a:pPr lvl="1" eaLnBrk="1" hangingPunct="1"/>
            <a:r>
              <a:rPr lang="en-US" sz="2200" smtClean="0"/>
              <a:t>Reordering the loop may also allow better exploitation of parallelism or to better utilize the instruction pipeline.</a:t>
            </a:r>
          </a:p>
          <a:p>
            <a:pPr lvl="1" eaLnBrk="1" hangingPunct="1"/>
            <a:r>
              <a:rPr lang="en-US" sz="2200" smtClean="0"/>
              <a:t>They can also be used to increase the size of the parallel area.</a:t>
            </a:r>
          </a:p>
          <a:p>
            <a:pPr lvl="1" eaLnBrk="1" hangingPunct="1"/>
            <a:endParaRPr lang="en-US" sz="22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563562"/>
          </a:xfrm>
        </p:spPr>
        <p:txBody>
          <a:bodyPr/>
          <a:lstStyle/>
          <a:p>
            <a:pPr eaLnBrk="1" hangingPunct="1"/>
            <a:r>
              <a:rPr lang="en-US" sz="3600" smtClean="0"/>
              <a:t>Loop Unrolling</a:t>
            </a:r>
          </a:p>
        </p:txBody>
      </p:sp>
      <p:sp>
        <p:nvSpPr>
          <p:cNvPr id="13315" name="Content Placeholder 2"/>
          <p:cNvSpPr>
            <a:spLocks noGrp="1"/>
          </p:cNvSpPr>
          <p:nvPr>
            <p:ph idx="1"/>
          </p:nvPr>
        </p:nvSpPr>
        <p:spPr>
          <a:xfrm>
            <a:off x="457200" y="1066800"/>
            <a:ext cx="8229600" cy="5059363"/>
          </a:xfrm>
        </p:spPr>
        <p:txBody>
          <a:bodyPr/>
          <a:lstStyle/>
          <a:p>
            <a:pPr eaLnBrk="1" hangingPunct="1"/>
            <a:r>
              <a:rPr lang="en-US" sz="2600" smtClean="0"/>
              <a:t>A loop unrolling transformation packs all of the work of several loop iterations into a single pass through the </a:t>
            </a:r>
            <a:r>
              <a:rPr lang="en-US" sz="2200" smtClean="0"/>
              <a:t>loop.</a:t>
            </a:r>
          </a:p>
          <a:p>
            <a:pPr lvl="1" eaLnBrk="1" hangingPunct="1"/>
            <a:r>
              <a:rPr lang="en-US" sz="2200" smtClean="0"/>
              <a:t>A powerful technique to effectively reduce the overheads of loops</a:t>
            </a:r>
          </a:p>
          <a:p>
            <a:pPr lvl="1" eaLnBrk="1" hangingPunct="1"/>
            <a:r>
              <a:rPr lang="en-US" sz="2200" smtClean="0"/>
              <a:t>May not reduce to one single pass, but reduce the number of passes through the loop (say by a factor of two by performing two  loop calculations on each pass through “reduced loop”).</a:t>
            </a:r>
          </a:p>
          <a:p>
            <a:pPr lvl="2" eaLnBrk="1" hangingPunct="1"/>
            <a:r>
              <a:rPr lang="en-US" sz="2000" smtClean="0"/>
              <a:t>In example, two is called the “</a:t>
            </a:r>
            <a:r>
              <a:rPr lang="en-US" sz="2000" u="sng" smtClean="0"/>
              <a:t>unroll factor</a:t>
            </a:r>
            <a:r>
              <a:rPr lang="en-US" sz="2000" smtClean="0"/>
              <a:t>”. </a:t>
            </a:r>
          </a:p>
          <a:p>
            <a:pPr lvl="1" eaLnBrk="1" hangingPunct="1"/>
            <a:r>
              <a:rPr lang="en-US" sz="2200" smtClean="0"/>
              <a:t>Eliminates number of increment of the loop variable, test for completion, and branches to the start of the loop code.</a:t>
            </a:r>
          </a:p>
          <a:p>
            <a:pPr lvl="1" eaLnBrk="1" hangingPunct="1"/>
            <a:r>
              <a:rPr lang="en-US" sz="2200" smtClean="0"/>
              <a:t>Helps improve cache line utilization by improving data reuse.</a:t>
            </a:r>
          </a:p>
          <a:p>
            <a:pPr lvl="1" eaLnBrk="1" hangingPunct="1"/>
            <a:r>
              <a:rPr lang="en-US" sz="2200" smtClean="0"/>
              <a:t>Can also increase the instruction level parallelism (ILP)</a:t>
            </a:r>
          </a:p>
          <a:p>
            <a:pPr lvl="1" eaLnBrk="1" hangingPunct="1"/>
            <a:r>
              <a:rPr lang="en-US" sz="2200" smtClean="0"/>
              <a:t>See Pg 130 of primary reference book for examples (Chapman, et.al._)</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715962"/>
          </a:xfrm>
        </p:spPr>
        <p:txBody>
          <a:bodyPr/>
          <a:lstStyle/>
          <a:p>
            <a:pPr eaLnBrk="1" hangingPunct="1"/>
            <a:r>
              <a:rPr lang="en-US" sz="3600" smtClean="0"/>
              <a:t>Loop Unrolling (cont)</a:t>
            </a:r>
          </a:p>
        </p:txBody>
      </p:sp>
      <p:sp>
        <p:nvSpPr>
          <p:cNvPr id="14339" name="Content Placeholder 2"/>
          <p:cNvSpPr>
            <a:spLocks noGrp="1"/>
          </p:cNvSpPr>
          <p:nvPr>
            <p:ph idx="1"/>
          </p:nvPr>
        </p:nvSpPr>
        <p:spPr>
          <a:xfrm>
            <a:off x="457200" y="1143000"/>
            <a:ext cx="8229600" cy="4983163"/>
          </a:xfrm>
        </p:spPr>
        <p:txBody>
          <a:bodyPr/>
          <a:lstStyle/>
          <a:p>
            <a:pPr eaLnBrk="1" hangingPunct="1"/>
            <a:r>
              <a:rPr lang="en-US" sz="2400" smtClean="0"/>
              <a:t>Compilers are good at doing loop unrolling.</a:t>
            </a:r>
          </a:p>
          <a:p>
            <a:pPr eaLnBrk="1" hangingPunct="1"/>
            <a:r>
              <a:rPr lang="en-US" sz="2400" smtClean="0"/>
              <a:t>One problem is that if the unroll factor does not divide the iteration count, the remaining iterations have to be performed outside of the loop nest</a:t>
            </a:r>
          </a:p>
          <a:p>
            <a:pPr lvl="1" eaLnBrk="1" hangingPunct="1"/>
            <a:r>
              <a:rPr lang="en-US" sz="2000" smtClean="0"/>
              <a:t>Implemented through a second “cleanup” loop.</a:t>
            </a:r>
          </a:p>
          <a:p>
            <a:pPr eaLnBrk="1" hangingPunct="1"/>
            <a:r>
              <a:rPr lang="en-US" sz="2400" smtClean="0"/>
              <a:t>If loop already contains a lot of computation, loop unrolling may the cache less efficient.</a:t>
            </a:r>
          </a:p>
          <a:p>
            <a:pPr eaLnBrk="1" hangingPunct="1"/>
            <a:r>
              <a:rPr lang="en-US" sz="2400" smtClean="0"/>
              <a:t>If loop contains a procedure call, unrolling the loop results in new overheads that may outweigh the benefits.</a:t>
            </a:r>
          </a:p>
          <a:p>
            <a:pPr eaLnBrk="1" hangingPunct="1"/>
            <a:r>
              <a:rPr lang="en-US" sz="2400" smtClean="0"/>
              <a:t>If loop contains branches, the benefits may also be low.</a:t>
            </a:r>
          </a:p>
          <a:p>
            <a:pPr eaLnBrk="1" hangingPunct="1"/>
            <a:r>
              <a:rPr lang="en-US" sz="2400" u="sng" smtClean="0"/>
              <a:t>Loop jamming </a:t>
            </a:r>
            <a:r>
              <a:rPr lang="en-US" sz="2400" smtClean="0"/>
              <a:t>is similar to loop unrolling and consists of “jamming the body of two inner loops” into a single inner loop that performs the work of both.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33400" y="76200"/>
            <a:ext cx="8229600" cy="639763"/>
          </a:xfrm>
        </p:spPr>
        <p:txBody>
          <a:bodyPr/>
          <a:lstStyle/>
          <a:p>
            <a:pPr eaLnBrk="1" hangingPunct="1"/>
            <a:r>
              <a:rPr lang="en-US" sz="3600" smtClean="0"/>
              <a:t>Loop Fusion and Loop Fission</a:t>
            </a:r>
          </a:p>
        </p:txBody>
      </p:sp>
      <p:sp>
        <p:nvSpPr>
          <p:cNvPr id="15363" name="Content Placeholder 2"/>
          <p:cNvSpPr>
            <a:spLocks noGrp="1"/>
          </p:cNvSpPr>
          <p:nvPr>
            <p:ph idx="1"/>
          </p:nvPr>
        </p:nvSpPr>
        <p:spPr>
          <a:xfrm>
            <a:off x="457200" y="838200"/>
            <a:ext cx="8229600" cy="5486400"/>
          </a:xfrm>
        </p:spPr>
        <p:txBody>
          <a:bodyPr/>
          <a:lstStyle/>
          <a:p>
            <a:pPr eaLnBrk="1" hangingPunct="1"/>
            <a:r>
              <a:rPr lang="en-US" sz="2800" smtClean="0"/>
              <a:t>Loop Fusion merges two or more loops to create a bigger loop.</a:t>
            </a:r>
          </a:p>
          <a:p>
            <a:pPr lvl="1" eaLnBrk="1" hangingPunct="1"/>
            <a:r>
              <a:rPr lang="en-US" sz="2400" smtClean="0"/>
              <a:t>May enable data in cache to be reused more frequently</a:t>
            </a:r>
          </a:p>
          <a:p>
            <a:pPr lvl="1" eaLnBrk="1" hangingPunct="1"/>
            <a:r>
              <a:rPr lang="en-US" sz="2400" smtClean="0"/>
              <a:t>Might increase the amount of computation per iteration in order to improve the instruction level parallelism.</a:t>
            </a:r>
          </a:p>
          <a:p>
            <a:pPr lvl="1" eaLnBrk="1" hangingPunct="1"/>
            <a:r>
              <a:rPr lang="en-US" sz="2400" smtClean="0"/>
              <a:t>Would probably also reduce loop overhead because more work is done per loop.</a:t>
            </a:r>
          </a:p>
          <a:p>
            <a:pPr eaLnBrk="1" hangingPunct="1"/>
            <a:r>
              <a:rPr lang="en-US" sz="2800" smtClean="0"/>
              <a:t>Loop fission is a transformation that breaks up a loop into several loops. </a:t>
            </a:r>
          </a:p>
          <a:p>
            <a:pPr lvl="1" eaLnBrk="1" hangingPunct="1"/>
            <a:r>
              <a:rPr lang="en-US" sz="2400" smtClean="0"/>
              <a:t>May be useful in improving the use of cache or to isolate a part that inhibits the full optimization of the loop.</a:t>
            </a:r>
          </a:p>
          <a:p>
            <a:pPr lvl="1" eaLnBrk="1" hangingPunct="1"/>
            <a:r>
              <a:rPr lang="en-US" sz="2400" smtClean="0"/>
              <a:t>Most useful when loop nest is large and its data does not fit well into cache or if we can optimize different parts of the loop in different ways.</a:t>
            </a:r>
          </a:p>
          <a:p>
            <a:pPr lvl="1" eaLnBrk="1" hangingPunct="1"/>
            <a:endParaRPr lang="en-US" sz="2400" smtClean="0"/>
          </a:p>
          <a:p>
            <a:pPr lvl="1" eaLnBrk="1" hangingPunct="1"/>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715962"/>
          </a:xfrm>
        </p:spPr>
        <p:txBody>
          <a:bodyPr/>
          <a:lstStyle/>
          <a:p>
            <a:pPr eaLnBrk="1" hangingPunct="1"/>
            <a:r>
              <a:rPr lang="en-US" sz="3600" smtClean="0"/>
              <a:t>Loop Tiling or Blocking</a:t>
            </a:r>
          </a:p>
        </p:txBody>
      </p:sp>
      <p:sp>
        <p:nvSpPr>
          <p:cNvPr id="16387" name="Content Placeholder 2"/>
          <p:cNvSpPr>
            <a:spLocks noGrp="1"/>
          </p:cNvSpPr>
          <p:nvPr>
            <p:ph idx="1"/>
          </p:nvPr>
        </p:nvSpPr>
        <p:spPr>
          <a:xfrm>
            <a:off x="457200" y="1143000"/>
            <a:ext cx="8229600" cy="4983163"/>
          </a:xfrm>
        </p:spPr>
        <p:txBody>
          <a:bodyPr/>
          <a:lstStyle/>
          <a:p>
            <a:pPr eaLnBrk="1" hangingPunct="1"/>
            <a:r>
              <a:rPr lang="en-US" sz="2800" smtClean="0"/>
              <a:t>Transformation designed to tailor the number of memory references inside a loop so they can fit within cache.</a:t>
            </a:r>
          </a:p>
          <a:p>
            <a:pPr lvl="1" eaLnBrk="1" hangingPunct="1"/>
            <a:r>
              <a:rPr lang="en-US" sz="2400" smtClean="0"/>
              <a:t>If data sizes are large and memory access is bad or if there is little data reuse in the loop, then chopping the loop into chunks (tiles) may be helpful. </a:t>
            </a:r>
          </a:p>
          <a:p>
            <a:pPr lvl="1" eaLnBrk="1" hangingPunct="1"/>
            <a:r>
              <a:rPr lang="en-US" sz="2400" smtClean="0"/>
              <a:t>Loop tiling replaces the original loop with a couple of loops. ]</a:t>
            </a:r>
          </a:p>
          <a:p>
            <a:pPr lvl="1" eaLnBrk="1" hangingPunct="1"/>
            <a:r>
              <a:rPr lang="en-US" sz="2400" smtClean="0"/>
              <a:t>This can be done for as many loops inside the loop nest as needed.</a:t>
            </a:r>
          </a:p>
          <a:p>
            <a:pPr lvl="1" eaLnBrk="1" hangingPunct="1"/>
            <a:r>
              <a:rPr lang="en-US" sz="2400" smtClean="0"/>
              <a:t>May have to experiment with the size of the tiles </a:t>
            </a:r>
          </a:p>
          <a:p>
            <a:pPr lvl="1" eaLnBrk="1" hangingPunct="1"/>
            <a:r>
              <a:rPr lang="en-US" sz="2400" smtClean="0"/>
              <a:t>See main reference for more details (pg 135-6)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152400"/>
            <a:ext cx="8229600" cy="609600"/>
          </a:xfrm>
        </p:spPr>
        <p:txBody>
          <a:bodyPr/>
          <a:lstStyle/>
          <a:p>
            <a:pPr eaLnBrk="1" hangingPunct="1"/>
            <a:r>
              <a:rPr lang="en-US" sz="3200" smtClean="0"/>
              <a:t>Use of Pointers and Contiguuous Memory in C</a:t>
            </a:r>
          </a:p>
        </p:txBody>
      </p:sp>
      <p:sp>
        <p:nvSpPr>
          <p:cNvPr id="17411" name="Content Placeholder 2"/>
          <p:cNvSpPr>
            <a:spLocks noGrp="1"/>
          </p:cNvSpPr>
          <p:nvPr>
            <p:ph idx="1"/>
          </p:nvPr>
        </p:nvSpPr>
        <p:spPr>
          <a:xfrm>
            <a:off x="457200" y="990600"/>
            <a:ext cx="8229600" cy="5486400"/>
          </a:xfrm>
        </p:spPr>
        <p:txBody>
          <a:bodyPr/>
          <a:lstStyle/>
          <a:p>
            <a:pPr eaLnBrk="1" hangingPunct="1"/>
            <a:r>
              <a:rPr lang="en-US" sz="2600" smtClean="0"/>
              <a:t>While pointers are frequently used in C, they pose a serious challenge for performance tuning.</a:t>
            </a:r>
          </a:p>
          <a:p>
            <a:pPr eaLnBrk="1" hangingPunct="1"/>
            <a:r>
              <a:rPr lang="en-US" sz="2600" smtClean="0"/>
              <a:t>Must usually assume that pointers can access any memory location.</a:t>
            </a:r>
          </a:p>
          <a:p>
            <a:pPr lvl="1" eaLnBrk="1" hangingPunct="1"/>
            <a:r>
              <a:rPr lang="en-US" sz="2400" smtClean="0"/>
              <a:t>Called the </a:t>
            </a:r>
            <a:r>
              <a:rPr lang="en-US" sz="2400" u="sng" smtClean="0"/>
              <a:t>pointer aliasing problem  </a:t>
            </a:r>
          </a:p>
          <a:p>
            <a:pPr lvl="1" eaLnBrk="1" hangingPunct="1"/>
            <a:r>
              <a:rPr lang="en-US" sz="2400" smtClean="0"/>
              <a:t>Prevents the compiler from performing many program optimizations, since cannot determine which are safe.</a:t>
            </a:r>
          </a:p>
          <a:p>
            <a:pPr lvl="2" eaLnBrk="1" hangingPunct="1"/>
            <a:r>
              <a:rPr lang="en-US" sz="2000" smtClean="0"/>
              <a:t>Will cause performance to suffer</a:t>
            </a:r>
          </a:p>
          <a:p>
            <a:pPr lvl="1" eaLnBrk="1" hangingPunct="1"/>
            <a:r>
              <a:rPr lang="en-US" sz="2400" smtClean="0"/>
              <a:t>If pointers can be guaranteed to point to portions of non-overlapping memory due to distinct calls to “malloc” function, more aggressive optimization techniques can be used. </a:t>
            </a:r>
          </a:p>
          <a:p>
            <a:pPr eaLnBrk="1" hangingPunct="1"/>
            <a:r>
              <a:rPr lang="en-US" sz="2600" smtClean="0"/>
              <a:t>See Section 5.2.4 of main reference for other techniques.</a:t>
            </a:r>
          </a:p>
          <a:p>
            <a:pPr eaLnBrk="1" hangingPunct="1"/>
            <a:endParaRPr lang="en-US" sz="24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8229600" cy="1066800"/>
          </a:xfrm>
        </p:spPr>
        <p:txBody>
          <a:bodyPr/>
          <a:lstStyle/>
          <a:p>
            <a:r>
              <a:rPr lang="en-US" sz="3200" smtClean="0"/>
              <a:t>Using Compiler Features to Improve Performance</a:t>
            </a:r>
          </a:p>
        </p:txBody>
      </p:sp>
      <p:sp>
        <p:nvSpPr>
          <p:cNvPr id="3" name="Content Placeholder 2"/>
          <p:cNvSpPr>
            <a:spLocks noGrp="1"/>
          </p:cNvSpPr>
          <p:nvPr>
            <p:ph idx="1"/>
          </p:nvPr>
        </p:nvSpPr>
        <p:spPr>
          <a:xfrm>
            <a:off x="457200" y="1295400"/>
            <a:ext cx="8229600" cy="5181600"/>
          </a:xfrm>
        </p:spPr>
        <p:txBody>
          <a:bodyPr/>
          <a:lstStyle/>
          <a:p>
            <a:pPr marL="0" indent="0">
              <a:buFont typeface="Arial" charset="0"/>
              <a:buNone/>
              <a:defRPr/>
            </a:pPr>
            <a:r>
              <a:rPr lang="en-US" sz="2400" dirty="0" smtClean="0"/>
              <a:t>Most of the loop optimization techniques presented earlier in this chapter can be implemented using most modern compilers.</a:t>
            </a:r>
          </a:p>
          <a:p>
            <a:pPr>
              <a:defRPr/>
            </a:pPr>
            <a:r>
              <a:rPr lang="en-US" sz="2000" dirty="0"/>
              <a:t>C</a:t>
            </a:r>
            <a:r>
              <a:rPr lang="en-US" sz="2000" dirty="0" smtClean="0"/>
              <a:t>ompilers use a variety of analysis to determine which of techniques can be used. </a:t>
            </a:r>
          </a:p>
          <a:p>
            <a:pPr>
              <a:defRPr/>
            </a:pPr>
            <a:r>
              <a:rPr lang="en-US" sz="2000" dirty="0" smtClean="0"/>
              <a:t>Once the correctness of a numerical result is assured, experiment with compiler options to squeeze out an improved performance.</a:t>
            </a:r>
          </a:p>
          <a:p>
            <a:pPr>
              <a:defRPr/>
            </a:pPr>
            <a:r>
              <a:rPr lang="en-US" sz="2000" dirty="0" smtClean="0"/>
              <a:t>These options (or flags) differ a great deal from one compiler to another. </a:t>
            </a:r>
            <a:endParaRPr lang="en-US" sz="2000" dirty="0"/>
          </a:p>
          <a:p>
            <a:pPr>
              <a:defRPr/>
            </a:pPr>
            <a:r>
              <a:rPr lang="en-US" sz="2000" dirty="0"/>
              <a:t>A</a:t>
            </a:r>
            <a:r>
              <a:rPr lang="en-US" sz="2000" dirty="0" smtClean="0"/>
              <a:t> compiler’s ability to transform code is limited by its ability to analyze the  program and decide what can safely be modified.</a:t>
            </a:r>
          </a:p>
          <a:p>
            <a:pPr>
              <a:defRPr/>
            </a:pPr>
            <a:r>
              <a:rPr lang="en-US" sz="2000" dirty="0" smtClean="0"/>
              <a:t>A different problem arises when the compiler is  not able to improve memory usage because that involves changing the structure of nonlocal data. </a:t>
            </a:r>
          </a:p>
          <a:p>
            <a:pPr lvl="1">
              <a:defRPr/>
            </a:pPr>
            <a:r>
              <a:rPr lang="en-US" sz="2000" dirty="0" smtClean="0"/>
              <a:t>If programmer does some rewriting of source code, some better results may be obtained. </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76200"/>
            <a:ext cx="8229600" cy="533400"/>
          </a:xfrm>
        </p:spPr>
        <p:txBody>
          <a:bodyPr/>
          <a:lstStyle/>
          <a:p>
            <a:r>
              <a:rPr lang="en-US" sz="3200" b="1" smtClean="0"/>
              <a:t>Timing the OpenMP Performance</a:t>
            </a:r>
          </a:p>
        </p:txBody>
      </p:sp>
      <p:sp>
        <p:nvSpPr>
          <p:cNvPr id="3" name="Content Placeholder 2"/>
          <p:cNvSpPr>
            <a:spLocks noGrp="1"/>
          </p:cNvSpPr>
          <p:nvPr>
            <p:ph idx="1"/>
          </p:nvPr>
        </p:nvSpPr>
        <p:spPr>
          <a:xfrm>
            <a:off x="533400" y="685800"/>
            <a:ext cx="8229600" cy="6019800"/>
          </a:xfrm>
        </p:spPr>
        <p:txBody>
          <a:bodyPr/>
          <a:lstStyle/>
          <a:p>
            <a:pPr>
              <a:defRPr/>
            </a:pPr>
            <a:r>
              <a:rPr lang="en-US" sz="2400" dirty="0" smtClean="0"/>
              <a:t>A standard practice is to use a standard operating system command. </a:t>
            </a:r>
          </a:p>
          <a:p>
            <a:pPr>
              <a:defRPr/>
            </a:pPr>
            <a:r>
              <a:rPr lang="en-US" sz="2400" dirty="0" smtClean="0"/>
              <a:t>The /bin/time command is available on standard UNIX systems. For example</a:t>
            </a:r>
          </a:p>
          <a:p>
            <a:pPr marL="0" indent="0" algn="ctr">
              <a:buFont typeface="Arial" charset="0"/>
              <a:buNone/>
              <a:defRPr/>
            </a:pPr>
            <a:r>
              <a:rPr lang="en-US" sz="2400" dirty="0" smtClean="0"/>
              <a:t>/bin/time     .</a:t>
            </a:r>
            <a:r>
              <a:rPr lang="en-US" sz="2400" dirty="0" err="1" smtClean="0"/>
              <a:t>a.out</a:t>
            </a:r>
            <a:endParaRPr lang="en-US" sz="2400" dirty="0" smtClean="0"/>
          </a:p>
          <a:p>
            <a:pPr lvl="1">
              <a:defRPr/>
            </a:pPr>
            <a:r>
              <a:rPr lang="en-US" sz="2100" dirty="0" smtClean="0"/>
              <a:t>The “real”, “user”, and “system” times are then printed after the program has finished execution. </a:t>
            </a:r>
          </a:p>
          <a:p>
            <a:pPr lvl="1">
              <a:defRPr/>
            </a:pPr>
            <a:r>
              <a:rPr lang="en-US" sz="2100" dirty="0" smtClean="0"/>
              <a:t>For example</a:t>
            </a:r>
          </a:p>
          <a:p>
            <a:pPr marL="457200" lvl="1" indent="0">
              <a:buFont typeface="Arial" charset="0"/>
              <a:buNone/>
              <a:defRPr/>
            </a:pPr>
            <a:r>
              <a:rPr lang="en-US" sz="2100" dirty="0"/>
              <a:t>	</a:t>
            </a:r>
            <a:r>
              <a:rPr lang="en-US" sz="2100" dirty="0" smtClean="0"/>
              <a:t>	$  /bin/time     .program.exe</a:t>
            </a:r>
          </a:p>
          <a:p>
            <a:pPr marL="457200" lvl="1" indent="0">
              <a:buFont typeface="Arial" charset="0"/>
              <a:buNone/>
              <a:defRPr/>
            </a:pPr>
            <a:r>
              <a:rPr lang="en-US" sz="2100" dirty="0"/>
              <a:t>	</a:t>
            </a:r>
            <a:r>
              <a:rPr lang="en-US" sz="2100" dirty="0" smtClean="0"/>
              <a:t>	real      5.4</a:t>
            </a:r>
          </a:p>
          <a:p>
            <a:pPr marL="457200" lvl="1" indent="0">
              <a:buFont typeface="Arial" charset="0"/>
              <a:buNone/>
              <a:defRPr/>
            </a:pPr>
            <a:r>
              <a:rPr lang="en-US" sz="2100" dirty="0"/>
              <a:t>	</a:t>
            </a:r>
            <a:r>
              <a:rPr lang="en-US" sz="2100" dirty="0" smtClean="0"/>
              <a:t>	user     3.2</a:t>
            </a:r>
          </a:p>
          <a:p>
            <a:pPr marL="457200" lvl="1" indent="0">
              <a:buFont typeface="Arial" charset="0"/>
              <a:buNone/>
              <a:defRPr/>
            </a:pPr>
            <a:r>
              <a:rPr lang="en-US" sz="2100" dirty="0"/>
              <a:t>	</a:t>
            </a:r>
            <a:r>
              <a:rPr lang="en-US" sz="2100" dirty="0" smtClean="0"/>
              <a:t>	sys        1.0</a:t>
            </a:r>
          </a:p>
          <a:p>
            <a:pPr lvl="1">
              <a:defRPr/>
            </a:pPr>
            <a:r>
              <a:rPr lang="en-US" sz="2100" dirty="0" smtClean="0"/>
              <a:t>These three numbers can be used to get initial information about the performance. </a:t>
            </a:r>
          </a:p>
          <a:p>
            <a:pPr lvl="1">
              <a:defRPr/>
            </a:pPr>
            <a:r>
              <a:rPr lang="en-US" sz="2100" dirty="0" smtClean="0"/>
              <a:t>For deeper analysis, a more sophisticated performance tool is needed. </a:t>
            </a:r>
            <a:endParaRPr lang="en-US" sz="21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76200"/>
            <a:ext cx="8229600" cy="563563"/>
          </a:xfrm>
        </p:spPr>
        <p:txBody>
          <a:bodyPr/>
          <a:lstStyle/>
          <a:p>
            <a:r>
              <a:rPr lang="en-US" sz="3200" smtClean="0">
                <a:solidFill>
                  <a:srgbClr val="000000"/>
                </a:solidFill>
              </a:rPr>
              <a:t>Timing the OpenMP Performance (cont)</a:t>
            </a:r>
            <a:endParaRPr lang="en-US" sz="3200" smtClean="0"/>
          </a:p>
        </p:txBody>
      </p:sp>
      <p:sp>
        <p:nvSpPr>
          <p:cNvPr id="20483" name="Content Placeholder 2"/>
          <p:cNvSpPr>
            <a:spLocks noGrp="1"/>
          </p:cNvSpPr>
          <p:nvPr>
            <p:ph idx="1"/>
          </p:nvPr>
        </p:nvSpPr>
        <p:spPr>
          <a:xfrm>
            <a:off x="457200" y="685800"/>
            <a:ext cx="8229600" cy="6019800"/>
          </a:xfrm>
        </p:spPr>
        <p:txBody>
          <a:bodyPr/>
          <a:lstStyle/>
          <a:p>
            <a:pPr lvl="1"/>
            <a:r>
              <a:rPr lang="en-US" sz="2100" smtClean="0"/>
              <a:t>Generally, the sum of the user and system time is referred to as the </a:t>
            </a:r>
            <a:r>
              <a:rPr lang="en-US" sz="2100" u="sng" smtClean="0">
                <a:solidFill>
                  <a:srgbClr val="FF0000"/>
                </a:solidFill>
              </a:rPr>
              <a:t>CPU time</a:t>
            </a:r>
            <a:r>
              <a:rPr lang="en-US" sz="2100" smtClean="0"/>
              <a:t>.</a:t>
            </a:r>
          </a:p>
          <a:p>
            <a:pPr lvl="1"/>
            <a:r>
              <a:rPr lang="en-US" sz="2100" smtClean="0"/>
              <a:t>The number following “real” tells us that the program took 5.4 seconds from the beginning to the end. The real time is also called the </a:t>
            </a:r>
            <a:r>
              <a:rPr lang="en-US" sz="2100" u="sng" smtClean="0">
                <a:solidFill>
                  <a:srgbClr val="FF0000"/>
                </a:solidFill>
              </a:rPr>
              <a:t>wall-clock time</a:t>
            </a:r>
            <a:r>
              <a:rPr lang="en-US" sz="2100" smtClean="0">
                <a:solidFill>
                  <a:srgbClr val="FF0000"/>
                </a:solidFill>
              </a:rPr>
              <a:t> </a:t>
            </a:r>
            <a:r>
              <a:rPr lang="en-US" sz="2100" smtClean="0"/>
              <a:t>or </a:t>
            </a:r>
            <a:r>
              <a:rPr lang="en-US" sz="2100" u="sng" smtClean="0">
                <a:solidFill>
                  <a:srgbClr val="FF0000"/>
                </a:solidFill>
              </a:rPr>
              <a:t>elapsed time</a:t>
            </a:r>
          </a:p>
          <a:p>
            <a:pPr lvl="1"/>
            <a:r>
              <a:rPr lang="en-US" sz="2100" smtClean="0"/>
              <a:t>The user time of 3.2 seconds is the time spent outside any operating system service.</a:t>
            </a:r>
          </a:p>
          <a:p>
            <a:pPr lvl="1"/>
            <a:r>
              <a:rPr lang="en-US" sz="2100" smtClean="0"/>
              <a:t>The </a:t>
            </a:r>
            <a:r>
              <a:rPr lang="en-US" sz="2100" smtClean="0">
                <a:solidFill>
                  <a:srgbClr val="FF0000"/>
                </a:solidFill>
              </a:rPr>
              <a:t>sys time</a:t>
            </a:r>
            <a:r>
              <a:rPr lang="en-US" sz="2100" smtClean="0"/>
              <a:t> is the time spent on operating system services such as input/output routines</a:t>
            </a:r>
          </a:p>
          <a:p>
            <a:pPr lvl="1"/>
            <a:r>
              <a:rPr lang="en-US" sz="2100" smtClean="0"/>
              <a:t>A common cause for the difference between the wall-clock time of 5.4 seconds and the CPU time is a processor sharing too high a load on the system. </a:t>
            </a:r>
          </a:p>
          <a:p>
            <a:pPr lvl="1"/>
            <a:r>
              <a:rPr lang="en-US" sz="2100" smtClean="0"/>
              <a:t>The </a:t>
            </a:r>
            <a:r>
              <a:rPr lang="en-US" sz="2100" b="1" smtClean="0"/>
              <a:t>omp_get_wtime()</a:t>
            </a:r>
            <a:r>
              <a:rPr lang="en-US" sz="2100" smtClean="0"/>
              <a:t> function provided by OpenMP is useful for measuring the elapsed time of blocks of source code. </a:t>
            </a:r>
          </a:p>
          <a:p>
            <a:pPr lvl="1"/>
            <a:r>
              <a:rPr lang="en-US" sz="2100" smtClean="0"/>
              <a:t>When getting timing, you need to check to see if you are the only person on the system. If your times are varying, the reason may be that you are sharing the processors with one or more other users.</a:t>
            </a:r>
          </a:p>
          <a:p>
            <a:pPr lvl="1"/>
            <a:endParaRPr lang="en-US" sz="21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References</a:t>
            </a:r>
          </a:p>
        </p:txBody>
      </p:sp>
      <p:sp>
        <p:nvSpPr>
          <p:cNvPr id="3075" name="Content Placeholder 2"/>
          <p:cNvSpPr>
            <a:spLocks noGrp="1"/>
          </p:cNvSpPr>
          <p:nvPr>
            <p:ph idx="1"/>
          </p:nvPr>
        </p:nvSpPr>
        <p:spPr/>
        <p:txBody>
          <a:bodyPr/>
          <a:lstStyle/>
          <a:p>
            <a:pPr eaLnBrk="1" hangingPunct="1"/>
            <a:r>
              <a:rPr lang="en-US" sz="2400" smtClean="0"/>
              <a:t>MAIN REFERENCE:  Using OpenMP: Portable Shared Memory Parallel Progamming, Barbara Chapman, Gabriele Jost, and Rudd Van Der  Pas, The MIT Press, 2008, Chapter 5 “How to Get Good Performance by Using OpenMP”.</a:t>
            </a:r>
          </a:p>
          <a:p>
            <a:pPr eaLnBrk="1" hangingPunct="1"/>
            <a:r>
              <a:rPr lang="en-US" sz="2400" smtClean="0"/>
              <a:t>Other references may be added later.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76200"/>
            <a:ext cx="8229600" cy="487363"/>
          </a:xfrm>
        </p:spPr>
        <p:txBody>
          <a:bodyPr/>
          <a:lstStyle/>
          <a:p>
            <a:r>
              <a:rPr lang="en-US" sz="2800" smtClean="0">
                <a:solidFill>
                  <a:srgbClr val="000000"/>
                </a:solidFill>
              </a:rPr>
              <a:t>Timing the OpenMP Performance (cont)</a:t>
            </a:r>
            <a:endParaRPr lang="en-US" sz="2800" smtClean="0"/>
          </a:p>
        </p:txBody>
      </p:sp>
      <p:sp>
        <p:nvSpPr>
          <p:cNvPr id="21507" name="Content Placeholder 2"/>
          <p:cNvSpPr>
            <a:spLocks noGrp="1"/>
          </p:cNvSpPr>
          <p:nvPr>
            <p:ph idx="1"/>
          </p:nvPr>
        </p:nvSpPr>
        <p:spPr>
          <a:xfrm>
            <a:off x="457200" y="609600"/>
            <a:ext cx="8229600" cy="6096000"/>
          </a:xfrm>
        </p:spPr>
        <p:txBody>
          <a:bodyPr/>
          <a:lstStyle/>
          <a:p>
            <a:r>
              <a:rPr lang="en-US" sz="2300" smtClean="0"/>
              <a:t>If sufficient processors are available (i.e., not being used by other users), your elapsed time should be less than the CPU time. </a:t>
            </a:r>
          </a:p>
          <a:p>
            <a:r>
              <a:rPr lang="en-US" sz="2300" smtClean="0"/>
              <a:t>Recall, a parallel program has additional overheads, collectively called the </a:t>
            </a:r>
            <a:r>
              <a:rPr lang="en-US" sz="2300" smtClean="0">
                <a:solidFill>
                  <a:srgbClr val="FF0000"/>
                </a:solidFill>
              </a:rPr>
              <a:t>parallel overhead</a:t>
            </a:r>
            <a:r>
              <a:rPr lang="en-US" sz="2300" smtClean="0"/>
              <a:t>. This includes the time to create, start, and stop threads, the extra work to figure out what each task is to perform, the time spent waiting for barriers and at critical sections and locks, and the time spent computing the same operations redundantly.</a:t>
            </a:r>
          </a:p>
          <a:p>
            <a:r>
              <a:rPr lang="en-US" sz="2300" smtClean="0"/>
              <a:t>The parallel speedup is calculated by taking the by taking the ratio of the elapsed time on P processors and the elapsed time on the serial version.</a:t>
            </a:r>
            <a:r>
              <a:rPr lang="en-US" sz="2200" smtClean="0"/>
              <a:t> </a:t>
            </a:r>
          </a:p>
          <a:p>
            <a:pPr lvl="1"/>
            <a:r>
              <a:rPr lang="en-US" sz="2000" smtClean="0"/>
              <a:t>It is implicitly assumed that all processors requested are available throughout the execution of the program.</a:t>
            </a:r>
          </a:p>
          <a:p>
            <a:pPr lvl="1"/>
            <a:r>
              <a:rPr lang="en-US" sz="2000" smtClean="0"/>
              <a:t>Amdahl’s law and the fact the fraction f of the execution that must be performed sequentially is greater than zero explains why the speedup is normally less than optimal</a:t>
            </a:r>
            <a:r>
              <a:rPr lang="en-US" sz="2200" smtClean="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6200"/>
            <a:ext cx="8229600" cy="304800"/>
          </a:xfrm>
        </p:spPr>
        <p:txBody>
          <a:bodyPr/>
          <a:lstStyle/>
          <a:p>
            <a:r>
              <a:rPr lang="en-US" sz="2800" smtClean="0"/>
              <a:t>Overview of Parallel Overheads </a:t>
            </a:r>
          </a:p>
        </p:txBody>
      </p:sp>
      <p:sp>
        <p:nvSpPr>
          <p:cNvPr id="22531" name="Content Placeholder 2"/>
          <p:cNvSpPr>
            <a:spLocks noGrp="1"/>
          </p:cNvSpPr>
          <p:nvPr>
            <p:ph idx="1"/>
          </p:nvPr>
        </p:nvSpPr>
        <p:spPr>
          <a:xfrm>
            <a:off x="457200" y="457200"/>
            <a:ext cx="8229600" cy="5943600"/>
          </a:xfrm>
        </p:spPr>
        <p:txBody>
          <a:bodyPr/>
          <a:lstStyle/>
          <a:p>
            <a:r>
              <a:rPr lang="en-US" sz="2400" smtClean="0"/>
              <a:t>The manner in which the memory is accessed by individual threads has a major influence on performance</a:t>
            </a:r>
          </a:p>
          <a:p>
            <a:pPr lvl="1"/>
            <a:r>
              <a:rPr lang="en-US" sz="2000" smtClean="0"/>
              <a:t>If each thread accesses a distinct portion of data consistently through the program, the threads will probably make excellent use of memory.</a:t>
            </a:r>
          </a:p>
          <a:p>
            <a:pPr lvl="1"/>
            <a:r>
              <a:rPr lang="en-US" sz="2000" smtClean="0"/>
              <a:t>This improvement includes good use of thread-local cache.</a:t>
            </a:r>
          </a:p>
          <a:p>
            <a:pPr lvl="1"/>
            <a:r>
              <a:rPr lang="en-US" sz="2000" smtClean="0"/>
              <a:t>Increased performance can often be obtained by increasing the fraction of data references that can be handled in cache.</a:t>
            </a:r>
          </a:p>
          <a:p>
            <a:r>
              <a:rPr lang="en-US" sz="2400" smtClean="0"/>
              <a:t>The fraction of the work that is sequential or replicated.</a:t>
            </a:r>
          </a:p>
          <a:p>
            <a:pPr lvl="1"/>
            <a:r>
              <a:rPr lang="en-US" sz="2000" smtClean="0"/>
              <a:t>Replicated work refers to computations that occur once in the sequential program but are performed by each thread in the parallel version. </a:t>
            </a:r>
          </a:p>
          <a:p>
            <a:pPr lvl="1"/>
            <a:r>
              <a:rPr lang="en-US" sz="2000" smtClean="0"/>
              <a:t>Trade-off between cutting communication costs and using processors to do new work. </a:t>
            </a:r>
          </a:p>
          <a:p>
            <a:r>
              <a:rPr lang="en-US" sz="2400" smtClean="0"/>
              <a:t>The cost for time spent handling OpenMP constructs.</a:t>
            </a:r>
          </a:p>
          <a:p>
            <a:pPr lvl="1"/>
            <a:r>
              <a:rPr lang="en-US" sz="2000" smtClean="0"/>
              <a:t>Each of the directives and routines in OpenMP comes with some overhead. </a:t>
            </a:r>
          </a:p>
          <a:p>
            <a:pPr lvl="1"/>
            <a:r>
              <a:rPr lang="en-US" sz="2000" smtClean="0"/>
              <a:t>For example, when a parallel section is created, threads may have to be created or woken up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76200"/>
            <a:ext cx="8229600" cy="563563"/>
          </a:xfrm>
        </p:spPr>
        <p:txBody>
          <a:bodyPr/>
          <a:lstStyle/>
          <a:p>
            <a:r>
              <a:rPr lang="en-US" sz="2800" smtClean="0">
                <a:solidFill>
                  <a:srgbClr val="000000"/>
                </a:solidFill>
              </a:rPr>
              <a:t>Overview of Parallel Overheads (cont)</a:t>
            </a:r>
            <a:endParaRPr lang="en-US" sz="2800" smtClean="0"/>
          </a:p>
        </p:txBody>
      </p:sp>
      <p:sp>
        <p:nvSpPr>
          <p:cNvPr id="23555" name="Content Placeholder 2"/>
          <p:cNvSpPr>
            <a:spLocks noGrp="1"/>
          </p:cNvSpPr>
          <p:nvPr>
            <p:ph idx="1"/>
          </p:nvPr>
        </p:nvSpPr>
        <p:spPr>
          <a:xfrm>
            <a:off x="457200" y="685800"/>
            <a:ext cx="8229600" cy="6019800"/>
          </a:xfrm>
        </p:spPr>
        <p:txBody>
          <a:bodyPr/>
          <a:lstStyle/>
          <a:p>
            <a:pPr lvl="1"/>
            <a:r>
              <a:rPr lang="en-US" sz="2200" smtClean="0"/>
              <a:t>Some data structures often have to be created to store the information </a:t>
            </a:r>
          </a:p>
          <a:p>
            <a:pPr lvl="1"/>
            <a:r>
              <a:rPr lang="en-US" sz="2200" smtClean="0"/>
              <a:t>The work that has to be performed by each tread normally has to be determined at run-time.</a:t>
            </a:r>
          </a:p>
          <a:p>
            <a:pPr lvl="1"/>
            <a:r>
              <a:rPr lang="en-US" sz="2200" smtClean="0"/>
              <a:t>Known as the </a:t>
            </a:r>
            <a:r>
              <a:rPr lang="en-US" sz="2200" smtClean="0">
                <a:solidFill>
                  <a:srgbClr val="FF0000"/>
                </a:solidFill>
              </a:rPr>
              <a:t>(OpenMP) parallelization overheads</a:t>
            </a:r>
            <a:r>
              <a:rPr lang="en-US" sz="2200" smtClean="0"/>
              <a:t>, since this work is not done on sequential solutions.</a:t>
            </a:r>
          </a:p>
          <a:p>
            <a:r>
              <a:rPr lang="en-US" sz="2400" smtClean="0"/>
              <a:t>The load inbalance between synchronization points.</a:t>
            </a:r>
          </a:p>
          <a:p>
            <a:pPr lvl="1"/>
            <a:r>
              <a:rPr lang="en-US" sz="2200" smtClean="0"/>
              <a:t>If the threads perform differing amounts of work in the work-shared region, the faster threads have to wait at the barrier for the slower ones to reach that point.</a:t>
            </a:r>
          </a:p>
          <a:p>
            <a:pPr lvl="1"/>
            <a:r>
              <a:rPr lang="en-US" sz="2200" smtClean="0"/>
              <a:t>When treads are inactive a barrier, they are not contributing to getting the work done. </a:t>
            </a:r>
          </a:p>
          <a:p>
            <a:pPr lvl="1"/>
            <a:r>
              <a:rPr lang="en-US" sz="2200" smtClean="0"/>
              <a:t>If operating system uses one thread to carry out an operation, this can lead to a load inbalance. </a:t>
            </a:r>
          </a:p>
          <a:p>
            <a:pPr lvl="1"/>
            <a:r>
              <a:rPr lang="en-US" sz="2200" smtClean="0"/>
              <a:t>These are called the </a:t>
            </a:r>
            <a:r>
              <a:rPr lang="en-US" sz="2200" smtClean="0">
                <a:solidFill>
                  <a:srgbClr val="FF0000"/>
                </a:solidFill>
              </a:rPr>
              <a:t>load inbalance overheads</a:t>
            </a:r>
            <a:endParaRPr lang="en-US" sz="22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76200"/>
            <a:ext cx="8229600" cy="563563"/>
          </a:xfrm>
        </p:spPr>
        <p:txBody>
          <a:bodyPr/>
          <a:lstStyle/>
          <a:p>
            <a:r>
              <a:rPr lang="en-US" sz="3200" smtClean="0">
                <a:solidFill>
                  <a:srgbClr val="000000"/>
                </a:solidFill>
              </a:rPr>
              <a:t>Overview of Parallel Overheads (cont)</a:t>
            </a:r>
            <a:endParaRPr lang="en-US" sz="3200" smtClean="0"/>
          </a:p>
        </p:txBody>
      </p:sp>
      <p:sp>
        <p:nvSpPr>
          <p:cNvPr id="24579" name="Content Placeholder 2"/>
          <p:cNvSpPr>
            <a:spLocks noGrp="1"/>
          </p:cNvSpPr>
          <p:nvPr>
            <p:ph idx="1"/>
          </p:nvPr>
        </p:nvSpPr>
        <p:spPr>
          <a:xfrm>
            <a:off x="457200" y="685800"/>
            <a:ext cx="8229600" cy="5867400"/>
          </a:xfrm>
        </p:spPr>
        <p:txBody>
          <a:bodyPr/>
          <a:lstStyle/>
          <a:p>
            <a:r>
              <a:rPr lang="en-US" sz="2400" smtClean="0"/>
              <a:t>Other synchronization costs.</a:t>
            </a:r>
          </a:p>
          <a:p>
            <a:pPr lvl="1"/>
            <a:r>
              <a:rPr lang="en-US" sz="2200" smtClean="0"/>
              <a:t>Threads typically waste time waiting for access to critical regions or a variable involved in an atomic update, or to acquire a lock</a:t>
            </a:r>
          </a:p>
          <a:p>
            <a:pPr lvl="1"/>
            <a:r>
              <a:rPr lang="en-US" sz="2200" smtClean="0"/>
              <a:t>If threads are unable to perform useful work during the time they are waiting, they remain idle.</a:t>
            </a:r>
          </a:p>
          <a:p>
            <a:pPr lvl="1"/>
            <a:r>
              <a:rPr lang="en-US" sz="2200" smtClean="0"/>
              <a:t>Called the </a:t>
            </a:r>
            <a:r>
              <a:rPr lang="en-US" sz="2200" smtClean="0">
                <a:solidFill>
                  <a:srgbClr val="FF0000"/>
                </a:solidFill>
              </a:rPr>
              <a:t>synchronization overheads.</a:t>
            </a:r>
            <a:endParaRPr lang="en-US" sz="2200" smtClean="0"/>
          </a:p>
          <a:p>
            <a:r>
              <a:rPr lang="en-US" sz="2400" smtClean="0"/>
              <a:t>Parallel Benefits</a:t>
            </a:r>
          </a:p>
          <a:p>
            <a:pPr lvl="1"/>
            <a:r>
              <a:rPr lang="en-US" sz="2200" smtClean="0"/>
              <a:t>One positive effects of parallel computation is that there will be more aggregate cache capacity available since each thread has some local cache. </a:t>
            </a:r>
          </a:p>
          <a:p>
            <a:pPr lvl="1"/>
            <a:r>
              <a:rPr lang="en-US" sz="2200" smtClean="0"/>
              <a:t>Likewise, there will be more memory available for parallel computations. </a:t>
            </a:r>
          </a:p>
          <a:p>
            <a:pPr lvl="1"/>
            <a:r>
              <a:rPr lang="en-US" sz="2200" smtClean="0"/>
              <a:t>In some cases, this can result in superlinear speedup.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76200"/>
            <a:ext cx="8229600" cy="487363"/>
          </a:xfrm>
        </p:spPr>
        <p:txBody>
          <a:bodyPr/>
          <a:lstStyle/>
          <a:p>
            <a:r>
              <a:rPr lang="en-US" sz="2800" smtClean="0"/>
              <a:t>OpenMP Translation Overheads </a:t>
            </a:r>
          </a:p>
        </p:txBody>
      </p:sp>
      <p:sp>
        <p:nvSpPr>
          <p:cNvPr id="25603" name="Content Placeholder 2"/>
          <p:cNvSpPr>
            <a:spLocks noGrp="1"/>
          </p:cNvSpPr>
          <p:nvPr>
            <p:ph idx="1"/>
          </p:nvPr>
        </p:nvSpPr>
        <p:spPr>
          <a:xfrm>
            <a:off x="457200" y="655638"/>
            <a:ext cx="8229600" cy="5059362"/>
          </a:xfrm>
        </p:spPr>
        <p:txBody>
          <a:bodyPr/>
          <a:lstStyle/>
          <a:p>
            <a:r>
              <a:rPr lang="en-US" sz="2400" smtClean="0"/>
              <a:t>The overhead experienced by creation of parallel regions, sharing work between threads, and all kind of synchronization are a result of the OpenMP used. </a:t>
            </a:r>
          </a:p>
          <a:p>
            <a:r>
              <a:rPr lang="en-US" sz="2400" smtClean="0"/>
              <a:t>The efficiency of a particular version of OpenMP depend upon the implementation of its compiler and the library and their efficiencies, the target platform, etc.</a:t>
            </a:r>
          </a:p>
          <a:p>
            <a:r>
              <a:rPr lang="en-US" sz="2400" smtClean="0"/>
              <a:t>The EPCC microbenchmarks were created to help programmers estimate the relative cost of using different OpenMP constructs.</a:t>
            </a:r>
          </a:p>
          <a:p>
            <a:pPr lvl="1"/>
            <a:r>
              <a:rPr lang="en-US" sz="2100" smtClean="0"/>
              <a:t>They are easy to use and provide an estimate of the overhead required for each feature/ construct used.</a:t>
            </a:r>
          </a:p>
          <a:p>
            <a:pPr lvl="1"/>
            <a:r>
              <a:rPr lang="en-US" sz="2100" smtClean="0"/>
              <a:t>SPINX is another set of microbenchmarks </a:t>
            </a:r>
          </a:p>
          <a:p>
            <a:pPr lvl="1"/>
            <a:r>
              <a:rPr lang="en-US" sz="2100" smtClean="0"/>
              <a:t>Information about major OpenMP constructs are given in Figure 5.18 of principal reference. </a:t>
            </a:r>
          </a:p>
          <a:p>
            <a:pPr lvl="1"/>
            <a:r>
              <a:rPr lang="en-US" sz="2100" smtClean="0"/>
              <a:t>Information about overheads for different kinds of loops is  given in Figure 5.19</a:t>
            </a:r>
          </a:p>
          <a:p>
            <a:pPr lvl="1"/>
            <a:endParaRPr lang="en-US" sz="20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52400"/>
            <a:ext cx="8229600" cy="762000"/>
          </a:xfrm>
        </p:spPr>
        <p:txBody>
          <a:bodyPr/>
          <a:lstStyle/>
          <a:p>
            <a:r>
              <a:rPr lang="en-US" sz="3600" smtClean="0"/>
              <a:t>Best Practices </a:t>
            </a:r>
            <a:br>
              <a:rPr lang="en-US" sz="3600" smtClean="0"/>
            </a:br>
            <a:r>
              <a:rPr lang="en-US" sz="2800" smtClean="0"/>
              <a:t>for Writing Efficient Programs</a:t>
            </a:r>
          </a:p>
        </p:txBody>
      </p:sp>
      <p:sp>
        <p:nvSpPr>
          <p:cNvPr id="26627" name="Content Placeholder 2"/>
          <p:cNvSpPr>
            <a:spLocks noGrp="1"/>
          </p:cNvSpPr>
          <p:nvPr>
            <p:ph idx="1"/>
          </p:nvPr>
        </p:nvSpPr>
        <p:spPr>
          <a:xfrm>
            <a:off x="457200" y="1143000"/>
            <a:ext cx="8229600" cy="5287963"/>
          </a:xfrm>
        </p:spPr>
        <p:txBody>
          <a:bodyPr/>
          <a:lstStyle/>
          <a:p>
            <a:r>
              <a:rPr lang="en-US" sz="2400" smtClean="0"/>
              <a:t>In this topic, we will try to provide some general recommendations on how to write efficient OpenMP code.</a:t>
            </a:r>
          </a:p>
          <a:p>
            <a:r>
              <a:rPr lang="en-US" sz="2400" u="sng" smtClean="0"/>
              <a:t>Optimize Barrier Use</a:t>
            </a:r>
          </a:p>
          <a:p>
            <a:pPr lvl="1"/>
            <a:r>
              <a:rPr lang="en-US" sz="2200" smtClean="0"/>
              <a:t>Even efficiently implemented barriers are expensive.</a:t>
            </a:r>
          </a:p>
          <a:p>
            <a:pPr lvl="1"/>
            <a:r>
              <a:rPr lang="en-US" sz="2200" smtClean="0"/>
              <a:t>The </a:t>
            </a:r>
            <a:r>
              <a:rPr lang="en-US" sz="2200" u="sng" smtClean="0"/>
              <a:t>nowait</a:t>
            </a:r>
            <a:r>
              <a:rPr lang="en-US" sz="2200" smtClean="0"/>
              <a:t> clause can be used to eliminate the barrier that results from several constructs, including the loop construct.</a:t>
            </a:r>
          </a:p>
          <a:p>
            <a:pPr lvl="1"/>
            <a:r>
              <a:rPr lang="en-US" sz="2200" smtClean="0"/>
              <a:t>Must be careful to do this safely. Especially consider the order of different reads and writes from same portion of memory.</a:t>
            </a:r>
          </a:p>
          <a:p>
            <a:pPr lvl="1"/>
            <a:r>
              <a:rPr lang="en-US" sz="2200" smtClean="0"/>
              <a:t>A recommended strategy is to first ensure that the OpenMP program works correctly and then avoid the </a:t>
            </a:r>
            <a:r>
              <a:rPr lang="en-US" sz="2200" b="1" smtClean="0"/>
              <a:t>nowait </a:t>
            </a:r>
            <a:r>
              <a:rPr lang="en-US" sz="2200" smtClean="0"/>
              <a:t>clause where possible by carefully inserting explicit barriers at points in the program where needed.</a:t>
            </a:r>
          </a:p>
          <a:p>
            <a:pPr lvl="1"/>
            <a:r>
              <a:rPr lang="en-US" sz="2200" smtClean="0"/>
              <a:t>See examples in primary reference text for this chapter.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639762"/>
          </a:xfrm>
        </p:spPr>
        <p:txBody>
          <a:bodyPr/>
          <a:lstStyle/>
          <a:p>
            <a:r>
              <a:rPr lang="en-US" sz="3600" smtClean="0"/>
              <a:t>Avoid the Ordered Construct</a:t>
            </a:r>
            <a:endParaRPr lang="en-US" sz="3600" b="1" smtClean="0">
              <a:solidFill>
                <a:srgbClr val="FF0000"/>
              </a:solidFill>
            </a:endParaRPr>
          </a:p>
        </p:txBody>
      </p:sp>
      <p:sp>
        <p:nvSpPr>
          <p:cNvPr id="27651" name="Content Placeholder 2"/>
          <p:cNvSpPr>
            <a:spLocks noGrp="1"/>
          </p:cNvSpPr>
          <p:nvPr>
            <p:ph idx="1"/>
          </p:nvPr>
        </p:nvSpPr>
        <p:spPr>
          <a:xfrm>
            <a:off x="457200" y="1295400"/>
            <a:ext cx="8229600" cy="5029200"/>
          </a:xfrm>
        </p:spPr>
        <p:txBody>
          <a:bodyPr/>
          <a:lstStyle/>
          <a:p>
            <a:r>
              <a:rPr lang="en-US" sz="2500" smtClean="0"/>
              <a:t>The </a:t>
            </a:r>
            <a:r>
              <a:rPr lang="en-US" sz="2500" b="1" smtClean="0"/>
              <a:t>ordered</a:t>
            </a:r>
            <a:r>
              <a:rPr lang="en-US" sz="2500" smtClean="0"/>
              <a:t> construct ensures that the corresponding blocks of code are executed in the order of the loop iterations.  </a:t>
            </a:r>
          </a:p>
          <a:p>
            <a:r>
              <a:rPr lang="en-US" sz="2500" smtClean="0"/>
              <a:t>This construct is expensive to implement.</a:t>
            </a:r>
          </a:p>
          <a:p>
            <a:pPr lvl="1"/>
            <a:r>
              <a:rPr lang="en-US" sz="2300" smtClean="0"/>
              <a:t>Run time system has to keep track of which iterations have finished and possibly keep threads in wait state until their result is needed!</a:t>
            </a:r>
          </a:p>
          <a:p>
            <a:pPr lvl="1"/>
            <a:r>
              <a:rPr lang="en-US" sz="2300" smtClean="0"/>
              <a:t>This almost always slows the program down.</a:t>
            </a:r>
          </a:p>
          <a:p>
            <a:r>
              <a:rPr lang="en-US" sz="2500" smtClean="0"/>
              <a:t>The ordered construct can often (&amp; perhaps always) be avoided. It may be better to wait and perform I/O outside of the parallelized loop. </a:t>
            </a:r>
          </a:p>
          <a:p>
            <a:r>
              <a:rPr lang="en-US" sz="2500" smtClean="0"/>
              <a:t>These alternate solutions  may not be easy to implement.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52400"/>
            <a:ext cx="8229600" cy="487363"/>
          </a:xfrm>
        </p:spPr>
        <p:txBody>
          <a:bodyPr/>
          <a:lstStyle/>
          <a:p>
            <a:r>
              <a:rPr lang="en-US" sz="3600" smtClean="0"/>
              <a:t>Avoid Large Critical Regions</a:t>
            </a:r>
          </a:p>
        </p:txBody>
      </p:sp>
      <p:sp>
        <p:nvSpPr>
          <p:cNvPr id="28675" name="Content Placeholder 2"/>
          <p:cNvSpPr>
            <a:spLocks noGrp="1"/>
          </p:cNvSpPr>
          <p:nvPr>
            <p:ph idx="1"/>
          </p:nvPr>
        </p:nvSpPr>
        <p:spPr>
          <a:xfrm>
            <a:off x="457200" y="838200"/>
            <a:ext cx="8229600" cy="5287963"/>
          </a:xfrm>
        </p:spPr>
        <p:txBody>
          <a:bodyPr/>
          <a:lstStyle/>
          <a:p>
            <a:r>
              <a:rPr lang="en-US" sz="2400" smtClean="0"/>
              <a:t>A critical region is used to ensure that no two threads execute a piece of code simultaneously. </a:t>
            </a:r>
          </a:p>
          <a:p>
            <a:r>
              <a:rPr lang="en-US" sz="2400" smtClean="0"/>
              <a:t>Can be used when the actual order of which threads perform computation is not important.</a:t>
            </a:r>
          </a:p>
          <a:p>
            <a:r>
              <a:rPr lang="en-US" sz="2400" smtClean="0"/>
              <a:t>However, the more code in the critical region, the greater the time that threads needing this CR will have to wait.</a:t>
            </a:r>
          </a:p>
          <a:p>
            <a:r>
              <a:rPr lang="en-US" sz="2400" smtClean="0"/>
              <a:t>Reducing size of CR will require re-writing sections of code. </a:t>
            </a:r>
          </a:p>
          <a:p>
            <a:r>
              <a:rPr lang="en-US" sz="2400" smtClean="0"/>
              <a:t>An example is given in the primary reference text for this set of slides. (E.g., see page 147-8).</a:t>
            </a:r>
          </a:p>
          <a:p>
            <a:endParaRPr lang="en-US" sz="24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4000" smtClean="0"/>
              <a:t>Maximize Parallel Regions</a:t>
            </a:r>
          </a:p>
        </p:txBody>
      </p:sp>
      <p:sp>
        <p:nvSpPr>
          <p:cNvPr id="29699" name="Content Placeholder 2"/>
          <p:cNvSpPr>
            <a:spLocks noGrp="1"/>
          </p:cNvSpPr>
          <p:nvPr>
            <p:ph idx="1"/>
          </p:nvPr>
        </p:nvSpPr>
        <p:spPr>
          <a:xfrm>
            <a:off x="457200" y="1219200"/>
            <a:ext cx="8229600" cy="5181600"/>
          </a:xfrm>
        </p:spPr>
        <p:txBody>
          <a:bodyPr/>
          <a:lstStyle/>
          <a:p>
            <a:r>
              <a:rPr lang="en-US" sz="2800" smtClean="0"/>
              <a:t>Indiscriminate use of parallel regions may lead to suboptimal performance. </a:t>
            </a:r>
          </a:p>
          <a:p>
            <a:r>
              <a:rPr lang="en-US" sz="2800" smtClean="0"/>
              <a:t>There are significant overheads associated with starting and terminating parallel regions. </a:t>
            </a:r>
          </a:p>
          <a:p>
            <a:r>
              <a:rPr lang="en-US" sz="2800" smtClean="0"/>
              <a:t>Large parallel regions offer more opportunities for using data in cache and provide a context for other compiler optimizations.</a:t>
            </a:r>
          </a:p>
          <a:p>
            <a:r>
              <a:rPr lang="en-US" sz="2800" smtClean="0"/>
              <a:t>If multiple parallel loops exist, we must choose whether to enclose each loop in an individual parallel region or create on region encompassing all of them.</a:t>
            </a:r>
          </a:p>
          <a:p>
            <a:r>
              <a:rPr lang="en-US" sz="2800" smtClean="0"/>
              <a:t>See example in reference text – page 147-149.</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74638"/>
            <a:ext cx="8229600" cy="639762"/>
          </a:xfrm>
        </p:spPr>
        <p:txBody>
          <a:bodyPr/>
          <a:lstStyle/>
          <a:p>
            <a:r>
              <a:rPr lang="en-US" sz="4000" smtClean="0"/>
              <a:t>Avoid Parallel Regions in Inner Loop</a:t>
            </a:r>
          </a:p>
        </p:txBody>
      </p:sp>
      <p:sp>
        <p:nvSpPr>
          <p:cNvPr id="30723" name="Content Placeholder 2"/>
          <p:cNvSpPr>
            <a:spLocks noGrp="1"/>
          </p:cNvSpPr>
          <p:nvPr>
            <p:ph idx="1"/>
          </p:nvPr>
        </p:nvSpPr>
        <p:spPr>
          <a:xfrm>
            <a:off x="457200" y="1143000"/>
            <a:ext cx="8229600" cy="4983163"/>
          </a:xfrm>
        </p:spPr>
        <p:txBody>
          <a:bodyPr/>
          <a:lstStyle/>
          <a:p>
            <a:r>
              <a:rPr lang="en-US" sz="2800" smtClean="0"/>
              <a:t>Another common technique to improve the performance is to move parallel regions out of the innermost loops. </a:t>
            </a:r>
          </a:p>
          <a:p>
            <a:r>
              <a:rPr lang="en-US" sz="2800" smtClean="0"/>
              <a:t>Otherwise, we repeatedly incur the overheads of the parallel constuct. </a:t>
            </a:r>
          </a:p>
          <a:p>
            <a:r>
              <a:rPr lang="en-US" sz="2800" smtClean="0"/>
              <a:t>In reference text, an example on pg 150 is given where the overhead for the </a:t>
            </a:r>
            <a:r>
              <a:rPr lang="en-US" sz="2800" b="1" smtClean="0"/>
              <a:t>parallel for </a:t>
            </a:r>
            <a:r>
              <a:rPr lang="en-US" sz="2800" smtClean="0"/>
              <a:t>construct is incurred n</a:t>
            </a:r>
            <a:r>
              <a:rPr lang="en-US" sz="2800" baseline="30000" smtClean="0"/>
              <a:t>2 </a:t>
            </a:r>
            <a:r>
              <a:rPr lang="en-US" sz="2800" smtClean="0"/>
              <a:t>times.</a:t>
            </a:r>
          </a:p>
          <a:p>
            <a:r>
              <a:rPr lang="en-US" sz="2800" smtClean="0"/>
              <a:t>By moving the parallel construct outside of the loop nest, the parallel construct overheads are minimized.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274638"/>
            <a:ext cx="8229600" cy="792162"/>
          </a:xfrm>
        </p:spPr>
        <p:txBody>
          <a:bodyPr/>
          <a:lstStyle/>
          <a:p>
            <a:pPr eaLnBrk="1" hangingPunct="1"/>
            <a:r>
              <a:rPr lang="en-US" sz="4000" smtClean="0"/>
              <a:t>Introduction</a:t>
            </a:r>
          </a:p>
        </p:txBody>
      </p:sp>
      <p:sp>
        <p:nvSpPr>
          <p:cNvPr id="4099" name="Content Placeholder 2"/>
          <p:cNvSpPr>
            <a:spLocks noGrp="1"/>
          </p:cNvSpPr>
          <p:nvPr>
            <p:ph idx="1"/>
          </p:nvPr>
        </p:nvSpPr>
        <p:spPr>
          <a:xfrm>
            <a:off x="457200" y="1143000"/>
            <a:ext cx="8229600" cy="5410200"/>
          </a:xfrm>
        </p:spPr>
        <p:txBody>
          <a:bodyPr/>
          <a:lstStyle/>
          <a:p>
            <a:pPr eaLnBrk="1" hangingPunct="1"/>
            <a:r>
              <a:rPr lang="en-US" sz="2400" smtClean="0"/>
              <a:t>While it is relatively easy to quickly write a correctly functioning program in OpenMP, it is more difficult to write a program with a good performance</a:t>
            </a:r>
            <a:r>
              <a:rPr lang="en-US" sz="2800" smtClean="0"/>
              <a:t>.</a:t>
            </a:r>
          </a:p>
          <a:p>
            <a:pPr lvl="1" eaLnBrk="1" hangingPunct="1"/>
            <a:r>
              <a:rPr lang="en-US" sz="2000" smtClean="0"/>
              <a:t>When performance is poor, it is usually due to fact that basic programming rules have not been followed. </a:t>
            </a:r>
          </a:p>
          <a:p>
            <a:pPr lvl="1" eaLnBrk="1" hangingPunct="1"/>
            <a:r>
              <a:rPr lang="en-US" sz="2000" smtClean="0"/>
              <a:t>If these rules are followed, a base level of performance is usually achieved. </a:t>
            </a:r>
          </a:p>
          <a:p>
            <a:pPr lvl="1" eaLnBrk="1" hangingPunct="1"/>
            <a:r>
              <a:rPr lang="en-US" sz="2000" smtClean="0"/>
              <a:t>This can often be gradually improved by successive fine tuning various aspects of the program. </a:t>
            </a:r>
          </a:p>
          <a:p>
            <a:pPr eaLnBrk="1" hangingPunct="1"/>
            <a:r>
              <a:rPr lang="en-US" sz="2400" smtClean="0"/>
              <a:t>The goal of this set of slides is to help programmers achieve this basic level of performance initially.</a:t>
            </a:r>
          </a:p>
          <a:p>
            <a:pPr eaLnBrk="1" hangingPunct="1"/>
            <a:r>
              <a:rPr lang="en-US" sz="2400" smtClean="0"/>
              <a:t>An additional subgoal is to provide programmers with enough insight to improve the code after this basic level of performance is achieved.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152400"/>
            <a:ext cx="8229600" cy="639763"/>
          </a:xfrm>
        </p:spPr>
        <p:txBody>
          <a:bodyPr/>
          <a:lstStyle/>
          <a:p>
            <a:r>
              <a:rPr lang="en-US" sz="3600" smtClean="0"/>
              <a:t>Improve unbalanced Thread Loads</a:t>
            </a:r>
          </a:p>
        </p:txBody>
      </p:sp>
      <p:sp>
        <p:nvSpPr>
          <p:cNvPr id="31747" name="Content Placeholder 2"/>
          <p:cNvSpPr>
            <a:spLocks noGrp="1"/>
          </p:cNvSpPr>
          <p:nvPr>
            <p:ph idx="1"/>
          </p:nvPr>
        </p:nvSpPr>
        <p:spPr>
          <a:xfrm>
            <a:off x="457200" y="838200"/>
            <a:ext cx="8229600" cy="5638800"/>
          </a:xfrm>
        </p:spPr>
        <p:txBody>
          <a:bodyPr/>
          <a:lstStyle/>
          <a:p>
            <a:r>
              <a:rPr lang="en-US" sz="2400" smtClean="0"/>
              <a:t>In some parallel algorithms, there is a wide variation in the amount of work threads have to do.</a:t>
            </a:r>
          </a:p>
          <a:p>
            <a:r>
              <a:rPr lang="en-US" sz="2400" smtClean="0"/>
              <a:t>When this happens, threads wait at the next synchronization point until the slowest thread arrives.</a:t>
            </a:r>
          </a:p>
          <a:p>
            <a:r>
              <a:rPr lang="en-US" sz="2400" smtClean="0"/>
              <a:t>One way to avoid this problem is to use the </a:t>
            </a:r>
            <a:r>
              <a:rPr lang="en-US" sz="2400" b="1" smtClean="0"/>
              <a:t>schedule</a:t>
            </a:r>
            <a:r>
              <a:rPr lang="en-US" sz="2400" smtClean="0"/>
              <a:t> clause with a non-static schedule.</a:t>
            </a:r>
          </a:p>
          <a:p>
            <a:r>
              <a:rPr lang="en-US" sz="2400" smtClean="0"/>
              <a:t>The problem is that the </a:t>
            </a:r>
            <a:r>
              <a:rPr lang="en-US" sz="2400" b="1" smtClean="0"/>
              <a:t>dynamic</a:t>
            </a:r>
            <a:r>
              <a:rPr lang="en-US" sz="2400" smtClean="0"/>
              <a:t> and </a:t>
            </a:r>
            <a:r>
              <a:rPr lang="en-US" sz="2400" b="1" smtClean="0"/>
              <a:t>guided</a:t>
            </a:r>
            <a:r>
              <a:rPr lang="en-US" sz="2400" smtClean="0"/>
              <a:t> workload distribution schedules have higher overheads than </a:t>
            </a:r>
            <a:r>
              <a:rPr lang="en-US" sz="2400" b="1" smtClean="0"/>
              <a:t>static</a:t>
            </a:r>
            <a:r>
              <a:rPr lang="en-US" sz="2400" smtClean="0"/>
              <a:t>.</a:t>
            </a:r>
          </a:p>
          <a:p>
            <a:r>
              <a:rPr lang="en-US" sz="2400" smtClean="0"/>
              <a:t>However, if the load balance is severe enough, this cost is offset by the more flexible allocation of work to the threads.</a:t>
            </a:r>
          </a:p>
          <a:p>
            <a:r>
              <a:rPr lang="en-US" sz="2400" smtClean="0"/>
              <a:t>It is a good idea to experiment with these schemes, as well as with various values for the chuck </a:t>
            </a:r>
          </a:p>
          <a:p>
            <a:r>
              <a:rPr lang="en-US" sz="2400" smtClean="0"/>
              <a:t>Here, the </a:t>
            </a:r>
            <a:r>
              <a:rPr lang="en-US" sz="2400" b="1" smtClean="0"/>
              <a:t>runtime</a:t>
            </a:r>
            <a:r>
              <a:rPr lang="en-US" sz="2400" smtClean="0"/>
              <a:t> clause comes in handy, as it allows easy experimentation without the need to recompile the program.</a:t>
            </a:r>
          </a:p>
          <a:p>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8229600" cy="563562"/>
          </a:xfrm>
        </p:spPr>
        <p:txBody>
          <a:bodyPr/>
          <a:lstStyle/>
          <a:p>
            <a:r>
              <a:rPr lang="en-US" sz="3600" smtClean="0">
                <a:solidFill>
                  <a:srgbClr val="000000"/>
                </a:solidFill>
              </a:rPr>
              <a:t>Overlapping Computation and I/O</a:t>
            </a:r>
            <a:endParaRPr lang="en-US" smtClean="0"/>
          </a:p>
        </p:txBody>
      </p:sp>
      <p:sp>
        <p:nvSpPr>
          <p:cNvPr id="32771" name="Content Placeholder 2"/>
          <p:cNvSpPr>
            <a:spLocks noGrp="1"/>
          </p:cNvSpPr>
          <p:nvPr>
            <p:ph idx="1"/>
          </p:nvPr>
        </p:nvSpPr>
        <p:spPr>
          <a:xfrm>
            <a:off x="457200" y="1066800"/>
            <a:ext cx="8229600" cy="5059363"/>
          </a:xfrm>
        </p:spPr>
        <p:txBody>
          <a:bodyPr/>
          <a:lstStyle/>
          <a:p>
            <a:r>
              <a:rPr lang="en-US" sz="2400" smtClean="0"/>
              <a:t>An example of this is given in primary text on pg 151-152.</a:t>
            </a:r>
          </a:p>
          <a:p>
            <a:pPr lvl="1"/>
            <a:r>
              <a:rPr lang="en-US" sz="2200" smtClean="0"/>
              <a:t>This is under the topic of addressing poor load balance.</a:t>
            </a:r>
          </a:p>
          <a:p>
            <a:r>
              <a:rPr lang="en-US" sz="2400" smtClean="0"/>
              <a:t>This helps avoid having all but one processors wait while the I/O is handled. </a:t>
            </a:r>
          </a:p>
          <a:p>
            <a:r>
              <a:rPr lang="en-US" sz="2400" smtClean="0"/>
              <a:t>In general, when possible, a general rule for MIMD parallelism in general is to overlap computation and communications so that the total time taken is less that the sum of the times to do each of these.</a:t>
            </a:r>
          </a:p>
          <a:p>
            <a:r>
              <a:rPr lang="en-US" sz="2400" smtClean="0"/>
              <a:t>However, when using OpenMP in a data parallel fashion, this general guideline might not always be possible.</a:t>
            </a:r>
          </a:p>
          <a:p>
            <a:endParaRPr lang="en-US" sz="2400" smtClean="0"/>
          </a:p>
          <a:p>
            <a:endParaRPr lang="en-US" sz="24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152400"/>
            <a:ext cx="8229600" cy="685800"/>
          </a:xfrm>
        </p:spPr>
        <p:txBody>
          <a:bodyPr/>
          <a:lstStyle/>
          <a:p>
            <a:r>
              <a:rPr lang="en-US" sz="3600" smtClean="0"/>
              <a:t>Single Construct versus Master Construct</a:t>
            </a:r>
          </a:p>
        </p:txBody>
      </p:sp>
      <p:sp>
        <p:nvSpPr>
          <p:cNvPr id="33795" name="Content Placeholder 2"/>
          <p:cNvSpPr>
            <a:spLocks noGrp="1"/>
          </p:cNvSpPr>
          <p:nvPr>
            <p:ph idx="1"/>
          </p:nvPr>
        </p:nvSpPr>
        <p:spPr>
          <a:xfrm>
            <a:off x="457200" y="990600"/>
            <a:ext cx="8229600" cy="5638800"/>
          </a:xfrm>
        </p:spPr>
        <p:txBody>
          <a:bodyPr/>
          <a:lstStyle/>
          <a:p>
            <a:r>
              <a:rPr lang="en-US" sz="2400" smtClean="0"/>
              <a:t>The functionality of the single and master constructs are similar</a:t>
            </a:r>
          </a:p>
          <a:p>
            <a:r>
              <a:rPr lang="en-US" sz="2400" smtClean="0"/>
              <a:t>The difference is that the single construct can be executed by any thread while the master construct can only be executed by the master thread. </a:t>
            </a:r>
          </a:p>
          <a:p>
            <a:r>
              <a:rPr lang="en-US" sz="2400" smtClean="0"/>
              <a:t>The single construct also has an implied barrier, but can be overridden using a </a:t>
            </a:r>
            <a:r>
              <a:rPr lang="en-US" sz="2400" i="1" smtClean="0"/>
              <a:t>nowait </a:t>
            </a:r>
            <a:r>
              <a:rPr lang="en-US" sz="2400" smtClean="0"/>
              <a:t>clause</a:t>
            </a:r>
          </a:p>
          <a:p>
            <a:r>
              <a:rPr lang="en-US" sz="2400" smtClean="0"/>
              <a:t>It would appear that the master construct would usually be the more efficient unless another thread would usually arrive at the construct first. </a:t>
            </a:r>
          </a:p>
          <a:p>
            <a:r>
              <a:rPr lang="en-US" sz="2400" smtClean="0"/>
              <a:t>However, which is the more efficient depends on implementation and applications details.</a:t>
            </a:r>
          </a:p>
          <a:p>
            <a:r>
              <a:rPr lang="en-US" sz="2400" smtClean="0"/>
              <a:t>See pg 153 of primary reference for more details.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152400"/>
            <a:ext cx="8229600" cy="533400"/>
          </a:xfrm>
        </p:spPr>
        <p:txBody>
          <a:bodyPr/>
          <a:lstStyle/>
          <a:p>
            <a:r>
              <a:rPr lang="en-US" sz="3600" smtClean="0"/>
              <a:t>Avoid False Sharing</a:t>
            </a:r>
          </a:p>
        </p:txBody>
      </p:sp>
      <p:sp>
        <p:nvSpPr>
          <p:cNvPr id="34819" name="Content Placeholder 2"/>
          <p:cNvSpPr>
            <a:spLocks noGrp="1"/>
          </p:cNvSpPr>
          <p:nvPr>
            <p:ph idx="1"/>
          </p:nvPr>
        </p:nvSpPr>
        <p:spPr>
          <a:xfrm>
            <a:off x="457200" y="838200"/>
            <a:ext cx="8229600" cy="5638800"/>
          </a:xfrm>
        </p:spPr>
        <p:txBody>
          <a:bodyPr/>
          <a:lstStyle/>
          <a:p>
            <a:r>
              <a:rPr lang="en-US" sz="2400" smtClean="0"/>
              <a:t>An important efficiency concern is “false sharing”.  It can also severely restrict scalability.</a:t>
            </a:r>
          </a:p>
          <a:p>
            <a:r>
              <a:rPr lang="en-US" sz="2400" smtClean="0"/>
              <a:t>It is a side effect of the cache-line granularity of cache coherence implemented in shared memory systems. </a:t>
            </a:r>
          </a:p>
          <a:p>
            <a:pPr lvl="1"/>
            <a:r>
              <a:rPr lang="en-US" sz="2000" smtClean="0"/>
              <a:t>See Section 1.2 on Pg 3 of main reference.</a:t>
            </a:r>
          </a:p>
          <a:p>
            <a:r>
              <a:rPr lang="en-US" sz="2400" smtClean="0"/>
              <a:t>The cache coherency implementation keeps track of the status of cache lines by appending “state bits” to indicate whether the data on the cache line is still valid or is outdated.</a:t>
            </a:r>
          </a:p>
          <a:p>
            <a:r>
              <a:rPr lang="en-US" sz="2400" smtClean="0"/>
              <a:t>Any time a cache line is modified, cache coherence software notifies other caches holding a copy of the same line that its line is invalid. </a:t>
            </a:r>
          </a:p>
          <a:p>
            <a:r>
              <a:rPr lang="en-US" sz="2400" smtClean="0"/>
              <a:t>If data from that line is needed, a new updated copy must be fetched. </a:t>
            </a:r>
          </a:p>
          <a:p>
            <a:endParaRPr lang="en-US" sz="24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152400"/>
            <a:ext cx="8229600" cy="563563"/>
          </a:xfrm>
        </p:spPr>
        <p:txBody>
          <a:bodyPr/>
          <a:lstStyle/>
          <a:p>
            <a:r>
              <a:rPr lang="en-US" sz="3600" smtClean="0">
                <a:solidFill>
                  <a:srgbClr val="000000"/>
                </a:solidFill>
              </a:rPr>
              <a:t>Avoid False Sharing (cont)</a:t>
            </a:r>
            <a:endParaRPr lang="en-US" smtClean="0"/>
          </a:p>
        </p:txBody>
      </p:sp>
      <p:sp>
        <p:nvSpPr>
          <p:cNvPr id="35843" name="Content Placeholder 2"/>
          <p:cNvSpPr>
            <a:spLocks noGrp="1"/>
          </p:cNvSpPr>
          <p:nvPr>
            <p:ph idx="1"/>
          </p:nvPr>
        </p:nvSpPr>
        <p:spPr>
          <a:xfrm>
            <a:off x="457200" y="838200"/>
            <a:ext cx="8229600" cy="5287963"/>
          </a:xfrm>
        </p:spPr>
        <p:txBody>
          <a:bodyPr/>
          <a:lstStyle/>
          <a:p>
            <a:r>
              <a:rPr lang="en-US" sz="2400" smtClean="0"/>
              <a:t>A problem is that state bits do not keep track of which part of the line is outdated, but indicates the whole line is outdated.</a:t>
            </a:r>
          </a:p>
          <a:p>
            <a:r>
              <a:rPr lang="en-US" sz="2400" smtClean="0"/>
              <a:t>As a result, a processor can not detect which part of the line is still valid and instead requests a new copy of the entire line</a:t>
            </a:r>
          </a:p>
          <a:p>
            <a:r>
              <a:rPr lang="en-US" sz="2400" smtClean="0"/>
              <a:t>As a result, when two threads update different data elements in the same cache line, they interfere with each other.</a:t>
            </a:r>
          </a:p>
          <a:p>
            <a:r>
              <a:rPr lang="en-US" sz="2400" smtClean="0"/>
              <a:t>Suppose all threads contain a copy of the vector a with eight elements in it and thread 0 modifies a[0].</a:t>
            </a:r>
          </a:p>
          <a:p>
            <a:r>
              <a:rPr lang="en-US" sz="2400" smtClean="0"/>
              <a:t>Everything in the cache line with a[0] is invalidated, so a[1], …, a[7] are not accessible until the cache is updated in all thread, even though their data has not changed and is valid</a:t>
            </a:r>
          </a:p>
          <a:p>
            <a:r>
              <a:rPr lang="en-US" sz="2400" smtClean="0"/>
              <a:t> So threads i can not access a[i] for i&gt;0 until each of their cache lines containing a[0], … , a[7] have been updated.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76200"/>
            <a:ext cx="8229600" cy="639763"/>
          </a:xfrm>
        </p:spPr>
        <p:txBody>
          <a:bodyPr/>
          <a:lstStyle/>
          <a:p>
            <a:r>
              <a:rPr lang="en-US" sz="3600" smtClean="0">
                <a:solidFill>
                  <a:srgbClr val="000000"/>
                </a:solidFill>
              </a:rPr>
              <a:t>Avoid False Sharing (cont)</a:t>
            </a:r>
            <a:endParaRPr lang="en-US" smtClean="0"/>
          </a:p>
        </p:txBody>
      </p:sp>
      <p:sp>
        <p:nvSpPr>
          <p:cNvPr id="36867" name="Content Placeholder 2"/>
          <p:cNvSpPr>
            <a:spLocks noGrp="1"/>
          </p:cNvSpPr>
          <p:nvPr>
            <p:ph idx="1"/>
          </p:nvPr>
        </p:nvSpPr>
        <p:spPr>
          <a:xfrm>
            <a:off x="457200" y="914400"/>
            <a:ext cx="8229600" cy="5211763"/>
          </a:xfrm>
        </p:spPr>
        <p:txBody>
          <a:bodyPr/>
          <a:lstStyle/>
          <a:p>
            <a:r>
              <a:rPr lang="en-US" sz="2400" smtClean="0"/>
              <a:t>In this case, we can solve the problem by </a:t>
            </a:r>
            <a:r>
              <a:rPr lang="en-US" sz="2400" i="1" smtClean="0"/>
              <a:t>padding</a:t>
            </a:r>
            <a:r>
              <a:rPr lang="en-US" sz="2400" smtClean="0"/>
              <a:t> the array by dimensioning it as a[n] [8] and changing the indexing from a[i] to a[i] [0].</a:t>
            </a:r>
          </a:p>
          <a:p>
            <a:r>
              <a:rPr lang="en-US" sz="2400" smtClean="0"/>
              <a:t>Access to different elements a[i] [0] are now separated by a cache line and updating an array element a[i] [0] does not invalidate a[j] [0] for i </a:t>
            </a:r>
            <a:r>
              <a:rPr lang="en-US" sz="2400" smtClean="0">
                <a:sym typeface="Symbol" pitchFamily="18" charset="2"/>
              </a:rPr>
              <a:t> j.</a:t>
            </a:r>
          </a:p>
          <a:p>
            <a:r>
              <a:rPr lang="en-US" sz="2400" smtClean="0">
                <a:sym typeface="Symbol" pitchFamily="18" charset="2"/>
              </a:rPr>
              <a:t>Although this array padding works well, it is a low-level solution that depends on the size of the cache line and may not be portable. </a:t>
            </a:r>
          </a:p>
          <a:p>
            <a:r>
              <a:rPr lang="en-US" sz="2400" smtClean="0">
                <a:sym typeface="Symbol" pitchFamily="18" charset="2"/>
              </a:rPr>
              <a:t>In a more efficient implementation, the variable a is declared and used as a private variable for each thread instead of having thread i to access the global array position a[i]. </a:t>
            </a:r>
            <a:endParaRPr lang="en-US" sz="24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198438"/>
            <a:ext cx="8229600" cy="792162"/>
          </a:xfrm>
        </p:spPr>
        <p:txBody>
          <a:bodyPr/>
          <a:lstStyle/>
          <a:p>
            <a:r>
              <a:rPr lang="en-US" sz="3200" smtClean="0">
                <a:solidFill>
                  <a:srgbClr val="000000"/>
                </a:solidFill>
              </a:rPr>
              <a:t>Avoid False Sharing (cont)</a:t>
            </a:r>
            <a:endParaRPr lang="en-US" sz="3200" smtClean="0"/>
          </a:p>
        </p:txBody>
      </p:sp>
      <p:sp>
        <p:nvSpPr>
          <p:cNvPr id="3" name="Content Placeholder 2"/>
          <p:cNvSpPr>
            <a:spLocks noGrp="1"/>
          </p:cNvSpPr>
          <p:nvPr>
            <p:ph idx="1"/>
          </p:nvPr>
        </p:nvSpPr>
        <p:spPr>
          <a:xfrm>
            <a:off x="457200" y="990600"/>
            <a:ext cx="8229600" cy="4876800"/>
          </a:xfrm>
        </p:spPr>
        <p:txBody>
          <a:bodyPr/>
          <a:lstStyle/>
          <a:p>
            <a:pPr>
              <a:defRPr/>
            </a:pPr>
            <a:r>
              <a:rPr lang="en-US" sz="2400" dirty="0" smtClean="0"/>
              <a:t>False sharing is likely to significantly impact performance under the following condition</a:t>
            </a:r>
          </a:p>
          <a:p>
            <a:pPr marL="914400" lvl="1" indent="-457200">
              <a:buFont typeface="+mj-lt"/>
              <a:buAutoNum type="alphaLcPeriod"/>
              <a:defRPr/>
            </a:pPr>
            <a:r>
              <a:rPr lang="en-US" sz="2200" dirty="0" smtClean="0"/>
              <a:t>Shared data is modified by multiple threads</a:t>
            </a:r>
          </a:p>
          <a:p>
            <a:pPr marL="914400" lvl="1" indent="-457200">
              <a:buFont typeface="+mj-lt"/>
              <a:buAutoNum type="alphaLcPeriod"/>
              <a:defRPr/>
            </a:pPr>
            <a:r>
              <a:rPr lang="en-US" sz="2200" dirty="0" smtClean="0"/>
              <a:t>The access pattern is such that multiple threads modify the same cache line(s). </a:t>
            </a:r>
          </a:p>
          <a:p>
            <a:pPr marL="914400" lvl="1" indent="-457200">
              <a:buFont typeface="+mj-lt"/>
              <a:buAutoNum type="alphaLcPeriod"/>
              <a:defRPr/>
            </a:pPr>
            <a:r>
              <a:rPr lang="en-US" sz="2200" dirty="0" smtClean="0"/>
              <a:t>These modifications occur in rapid succession</a:t>
            </a:r>
          </a:p>
          <a:p>
            <a:pPr marL="514350" indent="-457200">
              <a:defRPr/>
            </a:pPr>
            <a:r>
              <a:rPr lang="en-US" sz="2400" dirty="0" smtClean="0"/>
              <a:t>All of these conditions needs to be met for the degradation to be noticeable. </a:t>
            </a:r>
          </a:p>
          <a:p>
            <a:pPr marL="514350" indent="-457200">
              <a:defRPr/>
            </a:pPr>
            <a:r>
              <a:rPr lang="en-US" sz="2400" dirty="0" smtClean="0"/>
              <a:t>There is no false  sharing on read-only data, as lines are not invalidated.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274638"/>
            <a:ext cx="8229600" cy="792162"/>
          </a:xfrm>
        </p:spPr>
        <p:txBody>
          <a:bodyPr/>
          <a:lstStyle/>
          <a:p>
            <a:r>
              <a:rPr lang="en-US" sz="3600" smtClean="0">
                <a:solidFill>
                  <a:srgbClr val="000000"/>
                </a:solidFill>
              </a:rPr>
              <a:t>Avoid False Sharing (cont)</a:t>
            </a:r>
            <a:endParaRPr lang="en-US" sz="3600" smtClean="0"/>
          </a:p>
        </p:txBody>
      </p:sp>
      <p:sp>
        <p:nvSpPr>
          <p:cNvPr id="3" name="Content Placeholder 2"/>
          <p:cNvSpPr>
            <a:spLocks noGrp="1"/>
          </p:cNvSpPr>
          <p:nvPr>
            <p:ph idx="1"/>
          </p:nvPr>
        </p:nvSpPr>
        <p:spPr>
          <a:xfrm>
            <a:off x="457200" y="1371600"/>
            <a:ext cx="8229600" cy="4525963"/>
          </a:xfrm>
        </p:spPr>
        <p:txBody>
          <a:bodyPr/>
          <a:lstStyle/>
          <a:p>
            <a:pPr marL="514350" indent="-457200">
              <a:defRPr/>
            </a:pPr>
            <a:r>
              <a:rPr lang="en-US" sz="2400" dirty="0"/>
              <a:t>In general, using private data instead of shared data significantly reduces the risk of false sharing.</a:t>
            </a:r>
          </a:p>
          <a:p>
            <a:pPr marL="914400" lvl="1" indent="-457200">
              <a:defRPr/>
            </a:pPr>
            <a:r>
              <a:rPr lang="en-US" sz="2200" dirty="0"/>
              <a:t>Unlike padding, this is a portable solution.</a:t>
            </a:r>
          </a:p>
          <a:p>
            <a:pPr marL="914400" lvl="1" indent="-457200">
              <a:defRPr/>
            </a:pPr>
            <a:r>
              <a:rPr lang="en-US" sz="2200" dirty="0"/>
              <a:t>One exception to being portable is when different private copies are held in the same cache line </a:t>
            </a:r>
          </a:p>
          <a:p>
            <a:pPr marL="914400" lvl="1" indent="-457200">
              <a:defRPr/>
            </a:pPr>
            <a:r>
              <a:rPr lang="en-US" sz="2200" dirty="0"/>
              <a:t>A second exception is where </a:t>
            </a:r>
            <a:r>
              <a:rPr lang="en-US" sz="2200" dirty="0" smtClean="0"/>
              <a:t>the end of one copy shares a cache line with the start of another.</a:t>
            </a:r>
          </a:p>
          <a:p>
            <a:pPr marL="914400" lvl="1" indent="-457200">
              <a:defRPr/>
            </a:pPr>
            <a:r>
              <a:rPr lang="en-US" sz="2200" dirty="0" smtClean="0"/>
              <a:t>Although above exceptions may occur occasionally, the performance impact is not likely to be significant.</a:t>
            </a:r>
            <a:endParaRPr lang="en-US" sz="2200" dirty="0"/>
          </a:p>
          <a:p>
            <a:pPr>
              <a:defRPr/>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28600"/>
            <a:ext cx="8229600" cy="715963"/>
          </a:xfrm>
        </p:spPr>
        <p:txBody>
          <a:bodyPr/>
          <a:lstStyle/>
          <a:p>
            <a:r>
              <a:rPr lang="en-US" sz="3600" smtClean="0"/>
              <a:t>Private versus Shared Data</a:t>
            </a:r>
          </a:p>
        </p:txBody>
      </p:sp>
      <p:sp>
        <p:nvSpPr>
          <p:cNvPr id="39939" name="Content Placeholder 2"/>
          <p:cNvSpPr>
            <a:spLocks noGrp="1"/>
          </p:cNvSpPr>
          <p:nvPr>
            <p:ph idx="1"/>
          </p:nvPr>
        </p:nvSpPr>
        <p:spPr>
          <a:xfrm>
            <a:off x="457200" y="990600"/>
            <a:ext cx="8229600" cy="5562600"/>
          </a:xfrm>
        </p:spPr>
        <p:txBody>
          <a:bodyPr/>
          <a:lstStyle/>
          <a:p>
            <a:r>
              <a:rPr lang="en-US" sz="2400" smtClean="0"/>
              <a:t>The programmer may choose whether data should be shared or private.</a:t>
            </a:r>
          </a:p>
          <a:p>
            <a:r>
              <a:rPr lang="en-US" sz="2400" smtClean="0"/>
              <a:t>Either choice may lead to the correct solution, but performance can be seriously impacted if the wrong choice is made. </a:t>
            </a:r>
          </a:p>
          <a:p>
            <a:r>
              <a:rPr lang="en-US" sz="2400" smtClean="0"/>
              <a:t>If threads need read/write access to a 1-D array, a 2-D shared array can be declared so each thread could access one row.</a:t>
            </a:r>
          </a:p>
          <a:p>
            <a:r>
              <a:rPr lang="en-US" sz="2400" smtClean="0"/>
              <a:t>Alternately, each thread could allocate a 1-D private array within the parallel region.</a:t>
            </a:r>
          </a:p>
          <a:p>
            <a:r>
              <a:rPr lang="en-US" sz="2400" smtClean="0"/>
              <a:t>In general, the latter approach is preferred over the former.</a:t>
            </a:r>
          </a:p>
          <a:p>
            <a:pPr lvl="1"/>
            <a:r>
              <a:rPr lang="en-US" sz="2200" smtClean="0"/>
              <a:t>In the first case, false sharing may occur if modifications are frequent and a data element for one thread is in the same cache line as a data element modified by another thread.</a:t>
            </a:r>
          </a:p>
          <a:p>
            <a:pPr lvl="1"/>
            <a:r>
              <a:rPr lang="en-US" sz="2200" smtClean="0"/>
              <a:t>There is much less chance of interference with private data.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74638"/>
            <a:ext cx="8229600" cy="563562"/>
          </a:xfrm>
        </p:spPr>
        <p:txBody>
          <a:bodyPr/>
          <a:lstStyle/>
          <a:p>
            <a:r>
              <a:rPr lang="en-US" sz="3600" smtClean="0">
                <a:solidFill>
                  <a:srgbClr val="000000"/>
                </a:solidFill>
              </a:rPr>
              <a:t>Private versus Shared Data (cont)</a:t>
            </a:r>
            <a:endParaRPr lang="en-US" smtClean="0"/>
          </a:p>
        </p:txBody>
      </p:sp>
      <p:sp>
        <p:nvSpPr>
          <p:cNvPr id="40963" name="Content Placeholder 2"/>
          <p:cNvSpPr>
            <a:spLocks noGrp="1"/>
          </p:cNvSpPr>
          <p:nvPr>
            <p:ph idx="1"/>
          </p:nvPr>
        </p:nvSpPr>
        <p:spPr>
          <a:xfrm>
            <a:off x="457200" y="1066800"/>
            <a:ext cx="8229600" cy="5059363"/>
          </a:xfrm>
        </p:spPr>
        <p:txBody>
          <a:bodyPr/>
          <a:lstStyle/>
          <a:p>
            <a:pPr lvl="1"/>
            <a:r>
              <a:rPr lang="en-US" sz="2200" smtClean="0"/>
              <a:t>Accessing shared data also requires dereferencing a pointer, which incurs a performance overhead.</a:t>
            </a:r>
          </a:p>
          <a:p>
            <a:r>
              <a:rPr lang="en-US" sz="2600" smtClean="0"/>
              <a:t>If data is read but not written in a parallel region, it could be shared, with each thread having read-access to it.</a:t>
            </a:r>
          </a:p>
          <a:p>
            <a:r>
              <a:rPr lang="en-US" sz="2600" smtClean="0"/>
              <a:t>It could also be privatized, so that each thread has a local copy of it, using the </a:t>
            </a:r>
            <a:r>
              <a:rPr lang="en-US" sz="2600" b="1" smtClean="0"/>
              <a:t>firstprivate</a:t>
            </a:r>
            <a:r>
              <a:rPr lang="en-US" sz="2600" smtClean="0"/>
              <a:t> clause.</a:t>
            </a:r>
          </a:p>
          <a:p>
            <a:r>
              <a:rPr lang="en-US" sz="2600" smtClean="0"/>
              <a:t>In above cases, the first solution of sharing the data seems to be the best choice.</a:t>
            </a:r>
          </a:p>
          <a:p>
            <a:endParaRPr lang="en-US" sz="26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28600"/>
            <a:ext cx="8229600" cy="685800"/>
          </a:xfrm>
        </p:spPr>
        <p:txBody>
          <a:bodyPr/>
          <a:lstStyle/>
          <a:p>
            <a:pPr eaLnBrk="1" hangingPunct="1"/>
            <a:r>
              <a:rPr lang="en-US" sz="2800" smtClean="0"/>
              <a:t>Performance Considerations for Sequential Programs</a:t>
            </a:r>
          </a:p>
        </p:txBody>
      </p:sp>
      <p:sp>
        <p:nvSpPr>
          <p:cNvPr id="5123" name="Content Placeholder 2"/>
          <p:cNvSpPr>
            <a:spLocks noGrp="1"/>
          </p:cNvSpPr>
          <p:nvPr>
            <p:ph idx="1"/>
          </p:nvPr>
        </p:nvSpPr>
        <p:spPr>
          <a:xfrm>
            <a:off x="457200" y="1066800"/>
            <a:ext cx="8229600" cy="5562600"/>
          </a:xfrm>
        </p:spPr>
        <p:txBody>
          <a:bodyPr/>
          <a:lstStyle/>
          <a:p>
            <a:pPr eaLnBrk="1" hangingPunct="1"/>
            <a:r>
              <a:rPr lang="en-US" sz="2400" smtClean="0"/>
              <a:t>Good scalar performance is a major concern in OpenMP. </a:t>
            </a:r>
          </a:p>
          <a:p>
            <a:pPr eaLnBrk="1" hangingPunct="1"/>
            <a:r>
              <a:rPr lang="en-US" sz="2400" smtClean="0"/>
              <a:t>Poor sequential performance is often caused by suboptimal usage of the cache memory  subsystem found in modern computers.</a:t>
            </a:r>
          </a:p>
          <a:p>
            <a:pPr lvl="1" eaLnBrk="1" hangingPunct="1"/>
            <a:r>
              <a:rPr lang="en-US" sz="2000" smtClean="0"/>
              <a:t>A cache-miss at the highest level in the cache hierachy is expensive, as data much be fetched from main memory before it can be used.</a:t>
            </a:r>
          </a:p>
          <a:p>
            <a:pPr lvl="2" eaLnBrk="1" hangingPunct="1"/>
            <a:r>
              <a:rPr lang="en-US" sz="1800" smtClean="0"/>
              <a:t>5 to 10 times as expensive as fetching data from one of the caches</a:t>
            </a:r>
          </a:p>
          <a:p>
            <a:pPr eaLnBrk="1" hangingPunct="1"/>
            <a:r>
              <a:rPr lang="en-US" sz="2400" smtClean="0"/>
              <a:t>On shared memory multiprocessor systems, this inefficiency is magnified.</a:t>
            </a:r>
          </a:p>
          <a:p>
            <a:pPr lvl="1" eaLnBrk="1" hangingPunct="1"/>
            <a:r>
              <a:rPr lang="en-US" sz="2000" smtClean="0"/>
              <a:t>The more threads involved, the larger the potential performance problem</a:t>
            </a:r>
            <a:r>
              <a:rPr lang="en-US" sz="2600" smtClean="0"/>
              <a:t>. </a:t>
            </a:r>
          </a:p>
          <a:p>
            <a:pPr lvl="1" eaLnBrk="1" hangingPunct="1"/>
            <a:r>
              <a:rPr lang="en-US" sz="2000" smtClean="0"/>
              <a:t>A miss at the highest level causes additional traffic on the system interconnect (i.e., bus, interconnection network, etc.</a:t>
            </a:r>
          </a:p>
          <a:p>
            <a:pPr lvl="1" eaLnBrk="1" hangingPunct="1"/>
            <a:r>
              <a:rPr lang="en-US" sz="2000" smtClean="0"/>
              <a:t>None of the systems on the market have sufficient bandwidth to absorb frequent cache misses.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715962"/>
          </a:xfrm>
        </p:spPr>
        <p:txBody>
          <a:bodyPr/>
          <a:lstStyle/>
          <a:p>
            <a:pPr eaLnBrk="1" hangingPunct="1"/>
            <a:r>
              <a:rPr lang="en-US" sz="3600" smtClean="0"/>
              <a:t>Sequential Memory Organization</a:t>
            </a:r>
          </a:p>
        </p:txBody>
      </p:sp>
      <p:sp>
        <p:nvSpPr>
          <p:cNvPr id="3" name="Content Placeholder 2"/>
          <p:cNvSpPr>
            <a:spLocks noGrp="1"/>
          </p:cNvSpPr>
          <p:nvPr>
            <p:ph idx="1"/>
          </p:nvPr>
        </p:nvSpPr>
        <p:spPr>
          <a:xfrm>
            <a:off x="609600" y="1066800"/>
            <a:ext cx="8229600" cy="5562600"/>
          </a:xfrm>
        </p:spPr>
        <p:txBody>
          <a:bodyPr rtlCol="0">
            <a:normAutofit lnSpcReduction="10000"/>
          </a:bodyPr>
          <a:lstStyle/>
          <a:p>
            <a:pPr eaLnBrk="1" fontAlgn="auto" hangingPunct="1">
              <a:spcAft>
                <a:spcPts val="0"/>
              </a:spcAft>
              <a:buFont typeface="Arial" pitchFamily="34" charset="0"/>
              <a:buChar char="•"/>
              <a:defRPr/>
            </a:pPr>
            <a:r>
              <a:rPr lang="en-US" sz="2800" dirty="0" smtClean="0"/>
              <a:t>Sequential memory organized as a hierarchy</a:t>
            </a:r>
          </a:p>
          <a:p>
            <a:pPr lvl="1" eaLnBrk="1" fontAlgn="auto" hangingPunct="1">
              <a:spcAft>
                <a:spcPts val="0"/>
              </a:spcAft>
              <a:buFont typeface="Arial" pitchFamily="34" charset="0"/>
              <a:buChar char="–"/>
              <a:defRPr/>
            </a:pPr>
            <a:r>
              <a:rPr lang="en-US" sz="2400" dirty="0" smtClean="0"/>
              <a:t>Organized into pages, with a subset being available to each application.</a:t>
            </a:r>
          </a:p>
          <a:p>
            <a:pPr lvl="1" eaLnBrk="1" fontAlgn="auto" hangingPunct="1">
              <a:spcAft>
                <a:spcPts val="0"/>
              </a:spcAft>
              <a:buFont typeface="Arial" pitchFamily="34" charset="0"/>
              <a:buChar char="–"/>
              <a:defRPr/>
            </a:pPr>
            <a:r>
              <a:rPr lang="en-US" sz="2400" dirty="0" smtClean="0"/>
              <a:t>The memory levels closer to the processor are successively smaller and faster and are known as cache. </a:t>
            </a:r>
          </a:p>
          <a:p>
            <a:pPr lvl="1" eaLnBrk="1" fontAlgn="auto" hangingPunct="1">
              <a:spcAft>
                <a:spcPts val="0"/>
              </a:spcAft>
              <a:buFont typeface="Arial" pitchFamily="34" charset="0"/>
              <a:buChar char="–"/>
              <a:defRPr/>
            </a:pPr>
            <a:r>
              <a:rPr lang="en-US" sz="2400" dirty="0" smtClean="0"/>
              <a:t>When a program is compiled, the compiler will arrange for its data objects to be stored in main memory.</a:t>
            </a:r>
          </a:p>
          <a:p>
            <a:pPr lvl="1" eaLnBrk="1" fontAlgn="auto" hangingPunct="1">
              <a:spcAft>
                <a:spcPts val="0"/>
              </a:spcAft>
              <a:buFont typeface="Arial" pitchFamily="34" charset="0"/>
              <a:buChar char="–"/>
              <a:defRPr/>
            </a:pPr>
            <a:r>
              <a:rPr lang="en-US" sz="2400" dirty="0" smtClean="0"/>
              <a:t>These are transferred to cache, as needed.</a:t>
            </a:r>
          </a:p>
          <a:p>
            <a:pPr lvl="1" eaLnBrk="1" fontAlgn="auto" hangingPunct="1">
              <a:spcAft>
                <a:spcPts val="0"/>
              </a:spcAft>
              <a:buFont typeface="Arial" pitchFamily="34" charset="0"/>
              <a:buChar char="–"/>
              <a:defRPr/>
            </a:pPr>
            <a:r>
              <a:rPr lang="en-US" sz="2400" dirty="0" smtClean="0"/>
              <a:t>When a value is needed that is not in cache, a cache-miss occurs and it is retrieved from higher levels of memory</a:t>
            </a:r>
          </a:p>
          <a:p>
            <a:pPr lvl="2" eaLnBrk="1" fontAlgn="auto" hangingPunct="1">
              <a:spcAft>
                <a:spcPts val="0"/>
              </a:spcAft>
              <a:buFont typeface="Arial" pitchFamily="34" charset="0"/>
              <a:buChar char="•"/>
              <a:defRPr/>
            </a:pPr>
            <a:r>
              <a:rPr lang="en-US" sz="2000" dirty="0" smtClean="0"/>
              <a:t>This can be quite expensive.</a:t>
            </a:r>
          </a:p>
          <a:p>
            <a:pPr lvl="2" eaLnBrk="1" fontAlgn="auto" hangingPunct="1">
              <a:spcAft>
                <a:spcPts val="0"/>
              </a:spcAft>
              <a:buFont typeface="Arial" pitchFamily="34" charset="0"/>
              <a:buChar char="•"/>
              <a:defRPr/>
            </a:pPr>
            <a:r>
              <a:rPr lang="en-US" sz="2000" dirty="0" smtClean="0"/>
              <a:t>Program data is brought into cache in chunks called blocks, each of which will occupy a line of cache. </a:t>
            </a:r>
          </a:p>
          <a:p>
            <a:pPr lvl="2" eaLnBrk="1" fontAlgn="auto" hangingPunct="1">
              <a:spcAft>
                <a:spcPts val="0"/>
              </a:spcAft>
              <a:buFont typeface="Arial" pitchFamily="34" charset="0"/>
              <a:buChar char="•"/>
              <a:defRPr/>
            </a:pPr>
            <a:r>
              <a:rPr lang="en-US" sz="2000" dirty="0" smtClean="0"/>
              <a:t>Some data currently in cache may have to be removed  to make space for this data</a:t>
            </a:r>
          </a:p>
          <a:p>
            <a:pPr lvl="1" eaLnBrk="1" fontAlgn="auto" hangingPunct="1">
              <a:spcAft>
                <a:spcPts val="0"/>
              </a:spcAft>
              <a:buFont typeface="Arial" pitchFamily="34" charset="0"/>
              <a:buChar char="–"/>
              <a:defRPr/>
            </a:pPr>
            <a:endParaRPr lang="en-US" sz="2400"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15962"/>
          </a:xfrm>
        </p:spPr>
        <p:txBody>
          <a:bodyPr/>
          <a:lstStyle/>
          <a:p>
            <a:pPr eaLnBrk="1" hangingPunct="1"/>
            <a:r>
              <a:rPr lang="en-US" sz="3200" smtClean="0"/>
              <a:t>Sequential Memory Organization (cont.)</a:t>
            </a:r>
          </a:p>
        </p:txBody>
      </p:sp>
      <p:sp>
        <p:nvSpPr>
          <p:cNvPr id="3" name="Content Placeholder 2"/>
          <p:cNvSpPr>
            <a:spLocks noGrp="1"/>
          </p:cNvSpPr>
          <p:nvPr>
            <p:ph idx="1"/>
          </p:nvPr>
        </p:nvSpPr>
        <p:spPr>
          <a:xfrm>
            <a:off x="457200" y="1143000"/>
            <a:ext cx="8229600" cy="4983163"/>
          </a:xfrm>
        </p:spPr>
        <p:txBody>
          <a:bodyPr rtlCol="0">
            <a:normAutofit lnSpcReduction="10000"/>
          </a:bodyPr>
          <a:lstStyle/>
          <a:p>
            <a:pPr eaLnBrk="1" fontAlgn="auto" hangingPunct="1">
              <a:spcAft>
                <a:spcPts val="0"/>
              </a:spcAft>
              <a:buFont typeface="Arial" pitchFamily="34" charset="0"/>
              <a:buChar char="•"/>
              <a:defRPr/>
            </a:pPr>
            <a:r>
              <a:rPr lang="en-US" sz="2800" dirty="0" smtClean="0"/>
              <a:t>The memory hierarchy used is not normally controllable by the user of compiler.</a:t>
            </a:r>
          </a:p>
          <a:p>
            <a:pPr lvl="1" eaLnBrk="1" fontAlgn="auto" hangingPunct="1">
              <a:spcAft>
                <a:spcPts val="0"/>
              </a:spcAft>
              <a:buFont typeface="Arial" pitchFamily="34" charset="0"/>
              <a:buChar char="–"/>
              <a:defRPr/>
            </a:pPr>
            <a:r>
              <a:rPr lang="en-US" sz="2400" dirty="0" smtClean="0"/>
              <a:t>Data is fetched into cache and evicted dynamically, according to need.</a:t>
            </a:r>
          </a:p>
          <a:p>
            <a:pPr lvl="1" eaLnBrk="1" fontAlgn="auto" hangingPunct="1">
              <a:spcAft>
                <a:spcPts val="0"/>
              </a:spcAft>
              <a:buFont typeface="Arial" pitchFamily="34" charset="0"/>
              <a:buChar char="–"/>
              <a:defRPr/>
            </a:pPr>
            <a:r>
              <a:rPr lang="en-US" sz="2400" dirty="0" smtClean="0"/>
              <a:t>Various strategies have been devised that can help the compiler and programmer reduce cache misses.</a:t>
            </a:r>
          </a:p>
          <a:p>
            <a:pPr lvl="1" eaLnBrk="1" fontAlgn="auto" hangingPunct="1">
              <a:spcAft>
                <a:spcPts val="0"/>
              </a:spcAft>
              <a:buFont typeface="Arial" pitchFamily="34" charset="0"/>
              <a:buChar char="–"/>
              <a:defRPr/>
            </a:pPr>
            <a:r>
              <a:rPr lang="en-US" sz="2400" dirty="0" smtClean="0"/>
              <a:t>The goal is to organize data accesses so that values are used as often as possible while they are in cache.</a:t>
            </a:r>
          </a:p>
          <a:p>
            <a:pPr lvl="1" eaLnBrk="1" fontAlgn="auto" hangingPunct="1">
              <a:spcAft>
                <a:spcPts val="0"/>
              </a:spcAft>
              <a:buFont typeface="Arial" pitchFamily="34" charset="0"/>
              <a:buChar char="–"/>
              <a:defRPr/>
            </a:pPr>
            <a:r>
              <a:rPr lang="en-US" sz="2400" dirty="0" smtClean="0"/>
              <a:t>Common strategies based on fact that programming languages typically specify that elements of an array be stored contiguously in memory</a:t>
            </a:r>
          </a:p>
          <a:p>
            <a:pPr lvl="1" eaLnBrk="1" fontAlgn="auto" hangingPunct="1">
              <a:spcAft>
                <a:spcPts val="0"/>
              </a:spcAft>
              <a:buFont typeface="Arial" pitchFamily="34" charset="0"/>
              <a:buChar char="–"/>
              <a:defRPr/>
            </a:pPr>
            <a:r>
              <a:rPr lang="en-US" sz="2400" dirty="0" smtClean="0"/>
              <a:t>When an array value is fetched into cache, nearby elements will also be fetched and stored at the same time.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715962"/>
          </a:xfrm>
        </p:spPr>
        <p:txBody>
          <a:bodyPr/>
          <a:lstStyle/>
          <a:p>
            <a:pPr eaLnBrk="1" hangingPunct="1"/>
            <a:r>
              <a:rPr lang="en-US" sz="3600" smtClean="0"/>
              <a:t>Sequential Memory Organization (cont.)</a:t>
            </a:r>
          </a:p>
        </p:txBody>
      </p:sp>
      <p:sp>
        <p:nvSpPr>
          <p:cNvPr id="8195" name="Content Placeholder 2"/>
          <p:cNvSpPr>
            <a:spLocks noGrp="1"/>
          </p:cNvSpPr>
          <p:nvPr>
            <p:ph idx="1"/>
          </p:nvPr>
        </p:nvSpPr>
        <p:spPr>
          <a:xfrm>
            <a:off x="457200" y="1219200"/>
            <a:ext cx="8229600" cy="5257800"/>
          </a:xfrm>
        </p:spPr>
        <p:txBody>
          <a:bodyPr/>
          <a:lstStyle/>
          <a:p>
            <a:pPr eaLnBrk="1" hangingPunct="1"/>
            <a:r>
              <a:rPr lang="en-US" sz="2800" smtClean="0"/>
              <a:t>In C, a 2-D array is stored in rows (and in columns in Fortran)</a:t>
            </a:r>
          </a:p>
          <a:p>
            <a:pPr lvl="1" eaLnBrk="1" hangingPunct="1"/>
            <a:r>
              <a:rPr lang="en-US" sz="2400" smtClean="0"/>
              <a:t>Element [0][0] is followed by [0][1], and then by [0][2].</a:t>
            </a:r>
          </a:p>
          <a:p>
            <a:pPr lvl="1" eaLnBrk="1" hangingPunct="1"/>
            <a:r>
              <a:rPr lang="en-US" sz="2400" smtClean="0"/>
              <a:t>When an array element is transferred to cache, typically the entire row (in C) is transferred to cache.</a:t>
            </a:r>
          </a:p>
          <a:p>
            <a:pPr lvl="1" eaLnBrk="1" hangingPunct="1"/>
            <a:r>
              <a:rPr lang="en-US" sz="2400" smtClean="0"/>
              <a:t>For good performance, matrix-based computation should access the elements of the arrays by rows (and by  columns in Fortran)</a:t>
            </a:r>
          </a:p>
          <a:p>
            <a:pPr lvl="1" eaLnBrk="1" hangingPunct="1"/>
            <a:r>
              <a:rPr lang="en-US" sz="2400" smtClean="0"/>
              <a:t>When a row is brought into memory,“Unit Stride” refers to using all of the elements in the line before the next line is referenced.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15962"/>
          </a:xfrm>
        </p:spPr>
        <p:txBody>
          <a:bodyPr/>
          <a:lstStyle/>
          <a:p>
            <a:pPr eaLnBrk="1" hangingPunct="1"/>
            <a:r>
              <a:rPr lang="en-US" sz="3600" smtClean="0"/>
              <a:t>Translation-Lookaside Buffer</a:t>
            </a:r>
          </a:p>
        </p:txBody>
      </p:sp>
      <p:sp>
        <p:nvSpPr>
          <p:cNvPr id="3" name="Content Placeholder 2"/>
          <p:cNvSpPr>
            <a:spLocks noGrp="1"/>
          </p:cNvSpPr>
          <p:nvPr>
            <p:ph idx="1"/>
          </p:nvPr>
        </p:nvSpPr>
        <p:spPr>
          <a:xfrm>
            <a:off x="457200" y="1219200"/>
            <a:ext cx="8229600" cy="5410200"/>
          </a:xfrm>
        </p:spPr>
        <p:txBody>
          <a:bodyPr rtlCol="0">
            <a:normAutofit fontScale="92500"/>
          </a:bodyPr>
          <a:lstStyle/>
          <a:p>
            <a:pPr eaLnBrk="1" fontAlgn="auto" hangingPunct="1">
              <a:spcAft>
                <a:spcPts val="0"/>
              </a:spcAft>
              <a:buFont typeface="Arial" pitchFamily="34" charset="0"/>
              <a:buChar char="•"/>
              <a:defRPr/>
            </a:pPr>
            <a:r>
              <a:rPr lang="en-US" sz="2800" dirty="0" smtClean="0"/>
              <a:t>On a system that supports virtual memory, memory </a:t>
            </a:r>
            <a:r>
              <a:rPr lang="en-US" sz="2800" dirty="0" err="1" smtClean="0"/>
              <a:t>adresses</a:t>
            </a:r>
            <a:r>
              <a:rPr lang="en-US" sz="2800" dirty="0" smtClean="0"/>
              <a:t> for different applications are given logical addresses arranged into virtual pages.</a:t>
            </a:r>
          </a:p>
          <a:p>
            <a:pPr eaLnBrk="1" fontAlgn="auto" hangingPunct="1">
              <a:spcAft>
                <a:spcPts val="0"/>
              </a:spcAft>
              <a:buFont typeface="Arial" pitchFamily="34" charset="0"/>
              <a:buChar char="•"/>
              <a:defRPr/>
            </a:pPr>
            <a:r>
              <a:rPr lang="en-US" sz="2800" dirty="0" smtClean="0"/>
              <a:t>The sizes of a virtual page depends  on the sizes the systems supports and the choices offered by the operating system.</a:t>
            </a:r>
          </a:p>
          <a:p>
            <a:pPr eaLnBrk="1" fontAlgn="auto" hangingPunct="1">
              <a:spcAft>
                <a:spcPts val="0"/>
              </a:spcAft>
              <a:buFont typeface="Arial" pitchFamily="34" charset="0"/>
              <a:buChar char="•"/>
              <a:defRPr/>
            </a:pPr>
            <a:r>
              <a:rPr lang="en-US" sz="2800" dirty="0" smtClean="0"/>
              <a:t>A typical page size is 4 or 8 Kbytes, but larger ones exist. </a:t>
            </a:r>
          </a:p>
          <a:p>
            <a:pPr eaLnBrk="1" fontAlgn="auto" hangingPunct="1">
              <a:spcAft>
                <a:spcPts val="0"/>
              </a:spcAft>
              <a:buFont typeface="Arial" pitchFamily="34" charset="0"/>
              <a:buChar char="•"/>
              <a:defRPr/>
            </a:pPr>
            <a:r>
              <a:rPr lang="en-US" sz="2800" dirty="0" smtClean="0"/>
              <a:t>The physical pages available to the </a:t>
            </a:r>
            <a:r>
              <a:rPr lang="en-US" sz="2800" dirty="0" err="1" smtClean="0"/>
              <a:t>progam</a:t>
            </a:r>
            <a:r>
              <a:rPr lang="en-US" sz="2800" dirty="0" smtClean="0"/>
              <a:t> may be spread out in memory</a:t>
            </a:r>
          </a:p>
          <a:p>
            <a:pPr lvl="1" eaLnBrk="1" fontAlgn="auto" hangingPunct="1">
              <a:spcAft>
                <a:spcPts val="0"/>
              </a:spcAft>
              <a:buFont typeface="Arial" pitchFamily="34" charset="0"/>
              <a:buChar char="–"/>
              <a:defRPr/>
            </a:pPr>
            <a:r>
              <a:rPr lang="en-US" sz="2400" dirty="0" smtClean="0"/>
              <a:t>As a result, the virtual pages must be mapped to the physical ones. </a:t>
            </a:r>
          </a:p>
          <a:p>
            <a:pPr lvl="1" eaLnBrk="1" fontAlgn="auto" hangingPunct="1">
              <a:spcAft>
                <a:spcPts val="0"/>
              </a:spcAft>
              <a:buFont typeface="Arial" pitchFamily="34" charset="0"/>
              <a:buChar char="–"/>
              <a:defRPr/>
            </a:pPr>
            <a:r>
              <a:rPr lang="en-US" sz="2400" dirty="0" smtClean="0"/>
              <a:t>The operating system sets up a data structure, called a </a:t>
            </a:r>
            <a:r>
              <a:rPr lang="en-US" sz="2400" u="sng" dirty="0" smtClean="0"/>
              <a:t>page table</a:t>
            </a:r>
            <a:r>
              <a:rPr lang="en-US" sz="2400" dirty="0" smtClean="0"/>
              <a:t>, that records this mapping.</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639762"/>
          </a:xfrm>
        </p:spPr>
        <p:txBody>
          <a:bodyPr/>
          <a:lstStyle/>
          <a:p>
            <a:pPr eaLnBrk="1" hangingPunct="1"/>
            <a:r>
              <a:rPr lang="en-US" sz="3600" smtClean="0">
                <a:solidFill>
                  <a:srgbClr val="000000"/>
                </a:solidFill>
              </a:rPr>
              <a:t>Translation-Lookaside Buffer (cont)</a:t>
            </a:r>
            <a:endParaRPr lang="en-US" smtClean="0"/>
          </a:p>
        </p:txBody>
      </p:sp>
      <p:sp>
        <p:nvSpPr>
          <p:cNvPr id="10243" name="Content Placeholder 2"/>
          <p:cNvSpPr>
            <a:spLocks noGrp="1"/>
          </p:cNvSpPr>
          <p:nvPr>
            <p:ph idx="1"/>
          </p:nvPr>
        </p:nvSpPr>
        <p:spPr>
          <a:xfrm>
            <a:off x="457200" y="1143000"/>
            <a:ext cx="8229600" cy="5257800"/>
          </a:xfrm>
        </p:spPr>
        <p:txBody>
          <a:bodyPr/>
          <a:lstStyle/>
          <a:p>
            <a:pPr eaLnBrk="1" hangingPunct="1"/>
            <a:r>
              <a:rPr lang="en-US" sz="2800" smtClean="0"/>
              <a:t>The Page Table resides in main memory</a:t>
            </a:r>
          </a:p>
          <a:p>
            <a:pPr lvl="1" eaLnBrk="1" hangingPunct="1"/>
            <a:r>
              <a:rPr lang="en-US" sz="2400" smtClean="0"/>
              <a:t>This causes the use of this table to be time-consuming</a:t>
            </a:r>
          </a:p>
          <a:p>
            <a:pPr lvl="1" eaLnBrk="1" hangingPunct="1"/>
            <a:r>
              <a:rPr lang="en-US" sz="2400" smtClean="0"/>
              <a:t>A special cache was developed to hold recently addressed entries in the page table.</a:t>
            </a:r>
          </a:p>
          <a:p>
            <a:pPr lvl="2" eaLnBrk="1" hangingPunct="1"/>
            <a:r>
              <a:rPr lang="en-US" sz="2000" smtClean="0"/>
              <a:t>Called the </a:t>
            </a:r>
            <a:r>
              <a:rPr lang="en-US" sz="2000" u="sng" smtClean="0"/>
              <a:t>Translation-Lookaside Buffer </a:t>
            </a:r>
            <a:r>
              <a:rPr lang="en-US" sz="2000" smtClean="0"/>
              <a:t>or </a:t>
            </a:r>
            <a:r>
              <a:rPr lang="en-US" sz="2000" smtClean="0">
                <a:solidFill>
                  <a:srgbClr val="FF0000"/>
                </a:solidFill>
              </a:rPr>
              <a:t>TLB</a:t>
            </a:r>
          </a:p>
          <a:p>
            <a:pPr lvl="2" eaLnBrk="1" hangingPunct="1"/>
            <a:r>
              <a:rPr lang="en-US" sz="2000" smtClean="0"/>
              <a:t>Can considerably improve the performance of the system and applications.</a:t>
            </a:r>
          </a:p>
          <a:p>
            <a:pPr lvl="1" eaLnBrk="1" hangingPunct="1"/>
            <a:r>
              <a:rPr lang="en-US" smtClean="0"/>
              <a:t> It is important to make good use of the TLB</a:t>
            </a:r>
          </a:p>
          <a:p>
            <a:pPr lvl="2" eaLnBrk="1" hangingPunct="1"/>
            <a:r>
              <a:rPr lang="en-US" smtClean="0"/>
              <a:t>It is desirable for pages in the TLB to be heavily referenced.</a:t>
            </a:r>
          </a:p>
          <a:p>
            <a:pPr lvl="2" eaLnBrk="1" hangingPunct="1"/>
            <a:r>
              <a:rPr lang="en-US" smtClean="0"/>
              <a:t>It is also important for program to access data in storage order</a:t>
            </a:r>
          </a:p>
          <a:p>
            <a:pPr lvl="3" eaLnBrk="1" hangingPunct="1"/>
            <a:r>
              <a:rPr lang="en-US" smtClean="0"/>
              <a:t>Otherwise, may have frequent reloads of the TLB and a large number of TLB misses may occur.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1227</TotalTime>
  <Words>4500</Words>
  <Application>Microsoft Office PowerPoint</Application>
  <PresentationFormat>On-screen Show (4:3)</PresentationFormat>
  <Paragraphs>286</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Calibri</vt:lpstr>
      <vt:lpstr>Arial</vt:lpstr>
      <vt:lpstr>Symbol</vt:lpstr>
      <vt:lpstr>Office Theme</vt:lpstr>
      <vt:lpstr>Improving OpenMP Performance</vt:lpstr>
      <vt:lpstr>References</vt:lpstr>
      <vt:lpstr>Introduction</vt:lpstr>
      <vt:lpstr>Performance Considerations for Sequential Programs</vt:lpstr>
      <vt:lpstr>Sequential Memory Organization</vt:lpstr>
      <vt:lpstr>Sequential Memory Organization (cont.)</vt:lpstr>
      <vt:lpstr>Sequential Memory Organization (cont.)</vt:lpstr>
      <vt:lpstr>Translation-Lookaside Buffer</vt:lpstr>
      <vt:lpstr>Translation-Lookaside Buffer (cont)</vt:lpstr>
      <vt:lpstr>Loop Optimization</vt:lpstr>
      <vt:lpstr>Loop Optimization (cont)</vt:lpstr>
      <vt:lpstr>Loop Unrolling</vt:lpstr>
      <vt:lpstr>Loop Unrolling (cont)</vt:lpstr>
      <vt:lpstr>Loop Fusion and Loop Fission</vt:lpstr>
      <vt:lpstr>Loop Tiling or Blocking</vt:lpstr>
      <vt:lpstr>Use of Pointers and Contiguuous Memory in C</vt:lpstr>
      <vt:lpstr>Using Compiler Features to Improve Performance</vt:lpstr>
      <vt:lpstr>Timing the OpenMP Performance</vt:lpstr>
      <vt:lpstr>Timing the OpenMP Performance (cont)</vt:lpstr>
      <vt:lpstr>Timing the OpenMP Performance (cont)</vt:lpstr>
      <vt:lpstr>Overview of Parallel Overheads </vt:lpstr>
      <vt:lpstr>Overview of Parallel Overheads (cont)</vt:lpstr>
      <vt:lpstr>Overview of Parallel Overheads (cont)</vt:lpstr>
      <vt:lpstr>OpenMP Translation Overheads </vt:lpstr>
      <vt:lpstr>Best Practices  for Writing Efficient Programs</vt:lpstr>
      <vt:lpstr>Avoid the Ordered Construct</vt:lpstr>
      <vt:lpstr>Avoid Large Critical Regions</vt:lpstr>
      <vt:lpstr>Maximize Parallel Regions</vt:lpstr>
      <vt:lpstr>Avoid Parallel Regions in Inner Loop</vt:lpstr>
      <vt:lpstr>Improve unbalanced Thread Loads</vt:lpstr>
      <vt:lpstr>Overlapping Computation and I/O</vt:lpstr>
      <vt:lpstr>Single Construct versus Master Construct</vt:lpstr>
      <vt:lpstr>Avoid False Sharing</vt:lpstr>
      <vt:lpstr>Avoid False Sharing (cont)</vt:lpstr>
      <vt:lpstr>Avoid False Sharing (cont)</vt:lpstr>
      <vt:lpstr>Avoid False Sharing (cont)</vt:lpstr>
      <vt:lpstr>Avoid False Sharing (cont)</vt:lpstr>
      <vt:lpstr>Private versus Shared Data</vt:lpstr>
      <vt:lpstr>Private versus Shared Data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OpenMP Performance</dc:title>
  <dc:creator>jbaker</dc:creator>
  <cp:lastModifiedBy>VuVanThieu</cp:lastModifiedBy>
  <cp:revision>21</cp:revision>
  <dcterms:created xsi:type="dcterms:W3CDTF">2006-08-16T00:00:00Z</dcterms:created>
  <dcterms:modified xsi:type="dcterms:W3CDTF">2016-01-12T09:02:18Z</dcterms:modified>
</cp:coreProperties>
</file>