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3" r:id="rId3"/>
    <p:sldId id="275" r:id="rId4"/>
    <p:sldId id="264" r:id="rId5"/>
    <p:sldId id="308" r:id="rId6"/>
    <p:sldId id="310" r:id="rId7"/>
    <p:sldId id="311" r:id="rId8"/>
    <p:sldId id="312" r:id="rId9"/>
    <p:sldId id="313" r:id="rId10"/>
    <p:sldId id="314" r:id="rId11"/>
    <p:sldId id="316" r:id="rId12"/>
    <p:sldId id="315" r:id="rId13"/>
    <p:sldId id="323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81D8A10B-3001-4D56-BE53-BBB464968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fld id="{4EB8FFBA-6D44-45D8-BB34-6D1ABD285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7150D7-AA34-4EA2-A5F7-36DEE92314B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4D103D-9F9A-4CBC-9490-51CF75D3214B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93FB3D-C6ED-42B4-B922-378F4F86894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9F391E-9030-46F0-A11A-9D72B359A0C0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83C175-D94B-457F-906A-8069C384E517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E43754-3865-43A2-8C89-6EB6266DD9E8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3800" y="693738"/>
            <a:ext cx="4635500" cy="34766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03725"/>
            <a:ext cx="5616575" cy="4171950"/>
          </a:xfrm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TBD: Define SASS = SPA Assembly language.  </a:t>
            </a:r>
          </a:p>
          <a:p>
            <a:r>
              <a:rPr lang="en-US" smtClean="0">
                <a:latin typeface="Times New Roman" pitchFamily="18" charset="0"/>
              </a:rPr>
              <a:t>OCG: Optimized Code Generation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48FA1-9B73-493C-87A1-18AA271A8D27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16FC53-3BCB-4CB3-BC4E-E257BB401B24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3388DA-FC17-4D99-BF8F-0FBF0617B64C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8F59F9-5DF2-4B48-B348-46A74FC17001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4BADE2-9337-43EB-BD0F-871EAACCE5CF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40889-5A93-460A-A61A-3482B1CDE38D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04913" y="685800"/>
            <a:ext cx="4616450" cy="346233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402138"/>
            <a:ext cx="5092700" cy="4198937"/>
          </a:xfrm>
          <a:noFill/>
        </p:spPr>
        <p:txBody>
          <a:bodyPr/>
          <a:lstStyle/>
          <a:p>
            <a:r>
              <a:rPr lang="en-US" altLang="ja-JP" smtClean="0">
                <a:latin typeface="Times New Roman" pitchFamily="18" charset="0"/>
              </a:rPr>
              <a:t>Do not go over all of the different applications.  Let them read them instead.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C0D96A-82D2-487A-90C5-8230620195B6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C104B7-CBE0-4DD6-80F3-9A96F3929B90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0735F5-F269-4D63-B9B7-8872938BCC5F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789A54-09DA-4A5C-982C-C69B90BDF326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C51D23-55E8-48E7-B022-CDB093A614FB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4B63C5-52B7-403B-9303-4BC81895C803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5031F4-5D74-46AF-98E6-5C934BC3F33B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71DCFA-4EA5-4597-A079-F56985C74B78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DB4F3C-C32F-4C8A-A7A7-D4B8550851BE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7AC36D-32CD-4B28-A119-2FADDAE262DB}" type="slidenum">
              <a:rPr lang="en-US" smtClean="0">
                <a:latin typeface="Times New Roman" pitchFamily="18" charset="0"/>
              </a:rPr>
              <a:pPr/>
              <a:t>49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EC7A22-6847-4F2D-9914-C7A437E47A0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04913" y="685800"/>
            <a:ext cx="4616450" cy="34623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4402138"/>
            <a:ext cx="5092700" cy="4198937"/>
          </a:xfrm>
          <a:noFill/>
        </p:spPr>
        <p:txBody>
          <a:bodyPr/>
          <a:lstStyle/>
          <a:p>
            <a:r>
              <a:rPr lang="en-US" altLang="ja-JP" smtClean="0">
                <a:latin typeface="Times New Roman" pitchFamily="18" charset="0"/>
              </a:rPr>
              <a:t>This leads to memory wall: Why we can</a:t>
            </a:r>
            <a:r>
              <a:rPr lang="en-US" altLang="ja-JP" smtClean="0">
                <a:latin typeface="Arial Narrow" pitchFamily="34" charset="0"/>
              </a:rPr>
              <a:t>’</a:t>
            </a:r>
            <a:r>
              <a:rPr lang="en-US" altLang="ja-JP" smtClean="0">
                <a:latin typeface="Times New Roman" pitchFamily="18" charset="0"/>
              </a:rPr>
              <a:t>t transparently extend out the current model to the future application space: memory wall.  How does the meaning of the memory wall change as we transition into architectures that target the super-application space.</a:t>
            </a:r>
          </a:p>
          <a:p>
            <a:r>
              <a:rPr lang="en-US" altLang="ja-JP" smtClean="0">
                <a:latin typeface="Times New Roman" pitchFamily="18" charset="0"/>
              </a:rPr>
              <a:t>Lessons learned from Itanium</a:t>
            </a: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29054A-C044-414F-ABF0-7C4C850DD5A3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5614F2-97F9-4188-B27D-75F014EC8A9B}" type="slidenum">
              <a:rPr lang="en-US" smtClean="0">
                <a:latin typeface="Times New Roman" pitchFamily="18" charset="0"/>
              </a:rPr>
              <a:pPr/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4B78B5-D2FC-4429-A7A4-2C2D78925216}" type="slidenum">
              <a:rPr lang="en-US" smtClean="0">
                <a:latin typeface="Times New Roman" pitchFamily="18" charset="0"/>
              </a:rPr>
              <a:pPr/>
              <a:t>52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0282B0-4DD2-4C2B-9F77-79BBC884A96A}" type="slidenum">
              <a:rPr lang="en-US" smtClean="0">
                <a:latin typeface="Times New Roman" pitchFamily="18" charset="0"/>
              </a:rPr>
              <a:pPr/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itchFamily="18" charset="0"/>
              </a:rPr>
              <a:t>This should be emphasized! Maybe another slide on “This is the first thing”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1CB0A4-E5ED-44E8-90F9-80781F65666B}" type="slidenum">
              <a:rPr lang="en-US" smtClean="0">
                <a:latin typeface="Times New Roman" pitchFamily="18" charset="0"/>
              </a:rPr>
              <a:pPr/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041C05-A087-4FA3-BB97-C50991A9BEAE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AB15CC-5B61-4ED3-8FAD-87B26ECF6088}" type="slidenum">
              <a:rPr lang="en-US" smtClean="0">
                <a:latin typeface="Times New Roman" pitchFamily="18" charset="0"/>
              </a:rPr>
              <a:pPr/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5F0ACD-D323-440D-8FD5-1D23FAAA62A3}" type="slidenum">
              <a:rPr lang="en-US" smtClean="0">
                <a:latin typeface="Times New Roman" pitchFamily="18" charset="0"/>
              </a:rPr>
              <a:pPr/>
              <a:t>57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itchFamily="18" charset="0"/>
              </a:rPr>
              <a:t>Try to update tool slides with the tutorial?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97DFEB-F918-4C44-9FDC-87437DF7BA39}" type="slidenum">
              <a:rPr lang="en-US" smtClean="0">
                <a:latin typeface="Times New Roman" pitchFamily="18" charset="0"/>
              </a:rPr>
              <a:pPr/>
              <a:t>58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2ACD88-40C5-4C92-BB87-50C777394D76}" type="slidenum">
              <a:rPr lang="en-US" smtClean="0">
                <a:latin typeface="Times New Roman" pitchFamily="18" charset="0"/>
              </a:rPr>
              <a:pPr/>
              <a:t>59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EF8EB9-8F1D-4542-B44B-50D24FD9004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3725"/>
            <a:ext cx="5149850" cy="4170363"/>
          </a:xfrm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All kernels have large numbers of simultaneously executing threads (ask me if you want to see details).</a:t>
            </a:r>
          </a:p>
          <a:p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Most of the 10X kernels saturate memory bandwidth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FBC55F-336C-485B-8A8E-BD8571B2BC0A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34A1AB-3ACA-449F-8B70-3199C301941F}" type="slidenum">
              <a:rPr lang="en-US" smtClean="0">
                <a:latin typeface="Times New Roman" pitchFamily="18" charset="0"/>
              </a:rPr>
              <a:pPr/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DF8D7F-1AB7-42BE-8446-980B99BEB163}" type="slidenum">
              <a:rPr lang="en-US" smtClean="0">
                <a:latin typeface="Times New Roman" pitchFamily="18" charset="0"/>
              </a:rPr>
              <a:pPr/>
              <a:t>62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itchFamily="18" charset="0"/>
              </a:rPr>
              <a:t>What are the options that the students can use?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ACC063-5279-4ECD-AA86-E68A9EA97925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03469F-A7D1-409D-95DE-C29F1DCFCDCE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3725"/>
            <a:ext cx="5149850" cy="4170363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374D6B-DAF3-4E67-92F5-9A66A5C7E60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3800" y="693738"/>
            <a:ext cx="4635500" cy="34766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03725"/>
            <a:ext cx="5616575" cy="4171950"/>
          </a:xfrm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Mark Harris, of Nvidia, runs the gpgpu.org website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31DA1C-97BD-4BCF-B2F5-AF55EF5AFB5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53025" cy="4170363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DE47EE-60F6-4B41-A750-9E8DC34A0DAB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57200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F44DF-57E1-4A97-BBF5-FF1BE8F8F94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C78-9982-4B13-B781-817F2B97B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2FF0-98E6-42CE-8EC1-2038DAC50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5F36C-2E01-49D1-B761-E4CA19279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6C4D-D7A3-48A2-84F4-0D6F60C69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49642-ABC0-4376-902D-E1697D8BF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0C3E3-9432-43AE-9B4F-94D8BD3BC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B68D-18E9-42F5-953D-C5D60FEB4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4DF7-EDCE-4D0C-BE7B-713186A9D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2007-2010</a:t>
            </a:r>
          </a:p>
          <a:p>
            <a:pPr>
              <a:defRPr/>
            </a:pPr>
            <a:r>
              <a:rPr lang="en-US"/>
              <a:t>ECE 408,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B14DA-6D65-4595-A0CC-3C9271231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8768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2007-2010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6310F-3908-4D36-A2FB-B79E91699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8215-28A3-480B-BBEE-C9EA01EAB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5C6B6-291B-44AE-A480-73655D2F5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9619-92C5-4009-BF21-FAE08E33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53EB1-4618-413A-8D9D-14F711E9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B9E6D-2BEF-490D-8739-1C1A6ECDC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92CA-DD02-4DA0-B4F2-07C315EAF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635FD-DDD7-4EFE-98A1-C9C543B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905CB-25B9-4173-BF48-9955DC9D2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-111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Hwu, 2007-2009</a:t>
            </a:r>
          </a:p>
          <a:p>
            <a:pPr>
              <a:defRPr/>
            </a:pPr>
            <a:r>
              <a:rPr lang="en-US"/>
              <a:t>ECE 498AL, University of Illinois, Urbana-Champaign</a:t>
            </a:r>
            <a:endParaRPr lang="en-US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159CED1-52B4-4334-8404-B52F0C444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hyperlink" Target="http://www.opengl.org/" TargetMode="Externa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ce.uiuc.edu/ece498/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l.udel.edu/conferences/open64/2008/Papers/101.do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ece.uiuc.edu/ece498/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2007-2009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1B0C1F3-C420-4A54-8385-0A1ECBEA0EA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Programming Massively Parallel Processors Using CUDA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685800" y="3810000"/>
            <a:ext cx="77724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Introduction</a:t>
            </a:r>
          </a:p>
          <a:p>
            <a:pPr algn="ctr"/>
            <a:r>
              <a:rPr lang="en-US" sz="3200"/>
              <a:t>(Chapters 1-2 in 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DC023A9-C739-4B58-A751-F112E42931B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smtClean="0"/>
              <a:t>Stretching Traditional Architectures</a:t>
            </a:r>
            <a:r>
              <a:rPr lang="en-US" smtClean="0"/>
              <a:t>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772400" cy="1997075"/>
          </a:xfrm>
        </p:spPr>
        <p:txBody>
          <a:bodyPr/>
          <a:lstStyle/>
          <a:p>
            <a:pPr marL="350838" indent="-350838"/>
            <a:r>
              <a:rPr lang="en-US" altLang="ja-JP" sz="2800" smtClean="0">
                <a:ea typeface="ＭＳ Ｐゴシック" pitchFamily="34" charset="-128"/>
              </a:rPr>
              <a:t>Traditional parallel architectures cover some super-applications</a:t>
            </a:r>
          </a:p>
          <a:p>
            <a:pPr marL="693738" lvl="1" indent="-228600"/>
            <a:r>
              <a:rPr lang="en-US" altLang="ja-JP" sz="2400" smtClean="0">
                <a:ea typeface="ＭＳ Ｐゴシック" pitchFamily="34" charset="-128"/>
              </a:rPr>
              <a:t>DSP, GPU, network apps, Scientific</a:t>
            </a:r>
          </a:p>
          <a:p>
            <a:pPr marL="350838" indent="-350838"/>
            <a:r>
              <a:rPr lang="en-US" altLang="ja-JP" sz="2800" smtClean="0">
                <a:ea typeface="ＭＳ Ｐゴシック" pitchFamily="34" charset="-128"/>
              </a:rPr>
              <a:t>The game is to grow mainstream architectures </a:t>
            </a:r>
            <a:r>
              <a:rPr lang="en-US" altLang="ja-JP" sz="2800" smtClean="0">
                <a:latin typeface="Arial Narrow" pitchFamily="34" charset="0"/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out</a:t>
            </a:r>
            <a:r>
              <a:rPr lang="en-US" altLang="ja-JP" sz="2800" smtClean="0">
                <a:latin typeface="Arial Narrow" pitchFamily="34" charset="0"/>
                <a:ea typeface="ＭＳ Ｐゴシック" pitchFamily="34" charset="-128"/>
              </a:rPr>
              <a:t>”</a:t>
            </a:r>
            <a:r>
              <a:rPr lang="en-US" altLang="ja-JP" sz="2800" smtClean="0">
                <a:ea typeface="ＭＳ Ｐゴシック" pitchFamily="34" charset="-128"/>
              </a:rPr>
              <a:t> or domain-specific architectures </a:t>
            </a:r>
            <a:r>
              <a:rPr lang="en-US" altLang="ja-JP" sz="2800" smtClean="0">
                <a:latin typeface="Arial Narrow" pitchFamily="34" charset="0"/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in</a:t>
            </a:r>
            <a:r>
              <a:rPr lang="en-US" altLang="ja-JP" sz="2800" smtClean="0">
                <a:latin typeface="Arial Narrow" pitchFamily="34" charset="0"/>
                <a:ea typeface="ＭＳ Ｐゴシック" pitchFamily="34" charset="-128"/>
              </a:rPr>
              <a:t>”</a:t>
            </a:r>
            <a:endParaRPr lang="en-US" altLang="ja-JP" sz="2800" smtClean="0">
              <a:ea typeface="ＭＳ Ｐゴシック" pitchFamily="34" charset="-128"/>
            </a:endParaRPr>
          </a:p>
          <a:p>
            <a:pPr marL="693738" lvl="1" indent="-228600"/>
            <a:r>
              <a:rPr lang="en-US" altLang="ja-JP" sz="2400" smtClean="0">
                <a:ea typeface="ＭＳ Ｐゴシック" pitchFamily="34" charset="-128"/>
              </a:rPr>
              <a:t>CUDA is latter</a:t>
            </a:r>
          </a:p>
          <a:p>
            <a:pPr marL="350838" indent="-350838"/>
            <a:endParaRPr lang="en-US" altLang="ja-JP" sz="2800" smtClean="0">
              <a:ea typeface="ＭＳ Ｐゴシック" pitchFamily="34" charset="-128"/>
            </a:endParaRPr>
          </a:p>
        </p:txBody>
      </p:sp>
      <p:pic>
        <p:nvPicPr>
          <p:cNvPr id="29702" name="Picture 4" descr="peach-halves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62000" y="4806950"/>
            <a:ext cx="2552700" cy="1504950"/>
          </a:xfrm>
          <a:noFill/>
        </p:spPr>
      </p:pic>
      <p:graphicFrame>
        <p:nvGraphicFramePr>
          <p:cNvPr id="29703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43300" y="4048125"/>
          <a:ext cx="5103813" cy="2809875"/>
        </p:xfrm>
        <a:graphic>
          <a:graphicData uri="http://schemas.openxmlformats.org/presentationml/2006/ole">
            <p:oleObj spid="_x0000_s29703" name="Visio" r:id="rId5" imgW="5454091" imgH="300349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EF5A1BD-B67F-4372-B15D-A30060A75F9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0724" name="Picture 2" descr="TextureMapp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27924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3" descr="RTfigur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752600"/>
            <a:ext cx="5410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048000" y="4887913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Texture mapping example: painting a world map texture image onto a globe object.</a:t>
            </a:r>
          </a:p>
        </p:txBody>
      </p:sp>
      <p:sp>
        <p:nvSpPr>
          <p:cNvPr id="30727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1143000"/>
          </a:xfrm>
        </p:spPr>
        <p:txBody>
          <a:bodyPr/>
          <a:lstStyle/>
          <a:p>
            <a:r>
              <a:rPr lang="en-US" smtClean="0"/>
              <a:t>Texture Mapping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2A70904-3F54-46BB-86A2-1BB5DC399CB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r>
              <a:rPr lang="en-US" smtClean="0"/>
              <a:t>Speedup of Applications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038600"/>
            <a:ext cx="7924800" cy="1639888"/>
          </a:xfrm>
        </p:spPr>
        <p:txBody>
          <a:bodyPr/>
          <a:lstStyle/>
          <a:p>
            <a:pPr marL="234950" indent="-179388">
              <a:lnSpc>
                <a:spcPct val="90000"/>
              </a:lnSpc>
            </a:pPr>
            <a:r>
              <a:rPr lang="en-US" sz="2000" smtClean="0"/>
              <a:t>GeForce 8800 GTX vs. 2.2GHz Opteron 248 </a:t>
            </a:r>
          </a:p>
          <a:p>
            <a:pPr marL="234950" indent="-179388">
              <a:lnSpc>
                <a:spcPct val="90000"/>
              </a:lnSpc>
            </a:pPr>
            <a:r>
              <a:rPr lang="en-US" sz="2000" smtClean="0"/>
              <a:t>10</a:t>
            </a:r>
            <a:r>
              <a:rPr lang="en-US" sz="2000" smtClean="0">
                <a:sym typeface="Symbol" charset="2"/>
              </a:rPr>
              <a:t> speedup in a kernel is typical, as long as the kernel can occupy enough parallel threads</a:t>
            </a:r>
          </a:p>
          <a:p>
            <a:pPr marL="234950" indent="-179388">
              <a:lnSpc>
                <a:spcPct val="90000"/>
              </a:lnSpc>
            </a:pPr>
            <a:r>
              <a:rPr lang="en-US" sz="2000" smtClean="0">
                <a:sym typeface="Symbol" charset="2"/>
              </a:rPr>
              <a:t>25 to 400 speedup if the function’s data requirements and control flow suit the GPU and the application is optimized</a:t>
            </a:r>
          </a:p>
          <a:p>
            <a:pPr marL="234950" indent="-179388">
              <a:lnSpc>
                <a:spcPct val="90000"/>
              </a:lnSpc>
            </a:pPr>
            <a:r>
              <a:rPr lang="en-US" sz="2000" smtClean="0"/>
              <a:t>“Need for Speed” Seminar Series organized by Patel and Hwu this semester.</a:t>
            </a:r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0" y="838200"/>
          <a:ext cx="9144000" cy="3657600"/>
        </p:xfrm>
        <a:graphic>
          <a:graphicData uri="http://schemas.openxmlformats.org/presentationml/2006/ole">
            <p:oleObj spid="_x0000_s31750" name="Visio" r:id="rId4" imgW="6849656" imgH="273967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90383A37-3F18-4591-BEF1-25F74E95114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382000" cy="1143000"/>
          </a:xfrm>
        </p:spPr>
        <p:txBody>
          <a:bodyPr/>
          <a:lstStyle/>
          <a:p>
            <a:r>
              <a:rPr lang="en-US" sz="3600" smtClean="0">
                <a:latin typeface="Arial" charset="0"/>
                <a:ea typeface="굴림" pitchFamily="34" charset="-127"/>
              </a:rPr>
              <a:t>Programming Massively Parallel Processors</a:t>
            </a:r>
            <a:br>
              <a:rPr lang="en-US" sz="3600" smtClean="0">
                <a:latin typeface="Arial" charset="0"/>
                <a:ea typeface="굴림" pitchFamily="34" charset="-127"/>
              </a:rPr>
            </a:br>
            <a:r>
              <a:rPr lang="en-US" sz="3600" smtClean="0">
                <a:latin typeface="Arial" charset="0"/>
                <a:ea typeface="굴림" pitchFamily="34" charset="-127"/>
              </a:rPr>
              <a:t/>
            </a:r>
            <a:br>
              <a:rPr lang="en-US" sz="3600" smtClean="0">
                <a:latin typeface="Arial" charset="0"/>
                <a:ea typeface="굴림" pitchFamily="34" charset="-127"/>
              </a:rPr>
            </a:br>
            <a:r>
              <a:rPr lang="en-US" sz="3600" smtClean="0">
                <a:latin typeface="Arial" charset="0"/>
                <a:ea typeface="굴림" pitchFamily="34" charset="-127"/>
              </a:rPr>
              <a:t/>
            </a:r>
            <a:br>
              <a:rPr lang="en-US" sz="3600" smtClean="0">
                <a:latin typeface="Arial" charset="0"/>
                <a:ea typeface="굴림" pitchFamily="34" charset="-127"/>
              </a:rPr>
            </a:br>
            <a:r>
              <a:rPr lang="en-US" sz="3600" smtClean="0">
                <a:latin typeface="Arial" charset="0"/>
                <a:ea typeface="굴림" pitchFamily="34" charset="-127"/>
              </a:rPr>
              <a:t/>
            </a:r>
            <a:br>
              <a:rPr lang="en-US" sz="3600" smtClean="0">
                <a:latin typeface="Arial" charset="0"/>
                <a:ea typeface="굴림" pitchFamily="34" charset="-127"/>
              </a:rPr>
            </a:br>
            <a:r>
              <a:rPr lang="en-US" sz="3600" smtClean="0">
                <a:latin typeface="Arial" charset="0"/>
                <a:ea typeface="굴림" pitchFamily="34" charset="-127"/>
              </a:rPr>
              <a:t>Lecture Slides for Chapter 2: </a:t>
            </a:r>
            <a:br>
              <a:rPr lang="en-US" sz="3600" smtClean="0">
                <a:latin typeface="Arial" charset="0"/>
                <a:ea typeface="굴림" pitchFamily="34" charset="-127"/>
              </a:rPr>
            </a:br>
            <a:r>
              <a:rPr lang="en-US" sz="3600" smtClean="0">
                <a:latin typeface="Arial" charset="0"/>
                <a:ea typeface="굴림" pitchFamily="34" charset="-127"/>
              </a:rPr>
              <a:t>GPU Computing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4155AF46-CB83-4629-B80E-0A5F552360E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057400" y="609600"/>
            <a:ext cx="1662113" cy="4032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2057400" y="22098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Vertex Control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191000" y="2286000"/>
            <a:ext cx="852488" cy="8413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Vertex </a:t>
            </a:r>
          </a:p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33799" name="AutoShape 5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3719513" y="2411413"/>
            <a:ext cx="471487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2057400" y="28956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VS/T&amp;L</a:t>
            </a:r>
          </a:p>
        </p:txBody>
      </p:sp>
      <p:cxnSp>
        <p:nvCxnSpPr>
          <p:cNvPr id="33801" name="AutoShape 7"/>
          <p:cNvCxnSpPr>
            <a:cxnSpLocks noChangeShapeType="1"/>
            <a:stCxn id="33800" idx="3"/>
            <a:endCxn id="33798" idx="1"/>
          </p:cNvCxnSpPr>
          <p:nvPr/>
        </p:nvCxnSpPr>
        <p:spPr bwMode="auto">
          <a:xfrm flipV="1">
            <a:off x="3719513" y="2706688"/>
            <a:ext cx="471487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2057400" y="35814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Triangle Setup</a:t>
            </a:r>
          </a:p>
        </p:txBody>
      </p:sp>
      <p:sp>
        <p:nvSpPr>
          <p:cNvPr id="33803" name="Rectangle 9"/>
          <p:cNvSpPr>
            <a:spLocks noChangeArrowheads="1"/>
          </p:cNvSpPr>
          <p:nvPr/>
        </p:nvSpPr>
        <p:spPr bwMode="auto">
          <a:xfrm>
            <a:off x="2057400" y="42672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Raster</a:t>
            </a: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2057400" y="49530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Shader</a:t>
            </a:r>
          </a:p>
        </p:txBody>
      </p:sp>
      <p:sp>
        <p:nvSpPr>
          <p:cNvPr id="33805" name="Rectangle 11"/>
          <p:cNvSpPr>
            <a:spLocks noChangeArrowheads="1"/>
          </p:cNvSpPr>
          <p:nvPr/>
        </p:nvSpPr>
        <p:spPr bwMode="auto">
          <a:xfrm>
            <a:off x="2057400" y="56388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ROP</a:t>
            </a:r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2057400" y="63246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FBI</a:t>
            </a: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884488" y="414338"/>
            <a:ext cx="0" cy="195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3808" name="AutoShape 14"/>
          <p:cNvCxnSpPr>
            <a:cxnSpLocks noChangeShapeType="1"/>
            <a:stCxn id="33803" idx="2"/>
            <a:endCxn id="33804" idx="0"/>
          </p:cNvCxnSpPr>
          <p:nvPr/>
        </p:nvCxnSpPr>
        <p:spPr bwMode="auto">
          <a:xfrm>
            <a:off x="2889250" y="4670425"/>
            <a:ext cx="0" cy="282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</p:cxnSp>
      <p:sp>
        <p:nvSpPr>
          <p:cNvPr id="33809" name="Rectangle 15"/>
          <p:cNvSpPr>
            <a:spLocks noChangeArrowheads="1"/>
          </p:cNvSpPr>
          <p:nvPr/>
        </p:nvSpPr>
        <p:spPr bwMode="auto">
          <a:xfrm>
            <a:off x="4191000" y="4724400"/>
            <a:ext cx="852488" cy="8413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Texture</a:t>
            </a:r>
          </a:p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33810" name="AutoShape 16"/>
          <p:cNvCxnSpPr>
            <a:cxnSpLocks noChangeShapeType="1"/>
            <a:stCxn id="33804" idx="3"/>
            <a:endCxn id="33809" idx="1"/>
          </p:cNvCxnSpPr>
          <p:nvPr/>
        </p:nvCxnSpPr>
        <p:spPr bwMode="auto">
          <a:xfrm flipV="1">
            <a:off x="3719513" y="5145088"/>
            <a:ext cx="47148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3811" name="AutoShape 17"/>
          <p:cNvCxnSpPr>
            <a:cxnSpLocks noChangeShapeType="1"/>
            <a:stCxn id="33805" idx="2"/>
            <a:endCxn id="33806" idx="0"/>
          </p:cNvCxnSpPr>
          <p:nvPr/>
        </p:nvCxnSpPr>
        <p:spPr bwMode="auto">
          <a:xfrm>
            <a:off x="2889250" y="6042025"/>
            <a:ext cx="0" cy="2825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3812" name="Rectangle 18"/>
          <p:cNvSpPr>
            <a:spLocks noChangeArrowheads="1"/>
          </p:cNvSpPr>
          <p:nvPr/>
        </p:nvSpPr>
        <p:spPr bwMode="auto">
          <a:xfrm>
            <a:off x="5867400" y="4495800"/>
            <a:ext cx="1198563" cy="2209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Frame</a:t>
            </a:r>
          </a:p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Buffer</a:t>
            </a:r>
          </a:p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33813" name="AutoShape 19"/>
          <p:cNvCxnSpPr>
            <a:cxnSpLocks noChangeShapeType="1"/>
            <a:endCxn id="33800" idx="0"/>
          </p:cNvCxnSpPr>
          <p:nvPr/>
        </p:nvCxnSpPr>
        <p:spPr bwMode="auto">
          <a:xfrm flipH="1">
            <a:off x="2889250" y="2597150"/>
            <a:ext cx="3175" cy="2984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</p:cxnSp>
      <p:sp>
        <p:nvSpPr>
          <p:cNvPr id="33814" name="Line 20"/>
          <p:cNvSpPr>
            <a:spLocks noChangeShapeType="1"/>
          </p:cNvSpPr>
          <p:nvPr/>
        </p:nvSpPr>
        <p:spPr bwMode="auto">
          <a:xfrm>
            <a:off x="914400" y="1295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AutoShape 21"/>
          <p:cNvSpPr>
            <a:spLocks noChangeArrowheads="1"/>
          </p:cNvSpPr>
          <p:nvPr/>
        </p:nvSpPr>
        <p:spPr bwMode="auto">
          <a:xfrm>
            <a:off x="2743200" y="26670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5241925" y="6096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5257800" y="16764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GPU</a:t>
            </a:r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733800" y="647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 flipH="1">
            <a:off x="50292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0" name="AutoShape 27"/>
          <p:cNvSpPr>
            <a:spLocks noChangeArrowheads="1"/>
          </p:cNvSpPr>
          <p:nvPr/>
        </p:nvSpPr>
        <p:spPr bwMode="auto">
          <a:xfrm>
            <a:off x="2743200" y="33528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1" name="AutoShape 28"/>
          <p:cNvSpPr>
            <a:spLocks noChangeArrowheads="1"/>
          </p:cNvSpPr>
          <p:nvPr/>
        </p:nvSpPr>
        <p:spPr bwMode="auto">
          <a:xfrm>
            <a:off x="2743200" y="40386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2" name="AutoShape 29"/>
          <p:cNvSpPr>
            <a:spLocks noChangeArrowheads="1"/>
          </p:cNvSpPr>
          <p:nvPr/>
        </p:nvSpPr>
        <p:spPr bwMode="auto">
          <a:xfrm>
            <a:off x="2743200" y="47244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3" name="AutoShape 30"/>
          <p:cNvSpPr>
            <a:spLocks noChangeArrowheads="1"/>
          </p:cNvSpPr>
          <p:nvPr/>
        </p:nvSpPr>
        <p:spPr bwMode="auto">
          <a:xfrm>
            <a:off x="2743200" y="54102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4" name="AutoShape 31"/>
          <p:cNvSpPr>
            <a:spLocks noChangeArrowheads="1"/>
          </p:cNvSpPr>
          <p:nvPr/>
        </p:nvSpPr>
        <p:spPr bwMode="auto">
          <a:xfrm>
            <a:off x="2743200" y="6019800"/>
            <a:ext cx="381000" cy="304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2057400" y="1524000"/>
            <a:ext cx="1662113" cy="403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" charset="0"/>
                <a:cs typeface="Arial" charset="0"/>
              </a:rPr>
              <a:t>Host Interface</a:t>
            </a:r>
          </a:p>
        </p:txBody>
      </p:sp>
      <p:sp>
        <p:nvSpPr>
          <p:cNvPr id="33826" name="AutoShape 33"/>
          <p:cNvSpPr>
            <a:spLocks noChangeArrowheads="1"/>
          </p:cNvSpPr>
          <p:nvPr/>
        </p:nvSpPr>
        <p:spPr bwMode="auto">
          <a:xfrm>
            <a:off x="2743200" y="19812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7" name="AutoShape 34"/>
          <p:cNvSpPr>
            <a:spLocks noChangeArrowheads="1"/>
          </p:cNvSpPr>
          <p:nvPr/>
        </p:nvSpPr>
        <p:spPr bwMode="auto">
          <a:xfrm>
            <a:off x="2743200" y="1143000"/>
            <a:ext cx="381000" cy="3048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8" name="Rectangle 35"/>
          <p:cNvSpPr>
            <a:spLocks noGrp="1" noChangeArrowheads="1"/>
          </p:cNvSpPr>
          <p:nvPr>
            <p:ph type="title"/>
          </p:nvPr>
        </p:nvSpPr>
        <p:spPr>
          <a:xfrm>
            <a:off x="5410200" y="2209800"/>
            <a:ext cx="3733800" cy="1143000"/>
          </a:xfrm>
        </p:spPr>
        <p:txBody>
          <a:bodyPr/>
          <a:lstStyle/>
          <a:p>
            <a:r>
              <a:rPr lang="en-US" sz="3600" smtClean="0"/>
              <a:t>A Fixed Function GPU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D5AE429-672B-43B6-9C02-31821FC367C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4820" name="Picture 2" descr="TextureMapp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27924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" descr="RTfigur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752600"/>
            <a:ext cx="5410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048000" y="4887913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Texture mapping example: painting a world map texture image onto a globe object.</a:t>
            </a:r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1143000"/>
          </a:xfrm>
        </p:spPr>
        <p:txBody>
          <a:bodyPr/>
          <a:lstStyle/>
          <a:p>
            <a:r>
              <a:rPr lang="en-US" smtClean="0"/>
              <a:t>Texture Mapping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2AA7CCB-EC0F-45F2-8E9B-A3060AFE8A5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304800" y="1600200"/>
          <a:ext cx="8458200" cy="3441700"/>
        </p:xfrm>
        <a:graphic>
          <a:graphicData uri="http://schemas.openxmlformats.org/presentationml/2006/ole">
            <p:oleObj spid="_x0000_s35844" name="Visio" r:id="rId3" imgW="7581408" imgH="3084969" progId="Visio.Drawing.11">
              <p:embed/>
            </p:oleObj>
          </a:graphicData>
        </a:graphic>
      </p:graphicFrame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4648200"/>
            <a:ext cx="2362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Triangle Geometry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4114800" y="4648200"/>
            <a:ext cx="933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Aliased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6858000" y="4648200"/>
            <a:ext cx="14033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Anti-Aliased</a:t>
            </a:r>
          </a:p>
        </p:txBody>
      </p:sp>
      <p:sp>
        <p:nvSpPr>
          <p:cNvPr id="3584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Anti-Aliasing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57AC0D5-7702-4903-9706-AE6CB98515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62000" y="1371600"/>
            <a:ext cx="109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3D Application</a:t>
            </a:r>
            <a:br>
              <a:rPr lang="en-US" sz="1000" b="1">
                <a:latin typeface="Arial" charset="0"/>
                <a:cs typeface="Arial" charset="0"/>
              </a:rPr>
            </a:br>
            <a:r>
              <a:rPr lang="en-US" sz="1000" b="1">
                <a:latin typeface="Arial" charset="0"/>
                <a:cs typeface="Arial" charset="0"/>
              </a:rPr>
              <a:t>or Game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762000" y="2187575"/>
            <a:ext cx="10922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3D API:</a:t>
            </a:r>
            <a:br>
              <a:rPr lang="en-US" sz="1000" b="1">
                <a:latin typeface="Arial" charset="0"/>
                <a:cs typeface="Arial" charset="0"/>
              </a:rPr>
            </a:br>
            <a:r>
              <a:rPr lang="en-US" sz="1000" b="1">
                <a:latin typeface="Arial" charset="0"/>
                <a:cs typeface="Arial" charset="0"/>
              </a:rPr>
              <a:t>OpenGL or Direct3D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495425" y="4953000"/>
            <a:ext cx="1371600" cy="6969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  <a:cs typeface="Arial" charset="0"/>
              </a:rPr>
              <a:t>Programmable</a:t>
            </a:r>
            <a:br>
              <a:rPr lang="en-US" sz="1200" b="1">
                <a:latin typeface="Arial" charset="0"/>
                <a:cs typeface="Arial" charset="0"/>
              </a:rPr>
            </a:br>
            <a:r>
              <a:rPr lang="en-US" sz="1200" b="1">
                <a:latin typeface="Arial" charset="0"/>
                <a:cs typeface="Arial" charset="0"/>
              </a:rPr>
              <a:t>Vertex</a:t>
            </a:r>
            <a:br>
              <a:rPr lang="en-US" sz="1200" b="1">
                <a:latin typeface="Arial" charset="0"/>
                <a:cs typeface="Arial" charset="0"/>
              </a:rPr>
            </a:br>
            <a:r>
              <a:rPr lang="en-US" sz="1200" b="1">
                <a:latin typeface="Arial" charset="0"/>
                <a:cs typeface="Arial" charset="0"/>
              </a:rPr>
              <a:t>Processor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562225" y="3787775"/>
            <a:ext cx="838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Primitive</a:t>
            </a:r>
            <a:br>
              <a:rPr lang="en-US" sz="1000" b="1">
                <a:latin typeface="Arial" charset="0"/>
                <a:cs typeface="Arial" charset="0"/>
              </a:rPr>
            </a:br>
            <a:r>
              <a:rPr lang="en-US" sz="1000" b="1">
                <a:latin typeface="Arial" charset="0"/>
                <a:cs typeface="Arial" charset="0"/>
              </a:rPr>
              <a:t>Assembly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4391025" y="3787775"/>
            <a:ext cx="11160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Rasterization &amp; Interpolation</a:t>
            </a:r>
          </a:p>
        </p:txBody>
      </p:sp>
      <p:cxnSp>
        <p:nvCxnSpPr>
          <p:cNvPr id="36873" name="AutoShape 7"/>
          <p:cNvCxnSpPr>
            <a:cxnSpLocks noChangeShapeType="1"/>
            <a:stCxn id="36869" idx="2"/>
            <a:endCxn id="36884" idx="0"/>
          </p:cNvCxnSpPr>
          <p:nvPr/>
        </p:nvCxnSpPr>
        <p:spPr bwMode="auto">
          <a:xfrm flipH="1">
            <a:off x="1300163" y="2746375"/>
            <a:ext cx="7937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304800" y="1752600"/>
            <a:ext cx="104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3D API Commands</a:t>
            </a: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3022600" y="4572000"/>
            <a:ext cx="91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Transformed Vertices</a:t>
            </a:r>
          </a:p>
        </p:txBody>
      </p:sp>
      <p:sp>
        <p:nvSpPr>
          <p:cNvPr id="36876" name="Text Box 10"/>
          <p:cNvSpPr txBox="1">
            <a:spLocks noChangeArrowheads="1"/>
          </p:cNvSpPr>
          <p:nvPr/>
        </p:nvSpPr>
        <p:spPr bwMode="auto">
          <a:xfrm>
            <a:off x="3403600" y="3184525"/>
            <a:ext cx="911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Assembled Polygons, Lines, and Points</a:t>
            </a:r>
          </a:p>
        </p:txBody>
      </p:sp>
      <p:sp>
        <p:nvSpPr>
          <p:cNvPr id="36877" name="Text Box 11"/>
          <p:cNvSpPr txBox="1">
            <a:spLocks noChangeArrowheads="1"/>
          </p:cNvSpPr>
          <p:nvPr/>
        </p:nvSpPr>
        <p:spPr bwMode="auto">
          <a:xfrm>
            <a:off x="276225" y="3124200"/>
            <a:ext cx="10620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GPU Command &amp; Data  Stream</a:t>
            </a:r>
          </a:p>
        </p:txBody>
      </p:sp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5229225" y="5029200"/>
            <a:ext cx="1371600" cy="6969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  <a:cs typeface="Arial" charset="0"/>
              </a:rPr>
              <a:t>Programmable</a:t>
            </a:r>
            <a:br>
              <a:rPr lang="en-US" sz="1200" b="1">
                <a:latin typeface="Arial" charset="0"/>
                <a:cs typeface="Arial" charset="0"/>
              </a:rPr>
            </a:br>
            <a:r>
              <a:rPr lang="en-US" sz="1200" b="1">
                <a:latin typeface="Arial" charset="0"/>
                <a:cs typeface="Arial" charset="0"/>
              </a:rPr>
              <a:t>Fragment</a:t>
            </a:r>
            <a:br>
              <a:rPr lang="en-US" sz="1200" b="1">
                <a:latin typeface="Arial" charset="0"/>
                <a:cs typeface="Arial" charset="0"/>
              </a:rPr>
            </a:br>
            <a:r>
              <a:rPr lang="en-US" sz="1200" b="1">
                <a:latin typeface="Arial" charset="0"/>
                <a:cs typeface="Arial" charset="0"/>
              </a:rPr>
              <a:t>Processor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3776663" y="4479925"/>
            <a:ext cx="1143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Rasterized</a:t>
            </a:r>
            <a:br>
              <a:rPr lang="en-US" sz="1000">
                <a:latin typeface="Arial" charset="0"/>
                <a:cs typeface="Arial" charset="0"/>
              </a:rPr>
            </a:br>
            <a:r>
              <a:rPr lang="en-US" sz="1000">
                <a:latin typeface="Arial" charset="0"/>
                <a:cs typeface="Arial" charset="0"/>
              </a:rPr>
              <a:t>Pre-transformed</a:t>
            </a:r>
            <a:br>
              <a:rPr lang="en-US" sz="1000">
                <a:latin typeface="Arial" charset="0"/>
                <a:cs typeface="Arial" charset="0"/>
              </a:rPr>
            </a:br>
            <a:r>
              <a:rPr lang="en-US" sz="1000">
                <a:latin typeface="Arial" charset="0"/>
                <a:cs typeface="Arial" charset="0"/>
              </a:rPr>
              <a:t>Fragments</a:t>
            </a:r>
          </a:p>
        </p:txBody>
      </p:sp>
      <p:sp>
        <p:nvSpPr>
          <p:cNvPr id="36880" name="Text Box 14"/>
          <p:cNvSpPr txBox="1">
            <a:spLocks noChangeArrowheads="1"/>
          </p:cNvSpPr>
          <p:nvPr/>
        </p:nvSpPr>
        <p:spPr bwMode="auto">
          <a:xfrm>
            <a:off x="6781800" y="4572000"/>
            <a:ext cx="91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Transformed</a:t>
            </a:r>
            <a:br>
              <a:rPr lang="en-US" sz="1000">
                <a:latin typeface="Arial" charset="0"/>
                <a:cs typeface="Arial" charset="0"/>
              </a:rPr>
            </a:br>
            <a:r>
              <a:rPr lang="en-US" sz="1000">
                <a:latin typeface="Arial" charset="0"/>
                <a:cs typeface="Arial" charset="0"/>
              </a:rPr>
              <a:t>Fragments</a:t>
            </a:r>
          </a:p>
        </p:txBody>
      </p:sp>
      <p:sp>
        <p:nvSpPr>
          <p:cNvPr id="36881" name="Text Box 15"/>
          <p:cNvSpPr txBox="1">
            <a:spLocks noChangeArrowheads="1"/>
          </p:cNvSpPr>
          <p:nvPr/>
        </p:nvSpPr>
        <p:spPr bwMode="auto">
          <a:xfrm>
            <a:off x="6345238" y="3784600"/>
            <a:ext cx="8382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Raster</a:t>
            </a:r>
            <a:br>
              <a:rPr lang="en-US" sz="1000" b="1">
                <a:latin typeface="Arial" charset="0"/>
                <a:cs typeface="Arial" charset="0"/>
              </a:rPr>
            </a:br>
            <a:r>
              <a:rPr lang="en-US" sz="1000" b="1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7921625" y="3860800"/>
            <a:ext cx="1041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Framebuffer</a:t>
            </a:r>
          </a:p>
        </p:txBody>
      </p:sp>
      <p:sp>
        <p:nvSpPr>
          <p:cNvPr id="36883" name="Text Box 17"/>
          <p:cNvSpPr txBox="1">
            <a:spLocks noChangeArrowheads="1"/>
          </p:cNvSpPr>
          <p:nvPr/>
        </p:nvSpPr>
        <p:spPr bwMode="auto">
          <a:xfrm>
            <a:off x="7183438" y="34893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Pixel Updates</a:t>
            </a:r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957263" y="3711575"/>
            <a:ext cx="685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latin typeface="Arial" charset="0"/>
                <a:cs typeface="Arial" charset="0"/>
              </a:rPr>
              <a:t>GPU</a:t>
            </a:r>
            <a:br>
              <a:rPr lang="en-US" sz="1000" b="1">
                <a:latin typeface="Arial" charset="0"/>
                <a:cs typeface="Arial" charset="0"/>
              </a:rPr>
            </a:br>
            <a:r>
              <a:rPr lang="en-US" sz="1000" b="1">
                <a:latin typeface="Arial" charset="0"/>
                <a:cs typeface="Arial" charset="0"/>
              </a:rPr>
              <a:t>Front End</a:t>
            </a:r>
          </a:p>
        </p:txBody>
      </p:sp>
      <p:cxnSp>
        <p:nvCxnSpPr>
          <p:cNvPr id="36885" name="AutoShape 19"/>
          <p:cNvCxnSpPr>
            <a:cxnSpLocks noChangeShapeType="1"/>
            <a:stCxn id="36868" idx="2"/>
            <a:endCxn id="36869" idx="0"/>
          </p:cNvCxnSpPr>
          <p:nvPr/>
        </p:nvCxnSpPr>
        <p:spPr bwMode="auto">
          <a:xfrm>
            <a:off x="1308100" y="1778000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86" name="AutoShape 20"/>
          <p:cNvCxnSpPr>
            <a:cxnSpLocks noChangeShapeType="1"/>
            <a:stCxn id="36884" idx="3"/>
            <a:endCxn id="36871" idx="1"/>
          </p:cNvCxnSpPr>
          <p:nvPr/>
        </p:nvCxnSpPr>
        <p:spPr bwMode="auto">
          <a:xfrm>
            <a:off x="1643063" y="3990975"/>
            <a:ext cx="919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87" name="AutoShape 21"/>
          <p:cNvCxnSpPr>
            <a:cxnSpLocks noChangeShapeType="1"/>
            <a:stCxn id="36872" idx="2"/>
            <a:endCxn id="36878" idx="1"/>
          </p:cNvCxnSpPr>
          <p:nvPr/>
        </p:nvCxnSpPr>
        <p:spPr bwMode="auto">
          <a:xfrm rot="16200000" flipH="1">
            <a:off x="4483100" y="4660900"/>
            <a:ext cx="1184275" cy="250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888" name="Text Box 22"/>
          <p:cNvSpPr txBox="1">
            <a:spLocks noChangeArrowheads="1"/>
          </p:cNvSpPr>
          <p:nvPr/>
        </p:nvSpPr>
        <p:spPr bwMode="auto">
          <a:xfrm>
            <a:off x="200025" y="4267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Pre-transformed Vertices</a:t>
            </a:r>
          </a:p>
        </p:txBody>
      </p:sp>
      <p:sp>
        <p:nvSpPr>
          <p:cNvPr id="36889" name="Text Box 23"/>
          <p:cNvSpPr txBox="1">
            <a:spLocks noChangeArrowheads="1"/>
          </p:cNvSpPr>
          <p:nvPr/>
        </p:nvSpPr>
        <p:spPr bwMode="auto">
          <a:xfrm>
            <a:off x="1593850" y="34893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Vertex Index Stream</a:t>
            </a:r>
          </a:p>
        </p:txBody>
      </p:sp>
      <p:cxnSp>
        <p:nvCxnSpPr>
          <p:cNvPr id="36890" name="AutoShape 24"/>
          <p:cNvCxnSpPr>
            <a:cxnSpLocks noChangeShapeType="1"/>
            <a:stCxn id="36870" idx="3"/>
            <a:endCxn id="36871" idx="2"/>
          </p:cNvCxnSpPr>
          <p:nvPr/>
        </p:nvCxnSpPr>
        <p:spPr bwMode="auto">
          <a:xfrm flipV="1">
            <a:off x="2895600" y="4194175"/>
            <a:ext cx="85725" cy="1108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91" name="AutoShape 25"/>
          <p:cNvCxnSpPr>
            <a:cxnSpLocks noChangeShapeType="1"/>
            <a:stCxn id="36871" idx="3"/>
            <a:endCxn id="36872" idx="1"/>
          </p:cNvCxnSpPr>
          <p:nvPr/>
        </p:nvCxnSpPr>
        <p:spPr bwMode="auto">
          <a:xfrm>
            <a:off x="3400425" y="3990975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892" name="AutoShape 26"/>
          <p:cNvCxnSpPr>
            <a:cxnSpLocks noChangeShapeType="1"/>
            <a:stCxn id="36884" idx="2"/>
            <a:endCxn id="36870" idx="1"/>
          </p:cNvCxnSpPr>
          <p:nvPr/>
        </p:nvCxnSpPr>
        <p:spPr bwMode="auto">
          <a:xfrm rot="16200000" flipH="1">
            <a:off x="867569" y="4702969"/>
            <a:ext cx="1031875" cy="166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93" name="AutoShape 27"/>
          <p:cNvCxnSpPr>
            <a:cxnSpLocks noChangeShapeType="1"/>
            <a:stCxn id="36878" idx="3"/>
            <a:endCxn id="36881" idx="2"/>
          </p:cNvCxnSpPr>
          <p:nvPr/>
        </p:nvCxnSpPr>
        <p:spPr bwMode="auto">
          <a:xfrm flipV="1">
            <a:off x="6629400" y="4343400"/>
            <a:ext cx="134938" cy="10350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94" name="AutoShape 28"/>
          <p:cNvCxnSpPr>
            <a:cxnSpLocks noChangeShapeType="1"/>
            <a:stCxn id="36872" idx="3"/>
            <a:endCxn id="36881" idx="1"/>
          </p:cNvCxnSpPr>
          <p:nvPr/>
        </p:nvCxnSpPr>
        <p:spPr bwMode="auto">
          <a:xfrm flipV="1">
            <a:off x="5507038" y="3987800"/>
            <a:ext cx="838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895" name="Text Box 29"/>
          <p:cNvSpPr txBox="1">
            <a:spLocks noChangeArrowheads="1"/>
          </p:cNvSpPr>
          <p:nvPr/>
        </p:nvSpPr>
        <p:spPr bwMode="auto">
          <a:xfrm>
            <a:off x="5510213" y="3336925"/>
            <a:ext cx="911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latin typeface="Arial" charset="0"/>
                <a:cs typeface="Arial" charset="0"/>
              </a:rPr>
              <a:t>Pixel Location Stream</a:t>
            </a:r>
          </a:p>
        </p:txBody>
      </p:sp>
      <p:cxnSp>
        <p:nvCxnSpPr>
          <p:cNvPr id="36896" name="AutoShape 30"/>
          <p:cNvCxnSpPr>
            <a:cxnSpLocks noChangeShapeType="1"/>
            <a:stCxn id="36881" idx="3"/>
            <a:endCxn id="36882" idx="1"/>
          </p:cNvCxnSpPr>
          <p:nvPr/>
        </p:nvCxnSpPr>
        <p:spPr bwMode="auto">
          <a:xfrm>
            <a:off x="7183438" y="3987800"/>
            <a:ext cx="738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897" name="Line 31"/>
          <p:cNvSpPr>
            <a:spLocks noChangeShapeType="1"/>
          </p:cNvSpPr>
          <p:nvPr/>
        </p:nvSpPr>
        <p:spPr bwMode="auto">
          <a:xfrm>
            <a:off x="428625" y="29718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3552825" y="2727325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latin typeface="Arial" charset="0"/>
                <a:cs typeface="Arial" charset="0"/>
              </a:rPr>
              <a:t>CPU – GPU Boundary</a:t>
            </a:r>
          </a:p>
        </p:txBody>
      </p:sp>
      <p:sp>
        <p:nvSpPr>
          <p:cNvPr id="36899" name="Text Box 33"/>
          <p:cNvSpPr txBox="1">
            <a:spLocks noChangeArrowheads="1"/>
          </p:cNvSpPr>
          <p:nvPr/>
        </p:nvSpPr>
        <p:spPr bwMode="auto">
          <a:xfrm>
            <a:off x="6232525" y="20177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36900" name="Text Box 34"/>
          <p:cNvSpPr txBox="1">
            <a:spLocks noChangeArrowheads="1"/>
          </p:cNvSpPr>
          <p:nvPr/>
        </p:nvSpPr>
        <p:spPr bwMode="auto">
          <a:xfrm>
            <a:off x="6232525" y="3084513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GPU</a:t>
            </a:r>
          </a:p>
        </p:txBody>
      </p:sp>
      <p:sp>
        <p:nvSpPr>
          <p:cNvPr id="36901" name="Text Box 35"/>
          <p:cNvSpPr txBox="1">
            <a:spLocks noChangeArrowheads="1"/>
          </p:cNvSpPr>
          <p:nvPr/>
        </p:nvSpPr>
        <p:spPr bwMode="auto">
          <a:xfrm>
            <a:off x="609600" y="5715000"/>
            <a:ext cx="7864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An example of separate vertex processor and fragment processor in a programmable graphics pipeline</a:t>
            </a:r>
          </a:p>
        </p:txBody>
      </p:sp>
      <p:sp>
        <p:nvSpPr>
          <p:cNvPr id="3690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Programmable Vertex and Pixel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536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AE1DF19-2EAE-49AA-8784-22A256FBC9E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28600" y="1371600"/>
            <a:ext cx="8674100" cy="4433888"/>
            <a:chOff x="168" y="841"/>
            <a:chExt cx="5464" cy="2793"/>
          </a:xfrm>
        </p:grpSpPr>
        <p:grpSp>
          <p:nvGrpSpPr>
            <p:cNvPr id="37894" name="Group 3"/>
            <p:cNvGrpSpPr>
              <a:grpSpLocks/>
            </p:cNvGrpSpPr>
            <p:nvPr/>
          </p:nvGrpSpPr>
          <p:grpSpPr bwMode="auto">
            <a:xfrm>
              <a:off x="174" y="3154"/>
              <a:ext cx="837" cy="480"/>
              <a:chOff x="174" y="3154"/>
              <a:chExt cx="837" cy="480"/>
            </a:xfrm>
          </p:grpSpPr>
          <p:cxnSp>
            <p:nvCxnSpPr>
              <p:cNvPr id="38399" name="AutoShape 4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8400" name="AutoShape 5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8401" name="Group 6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8404" name="Rectangle 7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405" name="Group 8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42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2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406" name="Group 13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4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407" name="Group 18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41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408" name="Group 23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40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41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402" name="Rectangle 28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8403" name="Rectangle 29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  <p:cxnSp>
          <p:nvCxnSpPr>
            <p:cNvPr id="37895" name="AutoShape 30"/>
            <p:cNvCxnSpPr>
              <a:cxnSpLocks noChangeShapeType="1"/>
            </p:cNvCxnSpPr>
            <p:nvPr/>
          </p:nvCxnSpPr>
          <p:spPr bwMode="auto">
            <a:xfrm>
              <a:off x="815" y="2928"/>
              <a:ext cx="0" cy="226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896" name="AutoShape 31"/>
            <p:cNvCxnSpPr>
              <a:cxnSpLocks noChangeShapeType="1"/>
            </p:cNvCxnSpPr>
            <p:nvPr/>
          </p:nvCxnSpPr>
          <p:spPr bwMode="auto">
            <a:xfrm>
              <a:off x="1742" y="2928"/>
              <a:ext cx="0" cy="226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897" name="AutoShape 32"/>
            <p:cNvCxnSpPr>
              <a:cxnSpLocks noChangeShapeType="1"/>
            </p:cNvCxnSpPr>
            <p:nvPr/>
          </p:nvCxnSpPr>
          <p:spPr bwMode="auto">
            <a:xfrm>
              <a:off x="2669" y="2928"/>
              <a:ext cx="0" cy="226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898" name="AutoShape 33"/>
            <p:cNvCxnSpPr>
              <a:cxnSpLocks noChangeShapeType="1"/>
            </p:cNvCxnSpPr>
            <p:nvPr/>
          </p:nvCxnSpPr>
          <p:spPr bwMode="auto">
            <a:xfrm>
              <a:off x="3596" y="2928"/>
              <a:ext cx="0" cy="226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899" name="AutoShape 34"/>
            <p:cNvCxnSpPr>
              <a:cxnSpLocks noChangeShapeType="1"/>
            </p:cNvCxnSpPr>
            <p:nvPr/>
          </p:nvCxnSpPr>
          <p:spPr bwMode="auto">
            <a:xfrm>
              <a:off x="4520" y="2928"/>
              <a:ext cx="0" cy="226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900" name="Rectangle 35"/>
            <p:cNvSpPr>
              <a:spLocks noChangeArrowheads="1"/>
            </p:cNvSpPr>
            <p:nvPr/>
          </p:nvSpPr>
          <p:spPr bwMode="auto">
            <a:xfrm>
              <a:off x="168" y="2684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36"/>
            <p:cNvSpPr>
              <a:spLocks noChangeArrowheads="1"/>
            </p:cNvSpPr>
            <p:nvPr/>
          </p:nvSpPr>
          <p:spPr bwMode="auto">
            <a:xfrm>
              <a:off x="470" y="2684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37"/>
            <p:cNvGrpSpPr>
              <a:grpSpLocks/>
            </p:cNvGrpSpPr>
            <p:nvPr/>
          </p:nvGrpSpPr>
          <p:grpSpPr bwMode="auto">
            <a:xfrm>
              <a:off x="168" y="1728"/>
              <a:ext cx="605" cy="992"/>
              <a:chOff x="509" y="370"/>
              <a:chExt cx="605" cy="992"/>
            </a:xfrm>
          </p:grpSpPr>
          <p:sp>
            <p:nvSpPr>
              <p:cNvPr id="38363" name="Rectangle 38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364" name="Group 39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390" name="Rectangle 40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91" name="Rectangle 41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392" name="Rectangle 42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3" name="Rectangle 43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4" name="Rectangle 44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5" name="Rectangle 45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6" name="Rectangle 46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7" name="Rectangle 47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98" name="Rectangle 48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365" name="Group 49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381" name="Rectangle 50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82" name="Rectangle 51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383" name="Rectangle 52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4" name="Rectangle 53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5" name="Rectangle 54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6" name="Rectangle 55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7" name="Rectangle 56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8" name="Rectangle 57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89" name="Rectangle 58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366" name="Rectangle 59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367" name="Group 60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368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369" name="Group 62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38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70" name="Group 65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7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7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71" name="Group 68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7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7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72" name="Group 71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7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7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37903" name="AutoShape 74"/>
            <p:cNvCxnSpPr>
              <a:cxnSpLocks noChangeShapeType="1"/>
              <a:stCxn id="38363" idx="2"/>
            </p:cNvCxnSpPr>
            <p:nvPr/>
          </p:nvCxnSpPr>
          <p:spPr bwMode="auto">
            <a:xfrm rot="16200000" flipH="1">
              <a:off x="2743" y="448"/>
              <a:ext cx="434" cy="4977"/>
            </a:xfrm>
            <a:prstGeom prst="bentConnector3">
              <a:avLst>
                <a:gd name="adj1" fmla="val 47694"/>
              </a:avLst>
            </a:prstGeom>
            <a:noFill/>
            <a:ln w="19050">
              <a:solidFill>
                <a:srgbClr val="FF99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904" name="AutoShape 75"/>
            <p:cNvCxnSpPr>
              <a:cxnSpLocks noChangeShapeType="1"/>
              <a:stCxn id="37918" idx="2"/>
              <a:endCxn id="37917" idx="0"/>
            </p:cNvCxnSpPr>
            <p:nvPr/>
          </p:nvCxnSpPr>
          <p:spPr bwMode="auto">
            <a:xfrm>
              <a:off x="1734" y="967"/>
              <a:ext cx="0" cy="14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05" name="AutoShape 76"/>
            <p:cNvCxnSpPr>
              <a:cxnSpLocks noChangeShapeType="1"/>
              <a:stCxn id="37917" idx="2"/>
              <a:endCxn id="37913" idx="0"/>
            </p:cNvCxnSpPr>
            <p:nvPr/>
          </p:nvCxnSpPr>
          <p:spPr bwMode="auto">
            <a:xfrm>
              <a:off x="1734" y="1234"/>
              <a:ext cx="0" cy="142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06" name="AutoShape 77"/>
            <p:cNvCxnSpPr>
              <a:cxnSpLocks noChangeShapeType="1"/>
              <a:stCxn id="37914" idx="2"/>
              <a:endCxn id="37916" idx="0"/>
            </p:cNvCxnSpPr>
            <p:nvPr/>
          </p:nvCxnSpPr>
          <p:spPr bwMode="auto">
            <a:xfrm>
              <a:off x="4099" y="1234"/>
              <a:ext cx="0" cy="142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07" name="AutoShape 78"/>
            <p:cNvCxnSpPr>
              <a:cxnSpLocks noChangeShapeType="1"/>
              <a:stCxn id="38363" idx="0"/>
            </p:cNvCxnSpPr>
            <p:nvPr/>
          </p:nvCxnSpPr>
          <p:spPr bwMode="auto">
            <a:xfrm rot="5400000" flipV="1">
              <a:off x="2758" y="-559"/>
              <a:ext cx="1" cy="4575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908" name="AutoShape 79"/>
            <p:cNvCxnSpPr>
              <a:cxnSpLocks noChangeShapeType="1"/>
              <a:stCxn id="37913" idx="2"/>
            </p:cNvCxnSpPr>
            <p:nvPr/>
          </p:nvCxnSpPr>
          <p:spPr bwMode="auto">
            <a:xfrm>
              <a:off x="1734" y="1502"/>
              <a:ext cx="0" cy="127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09" name="AutoShape 80"/>
            <p:cNvCxnSpPr>
              <a:cxnSpLocks noChangeShapeType="1"/>
            </p:cNvCxnSpPr>
            <p:nvPr/>
          </p:nvCxnSpPr>
          <p:spPr bwMode="auto">
            <a:xfrm>
              <a:off x="2941" y="1502"/>
              <a:ext cx="0" cy="127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10" name="AutoShape 81"/>
            <p:cNvCxnSpPr>
              <a:cxnSpLocks noChangeShapeType="1"/>
            </p:cNvCxnSpPr>
            <p:nvPr/>
          </p:nvCxnSpPr>
          <p:spPr bwMode="auto">
            <a:xfrm>
              <a:off x="4101" y="1502"/>
              <a:ext cx="0" cy="127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11" name="AutoShape 82"/>
            <p:cNvCxnSpPr>
              <a:cxnSpLocks noChangeShapeType="1"/>
              <a:stCxn id="37901" idx="2"/>
              <a:endCxn id="37915" idx="0"/>
            </p:cNvCxnSpPr>
            <p:nvPr/>
          </p:nvCxnSpPr>
          <p:spPr bwMode="auto">
            <a:xfrm rot="5400000" flipH="1" flipV="1">
              <a:off x="1108" y="890"/>
              <a:ext cx="1344" cy="2316"/>
            </a:xfrm>
            <a:prstGeom prst="bentConnector5">
              <a:avLst>
                <a:gd name="adj1" fmla="val -8486"/>
                <a:gd name="adj2" fmla="val 210921"/>
                <a:gd name="adj3" fmla="val 129981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912" name="Rectangle 83"/>
            <p:cNvSpPr>
              <a:spLocks noChangeArrowheads="1"/>
            </p:cNvSpPr>
            <p:nvPr/>
          </p:nvSpPr>
          <p:spPr bwMode="auto">
            <a:xfrm rot="-5400000">
              <a:off x="5033" y="2143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Thread Processor</a:t>
              </a:r>
            </a:p>
          </p:txBody>
        </p:sp>
        <p:sp>
          <p:nvSpPr>
            <p:cNvPr id="37913" name="Rectangle 84"/>
            <p:cNvSpPr>
              <a:spLocks noChangeArrowheads="1"/>
            </p:cNvSpPr>
            <p:nvPr/>
          </p:nvSpPr>
          <p:spPr bwMode="auto">
            <a:xfrm>
              <a:off x="1256" y="1376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Vtx Thread Issue</a:t>
              </a:r>
            </a:p>
          </p:txBody>
        </p:sp>
        <p:sp>
          <p:nvSpPr>
            <p:cNvPr id="37914" name="Rectangle 85"/>
            <p:cNvSpPr>
              <a:spLocks noChangeArrowheads="1"/>
            </p:cNvSpPr>
            <p:nvPr/>
          </p:nvSpPr>
          <p:spPr bwMode="auto">
            <a:xfrm>
              <a:off x="3621" y="1108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Setup / Rstr / ZCull</a:t>
              </a:r>
            </a:p>
          </p:txBody>
        </p:sp>
        <p:sp>
          <p:nvSpPr>
            <p:cNvPr id="37915" name="Rectangle 86"/>
            <p:cNvSpPr>
              <a:spLocks noChangeArrowheads="1"/>
            </p:cNvSpPr>
            <p:nvPr/>
          </p:nvSpPr>
          <p:spPr bwMode="auto">
            <a:xfrm>
              <a:off x="2460" y="1376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Geom Thread Issue</a:t>
              </a:r>
            </a:p>
          </p:txBody>
        </p:sp>
        <p:sp>
          <p:nvSpPr>
            <p:cNvPr id="37916" name="Rectangle 87"/>
            <p:cNvSpPr>
              <a:spLocks noChangeArrowheads="1"/>
            </p:cNvSpPr>
            <p:nvPr/>
          </p:nvSpPr>
          <p:spPr bwMode="auto">
            <a:xfrm>
              <a:off x="3621" y="1376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Pixel Thread Issue</a:t>
              </a:r>
            </a:p>
          </p:txBody>
        </p:sp>
        <p:sp>
          <p:nvSpPr>
            <p:cNvPr id="37917" name="Rectangle 88"/>
            <p:cNvSpPr>
              <a:spLocks noChangeArrowheads="1"/>
            </p:cNvSpPr>
            <p:nvPr/>
          </p:nvSpPr>
          <p:spPr bwMode="auto">
            <a:xfrm>
              <a:off x="1256" y="1108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Data Assembler</a:t>
              </a:r>
            </a:p>
          </p:txBody>
        </p:sp>
        <p:sp>
          <p:nvSpPr>
            <p:cNvPr id="37918" name="Rectangle 89"/>
            <p:cNvSpPr>
              <a:spLocks noChangeArrowheads="1"/>
            </p:cNvSpPr>
            <p:nvPr/>
          </p:nvSpPr>
          <p:spPr bwMode="auto">
            <a:xfrm>
              <a:off x="1256" y="841"/>
              <a:ext cx="956" cy="12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37919" name="AutoShape 90"/>
            <p:cNvCxnSpPr>
              <a:cxnSpLocks noChangeShapeType="1"/>
              <a:endCxn id="37914" idx="0"/>
            </p:cNvCxnSpPr>
            <p:nvPr/>
          </p:nvCxnSpPr>
          <p:spPr bwMode="auto">
            <a:xfrm>
              <a:off x="4099" y="967"/>
              <a:ext cx="0" cy="141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20" name="AutoShape 91"/>
            <p:cNvCxnSpPr>
              <a:cxnSpLocks noChangeShapeType="1"/>
              <a:stCxn id="37900" idx="2"/>
            </p:cNvCxnSpPr>
            <p:nvPr/>
          </p:nvCxnSpPr>
          <p:spPr bwMode="auto">
            <a:xfrm rot="16200000" flipH="1">
              <a:off x="2447" y="593"/>
              <a:ext cx="434" cy="4688"/>
            </a:xfrm>
            <a:prstGeom prst="bentConnector3">
              <a:avLst>
                <a:gd name="adj1" fmla="val 67046"/>
              </a:avLst>
            </a:prstGeom>
            <a:noFill/>
            <a:ln w="19050">
              <a:solidFill>
                <a:srgbClr val="3366FF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921" name="AutoShape 92"/>
            <p:cNvCxnSpPr>
              <a:cxnSpLocks noChangeShapeType="1"/>
            </p:cNvCxnSpPr>
            <p:nvPr/>
          </p:nvCxnSpPr>
          <p:spPr bwMode="auto">
            <a:xfrm>
              <a:off x="375" y="3016"/>
              <a:ext cx="1" cy="138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22" name="AutoShape 93"/>
            <p:cNvCxnSpPr>
              <a:cxnSpLocks noChangeShapeType="1"/>
            </p:cNvCxnSpPr>
            <p:nvPr/>
          </p:nvCxnSpPr>
          <p:spPr bwMode="auto">
            <a:xfrm>
              <a:off x="1302" y="3016"/>
              <a:ext cx="1" cy="138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23" name="AutoShape 94"/>
            <p:cNvCxnSpPr>
              <a:cxnSpLocks noChangeShapeType="1"/>
            </p:cNvCxnSpPr>
            <p:nvPr/>
          </p:nvCxnSpPr>
          <p:spPr bwMode="auto">
            <a:xfrm>
              <a:off x="2229" y="3016"/>
              <a:ext cx="1" cy="138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24" name="AutoShape 95"/>
            <p:cNvCxnSpPr>
              <a:cxnSpLocks noChangeShapeType="1"/>
            </p:cNvCxnSpPr>
            <p:nvPr/>
          </p:nvCxnSpPr>
          <p:spPr bwMode="auto">
            <a:xfrm>
              <a:off x="3156" y="3016"/>
              <a:ext cx="1" cy="138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25" name="AutoShape 96"/>
            <p:cNvCxnSpPr>
              <a:cxnSpLocks noChangeShapeType="1"/>
            </p:cNvCxnSpPr>
            <p:nvPr/>
          </p:nvCxnSpPr>
          <p:spPr bwMode="auto">
            <a:xfrm>
              <a:off x="4080" y="3016"/>
              <a:ext cx="1" cy="138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7926" name="Group 97"/>
            <p:cNvGrpSpPr>
              <a:grpSpLocks/>
            </p:cNvGrpSpPr>
            <p:nvPr/>
          </p:nvGrpSpPr>
          <p:grpSpPr bwMode="auto">
            <a:xfrm>
              <a:off x="320" y="2720"/>
              <a:ext cx="303" cy="296"/>
              <a:chOff x="299" y="2864"/>
              <a:chExt cx="303" cy="296"/>
            </a:xfrm>
          </p:grpSpPr>
          <p:cxnSp>
            <p:nvCxnSpPr>
              <p:cNvPr id="38360" name="AutoShape 98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61" name="AutoShape 99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62" name="AutoShape 100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37927" name="Group 101"/>
            <p:cNvGrpSpPr>
              <a:grpSpLocks/>
            </p:cNvGrpSpPr>
            <p:nvPr/>
          </p:nvGrpSpPr>
          <p:grpSpPr bwMode="auto">
            <a:xfrm>
              <a:off x="971" y="2720"/>
              <a:ext cx="303" cy="296"/>
              <a:chOff x="299" y="2864"/>
              <a:chExt cx="303" cy="296"/>
            </a:xfrm>
          </p:grpSpPr>
          <p:cxnSp>
            <p:nvCxnSpPr>
              <p:cNvPr id="38357" name="AutoShape 102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8" name="AutoShape 103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9" name="AutoShape 104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37928" name="Group 105"/>
            <p:cNvGrpSpPr>
              <a:grpSpLocks/>
            </p:cNvGrpSpPr>
            <p:nvPr/>
          </p:nvGrpSpPr>
          <p:grpSpPr bwMode="auto">
            <a:xfrm>
              <a:off x="1628" y="2720"/>
              <a:ext cx="303" cy="296"/>
              <a:chOff x="299" y="2864"/>
              <a:chExt cx="303" cy="296"/>
            </a:xfrm>
          </p:grpSpPr>
          <p:cxnSp>
            <p:nvCxnSpPr>
              <p:cNvPr id="38354" name="AutoShape 106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5" name="AutoShape 107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6" name="AutoShape 108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37929" name="Group 109"/>
            <p:cNvGrpSpPr>
              <a:grpSpLocks/>
            </p:cNvGrpSpPr>
            <p:nvPr/>
          </p:nvGrpSpPr>
          <p:grpSpPr bwMode="auto">
            <a:xfrm>
              <a:off x="2281" y="2720"/>
              <a:ext cx="303" cy="296"/>
              <a:chOff x="299" y="2864"/>
              <a:chExt cx="303" cy="296"/>
            </a:xfrm>
          </p:grpSpPr>
          <p:cxnSp>
            <p:nvCxnSpPr>
              <p:cNvPr id="38351" name="AutoShape 110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2" name="AutoShape 111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3" name="AutoShape 112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37930" name="Group 113"/>
            <p:cNvGrpSpPr>
              <a:grpSpLocks/>
            </p:cNvGrpSpPr>
            <p:nvPr/>
          </p:nvGrpSpPr>
          <p:grpSpPr bwMode="auto">
            <a:xfrm>
              <a:off x="2931" y="2720"/>
              <a:ext cx="303" cy="296"/>
              <a:chOff x="299" y="2864"/>
              <a:chExt cx="303" cy="296"/>
            </a:xfrm>
          </p:grpSpPr>
          <p:cxnSp>
            <p:nvCxnSpPr>
              <p:cNvPr id="38348" name="AutoShape 114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49" name="AutoShape 115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50" name="AutoShape 116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37931" name="AutoShape 117"/>
            <p:cNvCxnSpPr>
              <a:cxnSpLocks noChangeShapeType="1"/>
            </p:cNvCxnSpPr>
            <p:nvPr/>
          </p:nvCxnSpPr>
          <p:spPr bwMode="auto">
            <a:xfrm>
              <a:off x="3553" y="2720"/>
              <a:ext cx="2" cy="296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7932" name="AutoShape 118"/>
            <p:cNvCxnSpPr>
              <a:cxnSpLocks noChangeShapeType="1"/>
            </p:cNvCxnSpPr>
            <p:nvPr/>
          </p:nvCxnSpPr>
          <p:spPr bwMode="auto">
            <a:xfrm>
              <a:off x="3739" y="2720"/>
              <a:ext cx="0" cy="208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7933" name="AutoShape 119"/>
            <p:cNvCxnSpPr>
              <a:cxnSpLocks noChangeShapeType="1"/>
            </p:cNvCxnSpPr>
            <p:nvPr/>
          </p:nvCxnSpPr>
          <p:spPr bwMode="auto">
            <a:xfrm>
              <a:off x="3890" y="2720"/>
              <a:ext cx="1" cy="116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grpSp>
          <p:nvGrpSpPr>
            <p:cNvPr id="37934" name="Group 120"/>
            <p:cNvGrpSpPr>
              <a:grpSpLocks/>
            </p:cNvGrpSpPr>
            <p:nvPr/>
          </p:nvGrpSpPr>
          <p:grpSpPr bwMode="auto">
            <a:xfrm>
              <a:off x="4238" y="2720"/>
              <a:ext cx="303" cy="296"/>
              <a:chOff x="299" y="2864"/>
              <a:chExt cx="303" cy="296"/>
            </a:xfrm>
          </p:grpSpPr>
          <p:cxnSp>
            <p:nvCxnSpPr>
              <p:cNvPr id="38345" name="AutoShape 121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46" name="AutoShape 122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47" name="AutoShape 123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37935" name="Group 124"/>
            <p:cNvGrpSpPr>
              <a:grpSpLocks/>
            </p:cNvGrpSpPr>
            <p:nvPr/>
          </p:nvGrpSpPr>
          <p:grpSpPr bwMode="auto">
            <a:xfrm>
              <a:off x="4894" y="2720"/>
              <a:ext cx="303" cy="296"/>
              <a:chOff x="299" y="2864"/>
              <a:chExt cx="303" cy="296"/>
            </a:xfrm>
          </p:grpSpPr>
          <p:cxnSp>
            <p:nvCxnSpPr>
              <p:cNvPr id="38342" name="AutoShape 125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43" name="AutoShape 126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38344" name="AutoShape 127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37936" name="AutoShape 128"/>
            <p:cNvCxnSpPr>
              <a:cxnSpLocks noChangeShapeType="1"/>
            </p:cNvCxnSpPr>
            <p:nvPr/>
          </p:nvCxnSpPr>
          <p:spPr bwMode="auto">
            <a:xfrm flipH="1">
              <a:off x="3085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37" name="AutoShape 129"/>
            <p:cNvCxnSpPr>
              <a:cxnSpLocks noChangeShapeType="1"/>
            </p:cNvCxnSpPr>
            <p:nvPr/>
          </p:nvCxnSpPr>
          <p:spPr bwMode="auto">
            <a:xfrm flipH="1">
              <a:off x="2432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38" name="AutoShape 130"/>
            <p:cNvCxnSpPr>
              <a:cxnSpLocks noChangeShapeType="1"/>
            </p:cNvCxnSpPr>
            <p:nvPr/>
          </p:nvCxnSpPr>
          <p:spPr bwMode="auto">
            <a:xfrm flipH="1">
              <a:off x="3738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39" name="AutoShape 131"/>
            <p:cNvCxnSpPr>
              <a:cxnSpLocks noChangeShapeType="1"/>
            </p:cNvCxnSpPr>
            <p:nvPr/>
          </p:nvCxnSpPr>
          <p:spPr bwMode="auto">
            <a:xfrm flipH="1">
              <a:off x="1778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40" name="AutoShape 132"/>
            <p:cNvCxnSpPr>
              <a:cxnSpLocks noChangeShapeType="1"/>
            </p:cNvCxnSpPr>
            <p:nvPr/>
          </p:nvCxnSpPr>
          <p:spPr bwMode="auto">
            <a:xfrm flipH="1">
              <a:off x="1123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941" name="AutoShape 133"/>
            <p:cNvCxnSpPr>
              <a:cxnSpLocks noChangeShapeType="1"/>
            </p:cNvCxnSpPr>
            <p:nvPr/>
          </p:nvCxnSpPr>
          <p:spPr bwMode="auto">
            <a:xfrm flipH="1">
              <a:off x="4389" y="1629"/>
              <a:ext cx="1" cy="9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7942" name="Group 134"/>
            <p:cNvGrpSpPr>
              <a:grpSpLocks/>
            </p:cNvGrpSpPr>
            <p:nvPr/>
          </p:nvGrpSpPr>
          <p:grpSpPr bwMode="auto">
            <a:xfrm>
              <a:off x="814" y="1728"/>
              <a:ext cx="605" cy="992"/>
              <a:chOff x="509" y="370"/>
              <a:chExt cx="605" cy="992"/>
            </a:xfrm>
          </p:grpSpPr>
          <p:sp>
            <p:nvSpPr>
              <p:cNvPr id="38306" name="Rectangle 135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307" name="Group 136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333" name="Rectangle 137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34" name="Rectangle 138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3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6" name="Rectangle 140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7" name="Rectangle 141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8" name="Rectangle 142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9" name="Rectangle 143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308" name="Group 146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324" name="Rectangle 147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325" name="Rectangle 148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326" name="Rectangle 149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27" name="Rectangle 150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28" name="Rectangle 151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0" name="Rectangle 153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1" name="Rectangle 154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32" name="Rectangle 155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309" name="Rectangle 156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310" name="Group 157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311" name="Rectangle 158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312" name="Group 159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22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323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13" name="Group 162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2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2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14" name="Group 165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18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1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15" name="Group 168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316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317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43" name="Rectangle 171"/>
            <p:cNvSpPr>
              <a:spLocks noChangeArrowheads="1"/>
            </p:cNvSpPr>
            <p:nvPr/>
          </p:nvSpPr>
          <p:spPr bwMode="auto">
            <a:xfrm>
              <a:off x="1473" y="2685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4" name="Rectangle 172"/>
            <p:cNvSpPr>
              <a:spLocks noChangeArrowheads="1"/>
            </p:cNvSpPr>
            <p:nvPr/>
          </p:nvSpPr>
          <p:spPr bwMode="auto">
            <a:xfrm>
              <a:off x="1775" y="2685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45" name="Group 173"/>
            <p:cNvGrpSpPr>
              <a:grpSpLocks/>
            </p:cNvGrpSpPr>
            <p:nvPr/>
          </p:nvGrpSpPr>
          <p:grpSpPr bwMode="auto">
            <a:xfrm>
              <a:off x="1473" y="1729"/>
              <a:ext cx="605" cy="992"/>
              <a:chOff x="509" y="370"/>
              <a:chExt cx="605" cy="992"/>
            </a:xfrm>
          </p:grpSpPr>
          <p:sp>
            <p:nvSpPr>
              <p:cNvPr id="38270" name="Rectangle 174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271" name="Group 175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297" name="Rectangle 176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98" name="Rectangle 177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99" name="Rectangle 178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0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1" name="Rectangle 180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2" name="Rectangle 181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3" name="Rectangle 182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4" name="Rectangle 183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305" name="Rectangle 184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272" name="Group 185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288" name="Rectangle 186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89" name="Rectangle 187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90" name="Rectangle 188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1" name="Rectangle 189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2" name="Rectangle 190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3" name="Rectangle 191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4" name="Rectangle 192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5" name="Rectangle 193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96" name="Rectangle 194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273" name="Rectangle 195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274" name="Group 196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275" name="Rectangle 197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276" name="Group 198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86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287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77" name="Group 201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84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85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78" name="Group 204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82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83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79" name="Group 207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80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81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46" name="Group 210"/>
            <p:cNvGrpSpPr>
              <a:grpSpLocks/>
            </p:cNvGrpSpPr>
            <p:nvPr/>
          </p:nvGrpSpPr>
          <p:grpSpPr bwMode="auto">
            <a:xfrm>
              <a:off x="2119" y="1729"/>
              <a:ext cx="605" cy="992"/>
              <a:chOff x="509" y="370"/>
              <a:chExt cx="605" cy="992"/>
            </a:xfrm>
          </p:grpSpPr>
          <p:sp>
            <p:nvSpPr>
              <p:cNvPr id="38234" name="Rectangle 211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235" name="Group 212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261" name="Rectangle 213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62" name="Rectangle 214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63" name="Rectangle 215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4" name="Rectangle 216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5" name="Rectangle 217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6" name="Rectangle 218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7" name="Rectangle 219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8" name="Rectangle 220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9" name="Rectangle 221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236" name="Group 222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252" name="Rectangle 223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53" name="Rectangle 224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54" name="Rectangle 225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55" name="Rectangle 226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56" name="Rectangle 227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57" name="Rectangle 228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58" name="Rectangle 229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59" name="Rectangle 230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60" name="Rectangle 231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237" name="Rectangle 232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238" name="Group 233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239" name="Rectangle 234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240" name="Group 235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50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251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41" name="Group 238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4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49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42" name="Group 241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46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47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43" name="Group 244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44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45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47" name="Rectangle 247"/>
            <p:cNvSpPr>
              <a:spLocks noChangeArrowheads="1"/>
            </p:cNvSpPr>
            <p:nvPr/>
          </p:nvSpPr>
          <p:spPr bwMode="auto">
            <a:xfrm>
              <a:off x="2786" y="2683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8" name="Rectangle 248"/>
            <p:cNvSpPr>
              <a:spLocks noChangeArrowheads="1"/>
            </p:cNvSpPr>
            <p:nvPr/>
          </p:nvSpPr>
          <p:spPr bwMode="auto">
            <a:xfrm>
              <a:off x="3088" y="2683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49" name="Group 249"/>
            <p:cNvGrpSpPr>
              <a:grpSpLocks/>
            </p:cNvGrpSpPr>
            <p:nvPr/>
          </p:nvGrpSpPr>
          <p:grpSpPr bwMode="auto">
            <a:xfrm>
              <a:off x="2786" y="1727"/>
              <a:ext cx="605" cy="992"/>
              <a:chOff x="509" y="370"/>
              <a:chExt cx="605" cy="992"/>
            </a:xfrm>
          </p:grpSpPr>
          <p:sp>
            <p:nvSpPr>
              <p:cNvPr id="38198" name="Rectangle 250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199" name="Group 251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225" name="Rectangle 252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26" name="Rectangle 253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27" name="Rectangle 254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8" name="Rectangle 255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9" name="Rectangle 256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30" name="Rectangle 257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31" name="Rectangle 258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32" name="Rectangle 259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33" name="Rectangle 260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200" name="Group 261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216" name="Rectangle 262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217" name="Rectangle 263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218" name="Rectangle 264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19" name="Rectangle 265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0" name="Rectangle 266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1" name="Rectangle 267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2" name="Rectangle 268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3" name="Rectangle 269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224" name="Rectangle 270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201" name="Rectangle 271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202" name="Group 272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203" name="Rectangle 273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204" name="Group 274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14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215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05" name="Group 277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12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13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06" name="Group 280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10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11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207" name="Group 283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208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209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50" name="Group 286"/>
            <p:cNvGrpSpPr>
              <a:grpSpLocks/>
            </p:cNvGrpSpPr>
            <p:nvPr/>
          </p:nvGrpSpPr>
          <p:grpSpPr bwMode="auto">
            <a:xfrm>
              <a:off x="3432" y="1727"/>
              <a:ext cx="605" cy="992"/>
              <a:chOff x="509" y="370"/>
              <a:chExt cx="605" cy="992"/>
            </a:xfrm>
          </p:grpSpPr>
          <p:sp>
            <p:nvSpPr>
              <p:cNvPr id="38162" name="Rectangle 287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163" name="Group 288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189" name="Rectangle 289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90" name="Rectangle 290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91" name="Rectangle 291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2" name="Rectangle 292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3" name="Rectangle 293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4" name="Rectangle 294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5" name="Rectangle 295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6" name="Rectangle 296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97" name="Rectangle 297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164" name="Group 298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180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81" name="Rectangle 300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82" name="Rectangle 301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3" name="Rectangle 302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4" name="Rectangle 303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5" name="Rectangle 304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6" name="Rectangle 305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7" name="Rectangle 306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88" name="Rectangle 307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165" name="Rectangle 308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166" name="Group 309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167" name="Rectangle 310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168" name="Group 311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78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179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69" name="Group 314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76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77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70" name="Group 317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74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75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71" name="Group 320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72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73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7951" name="Rectangle 323"/>
            <p:cNvSpPr>
              <a:spLocks noChangeArrowheads="1"/>
            </p:cNvSpPr>
            <p:nvPr/>
          </p:nvSpPr>
          <p:spPr bwMode="auto">
            <a:xfrm>
              <a:off x="4091" y="2684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2" name="Rectangle 324"/>
            <p:cNvSpPr>
              <a:spLocks noChangeArrowheads="1"/>
            </p:cNvSpPr>
            <p:nvPr/>
          </p:nvSpPr>
          <p:spPr bwMode="auto">
            <a:xfrm>
              <a:off x="4393" y="2684"/>
              <a:ext cx="303" cy="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53" name="Group 325"/>
            <p:cNvGrpSpPr>
              <a:grpSpLocks/>
            </p:cNvGrpSpPr>
            <p:nvPr/>
          </p:nvGrpSpPr>
          <p:grpSpPr bwMode="auto">
            <a:xfrm>
              <a:off x="4091" y="1728"/>
              <a:ext cx="605" cy="992"/>
              <a:chOff x="509" y="370"/>
              <a:chExt cx="605" cy="992"/>
            </a:xfrm>
          </p:grpSpPr>
          <p:sp>
            <p:nvSpPr>
              <p:cNvPr id="38126" name="Rectangle 326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127" name="Group 327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153" name="Rectangle 328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54" name="Rectangle 329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55" name="Rectangle 330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6" name="Rectangle 331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7" name="Rectangle 332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8" name="Rectangle 333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9" name="Rectangle 334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60" name="Rectangle 335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61" name="Rectangle 336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128" name="Group 337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14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45" name="Rectangle 339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46" name="Rectangle 340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47" name="Rectangle 341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48" name="Rectangle 342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49" name="Rectangle 343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0" name="Rectangle 344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1" name="Rectangle 345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52" name="Rectangle 346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129" name="Rectangle 347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130" name="Group 348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131" name="Rectangle 349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132" name="Group 350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4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143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33" name="Group 353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40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41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34" name="Group 356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38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39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135" name="Group 359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36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37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54" name="Group 362"/>
            <p:cNvGrpSpPr>
              <a:grpSpLocks/>
            </p:cNvGrpSpPr>
            <p:nvPr/>
          </p:nvGrpSpPr>
          <p:grpSpPr bwMode="auto">
            <a:xfrm>
              <a:off x="4737" y="1728"/>
              <a:ext cx="605" cy="992"/>
              <a:chOff x="509" y="370"/>
              <a:chExt cx="605" cy="992"/>
            </a:xfrm>
          </p:grpSpPr>
          <p:sp>
            <p:nvSpPr>
              <p:cNvPr id="38090" name="Rectangle 363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091" name="Group 364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38117" name="Rectangle 365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25" name="Rectangle 373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38092" name="Group 374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38108" name="Rectangle 375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109" name="Rectangle 376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  <a:cs typeface="Arial" charset="0"/>
                    </a:rPr>
                    <a:t>SP</a:t>
                  </a:r>
                </a:p>
              </p:txBody>
            </p:sp>
            <p:sp>
              <p:nvSpPr>
                <p:cNvPr id="38110" name="Rectangle 377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1" name="Rectangle 378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2" name="Rectangle 379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3" name="Rectangle 380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4" name="Rectangle 381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5" name="Rectangle 382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116" name="Rectangle 383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093" name="Rectangle 384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L1</a:t>
                </a:r>
              </a:p>
            </p:txBody>
          </p:sp>
          <p:grpSp>
            <p:nvGrpSpPr>
              <p:cNvPr id="38094" name="Group 385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38095" name="Rectangle 386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096" name="Group 387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06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  <a:cs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38107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97" name="Group 390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04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05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98" name="Group 393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02" name="Rectangle 39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03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99" name="Group 396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38100" name="Rectangle 39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8101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7955" name="Group 399"/>
            <p:cNvGrpSpPr>
              <a:grpSpLocks/>
            </p:cNvGrpSpPr>
            <p:nvPr/>
          </p:nvGrpSpPr>
          <p:grpSpPr bwMode="auto">
            <a:xfrm>
              <a:off x="1111" y="3154"/>
              <a:ext cx="837" cy="480"/>
              <a:chOff x="174" y="3154"/>
              <a:chExt cx="837" cy="480"/>
            </a:xfrm>
          </p:grpSpPr>
          <p:cxnSp>
            <p:nvCxnSpPr>
              <p:cNvPr id="38064" name="AutoShape 400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8065" name="AutoShape 401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8066" name="Group 402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8069" name="Rectangle 403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070" name="Group 404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86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7" name="Rectangle 40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8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9" name="Rectangle 4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71" name="Group 409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82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3" name="Rectangle 4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4" name="Rectangle 41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5" name="Rectangle 41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72" name="Group 414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78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79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0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81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73" name="Group 419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74" name="Rectangle 42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75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76" name="Rectangle 42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77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067" name="Rectangle 424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8068" name="Rectangle 425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  <p:grpSp>
          <p:nvGrpSpPr>
            <p:cNvPr id="37956" name="Group 426"/>
            <p:cNvGrpSpPr>
              <a:grpSpLocks/>
            </p:cNvGrpSpPr>
            <p:nvPr/>
          </p:nvGrpSpPr>
          <p:grpSpPr bwMode="auto">
            <a:xfrm>
              <a:off x="2013" y="3154"/>
              <a:ext cx="837" cy="480"/>
              <a:chOff x="174" y="3154"/>
              <a:chExt cx="837" cy="480"/>
            </a:xfrm>
          </p:grpSpPr>
          <p:cxnSp>
            <p:nvCxnSpPr>
              <p:cNvPr id="38038" name="AutoShape 427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8039" name="AutoShape 428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8040" name="Group 429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8043" name="Rectangle 430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044" name="Group 431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60" name="Rectangle 43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61" name="Rectangle 43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62" name="Rectangle 43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63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45" name="Group 436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56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7" name="Rectangle 43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8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9" name="Rectangle 4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46" name="Group 441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52" name="Rectangle 44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3" name="Rectangle 44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4" name="Rectangle 44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5" name="Rectangle 4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47" name="Group 446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48" name="Rectangle 44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49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0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51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041" name="Rectangle 451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8042" name="Rectangle 452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  <p:grpSp>
          <p:nvGrpSpPr>
            <p:cNvPr id="37957" name="Group 453"/>
            <p:cNvGrpSpPr>
              <a:grpSpLocks/>
            </p:cNvGrpSpPr>
            <p:nvPr/>
          </p:nvGrpSpPr>
          <p:grpSpPr bwMode="auto">
            <a:xfrm>
              <a:off x="2950" y="3154"/>
              <a:ext cx="837" cy="480"/>
              <a:chOff x="174" y="3154"/>
              <a:chExt cx="837" cy="480"/>
            </a:xfrm>
          </p:grpSpPr>
          <p:cxnSp>
            <p:nvCxnSpPr>
              <p:cNvPr id="38012" name="AutoShape 454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8013" name="AutoShape 455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8014" name="Group 456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80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018" name="Group 458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34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5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6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7" name="Rectangle 46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19" name="Group 463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30" name="Rectangle 4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1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2" name="Rectangle 46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33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20" name="Group 468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26" name="Rectangle 46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7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8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9" name="Rectangle 47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021" name="Group 473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22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3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4" name="Rectangle 4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25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015" name="Rectangle 478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8016" name="Rectangle 479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  <p:grpSp>
          <p:nvGrpSpPr>
            <p:cNvPr id="37958" name="Group 480"/>
            <p:cNvGrpSpPr>
              <a:grpSpLocks/>
            </p:cNvGrpSpPr>
            <p:nvPr/>
          </p:nvGrpSpPr>
          <p:grpSpPr bwMode="auto">
            <a:xfrm>
              <a:off x="3858" y="3154"/>
              <a:ext cx="837" cy="480"/>
              <a:chOff x="174" y="3154"/>
              <a:chExt cx="837" cy="480"/>
            </a:xfrm>
          </p:grpSpPr>
          <p:cxnSp>
            <p:nvCxnSpPr>
              <p:cNvPr id="37986" name="AutoShape 481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7987" name="AutoShape 482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7988" name="Group 483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7991" name="Rectangle 484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92" name="Group 485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08" name="Rectangle 48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9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10" name="Rectangle 48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11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93" name="Group 490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04" name="Rectangle 49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5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6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7" name="Rectangle 49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94" name="Group 495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8000" name="Rectangle 49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1" name="Rectangle 49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2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3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95" name="Group 500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7996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97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98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99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989" name="Rectangle 505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7990" name="Rectangle 506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  <p:grpSp>
          <p:nvGrpSpPr>
            <p:cNvPr id="37959" name="Group 507"/>
            <p:cNvGrpSpPr>
              <a:grpSpLocks/>
            </p:cNvGrpSpPr>
            <p:nvPr/>
          </p:nvGrpSpPr>
          <p:grpSpPr bwMode="auto">
            <a:xfrm>
              <a:off x="4795" y="3154"/>
              <a:ext cx="837" cy="480"/>
              <a:chOff x="174" y="3154"/>
              <a:chExt cx="837" cy="480"/>
            </a:xfrm>
          </p:grpSpPr>
          <p:cxnSp>
            <p:nvCxnSpPr>
              <p:cNvPr id="37960" name="AutoShape 508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7961" name="AutoShape 509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37962" name="Group 510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37965" name="Rectangle 511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66" name="Group 512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7982" name="Rectangle 51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3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4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5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67" name="Group 517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7978" name="Rectangle 51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9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0" name="Rectangle 52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1" name="Rectangle 5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68" name="Group 522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7974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5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6" name="Rectangle 52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7" name="Rectangle 52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69" name="Group 527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37970" name="Rectangle 52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1" name="Rectangle 52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2" name="Rectangle 53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3" name="Rectangle 53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963" name="Rectangle 532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L2</a:t>
                </a:r>
              </a:p>
            </p:txBody>
          </p:sp>
          <p:sp>
            <p:nvSpPr>
              <p:cNvPr id="37964" name="Rectangle 533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FB</a:t>
                </a:r>
              </a:p>
            </p:txBody>
          </p:sp>
        </p:grpSp>
      </p:grpSp>
      <p:sp>
        <p:nvSpPr>
          <p:cNvPr id="37893" name="Rectangle 53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mtClean="0"/>
              <a:t>Unified Graphics Pipeline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ECE408, University of Illinois, Urbana-Champaign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1986354-CA1B-4379-B45A-AF41CF6DA02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1981200" y="685800"/>
            <a:ext cx="5459413" cy="5108575"/>
            <a:chOff x="1440" y="767"/>
            <a:chExt cx="3439" cy="3218"/>
          </a:xfrm>
        </p:grpSpPr>
        <p:sp>
          <p:nvSpPr>
            <p:cNvPr id="38918" name="Rectangle 3"/>
            <p:cNvSpPr>
              <a:spLocks noChangeArrowheads="1"/>
            </p:cNvSpPr>
            <p:nvPr/>
          </p:nvSpPr>
          <p:spPr bwMode="auto">
            <a:xfrm>
              <a:off x="2184" y="767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2177" y="3802"/>
              <a:ext cx="111" cy="111"/>
            </a:xfrm>
            <a:prstGeom prst="rect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1440" y="1008"/>
              <a:ext cx="1584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  <a:cs typeface="Arial" charset="0"/>
                </a:rPr>
                <a:t>Input Registers</a:t>
              </a:r>
            </a:p>
          </p:txBody>
        </p:sp>
        <p:sp>
          <p:nvSpPr>
            <p:cNvPr id="38921" name="Text Box 6"/>
            <p:cNvSpPr txBox="1">
              <a:spLocks noChangeArrowheads="1"/>
            </p:cNvSpPr>
            <p:nvPr/>
          </p:nvSpPr>
          <p:spPr bwMode="auto">
            <a:xfrm>
              <a:off x="1440" y="1584"/>
              <a:ext cx="1584" cy="143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  <a:latin typeface="Tahoma" pitchFamily="34" charset="0"/>
                  <a:cs typeface="Arial" charset="0"/>
                </a:rPr>
                <a:t>Fragment Program</a:t>
              </a:r>
            </a:p>
            <a:p>
              <a:pPr algn="ctr">
                <a:spcBef>
                  <a:spcPct val="50000"/>
                </a:spcBef>
              </a:pPr>
              <a:endParaRPr lang="en-US" sz="2000">
                <a:solidFill>
                  <a:srgbClr val="FFFF00"/>
                </a:solidFill>
                <a:latin typeface="Tahoma" pitchFamily="34" charset="0"/>
                <a:cs typeface="Arial" charset="0"/>
              </a:endParaRPr>
            </a:p>
            <a:p>
              <a:pPr algn="ctr">
                <a:spcBef>
                  <a:spcPct val="50000"/>
                </a:spcBef>
              </a:pPr>
              <a:endParaRPr lang="en-US" sz="2000">
                <a:solidFill>
                  <a:srgbClr val="FFFF00"/>
                </a:solidFill>
                <a:latin typeface="Tahoma" pitchFamily="34" charset="0"/>
                <a:cs typeface="Arial" charset="0"/>
              </a:endParaRPr>
            </a:p>
          </p:txBody>
        </p:sp>
        <p:sp>
          <p:nvSpPr>
            <p:cNvPr id="38922" name="Text Box 7"/>
            <p:cNvSpPr txBox="1">
              <a:spLocks noChangeArrowheads="1"/>
            </p:cNvSpPr>
            <p:nvPr/>
          </p:nvSpPr>
          <p:spPr bwMode="auto">
            <a:xfrm>
              <a:off x="1440" y="3312"/>
              <a:ext cx="1584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  <a:cs typeface="Arial" charset="0"/>
                </a:rPr>
                <a:t>Output Registers</a:t>
              </a:r>
            </a:p>
          </p:txBody>
        </p:sp>
        <p:sp>
          <p:nvSpPr>
            <p:cNvPr id="38923" name="Text Box 8"/>
            <p:cNvSpPr txBox="1">
              <a:spLocks noChangeArrowheads="1"/>
            </p:cNvSpPr>
            <p:nvPr/>
          </p:nvSpPr>
          <p:spPr bwMode="auto">
            <a:xfrm>
              <a:off x="3384" y="2160"/>
              <a:ext cx="1458" cy="26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  <a:latin typeface="Tahoma" pitchFamily="34" charset="0"/>
                  <a:cs typeface="Arial" charset="0"/>
                </a:rPr>
                <a:t>Constants</a:t>
              </a:r>
            </a:p>
          </p:txBody>
        </p:sp>
        <p:sp>
          <p:nvSpPr>
            <p:cNvPr id="38924" name="Text Box 9"/>
            <p:cNvSpPr txBox="1">
              <a:spLocks noChangeArrowheads="1"/>
            </p:cNvSpPr>
            <p:nvPr/>
          </p:nvSpPr>
          <p:spPr bwMode="auto">
            <a:xfrm>
              <a:off x="3384" y="1719"/>
              <a:ext cx="1458" cy="268"/>
            </a:xfrm>
            <a:prstGeom prst="rect">
              <a:avLst/>
            </a:prstGeom>
            <a:noFill/>
            <a:ln w="2857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6699FF"/>
                  </a:solidFill>
                  <a:latin typeface="Tahoma" pitchFamily="34" charset="0"/>
                  <a:cs typeface="Arial" charset="0"/>
                </a:rPr>
                <a:t>Texture</a:t>
              </a:r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3384" y="2592"/>
              <a:ext cx="145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  <a:cs typeface="Arial" charset="0"/>
                </a:rPr>
                <a:t>Temp Registers</a:t>
              </a:r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flipH="1">
              <a:off x="3054" y="1872"/>
              <a:ext cx="288" cy="0"/>
            </a:xfrm>
            <a:prstGeom prst="line">
              <a:avLst/>
            </a:prstGeom>
            <a:noFill/>
            <a:ln w="38100">
              <a:solidFill>
                <a:srgbClr val="6699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H="1">
              <a:off x="3054" y="2304"/>
              <a:ext cx="28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 flipH="1">
              <a:off x="3054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29" name="Line 14"/>
            <p:cNvSpPr>
              <a:spLocks noChangeShapeType="1"/>
            </p:cNvSpPr>
            <p:nvPr/>
          </p:nvSpPr>
          <p:spPr bwMode="auto">
            <a:xfrm>
              <a:off x="2232" y="12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30" name="Line 15"/>
            <p:cNvSpPr>
              <a:spLocks noChangeShapeType="1"/>
            </p:cNvSpPr>
            <p:nvPr/>
          </p:nvSpPr>
          <p:spPr bwMode="auto">
            <a:xfrm>
              <a:off x="2232" y="30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931" name="Freeform 16"/>
            <p:cNvSpPr>
              <a:spLocks/>
            </p:cNvSpPr>
            <p:nvPr/>
          </p:nvSpPr>
          <p:spPr bwMode="auto">
            <a:xfrm>
              <a:off x="2177" y="1863"/>
              <a:ext cx="165" cy="1070"/>
            </a:xfrm>
            <a:custGeom>
              <a:avLst/>
              <a:gdLst>
                <a:gd name="T0" fmla="*/ 28 w 208"/>
                <a:gd name="T1" fmla="*/ 0 h 1536"/>
                <a:gd name="T2" fmla="*/ 100 w 208"/>
                <a:gd name="T3" fmla="*/ 65 h 1536"/>
                <a:gd name="T4" fmla="*/ 4 w 208"/>
                <a:gd name="T5" fmla="*/ 114 h 1536"/>
                <a:gd name="T6" fmla="*/ 76 w 208"/>
                <a:gd name="T7" fmla="*/ 178 h 1536"/>
                <a:gd name="T8" fmla="*/ 4 w 208"/>
                <a:gd name="T9" fmla="*/ 244 h 1536"/>
                <a:gd name="T10" fmla="*/ 76 w 208"/>
                <a:gd name="T11" fmla="*/ 276 h 1536"/>
                <a:gd name="T12" fmla="*/ 28 w 208"/>
                <a:gd name="T13" fmla="*/ 325 h 1536"/>
                <a:gd name="T14" fmla="*/ 76 w 208"/>
                <a:gd name="T15" fmla="*/ 373 h 1536"/>
                <a:gd name="T16" fmla="*/ 4 w 208"/>
                <a:gd name="T17" fmla="*/ 421 h 1536"/>
                <a:gd name="T18" fmla="*/ 52 w 208"/>
                <a:gd name="T19" fmla="*/ 454 h 1536"/>
                <a:gd name="T20" fmla="*/ 28 w 208"/>
                <a:gd name="T21" fmla="*/ 519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Text Box 17"/>
            <p:cNvSpPr txBox="1">
              <a:spLocks noChangeArrowheads="1"/>
            </p:cNvSpPr>
            <p:nvPr/>
          </p:nvSpPr>
          <p:spPr bwMode="auto">
            <a:xfrm>
              <a:off x="4007" y="821"/>
              <a:ext cx="872" cy="589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>
                  <a:latin typeface="Arial" charset="0"/>
                  <a:cs typeface="Arial" charset="0"/>
                </a:rPr>
                <a:t>per thread</a:t>
              </a:r>
            </a:p>
            <a:p>
              <a:r>
                <a:rPr lang="en-US" sz="1800" i="1">
                  <a:solidFill>
                    <a:srgbClr val="FFFF00"/>
                  </a:solidFill>
                  <a:latin typeface="Arial" charset="0"/>
                  <a:cs typeface="Arial" charset="0"/>
                </a:rPr>
                <a:t>per Shader</a:t>
              </a:r>
            </a:p>
            <a:p>
              <a:r>
                <a:rPr lang="en-US" sz="1800" i="1">
                  <a:solidFill>
                    <a:srgbClr val="6699FF"/>
                  </a:solidFill>
                  <a:latin typeface="Arial" charset="0"/>
                  <a:cs typeface="Arial" charset="0"/>
                </a:rPr>
                <a:t>per Context</a:t>
              </a:r>
            </a:p>
          </p:txBody>
        </p:sp>
        <p:sp>
          <p:nvSpPr>
            <p:cNvPr id="38933" name="Text Box 18"/>
            <p:cNvSpPr txBox="1">
              <a:spLocks noChangeArrowheads="1"/>
            </p:cNvSpPr>
            <p:nvPr/>
          </p:nvSpPr>
          <p:spPr bwMode="auto">
            <a:xfrm>
              <a:off x="1440" y="3717"/>
              <a:ext cx="1584" cy="268"/>
            </a:xfrm>
            <a:prstGeom prst="rect">
              <a:avLst/>
            </a:prstGeom>
            <a:noFill/>
            <a:ln w="2857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6699FF"/>
                  </a:solidFill>
                  <a:latin typeface="Tahoma" pitchFamily="34" charset="0"/>
                  <a:cs typeface="Arial" charset="0"/>
                </a:rPr>
                <a:t>        FB     Memory</a:t>
              </a:r>
            </a:p>
          </p:txBody>
        </p:sp>
      </p:grpSp>
      <p:sp>
        <p:nvSpPr>
          <p:cNvPr id="3891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The restricted input and output capabilities of a shader programming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2007-2009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A43A67D-732A-435C-99F6-B31BC934896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6324600" cy="5181600"/>
          </a:xfrm>
        </p:spPr>
        <p:txBody>
          <a:bodyPr/>
          <a:lstStyle/>
          <a:p>
            <a:pPr eaLnBrk="1" hangingPunct="1"/>
            <a:r>
              <a:rPr lang="en-US" sz="2400" smtClean="0"/>
              <a:t>Professors and Authors of CUDA textbook</a:t>
            </a:r>
          </a:p>
          <a:p>
            <a:pPr lvl="1" eaLnBrk="1" hangingPunct="1">
              <a:buFontTx/>
              <a:buNone/>
            </a:pPr>
            <a:r>
              <a:rPr lang="en-US" sz="2000" b="1" smtClean="0"/>
              <a:t>Wen-mei Hwu</a:t>
            </a:r>
            <a:endParaRPr lang="en-US" sz="20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	Endowed Chair Professor of ECE at Univ. of Illinois </a:t>
            </a:r>
          </a:p>
          <a:p>
            <a:pPr lvl="1" eaLnBrk="1" hangingPunct="1">
              <a:buFontTx/>
              <a:buNone/>
            </a:pPr>
            <a:r>
              <a:rPr lang="en-US" sz="2000" b="1" smtClean="0"/>
              <a:t>David Kirk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Chief Scientist, NVIDIA and Professor of ECE</a:t>
            </a:r>
          </a:p>
          <a:p>
            <a:pPr lvl="1" eaLnBrk="1" hangingPunct="1"/>
            <a:r>
              <a:rPr lang="en-US" sz="2000" smtClean="0"/>
              <a:t>Slides with copyright notice below are due to Profs Wen-mei Hwu and David Kirk or else are minor modifications of their slides.</a:t>
            </a:r>
          </a:p>
          <a:p>
            <a:pPr eaLnBrk="1" hangingPunct="1"/>
            <a:r>
              <a:rPr lang="en-US" sz="2400" smtClean="0"/>
              <a:t>Mary Hall, CS4961, Univ of Utah, Slides used as reference and may be used in modified form in class presentations.</a:t>
            </a:r>
          </a:p>
          <a:p>
            <a:pPr eaLnBrk="1" hangingPunct="1"/>
            <a:r>
              <a:rPr lang="en-US" sz="2400" smtClean="0"/>
              <a:t>Dan Ernest and Brandon Holt, Univ of Wisconsin at Eau Claire, Their slides were used in educational program at SC11 and will be used for reference and possibly for slides 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86600" y="3657600"/>
            <a:ext cx="1804988" cy="2209800"/>
          </a:xfrm>
          <a:noFill/>
        </p:spPr>
      </p:pic>
      <p:pic>
        <p:nvPicPr>
          <p:cNvPr id="21510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7010400" y="1219200"/>
            <a:ext cx="1768475" cy="2209800"/>
          </a:xfrm>
          <a:noFill/>
        </p:spPr>
      </p:pic>
      <p:sp>
        <p:nvSpPr>
          <p:cNvPr id="21511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228600"/>
          </a:xfrm>
        </p:spPr>
        <p:txBody>
          <a:bodyPr/>
          <a:lstStyle/>
          <a:p>
            <a:r>
              <a:rPr lang="en-US" sz="3200" smtClean="0"/>
              <a:t>Acknowledgements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1747628-DE9A-4676-BD0D-3DD02394610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sz="3600" smtClean="0"/>
              <a:t>Programming Massively Parallel Processors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Lecture Slides for Chapter 3: CUDA Programming Model 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A4F5A41-7735-49B3-B2F6-0BD05371D6C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(Historical) GPGPU 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General Purpose computation using GPU and graphics API in applications other than 3D graphics</a:t>
            </a:r>
          </a:p>
          <a:p>
            <a:pPr lvl="1"/>
            <a:r>
              <a:rPr lang="en-US" sz="2000" smtClean="0"/>
              <a:t>GPU accelerates critical path of application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Data parallel algorithms leverage GPU attributes</a:t>
            </a:r>
          </a:p>
          <a:p>
            <a:pPr lvl="1"/>
            <a:r>
              <a:rPr lang="en-US" sz="2000" smtClean="0"/>
              <a:t>Large data arrays, streaming throughput</a:t>
            </a:r>
          </a:p>
          <a:p>
            <a:pPr lvl="1"/>
            <a:r>
              <a:rPr lang="en-US" sz="2000" smtClean="0"/>
              <a:t>Fine-grain SIMD parallelism</a:t>
            </a:r>
          </a:p>
          <a:p>
            <a:pPr lvl="1"/>
            <a:r>
              <a:rPr lang="en-US" sz="2000" smtClean="0"/>
              <a:t>Low-latency floating point (FP) computation</a:t>
            </a:r>
          </a:p>
          <a:p>
            <a:r>
              <a:rPr lang="en-US" sz="2400" smtClean="0"/>
              <a:t>Applications – see </a:t>
            </a:r>
            <a:r>
              <a:rPr lang="en-US" sz="2400" smtClean="0">
                <a:solidFill>
                  <a:schemeClr val="tx2"/>
                </a:solidFill>
              </a:rPr>
              <a:t>//GPGPU.org</a:t>
            </a:r>
            <a:endParaRPr lang="en-US" sz="2400" smtClean="0"/>
          </a:p>
          <a:p>
            <a:pPr lvl="1"/>
            <a:r>
              <a:rPr lang="en-US" sz="2000" smtClean="0"/>
              <a:t>Game effects (FX) physics, image processing</a:t>
            </a:r>
          </a:p>
          <a:p>
            <a:pPr lvl="1"/>
            <a:r>
              <a:rPr lang="en-US" sz="2000" smtClean="0"/>
              <a:t>Physical modeling, computational engineering, matrix algebra, convolution, correlation, sorting</a:t>
            </a:r>
          </a:p>
        </p:txBody>
      </p:sp>
      <p:pic>
        <p:nvPicPr>
          <p:cNvPr id="40966" name="Picture 4" descr="gpgp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657600"/>
            <a:ext cx="2133600" cy="541338"/>
          </a:xfrm>
          <a:prstGeom prst="rect">
            <a:avLst/>
          </a:prstGeom>
          <a:noFill/>
          <a:ln w="19050">
            <a:solidFill>
              <a:srgbClr val="6699CC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9BA0E4FA-B071-4A4D-92BD-32FE1100E0D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GPGPU Constraints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5105400" cy="4837113"/>
          </a:xfrm>
        </p:spPr>
        <p:txBody>
          <a:bodyPr/>
          <a:lstStyle/>
          <a:p>
            <a:r>
              <a:rPr lang="en-US" sz="2400" smtClean="0"/>
              <a:t>Dealing with graphics API</a:t>
            </a:r>
          </a:p>
          <a:p>
            <a:pPr lvl="1"/>
            <a:r>
              <a:rPr lang="en-US" sz="2000" smtClean="0"/>
              <a:t>Working with the corner cases of the graphics API</a:t>
            </a:r>
          </a:p>
          <a:p>
            <a:r>
              <a:rPr lang="en-US" sz="2400" smtClean="0"/>
              <a:t>Addressing modes</a:t>
            </a:r>
          </a:p>
          <a:p>
            <a:pPr lvl="1"/>
            <a:r>
              <a:rPr lang="en-US" sz="2000" smtClean="0"/>
              <a:t>Limited texture size/dimension</a:t>
            </a:r>
          </a:p>
          <a:p>
            <a:r>
              <a:rPr lang="en-US" sz="2400" smtClean="0"/>
              <a:t>Shader capabilities</a:t>
            </a:r>
          </a:p>
          <a:p>
            <a:pPr lvl="1"/>
            <a:r>
              <a:rPr lang="en-US" sz="2000" smtClean="0"/>
              <a:t>Limited outputs</a:t>
            </a:r>
          </a:p>
          <a:p>
            <a:r>
              <a:rPr lang="en-US" sz="2400" smtClean="0"/>
              <a:t>Instruction sets</a:t>
            </a:r>
          </a:p>
          <a:p>
            <a:pPr lvl="1"/>
            <a:r>
              <a:rPr lang="en-US" sz="2000" smtClean="0"/>
              <a:t>Lack of Integer &amp; bit ops</a:t>
            </a:r>
          </a:p>
          <a:p>
            <a:r>
              <a:rPr lang="en-US" sz="2400" smtClean="0"/>
              <a:t>Communication limited</a:t>
            </a:r>
          </a:p>
          <a:p>
            <a:pPr lvl="1"/>
            <a:r>
              <a:rPr lang="en-US" sz="2000" smtClean="0"/>
              <a:t>Between pixels</a:t>
            </a:r>
          </a:p>
          <a:p>
            <a:pPr lvl="1"/>
            <a:r>
              <a:rPr lang="en-US" sz="2000" smtClean="0"/>
              <a:t>Scatter  a[i] = p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6632575" y="1555750"/>
            <a:ext cx="80963" cy="88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626225" y="3987800"/>
            <a:ext cx="82550" cy="88900"/>
          </a:xfrm>
          <a:prstGeom prst="rect">
            <a:avLst/>
          </a:prstGeom>
          <a:solidFill>
            <a:srgbClr val="CC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6081713" y="1749425"/>
            <a:ext cx="1171575" cy="214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Tahoma" pitchFamily="34" charset="0"/>
              </a:rPr>
              <a:t>Input Registers</a:t>
            </a:r>
          </a:p>
        </p:txBody>
      </p: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6081713" y="2209800"/>
            <a:ext cx="1171575" cy="1146175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FFFF00"/>
                </a:solidFill>
                <a:latin typeface="Tahoma" pitchFamily="34" charset="0"/>
              </a:rPr>
              <a:t>Fragment Program</a:t>
            </a:r>
          </a:p>
          <a:p>
            <a:pPr algn="ctr">
              <a:spcBef>
                <a:spcPct val="50000"/>
              </a:spcBef>
            </a:pPr>
            <a:endParaRPr lang="en-US" sz="800">
              <a:solidFill>
                <a:srgbClr val="FFFF00"/>
              </a:solidFill>
              <a:latin typeface="Tahoma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8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6081713" y="3594100"/>
            <a:ext cx="1171575" cy="215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Tahoma" pitchFamily="34" charset="0"/>
              </a:rPr>
              <a:t>Output Registers</a:t>
            </a:r>
          </a:p>
        </p:txBody>
      </p:sp>
      <p:sp>
        <p:nvSpPr>
          <p:cNvPr id="41995" name="Text Box 9"/>
          <p:cNvSpPr txBox="1">
            <a:spLocks noChangeArrowheads="1"/>
          </p:cNvSpPr>
          <p:nvPr/>
        </p:nvSpPr>
        <p:spPr bwMode="auto">
          <a:xfrm>
            <a:off x="7519988" y="2671763"/>
            <a:ext cx="1077912" cy="21431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FFFF00"/>
                </a:solidFill>
                <a:latin typeface="Tahoma" pitchFamily="34" charset="0"/>
              </a:rPr>
              <a:t>Constants</a:t>
            </a:r>
          </a:p>
        </p:txBody>
      </p: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7519988" y="2317750"/>
            <a:ext cx="1077912" cy="215900"/>
          </a:xfrm>
          <a:prstGeom prst="rect">
            <a:avLst/>
          </a:prstGeom>
          <a:noFill/>
          <a:ln w="19050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6699FF"/>
                </a:solidFill>
                <a:latin typeface="Tahoma" pitchFamily="34" charset="0"/>
              </a:rPr>
              <a:t>Texture</a:t>
            </a:r>
          </a:p>
        </p:txBody>
      </p:sp>
      <p:sp>
        <p:nvSpPr>
          <p:cNvPr id="41997" name="Text Box 11"/>
          <p:cNvSpPr txBox="1">
            <a:spLocks noChangeArrowheads="1"/>
          </p:cNvSpPr>
          <p:nvPr/>
        </p:nvSpPr>
        <p:spPr bwMode="auto">
          <a:xfrm>
            <a:off x="7519988" y="3017838"/>
            <a:ext cx="1077912" cy="214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Tahoma" pitchFamily="34" charset="0"/>
              </a:rPr>
              <a:t>Temp Registers</a:t>
            </a: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 flipH="1">
            <a:off x="7275513" y="2441575"/>
            <a:ext cx="212725" cy="0"/>
          </a:xfrm>
          <a:prstGeom prst="line">
            <a:avLst/>
          </a:prstGeom>
          <a:noFill/>
          <a:ln w="19050">
            <a:solidFill>
              <a:srgbClr val="6699FF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 flipH="1">
            <a:off x="7275513" y="2787650"/>
            <a:ext cx="2127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 flipH="1">
            <a:off x="7275513" y="3133725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6667500" y="1979613"/>
            <a:ext cx="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6667500" y="3363913"/>
            <a:ext cx="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3" name="Freeform 17"/>
          <p:cNvSpPr>
            <a:spLocks/>
          </p:cNvSpPr>
          <p:nvPr/>
        </p:nvSpPr>
        <p:spPr bwMode="auto">
          <a:xfrm>
            <a:off x="6626225" y="2433638"/>
            <a:ext cx="122238" cy="857250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1623588623 w 208"/>
              <a:gd name="T5" fmla="*/ 2147483647 h 1536"/>
              <a:gd name="T6" fmla="*/ 2147483647 w 208"/>
              <a:gd name="T7" fmla="*/ 2147483647 h 1536"/>
              <a:gd name="T8" fmla="*/ 1623588623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1623588623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4" name="Text Box 18"/>
          <p:cNvSpPr txBox="1">
            <a:spLocks noChangeArrowheads="1"/>
          </p:cNvSpPr>
          <p:nvPr/>
        </p:nvSpPr>
        <p:spPr bwMode="auto">
          <a:xfrm>
            <a:off x="7980363" y="1598613"/>
            <a:ext cx="644525" cy="471487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700" i="1">
                <a:solidFill>
                  <a:srgbClr val="FFFFFF"/>
                </a:solidFill>
                <a:latin typeface="Arial" charset="0"/>
              </a:rPr>
              <a:t>per thread</a:t>
            </a:r>
          </a:p>
          <a:p>
            <a:r>
              <a:rPr lang="en-US" sz="700" i="1">
                <a:solidFill>
                  <a:srgbClr val="FFFF00"/>
                </a:solidFill>
                <a:latin typeface="Arial" charset="0"/>
              </a:rPr>
              <a:t>per Shader</a:t>
            </a:r>
          </a:p>
          <a:p>
            <a:r>
              <a:rPr lang="en-US" sz="700" i="1">
                <a:solidFill>
                  <a:srgbClr val="6699FF"/>
                </a:solidFill>
                <a:latin typeface="Arial" charset="0"/>
              </a:rPr>
              <a:t>per Context</a:t>
            </a:r>
          </a:p>
        </p:txBody>
      </p:sp>
      <p:sp>
        <p:nvSpPr>
          <p:cNvPr id="42005" name="Text Box 19"/>
          <p:cNvSpPr txBox="1">
            <a:spLocks noChangeArrowheads="1"/>
          </p:cNvSpPr>
          <p:nvPr/>
        </p:nvSpPr>
        <p:spPr bwMode="auto">
          <a:xfrm>
            <a:off x="6081713" y="3919538"/>
            <a:ext cx="1171575" cy="214312"/>
          </a:xfrm>
          <a:prstGeom prst="rect">
            <a:avLst/>
          </a:prstGeom>
          <a:noFill/>
          <a:ln w="19050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800">
                <a:solidFill>
                  <a:srgbClr val="6699FF"/>
                </a:solidFill>
                <a:latin typeface="Tahoma" pitchFamily="34" charset="0"/>
              </a:rPr>
              <a:t>        FB      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224033F-77B6-4520-B7D9-72EF1A04272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572000"/>
          </a:xfrm>
        </p:spPr>
        <p:txBody>
          <a:bodyPr/>
          <a:lstStyle/>
          <a:p>
            <a:r>
              <a:rPr lang="en-US" sz="2400" smtClean="0"/>
              <a:t>“</a:t>
            </a:r>
            <a:r>
              <a:rPr lang="en-US" sz="2400" smtClean="0">
                <a:solidFill>
                  <a:schemeClr val="tx2"/>
                </a:solidFill>
              </a:rPr>
              <a:t>C</a:t>
            </a:r>
            <a:r>
              <a:rPr lang="en-US" sz="2400" smtClean="0"/>
              <a:t>ompute Unified </a:t>
            </a:r>
            <a:r>
              <a:rPr lang="en-US" sz="2400" smtClean="0">
                <a:solidFill>
                  <a:schemeClr val="tx2"/>
                </a:solidFill>
              </a:rPr>
              <a:t>Device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A</a:t>
            </a:r>
            <a:r>
              <a:rPr lang="en-US" sz="2400" smtClean="0"/>
              <a:t>rchitecture”</a:t>
            </a:r>
          </a:p>
          <a:p>
            <a:r>
              <a:rPr lang="en-US" sz="2400" smtClean="0"/>
              <a:t>General purpose programming model</a:t>
            </a:r>
          </a:p>
          <a:p>
            <a:pPr lvl="1"/>
            <a:r>
              <a:rPr lang="en-US" sz="2000" smtClean="0"/>
              <a:t>User kicks off batches of threads on the GPU</a:t>
            </a:r>
          </a:p>
          <a:p>
            <a:pPr lvl="1"/>
            <a:r>
              <a:rPr lang="en-US" sz="2000" smtClean="0"/>
              <a:t>GPU = dedicated super-threaded, massively data parallel co-processor</a:t>
            </a:r>
          </a:p>
          <a:p>
            <a:r>
              <a:rPr lang="en-US" sz="2400" smtClean="0"/>
              <a:t>Targeted software stack</a:t>
            </a:r>
          </a:p>
          <a:p>
            <a:pPr lvl="1"/>
            <a:r>
              <a:rPr lang="en-US" sz="2000" smtClean="0"/>
              <a:t>Compute oriented drivers, language, and tools</a:t>
            </a:r>
          </a:p>
          <a:p>
            <a:r>
              <a:rPr lang="en-US" sz="2400" smtClean="0"/>
              <a:t>Driver for loading computation programs into GPU</a:t>
            </a:r>
          </a:p>
          <a:p>
            <a:pPr lvl="1"/>
            <a:r>
              <a:rPr lang="en-US" sz="2000" smtClean="0"/>
              <a:t>Standalone Driver - Optimized for computation </a:t>
            </a:r>
          </a:p>
          <a:p>
            <a:pPr lvl="1"/>
            <a:r>
              <a:rPr lang="en-US" sz="2000" smtClean="0"/>
              <a:t>Interface designed for compute – graphics-free API</a:t>
            </a:r>
          </a:p>
          <a:p>
            <a:pPr lvl="1"/>
            <a:r>
              <a:rPr lang="en-US" sz="2000" smtClean="0"/>
              <a:t>Data sharing with OpenGL buffer objects </a:t>
            </a:r>
          </a:p>
          <a:p>
            <a:pPr lvl="1"/>
            <a:r>
              <a:rPr lang="en-US" sz="2000" smtClean="0"/>
              <a:t>Guaranteed maximum download &amp; readback speeds</a:t>
            </a:r>
          </a:p>
          <a:p>
            <a:pPr lvl="1"/>
            <a:r>
              <a:rPr lang="en-US" sz="2000" smtClean="0"/>
              <a:t>Explicit GPU memory management</a:t>
            </a:r>
          </a:p>
          <a:p>
            <a:endParaRPr lang="en-US" sz="2400" smtClean="0"/>
          </a:p>
        </p:txBody>
      </p:sp>
      <p:graphicFrame>
        <p:nvGraphicFramePr>
          <p:cNvPr id="4301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84188" y="0"/>
          <a:ext cx="2546350" cy="1268413"/>
        </p:xfrm>
        <a:graphic>
          <a:graphicData uri="http://schemas.openxmlformats.org/presentationml/2006/ole">
            <p:oleObj spid="_x0000_s43014" name="Picture" r:id="rId4" imgW="7619048" imgH="5714286" progId="StaticDib">
              <p:embed/>
            </p:oleObj>
          </a:graphicData>
        </a:graphic>
      </p:graphicFrame>
      <p:grpSp>
        <p:nvGrpSpPr>
          <p:cNvPr id="43015" name="Group 5"/>
          <p:cNvGrpSpPr>
            <a:grpSpLocks/>
          </p:cNvGrpSpPr>
          <p:nvPr/>
        </p:nvGrpSpPr>
        <p:grpSpPr bwMode="auto">
          <a:xfrm>
            <a:off x="7319963" y="4830763"/>
            <a:ext cx="1719262" cy="1504950"/>
            <a:chOff x="4257" y="2787"/>
            <a:chExt cx="1359" cy="1300"/>
          </a:xfrm>
        </p:grpSpPr>
        <p:pic>
          <p:nvPicPr>
            <p:cNvPr id="43016" name="Picture 6" descr="OpenGL-the standard for high performance 2D &amp; 3D graphics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72" y="3120"/>
              <a:ext cx="1320" cy="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7" name="AutoShape 7"/>
            <p:cNvSpPr>
              <a:spLocks noChangeArrowheads="1"/>
            </p:cNvSpPr>
            <p:nvPr/>
          </p:nvSpPr>
          <p:spPr bwMode="auto">
            <a:xfrm>
              <a:off x="4257" y="2787"/>
              <a:ext cx="1359" cy="1300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4 h 21600"/>
                <a:gd name="T8" fmla="*/ 3 w 21600"/>
                <a:gd name="T9" fmla="*/ 5 h 21600"/>
                <a:gd name="T10" fmla="*/ 5 w 21600"/>
                <a:gd name="T11" fmla="*/ 4 h 21600"/>
                <a:gd name="T12" fmla="*/ 5 w 21600"/>
                <a:gd name="T13" fmla="*/ 2 h 21600"/>
                <a:gd name="T14" fmla="*/ 5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57 h 21600"/>
                <a:gd name="T26" fmla="*/ 18437 w 21600"/>
                <a:gd name="T27" fmla="*/ 1844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878" y="16806"/>
                  </a:moveTo>
                  <a:cubicBezTo>
                    <a:pt x="19301" y="15128"/>
                    <a:pt x="20083" y="13000"/>
                    <a:pt x="20083" y="10800"/>
                  </a:cubicBezTo>
                  <a:cubicBezTo>
                    <a:pt x="20083" y="5673"/>
                    <a:pt x="15926" y="1517"/>
                    <a:pt x="10800" y="1517"/>
                  </a:cubicBezTo>
                  <a:cubicBezTo>
                    <a:pt x="8599" y="1516"/>
                    <a:pt x="6471" y="2298"/>
                    <a:pt x="4793" y="3721"/>
                  </a:cubicBezTo>
                  <a:lnTo>
                    <a:pt x="17878" y="16806"/>
                  </a:lnTo>
                  <a:close/>
                  <a:moveTo>
                    <a:pt x="3721" y="4793"/>
                  </a:moveTo>
                  <a:cubicBezTo>
                    <a:pt x="2298" y="6471"/>
                    <a:pt x="1517" y="8599"/>
                    <a:pt x="1517" y="10799"/>
                  </a:cubicBezTo>
                  <a:cubicBezTo>
                    <a:pt x="1517" y="15926"/>
                    <a:pt x="5673" y="20083"/>
                    <a:pt x="10800" y="20083"/>
                  </a:cubicBezTo>
                  <a:cubicBezTo>
                    <a:pt x="13000" y="20083"/>
                    <a:pt x="15128" y="19301"/>
                    <a:pt x="16806" y="17878"/>
                  </a:cubicBezTo>
                  <a:lnTo>
                    <a:pt x="3721" y="47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90613BD-6BE0-4046-A0BA-078DEDF2D00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963"/>
            <a:ext cx="7924800" cy="1436687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 Example of Physical Reality Behind CUDA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600200"/>
            <a:ext cx="52308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6400800" y="1143000"/>
            <a:ext cx="2133600" cy="762000"/>
          </a:xfrm>
          <a:prstGeom prst="wedgeRoundRectCallout">
            <a:avLst>
              <a:gd name="adj1" fmla="val -101264"/>
              <a:gd name="adj2" fmla="val 666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CPU</a:t>
            </a:r>
          </a:p>
          <a:p>
            <a:pPr algn="ctr"/>
            <a:r>
              <a:rPr lang="en-US"/>
              <a:t>(host)</a:t>
            </a:r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685800" y="1752600"/>
            <a:ext cx="1981200" cy="1219200"/>
          </a:xfrm>
          <a:prstGeom prst="wedgeRoundRectCallout">
            <a:avLst>
              <a:gd name="adj1" fmla="val 43750"/>
              <a:gd name="adj2" fmla="val 735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762000" y="1828800"/>
            <a:ext cx="185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GPU w/ </a:t>
            </a:r>
          </a:p>
          <a:p>
            <a:pPr algn="ctr"/>
            <a:r>
              <a:rPr lang="en-US"/>
              <a:t>local DRAM</a:t>
            </a:r>
          </a:p>
          <a:p>
            <a:pPr algn="ctr"/>
            <a:r>
              <a:rPr lang="en-US"/>
              <a:t>(device)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2435C32-AEA3-4912-BD02-83B23B1803D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45060" name="Picture 13" descr="3u_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800600"/>
            <a:ext cx="25908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0" descr="awesome_ple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2792413"/>
            <a:ext cx="157956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smtClean="0"/>
              <a:t>Parallel Computing on a GPU </a:t>
            </a:r>
          </a:p>
        </p:txBody>
      </p:sp>
      <p:sp>
        <p:nvSpPr>
          <p:cNvPr id="4506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6370638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8-series GPUs deliver 25 to 200+ GFLOPS</a:t>
            </a:r>
            <a:br>
              <a:rPr lang="en-US" sz="2400" smtClean="0"/>
            </a:br>
            <a:r>
              <a:rPr lang="en-US" sz="2400" smtClean="0"/>
              <a:t>on compiled parallel C applications</a:t>
            </a:r>
          </a:p>
          <a:p>
            <a:pPr marL="974725" lvl="1" indent="-403225">
              <a:lnSpc>
                <a:spcPct val="90000"/>
              </a:lnSpc>
              <a:spcBef>
                <a:spcPct val="15000"/>
              </a:spcBef>
            </a:pPr>
            <a:r>
              <a:rPr lang="en-US" sz="2000" smtClean="0"/>
              <a:t>Available in laptops, desktops, and clusters</a:t>
            </a:r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GPU parallelism is doubling every year</a:t>
            </a:r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Programming model scales transparently</a:t>
            </a:r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endParaRPr lang="en-US" sz="2400" smtClean="0"/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Programmable in C with CUDA tools</a:t>
            </a:r>
          </a:p>
          <a:p>
            <a:pPr marL="457200" indent="-457200">
              <a:lnSpc>
                <a:spcPct val="90000"/>
              </a:lnSpc>
              <a:spcBef>
                <a:spcPct val="15000"/>
              </a:spcBef>
            </a:pPr>
            <a:r>
              <a:rPr lang="en-US" sz="2400" smtClean="0"/>
              <a:t>Multithreaded SPMD model uses application </a:t>
            </a:r>
            <a:br>
              <a:rPr lang="en-US" sz="2400" smtClean="0"/>
            </a:br>
            <a:r>
              <a:rPr lang="en-US" sz="2400" smtClean="0"/>
              <a:t>data parallelism and thread parallelism</a:t>
            </a:r>
          </a:p>
        </p:txBody>
      </p:sp>
      <p:pic>
        <p:nvPicPr>
          <p:cNvPr id="45064" name="Picture 6" descr="GeForce_8800_GTx_3qt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066800"/>
            <a:ext cx="249713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7294563" y="2287588"/>
            <a:ext cx="1849437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Arial" charset="0"/>
              </a:rPr>
              <a:t>GeForce 8800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543800" y="6203950"/>
            <a:ext cx="1497013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Arial" charset="0"/>
              </a:rPr>
              <a:t>Tesla S870</a:t>
            </a:r>
          </a:p>
        </p:txBody>
      </p:sp>
      <p:sp>
        <p:nvSpPr>
          <p:cNvPr id="45067" name="Text Box 9"/>
          <p:cNvSpPr txBox="1">
            <a:spLocks noChangeArrowheads="1"/>
          </p:cNvSpPr>
          <p:nvPr/>
        </p:nvSpPr>
        <p:spPr bwMode="auto">
          <a:xfrm>
            <a:off x="6172200" y="3727450"/>
            <a:ext cx="1511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Arial" charset="0"/>
              </a:rPr>
              <a:t>Tesla D870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31B067C-78EC-4D83-A0F0-D3BD758CC97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</p:spPr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648200"/>
          </a:xfrm>
        </p:spPr>
        <p:txBody>
          <a:bodyPr/>
          <a:lstStyle/>
          <a:p>
            <a:pPr marL="457200" indent="-457200"/>
            <a:r>
              <a:rPr lang="en-US" sz="2800" smtClean="0"/>
              <a:t>CUDA programming model – basic concepts and data types</a:t>
            </a:r>
          </a:p>
          <a:p>
            <a:pPr marL="457200" indent="-457200"/>
            <a:endParaRPr lang="en-US" sz="2800" smtClean="0"/>
          </a:p>
          <a:p>
            <a:pPr marL="457200" indent="-457200"/>
            <a:r>
              <a:rPr lang="en-US" sz="2800" smtClean="0"/>
              <a:t>CUDA application programming interface - basic</a:t>
            </a:r>
          </a:p>
          <a:p>
            <a:pPr marL="457200" indent="-457200"/>
            <a:endParaRPr lang="en-US" sz="2800" smtClean="0"/>
          </a:p>
          <a:p>
            <a:pPr marL="457200" indent="-457200"/>
            <a:r>
              <a:rPr lang="en-US" sz="2800" smtClean="0"/>
              <a:t>Simple examples to illustrate basic concepts and functionalities</a:t>
            </a:r>
          </a:p>
          <a:p>
            <a:pPr marL="457200" indent="-457200"/>
            <a:endParaRPr lang="en-US" sz="2800" smtClean="0"/>
          </a:p>
          <a:p>
            <a:pPr marL="457200" indent="-457200"/>
            <a:r>
              <a:rPr lang="en-US" sz="2800" smtClean="0"/>
              <a:t>Performance features will be covered later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EF2A29C-5377-42F0-AB18-EC0CBA11474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686800" cy="703262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CUDA – C with no shader limitations!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1403350"/>
          </a:xfrm>
        </p:spPr>
        <p:txBody>
          <a:bodyPr lIns="90000" tIns="46800" rIns="90000" bIns="46800"/>
          <a:lstStyle/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Integrated host+device app C program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Serial or modestly parallel parts in </a:t>
            </a:r>
            <a:r>
              <a:rPr lang="en-US" b="1" smtClean="0"/>
              <a:t>host </a:t>
            </a:r>
            <a:r>
              <a:rPr lang="en-US" smtClean="0"/>
              <a:t>C code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Highly parallel parts in </a:t>
            </a:r>
            <a:r>
              <a:rPr lang="en-US" b="1" smtClean="0"/>
              <a:t>device</a:t>
            </a:r>
            <a:r>
              <a:rPr lang="en-US" smtClean="0"/>
              <a:t> SPMD kernel C code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1346200" y="2895600"/>
            <a:ext cx="2262188" cy="32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Arial" charset="0"/>
              </a:rPr>
              <a:t>‏</a:t>
            </a:r>
            <a:endParaRPr lang="en-US" sz="1800" b="1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7111" name="Group 5"/>
          <p:cNvGrpSpPr>
            <a:grpSpLocks/>
          </p:cNvGrpSpPr>
          <p:nvPr/>
        </p:nvGrpSpPr>
        <p:grpSpPr bwMode="auto">
          <a:xfrm>
            <a:off x="4510088" y="3352800"/>
            <a:ext cx="3924300" cy="833438"/>
            <a:chOff x="2817" y="2296"/>
            <a:chExt cx="2473" cy="525"/>
          </a:xfrm>
        </p:grpSpPr>
        <p:sp>
          <p:nvSpPr>
            <p:cNvPr id="47176" name="Rectangle 6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Text Box 7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defTabSz="449263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47178" name="Group 8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47221" name="Text Box 9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222" name="Group 10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47223" name="Freeform 11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4" name="Freeform 12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5" name="Freeform 13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6" name="Freeform 14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7" name="Freeform 15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8" name="Freeform 16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9" name="Freeform 17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0" name="Freeform 18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1" name="Freeform 19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2" name="Freeform 20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33" name="Freeform 21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79" name="Group 22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47208" name="Text Box 23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209" name="Group 24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47210" name="Freeform 25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1" name="Freeform 26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2" name="Freeform 27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3" name="Freeform 28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4" name="Freeform 29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5" name="Freeform 30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6" name="Freeform 31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7" name="Freeform 32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8" name="Freeform 33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9" name="Freeform 34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0" name="Freeform 35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80" name="Group 36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47195" name="Text Box 37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96" name="Group 38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47197" name="Freeform 39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8" name="Freeform 40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9" name="Freeform 41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0" name="Freeform 42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1" name="Freeform 43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2" name="Freeform 44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3" name="Freeform 45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4" name="Freeform 46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5" name="Freeform 47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6" name="Freeform 48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7" name="Freeform 49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81" name="Group 50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47182" name="Text Box 51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83" name="Group 52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47184" name="Freeform 53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85" name="Freeform 54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86" name="Freeform 55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87" name="Freeform 56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88" name="Freeform 57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89" name="Freeform 58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0" name="Freeform 59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1" name="Freeform 60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2" name="Freeform 61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3" name="Freeform 62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4" name="Freeform 63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12" name="Group 64"/>
          <p:cNvGrpSpPr>
            <a:grpSpLocks/>
          </p:cNvGrpSpPr>
          <p:nvPr/>
        </p:nvGrpSpPr>
        <p:grpSpPr bwMode="auto">
          <a:xfrm>
            <a:off x="4471988" y="5181600"/>
            <a:ext cx="3925887" cy="831850"/>
            <a:chOff x="2817" y="3506"/>
            <a:chExt cx="2473" cy="524"/>
          </a:xfrm>
        </p:grpSpPr>
        <p:sp>
          <p:nvSpPr>
            <p:cNvPr id="47118" name="Rectangle 65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Text Box 66"/>
            <p:cNvSpPr txBox="1">
              <a:spLocks noChangeArrowheads="1"/>
            </p:cNvSpPr>
            <p:nvPr/>
          </p:nvSpPr>
          <p:spPr bwMode="auto">
            <a:xfrm>
              <a:off x="4431" y="3708"/>
              <a:ext cx="3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defTabSz="449263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47120" name="Group 67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47163" name="Text Box 68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64" name="Group 69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47165" name="Freeform 70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6" name="Freeform 71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7" name="Freeform 72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8" name="Freeform 73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9" name="Freeform 74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0" name="Freeform 75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1" name="Freeform 76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2" name="Freeform 77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3" name="Freeform 78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4" name="Freeform 79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75" name="Freeform 80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21" name="Group 81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47150" name="Text Box 82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51" name="Group 83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47152" name="Freeform 84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3" name="Freeform 85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4" name="Freeform 86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5" name="Freeform 87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6" name="Freeform 88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7" name="Freeform 89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8" name="Freeform 90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9" name="Freeform 91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0" name="Freeform 92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1" name="Freeform 93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62" name="Freeform 94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22" name="Group 95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47137" name="Text Box 96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38" name="Group 97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47139" name="Freeform 98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0" name="Freeform 99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1" name="Freeform 100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2" name="Freeform 101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3" name="Freeform 102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4" name="Freeform 103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5" name="Freeform 104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6" name="Freeform 105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7" name="Freeform 106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8" name="Freeform 107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49" name="Freeform 108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23" name="Group 109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47124" name="Text Box 110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125" name="Group 111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47126" name="Freeform 112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7" name="Freeform 113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8" name="Freeform 114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29" name="Freeform 115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0" name="Freeform 116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1" name="Freeform 117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2" name="Freeform 118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3" name="Freeform 119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4" name="Freeform 120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5" name="Freeform 121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36" name="Freeform 122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2 w 208"/>
                    <a:gd name="T1" fmla="*/ 0 h 1536"/>
                    <a:gd name="T2" fmla="*/ 8 w 208"/>
                    <a:gd name="T3" fmla="*/ 2 h 1536"/>
                    <a:gd name="T4" fmla="*/ 0 w 208"/>
                    <a:gd name="T5" fmla="*/ 3 h 1536"/>
                    <a:gd name="T6" fmla="*/ 6 w 208"/>
                    <a:gd name="T7" fmla="*/ 5 h 1536"/>
                    <a:gd name="T8" fmla="*/ 0 w 208"/>
                    <a:gd name="T9" fmla="*/ 7 h 1536"/>
                    <a:gd name="T10" fmla="*/ 6 w 208"/>
                    <a:gd name="T11" fmla="*/ 8 h 1536"/>
                    <a:gd name="T12" fmla="*/ 2 w 208"/>
                    <a:gd name="T13" fmla="*/ 10 h 1536"/>
                    <a:gd name="T14" fmla="*/ 6 w 208"/>
                    <a:gd name="T15" fmla="*/ 11 h 1536"/>
                    <a:gd name="T16" fmla="*/ 0 w 208"/>
                    <a:gd name="T17" fmla="*/ 13 h 1536"/>
                    <a:gd name="T18" fmla="*/ 4 w 208"/>
                    <a:gd name="T19" fmla="*/ 14 h 1536"/>
                    <a:gd name="T20" fmla="*/ 2 w 208"/>
                    <a:gd name="T21" fmla="*/ 16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113" name="Text Box 123"/>
          <p:cNvSpPr txBox="1">
            <a:spLocks noChangeArrowheads="1"/>
          </p:cNvSpPr>
          <p:nvPr/>
        </p:nvSpPr>
        <p:spPr bwMode="auto">
          <a:xfrm>
            <a:off x="546100" y="3505200"/>
            <a:ext cx="3860800" cy="70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450"/>
              </a:spcBef>
              <a:buClr>
                <a:srgbClr val="00CC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  <a:cs typeface="Arial" charset="0"/>
              </a:rPr>
              <a:t>‏</a:t>
            </a:r>
            <a:endParaRPr lang="en-US" sz="1800" b="1">
              <a:solidFill>
                <a:srgbClr val="00CC00"/>
              </a:solidFill>
              <a:latin typeface="Arial" charset="0"/>
              <a:ea typeface="ＭＳ Ｐゴシック" pitchFamily="34" charset="-128"/>
            </a:endParaRPr>
          </a:p>
          <a:p>
            <a:pPr algn="ctr" defTabSz="449263">
              <a:spcBef>
                <a:spcPts val="450"/>
              </a:spcBef>
              <a:buClr>
                <a:srgbClr val="00CC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KernelA&lt;&lt;&lt; nBlk, nTid &gt;&gt;&gt;(args);</a:t>
            </a:r>
          </a:p>
        </p:txBody>
      </p:sp>
      <p:sp>
        <p:nvSpPr>
          <p:cNvPr id="47114" name="Freeform 124"/>
          <p:cNvSpPr>
            <a:spLocks/>
          </p:cNvSpPr>
          <p:nvPr/>
        </p:nvSpPr>
        <p:spPr bwMode="auto">
          <a:xfrm>
            <a:off x="6399213" y="2749550"/>
            <a:ext cx="73025" cy="808038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346232941 w 208"/>
              <a:gd name="T5" fmla="*/ 2147483647 h 1536"/>
              <a:gd name="T6" fmla="*/ 2147483647 w 208"/>
              <a:gd name="T7" fmla="*/ 2147483647 h 1536"/>
              <a:gd name="T8" fmla="*/ 346232941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346232941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5"/>
          <p:cNvSpPr txBox="1">
            <a:spLocks noChangeArrowheads="1"/>
          </p:cNvSpPr>
          <p:nvPr/>
        </p:nvSpPr>
        <p:spPr bwMode="auto">
          <a:xfrm>
            <a:off x="1330325" y="4724400"/>
            <a:ext cx="2293938" cy="32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Arial" charset="0"/>
              </a:rPr>
              <a:t>‏</a:t>
            </a:r>
            <a:endParaRPr lang="en-US" sz="1800" b="1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7116" name="Freeform 126"/>
          <p:cNvSpPr>
            <a:spLocks/>
          </p:cNvSpPr>
          <p:nvPr/>
        </p:nvSpPr>
        <p:spPr bwMode="auto">
          <a:xfrm>
            <a:off x="6399213" y="4656138"/>
            <a:ext cx="73025" cy="808037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346232941 w 208"/>
              <a:gd name="T5" fmla="*/ 2147483647 h 1536"/>
              <a:gd name="T6" fmla="*/ 2147483647 w 208"/>
              <a:gd name="T7" fmla="*/ 2147483647 h 1536"/>
              <a:gd name="T8" fmla="*/ 346232941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346232941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27"/>
          <p:cNvSpPr txBox="1">
            <a:spLocks noChangeArrowheads="1"/>
          </p:cNvSpPr>
          <p:nvPr/>
        </p:nvSpPr>
        <p:spPr bwMode="auto">
          <a:xfrm>
            <a:off x="546100" y="5257800"/>
            <a:ext cx="3860800" cy="70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450"/>
              </a:spcBef>
              <a:buClr>
                <a:srgbClr val="00CC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  <a:cs typeface="Arial" charset="0"/>
              </a:rPr>
              <a:t>‏</a:t>
            </a:r>
            <a:endParaRPr lang="en-US" sz="1800" b="1">
              <a:solidFill>
                <a:srgbClr val="00CC00"/>
              </a:solidFill>
              <a:latin typeface="Arial" charset="0"/>
              <a:ea typeface="ＭＳ Ｐゴシック" pitchFamily="34" charset="-128"/>
            </a:endParaRPr>
          </a:p>
          <a:p>
            <a:pPr algn="ctr" defTabSz="449263">
              <a:spcBef>
                <a:spcPts val="450"/>
              </a:spcBef>
              <a:buClr>
                <a:srgbClr val="00CC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KernelB&lt;&lt;&lt; nBlk, nTid &gt;&gt;&gt;(args);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20E8024-9BB9-4BDE-ABAB-4E2E916B15B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0668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CUDA Devices and Threads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05388"/>
          </a:xfrm>
        </p:spPr>
        <p:txBody>
          <a:bodyPr lIns="90000" tIns="46800" rIns="90000" bIns="46800"/>
          <a:lstStyle/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 smtClean="0"/>
              <a:t>A compute</a:t>
            </a:r>
            <a:r>
              <a:rPr lang="en-US" sz="2400" smtClean="0">
                <a:solidFill>
                  <a:srgbClr val="3333CC"/>
                </a:solidFill>
              </a:rPr>
              <a:t> device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Is a coprocessor to the CPU or </a:t>
            </a:r>
            <a:r>
              <a:rPr lang="en-US" sz="2000" smtClean="0">
                <a:solidFill>
                  <a:srgbClr val="3333CC"/>
                </a:solidFill>
              </a:rPr>
              <a:t>host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Has its own DRAM (</a:t>
            </a:r>
            <a:r>
              <a:rPr lang="en-US" sz="2000" smtClean="0">
                <a:solidFill>
                  <a:srgbClr val="3333CC"/>
                </a:solidFill>
              </a:rPr>
              <a:t>device memory</a:t>
            </a:r>
            <a:r>
              <a:rPr lang="en-US" sz="2000" smtClean="0"/>
              <a:t>)</a:t>
            </a:r>
            <a:r>
              <a:rPr lang="ar-SA" sz="2000" smtClean="0">
                <a:cs typeface="Times New Roman" pitchFamily="18" charset="0"/>
              </a:rPr>
              <a:t>‏</a:t>
            </a:r>
            <a:endParaRPr lang="en-US" sz="2000" smtClean="0"/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Runs many </a:t>
            </a:r>
            <a:r>
              <a:rPr lang="en-US" sz="2000" smtClean="0">
                <a:solidFill>
                  <a:srgbClr val="3333CC"/>
                </a:solidFill>
              </a:rPr>
              <a:t>threads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3333CC"/>
                </a:solidFill>
              </a:rPr>
              <a:t>in parallel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Is typically a </a:t>
            </a:r>
            <a:r>
              <a:rPr lang="en-US" sz="2000" smtClean="0">
                <a:solidFill>
                  <a:srgbClr val="3333CC"/>
                </a:solidFill>
              </a:rPr>
              <a:t>GPU</a:t>
            </a:r>
            <a:r>
              <a:rPr lang="en-US" sz="2000" smtClean="0"/>
              <a:t> but can also be another type of  parallel processing device </a:t>
            </a:r>
          </a:p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 smtClean="0"/>
              <a:t>Data-parallel portions of an application are expressed as device </a:t>
            </a:r>
            <a:r>
              <a:rPr lang="en-US" sz="2400" smtClean="0">
                <a:solidFill>
                  <a:srgbClr val="3333CC"/>
                </a:solidFill>
              </a:rPr>
              <a:t>kernels</a:t>
            </a:r>
            <a:r>
              <a:rPr lang="en-US" sz="2400" smtClean="0"/>
              <a:t> which run on many threads</a:t>
            </a:r>
          </a:p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 smtClean="0"/>
              <a:t>Differences between GPU and CPU threads 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GPU threads are extremely lightweight</a:t>
            </a:r>
          </a:p>
          <a:p>
            <a:pPr marL="1430338" lvl="2" indent="-341313" defTabSz="449263">
              <a:spcBef>
                <a:spcPts val="45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800" smtClean="0"/>
              <a:t>Very little creation overhead</a:t>
            </a:r>
          </a:p>
          <a:p>
            <a:pPr marL="973138" lvl="1" indent="-401638" defTabSz="449263"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GPU needs 1000s of threads for full efficiency</a:t>
            </a:r>
          </a:p>
          <a:p>
            <a:pPr marL="1430338" lvl="2" indent="-341313" defTabSz="449263">
              <a:spcBef>
                <a:spcPts val="45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800" smtClean="0"/>
              <a:t>Multi-core CPU needs only a few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3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0F78F17-9FA6-4FEA-BC79-040527AC7B6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9156" name="Group 2"/>
          <p:cNvGrpSpPr>
            <a:grpSpLocks/>
          </p:cNvGrpSpPr>
          <p:nvPr/>
        </p:nvGrpSpPr>
        <p:grpSpPr bwMode="auto">
          <a:xfrm>
            <a:off x="266700" y="2022475"/>
            <a:ext cx="8674100" cy="4465638"/>
            <a:chOff x="202" y="1147"/>
            <a:chExt cx="6556" cy="2531"/>
          </a:xfrm>
        </p:grpSpPr>
        <p:grpSp>
          <p:nvGrpSpPr>
            <p:cNvPr id="49159" name="Group 3"/>
            <p:cNvGrpSpPr>
              <a:grpSpLocks/>
            </p:cNvGrpSpPr>
            <p:nvPr/>
          </p:nvGrpSpPr>
          <p:grpSpPr bwMode="auto">
            <a:xfrm>
              <a:off x="209" y="3246"/>
              <a:ext cx="1004" cy="432"/>
              <a:chOff x="174" y="3154"/>
              <a:chExt cx="837" cy="480"/>
            </a:xfrm>
          </p:grpSpPr>
          <p:cxnSp>
            <p:nvCxnSpPr>
              <p:cNvPr id="49664" name="AutoShape 4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665" name="AutoShape 5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666" name="Group 6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669" name="Rectangle 7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670" name="Group 8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68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71" name="Group 13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68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72" name="Group 18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67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7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8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73" name="Group 23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67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7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7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67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667" name="Rectangle 28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668" name="Rectangle 29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  <p:cxnSp>
          <p:nvCxnSpPr>
            <p:cNvPr id="49160" name="AutoShape 30"/>
            <p:cNvCxnSpPr>
              <a:cxnSpLocks noChangeShapeType="1"/>
            </p:cNvCxnSpPr>
            <p:nvPr/>
          </p:nvCxnSpPr>
          <p:spPr bwMode="auto">
            <a:xfrm>
              <a:off x="978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61" name="AutoShape 31"/>
            <p:cNvCxnSpPr>
              <a:cxnSpLocks noChangeShapeType="1"/>
            </p:cNvCxnSpPr>
            <p:nvPr/>
          </p:nvCxnSpPr>
          <p:spPr bwMode="auto">
            <a:xfrm>
              <a:off x="2091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62" name="AutoShape 32"/>
            <p:cNvCxnSpPr>
              <a:cxnSpLocks noChangeShapeType="1"/>
            </p:cNvCxnSpPr>
            <p:nvPr/>
          </p:nvCxnSpPr>
          <p:spPr bwMode="auto">
            <a:xfrm>
              <a:off x="3203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63" name="AutoShape 33"/>
            <p:cNvCxnSpPr>
              <a:cxnSpLocks noChangeShapeType="1"/>
            </p:cNvCxnSpPr>
            <p:nvPr/>
          </p:nvCxnSpPr>
          <p:spPr bwMode="auto">
            <a:xfrm>
              <a:off x="4315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64" name="AutoShape 34"/>
            <p:cNvCxnSpPr>
              <a:cxnSpLocks noChangeShapeType="1"/>
            </p:cNvCxnSpPr>
            <p:nvPr/>
          </p:nvCxnSpPr>
          <p:spPr bwMode="auto">
            <a:xfrm>
              <a:off x="5424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9165" name="Rectangle 35"/>
            <p:cNvSpPr>
              <a:spLocks noChangeArrowheads="1"/>
            </p:cNvSpPr>
            <p:nvPr/>
          </p:nvSpPr>
          <p:spPr bwMode="auto">
            <a:xfrm>
              <a:off x="202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Rectangle 36"/>
            <p:cNvSpPr>
              <a:spLocks noChangeArrowheads="1"/>
            </p:cNvSpPr>
            <p:nvPr/>
          </p:nvSpPr>
          <p:spPr bwMode="auto">
            <a:xfrm>
              <a:off x="564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67" name="Group 37"/>
            <p:cNvGrpSpPr>
              <a:grpSpLocks/>
            </p:cNvGrpSpPr>
            <p:nvPr/>
          </p:nvGrpSpPr>
          <p:grpSpPr bwMode="auto">
            <a:xfrm>
              <a:off x="202" y="1963"/>
              <a:ext cx="726" cy="893"/>
              <a:chOff x="509" y="370"/>
              <a:chExt cx="605" cy="992"/>
            </a:xfrm>
          </p:grpSpPr>
          <p:sp>
            <p:nvSpPr>
              <p:cNvPr id="49628" name="Rectangle 38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629" name="Group 39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655" name="Rectangle 40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656" name="Rectangle 41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657" name="Rectangle 42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8" name="Rectangle 43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9" name="Rectangle 44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60" name="Rectangle 45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61" name="Rectangle 46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62" name="Rectangle 47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63" name="Rectangle 48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630" name="Group 49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646" name="Rectangle 50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647" name="Rectangle 51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648" name="Rectangle 52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49" name="Rectangle 53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0" name="Rectangle 54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1" name="Rectangle 55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2" name="Rectangle 56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3" name="Rectangle 57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54" name="Rectangle 58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631" name="Rectangle 59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632" name="Group 60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633" name="Rectangle 61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634" name="Group 62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64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64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35" name="Group 65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64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64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36" name="Group 68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64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64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637" name="Group 71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63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63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49168" name="AutoShape 74"/>
            <p:cNvCxnSpPr>
              <a:cxnSpLocks noChangeShapeType="1"/>
              <a:stCxn id="49628" idx="2"/>
            </p:cNvCxnSpPr>
            <p:nvPr/>
          </p:nvCxnSpPr>
          <p:spPr bwMode="auto">
            <a:xfrm rot="16200000" flipH="1">
              <a:off x="3356" y="65"/>
              <a:ext cx="390" cy="5971"/>
            </a:xfrm>
            <a:prstGeom prst="bentConnector3">
              <a:avLst>
                <a:gd name="adj1" fmla="val 47694"/>
              </a:avLst>
            </a:prstGeom>
            <a:noFill/>
            <a:ln w="19050">
              <a:solidFill>
                <a:srgbClr val="FF99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9169" name="AutoShape 75"/>
            <p:cNvCxnSpPr>
              <a:cxnSpLocks noChangeShapeType="1"/>
              <a:stCxn id="49183" idx="2"/>
              <a:endCxn id="49182" idx="0"/>
            </p:cNvCxnSpPr>
            <p:nvPr/>
          </p:nvCxnSpPr>
          <p:spPr bwMode="auto">
            <a:xfrm>
              <a:off x="2081" y="1260"/>
              <a:ext cx="0" cy="12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0" name="AutoShape 76"/>
            <p:cNvCxnSpPr>
              <a:cxnSpLocks noChangeShapeType="1"/>
              <a:stCxn id="49182" idx="2"/>
              <a:endCxn id="49178" idx="0"/>
            </p:cNvCxnSpPr>
            <p:nvPr/>
          </p:nvCxnSpPr>
          <p:spPr bwMode="auto">
            <a:xfrm>
              <a:off x="2081" y="1501"/>
              <a:ext cx="0" cy="12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1" name="AutoShape 77"/>
            <p:cNvCxnSpPr>
              <a:cxnSpLocks noChangeShapeType="1"/>
              <a:stCxn id="49179" idx="2"/>
              <a:endCxn id="49181" idx="0"/>
            </p:cNvCxnSpPr>
            <p:nvPr/>
          </p:nvCxnSpPr>
          <p:spPr bwMode="auto">
            <a:xfrm>
              <a:off x="4919" y="1519"/>
              <a:ext cx="0" cy="127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2" name="AutoShape 78"/>
            <p:cNvCxnSpPr>
              <a:cxnSpLocks noChangeShapeType="1"/>
              <a:stCxn id="49628" idx="0"/>
            </p:cNvCxnSpPr>
            <p:nvPr/>
          </p:nvCxnSpPr>
          <p:spPr bwMode="auto">
            <a:xfrm rot="5400000" flipV="1">
              <a:off x="3309" y="-781"/>
              <a:ext cx="1" cy="5489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9173" name="AutoShape 79"/>
            <p:cNvCxnSpPr>
              <a:cxnSpLocks noChangeShapeType="1"/>
              <a:stCxn id="49178" idx="2"/>
            </p:cNvCxnSpPr>
            <p:nvPr/>
          </p:nvCxnSpPr>
          <p:spPr bwMode="auto">
            <a:xfrm>
              <a:off x="2081" y="1742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4" name="AutoShape 80"/>
            <p:cNvCxnSpPr>
              <a:cxnSpLocks noChangeShapeType="1"/>
            </p:cNvCxnSpPr>
            <p:nvPr/>
          </p:nvCxnSpPr>
          <p:spPr bwMode="auto">
            <a:xfrm>
              <a:off x="3529" y="1760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5" name="AutoShape 81"/>
            <p:cNvCxnSpPr>
              <a:cxnSpLocks noChangeShapeType="1"/>
            </p:cNvCxnSpPr>
            <p:nvPr/>
          </p:nvCxnSpPr>
          <p:spPr bwMode="auto">
            <a:xfrm>
              <a:off x="4921" y="1760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76" name="AutoShape 82"/>
            <p:cNvCxnSpPr>
              <a:cxnSpLocks noChangeShapeType="1"/>
              <a:stCxn id="49166" idx="2"/>
              <a:endCxn id="49180" idx="0"/>
            </p:cNvCxnSpPr>
            <p:nvPr/>
          </p:nvCxnSpPr>
          <p:spPr bwMode="auto">
            <a:xfrm rot="5400000" flipH="1" flipV="1">
              <a:off x="1532" y="861"/>
              <a:ext cx="1210" cy="2779"/>
            </a:xfrm>
            <a:prstGeom prst="bentConnector5">
              <a:avLst>
                <a:gd name="adj1" fmla="val -8486"/>
                <a:gd name="adj2" fmla="val 210921"/>
                <a:gd name="adj3" fmla="val 129981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177" name="Rectangle 83"/>
            <p:cNvSpPr>
              <a:spLocks noChangeArrowheads="1"/>
            </p:cNvSpPr>
            <p:nvPr/>
          </p:nvSpPr>
          <p:spPr bwMode="auto">
            <a:xfrm rot="-5400000">
              <a:off x="6183" y="2317"/>
              <a:ext cx="860" cy="15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Thread Processor</a:t>
              </a:r>
            </a:p>
          </p:txBody>
        </p:sp>
        <p:sp>
          <p:nvSpPr>
            <p:cNvPr id="49178" name="Rectangle 84"/>
            <p:cNvSpPr>
              <a:spLocks noChangeArrowheads="1"/>
            </p:cNvSpPr>
            <p:nvPr/>
          </p:nvSpPr>
          <p:spPr bwMode="auto">
            <a:xfrm>
              <a:off x="1507" y="1628"/>
              <a:ext cx="1148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Vtx Thread Issue</a:t>
              </a:r>
            </a:p>
          </p:txBody>
        </p:sp>
        <p:sp>
          <p:nvSpPr>
            <p:cNvPr id="49179" name="Rectangle 85"/>
            <p:cNvSpPr>
              <a:spLocks noChangeArrowheads="1"/>
            </p:cNvSpPr>
            <p:nvPr/>
          </p:nvSpPr>
          <p:spPr bwMode="auto">
            <a:xfrm>
              <a:off x="4345" y="1405"/>
              <a:ext cx="1147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Setup / Rstr / ZCull</a:t>
              </a:r>
            </a:p>
          </p:txBody>
        </p:sp>
        <p:sp>
          <p:nvSpPr>
            <p:cNvPr id="49180" name="Rectangle 86"/>
            <p:cNvSpPr>
              <a:spLocks noChangeArrowheads="1"/>
            </p:cNvSpPr>
            <p:nvPr/>
          </p:nvSpPr>
          <p:spPr bwMode="auto">
            <a:xfrm>
              <a:off x="2952" y="1646"/>
              <a:ext cx="1147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Geom Thread Issue</a:t>
              </a:r>
            </a:p>
          </p:txBody>
        </p:sp>
        <p:sp>
          <p:nvSpPr>
            <p:cNvPr id="49181" name="Rectangle 87"/>
            <p:cNvSpPr>
              <a:spLocks noChangeArrowheads="1"/>
            </p:cNvSpPr>
            <p:nvPr/>
          </p:nvSpPr>
          <p:spPr bwMode="auto">
            <a:xfrm>
              <a:off x="4345" y="1646"/>
              <a:ext cx="1147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Pixel Thread Issue</a:t>
              </a:r>
            </a:p>
          </p:txBody>
        </p:sp>
        <p:sp>
          <p:nvSpPr>
            <p:cNvPr id="49182" name="Rectangle 88"/>
            <p:cNvSpPr>
              <a:spLocks noChangeArrowheads="1"/>
            </p:cNvSpPr>
            <p:nvPr/>
          </p:nvSpPr>
          <p:spPr bwMode="auto">
            <a:xfrm>
              <a:off x="1507" y="1387"/>
              <a:ext cx="1148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Input Assembler</a:t>
              </a:r>
            </a:p>
          </p:txBody>
        </p:sp>
        <p:sp>
          <p:nvSpPr>
            <p:cNvPr id="49183" name="Rectangle 89"/>
            <p:cNvSpPr>
              <a:spLocks noChangeArrowheads="1"/>
            </p:cNvSpPr>
            <p:nvPr/>
          </p:nvSpPr>
          <p:spPr bwMode="auto">
            <a:xfrm>
              <a:off x="1507" y="1147"/>
              <a:ext cx="1148" cy="11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Host</a:t>
              </a:r>
            </a:p>
          </p:txBody>
        </p:sp>
        <p:cxnSp>
          <p:nvCxnSpPr>
            <p:cNvPr id="49184" name="AutoShape 90"/>
            <p:cNvCxnSpPr>
              <a:cxnSpLocks noChangeShapeType="1"/>
              <a:endCxn id="49179" idx="0"/>
            </p:cNvCxnSpPr>
            <p:nvPr/>
          </p:nvCxnSpPr>
          <p:spPr bwMode="auto">
            <a:xfrm>
              <a:off x="4919" y="1278"/>
              <a:ext cx="0" cy="127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85" name="AutoShape 91"/>
            <p:cNvCxnSpPr>
              <a:cxnSpLocks noChangeShapeType="1"/>
              <a:stCxn id="49165" idx="2"/>
            </p:cNvCxnSpPr>
            <p:nvPr/>
          </p:nvCxnSpPr>
          <p:spPr bwMode="auto">
            <a:xfrm rot="16200000" flipH="1">
              <a:off x="3002" y="238"/>
              <a:ext cx="390" cy="5625"/>
            </a:xfrm>
            <a:prstGeom prst="bentConnector3">
              <a:avLst>
                <a:gd name="adj1" fmla="val 67046"/>
              </a:avLst>
            </a:prstGeom>
            <a:noFill/>
            <a:ln w="19050">
              <a:solidFill>
                <a:srgbClr val="3366FF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9186" name="AutoShape 92"/>
            <p:cNvCxnSpPr>
              <a:cxnSpLocks noChangeShapeType="1"/>
            </p:cNvCxnSpPr>
            <p:nvPr/>
          </p:nvCxnSpPr>
          <p:spPr bwMode="auto">
            <a:xfrm>
              <a:off x="450" y="3122"/>
              <a:ext cx="2" cy="124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87" name="AutoShape 93"/>
            <p:cNvCxnSpPr>
              <a:cxnSpLocks noChangeShapeType="1"/>
            </p:cNvCxnSpPr>
            <p:nvPr/>
          </p:nvCxnSpPr>
          <p:spPr bwMode="auto">
            <a:xfrm>
              <a:off x="1563" y="3122"/>
              <a:ext cx="1" cy="124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88" name="AutoShape 94"/>
            <p:cNvCxnSpPr>
              <a:cxnSpLocks noChangeShapeType="1"/>
            </p:cNvCxnSpPr>
            <p:nvPr/>
          </p:nvCxnSpPr>
          <p:spPr bwMode="auto">
            <a:xfrm>
              <a:off x="2675" y="3122"/>
              <a:ext cx="1" cy="124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89" name="AutoShape 95"/>
            <p:cNvCxnSpPr>
              <a:cxnSpLocks noChangeShapeType="1"/>
            </p:cNvCxnSpPr>
            <p:nvPr/>
          </p:nvCxnSpPr>
          <p:spPr bwMode="auto">
            <a:xfrm>
              <a:off x="3787" y="3122"/>
              <a:ext cx="1" cy="124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190" name="AutoShape 96"/>
            <p:cNvCxnSpPr>
              <a:cxnSpLocks noChangeShapeType="1"/>
            </p:cNvCxnSpPr>
            <p:nvPr/>
          </p:nvCxnSpPr>
          <p:spPr bwMode="auto">
            <a:xfrm>
              <a:off x="4896" y="3122"/>
              <a:ext cx="1" cy="124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49191" name="Group 97"/>
            <p:cNvGrpSpPr>
              <a:grpSpLocks/>
            </p:cNvGrpSpPr>
            <p:nvPr/>
          </p:nvGrpSpPr>
          <p:grpSpPr bwMode="auto">
            <a:xfrm>
              <a:off x="384" y="2856"/>
              <a:ext cx="364" cy="266"/>
              <a:chOff x="299" y="2864"/>
              <a:chExt cx="303" cy="296"/>
            </a:xfrm>
          </p:grpSpPr>
          <p:cxnSp>
            <p:nvCxnSpPr>
              <p:cNvPr id="49625" name="AutoShape 98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6" name="AutoShape 99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7" name="AutoShape 100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9192" name="Group 101"/>
            <p:cNvGrpSpPr>
              <a:grpSpLocks/>
            </p:cNvGrpSpPr>
            <p:nvPr/>
          </p:nvGrpSpPr>
          <p:grpSpPr bwMode="auto">
            <a:xfrm>
              <a:off x="1165" y="2856"/>
              <a:ext cx="364" cy="266"/>
              <a:chOff x="299" y="2864"/>
              <a:chExt cx="303" cy="296"/>
            </a:xfrm>
          </p:grpSpPr>
          <p:cxnSp>
            <p:nvCxnSpPr>
              <p:cNvPr id="49622" name="AutoShape 102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3" name="AutoShape 103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4" name="AutoShape 104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9193" name="Group 105"/>
            <p:cNvGrpSpPr>
              <a:grpSpLocks/>
            </p:cNvGrpSpPr>
            <p:nvPr/>
          </p:nvGrpSpPr>
          <p:grpSpPr bwMode="auto">
            <a:xfrm>
              <a:off x="1954" y="2856"/>
              <a:ext cx="363" cy="266"/>
              <a:chOff x="299" y="2864"/>
              <a:chExt cx="303" cy="296"/>
            </a:xfrm>
          </p:grpSpPr>
          <p:cxnSp>
            <p:nvCxnSpPr>
              <p:cNvPr id="49619" name="AutoShape 106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0" name="AutoShape 107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21" name="AutoShape 108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9194" name="Group 109"/>
            <p:cNvGrpSpPr>
              <a:grpSpLocks/>
            </p:cNvGrpSpPr>
            <p:nvPr/>
          </p:nvGrpSpPr>
          <p:grpSpPr bwMode="auto">
            <a:xfrm>
              <a:off x="2737" y="2856"/>
              <a:ext cx="364" cy="266"/>
              <a:chOff x="299" y="2864"/>
              <a:chExt cx="303" cy="296"/>
            </a:xfrm>
          </p:grpSpPr>
          <p:cxnSp>
            <p:nvCxnSpPr>
              <p:cNvPr id="49616" name="AutoShape 110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7" name="AutoShape 111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8" name="AutoShape 112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9195" name="Group 113"/>
            <p:cNvGrpSpPr>
              <a:grpSpLocks/>
            </p:cNvGrpSpPr>
            <p:nvPr/>
          </p:nvGrpSpPr>
          <p:grpSpPr bwMode="auto">
            <a:xfrm>
              <a:off x="3517" y="2856"/>
              <a:ext cx="364" cy="266"/>
              <a:chOff x="299" y="2864"/>
              <a:chExt cx="303" cy="296"/>
            </a:xfrm>
          </p:grpSpPr>
          <p:cxnSp>
            <p:nvCxnSpPr>
              <p:cNvPr id="49613" name="AutoShape 114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4" name="AutoShape 115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5" name="AutoShape 116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49196" name="AutoShape 117"/>
            <p:cNvCxnSpPr>
              <a:cxnSpLocks noChangeShapeType="1"/>
            </p:cNvCxnSpPr>
            <p:nvPr/>
          </p:nvCxnSpPr>
          <p:spPr bwMode="auto">
            <a:xfrm>
              <a:off x="4264" y="2856"/>
              <a:ext cx="2" cy="266"/>
            </a:xfrm>
            <a:prstGeom prst="straightConnector1">
              <a:avLst/>
            </a:prstGeom>
            <a:noFill/>
            <a:ln w="19050">
              <a:solidFill>
                <a:srgbClr val="3366FF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49197" name="AutoShape 118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49198" name="AutoShape 119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grpSp>
          <p:nvGrpSpPr>
            <p:cNvPr id="49199" name="Group 120"/>
            <p:cNvGrpSpPr>
              <a:grpSpLocks/>
            </p:cNvGrpSpPr>
            <p:nvPr/>
          </p:nvGrpSpPr>
          <p:grpSpPr bwMode="auto">
            <a:xfrm>
              <a:off x="5085" y="2856"/>
              <a:ext cx="364" cy="266"/>
              <a:chOff x="299" y="2864"/>
              <a:chExt cx="303" cy="296"/>
            </a:xfrm>
          </p:grpSpPr>
          <p:cxnSp>
            <p:nvCxnSpPr>
              <p:cNvPr id="49610" name="AutoShape 121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1" name="AutoShape 122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12" name="AutoShape 123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49200" name="Group 124"/>
            <p:cNvGrpSpPr>
              <a:grpSpLocks/>
            </p:cNvGrpSpPr>
            <p:nvPr/>
          </p:nvGrpSpPr>
          <p:grpSpPr bwMode="auto">
            <a:xfrm>
              <a:off x="5873" y="2856"/>
              <a:ext cx="363" cy="266"/>
              <a:chOff x="299" y="2864"/>
              <a:chExt cx="303" cy="296"/>
            </a:xfrm>
          </p:grpSpPr>
          <p:cxnSp>
            <p:nvCxnSpPr>
              <p:cNvPr id="49607" name="AutoShape 125"/>
              <p:cNvCxnSpPr>
                <a:cxnSpLocks noChangeShapeType="1"/>
              </p:cNvCxnSpPr>
              <p:nvPr/>
            </p:nvCxnSpPr>
            <p:spPr bwMode="auto">
              <a:xfrm>
                <a:off x="299" y="2864"/>
                <a:ext cx="2" cy="296"/>
              </a:xfrm>
              <a:prstGeom prst="straightConnector1">
                <a:avLst/>
              </a:prstGeom>
              <a:noFill/>
              <a:ln w="1905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08" name="AutoShape 126"/>
              <p:cNvCxnSpPr>
                <a:cxnSpLocks noChangeShapeType="1"/>
              </p:cNvCxnSpPr>
              <p:nvPr/>
            </p:nvCxnSpPr>
            <p:spPr bwMode="auto">
              <a:xfrm>
                <a:off x="450" y="2864"/>
                <a:ext cx="0" cy="20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49609" name="AutoShape 127"/>
              <p:cNvCxnSpPr>
                <a:cxnSpLocks noChangeShapeType="1"/>
              </p:cNvCxnSpPr>
              <p:nvPr/>
            </p:nvCxnSpPr>
            <p:spPr bwMode="auto">
              <a:xfrm>
                <a:off x="601" y="2864"/>
                <a:ext cx="1" cy="116"/>
              </a:xfrm>
              <a:prstGeom prst="straightConnector1">
                <a:avLst/>
              </a:prstGeom>
              <a:noFill/>
              <a:ln w="19050">
                <a:solidFill>
                  <a:srgbClr val="98BC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49201" name="AutoShape 128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202" name="AutoShape 129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203" name="AutoShape 130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204" name="AutoShape 131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205" name="AutoShape 132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206" name="AutoShape 133"/>
            <p:cNvCxnSpPr>
              <a:cxnSpLocks noChangeShapeType="1"/>
            </p:cNvCxnSpPr>
            <p:nvPr/>
          </p:nvCxnSpPr>
          <p:spPr bwMode="auto">
            <a:xfrm flipH="1">
              <a:off x="5267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49207" name="Group 134"/>
            <p:cNvGrpSpPr>
              <a:grpSpLocks/>
            </p:cNvGrpSpPr>
            <p:nvPr/>
          </p:nvGrpSpPr>
          <p:grpSpPr bwMode="auto">
            <a:xfrm>
              <a:off x="977" y="1963"/>
              <a:ext cx="726" cy="893"/>
              <a:chOff x="509" y="370"/>
              <a:chExt cx="605" cy="992"/>
            </a:xfrm>
          </p:grpSpPr>
          <p:sp>
            <p:nvSpPr>
              <p:cNvPr id="49571" name="Rectangle 135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572" name="Group 136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598" name="Rectangle 137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99" name="Rectangle 138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600" name="Rectangle 139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1" name="Rectangle 140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2" name="Rectangle 141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4" name="Rectangle 143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5" name="Rectangle 144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606" name="Rectangle 145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573" name="Group 146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589" name="Rectangle 147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90" name="Rectangle 148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591" name="Rectangle 149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2" name="Rectangle 150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3" name="Rectangle 151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5" name="Rectangle 153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6" name="Rectangle 154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97" name="Rectangle 155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574" name="Rectangle 156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575" name="Group 157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576" name="Rectangle 158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577" name="Group 159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8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58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78" name="Group 162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85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8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79" name="Group 165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83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84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80" name="Group 168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81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82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9208" name="Rectangle 171"/>
            <p:cNvSpPr>
              <a:spLocks noChangeArrowheads="1"/>
            </p:cNvSpPr>
            <p:nvPr/>
          </p:nvSpPr>
          <p:spPr bwMode="auto">
            <a:xfrm>
              <a:off x="1768" y="2824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Rectangle 172"/>
            <p:cNvSpPr>
              <a:spLocks noChangeArrowheads="1"/>
            </p:cNvSpPr>
            <p:nvPr/>
          </p:nvSpPr>
          <p:spPr bwMode="auto">
            <a:xfrm>
              <a:off x="2130" y="2824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10" name="Group 173"/>
            <p:cNvGrpSpPr>
              <a:grpSpLocks/>
            </p:cNvGrpSpPr>
            <p:nvPr/>
          </p:nvGrpSpPr>
          <p:grpSpPr bwMode="auto">
            <a:xfrm>
              <a:off x="1768" y="1964"/>
              <a:ext cx="726" cy="893"/>
              <a:chOff x="509" y="370"/>
              <a:chExt cx="605" cy="992"/>
            </a:xfrm>
          </p:grpSpPr>
          <p:sp>
            <p:nvSpPr>
              <p:cNvPr id="49535" name="Rectangle 174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536" name="Group 175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562" name="Rectangle 176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63" name="Rectangle 177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564" name="Rectangle 178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6" name="Rectangle 180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7" name="Rectangle 181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8" name="Rectangle 182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9" name="Rectangle 183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70" name="Rectangle 184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537" name="Group 185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553" name="Rectangle 186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54" name="Rectangle 187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555" name="Rectangle 188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56" name="Rectangle 189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57" name="Rectangle 190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58" name="Rectangle 191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59" name="Rectangle 192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0" name="Rectangle 193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61" name="Rectangle 194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538" name="Rectangle 195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539" name="Group 196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540" name="Rectangle 197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541" name="Group 198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51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55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42" name="Group 201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49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50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43" name="Group 204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47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4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44" name="Group 207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45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46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9211" name="Group 210"/>
            <p:cNvGrpSpPr>
              <a:grpSpLocks/>
            </p:cNvGrpSpPr>
            <p:nvPr/>
          </p:nvGrpSpPr>
          <p:grpSpPr bwMode="auto">
            <a:xfrm>
              <a:off x="2543" y="1964"/>
              <a:ext cx="726" cy="893"/>
              <a:chOff x="509" y="370"/>
              <a:chExt cx="605" cy="992"/>
            </a:xfrm>
          </p:grpSpPr>
          <p:sp>
            <p:nvSpPr>
              <p:cNvPr id="49499" name="Rectangle 211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500" name="Group 212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526" name="Rectangle 213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27" name="Rectangle 214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528" name="Rectangle 215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9" name="Rectangle 216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30" name="Rectangle 217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31" name="Rectangle 218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32" name="Rectangle 219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33" name="Rectangle 220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34" name="Rectangle 221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501" name="Group 222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517" name="Rectangle 223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518" name="Rectangle 224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519" name="Rectangle 225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0" name="Rectangle 226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1" name="Rectangle 227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2" name="Rectangle 228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3" name="Rectangle 229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4" name="Rectangle 230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525" name="Rectangle 231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502" name="Rectangle 232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503" name="Group 233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504" name="Rectangle 234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505" name="Group 235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15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516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06" name="Group 238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13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14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07" name="Group 241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11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12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08" name="Group 244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509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510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9212" name="Rectangle 247"/>
            <p:cNvSpPr>
              <a:spLocks noChangeArrowheads="1"/>
            </p:cNvSpPr>
            <p:nvPr/>
          </p:nvSpPr>
          <p:spPr bwMode="auto">
            <a:xfrm>
              <a:off x="3343" y="2822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Rectangle 248"/>
            <p:cNvSpPr>
              <a:spLocks noChangeArrowheads="1"/>
            </p:cNvSpPr>
            <p:nvPr/>
          </p:nvSpPr>
          <p:spPr bwMode="auto">
            <a:xfrm>
              <a:off x="3706" y="2822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14" name="Group 249"/>
            <p:cNvGrpSpPr>
              <a:grpSpLocks/>
            </p:cNvGrpSpPr>
            <p:nvPr/>
          </p:nvGrpSpPr>
          <p:grpSpPr bwMode="auto">
            <a:xfrm>
              <a:off x="3343" y="1962"/>
              <a:ext cx="726" cy="893"/>
              <a:chOff x="509" y="370"/>
              <a:chExt cx="605" cy="992"/>
            </a:xfrm>
          </p:grpSpPr>
          <p:sp>
            <p:nvSpPr>
              <p:cNvPr id="49463" name="Rectangle 250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464" name="Group 251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490" name="Rectangle 252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91" name="Rectangle 253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92" name="Rectangle 254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3" name="Rectangle 255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4" name="Rectangle 256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5" name="Rectangle 257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7" name="Rectangle 259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98" name="Rectangle 260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465" name="Group 261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481" name="Rectangle 262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82" name="Rectangle 263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83" name="Rectangle 264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4" name="Rectangle 265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5" name="Rectangle 266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6" name="Rectangle 267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7" name="Rectangle 268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8" name="Rectangle 269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89" name="Rectangle 270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466" name="Rectangle 271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467" name="Group 272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468" name="Rectangle 273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469" name="Group 274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79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480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70" name="Group 277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77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78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71" name="Group 280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75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76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72" name="Group 283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73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74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9215" name="Group 286"/>
            <p:cNvGrpSpPr>
              <a:grpSpLocks/>
            </p:cNvGrpSpPr>
            <p:nvPr/>
          </p:nvGrpSpPr>
          <p:grpSpPr bwMode="auto">
            <a:xfrm>
              <a:off x="4118" y="1962"/>
              <a:ext cx="726" cy="893"/>
              <a:chOff x="509" y="370"/>
              <a:chExt cx="605" cy="992"/>
            </a:xfrm>
          </p:grpSpPr>
          <p:sp>
            <p:nvSpPr>
              <p:cNvPr id="49427" name="Rectangle 287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428" name="Group 288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454" name="Rectangle 289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55" name="Rectangle 290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56" name="Rectangle 291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7" name="Rectangle 292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8" name="Rectangle 293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9" name="Rectangle 294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60" name="Rectangle 295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61" name="Rectangle 296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62" name="Rectangle 297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429" name="Group 298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445" name="Rectangle 299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46" name="Rectangle 300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47" name="Rectangle 301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48" name="Rectangle 302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49" name="Rectangle 303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0" name="Rectangle 304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1" name="Rectangle 305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2" name="Rectangle 306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53" name="Rectangle 307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430" name="Rectangle 308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431" name="Group 309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432" name="Rectangle 310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433" name="Group 311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43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444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34" name="Group 314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4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42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35" name="Group 317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39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40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36" name="Group 320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37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38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9216" name="Rectangle 323"/>
            <p:cNvSpPr>
              <a:spLocks noChangeArrowheads="1"/>
            </p:cNvSpPr>
            <p:nvPr/>
          </p:nvSpPr>
          <p:spPr bwMode="auto">
            <a:xfrm>
              <a:off x="4909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7" name="Rectangle 324"/>
            <p:cNvSpPr>
              <a:spLocks noChangeArrowheads="1"/>
            </p:cNvSpPr>
            <p:nvPr/>
          </p:nvSpPr>
          <p:spPr bwMode="auto">
            <a:xfrm>
              <a:off x="5271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18" name="Group 325"/>
            <p:cNvGrpSpPr>
              <a:grpSpLocks/>
            </p:cNvGrpSpPr>
            <p:nvPr/>
          </p:nvGrpSpPr>
          <p:grpSpPr bwMode="auto">
            <a:xfrm>
              <a:off x="4909" y="1963"/>
              <a:ext cx="726" cy="893"/>
              <a:chOff x="509" y="370"/>
              <a:chExt cx="605" cy="992"/>
            </a:xfrm>
          </p:grpSpPr>
          <p:sp>
            <p:nvSpPr>
              <p:cNvPr id="49391" name="Rectangle 326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92" name="Group 327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418" name="Rectangle 328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19" name="Rectangle 329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20" name="Rectangle 330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1" name="Rectangle 331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2" name="Rectangle 332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3" name="Rectangle 333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4" name="Rectangle 334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5" name="Rectangle 335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26" name="Rectangle 336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393" name="Group 337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409" name="Rectangle 338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410" name="Rectangle 339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411" name="Rectangle 340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2" name="Rectangle 341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3" name="Rectangle 342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4" name="Rectangle 343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5" name="Rectangle 344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6" name="Rectangle 345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417" name="Rectangle 346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394" name="Rectangle 347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395" name="Group 348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396" name="Rectangle 349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397" name="Group 350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07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408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98" name="Group 353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05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06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99" name="Group 356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03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04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400" name="Group 359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401" name="Rectangle 36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402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9219" name="Group 362"/>
            <p:cNvGrpSpPr>
              <a:grpSpLocks/>
            </p:cNvGrpSpPr>
            <p:nvPr/>
          </p:nvGrpSpPr>
          <p:grpSpPr bwMode="auto">
            <a:xfrm>
              <a:off x="5684" y="1963"/>
              <a:ext cx="726" cy="893"/>
              <a:chOff x="509" y="370"/>
              <a:chExt cx="605" cy="992"/>
            </a:xfrm>
          </p:grpSpPr>
          <p:sp>
            <p:nvSpPr>
              <p:cNvPr id="49355" name="Rectangle 363"/>
              <p:cNvSpPr>
                <a:spLocks noChangeArrowheads="1"/>
              </p:cNvSpPr>
              <p:nvPr/>
            </p:nvSpPr>
            <p:spPr bwMode="auto">
              <a:xfrm>
                <a:off x="509" y="370"/>
                <a:ext cx="605" cy="99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56" name="Group 364"/>
              <p:cNvGrpSpPr>
                <a:grpSpLocks/>
              </p:cNvGrpSpPr>
              <p:nvPr/>
            </p:nvGrpSpPr>
            <p:grpSpPr bwMode="auto">
              <a:xfrm>
                <a:off x="533" y="394"/>
                <a:ext cx="266" cy="507"/>
                <a:chOff x="533" y="394"/>
                <a:chExt cx="266" cy="507"/>
              </a:xfrm>
            </p:grpSpPr>
            <p:sp>
              <p:nvSpPr>
                <p:cNvPr id="49382" name="Rectangle 365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3" name="Rectangle 366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384" name="Rectangle 367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5" name="Rectangle 368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6" name="Rectangle 369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7" name="Rectangle 370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8" name="Rectangle 371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9" name="Rectangle 372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90" name="Rectangle 373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grpSp>
            <p:nvGrpSpPr>
              <p:cNvPr id="49357" name="Group 374"/>
              <p:cNvGrpSpPr>
                <a:grpSpLocks/>
              </p:cNvGrpSpPr>
              <p:nvPr/>
            </p:nvGrpSpPr>
            <p:grpSpPr bwMode="auto">
              <a:xfrm>
                <a:off x="824" y="394"/>
                <a:ext cx="266" cy="507"/>
                <a:chOff x="533" y="394"/>
                <a:chExt cx="266" cy="507"/>
              </a:xfrm>
            </p:grpSpPr>
            <p:sp>
              <p:nvSpPr>
                <p:cNvPr id="49373" name="Rectangle 375"/>
                <p:cNvSpPr>
                  <a:spLocks noChangeArrowheads="1"/>
                </p:cNvSpPr>
                <p:nvPr/>
              </p:nvSpPr>
              <p:spPr bwMode="auto">
                <a:xfrm>
                  <a:off x="533" y="394"/>
                  <a:ext cx="266" cy="5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74" name="Rectangle 376"/>
                <p:cNvSpPr>
                  <a:spLocks noChangeArrowheads="1"/>
                </p:cNvSpPr>
                <p:nvPr/>
              </p:nvSpPr>
              <p:spPr bwMode="auto">
                <a:xfrm>
                  <a:off x="558" y="418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700" b="1">
                      <a:solidFill>
                        <a:schemeClr val="bg1"/>
                      </a:solidFill>
                      <a:latin typeface="Arial" charset="0"/>
                    </a:rPr>
                    <a:t>SP</a:t>
                  </a:r>
                </a:p>
              </p:txBody>
            </p:sp>
            <p:sp>
              <p:nvSpPr>
                <p:cNvPr id="49375" name="Rectangle 377"/>
                <p:cNvSpPr>
                  <a:spLocks noChangeArrowheads="1"/>
                </p:cNvSpPr>
                <p:nvPr/>
              </p:nvSpPr>
              <p:spPr bwMode="auto">
                <a:xfrm>
                  <a:off x="678" y="418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76" name="Rectangle 378"/>
                <p:cNvSpPr>
                  <a:spLocks noChangeArrowheads="1"/>
                </p:cNvSpPr>
                <p:nvPr/>
              </p:nvSpPr>
              <p:spPr bwMode="auto">
                <a:xfrm>
                  <a:off x="558" y="539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77" name="Rectangle 379"/>
                <p:cNvSpPr>
                  <a:spLocks noChangeArrowheads="1"/>
                </p:cNvSpPr>
                <p:nvPr/>
              </p:nvSpPr>
              <p:spPr bwMode="auto">
                <a:xfrm>
                  <a:off x="678" y="539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78" name="Rectangle 380"/>
                <p:cNvSpPr>
                  <a:spLocks noChangeArrowheads="1"/>
                </p:cNvSpPr>
                <p:nvPr/>
              </p:nvSpPr>
              <p:spPr bwMode="auto">
                <a:xfrm>
                  <a:off x="558" y="660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79" name="Rectangle 381"/>
                <p:cNvSpPr>
                  <a:spLocks noChangeArrowheads="1"/>
                </p:cNvSpPr>
                <p:nvPr/>
              </p:nvSpPr>
              <p:spPr bwMode="auto">
                <a:xfrm>
                  <a:off x="678" y="660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0" name="Rectangle 382"/>
                <p:cNvSpPr>
                  <a:spLocks noChangeArrowheads="1"/>
                </p:cNvSpPr>
                <p:nvPr/>
              </p:nvSpPr>
              <p:spPr bwMode="auto">
                <a:xfrm>
                  <a:off x="558" y="781"/>
                  <a:ext cx="96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  <p:sp>
              <p:nvSpPr>
                <p:cNvPr id="49381" name="Rectangle 383"/>
                <p:cNvSpPr>
                  <a:spLocks noChangeArrowheads="1"/>
                </p:cNvSpPr>
                <p:nvPr/>
              </p:nvSpPr>
              <p:spPr bwMode="auto">
                <a:xfrm>
                  <a:off x="678" y="781"/>
                  <a:ext cx="97" cy="97"/>
                </a:xfrm>
                <a:prstGeom prst="rect">
                  <a:avLst/>
                </a:prstGeom>
                <a:solidFill>
                  <a:srgbClr val="99CC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700" b="1">
                    <a:latin typeface="Arial" charset="0"/>
                  </a:endParaRPr>
                </a:p>
              </p:txBody>
            </p:sp>
          </p:grpSp>
          <p:sp>
            <p:nvSpPr>
              <p:cNvPr id="49358" name="Rectangle 384"/>
              <p:cNvSpPr>
                <a:spLocks noChangeArrowheads="1"/>
              </p:cNvSpPr>
              <p:nvPr/>
            </p:nvSpPr>
            <p:spPr bwMode="auto">
              <a:xfrm rot="5400000">
                <a:off x="739" y="986"/>
                <a:ext cx="145" cy="55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L1</a:t>
                </a:r>
              </a:p>
            </p:txBody>
          </p:sp>
          <p:grpSp>
            <p:nvGrpSpPr>
              <p:cNvPr id="49359" name="Group 385"/>
              <p:cNvGrpSpPr>
                <a:grpSpLocks/>
              </p:cNvGrpSpPr>
              <p:nvPr/>
            </p:nvGrpSpPr>
            <p:grpSpPr bwMode="auto">
              <a:xfrm>
                <a:off x="533" y="926"/>
                <a:ext cx="557" cy="242"/>
                <a:chOff x="533" y="926"/>
                <a:chExt cx="557" cy="242"/>
              </a:xfrm>
            </p:grpSpPr>
            <p:sp>
              <p:nvSpPr>
                <p:cNvPr id="49360" name="Rectangle 386"/>
                <p:cNvSpPr>
                  <a:spLocks noChangeArrowheads="1"/>
                </p:cNvSpPr>
                <p:nvPr/>
              </p:nvSpPr>
              <p:spPr bwMode="auto">
                <a:xfrm rot="5400000">
                  <a:off x="691" y="768"/>
                  <a:ext cx="242" cy="55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361" name="Group 387"/>
                <p:cNvGrpSpPr>
                  <a:grpSpLocks/>
                </p:cNvGrpSpPr>
                <p:nvPr/>
              </p:nvGrpSpPr>
              <p:grpSpPr bwMode="auto">
                <a:xfrm>
                  <a:off x="558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371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r>
                      <a:rPr lang="en-US" sz="700" b="1">
                        <a:solidFill>
                          <a:schemeClr val="bg1"/>
                        </a:solidFill>
                        <a:latin typeface="Arial" charset="0"/>
                      </a:rPr>
                      <a:t>TF</a:t>
                    </a:r>
                  </a:p>
                </p:txBody>
              </p:sp>
              <p:sp>
                <p:nvSpPr>
                  <p:cNvPr id="49372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62" name="Group 390"/>
                <p:cNvGrpSpPr>
                  <a:grpSpLocks/>
                </p:cNvGrpSpPr>
                <p:nvPr/>
              </p:nvGrpSpPr>
              <p:grpSpPr bwMode="auto">
                <a:xfrm>
                  <a:off x="695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369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370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63" name="Group 393"/>
                <p:cNvGrpSpPr>
                  <a:grpSpLocks/>
                </p:cNvGrpSpPr>
                <p:nvPr/>
              </p:nvGrpSpPr>
              <p:grpSpPr bwMode="auto">
                <a:xfrm>
                  <a:off x="969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367" name="Rectangle 39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368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64" name="Group 396"/>
                <p:cNvGrpSpPr>
                  <a:grpSpLocks/>
                </p:cNvGrpSpPr>
                <p:nvPr/>
              </p:nvGrpSpPr>
              <p:grpSpPr bwMode="auto">
                <a:xfrm>
                  <a:off x="832" y="950"/>
                  <a:ext cx="96" cy="194"/>
                  <a:chOff x="2457" y="566"/>
                  <a:chExt cx="102" cy="204"/>
                </a:xfrm>
              </p:grpSpPr>
              <p:sp>
                <p:nvSpPr>
                  <p:cNvPr id="49365" name="Rectangle 39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49366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9220" name="Group 399"/>
            <p:cNvGrpSpPr>
              <a:grpSpLocks/>
            </p:cNvGrpSpPr>
            <p:nvPr/>
          </p:nvGrpSpPr>
          <p:grpSpPr bwMode="auto">
            <a:xfrm>
              <a:off x="1333" y="3246"/>
              <a:ext cx="1005" cy="432"/>
              <a:chOff x="174" y="3154"/>
              <a:chExt cx="837" cy="480"/>
            </a:xfrm>
          </p:grpSpPr>
          <p:cxnSp>
            <p:nvCxnSpPr>
              <p:cNvPr id="49329" name="AutoShape 400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330" name="AutoShape 401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331" name="Group 402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334" name="Rectangle 403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335" name="Group 404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51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52" name="Rectangle 40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53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54" name="Rectangle 4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36" name="Group 409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47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8" name="Rectangle 4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9" name="Rectangle 41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50" name="Rectangle 41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37" name="Group 414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43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4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5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6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38" name="Group 419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39" name="Rectangle 42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0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1" name="Rectangle 42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42" name="Rectangle 42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332" name="Rectangle 424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333" name="Rectangle 425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  <p:grpSp>
          <p:nvGrpSpPr>
            <p:cNvPr id="49221" name="Group 426"/>
            <p:cNvGrpSpPr>
              <a:grpSpLocks/>
            </p:cNvGrpSpPr>
            <p:nvPr/>
          </p:nvGrpSpPr>
          <p:grpSpPr bwMode="auto">
            <a:xfrm>
              <a:off x="2416" y="3246"/>
              <a:ext cx="1004" cy="432"/>
              <a:chOff x="174" y="3154"/>
              <a:chExt cx="837" cy="480"/>
            </a:xfrm>
          </p:grpSpPr>
          <p:cxnSp>
            <p:nvCxnSpPr>
              <p:cNvPr id="49303" name="AutoShape 427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304" name="AutoShape 428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305" name="Group 429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308" name="Rectangle 430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309" name="Group 431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25" name="Rectangle 43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6" name="Rectangle 43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7" name="Rectangle 43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8" name="Rectangle 43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10" name="Group 436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21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2" name="Rectangle 43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3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4" name="Rectangle 4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11" name="Group 441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17" name="Rectangle 442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18" name="Rectangle 44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19" name="Rectangle 44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20" name="Rectangle 4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312" name="Group 446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313" name="Rectangle 44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14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15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16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306" name="Rectangle 451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307" name="Rectangle 452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  <p:grpSp>
          <p:nvGrpSpPr>
            <p:cNvPr id="49222" name="Group 453"/>
            <p:cNvGrpSpPr>
              <a:grpSpLocks/>
            </p:cNvGrpSpPr>
            <p:nvPr/>
          </p:nvGrpSpPr>
          <p:grpSpPr bwMode="auto">
            <a:xfrm>
              <a:off x="3540" y="3246"/>
              <a:ext cx="1004" cy="432"/>
              <a:chOff x="174" y="3154"/>
              <a:chExt cx="837" cy="480"/>
            </a:xfrm>
          </p:grpSpPr>
          <p:cxnSp>
            <p:nvCxnSpPr>
              <p:cNvPr id="49277" name="AutoShape 454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278" name="AutoShape 455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279" name="Group 456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282" name="Rectangle 457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283" name="Group 458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99" name="Rectangle 45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00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01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302" name="Rectangle 46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84" name="Group 463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95" name="Rectangle 4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6" name="Rectangle 46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7" name="Rectangle 46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8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85" name="Group 468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91" name="Rectangle 46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2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3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4" name="Rectangle 47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86" name="Group 473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87" name="Rectangle 47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88" name="Rectangle 4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89" name="Rectangle 4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90" name="Rectangle 47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280" name="Rectangle 478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281" name="Rectangle 479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  <p:grpSp>
          <p:nvGrpSpPr>
            <p:cNvPr id="49223" name="Group 480"/>
            <p:cNvGrpSpPr>
              <a:grpSpLocks/>
            </p:cNvGrpSpPr>
            <p:nvPr/>
          </p:nvGrpSpPr>
          <p:grpSpPr bwMode="auto">
            <a:xfrm>
              <a:off x="4629" y="3246"/>
              <a:ext cx="1005" cy="432"/>
              <a:chOff x="174" y="3154"/>
              <a:chExt cx="837" cy="480"/>
            </a:xfrm>
          </p:grpSpPr>
          <p:cxnSp>
            <p:nvCxnSpPr>
              <p:cNvPr id="49251" name="AutoShape 481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252" name="AutoShape 482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253" name="Group 483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256" name="Rectangle 484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257" name="Group 485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73" name="Rectangle 48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4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5" name="Rectangle 48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6" name="Rectangle 48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58" name="Group 490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69" name="Rectangle 49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0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1" name="Rectangle 49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72" name="Rectangle 49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59" name="Group 495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65" name="Rectangle 49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6" name="Rectangle 49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7" name="Rectangle 49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8" name="Rectangle 49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60" name="Group 500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61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2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3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64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254" name="Rectangle 505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255" name="Rectangle 506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  <p:grpSp>
          <p:nvGrpSpPr>
            <p:cNvPr id="49224" name="Group 507"/>
            <p:cNvGrpSpPr>
              <a:grpSpLocks/>
            </p:cNvGrpSpPr>
            <p:nvPr/>
          </p:nvGrpSpPr>
          <p:grpSpPr bwMode="auto">
            <a:xfrm>
              <a:off x="5754" y="3246"/>
              <a:ext cx="1004" cy="432"/>
              <a:chOff x="174" y="3154"/>
              <a:chExt cx="837" cy="480"/>
            </a:xfrm>
          </p:grpSpPr>
          <p:cxnSp>
            <p:nvCxnSpPr>
              <p:cNvPr id="49225" name="AutoShape 508"/>
              <p:cNvCxnSpPr>
                <a:cxnSpLocks noChangeShapeType="1"/>
              </p:cNvCxnSpPr>
              <p:nvPr/>
            </p:nvCxnSpPr>
            <p:spPr bwMode="auto">
              <a:xfrm>
                <a:off x="81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49226" name="AutoShape 509"/>
              <p:cNvCxnSpPr>
                <a:cxnSpLocks noChangeShapeType="1"/>
              </p:cNvCxnSpPr>
              <p:nvPr/>
            </p:nvCxnSpPr>
            <p:spPr bwMode="auto">
              <a:xfrm>
                <a:off x="375" y="3325"/>
                <a:ext cx="0" cy="138"/>
              </a:xfrm>
              <a:prstGeom prst="straightConnector1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9227" name="Group 510"/>
              <p:cNvGrpSpPr>
                <a:grpSpLocks/>
              </p:cNvGrpSpPr>
              <p:nvPr/>
            </p:nvGrpSpPr>
            <p:grpSpPr bwMode="auto">
              <a:xfrm>
                <a:off x="174" y="3154"/>
                <a:ext cx="397" cy="171"/>
                <a:chOff x="144" y="3552"/>
                <a:chExt cx="864" cy="288"/>
              </a:xfrm>
            </p:grpSpPr>
            <p:sp>
              <p:nvSpPr>
                <p:cNvPr id="49230" name="Rectangle 511"/>
                <p:cNvSpPr>
                  <a:spLocks noChangeArrowheads="1"/>
                </p:cNvSpPr>
                <p:nvPr/>
              </p:nvSpPr>
              <p:spPr bwMode="auto">
                <a:xfrm>
                  <a:off x="144" y="3552"/>
                  <a:ext cx="864" cy="28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231" name="Group 512"/>
                <p:cNvGrpSpPr>
                  <a:grpSpLocks/>
                </p:cNvGrpSpPr>
                <p:nvPr/>
              </p:nvGrpSpPr>
              <p:grpSpPr bwMode="auto">
                <a:xfrm>
                  <a:off x="192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47" name="Rectangle 51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8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9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50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32" name="Group 517"/>
                <p:cNvGrpSpPr>
                  <a:grpSpLocks/>
                </p:cNvGrpSpPr>
                <p:nvPr/>
              </p:nvGrpSpPr>
              <p:grpSpPr bwMode="auto">
                <a:xfrm>
                  <a:off x="384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43" name="Rectangle 51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4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5" name="Rectangle 52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6" name="Rectangle 5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33" name="Group 522"/>
                <p:cNvGrpSpPr>
                  <a:grpSpLocks/>
                </p:cNvGrpSpPr>
                <p:nvPr/>
              </p:nvGrpSpPr>
              <p:grpSpPr bwMode="auto">
                <a:xfrm>
                  <a:off x="576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39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0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1" name="Rectangle 52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42" name="Rectangle 526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34" name="Group 527"/>
                <p:cNvGrpSpPr>
                  <a:grpSpLocks/>
                </p:cNvGrpSpPr>
                <p:nvPr/>
              </p:nvGrpSpPr>
              <p:grpSpPr bwMode="auto">
                <a:xfrm>
                  <a:off x="768" y="3600"/>
                  <a:ext cx="192" cy="192"/>
                  <a:chOff x="1728" y="3792"/>
                  <a:chExt cx="192" cy="192"/>
                </a:xfrm>
              </p:grpSpPr>
              <p:sp>
                <p:nvSpPr>
                  <p:cNvPr id="49235" name="Rectangle 52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36" name="Rectangle 529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792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37" name="Rectangle 53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238" name="Rectangle 53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888"/>
                    <a:ext cx="96" cy="9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228" name="Rectangle 532"/>
              <p:cNvSpPr>
                <a:spLocks noChangeArrowheads="1"/>
              </p:cNvSpPr>
              <p:nvPr/>
            </p:nvSpPr>
            <p:spPr bwMode="auto">
              <a:xfrm>
                <a:off x="614" y="3154"/>
                <a:ext cx="397" cy="171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L2</a:t>
                </a:r>
              </a:p>
            </p:txBody>
          </p:sp>
          <p:sp>
            <p:nvSpPr>
              <p:cNvPr id="49229" name="Rectangle 533"/>
              <p:cNvSpPr>
                <a:spLocks noChangeArrowheads="1"/>
              </p:cNvSpPr>
              <p:nvPr/>
            </p:nvSpPr>
            <p:spPr bwMode="auto">
              <a:xfrm>
                <a:off x="174" y="3463"/>
                <a:ext cx="837" cy="17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FB</a:t>
                </a:r>
              </a:p>
            </p:txBody>
          </p:sp>
        </p:grpSp>
      </p:grpSp>
      <p:sp>
        <p:nvSpPr>
          <p:cNvPr id="49157" name="Rectangle 534"/>
          <p:cNvSpPr>
            <a:spLocks noChangeArrowheads="1"/>
          </p:cNvSpPr>
          <p:nvPr/>
        </p:nvSpPr>
        <p:spPr bwMode="auto">
          <a:xfrm>
            <a:off x="455613" y="911225"/>
            <a:ext cx="8459787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6" rIns="91431" bIns="45716"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The future of GPUs is programmable processing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So – build the architecture around the processor</a:t>
            </a:r>
          </a:p>
        </p:txBody>
      </p:sp>
      <p:sp>
        <p:nvSpPr>
          <p:cNvPr id="49158" name="Rectangle 53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 smtClean="0"/>
              <a:t>G80 – Graphics Mode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2007-2009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7835906-EC87-43C4-8823-5F545845E59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Resources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eaLnBrk="1" hangingPunct="1"/>
            <a:r>
              <a:rPr lang="en-US" sz="2800" smtClean="0"/>
              <a:t>Web site: </a:t>
            </a:r>
            <a:r>
              <a:rPr lang="en-US" sz="2800" smtClean="0">
                <a:hlinkClick r:id="rId2"/>
              </a:rPr>
              <a:t>http://courses.ece.uiuc.edu/ece498/al</a:t>
            </a:r>
            <a:endParaRPr lang="en-US" sz="2800" smtClean="0"/>
          </a:p>
          <a:p>
            <a:pPr lvl="1" eaLnBrk="1" hangingPunct="1"/>
            <a:r>
              <a:rPr lang="en-US" sz="2400" smtClean="0"/>
              <a:t>Handouts and lecture slides/recordings</a:t>
            </a:r>
          </a:p>
          <a:p>
            <a:pPr lvl="1" eaLnBrk="1" hangingPunct="1"/>
            <a:r>
              <a:rPr lang="en-US" sz="2400" u="sng" smtClean="0"/>
              <a:t>Textbook in Draft format</a:t>
            </a:r>
            <a:r>
              <a:rPr lang="en-US" sz="2400" smtClean="0"/>
              <a:t>: Programming Massively Parallel Processors: A Hands-on Approach, 2010, Morgan Kaufmann (Elsevier Inc.)</a:t>
            </a:r>
          </a:p>
          <a:p>
            <a:pPr lvl="1" eaLnBrk="1" hangingPunct="1"/>
            <a:r>
              <a:rPr lang="en-US" sz="2400" smtClean="0"/>
              <a:t>Documentation and software resources</a:t>
            </a:r>
          </a:p>
          <a:p>
            <a:pPr eaLnBrk="1" hangingPunct="1"/>
            <a:r>
              <a:rPr lang="en-US" sz="2400" smtClean="0"/>
              <a:t>Others will be added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73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7A59951-0EF2-42E6-9C3D-464A4A85D9D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 sz="3200" smtClean="0"/>
              <a:t>G80 CUDA mode – A </a:t>
            </a:r>
            <a:r>
              <a:rPr lang="en-US" sz="3200" b="1" smtClean="0"/>
              <a:t>Device </a:t>
            </a:r>
            <a:r>
              <a:rPr lang="en-US" sz="3200" smtClean="0"/>
              <a:t>Example</a:t>
            </a:r>
          </a:p>
        </p:txBody>
      </p:sp>
      <p:sp useBgFill="1"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4875"/>
            <a:ext cx="8483600" cy="4724400"/>
          </a:xfrm>
        </p:spPr>
        <p:txBody>
          <a:bodyPr/>
          <a:lstStyle/>
          <a:p>
            <a:pPr marL="457200" indent="-457200"/>
            <a:r>
              <a:rPr lang="en-US" sz="2400" smtClean="0"/>
              <a:t>Processors execute computing threads</a:t>
            </a:r>
          </a:p>
          <a:p>
            <a:pPr marL="457200" indent="-457200"/>
            <a:r>
              <a:rPr lang="en-US" sz="2400" smtClean="0"/>
              <a:t>New operating mode/HW interface for computing</a:t>
            </a: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228600" y="1981200"/>
            <a:ext cx="8604250" cy="4497388"/>
            <a:chOff x="202" y="1141"/>
            <a:chExt cx="6503" cy="2550"/>
          </a:xfrm>
        </p:grpSpPr>
        <p:cxnSp>
          <p:nvCxnSpPr>
            <p:cNvPr id="50183" name="AutoShape 5"/>
            <p:cNvCxnSpPr>
              <a:cxnSpLocks noChangeShapeType="1"/>
            </p:cNvCxnSpPr>
            <p:nvPr/>
          </p:nvCxnSpPr>
          <p:spPr bwMode="auto">
            <a:xfrm>
              <a:off x="711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0184" name="Rectangle 6"/>
            <p:cNvSpPr>
              <a:spLocks noChangeArrowheads="1"/>
            </p:cNvSpPr>
            <p:nvPr/>
          </p:nvSpPr>
          <p:spPr bwMode="auto">
            <a:xfrm>
              <a:off x="430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50185" name="Rectangle 7"/>
            <p:cNvSpPr>
              <a:spLocks noChangeArrowheads="1"/>
            </p:cNvSpPr>
            <p:nvPr/>
          </p:nvSpPr>
          <p:spPr bwMode="auto">
            <a:xfrm>
              <a:off x="209" y="3524"/>
              <a:ext cx="6496" cy="16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Global Memory</a:t>
              </a:r>
            </a:p>
          </p:txBody>
        </p:sp>
        <p:cxnSp>
          <p:nvCxnSpPr>
            <p:cNvPr id="50186" name="AutoShape 8"/>
            <p:cNvCxnSpPr>
              <a:cxnSpLocks noChangeShapeType="1"/>
            </p:cNvCxnSpPr>
            <p:nvPr/>
          </p:nvCxnSpPr>
          <p:spPr bwMode="auto">
            <a:xfrm>
              <a:off x="711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>
              <a:off x="202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564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Rectangle 11"/>
            <p:cNvSpPr>
              <a:spLocks noChangeArrowheads="1"/>
            </p:cNvSpPr>
            <p:nvPr/>
          </p:nvSpPr>
          <p:spPr bwMode="auto">
            <a:xfrm>
              <a:off x="202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190" name="Group 12"/>
            <p:cNvGrpSpPr>
              <a:grpSpLocks/>
            </p:cNvGrpSpPr>
            <p:nvPr/>
          </p:nvGrpSpPr>
          <p:grpSpPr bwMode="auto">
            <a:xfrm>
              <a:off x="231" y="1985"/>
              <a:ext cx="319" cy="456"/>
              <a:chOff x="533" y="394"/>
              <a:chExt cx="266" cy="507"/>
            </a:xfrm>
          </p:grpSpPr>
          <p:sp>
            <p:nvSpPr>
              <p:cNvPr id="50541" name="Rectangle 1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42" name="Rectangle 1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543" name="Rectangle 1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4" name="Rectangle 1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5" name="Rectangle 1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6" name="Rectangle 1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7" name="Rectangle 1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8" name="Rectangle 2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9" name="Rectangle 2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191" name="Group 22"/>
            <p:cNvGrpSpPr>
              <a:grpSpLocks/>
            </p:cNvGrpSpPr>
            <p:nvPr/>
          </p:nvGrpSpPr>
          <p:grpSpPr bwMode="auto">
            <a:xfrm>
              <a:off x="580" y="1985"/>
              <a:ext cx="319" cy="456"/>
              <a:chOff x="533" y="394"/>
              <a:chExt cx="266" cy="507"/>
            </a:xfrm>
          </p:grpSpPr>
          <p:sp>
            <p:nvSpPr>
              <p:cNvPr id="50532" name="Rectangle 2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33" name="Rectangle 2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534" name="Rectangle 2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5" name="Rectangle 2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6" name="Rectangle 2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7" name="Rectangle 2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8" name="Rectangle 2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9" name="Rectangle 3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40" name="Rectangle 3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192" name="Rectangle 32"/>
            <p:cNvSpPr>
              <a:spLocks noChangeArrowheads="1"/>
            </p:cNvSpPr>
            <p:nvPr/>
          </p:nvSpPr>
          <p:spPr bwMode="auto">
            <a:xfrm rot="5400000">
              <a:off x="456" y="2236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3" name="AutoShape 33"/>
            <p:cNvCxnSpPr>
              <a:cxnSpLocks noChangeShapeType="1"/>
              <a:stCxn id="50200" idx="2"/>
              <a:endCxn id="50199" idx="0"/>
            </p:cNvCxnSpPr>
            <p:nvPr/>
          </p:nvCxnSpPr>
          <p:spPr bwMode="auto">
            <a:xfrm>
              <a:off x="2087" y="1254"/>
              <a:ext cx="0" cy="1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194" name="AutoShape 34"/>
            <p:cNvCxnSpPr>
              <a:cxnSpLocks noChangeShapeType="1"/>
              <a:stCxn id="50199" idx="2"/>
              <a:endCxn id="50198" idx="0"/>
            </p:cNvCxnSpPr>
            <p:nvPr/>
          </p:nvCxnSpPr>
          <p:spPr bwMode="auto">
            <a:xfrm>
              <a:off x="2087" y="1488"/>
              <a:ext cx="4" cy="10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195" name="AutoShape 35"/>
            <p:cNvCxnSpPr>
              <a:cxnSpLocks noChangeShapeType="1"/>
              <a:stCxn id="50189" idx="0"/>
            </p:cNvCxnSpPr>
            <p:nvPr/>
          </p:nvCxnSpPr>
          <p:spPr bwMode="auto">
            <a:xfrm rot="5400000" flipV="1">
              <a:off x="3309" y="-781"/>
              <a:ext cx="1" cy="5489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196" name="AutoShape 36"/>
            <p:cNvCxnSpPr>
              <a:cxnSpLocks noChangeShapeType="1"/>
              <a:stCxn id="50198" idx="2"/>
            </p:cNvCxnSpPr>
            <p:nvPr/>
          </p:nvCxnSpPr>
          <p:spPr bwMode="auto">
            <a:xfrm>
              <a:off x="2091" y="1742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197" name="AutoShape 37"/>
            <p:cNvCxnSpPr>
              <a:cxnSpLocks noChangeShapeType="1"/>
              <a:stCxn id="50188" idx="2"/>
              <a:endCxn id="50198" idx="3"/>
            </p:cNvCxnSpPr>
            <p:nvPr/>
          </p:nvCxnSpPr>
          <p:spPr bwMode="auto">
            <a:xfrm rot="5400000" flipH="1" flipV="1">
              <a:off x="1150" y="1264"/>
              <a:ext cx="1182" cy="1989"/>
            </a:xfrm>
            <a:prstGeom prst="bentConnector4">
              <a:avLst>
                <a:gd name="adj1" fmla="val -9560"/>
                <a:gd name="adj2" fmla="val 292106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50198" name="Rectangle 38"/>
            <p:cNvSpPr>
              <a:spLocks noChangeArrowheads="1"/>
            </p:cNvSpPr>
            <p:nvPr/>
          </p:nvSpPr>
          <p:spPr bwMode="auto">
            <a:xfrm>
              <a:off x="1447" y="1594"/>
              <a:ext cx="1288" cy="148"/>
            </a:xfrm>
            <a:prstGeom prst="rect">
              <a:avLst/>
            </a:prstGeom>
            <a:solidFill>
              <a:srgbClr val="F29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Thread Execution Manager</a:t>
              </a:r>
            </a:p>
          </p:txBody>
        </p:sp>
        <p:sp>
          <p:nvSpPr>
            <p:cNvPr id="50199" name="Rectangle 39"/>
            <p:cNvSpPr>
              <a:spLocks noChangeArrowheads="1"/>
            </p:cNvSpPr>
            <p:nvPr/>
          </p:nvSpPr>
          <p:spPr bwMode="auto">
            <a:xfrm>
              <a:off x="1513" y="1374"/>
              <a:ext cx="1148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Input Assembler</a:t>
              </a:r>
            </a:p>
          </p:txBody>
        </p:sp>
        <p:sp>
          <p:nvSpPr>
            <p:cNvPr id="50200" name="Rectangle 40"/>
            <p:cNvSpPr>
              <a:spLocks noChangeArrowheads="1"/>
            </p:cNvSpPr>
            <p:nvPr/>
          </p:nvSpPr>
          <p:spPr bwMode="auto">
            <a:xfrm>
              <a:off x="1513" y="1141"/>
              <a:ext cx="1148" cy="11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</a:rPr>
                <a:t>Host</a:t>
              </a:r>
            </a:p>
          </p:txBody>
        </p:sp>
        <p:cxnSp>
          <p:nvCxnSpPr>
            <p:cNvPr id="50201" name="AutoShape 41"/>
            <p:cNvCxnSpPr>
              <a:cxnSpLocks noChangeShapeType="1"/>
            </p:cNvCxnSpPr>
            <p:nvPr/>
          </p:nvCxnSpPr>
          <p:spPr bwMode="auto">
            <a:xfrm>
              <a:off x="56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02" name="AutoShape 42"/>
            <p:cNvCxnSpPr>
              <a:cxnSpLocks noChangeShapeType="1"/>
            </p:cNvCxnSpPr>
            <p:nvPr/>
          </p:nvCxnSpPr>
          <p:spPr bwMode="auto">
            <a:xfrm>
              <a:off x="747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03" name="AutoShape 43"/>
            <p:cNvCxnSpPr>
              <a:cxnSpLocks noChangeShapeType="1"/>
            </p:cNvCxnSpPr>
            <p:nvPr/>
          </p:nvCxnSpPr>
          <p:spPr bwMode="auto">
            <a:xfrm>
              <a:off x="134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04" name="AutoShape 44"/>
            <p:cNvCxnSpPr>
              <a:cxnSpLocks noChangeShapeType="1"/>
            </p:cNvCxnSpPr>
            <p:nvPr/>
          </p:nvCxnSpPr>
          <p:spPr bwMode="auto">
            <a:xfrm>
              <a:off x="152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05" name="AutoShape 45"/>
            <p:cNvCxnSpPr>
              <a:cxnSpLocks noChangeShapeType="1"/>
            </p:cNvCxnSpPr>
            <p:nvPr/>
          </p:nvCxnSpPr>
          <p:spPr bwMode="auto">
            <a:xfrm>
              <a:off x="213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06" name="AutoShape 46"/>
            <p:cNvCxnSpPr>
              <a:cxnSpLocks noChangeShapeType="1"/>
            </p:cNvCxnSpPr>
            <p:nvPr/>
          </p:nvCxnSpPr>
          <p:spPr bwMode="auto">
            <a:xfrm>
              <a:off x="2316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07" name="AutoShape 47"/>
            <p:cNvCxnSpPr>
              <a:cxnSpLocks noChangeShapeType="1"/>
            </p:cNvCxnSpPr>
            <p:nvPr/>
          </p:nvCxnSpPr>
          <p:spPr bwMode="auto">
            <a:xfrm>
              <a:off x="291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08" name="AutoShape 48"/>
            <p:cNvCxnSpPr>
              <a:cxnSpLocks noChangeShapeType="1"/>
            </p:cNvCxnSpPr>
            <p:nvPr/>
          </p:nvCxnSpPr>
          <p:spPr bwMode="auto">
            <a:xfrm>
              <a:off x="310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09" name="AutoShape 49"/>
            <p:cNvCxnSpPr>
              <a:cxnSpLocks noChangeShapeType="1"/>
            </p:cNvCxnSpPr>
            <p:nvPr/>
          </p:nvCxnSpPr>
          <p:spPr bwMode="auto">
            <a:xfrm>
              <a:off x="369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10" name="AutoShape 50"/>
            <p:cNvCxnSpPr>
              <a:cxnSpLocks noChangeShapeType="1"/>
            </p:cNvCxnSpPr>
            <p:nvPr/>
          </p:nvCxnSpPr>
          <p:spPr bwMode="auto">
            <a:xfrm>
              <a:off x="388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11" name="AutoShape 51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12" name="AutoShape 52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13" name="AutoShape 53"/>
            <p:cNvCxnSpPr>
              <a:cxnSpLocks noChangeShapeType="1"/>
            </p:cNvCxnSpPr>
            <p:nvPr/>
          </p:nvCxnSpPr>
          <p:spPr bwMode="auto">
            <a:xfrm>
              <a:off x="526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14" name="AutoShape 54"/>
            <p:cNvCxnSpPr>
              <a:cxnSpLocks noChangeShapeType="1"/>
            </p:cNvCxnSpPr>
            <p:nvPr/>
          </p:nvCxnSpPr>
          <p:spPr bwMode="auto">
            <a:xfrm>
              <a:off x="544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15" name="AutoShape 55"/>
            <p:cNvCxnSpPr>
              <a:cxnSpLocks noChangeShapeType="1"/>
            </p:cNvCxnSpPr>
            <p:nvPr/>
          </p:nvCxnSpPr>
          <p:spPr bwMode="auto">
            <a:xfrm>
              <a:off x="6054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0216" name="AutoShape 56"/>
            <p:cNvCxnSpPr>
              <a:cxnSpLocks noChangeShapeType="1"/>
            </p:cNvCxnSpPr>
            <p:nvPr/>
          </p:nvCxnSpPr>
          <p:spPr bwMode="auto">
            <a:xfrm>
              <a:off x="6235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50217" name="AutoShape 57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18" name="AutoShape 58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19" name="AutoShape 59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20" name="AutoShape 60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21" name="AutoShape 61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22" name="AutoShape 62"/>
            <p:cNvCxnSpPr>
              <a:cxnSpLocks noChangeShapeType="1"/>
            </p:cNvCxnSpPr>
            <p:nvPr/>
          </p:nvCxnSpPr>
          <p:spPr bwMode="auto">
            <a:xfrm flipH="1">
              <a:off x="5267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223" name="Rectangle 63"/>
            <p:cNvSpPr>
              <a:spLocks noChangeArrowheads="1"/>
            </p:cNvSpPr>
            <p:nvPr/>
          </p:nvSpPr>
          <p:spPr bwMode="auto">
            <a:xfrm>
              <a:off x="977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4" name="Group 64"/>
            <p:cNvGrpSpPr>
              <a:grpSpLocks/>
            </p:cNvGrpSpPr>
            <p:nvPr/>
          </p:nvGrpSpPr>
          <p:grpSpPr bwMode="auto">
            <a:xfrm>
              <a:off x="1006" y="1985"/>
              <a:ext cx="319" cy="456"/>
              <a:chOff x="533" y="394"/>
              <a:chExt cx="266" cy="507"/>
            </a:xfrm>
          </p:grpSpPr>
          <p:sp>
            <p:nvSpPr>
              <p:cNvPr id="50523" name="Rectangle 6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24" name="Rectangle 6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525" name="Rectangle 6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6" name="Rectangle 6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7" name="Rectangle 6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8" name="Rectangle 7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9" name="Rectangle 7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0" name="Rectangle 7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31" name="Rectangle 7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25" name="Group 74"/>
            <p:cNvGrpSpPr>
              <a:grpSpLocks/>
            </p:cNvGrpSpPr>
            <p:nvPr/>
          </p:nvGrpSpPr>
          <p:grpSpPr bwMode="auto">
            <a:xfrm>
              <a:off x="1355" y="1985"/>
              <a:ext cx="319" cy="456"/>
              <a:chOff x="533" y="394"/>
              <a:chExt cx="266" cy="507"/>
            </a:xfrm>
          </p:grpSpPr>
          <p:sp>
            <p:nvSpPr>
              <p:cNvPr id="50514" name="Rectangle 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15" name="Rectangle 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516" name="Rectangle 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7" name="Rectangle 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8" name="Rectangle 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9" name="Rectangle 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0" name="Rectangle 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1" name="Rectangle 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22" name="Rectangle 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26" name="Rectangle 84"/>
            <p:cNvSpPr>
              <a:spLocks noChangeArrowheads="1"/>
            </p:cNvSpPr>
            <p:nvPr/>
          </p:nvSpPr>
          <p:spPr bwMode="auto">
            <a:xfrm>
              <a:off x="1768" y="2824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Rectangle 85"/>
            <p:cNvSpPr>
              <a:spLocks noChangeArrowheads="1"/>
            </p:cNvSpPr>
            <p:nvPr/>
          </p:nvSpPr>
          <p:spPr bwMode="auto">
            <a:xfrm>
              <a:off x="2130" y="2824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Rectangle 86"/>
            <p:cNvSpPr>
              <a:spLocks noChangeArrowheads="1"/>
            </p:cNvSpPr>
            <p:nvPr/>
          </p:nvSpPr>
          <p:spPr bwMode="auto">
            <a:xfrm>
              <a:off x="1768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9" name="Group 87"/>
            <p:cNvGrpSpPr>
              <a:grpSpLocks/>
            </p:cNvGrpSpPr>
            <p:nvPr/>
          </p:nvGrpSpPr>
          <p:grpSpPr bwMode="auto">
            <a:xfrm>
              <a:off x="1797" y="1986"/>
              <a:ext cx="319" cy="456"/>
              <a:chOff x="533" y="394"/>
              <a:chExt cx="266" cy="507"/>
            </a:xfrm>
          </p:grpSpPr>
          <p:sp>
            <p:nvSpPr>
              <p:cNvPr id="50505" name="Rectangle 8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06" name="Rectangle 8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507" name="Rectangle 9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8" name="Rectangle 9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9" name="Rectangle 9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0" name="Rectangle 9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1" name="Rectangle 9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2" name="Rectangle 9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13" name="Rectangle 9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30" name="Group 97"/>
            <p:cNvGrpSpPr>
              <a:grpSpLocks/>
            </p:cNvGrpSpPr>
            <p:nvPr/>
          </p:nvGrpSpPr>
          <p:grpSpPr bwMode="auto">
            <a:xfrm>
              <a:off x="2146" y="1986"/>
              <a:ext cx="319" cy="456"/>
              <a:chOff x="533" y="394"/>
              <a:chExt cx="266" cy="507"/>
            </a:xfrm>
          </p:grpSpPr>
          <p:sp>
            <p:nvSpPr>
              <p:cNvPr id="50496" name="Rectangle 9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7" name="Rectangle 9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98" name="Rectangle 10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9" name="Rectangle 10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0" name="Rectangle 10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1" name="Rectangle 10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2" name="Rectangle 10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3" name="Rectangle 10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504" name="Rectangle 10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31" name="Rectangle 107"/>
            <p:cNvSpPr>
              <a:spLocks noChangeArrowheads="1"/>
            </p:cNvSpPr>
            <p:nvPr/>
          </p:nvSpPr>
          <p:spPr bwMode="auto">
            <a:xfrm>
              <a:off x="2543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32" name="Group 108"/>
            <p:cNvGrpSpPr>
              <a:grpSpLocks/>
            </p:cNvGrpSpPr>
            <p:nvPr/>
          </p:nvGrpSpPr>
          <p:grpSpPr bwMode="auto">
            <a:xfrm>
              <a:off x="2572" y="1986"/>
              <a:ext cx="319" cy="456"/>
              <a:chOff x="533" y="394"/>
              <a:chExt cx="266" cy="507"/>
            </a:xfrm>
          </p:grpSpPr>
          <p:sp>
            <p:nvSpPr>
              <p:cNvPr id="50487" name="Rectangle 109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8" name="Rectangle 110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89" name="Rectangle 111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0" name="Rectangle 112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1" name="Rectangle 113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2" name="Rectangle 114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3" name="Rectangle 115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4" name="Rectangle 116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95" name="Rectangle 117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33" name="Group 118"/>
            <p:cNvGrpSpPr>
              <a:grpSpLocks/>
            </p:cNvGrpSpPr>
            <p:nvPr/>
          </p:nvGrpSpPr>
          <p:grpSpPr bwMode="auto">
            <a:xfrm>
              <a:off x="2921" y="1986"/>
              <a:ext cx="319" cy="456"/>
              <a:chOff x="533" y="394"/>
              <a:chExt cx="266" cy="507"/>
            </a:xfrm>
          </p:grpSpPr>
          <p:sp>
            <p:nvSpPr>
              <p:cNvPr id="50478" name="Rectangle 119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9" name="Rectangle 120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80" name="Rectangle 121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1" name="Rectangle 122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2" name="Rectangle 123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3" name="Rectangle 124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4" name="Rectangle 125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5" name="Rectangle 126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86" name="Rectangle 127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34" name="Rectangle 128"/>
            <p:cNvSpPr>
              <a:spLocks noChangeArrowheads="1"/>
            </p:cNvSpPr>
            <p:nvPr/>
          </p:nvSpPr>
          <p:spPr bwMode="auto">
            <a:xfrm>
              <a:off x="3343" y="2822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Rectangle 129"/>
            <p:cNvSpPr>
              <a:spLocks noChangeArrowheads="1"/>
            </p:cNvSpPr>
            <p:nvPr/>
          </p:nvSpPr>
          <p:spPr bwMode="auto">
            <a:xfrm>
              <a:off x="3706" y="2822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6" name="Rectangle 130"/>
            <p:cNvSpPr>
              <a:spLocks noChangeArrowheads="1"/>
            </p:cNvSpPr>
            <p:nvPr/>
          </p:nvSpPr>
          <p:spPr bwMode="auto">
            <a:xfrm>
              <a:off x="3343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37" name="Group 131"/>
            <p:cNvGrpSpPr>
              <a:grpSpLocks/>
            </p:cNvGrpSpPr>
            <p:nvPr/>
          </p:nvGrpSpPr>
          <p:grpSpPr bwMode="auto">
            <a:xfrm>
              <a:off x="3372" y="1984"/>
              <a:ext cx="319" cy="456"/>
              <a:chOff x="533" y="394"/>
              <a:chExt cx="266" cy="507"/>
            </a:xfrm>
          </p:grpSpPr>
          <p:sp>
            <p:nvSpPr>
              <p:cNvPr id="50469" name="Rectangle 13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0" name="Rectangle 13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71" name="Rectangle 13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2" name="Rectangle 13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3" name="Rectangle 13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4" name="Rectangle 13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5" name="Rectangle 13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6" name="Rectangle 13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77" name="Rectangle 14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38" name="Group 141"/>
            <p:cNvGrpSpPr>
              <a:grpSpLocks/>
            </p:cNvGrpSpPr>
            <p:nvPr/>
          </p:nvGrpSpPr>
          <p:grpSpPr bwMode="auto">
            <a:xfrm>
              <a:off x="3721" y="1984"/>
              <a:ext cx="319" cy="456"/>
              <a:chOff x="533" y="394"/>
              <a:chExt cx="266" cy="507"/>
            </a:xfrm>
          </p:grpSpPr>
          <p:sp>
            <p:nvSpPr>
              <p:cNvPr id="50460" name="Rectangle 14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1" name="Rectangle 14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62" name="Rectangle 14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3" name="Rectangle 14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4" name="Rectangle 14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5" name="Rectangle 14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6" name="Rectangle 14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7" name="Rectangle 14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68" name="Rectangle 15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39" name="Rectangle 151"/>
            <p:cNvSpPr>
              <a:spLocks noChangeArrowheads="1"/>
            </p:cNvSpPr>
            <p:nvPr/>
          </p:nvSpPr>
          <p:spPr bwMode="auto">
            <a:xfrm>
              <a:off x="4118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40" name="Group 152"/>
            <p:cNvGrpSpPr>
              <a:grpSpLocks/>
            </p:cNvGrpSpPr>
            <p:nvPr/>
          </p:nvGrpSpPr>
          <p:grpSpPr bwMode="auto">
            <a:xfrm>
              <a:off x="4147" y="1984"/>
              <a:ext cx="319" cy="456"/>
              <a:chOff x="533" y="394"/>
              <a:chExt cx="266" cy="507"/>
            </a:xfrm>
          </p:grpSpPr>
          <p:sp>
            <p:nvSpPr>
              <p:cNvPr id="50451" name="Rectangle 15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2" name="Rectangle 15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53" name="Rectangle 15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4" name="Rectangle 15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5" name="Rectangle 15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6" name="Rectangle 15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7" name="Rectangle 15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8" name="Rectangle 16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9" name="Rectangle 16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41" name="Group 162"/>
            <p:cNvGrpSpPr>
              <a:grpSpLocks/>
            </p:cNvGrpSpPr>
            <p:nvPr/>
          </p:nvGrpSpPr>
          <p:grpSpPr bwMode="auto">
            <a:xfrm>
              <a:off x="4496" y="1984"/>
              <a:ext cx="319" cy="456"/>
              <a:chOff x="533" y="394"/>
              <a:chExt cx="266" cy="507"/>
            </a:xfrm>
          </p:grpSpPr>
          <p:sp>
            <p:nvSpPr>
              <p:cNvPr id="50442" name="Rectangle 16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3" name="Rectangle 16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44" name="Rectangle 16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5" name="Rectangle 16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6" name="Rectangle 16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7" name="Rectangle 16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8" name="Rectangle 16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9" name="Rectangle 17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50" name="Rectangle 17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42" name="Rectangle 172"/>
            <p:cNvSpPr>
              <a:spLocks noChangeArrowheads="1"/>
            </p:cNvSpPr>
            <p:nvPr/>
          </p:nvSpPr>
          <p:spPr bwMode="auto">
            <a:xfrm>
              <a:off x="4909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3" name="Rectangle 173"/>
            <p:cNvSpPr>
              <a:spLocks noChangeArrowheads="1"/>
            </p:cNvSpPr>
            <p:nvPr/>
          </p:nvSpPr>
          <p:spPr bwMode="auto">
            <a:xfrm>
              <a:off x="5271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4" name="Rectangle 174"/>
            <p:cNvSpPr>
              <a:spLocks noChangeArrowheads="1"/>
            </p:cNvSpPr>
            <p:nvPr/>
          </p:nvSpPr>
          <p:spPr bwMode="auto">
            <a:xfrm>
              <a:off x="4909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45" name="Group 175"/>
            <p:cNvGrpSpPr>
              <a:grpSpLocks/>
            </p:cNvGrpSpPr>
            <p:nvPr/>
          </p:nvGrpSpPr>
          <p:grpSpPr bwMode="auto">
            <a:xfrm>
              <a:off x="4938" y="1985"/>
              <a:ext cx="319" cy="456"/>
              <a:chOff x="533" y="394"/>
              <a:chExt cx="266" cy="507"/>
            </a:xfrm>
          </p:grpSpPr>
          <p:sp>
            <p:nvSpPr>
              <p:cNvPr id="50433" name="Rectangle 17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34" name="Rectangle 17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35" name="Rectangle 17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6" name="Rectangle 17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7" name="Rectangle 18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8" name="Rectangle 18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9" name="Rectangle 18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0" name="Rectangle 18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41" name="Rectangle 18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46" name="Group 185"/>
            <p:cNvGrpSpPr>
              <a:grpSpLocks/>
            </p:cNvGrpSpPr>
            <p:nvPr/>
          </p:nvGrpSpPr>
          <p:grpSpPr bwMode="auto">
            <a:xfrm>
              <a:off x="5287" y="1985"/>
              <a:ext cx="319" cy="456"/>
              <a:chOff x="533" y="394"/>
              <a:chExt cx="266" cy="507"/>
            </a:xfrm>
          </p:grpSpPr>
          <p:sp>
            <p:nvSpPr>
              <p:cNvPr id="50424" name="Rectangle 18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25" name="Rectangle 18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26" name="Rectangle 18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7" name="Rectangle 18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8" name="Rectangle 19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9" name="Rectangle 19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0" name="Rectangle 19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1" name="Rectangle 19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32" name="Rectangle 19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47" name="Rectangle 195"/>
            <p:cNvSpPr>
              <a:spLocks noChangeArrowheads="1"/>
            </p:cNvSpPr>
            <p:nvPr/>
          </p:nvSpPr>
          <p:spPr bwMode="auto">
            <a:xfrm>
              <a:off x="5684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48" name="Group 196"/>
            <p:cNvGrpSpPr>
              <a:grpSpLocks/>
            </p:cNvGrpSpPr>
            <p:nvPr/>
          </p:nvGrpSpPr>
          <p:grpSpPr bwMode="auto">
            <a:xfrm>
              <a:off x="5713" y="1985"/>
              <a:ext cx="319" cy="456"/>
              <a:chOff x="533" y="394"/>
              <a:chExt cx="266" cy="507"/>
            </a:xfrm>
          </p:grpSpPr>
          <p:sp>
            <p:nvSpPr>
              <p:cNvPr id="50415" name="Rectangle 1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16" name="Rectangle 1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17" name="Rectangle 1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8" name="Rectangle 2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9" name="Rectangle 2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0" name="Rectangle 20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1" name="Rectangle 20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2" name="Rectangle 2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23" name="Rectangle 2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50249" name="Group 206"/>
            <p:cNvGrpSpPr>
              <a:grpSpLocks/>
            </p:cNvGrpSpPr>
            <p:nvPr/>
          </p:nvGrpSpPr>
          <p:grpSpPr bwMode="auto">
            <a:xfrm>
              <a:off x="6062" y="1985"/>
              <a:ext cx="319" cy="456"/>
              <a:chOff x="533" y="394"/>
              <a:chExt cx="266" cy="507"/>
            </a:xfrm>
          </p:grpSpPr>
          <p:sp>
            <p:nvSpPr>
              <p:cNvPr id="50406" name="Rectangle 20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07" name="Rectangle 20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408" name="Rectangle 20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09" name="Rectangle 21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0" name="Rectangle 21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1" name="Rectangle 21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2" name="Rectangle 21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3" name="Rectangle 21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50414" name="Rectangle 21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0250" name="Rectangle 216"/>
            <p:cNvSpPr>
              <a:spLocks noChangeArrowheads="1"/>
            </p:cNvSpPr>
            <p:nvPr/>
          </p:nvSpPr>
          <p:spPr bwMode="auto">
            <a:xfrm rot="5400000">
              <a:off x="1231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1" name="Rectangle 217"/>
            <p:cNvSpPr>
              <a:spLocks noChangeArrowheads="1"/>
            </p:cNvSpPr>
            <p:nvPr/>
          </p:nvSpPr>
          <p:spPr bwMode="auto">
            <a:xfrm rot="5400000">
              <a:off x="202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2" name="Rectangle 218"/>
            <p:cNvSpPr>
              <a:spLocks noChangeArrowheads="1"/>
            </p:cNvSpPr>
            <p:nvPr/>
          </p:nvSpPr>
          <p:spPr bwMode="auto">
            <a:xfrm rot="5400000">
              <a:off x="27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3" name="Rectangle 219"/>
            <p:cNvSpPr>
              <a:spLocks noChangeArrowheads="1"/>
            </p:cNvSpPr>
            <p:nvPr/>
          </p:nvSpPr>
          <p:spPr bwMode="auto">
            <a:xfrm rot="5400000">
              <a:off x="35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Rectangle 220"/>
            <p:cNvSpPr>
              <a:spLocks noChangeArrowheads="1"/>
            </p:cNvSpPr>
            <p:nvPr/>
          </p:nvSpPr>
          <p:spPr bwMode="auto">
            <a:xfrm rot="5400000">
              <a:off x="437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221"/>
            <p:cNvSpPr>
              <a:spLocks noChangeArrowheads="1"/>
            </p:cNvSpPr>
            <p:nvPr/>
          </p:nvSpPr>
          <p:spPr bwMode="auto">
            <a:xfrm rot="5400000">
              <a:off x="5163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6" name="Rectangle 222"/>
            <p:cNvSpPr>
              <a:spLocks noChangeArrowheads="1"/>
            </p:cNvSpPr>
            <p:nvPr/>
          </p:nvSpPr>
          <p:spPr bwMode="auto">
            <a:xfrm rot="5400000">
              <a:off x="5938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57" name="AutoShape 223"/>
            <p:cNvCxnSpPr>
              <a:cxnSpLocks noChangeShapeType="1"/>
            </p:cNvCxnSpPr>
            <p:nvPr/>
          </p:nvCxnSpPr>
          <p:spPr bwMode="auto">
            <a:xfrm>
              <a:off x="181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58" name="AutoShape 224"/>
            <p:cNvCxnSpPr>
              <a:cxnSpLocks noChangeShapeType="1"/>
            </p:cNvCxnSpPr>
            <p:nvPr/>
          </p:nvCxnSpPr>
          <p:spPr bwMode="auto">
            <a:xfrm>
              <a:off x="1820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259" name="AutoShape 225"/>
            <p:cNvCxnSpPr>
              <a:cxnSpLocks noChangeShapeType="1"/>
            </p:cNvCxnSpPr>
            <p:nvPr/>
          </p:nvCxnSpPr>
          <p:spPr bwMode="auto">
            <a:xfrm>
              <a:off x="292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60" name="AutoShape 226"/>
            <p:cNvCxnSpPr>
              <a:cxnSpLocks noChangeShapeType="1"/>
            </p:cNvCxnSpPr>
            <p:nvPr/>
          </p:nvCxnSpPr>
          <p:spPr bwMode="auto">
            <a:xfrm>
              <a:off x="2929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261" name="AutoShape 227"/>
            <p:cNvCxnSpPr>
              <a:cxnSpLocks noChangeShapeType="1"/>
            </p:cNvCxnSpPr>
            <p:nvPr/>
          </p:nvCxnSpPr>
          <p:spPr bwMode="auto">
            <a:xfrm>
              <a:off x="4037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62" name="AutoShape 228"/>
            <p:cNvCxnSpPr>
              <a:cxnSpLocks noChangeShapeType="1"/>
            </p:cNvCxnSpPr>
            <p:nvPr/>
          </p:nvCxnSpPr>
          <p:spPr bwMode="auto">
            <a:xfrm>
              <a:off x="403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263" name="AutoShape 229"/>
            <p:cNvCxnSpPr>
              <a:cxnSpLocks noChangeShapeType="1"/>
            </p:cNvCxnSpPr>
            <p:nvPr/>
          </p:nvCxnSpPr>
          <p:spPr bwMode="auto">
            <a:xfrm>
              <a:off x="5146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264" name="AutoShape 230"/>
            <p:cNvCxnSpPr>
              <a:cxnSpLocks noChangeShapeType="1"/>
            </p:cNvCxnSpPr>
            <p:nvPr/>
          </p:nvCxnSpPr>
          <p:spPr bwMode="auto">
            <a:xfrm>
              <a:off x="514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265" name="AutoShape 231"/>
            <p:cNvCxnSpPr>
              <a:cxnSpLocks noChangeShapeType="1"/>
            </p:cNvCxnSpPr>
            <p:nvPr/>
          </p:nvCxnSpPr>
          <p:spPr bwMode="auto">
            <a:xfrm>
              <a:off x="6256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0266" name="Group 232"/>
            <p:cNvGrpSpPr>
              <a:grpSpLocks/>
            </p:cNvGrpSpPr>
            <p:nvPr/>
          </p:nvGrpSpPr>
          <p:grpSpPr bwMode="auto">
            <a:xfrm>
              <a:off x="235" y="2696"/>
              <a:ext cx="666" cy="136"/>
              <a:chOff x="4428" y="1050"/>
              <a:chExt cx="679" cy="136"/>
            </a:xfrm>
          </p:grpSpPr>
          <p:sp>
            <p:nvSpPr>
              <p:cNvPr id="50393" name="Rectangle 233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94" name="Group 234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401" name="Rectangle 235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402" name="Line 236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403" name="Group 237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404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50405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95" name="Group 240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96" name="Rectangle 241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97" name="Line 242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98" name="Group 243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99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50400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67" name="Group 246"/>
            <p:cNvGrpSpPr>
              <a:grpSpLocks/>
            </p:cNvGrpSpPr>
            <p:nvPr/>
          </p:nvGrpSpPr>
          <p:grpSpPr bwMode="auto">
            <a:xfrm>
              <a:off x="1011" y="2696"/>
              <a:ext cx="666" cy="136"/>
              <a:chOff x="4428" y="1050"/>
              <a:chExt cx="679" cy="136"/>
            </a:xfrm>
          </p:grpSpPr>
          <p:sp>
            <p:nvSpPr>
              <p:cNvPr id="50380" name="Rectangle 247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81" name="Group 248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88" name="Rectangle 249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89" name="Line 250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90" name="Group 251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91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92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82" name="Group 254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83" name="Rectangle 255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84" name="Line 256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85" name="Group 257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86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87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68" name="Group 260"/>
            <p:cNvGrpSpPr>
              <a:grpSpLocks/>
            </p:cNvGrpSpPr>
            <p:nvPr/>
          </p:nvGrpSpPr>
          <p:grpSpPr bwMode="auto">
            <a:xfrm>
              <a:off x="1800" y="2696"/>
              <a:ext cx="666" cy="136"/>
              <a:chOff x="4428" y="1050"/>
              <a:chExt cx="679" cy="136"/>
            </a:xfrm>
          </p:grpSpPr>
          <p:sp>
            <p:nvSpPr>
              <p:cNvPr id="50367" name="Rectangle 261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68" name="Group 262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75" name="Rectangle 263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76" name="Line 26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77" name="Group 26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78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7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69" name="Group 268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71" name="Line 270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72" name="Group 271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73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74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69" name="Group 274"/>
            <p:cNvGrpSpPr>
              <a:grpSpLocks/>
            </p:cNvGrpSpPr>
            <p:nvPr/>
          </p:nvGrpSpPr>
          <p:grpSpPr bwMode="auto">
            <a:xfrm>
              <a:off x="2571" y="2696"/>
              <a:ext cx="666" cy="136"/>
              <a:chOff x="4428" y="1050"/>
              <a:chExt cx="679" cy="136"/>
            </a:xfrm>
          </p:grpSpPr>
          <p:sp>
            <p:nvSpPr>
              <p:cNvPr id="50354" name="Rectangle 275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55" name="Group 276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62" name="Rectangle 277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63" name="Line 278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64" name="Group 27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6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66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56" name="Group 282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57" name="Rectangle 283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58" name="Line 28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59" name="Group 28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60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61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70" name="Group 288"/>
            <p:cNvGrpSpPr>
              <a:grpSpLocks/>
            </p:cNvGrpSpPr>
            <p:nvPr/>
          </p:nvGrpSpPr>
          <p:grpSpPr bwMode="auto">
            <a:xfrm>
              <a:off x="3371" y="2696"/>
              <a:ext cx="666" cy="136"/>
              <a:chOff x="4428" y="1050"/>
              <a:chExt cx="679" cy="136"/>
            </a:xfrm>
          </p:grpSpPr>
          <p:sp>
            <p:nvSpPr>
              <p:cNvPr id="50341" name="Rectangle 289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42" name="Group 290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49" name="Rectangle 291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50" name="Line 292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51" name="Group 293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52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53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43" name="Group 296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44" name="Rectangle 297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45" name="Line 298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46" name="Group 29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47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48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71" name="Group 302"/>
            <p:cNvGrpSpPr>
              <a:grpSpLocks/>
            </p:cNvGrpSpPr>
            <p:nvPr/>
          </p:nvGrpSpPr>
          <p:grpSpPr bwMode="auto">
            <a:xfrm>
              <a:off x="4148" y="2696"/>
              <a:ext cx="666" cy="136"/>
              <a:chOff x="4428" y="1050"/>
              <a:chExt cx="679" cy="136"/>
            </a:xfrm>
          </p:grpSpPr>
          <p:sp>
            <p:nvSpPr>
              <p:cNvPr id="50328" name="Rectangle 303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29" name="Group 304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36" name="Rectangle 305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37" name="Line 306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38" name="Group 307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39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40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30" name="Group 310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31" name="Rectangle 311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32" name="Line 312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33" name="Group 313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34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35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72" name="Group 316"/>
            <p:cNvGrpSpPr>
              <a:grpSpLocks/>
            </p:cNvGrpSpPr>
            <p:nvPr/>
          </p:nvGrpSpPr>
          <p:grpSpPr bwMode="auto">
            <a:xfrm>
              <a:off x="4937" y="2696"/>
              <a:ext cx="666" cy="136"/>
              <a:chOff x="4428" y="1050"/>
              <a:chExt cx="679" cy="136"/>
            </a:xfrm>
          </p:grpSpPr>
          <p:sp>
            <p:nvSpPr>
              <p:cNvPr id="50315" name="Rectangle 317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16" name="Group 318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23" name="Rectangle 319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24" name="Line 320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25" name="Group 321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26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27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17" name="Group 324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18" name="Rectangle 325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19" name="Line 326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20" name="Group 327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21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2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273" name="Group 330"/>
            <p:cNvGrpSpPr>
              <a:grpSpLocks/>
            </p:cNvGrpSpPr>
            <p:nvPr/>
          </p:nvGrpSpPr>
          <p:grpSpPr bwMode="auto">
            <a:xfrm>
              <a:off x="5720" y="2696"/>
              <a:ext cx="666" cy="136"/>
              <a:chOff x="4428" y="1050"/>
              <a:chExt cx="679" cy="136"/>
            </a:xfrm>
          </p:grpSpPr>
          <p:sp>
            <p:nvSpPr>
              <p:cNvPr id="50302" name="Rectangle 331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303" name="Group 332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310" name="Rectangle 333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11" name="Line 33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12" name="Group 33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13" name="Rectangle 33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14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304" name="Group 338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305" name="Rectangle 339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306" name="Line 340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307" name="Group 341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08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09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50274" name="AutoShape 344"/>
            <p:cNvCxnSpPr>
              <a:cxnSpLocks noChangeShapeType="1"/>
              <a:stCxn id="50189" idx="2"/>
            </p:cNvCxnSpPr>
            <p:nvPr/>
          </p:nvCxnSpPr>
          <p:spPr bwMode="auto">
            <a:xfrm rot="16200000" flipH="1">
              <a:off x="3216" y="205"/>
              <a:ext cx="390" cy="5691"/>
            </a:xfrm>
            <a:prstGeom prst="bentConnector3">
              <a:avLst>
                <a:gd name="adj1" fmla="val 49745"/>
              </a:avLst>
            </a:prstGeom>
            <a:noFill/>
            <a:ln w="19050">
              <a:solidFill>
                <a:srgbClr val="DDDDDD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grpSp>
          <p:nvGrpSpPr>
            <p:cNvPr id="50275" name="Group 345"/>
            <p:cNvGrpSpPr>
              <a:grpSpLocks/>
            </p:cNvGrpSpPr>
            <p:nvPr/>
          </p:nvGrpSpPr>
          <p:grpSpPr bwMode="auto">
            <a:xfrm>
              <a:off x="235" y="2695"/>
              <a:ext cx="666" cy="136"/>
              <a:chOff x="4428" y="1050"/>
              <a:chExt cx="679" cy="136"/>
            </a:xfrm>
          </p:grpSpPr>
          <p:sp>
            <p:nvSpPr>
              <p:cNvPr id="50289" name="Rectangle 346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50290" name="Group 34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50297" name="Rectangle 34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298" name="Line 34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299" name="Group 35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300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301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291" name="Group 35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50292" name="Rectangle 35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50293" name="Line 35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50294" name="Group 35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50295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296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276" name="Rectangle 359"/>
            <p:cNvSpPr>
              <a:spLocks noChangeArrowheads="1"/>
            </p:cNvSpPr>
            <p:nvPr/>
          </p:nvSpPr>
          <p:spPr bwMode="auto">
            <a:xfrm>
              <a:off x="3353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77" name="Rectangle 360"/>
            <p:cNvSpPr>
              <a:spLocks noChangeArrowheads="1"/>
            </p:cNvSpPr>
            <p:nvPr/>
          </p:nvSpPr>
          <p:spPr bwMode="auto">
            <a:xfrm>
              <a:off x="204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78" name="Rectangle 361"/>
            <p:cNvSpPr>
              <a:spLocks noChangeArrowheads="1"/>
            </p:cNvSpPr>
            <p:nvPr/>
          </p:nvSpPr>
          <p:spPr bwMode="auto">
            <a:xfrm>
              <a:off x="979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79" name="Rectangle 362"/>
            <p:cNvSpPr>
              <a:spLocks noChangeArrowheads="1"/>
            </p:cNvSpPr>
            <p:nvPr/>
          </p:nvSpPr>
          <p:spPr bwMode="auto">
            <a:xfrm>
              <a:off x="1780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80" name="Rectangle 363"/>
            <p:cNvSpPr>
              <a:spLocks noChangeArrowheads="1"/>
            </p:cNvSpPr>
            <p:nvPr/>
          </p:nvSpPr>
          <p:spPr bwMode="auto">
            <a:xfrm>
              <a:off x="2554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81" name="Rectangle 364"/>
            <p:cNvSpPr>
              <a:spLocks noChangeArrowheads="1"/>
            </p:cNvSpPr>
            <p:nvPr/>
          </p:nvSpPr>
          <p:spPr bwMode="auto">
            <a:xfrm>
              <a:off x="4140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82" name="Rectangle 365"/>
            <p:cNvSpPr>
              <a:spLocks noChangeArrowheads="1"/>
            </p:cNvSpPr>
            <p:nvPr/>
          </p:nvSpPr>
          <p:spPr bwMode="auto">
            <a:xfrm>
              <a:off x="4915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83" name="Rectangle 366"/>
            <p:cNvSpPr>
              <a:spLocks noChangeArrowheads="1"/>
            </p:cNvSpPr>
            <p:nvPr/>
          </p:nvSpPr>
          <p:spPr bwMode="auto">
            <a:xfrm>
              <a:off x="5715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50284" name="Rectangle 367"/>
            <p:cNvSpPr>
              <a:spLocks noChangeArrowheads="1"/>
            </p:cNvSpPr>
            <p:nvPr/>
          </p:nvSpPr>
          <p:spPr bwMode="auto">
            <a:xfrm>
              <a:off x="1538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50285" name="Rectangle 368"/>
            <p:cNvSpPr>
              <a:spLocks noChangeArrowheads="1"/>
            </p:cNvSpPr>
            <p:nvPr/>
          </p:nvSpPr>
          <p:spPr bwMode="auto">
            <a:xfrm>
              <a:off x="2648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50286" name="Rectangle 369"/>
            <p:cNvSpPr>
              <a:spLocks noChangeArrowheads="1"/>
            </p:cNvSpPr>
            <p:nvPr/>
          </p:nvSpPr>
          <p:spPr bwMode="auto">
            <a:xfrm>
              <a:off x="3756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50287" name="Rectangle 370"/>
            <p:cNvSpPr>
              <a:spLocks noChangeArrowheads="1"/>
            </p:cNvSpPr>
            <p:nvPr/>
          </p:nvSpPr>
          <p:spPr bwMode="auto">
            <a:xfrm>
              <a:off x="4865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50288" name="Rectangle 371"/>
            <p:cNvSpPr>
              <a:spLocks noChangeArrowheads="1"/>
            </p:cNvSpPr>
            <p:nvPr/>
          </p:nvSpPr>
          <p:spPr bwMode="auto">
            <a:xfrm>
              <a:off x="5974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C743BFE-EE75-4EBD-AE04-B9DC1F2425E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C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311525" cy="4572000"/>
          </a:xfrm>
        </p:spPr>
        <p:txBody>
          <a:bodyPr/>
          <a:lstStyle/>
          <a:p>
            <a:r>
              <a:rPr lang="en-US" sz="2000" b="1" smtClean="0"/>
              <a:t>Declspecs</a:t>
            </a:r>
          </a:p>
          <a:p>
            <a:pPr lvl="1"/>
            <a:r>
              <a:rPr lang="en-US" sz="1800" b="1" smtClean="0"/>
              <a:t>global, device, shared, local, constant</a:t>
            </a:r>
          </a:p>
          <a:p>
            <a:endParaRPr lang="en-US" sz="2000" b="1" smtClean="0"/>
          </a:p>
          <a:p>
            <a:r>
              <a:rPr lang="en-US" sz="2000" b="1" smtClean="0"/>
              <a:t>Keywords</a:t>
            </a:r>
          </a:p>
          <a:p>
            <a:pPr lvl="1"/>
            <a:r>
              <a:rPr lang="en-US" sz="1800" b="1" smtClean="0"/>
              <a:t>threadIdx, blockIdx</a:t>
            </a:r>
          </a:p>
          <a:p>
            <a:r>
              <a:rPr lang="en-US" sz="2000" b="1" smtClean="0"/>
              <a:t>Intrinsics</a:t>
            </a:r>
          </a:p>
          <a:p>
            <a:pPr lvl="1"/>
            <a:r>
              <a:rPr lang="en-US" sz="1800" b="1" smtClean="0"/>
              <a:t>__syncthreads</a:t>
            </a:r>
          </a:p>
          <a:p>
            <a:endParaRPr lang="en-US" sz="2000" b="1" smtClean="0"/>
          </a:p>
          <a:p>
            <a:r>
              <a:rPr lang="en-US" sz="2000" b="1" smtClean="0"/>
              <a:t>Runtime API</a:t>
            </a:r>
          </a:p>
          <a:p>
            <a:pPr lvl="1"/>
            <a:r>
              <a:rPr lang="en-US" sz="1800" b="1" smtClean="0"/>
              <a:t>Memory, symbol, execution management</a:t>
            </a:r>
          </a:p>
          <a:p>
            <a:endParaRPr lang="en-US" sz="2000" b="1" smtClean="0"/>
          </a:p>
          <a:p>
            <a:r>
              <a:rPr lang="en-US" sz="2000" b="1" smtClean="0"/>
              <a:t>Function launch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4095750" y="1390650"/>
            <a:ext cx="49530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</a:rPr>
              <a:t>__device__ float filter[N]; 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__global__ void convolve (float *image) 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__shared__ float region[M];</a:t>
            </a:r>
          </a:p>
          <a:p>
            <a:r>
              <a:rPr lang="en-US" sz="1400">
                <a:latin typeface="Courier New" pitchFamily="49" charset="0"/>
              </a:rPr>
              <a:t>  ... 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region[threadIdx] = image[i]; 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__syncthreads()  </a:t>
            </a:r>
          </a:p>
          <a:p>
            <a:r>
              <a:rPr lang="en-US" sz="1400">
                <a:latin typeface="Courier New" pitchFamily="49" charset="0"/>
              </a:rPr>
              <a:t>  ... 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image[j] = result;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// Allocate GPU memory</a:t>
            </a:r>
          </a:p>
          <a:p>
            <a:r>
              <a:rPr lang="en-US" sz="1400">
                <a:latin typeface="Courier New" pitchFamily="49" charset="0"/>
              </a:rPr>
              <a:t>void *myimage = cudaMalloc(bytes)</a:t>
            </a:r>
          </a:p>
          <a:p>
            <a:endParaRPr lang="en-US" sz="1400">
              <a:latin typeface="Courier New" pitchFamily="49" charset="0"/>
            </a:endParaRP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// 100 blocks, 10 threads per block</a:t>
            </a:r>
          </a:p>
          <a:p>
            <a:r>
              <a:rPr lang="en-US" sz="1400">
                <a:latin typeface="Courier New" pitchFamily="49" charset="0"/>
              </a:rPr>
              <a:t>convolve&lt;&lt;&lt;100, 10&gt;&gt;&gt; (myimage);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218D8EA-FBD0-4162-A65E-C795C866B4A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4714875" y="4794250"/>
            <a:ext cx="2819400" cy="549275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gcc / cl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1635125" y="5495925"/>
            <a:ext cx="28194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G80 SASS</a:t>
            </a:r>
          </a:p>
          <a:p>
            <a:pPr algn="ctr"/>
            <a:r>
              <a:rPr lang="en-US" sz="1200" i="1">
                <a:solidFill>
                  <a:schemeClr val="bg1"/>
                </a:solidFill>
                <a:latin typeface="Arial" charset="0"/>
              </a:rPr>
              <a:t>foo.sass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635125" y="4794250"/>
            <a:ext cx="2819400" cy="54927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OCG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23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C</a:t>
            </a:r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1863725" y="2405063"/>
            <a:ext cx="5486400" cy="13303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charset="0"/>
              </a:rPr>
              <a:t>cudacc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EDG C/C++ frontend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Open64 Global Optimizer</a:t>
            </a: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1635125" y="4032250"/>
            <a:ext cx="28194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GPU  Assembly</a:t>
            </a:r>
          </a:p>
          <a:p>
            <a:pPr algn="ctr"/>
            <a:r>
              <a:rPr lang="en-US" sz="1200" i="1">
                <a:solidFill>
                  <a:schemeClr val="bg1"/>
                </a:solidFill>
                <a:latin typeface="Arial" charset="0"/>
              </a:rPr>
              <a:t>foo.s</a:t>
            </a:r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4705350" y="4032250"/>
            <a:ext cx="2873375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CPU Host Code </a:t>
            </a:r>
          </a:p>
          <a:p>
            <a:pPr algn="ctr"/>
            <a:r>
              <a:rPr lang="en-US" sz="1200" i="1">
                <a:solidFill>
                  <a:schemeClr val="bg1"/>
                </a:solidFill>
                <a:latin typeface="Arial" charset="0"/>
              </a:rPr>
              <a:t>foo.cpp</a:t>
            </a:r>
          </a:p>
        </p:txBody>
      </p:sp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3382963" y="1517650"/>
            <a:ext cx="28194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charset="0"/>
              </a:rPr>
              <a:t>Integrated source</a:t>
            </a:r>
          </a:p>
          <a:p>
            <a:pPr algn="ctr"/>
            <a:r>
              <a:rPr lang="en-US" sz="1200" i="1">
                <a:solidFill>
                  <a:schemeClr val="bg1"/>
                </a:solidFill>
                <a:latin typeface="Arial" charset="0"/>
              </a:rPr>
              <a:t>(foo.cu)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4724400" y="5451475"/>
            <a:ext cx="4038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Mark Murphy, “</a:t>
            </a:r>
            <a:r>
              <a:rPr lang="en-US" sz="1600" b="1">
                <a:hlinkClick r:id="rId3"/>
              </a:rPr>
              <a:t>NVIDIA’s Experience with Open64</a:t>
            </a:r>
            <a:r>
              <a:rPr lang="en-US" sz="1600" b="1"/>
              <a:t>,”</a:t>
            </a:r>
          </a:p>
          <a:p>
            <a:r>
              <a:rPr lang="en-US" sz="1600" b="1" i="1"/>
              <a:t>www.capsl.udel.edu/conferences/open64/2008/Papers/101.doc</a:t>
            </a:r>
            <a:r>
              <a:rPr lang="en-US" sz="1800"/>
              <a:t> </a:t>
            </a:r>
            <a:endParaRPr lang="en-US" sz="1800" b="1"/>
          </a:p>
          <a:p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8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56184E3-CA70-42E7-B23D-D127CDFE5AA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6629400" y="64579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419100" y="0"/>
            <a:ext cx="83058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Arial" charset="0"/>
              </a:rPr>
              <a:t>Arrays of Parallel Threads</a:t>
            </a: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305800" cy="5313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A CUDA kernel is executed by an array of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threads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All threads run the same code (SPMD)</a:t>
            </a:r>
            <a:r>
              <a:rPr lang="ar-SA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>
              <a:solidFill>
                <a:srgbClr val="000000"/>
              </a:solidFill>
              <a:latin typeface="Arial" charset="0"/>
            </a:endParaRPr>
          </a:p>
          <a:p>
            <a:pPr marL="973138" lvl="1" indent="-401638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Each thread has an ID that it uses to compute memory addresses and make control decisions</a:t>
            </a:r>
          </a:p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3255" name="Group 5"/>
          <p:cNvGrpSpPr>
            <a:grpSpLocks/>
          </p:cNvGrpSpPr>
          <p:nvPr/>
        </p:nvGrpSpPr>
        <p:grpSpPr bwMode="auto">
          <a:xfrm>
            <a:off x="3605213" y="3295650"/>
            <a:ext cx="1862137" cy="241300"/>
            <a:chOff x="2271" y="2076"/>
            <a:chExt cx="1173" cy="152"/>
          </a:xfrm>
        </p:grpSpPr>
        <p:sp>
          <p:nvSpPr>
            <p:cNvPr id="53268" name="Rectangle 6"/>
            <p:cNvSpPr>
              <a:spLocks noChangeArrowheads="1"/>
            </p:cNvSpPr>
            <p:nvPr/>
          </p:nvSpPr>
          <p:spPr bwMode="auto">
            <a:xfrm>
              <a:off x="3298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3269" name="Rectangle 7"/>
            <p:cNvSpPr>
              <a:spLocks noChangeArrowheads="1"/>
            </p:cNvSpPr>
            <p:nvPr/>
          </p:nvSpPr>
          <p:spPr bwMode="auto">
            <a:xfrm>
              <a:off x="3152" y="2076"/>
              <a:ext cx="146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3270" name="Rectangle 8"/>
            <p:cNvSpPr>
              <a:spLocks noChangeArrowheads="1"/>
            </p:cNvSpPr>
            <p:nvPr/>
          </p:nvSpPr>
          <p:spPr bwMode="auto">
            <a:xfrm>
              <a:off x="3005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3271" name="Rectangle 9"/>
            <p:cNvSpPr>
              <a:spLocks noChangeArrowheads="1"/>
            </p:cNvSpPr>
            <p:nvPr/>
          </p:nvSpPr>
          <p:spPr bwMode="auto">
            <a:xfrm>
              <a:off x="2858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3272" name="Rectangle 10"/>
            <p:cNvSpPr>
              <a:spLocks noChangeArrowheads="1"/>
            </p:cNvSpPr>
            <p:nvPr/>
          </p:nvSpPr>
          <p:spPr bwMode="auto">
            <a:xfrm>
              <a:off x="2711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3273" name="Rectangle 11"/>
            <p:cNvSpPr>
              <a:spLocks noChangeArrowheads="1"/>
            </p:cNvSpPr>
            <p:nvPr/>
          </p:nvSpPr>
          <p:spPr bwMode="auto">
            <a:xfrm>
              <a:off x="2565" y="2076"/>
              <a:ext cx="146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274" name="Rectangle 12"/>
            <p:cNvSpPr>
              <a:spLocks noChangeArrowheads="1"/>
            </p:cNvSpPr>
            <p:nvPr/>
          </p:nvSpPr>
          <p:spPr bwMode="auto">
            <a:xfrm>
              <a:off x="2418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3275" name="Rectangle 13"/>
            <p:cNvSpPr>
              <a:spLocks noChangeArrowheads="1"/>
            </p:cNvSpPr>
            <p:nvPr/>
          </p:nvSpPr>
          <p:spPr bwMode="auto">
            <a:xfrm>
              <a:off x="2271" y="2076"/>
              <a:ext cx="147" cy="1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3276" name="Line 14"/>
            <p:cNvSpPr>
              <a:spLocks noChangeShapeType="1"/>
            </p:cNvSpPr>
            <p:nvPr/>
          </p:nvSpPr>
          <p:spPr bwMode="auto">
            <a:xfrm>
              <a:off x="2271" y="2076"/>
              <a:ext cx="117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15"/>
            <p:cNvSpPr>
              <a:spLocks noChangeShapeType="1"/>
            </p:cNvSpPr>
            <p:nvPr/>
          </p:nvSpPr>
          <p:spPr bwMode="auto">
            <a:xfrm>
              <a:off x="2271" y="2229"/>
              <a:ext cx="117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16"/>
            <p:cNvSpPr>
              <a:spLocks noChangeShapeType="1"/>
            </p:cNvSpPr>
            <p:nvPr/>
          </p:nvSpPr>
          <p:spPr bwMode="auto">
            <a:xfrm>
              <a:off x="2271" y="2076"/>
              <a:ext cx="1" cy="1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17"/>
            <p:cNvSpPr>
              <a:spLocks noChangeShapeType="1"/>
            </p:cNvSpPr>
            <p:nvPr/>
          </p:nvSpPr>
          <p:spPr bwMode="auto">
            <a:xfrm>
              <a:off x="2418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18"/>
            <p:cNvSpPr>
              <a:spLocks noChangeShapeType="1"/>
            </p:cNvSpPr>
            <p:nvPr/>
          </p:nvSpPr>
          <p:spPr bwMode="auto">
            <a:xfrm>
              <a:off x="2565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19"/>
            <p:cNvSpPr>
              <a:spLocks noChangeShapeType="1"/>
            </p:cNvSpPr>
            <p:nvPr/>
          </p:nvSpPr>
          <p:spPr bwMode="auto">
            <a:xfrm>
              <a:off x="2711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20"/>
            <p:cNvSpPr>
              <a:spLocks noChangeShapeType="1"/>
            </p:cNvSpPr>
            <p:nvPr/>
          </p:nvSpPr>
          <p:spPr bwMode="auto">
            <a:xfrm>
              <a:off x="2858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21"/>
            <p:cNvSpPr>
              <a:spLocks noChangeShapeType="1"/>
            </p:cNvSpPr>
            <p:nvPr/>
          </p:nvSpPr>
          <p:spPr bwMode="auto">
            <a:xfrm>
              <a:off x="3005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22"/>
            <p:cNvSpPr>
              <a:spLocks noChangeShapeType="1"/>
            </p:cNvSpPr>
            <p:nvPr/>
          </p:nvSpPr>
          <p:spPr bwMode="auto">
            <a:xfrm>
              <a:off x="3152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23"/>
            <p:cNvSpPr>
              <a:spLocks noChangeShapeType="1"/>
            </p:cNvSpPr>
            <p:nvPr/>
          </p:nvSpPr>
          <p:spPr bwMode="auto">
            <a:xfrm>
              <a:off x="3298" y="2076"/>
              <a:ext cx="1" cy="15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24"/>
            <p:cNvSpPr>
              <a:spLocks noChangeShapeType="1"/>
            </p:cNvSpPr>
            <p:nvPr/>
          </p:nvSpPr>
          <p:spPr bwMode="auto">
            <a:xfrm>
              <a:off x="3445" y="2076"/>
              <a:ext cx="1" cy="15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2330450" y="3244850"/>
            <a:ext cx="3659188" cy="2798763"/>
            <a:chOff x="1468" y="2044"/>
            <a:chExt cx="2305" cy="1763"/>
          </a:xfrm>
        </p:grpSpPr>
        <p:grpSp>
          <p:nvGrpSpPr>
            <p:cNvPr id="53257" name="Group 26"/>
            <p:cNvGrpSpPr>
              <a:grpSpLocks/>
            </p:cNvGrpSpPr>
            <p:nvPr/>
          </p:nvGrpSpPr>
          <p:grpSpPr bwMode="auto">
            <a:xfrm>
              <a:off x="2354" y="2303"/>
              <a:ext cx="1165" cy="1504"/>
              <a:chOff x="2354" y="2303"/>
              <a:chExt cx="1165" cy="1504"/>
            </a:xfrm>
          </p:grpSpPr>
          <p:sp>
            <p:nvSpPr>
              <p:cNvPr id="53260" name="Freeform 27"/>
              <p:cNvSpPr>
                <a:spLocks/>
              </p:cNvSpPr>
              <p:nvPr/>
            </p:nvSpPr>
            <p:spPr bwMode="auto">
              <a:xfrm>
                <a:off x="2354" y="2304"/>
                <a:ext cx="152" cy="149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6 h 1893"/>
                  <a:gd name="T4" fmla="*/ 22 w 152"/>
                  <a:gd name="T5" fmla="*/ 350 h 1893"/>
                  <a:gd name="T6" fmla="*/ 120 w 152"/>
                  <a:gd name="T7" fmla="*/ 553 h 1893"/>
                  <a:gd name="T8" fmla="*/ 11 w 152"/>
                  <a:gd name="T9" fmla="*/ 712 h 1893"/>
                  <a:gd name="T10" fmla="*/ 126 w 152"/>
                  <a:gd name="T11" fmla="*/ 844 h 1893"/>
                  <a:gd name="T12" fmla="*/ 71 w 152"/>
                  <a:gd name="T13" fmla="*/ 930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1" name="Freeform 28"/>
              <p:cNvSpPr>
                <a:spLocks/>
              </p:cNvSpPr>
              <p:nvPr/>
            </p:nvSpPr>
            <p:spPr bwMode="auto">
              <a:xfrm>
                <a:off x="2518" y="2303"/>
                <a:ext cx="152" cy="149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5 h 1893"/>
                  <a:gd name="T4" fmla="*/ 22 w 152"/>
                  <a:gd name="T5" fmla="*/ 349 h 1893"/>
                  <a:gd name="T6" fmla="*/ 120 w 152"/>
                  <a:gd name="T7" fmla="*/ 552 h 1893"/>
                  <a:gd name="T8" fmla="*/ 11 w 152"/>
                  <a:gd name="T9" fmla="*/ 711 h 1893"/>
                  <a:gd name="T10" fmla="*/ 126 w 152"/>
                  <a:gd name="T11" fmla="*/ 842 h 1893"/>
                  <a:gd name="T12" fmla="*/ 71 w 152"/>
                  <a:gd name="T13" fmla="*/ 929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2" name="Freeform 29"/>
              <p:cNvSpPr>
                <a:spLocks/>
              </p:cNvSpPr>
              <p:nvPr/>
            </p:nvSpPr>
            <p:spPr bwMode="auto">
              <a:xfrm>
                <a:off x="2655" y="2304"/>
                <a:ext cx="152" cy="149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5 h 1893"/>
                  <a:gd name="T4" fmla="*/ 22 w 152"/>
                  <a:gd name="T5" fmla="*/ 349 h 1893"/>
                  <a:gd name="T6" fmla="*/ 120 w 152"/>
                  <a:gd name="T7" fmla="*/ 552 h 1893"/>
                  <a:gd name="T8" fmla="*/ 11 w 152"/>
                  <a:gd name="T9" fmla="*/ 711 h 1893"/>
                  <a:gd name="T10" fmla="*/ 126 w 152"/>
                  <a:gd name="T11" fmla="*/ 842 h 1893"/>
                  <a:gd name="T12" fmla="*/ 71 w 152"/>
                  <a:gd name="T13" fmla="*/ 929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Freeform 30"/>
              <p:cNvSpPr>
                <a:spLocks/>
              </p:cNvSpPr>
              <p:nvPr/>
            </p:nvSpPr>
            <p:spPr bwMode="auto">
              <a:xfrm>
                <a:off x="2808" y="2308"/>
                <a:ext cx="152" cy="149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6 h 1893"/>
                  <a:gd name="T4" fmla="*/ 22 w 152"/>
                  <a:gd name="T5" fmla="*/ 350 h 1893"/>
                  <a:gd name="T6" fmla="*/ 120 w 152"/>
                  <a:gd name="T7" fmla="*/ 553 h 1893"/>
                  <a:gd name="T8" fmla="*/ 11 w 152"/>
                  <a:gd name="T9" fmla="*/ 712 h 1893"/>
                  <a:gd name="T10" fmla="*/ 126 w 152"/>
                  <a:gd name="T11" fmla="*/ 844 h 1893"/>
                  <a:gd name="T12" fmla="*/ 71 w 152"/>
                  <a:gd name="T13" fmla="*/ 930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4" name="Freeform 31"/>
              <p:cNvSpPr>
                <a:spLocks/>
              </p:cNvSpPr>
              <p:nvPr/>
            </p:nvSpPr>
            <p:spPr bwMode="auto">
              <a:xfrm>
                <a:off x="3368" y="2303"/>
                <a:ext cx="152" cy="149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6 h 1893"/>
                  <a:gd name="T4" fmla="*/ 22 w 152"/>
                  <a:gd name="T5" fmla="*/ 350 h 1893"/>
                  <a:gd name="T6" fmla="*/ 120 w 152"/>
                  <a:gd name="T7" fmla="*/ 553 h 1893"/>
                  <a:gd name="T8" fmla="*/ 11 w 152"/>
                  <a:gd name="T9" fmla="*/ 712 h 1893"/>
                  <a:gd name="T10" fmla="*/ 126 w 152"/>
                  <a:gd name="T11" fmla="*/ 844 h 1893"/>
                  <a:gd name="T12" fmla="*/ 71 w 152"/>
                  <a:gd name="T13" fmla="*/ 930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5" name="Freeform 32"/>
              <p:cNvSpPr>
                <a:spLocks/>
              </p:cNvSpPr>
              <p:nvPr/>
            </p:nvSpPr>
            <p:spPr bwMode="auto">
              <a:xfrm>
                <a:off x="2928" y="2314"/>
                <a:ext cx="152" cy="149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5 h 1893"/>
                  <a:gd name="T4" fmla="*/ 22 w 152"/>
                  <a:gd name="T5" fmla="*/ 349 h 1893"/>
                  <a:gd name="T6" fmla="*/ 120 w 152"/>
                  <a:gd name="T7" fmla="*/ 552 h 1893"/>
                  <a:gd name="T8" fmla="*/ 11 w 152"/>
                  <a:gd name="T9" fmla="*/ 711 h 1893"/>
                  <a:gd name="T10" fmla="*/ 126 w 152"/>
                  <a:gd name="T11" fmla="*/ 842 h 1893"/>
                  <a:gd name="T12" fmla="*/ 71 w 152"/>
                  <a:gd name="T13" fmla="*/ 929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6" name="Freeform 33"/>
              <p:cNvSpPr>
                <a:spLocks/>
              </p:cNvSpPr>
              <p:nvPr/>
            </p:nvSpPr>
            <p:spPr bwMode="auto">
              <a:xfrm>
                <a:off x="3076" y="2315"/>
                <a:ext cx="152" cy="1493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5 h 1893"/>
                  <a:gd name="T4" fmla="*/ 22 w 152"/>
                  <a:gd name="T5" fmla="*/ 349 h 1893"/>
                  <a:gd name="T6" fmla="*/ 120 w 152"/>
                  <a:gd name="T7" fmla="*/ 552 h 1893"/>
                  <a:gd name="T8" fmla="*/ 11 w 152"/>
                  <a:gd name="T9" fmla="*/ 711 h 1893"/>
                  <a:gd name="T10" fmla="*/ 126 w 152"/>
                  <a:gd name="T11" fmla="*/ 842 h 1893"/>
                  <a:gd name="T12" fmla="*/ 71 w 152"/>
                  <a:gd name="T13" fmla="*/ 929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7" name="Freeform 34"/>
              <p:cNvSpPr>
                <a:spLocks/>
              </p:cNvSpPr>
              <p:nvPr/>
            </p:nvSpPr>
            <p:spPr bwMode="auto">
              <a:xfrm>
                <a:off x="3229" y="2303"/>
                <a:ext cx="152" cy="1494"/>
              </a:xfrm>
              <a:custGeom>
                <a:avLst/>
                <a:gdLst>
                  <a:gd name="T0" fmla="*/ 0 w 152"/>
                  <a:gd name="T1" fmla="*/ 0 h 1893"/>
                  <a:gd name="T2" fmla="*/ 148 w 152"/>
                  <a:gd name="T3" fmla="*/ 176 h 1893"/>
                  <a:gd name="T4" fmla="*/ 22 w 152"/>
                  <a:gd name="T5" fmla="*/ 350 h 1893"/>
                  <a:gd name="T6" fmla="*/ 120 w 152"/>
                  <a:gd name="T7" fmla="*/ 553 h 1893"/>
                  <a:gd name="T8" fmla="*/ 11 w 152"/>
                  <a:gd name="T9" fmla="*/ 712 h 1893"/>
                  <a:gd name="T10" fmla="*/ 126 w 152"/>
                  <a:gd name="T11" fmla="*/ 844 h 1893"/>
                  <a:gd name="T12" fmla="*/ 71 w 152"/>
                  <a:gd name="T13" fmla="*/ 930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8" name="Text Box 35"/>
            <p:cNvSpPr txBox="1">
              <a:spLocks noChangeArrowheads="1"/>
            </p:cNvSpPr>
            <p:nvPr/>
          </p:nvSpPr>
          <p:spPr bwMode="auto">
            <a:xfrm>
              <a:off x="2134" y="2686"/>
              <a:ext cx="1640" cy="634"/>
            </a:xfrm>
            <a:prstGeom prst="rect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FFFFFF"/>
                  </a:solidFill>
                  <a:latin typeface="Courier New" pitchFamily="49" charset="0"/>
                </a:rPr>
                <a:t>float x = input[threadID];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FFFFFF"/>
                  </a:solidFill>
                  <a:latin typeface="Courier New" pitchFamily="49" charset="0"/>
                </a:rPr>
                <a:t>float y = func(x);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FFFFFF"/>
                  </a:solidFill>
                  <a:latin typeface="Courier New" pitchFamily="49" charset="0"/>
                </a:rPr>
                <a:t>output[threadID] = y;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</p:txBody>
        </p:sp>
        <p:sp>
          <p:nvSpPr>
            <p:cNvPr id="53259" name="Rectangle 36"/>
            <p:cNvSpPr>
              <a:spLocks noChangeArrowheads="1"/>
            </p:cNvSpPr>
            <p:nvPr/>
          </p:nvSpPr>
          <p:spPr bwMode="auto">
            <a:xfrm>
              <a:off x="1468" y="2044"/>
              <a:ext cx="728" cy="2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threadID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48ED9119-A040-4464-A0D8-528CB837154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pSp>
        <p:nvGrpSpPr>
          <p:cNvPr id="54276" name="Group 2"/>
          <p:cNvGrpSpPr>
            <a:grpSpLocks/>
          </p:cNvGrpSpPr>
          <p:nvPr/>
        </p:nvGrpSpPr>
        <p:grpSpPr bwMode="auto">
          <a:xfrm>
            <a:off x="642938" y="4056063"/>
            <a:ext cx="2854325" cy="2038350"/>
            <a:chOff x="405" y="2555"/>
            <a:chExt cx="1798" cy="1284"/>
          </a:xfrm>
        </p:grpSpPr>
        <p:grpSp>
          <p:nvGrpSpPr>
            <p:cNvPr id="54366" name="Group 3"/>
            <p:cNvGrpSpPr>
              <a:grpSpLocks/>
            </p:cNvGrpSpPr>
            <p:nvPr/>
          </p:nvGrpSpPr>
          <p:grpSpPr bwMode="auto">
            <a:xfrm>
              <a:off x="1147" y="2718"/>
              <a:ext cx="868" cy="1121"/>
              <a:chOff x="1147" y="2718"/>
              <a:chExt cx="868" cy="1121"/>
            </a:xfrm>
          </p:grpSpPr>
          <p:sp>
            <p:nvSpPr>
              <p:cNvPr id="54369" name="Freeform 4"/>
              <p:cNvSpPr>
                <a:spLocks/>
              </p:cNvSpPr>
              <p:nvPr/>
            </p:nvSpPr>
            <p:spPr bwMode="auto">
              <a:xfrm>
                <a:off x="1147" y="2719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0" name="Freeform 5"/>
              <p:cNvSpPr>
                <a:spLocks/>
              </p:cNvSpPr>
              <p:nvPr/>
            </p:nvSpPr>
            <p:spPr bwMode="auto">
              <a:xfrm>
                <a:off x="1269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1" name="Freeform 6"/>
              <p:cNvSpPr>
                <a:spLocks/>
              </p:cNvSpPr>
              <p:nvPr/>
            </p:nvSpPr>
            <p:spPr bwMode="auto">
              <a:xfrm>
                <a:off x="1371" y="2719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2" name="Freeform 7"/>
              <p:cNvSpPr>
                <a:spLocks/>
              </p:cNvSpPr>
              <p:nvPr/>
            </p:nvSpPr>
            <p:spPr bwMode="auto">
              <a:xfrm>
                <a:off x="1485" y="2722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3" name="Freeform 8"/>
              <p:cNvSpPr>
                <a:spLocks/>
              </p:cNvSpPr>
              <p:nvPr/>
            </p:nvSpPr>
            <p:spPr bwMode="auto">
              <a:xfrm>
                <a:off x="1902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4" name="Freeform 9"/>
              <p:cNvSpPr>
                <a:spLocks/>
              </p:cNvSpPr>
              <p:nvPr/>
            </p:nvSpPr>
            <p:spPr bwMode="auto">
              <a:xfrm>
                <a:off x="1574" y="2726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5" name="Freeform 10"/>
              <p:cNvSpPr>
                <a:spLocks/>
              </p:cNvSpPr>
              <p:nvPr/>
            </p:nvSpPr>
            <p:spPr bwMode="auto">
              <a:xfrm>
                <a:off x="1685" y="2727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6" name="Freeform 11"/>
              <p:cNvSpPr>
                <a:spLocks/>
              </p:cNvSpPr>
              <p:nvPr/>
            </p:nvSpPr>
            <p:spPr bwMode="auto">
              <a:xfrm>
                <a:off x="1799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67" name="Text Box 12"/>
            <p:cNvSpPr txBox="1">
              <a:spLocks noChangeArrowheads="1"/>
            </p:cNvSpPr>
            <p:nvPr/>
          </p:nvSpPr>
          <p:spPr bwMode="auto">
            <a:xfrm>
              <a:off x="983" y="3004"/>
              <a:ext cx="1222" cy="491"/>
            </a:xfrm>
            <a:prstGeom prst="rect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x = input[threadID];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y = func(x);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output[threadID] = y;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</p:txBody>
        </p:sp>
        <p:sp>
          <p:nvSpPr>
            <p:cNvPr id="54368" name="Rectangle 13"/>
            <p:cNvSpPr>
              <a:spLocks noChangeArrowheads="1"/>
            </p:cNvSpPr>
            <p:nvPr/>
          </p:nvSpPr>
          <p:spPr bwMode="auto">
            <a:xfrm>
              <a:off x="405" y="2555"/>
              <a:ext cx="575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threadID</a:t>
              </a:r>
            </a:p>
          </p:txBody>
        </p:sp>
      </p:grpSp>
      <p:sp>
        <p:nvSpPr>
          <p:cNvPr id="54277" name="Text Box 14"/>
          <p:cNvSpPr txBox="1">
            <a:spLocks noChangeArrowheads="1"/>
          </p:cNvSpPr>
          <p:nvPr/>
        </p:nvSpPr>
        <p:spPr bwMode="auto">
          <a:xfrm>
            <a:off x="1677988" y="3748088"/>
            <a:ext cx="1355725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Thread Block 0</a:t>
            </a:r>
          </a:p>
        </p:txBody>
      </p:sp>
      <p:sp>
        <p:nvSpPr>
          <p:cNvPr id="54278" name="Text Box 15"/>
          <p:cNvSpPr txBox="1">
            <a:spLocks noChangeArrowheads="1"/>
          </p:cNvSpPr>
          <p:nvPr/>
        </p:nvSpPr>
        <p:spPr bwMode="auto">
          <a:xfrm>
            <a:off x="5837238" y="4918075"/>
            <a:ext cx="57308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54279" name="Group 16"/>
          <p:cNvGrpSpPr>
            <a:grpSpLocks/>
          </p:cNvGrpSpPr>
          <p:nvPr/>
        </p:nvGrpSpPr>
        <p:grpSpPr bwMode="auto">
          <a:xfrm>
            <a:off x="3775075" y="4300538"/>
            <a:ext cx="1938338" cy="1779587"/>
            <a:chOff x="2378" y="2709"/>
            <a:chExt cx="1221" cy="1121"/>
          </a:xfrm>
        </p:grpSpPr>
        <p:grpSp>
          <p:nvGrpSpPr>
            <p:cNvPr id="54356" name="Group 17"/>
            <p:cNvGrpSpPr>
              <a:grpSpLocks/>
            </p:cNvGrpSpPr>
            <p:nvPr/>
          </p:nvGrpSpPr>
          <p:grpSpPr bwMode="auto">
            <a:xfrm>
              <a:off x="2542" y="2709"/>
              <a:ext cx="868" cy="1121"/>
              <a:chOff x="2542" y="2709"/>
              <a:chExt cx="868" cy="1121"/>
            </a:xfrm>
          </p:grpSpPr>
          <p:sp>
            <p:nvSpPr>
              <p:cNvPr id="54358" name="Freeform 18"/>
              <p:cNvSpPr>
                <a:spLocks/>
              </p:cNvSpPr>
              <p:nvPr/>
            </p:nvSpPr>
            <p:spPr bwMode="auto">
              <a:xfrm>
                <a:off x="2542" y="2710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9" name="Freeform 19"/>
              <p:cNvSpPr>
                <a:spLocks/>
              </p:cNvSpPr>
              <p:nvPr/>
            </p:nvSpPr>
            <p:spPr bwMode="auto">
              <a:xfrm>
                <a:off x="2664" y="2709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0" name="Freeform 20"/>
              <p:cNvSpPr>
                <a:spLocks/>
              </p:cNvSpPr>
              <p:nvPr/>
            </p:nvSpPr>
            <p:spPr bwMode="auto">
              <a:xfrm>
                <a:off x="2766" y="2710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1" name="Freeform 21"/>
              <p:cNvSpPr>
                <a:spLocks/>
              </p:cNvSpPr>
              <p:nvPr/>
            </p:nvSpPr>
            <p:spPr bwMode="auto">
              <a:xfrm>
                <a:off x="2880" y="2713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2" name="Freeform 22"/>
              <p:cNvSpPr>
                <a:spLocks/>
              </p:cNvSpPr>
              <p:nvPr/>
            </p:nvSpPr>
            <p:spPr bwMode="auto">
              <a:xfrm>
                <a:off x="3298" y="2709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3" name="Freeform 23"/>
              <p:cNvSpPr>
                <a:spLocks/>
              </p:cNvSpPr>
              <p:nvPr/>
            </p:nvSpPr>
            <p:spPr bwMode="auto">
              <a:xfrm>
                <a:off x="2970" y="2717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4" name="Freeform 24"/>
              <p:cNvSpPr>
                <a:spLocks/>
              </p:cNvSpPr>
              <p:nvPr/>
            </p:nvSpPr>
            <p:spPr bwMode="auto">
              <a:xfrm>
                <a:off x="3080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5" name="Freeform 25"/>
              <p:cNvSpPr>
                <a:spLocks/>
              </p:cNvSpPr>
              <p:nvPr/>
            </p:nvSpPr>
            <p:spPr bwMode="auto">
              <a:xfrm>
                <a:off x="3194" y="2709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57" name="Text Box 26"/>
            <p:cNvSpPr txBox="1">
              <a:spLocks noChangeArrowheads="1"/>
            </p:cNvSpPr>
            <p:nvPr/>
          </p:nvSpPr>
          <p:spPr bwMode="auto">
            <a:xfrm>
              <a:off x="2378" y="2995"/>
              <a:ext cx="1222" cy="491"/>
            </a:xfrm>
            <a:prstGeom prst="rect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x = input[threadID];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y = func(x);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output[threadID] = y;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</p:txBody>
        </p:sp>
      </p:grpSp>
      <p:sp>
        <p:nvSpPr>
          <p:cNvPr id="54280" name="Text Box 27"/>
          <p:cNvSpPr txBox="1">
            <a:spLocks noChangeArrowheads="1"/>
          </p:cNvSpPr>
          <p:nvPr/>
        </p:nvSpPr>
        <p:spPr bwMode="auto">
          <a:xfrm>
            <a:off x="3892550" y="3733800"/>
            <a:ext cx="137318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Thread Block 1</a:t>
            </a:r>
          </a:p>
        </p:txBody>
      </p:sp>
      <p:grpSp>
        <p:nvGrpSpPr>
          <p:cNvPr id="54281" name="Group 28"/>
          <p:cNvGrpSpPr>
            <a:grpSpLocks/>
          </p:cNvGrpSpPr>
          <p:nvPr/>
        </p:nvGrpSpPr>
        <p:grpSpPr bwMode="auto">
          <a:xfrm>
            <a:off x="6510338" y="4302125"/>
            <a:ext cx="1938337" cy="1779588"/>
            <a:chOff x="4101" y="2710"/>
            <a:chExt cx="1221" cy="1121"/>
          </a:xfrm>
        </p:grpSpPr>
        <p:grpSp>
          <p:nvGrpSpPr>
            <p:cNvPr id="54346" name="Group 29"/>
            <p:cNvGrpSpPr>
              <a:grpSpLocks/>
            </p:cNvGrpSpPr>
            <p:nvPr/>
          </p:nvGrpSpPr>
          <p:grpSpPr bwMode="auto">
            <a:xfrm>
              <a:off x="4265" y="2710"/>
              <a:ext cx="868" cy="1121"/>
              <a:chOff x="4265" y="2710"/>
              <a:chExt cx="868" cy="1121"/>
            </a:xfrm>
          </p:grpSpPr>
          <p:sp>
            <p:nvSpPr>
              <p:cNvPr id="54348" name="Freeform 30"/>
              <p:cNvSpPr>
                <a:spLocks/>
              </p:cNvSpPr>
              <p:nvPr/>
            </p:nvSpPr>
            <p:spPr bwMode="auto">
              <a:xfrm>
                <a:off x="4265" y="2711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9" name="Freeform 31"/>
              <p:cNvSpPr>
                <a:spLocks/>
              </p:cNvSpPr>
              <p:nvPr/>
            </p:nvSpPr>
            <p:spPr bwMode="auto">
              <a:xfrm>
                <a:off x="4387" y="2710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0" name="Freeform 32"/>
              <p:cNvSpPr>
                <a:spLocks/>
              </p:cNvSpPr>
              <p:nvPr/>
            </p:nvSpPr>
            <p:spPr bwMode="auto">
              <a:xfrm>
                <a:off x="4489" y="2711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1" name="Freeform 33"/>
              <p:cNvSpPr>
                <a:spLocks/>
              </p:cNvSpPr>
              <p:nvPr/>
            </p:nvSpPr>
            <p:spPr bwMode="auto">
              <a:xfrm>
                <a:off x="4603" y="2714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2" name="Freeform 34"/>
              <p:cNvSpPr>
                <a:spLocks/>
              </p:cNvSpPr>
              <p:nvPr/>
            </p:nvSpPr>
            <p:spPr bwMode="auto">
              <a:xfrm>
                <a:off x="5021" y="2710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3" name="Freeform 35"/>
              <p:cNvSpPr>
                <a:spLocks/>
              </p:cNvSpPr>
              <p:nvPr/>
            </p:nvSpPr>
            <p:spPr bwMode="auto">
              <a:xfrm>
                <a:off x="4693" y="2718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4" name="Freeform 36"/>
              <p:cNvSpPr>
                <a:spLocks/>
              </p:cNvSpPr>
              <p:nvPr/>
            </p:nvSpPr>
            <p:spPr bwMode="auto">
              <a:xfrm>
                <a:off x="4803" y="2719"/>
                <a:ext cx="113" cy="1113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2 h 1893"/>
                  <a:gd name="T4" fmla="*/ 9 w 152"/>
                  <a:gd name="T5" fmla="*/ 145 h 1893"/>
                  <a:gd name="T6" fmla="*/ 49 w 152"/>
                  <a:gd name="T7" fmla="*/ 229 h 1893"/>
                  <a:gd name="T8" fmla="*/ 4 w 152"/>
                  <a:gd name="T9" fmla="*/ 294 h 1893"/>
                  <a:gd name="T10" fmla="*/ 52 w 152"/>
                  <a:gd name="T11" fmla="*/ 349 h 1893"/>
                  <a:gd name="T12" fmla="*/ 29 w 152"/>
                  <a:gd name="T13" fmla="*/ 385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5" name="Freeform 37"/>
              <p:cNvSpPr>
                <a:spLocks/>
              </p:cNvSpPr>
              <p:nvPr/>
            </p:nvSpPr>
            <p:spPr bwMode="auto">
              <a:xfrm>
                <a:off x="4917" y="2710"/>
                <a:ext cx="113" cy="1114"/>
              </a:xfrm>
              <a:custGeom>
                <a:avLst/>
                <a:gdLst>
                  <a:gd name="T0" fmla="*/ 0 w 152"/>
                  <a:gd name="T1" fmla="*/ 0 h 1893"/>
                  <a:gd name="T2" fmla="*/ 61 w 152"/>
                  <a:gd name="T3" fmla="*/ 73 h 1893"/>
                  <a:gd name="T4" fmla="*/ 9 w 152"/>
                  <a:gd name="T5" fmla="*/ 145 h 1893"/>
                  <a:gd name="T6" fmla="*/ 49 w 152"/>
                  <a:gd name="T7" fmla="*/ 230 h 1893"/>
                  <a:gd name="T8" fmla="*/ 4 w 152"/>
                  <a:gd name="T9" fmla="*/ 295 h 1893"/>
                  <a:gd name="T10" fmla="*/ 52 w 152"/>
                  <a:gd name="T11" fmla="*/ 350 h 1893"/>
                  <a:gd name="T12" fmla="*/ 29 w 152"/>
                  <a:gd name="T13" fmla="*/ 386 h 18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" h="1893">
                    <a:moveTo>
                      <a:pt x="0" y="0"/>
                    </a:moveTo>
                    <a:cubicBezTo>
                      <a:pt x="72" y="119"/>
                      <a:pt x="144" y="238"/>
                      <a:pt x="148" y="357"/>
                    </a:cubicBezTo>
                    <a:cubicBezTo>
                      <a:pt x="152" y="476"/>
                      <a:pt x="27" y="585"/>
                      <a:pt x="22" y="713"/>
                    </a:cubicBezTo>
                    <a:cubicBezTo>
                      <a:pt x="17" y="841"/>
                      <a:pt x="122" y="1003"/>
                      <a:pt x="120" y="1125"/>
                    </a:cubicBezTo>
                    <a:cubicBezTo>
                      <a:pt x="118" y="1247"/>
                      <a:pt x="10" y="1349"/>
                      <a:pt x="11" y="1448"/>
                    </a:cubicBezTo>
                    <a:cubicBezTo>
                      <a:pt x="12" y="1547"/>
                      <a:pt x="116" y="1643"/>
                      <a:pt x="126" y="1717"/>
                    </a:cubicBezTo>
                    <a:cubicBezTo>
                      <a:pt x="136" y="1791"/>
                      <a:pt x="81" y="1864"/>
                      <a:pt x="71" y="1893"/>
                    </a:cubicBez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47" name="Text Box 38"/>
            <p:cNvSpPr txBox="1">
              <a:spLocks noChangeArrowheads="1"/>
            </p:cNvSpPr>
            <p:nvPr/>
          </p:nvSpPr>
          <p:spPr bwMode="auto">
            <a:xfrm>
              <a:off x="4101" y="2996"/>
              <a:ext cx="1222" cy="491"/>
            </a:xfrm>
            <a:prstGeom prst="rect">
              <a:avLst/>
            </a:prstGeom>
            <a:solidFill>
              <a:srgbClr val="0000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x = input[threadID];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float y = func(x);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output[threadID] = y;</a:t>
              </a:r>
            </a:p>
            <a:p>
              <a:pPr defTabSz="449263">
                <a:buClr>
                  <a:srgbClr val="FFFFFF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900" b="1">
                  <a:solidFill>
                    <a:srgbClr val="FFFFFF"/>
                  </a:solidFill>
                  <a:latin typeface="Courier New" pitchFamily="49" charset="0"/>
                </a:rPr>
                <a:t>…</a:t>
              </a:r>
            </a:p>
          </p:txBody>
        </p:sp>
      </p:grpSp>
      <p:sp>
        <p:nvSpPr>
          <p:cNvPr id="54282" name="Text Box 39"/>
          <p:cNvSpPr txBox="1">
            <a:spLocks noChangeArrowheads="1"/>
          </p:cNvSpPr>
          <p:nvPr/>
        </p:nvSpPr>
        <p:spPr bwMode="auto">
          <a:xfrm>
            <a:off x="6488113" y="3735388"/>
            <a:ext cx="1638300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</a:rPr>
              <a:t>Thread Block N - 1</a:t>
            </a:r>
          </a:p>
        </p:txBody>
      </p:sp>
      <p:sp>
        <p:nvSpPr>
          <p:cNvPr id="54283" name="Rectangle 40"/>
          <p:cNvSpPr>
            <a:spLocks noChangeArrowheads="1"/>
          </p:cNvSpPr>
          <p:nvPr/>
        </p:nvSpPr>
        <p:spPr bwMode="auto">
          <a:xfrm>
            <a:off x="7724775" y="274638"/>
            <a:ext cx="1419225" cy="579437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610600" cy="703263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Thread Blocks: Scalable Cooperation</a:t>
            </a:r>
          </a:p>
        </p:txBody>
      </p:sp>
      <p:sp>
        <p:nvSpPr>
          <p:cNvPr id="54285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2667000"/>
          </a:xfrm>
        </p:spPr>
        <p:txBody>
          <a:bodyPr lIns="90000" tIns="46800" rIns="90000" bIns="46800"/>
          <a:lstStyle/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Divide monolithic thread array into multiple blocks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 smtClean="0"/>
              <a:t>Threads within a block cooperate via </a:t>
            </a:r>
            <a:r>
              <a:rPr lang="en-US" sz="2400" b="1" smtClean="0">
                <a:solidFill>
                  <a:srgbClr val="3333CC"/>
                </a:solidFill>
              </a:rPr>
              <a:t>shared memory, atomic operations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3333CC"/>
                </a:solidFill>
              </a:rPr>
              <a:t>barrier synchronization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400" smtClean="0"/>
              <a:t>Threads in different blocks cannot cooperate</a:t>
            </a:r>
          </a:p>
        </p:txBody>
      </p:sp>
      <p:grpSp>
        <p:nvGrpSpPr>
          <p:cNvPr id="54286" name="Group 43"/>
          <p:cNvGrpSpPr>
            <a:grpSpLocks/>
          </p:cNvGrpSpPr>
          <p:nvPr/>
        </p:nvGrpSpPr>
        <p:grpSpPr bwMode="auto">
          <a:xfrm>
            <a:off x="1639888" y="4038600"/>
            <a:ext cx="1558925" cy="211138"/>
            <a:chOff x="1033" y="2544"/>
            <a:chExt cx="982" cy="133"/>
          </a:xfrm>
        </p:grpSpPr>
        <p:sp>
          <p:nvSpPr>
            <p:cNvPr id="54327" name="Rectangle 44"/>
            <p:cNvSpPr>
              <a:spLocks noChangeArrowheads="1"/>
            </p:cNvSpPr>
            <p:nvPr/>
          </p:nvSpPr>
          <p:spPr bwMode="auto">
            <a:xfrm>
              <a:off x="1893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4328" name="Rectangle 45"/>
            <p:cNvSpPr>
              <a:spLocks noChangeArrowheads="1"/>
            </p:cNvSpPr>
            <p:nvPr/>
          </p:nvSpPr>
          <p:spPr bwMode="auto">
            <a:xfrm>
              <a:off x="1771" y="2544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4329" name="Rectangle 46"/>
            <p:cNvSpPr>
              <a:spLocks noChangeArrowheads="1"/>
            </p:cNvSpPr>
            <p:nvPr/>
          </p:nvSpPr>
          <p:spPr bwMode="auto">
            <a:xfrm>
              <a:off x="1648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4330" name="Rectangle 47"/>
            <p:cNvSpPr>
              <a:spLocks noChangeArrowheads="1"/>
            </p:cNvSpPr>
            <p:nvPr/>
          </p:nvSpPr>
          <p:spPr bwMode="auto">
            <a:xfrm>
              <a:off x="1525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4331" name="Rectangle 48"/>
            <p:cNvSpPr>
              <a:spLocks noChangeArrowheads="1"/>
            </p:cNvSpPr>
            <p:nvPr/>
          </p:nvSpPr>
          <p:spPr bwMode="auto">
            <a:xfrm>
              <a:off x="1401" y="2544"/>
              <a:ext cx="124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4332" name="Rectangle 49"/>
            <p:cNvSpPr>
              <a:spLocks noChangeArrowheads="1"/>
            </p:cNvSpPr>
            <p:nvPr/>
          </p:nvSpPr>
          <p:spPr bwMode="auto">
            <a:xfrm>
              <a:off x="1279" y="2544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4333" name="Rectangle 50"/>
            <p:cNvSpPr>
              <a:spLocks noChangeArrowheads="1"/>
            </p:cNvSpPr>
            <p:nvPr/>
          </p:nvSpPr>
          <p:spPr bwMode="auto">
            <a:xfrm>
              <a:off x="1156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4334" name="Rectangle 51"/>
            <p:cNvSpPr>
              <a:spLocks noChangeArrowheads="1"/>
            </p:cNvSpPr>
            <p:nvPr/>
          </p:nvSpPr>
          <p:spPr bwMode="auto">
            <a:xfrm>
              <a:off x="1033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4335" name="Line 52"/>
            <p:cNvSpPr>
              <a:spLocks noChangeShapeType="1"/>
            </p:cNvSpPr>
            <p:nvPr/>
          </p:nvSpPr>
          <p:spPr bwMode="auto">
            <a:xfrm>
              <a:off x="1033" y="2544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53"/>
            <p:cNvSpPr>
              <a:spLocks noChangeShapeType="1"/>
            </p:cNvSpPr>
            <p:nvPr/>
          </p:nvSpPr>
          <p:spPr bwMode="auto">
            <a:xfrm>
              <a:off x="1033" y="2678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54"/>
            <p:cNvSpPr>
              <a:spLocks noChangeShapeType="1"/>
            </p:cNvSpPr>
            <p:nvPr/>
          </p:nvSpPr>
          <p:spPr bwMode="auto">
            <a:xfrm>
              <a:off x="1033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55"/>
            <p:cNvSpPr>
              <a:spLocks noChangeShapeType="1"/>
            </p:cNvSpPr>
            <p:nvPr/>
          </p:nvSpPr>
          <p:spPr bwMode="auto">
            <a:xfrm>
              <a:off x="1156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Line 56"/>
            <p:cNvSpPr>
              <a:spLocks noChangeShapeType="1"/>
            </p:cNvSpPr>
            <p:nvPr/>
          </p:nvSpPr>
          <p:spPr bwMode="auto">
            <a:xfrm>
              <a:off x="1279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Line 57"/>
            <p:cNvSpPr>
              <a:spLocks noChangeShapeType="1"/>
            </p:cNvSpPr>
            <p:nvPr/>
          </p:nvSpPr>
          <p:spPr bwMode="auto">
            <a:xfrm>
              <a:off x="140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58"/>
            <p:cNvSpPr>
              <a:spLocks noChangeShapeType="1"/>
            </p:cNvSpPr>
            <p:nvPr/>
          </p:nvSpPr>
          <p:spPr bwMode="auto">
            <a:xfrm>
              <a:off x="1525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Line 59"/>
            <p:cNvSpPr>
              <a:spLocks noChangeShapeType="1"/>
            </p:cNvSpPr>
            <p:nvPr/>
          </p:nvSpPr>
          <p:spPr bwMode="auto">
            <a:xfrm>
              <a:off x="1648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Line 60"/>
            <p:cNvSpPr>
              <a:spLocks noChangeShapeType="1"/>
            </p:cNvSpPr>
            <p:nvPr/>
          </p:nvSpPr>
          <p:spPr bwMode="auto">
            <a:xfrm>
              <a:off x="177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Line 61"/>
            <p:cNvSpPr>
              <a:spLocks noChangeShapeType="1"/>
            </p:cNvSpPr>
            <p:nvPr/>
          </p:nvSpPr>
          <p:spPr bwMode="auto">
            <a:xfrm>
              <a:off x="1893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Line 62"/>
            <p:cNvSpPr>
              <a:spLocks noChangeShapeType="1"/>
            </p:cNvSpPr>
            <p:nvPr/>
          </p:nvSpPr>
          <p:spPr bwMode="auto">
            <a:xfrm>
              <a:off x="2016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7" name="Group 63"/>
          <p:cNvGrpSpPr>
            <a:grpSpLocks/>
          </p:cNvGrpSpPr>
          <p:nvPr/>
        </p:nvGrpSpPr>
        <p:grpSpPr bwMode="auto">
          <a:xfrm>
            <a:off x="3798888" y="4038600"/>
            <a:ext cx="1558925" cy="211138"/>
            <a:chOff x="2393" y="2544"/>
            <a:chExt cx="982" cy="133"/>
          </a:xfrm>
        </p:grpSpPr>
        <p:sp>
          <p:nvSpPr>
            <p:cNvPr id="54308" name="Rectangle 64"/>
            <p:cNvSpPr>
              <a:spLocks noChangeArrowheads="1"/>
            </p:cNvSpPr>
            <p:nvPr/>
          </p:nvSpPr>
          <p:spPr bwMode="auto">
            <a:xfrm>
              <a:off x="3253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4309" name="Rectangle 65"/>
            <p:cNvSpPr>
              <a:spLocks noChangeArrowheads="1"/>
            </p:cNvSpPr>
            <p:nvPr/>
          </p:nvSpPr>
          <p:spPr bwMode="auto">
            <a:xfrm>
              <a:off x="3131" y="2544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4310" name="Rectangle 66"/>
            <p:cNvSpPr>
              <a:spLocks noChangeArrowheads="1"/>
            </p:cNvSpPr>
            <p:nvPr/>
          </p:nvSpPr>
          <p:spPr bwMode="auto">
            <a:xfrm>
              <a:off x="3008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4311" name="Rectangle 67"/>
            <p:cNvSpPr>
              <a:spLocks noChangeArrowheads="1"/>
            </p:cNvSpPr>
            <p:nvPr/>
          </p:nvSpPr>
          <p:spPr bwMode="auto">
            <a:xfrm>
              <a:off x="2885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4312" name="Rectangle 68"/>
            <p:cNvSpPr>
              <a:spLocks noChangeArrowheads="1"/>
            </p:cNvSpPr>
            <p:nvPr/>
          </p:nvSpPr>
          <p:spPr bwMode="auto">
            <a:xfrm>
              <a:off x="2761" y="2544"/>
              <a:ext cx="124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4313" name="Rectangle 69"/>
            <p:cNvSpPr>
              <a:spLocks noChangeArrowheads="1"/>
            </p:cNvSpPr>
            <p:nvPr/>
          </p:nvSpPr>
          <p:spPr bwMode="auto">
            <a:xfrm>
              <a:off x="2639" y="2544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4314" name="Rectangle 70"/>
            <p:cNvSpPr>
              <a:spLocks noChangeArrowheads="1"/>
            </p:cNvSpPr>
            <p:nvPr/>
          </p:nvSpPr>
          <p:spPr bwMode="auto">
            <a:xfrm>
              <a:off x="2516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4315" name="Rectangle 71"/>
            <p:cNvSpPr>
              <a:spLocks noChangeArrowheads="1"/>
            </p:cNvSpPr>
            <p:nvPr/>
          </p:nvSpPr>
          <p:spPr bwMode="auto">
            <a:xfrm>
              <a:off x="2393" y="2544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4316" name="Line 72"/>
            <p:cNvSpPr>
              <a:spLocks noChangeShapeType="1"/>
            </p:cNvSpPr>
            <p:nvPr/>
          </p:nvSpPr>
          <p:spPr bwMode="auto">
            <a:xfrm>
              <a:off x="2393" y="2544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Line 73"/>
            <p:cNvSpPr>
              <a:spLocks noChangeShapeType="1"/>
            </p:cNvSpPr>
            <p:nvPr/>
          </p:nvSpPr>
          <p:spPr bwMode="auto">
            <a:xfrm>
              <a:off x="2393" y="2678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74"/>
            <p:cNvSpPr>
              <a:spLocks noChangeShapeType="1"/>
            </p:cNvSpPr>
            <p:nvPr/>
          </p:nvSpPr>
          <p:spPr bwMode="auto">
            <a:xfrm>
              <a:off x="2393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75"/>
            <p:cNvSpPr>
              <a:spLocks noChangeShapeType="1"/>
            </p:cNvSpPr>
            <p:nvPr/>
          </p:nvSpPr>
          <p:spPr bwMode="auto">
            <a:xfrm>
              <a:off x="2516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76"/>
            <p:cNvSpPr>
              <a:spLocks noChangeShapeType="1"/>
            </p:cNvSpPr>
            <p:nvPr/>
          </p:nvSpPr>
          <p:spPr bwMode="auto">
            <a:xfrm>
              <a:off x="2639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77"/>
            <p:cNvSpPr>
              <a:spLocks noChangeShapeType="1"/>
            </p:cNvSpPr>
            <p:nvPr/>
          </p:nvSpPr>
          <p:spPr bwMode="auto">
            <a:xfrm>
              <a:off x="276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Line 78"/>
            <p:cNvSpPr>
              <a:spLocks noChangeShapeType="1"/>
            </p:cNvSpPr>
            <p:nvPr/>
          </p:nvSpPr>
          <p:spPr bwMode="auto">
            <a:xfrm>
              <a:off x="2885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79"/>
            <p:cNvSpPr>
              <a:spLocks noChangeShapeType="1"/>
            </p:cNvSpPr>
            <p:nvPr/>
          </p:nvSpPr>
          <p:spPr bwMode="auto">
            <a:xfrm>
              <a:off x="3008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80"/>
            <p:cNvSpPr>
              <a:spLocks noChangeShapeType="1"/>
            </p:cNvSpPr>
            <p:nvPr/>
          </p:nvSpPr>
          <p:spPr bwMode="auto">
            <a:xfrm>
              <a:off x="313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Line 81"/>
            <p:cNvSpPr>
              <a:spLocks noChangeShapeType="1"/>
            </p:cNvSpPr>
            <p:nvPr/>
          </p:nvSpPr>
          <p:spPr bwMode="auto">
            <a:xfrm>
              <a:off x="3253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Line 82"/>
            <p:cNvSpPr>
              <a:spLocks noChangeShapeType="1"/>
            </p:cNvSpPr>
            <p:nvPr/>
          </p:nvSpPr>
          <p:spPr bwMode="auto">
            <a:xfrm>
              <a:off x="3376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8" name="Group 83"/>
          <p:cNvGrpSpPr>
            <a:grpSpLocks/>
          </p:cNvGrpSpPr>
          <p:nvPr/>
        </p:nvGrpSpPr>
        <p:grpSpPr bwMode="auto">
          <a:xfrm>
            <a:off x="6534150" y="4040188"/>
            <a:ext cx="1558925" cy="211137"/>
            <a:chOff x="4116" y="2545"/>
            <a:chExt cx="982" cy="133"/>
          </a:xfrm>
        </p:grpSpPr>
        <p:sp>
          <p:nvSpPr>
            <p:cNvPr id="54289" name="Rectangle 84"/>
            <p:cNvSpPr>
              <a:spLocks noChangeArrowheads="1"/>
            </p:cNvSpPr>
            <p:nvPr/>
          </p:nvSpPr>
          <p:spPr bwMode="auto">
            <a:xfrm>
              <a:off x="4976" y="2545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4290" name="Rectangle 85"/>
            <p:cNvSpPr>
              <a:spLocks noChangeArrowheads="1"/>
            </p:cNvSpPr>
            <p:nvPr/>
          </p:nvSpPr>
          <p:spPr bwMode="auto">
            <a:xfrm>
              <a:off x="4854" y="2545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4291" name="Rectangle 86"/>
            <p:cNvSpPr>
              <a:spLocks noChangeArrowheads="1"/>
            </p:cNvSpPr>
            <p:nvPr/>
          </p:nvSpPr>
          <p:spPr bwMode="auto">
            <a:xfrm>
              <a:off x="4731" y="2545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4292" name="Rectangle 87"/>
            <p:cNvSpPr>
              <a:spLocks noChangeArrowheads="1"/>
            </p:cNvSpPr>
            <p:nvPr/>
          </p:nvSpPr>
          <p:spPr bwMode="auto">
            <a:xfrm>
              <a:off x="4608" y="2545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4293" name="Rectangle 88"/>
            <p:cNvSpPr>
              <a:spLocks noChangeArrowheads="1"/>
            </p:cNvSpPr>
            <p:nvPr/>
          </p:nvSpPr>
          <p:spPr bwMode="auto">
            <a:xfrm>
              <a:off x="4484" y="2545"/>
              <a:ext cx="124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4294" name="Rectangle 89"/>
            <p:cNvSpPr>
              <a:spLocks noChangeArrowheads="1"/>
            </p:cNvSpPr>
            <p:nvPr/>
          </p:nvSpPr>
          <p:spPr bwMode="auto">
            <a:xfrm>
              <a:off x="4362" y="2545"/>
              <a:ext cx="12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4295" name="Rectangle 90"/>
            <p:cNvSpPr>
              <a:spLocks noChangeArrowheads="1"/>
            </p:cNvSpPr>
            <p:nvPr/>
          </p:nvSpPr>
          <p:spPr bwMode="auto">
            <a:xfrm>
              <a:off x="4239" y="2545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4296" name="Rectangle 91"/>
            <p:cNvSpPr>
              <a:spLocks noChangeArrowheads="1"/>
            </p:cNvSpPr>
            <p:nvPr/>
          </p:nvSpPr>
          <p:spPr bwMode="auto">
            <a:xfrm>
              <a:off x="4116" y="2545"/>
              <a:ext cx="12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2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54297" name="Line 92"/>
            <p:cNvSpPr>
              <a:spLocks noChangeShapeType="1"/>
            </p:cNvSpPr>
            <p:nvPr/>
          </p:nvSpPr>
          <p:spPr bwMode="auto">
            <a:xfrm>
              <a:off x="4116" y="2545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93"/>
            <p:cNvSpPr>
              <a:spLocks noChangeShapeType="1"/>
            </p:cNvSpPr>
            <p:nvPr/>
          </p:nvSpPr>
          <p:spPr bwMode="auto">
            <a:xfrm>
              <a:off x="4116" y="2679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Line 94"/>
            <p:cNvSpPr>
              <a:spLocks noChangeShapeType="1"/>
            </p:cNvSpPr>
            <p:nvPr/>
          </p:nvSpPr>
          <p:spPr bwMode="auto">
            <a:xfrm>
              <a:off x="4116" y="2545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Line 95"/>
            <p:cNvSpPr>
              <a:spLocks noChangeShapeType="1"/>
            </p:cNvSpPr>
            <p:nvPr/>
          </p:nvSpPr>
          <p:spPr bwMode="auto">
            <a:xfrm>
              <a:off x="4239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96"/>
            <p:cNvSpPr>
              <a:spLocks noChangeShapeType="1"/>
            </p:cNvSpPr>
            <p:nvPr/>
          </p:nvSpPr>
          <p:spPr bwMode="auto">
            <a:xfrm>
              <a:off x="4362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97"/>
            <p:cNvSpPr>
              <a:spLocks noChangeShapeType="1"/>
            </p:cNvSpPr>
            <p:nvPr/>
          </p:nvSpPr>
          <p:spPr bwMode="auto">
            <a:xfrm>
              <a:off x="4484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98"/>
            <p:cNvSpPr>
              <a:spLocks noChangeShapeType="1"/>
            </p:cNvSpPr>
            <p:nvPr/>
          </p:nvSpPr>
          <p:spPr bwMode="auto">
            <a:xfrm>
              <a:off x="4608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Line 99"/>
            <p:cNvSpPr>
              <a:spLocks noChangeShapeType="1"/>
            </p:cNvSpPr>
            <p:nvPr/>
          </p:nvSpPr>
          <p:spPr bwMode="auto">
            <a:xfrm>
              <a:off x="4731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Line 100"/>
            <p:cNvSpPr>
              <a:spLocks noChangeShapeType="1"/>
            </p:cNvSpPr>
            <p:nvPr/>
          </p:nvSpPr>
          <p:spPr bwMode="auto">
            <a:xfrm>
              <a:off x="4854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Line 101"/>
            <p:cNvSpPr>
              <a:spLocks noChangeShapeType="1"/>
            </p:cNvSpPr>
            <p:nvPr/>
          </p:nvSpPr>
          <p:spPr bwMode="auto">
            <a:xfrm>
              <a:off x="4976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Line 102"/>
            <p:cNvSpPr>
              <a:spLocks noChangeShapeType="1"/>
            </p:cNvSpPr>
            <p:nvPr/>
          </p:nvSpPr>
          <p:spPr bwMode="auto">
            <a:xfrm>
              <a:off x="5099" y="2545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C2DBC38-A9F6-4868-AC68-DF1DDA28E9E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 l="14000" t="2667" r="17999" b="18666"/>
          <a:stretch>
            <a:fillRect/>
          </a:stretch>
        </p:blipFill>
        <p:spPr>
          <a:xfrm>
            <a:off x="4381500" y="1371600"/>
            <a:ext cx="4762500" cy="5080000"/>
          </a:xfrm>
          <a:noFill/>
        </p:spPr>
      </p:pic>
      <p:sp>
        <p:nvSpPr>
          <p:cNvPr id="553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IDs and Thread IDs</a:t>
            </a:r>
          </a:p>
        </p:txBody>
      </p:sp>
      <p:sp>
        <p:nvSpPr>
          <p:cNvPr id="5530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495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457200" indent="-457200">
              <a:lnSpc>
                <a:spcPct val="90000"/>
              </a:lnSpc>
            </a:pPr>
            <a:r>
              <a:rPr lang="en-US" sz="2400" smtClean="0"/>
              <a:t>Each thread uses IDs to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smtClean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smtClean="0"/>
              <a:t>Thread ID: 1D, 2D, or 3D </a:t>
            </a:r>
          </a:p>
          <a:p>
            <a:pPr marL="457200" indent="-457200">
              <a:lnSpc>
                <a:spcPct val="90000"/>
              </a:lnSpc>
            </a:pPr>
            <a:endParaRPr lang="en-US" sz="2400" smtClean="0"/>
          </a:p>
          <a:p>
            <a:pPr marL="457200" indent="-457200">
              <a:lnSpc>
                <a:spcPct val="90000"/>
              </a:lnSpc>
            </a:pPr>
            <a:r>
              <a:rPr lang="en-US" sz="2400" smtClean="0"/>
              <a:t>Simplifies memory</a:t>
            </a:r>
            <a:br>
              <a:rPr lang="en-US" sz="2400" smtClean="0"/>
            </a:br>
            <a:r>
              <a:rPr lang="en-US" sz="2400" smtClean="0"/>
              <a:t>addressing when processing</a:t>
            </a:r>
            <a:br>
              <a:rPr lang="en-US" sz="2400" smtClean="0"/>
            </a:br>
            <a:r>
              <a:rPr lang="en-US" sz="2400" smtClean="0"/>
              <a:t>multidimensional data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smtClean="0"/>
              <a:t>Image processing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smtClean="0"/>
              <a:t>Solving PDEs on volumes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smtClean="0"/>
              <a:t>…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3657600" y="2667000"/>
            <a:ext cx="2590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>
            <a:off x="4267200" y="3124200"/>
            <a:ext cx="14478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FA38230-5922-4F14-8EA9-BB325D09FB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Memory Model Overview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4114800" cy="5105400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Global memory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Main means of communicating R/W Data between </a:t>
            </a:r>
            <a:r>
              <a:rPr lang="en-US" sz="2400" smtClean="0">
                <a:solidFill>
                  <a:srgbClr val="3333CC"/>
                </a:solidFill>
              </a:rPr>
              <a:t>host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3333CC"/>
                </a:solidFill>
              </a:rPr>
              <a:t>device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Contents visible to all threads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Long latency access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We will focus on global memory for now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Constant and texture memory will come later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5402263" y="2362200"/>
            <a:ext cx="3706812" cy="3355975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Grid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5453063" y="5130800"/>
            <a:ext cx="3605212" cy="425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Global Memory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5451475" y="2855913"/>
            <a:ext cx="1771650" cy="2160587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(0,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5500688" y="3365500"/>
            <a:ext cx="1682750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5491163" y="4394200"/>
            <a:ext cx="820737" cy="4873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5491163" y="3868738"/>
            <a:ext cx="622300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V="1">
            <a:off x="6210300" y="3714750"/>
            <a:ext cx="3175" cy="6715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 flipV="1">
            <a:off x="5802313" y="4160838"/>
            <a:ext cx="1587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>
            <a:off x="6089650" y="4886325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6362700" y="4394200"/>
            <a:ext cx="820738" cy="4873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6362700" y="3868738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 flipV="1">
            <a:off x="7080250" y="3714750"/>
            <a:ext cx="3175" cy="6715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V="1">
            <a:off x="6673850" y="4160838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9" name="Line 17"/>
          <p:cNvSpPr>
            <a:spLocks noChangeShapeType="1"/>
          </p:cNvSpPr>
          <p:nvPr/>
        </p:nvSpPr>
        <p:spPr bwMode="auto">
          <a:xfrm>
            <a:off x="6961188" y="4886325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0" name="Text Box 18"/>
          <p:cNvSpPr txBox="1">
            <a:spLocks noChangeArrowheads="1"/>
          </p:cNvSpPr>
          <p:nvPr/>
        </p:nvSpPr>
        <p:spPr bwMode="auto">
          <a:xfrm>
            <a:off x="7288213" y="2855913"/>
            <a:ext cx="1771650" cy="2160587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(1,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41" name="Text Box 19"/>
          <p:cNvSpPr txBox="1">
            <a:spLocks noChangeArrowheads="1"/>
          </p:cNvSpPr>
          <p:nvPr/>
        </p:nvSpPr>
        <p:spPr bwMode="auto">
          <a:xfrm>
            <a:off x="7335838" y="3365500"/>
            <a:ext cx="1684337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56342" name="Text Box 20"/>
          <p:cNvSpPr txBox="1">
            <a:spLocks noChangeArrowheads="1"/>
          </p:cNvSpPr>
          <p:nvPr/>
        </p:nvSpPr>
        <p:spPr bwMode="auto">
          <a:xfrm>
            <a:off x="7327900" y="4394200"/>
            <a:ext cx="820738" cy="4873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43" name="Text Box 21"/>
          <p:cNvSpPr txBox="1">
            <a:spLocks noChangeArrowheads="1"/>
          </p:cNvSpPr>
          <p:nvPr/>
        </p:nvSpPr>
        <p:spPr bwMode="auto">
          <a:xfrm>
            <a:off x="7327900" y="3868738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6344" name="Line 22"/>
          <p:cNvSpPr>
            <a:spLocks noChangeShapeType="1"/>
          </p:cNvSpPr>
          <p:nvPr/>
        </p:nvSpPr>
        <p:spPr bwMode="auto">
          <a:xfrm flipV="1">
            <a:off x="8045450" y="3714750"/>
            <a:ext cx="3175" cy="6715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5" name="Line 23"/>
          <p:cNvSpPr>
            <a:spLocks noChangeShapeType="1"/>
          </p:cNvSpPr>
          <p:nvPr/>
        </p:nvSpPr>
        <p:spPr bwMode="auto">
          <a:xfrm flipV="1">
            <a:off x="7639050" y="4160838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7926388" y="4886325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7" name="Text Box 25"/>
          <p:cNvSpPr txBox="1">
            <a:spLocks noChangeArrowheads="1"/>
          </p:cNvSpPr>
          <p:nvPr/>
        </p:nvSpPr>
        <p:spPr bwMode="auto">
          <a:xfrm>
            <a:off x="8199438" y="4394200"/>
            <a:ext cx="820737" cy="4873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6348" name="Text Box 26"/>
          <p:cNvSpPr txBox="1">
            <a:spLocks noChangeArrowheads="1"/>
          </p:cNvSpPr>
          <p:nvPr/>
        </p:nvSpPr>
        <p:spPr bwMode="auto">
          <a:xfrm>
            <a:off x="8199438" y="3868738"/>
            <a:ext cx="620712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6349" name="Line 27"/>
          <p:cNvSpPr>
            <a:spLocks noChangeShapeType="1"/>
          </p:cNvSpPr>
          <p:nvPr/>
        </p:nvSpPr>
        <p:spPr bwMode="auto">
          <a:xfrm flipV="1">
            <a:off x="8916988" y="3714750"/>
            <a:ext cx="3175" cy="6715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0" name="Line 28"/>
          <p:cNvSpPr>
            <a:spLocks noChangeShapeType="1"/>
          </p:cNvSpPr>
          <p:nvPr/>
        </p:nvSpPr>
        <p:spPr bwMode="auto">
          <a:xfrm flipV="1">
            <a:off x="8509000" y="4160838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1" name="Line 29"/>
          <p:cNvSpPr>
            <a:spLocks noChangeShapeType="1"/>
          </p:cNvSpPr>
          <p:nvPr/>
        </p:nvSpPr>
        <p:spPr bwMode="auto">
          <a:xfrm>
            <a:off x="8797925" y="4886325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2" name="Text Box 30"/>
          <p:cNvSpPr txBox="1">
            <a:spLocks noChangeArrowheads="1"/>
          </p:cNvSpPr>
          <p:nvPr/>
        </p:nvSpPr>
        <p:spPr bwMode="auto">
          <a:xfrm>
            <a:off x="4572000" y="5126038"/>
            <a:ext cx="563563" cy="430212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Host</a:t>
            </a:r>
          </a:p>
        </p:txBody>
      </p:sp>
      <p:sp>
        <p:nvSpPr>
          <p:cNvPr id="56353" name="Line 31"/>
          <p:cNvSpPr>
            <a:spLocks noChangeShapeType="1"/>
          </p:cNvSpPr>
          <p:nvPr/>
        </p:nvSpPr>
        <p:spPr bwMode="auto">
          <a:xfrm>
            <a:off x="5135563" y="5338763"/>
            <a:ext cx="31591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54" name="Line 32"/>
          <p:cNvSpPr>
            <a:spLocks noChangeShapeType="1"/>
          </p:cNvSpPr>
          <p:nvPr/>
        </p:nvSpPr>
        <p:spPr bwMode="auto">
          <a:xfrm>
            <a:off x="3352800" y="1828800"/>
            <a:ext cx="2209800" cy="3352800"/>
          </a:xfrm>
          <a:prstGeom prst="line">
            <a:avLst/>
          </a:prstGeom>
          <a:noFill/>
          <a:ln w="63360">
            <a:solidFill>
              <a:srgbClr val="3333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339E4B4-AB22-410F-8673-F8F1348C8B7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077200" cy="1312862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CUDA API Highlights:</a:t>
            </a:r>
            <a:br>
              <a:rPr lang="en-US" smtClean="0"/>
            </a:br>
            <a:r>
              <a:rPr lang="en-US" smtClean="0"/>
              <a:t>Easy and Lightweight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813300"/>
          </a:xfrm>
        </p:spPr>
        <p:txBody>
          <a:bodyPr lIns="90000" tIns="46800" rIns="90000" bIns="46800"/>
          <a:lstStyle/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The API is an </a:t>
            </a:r>
            <a:r>
              <a:rPr lang="en-US" smtClean="0">
                <a:solidFill>
                  <a:srgbClr val="3333CC"/>
                </a:solidFill>
              </a:rPr>
              <a:t>extension to the ANSI C programming language</a:t>
            </a:r>
          </a:p>
          <a:p>
            <a:pPr marL="457200" indent="-457200" defTabSz="449263">
              <a:buClr>
                <a:srgbClr val="3333CC"/>
              </a:buClr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	</a:t>
            </a:r>
            <a:r>
              <a:rPr lang="en-US" sz="2400" smtClean="0">
                <a:solidFill>
                  <a:srgbClr val="3333CC"/>
                </a:solidFill>
              </a:rPr>
              <a:t>            </a:t>
            </a:r>
            <a:r>
              <a:rPr lang="en-US" sz="2800" smtClean="0"/>
              <a:t>Low learning curve</a:t>
            </a:r>
          </a:p>
          <a:p>
            <a:pPr marL="457200" indent="-457200" defTabSz="449263"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z="2800" smtClean="0"/>
          </a:p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The hardware is </a:t>
            </a:r>
            <a:r>
              <a:rPr lang="en-US" smtClean="0">
                <a:solidFill>
                  <a:srgbClr val="3333CC"/>
                </a:solidFill>
              </a:rPr>
              <a:t>designed to enable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lightweight runtime and driver</a:t>
            </a:r>
          </a:p>
          <a:p>
            <a:pPr marL="457200" indent="-457200" defTabSz="449263">
              <a:buClr>
                <a:srgbClr val="3333CC"/>
              </a:buClr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	          </a:t>
            </a:r>
            <a:r>
              <a:rPr lang="en-US" smtClean="0"/>
              <a:t>High performance</a:t>
            </a:r>
          </a:p>
          <a:p>
            <a:pPr marL="973138" lvl="1" indent="-401638" defTabSz="449263"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mtClean="0"/>
          </a:p>
        </p:txBody>
      </p:sp>
      <p:sp>
        <p:nvSpPr>
          <p:cNvPr id="57350" name="AutoShape 4"/>
          <p:cNvSpPr>
            <a:spLocks noChangeArrowheads="1"/>
          </p:cNvSpPr>
          <p:nvPr/>
        </p:nvSpPr>
        <p:spPr bwMode="auto">
          <a:xfrm>
            <a:off x="1066800" y="2928938"/>
            <a:ext cx="612775" cy="195262"/>
          </a:xfrm>
          <a:prstGeom prst="rightArrow">
            <a:avLst>
              <a:gd name="adj1" fmla="val 50000"/>
              <a:gd name="adj2" fmla="val 78455"/>
            </a:avLst>
          </a:prstGeom>
          <a:solidFill>
            <a:srgbClr val="73B9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AutoShape 5"/>
          <p:cNvSpPr>
            <a:spLocks noChangeArrowheads="1"/>
          </p:cNvSpPr>
          <p:nvPr/>
        </p:nvSpPr>
        <p:spPr bwMode="auto">
          <a:xfrm>
            <a:off x="1219200" y="5062538"/>
            <a:ext cx="612775" cy="195262"/>
          </a:xfrm>
          <a:prstGeom prst="rightArrow">
            <a:avLst>
              <a:gd name="adj1" fmla="val 50000"/>
              <a:gd name="adj2" fmla="val 78455"/>
            </a:avLst>
          </a:prstGeom>
          <a:solidFill>
            <a:srgbClr val="73B9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8137EAF-102F-4E9A-9428-D67BC7783E1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CUDA Device Memory Allocation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5105400" cy="525938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cudaMalloc()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Allocates object in the device </a:t>
            </a:r>
            <a:r>
              <a:rPr 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Global Memory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Requires two parameters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/>
              <a:t>Address of a pointe</a:t>
            </a:r>
            <a:r>
              <a:rPr lang="en-US"/>
              <a:t>r to the allocated object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/>
              <a:t>Size of</a:t>
            </a:r>
            <a:r>
              <a:rPr lang="en-US"/>
              <a:t> of allocated object</a:t>
            </a:r>
          </a:p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cudaFree()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Frees object from device Global Memory</a:t>
            </a:r>
          </a:p>
          <a:p>
            <a:pPr lvl="2" defTabSz="44926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Pointer to freed object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5402263" y="1751013"/>
            <a:ext cx="3706812" cy="3355975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Grid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5453063" y="4519613"/>
            <a:ext cx="3605212" cy="425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Global</a:t>
            </a:r>
          </a:p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Memory</a:t>
            </a:r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5451475" y="2244725"/>
            <a:ext cx="1771650" cy="2160588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(0,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5500688" y="2754313"/>
            <a:ext cx="1682750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5491163" y="3783013"/>
            <a:ext cx="820737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5491163" y="3257550"/>
            <a:ext cx="622300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 flipV="1">
            <a:off x="621030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 flipV="1">
            <a:off x="5802313" y="3549650"/>
            <a:ext cx="1587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6089650" y="4275138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3" name="Text Box 13"/>
          <p:cNvSpPr txBox="1">
            <a:spLocks noChangeArrowheads="1"/>
          </p:cNvSpPr>
          <p:nvPr/>
        </p:nvSpPr>
        <p:spPr bwMode="auto">
          <a:xfrm>
            <a:off x="6362700" y="3783013"/>
            <a:ext cx="820738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84" name="Text Box 14"/>
          <p:cNvSpPr txBox="1">
            <a:spLocks noChangeArrowheads="1"/>
          </p:cNvSpPr>
          <p:nvPr/>
        </p:nvSpPr>
        <p:spPr bwMode="auto">
          <a:xfrm>
            <a:off x="6362700" y="3257550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 flipV="1">
            <a:off x="708025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 flipV="1">
            <a:off x="667385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6961188" y="4275138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88" name="Text Box 18"/>
          <p:cNvSpPr txBox="1">
            <a:spLocks noChangeArrowheads="1"/>
          </p:cNvSpPr>
          <p:nvPr/>
        </p:nvSpPr>
        <p:spPr bwMode="auto">
          <a:xfrm>
            <a:off x="7288213" y="2244725"/>
            <a:ext cx="1771650" cy="2160588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(1,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89" name="Text Box 19"/>
          <p:cNvSpPr txBox="1">
            <a:spLocks noChangeArrowheads="1"/>
          </p:cNvSpPr>
          <p:nvPr/>
        </p:nvSpPr>
        <p:spPr bwMode="auto">
          <a:xfrm>
            <a:off x="7335838" y="2754313"/>
            <a:ext cx="1684337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58390" name="Text Box 20"/>
          <p:cNvSpPr txBox="1">
            <a:spLocks noChangeArrowheads="1"/>
          </p:cNvSpPr>
          <p:nvPr/>
        </p:nvSpPr>
        <p:spPr bwMode="auto">
          <a:xfrm>
            <a:off x="7327900" y="3783013"/>
            <a:ext cx="820738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91" name="Text Box 21"/>
          <p:cNvSpPr txBox="1">
            <a:spLocks noChangeArrowheads="1"/>
          </p:cNvSpPr>
          <p:nvPr/>
        </p:nvSpPr>
        <p:spPr bwMode="auto">
          <a:xfrm>
            <a:off x="7327900" y="3257550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8392" name="Line 22"/>
          <p:cNvSpPr>
            <a:spLocks noChangeShapeType="1"/>
          </p:cNvSpPr>
          <p:nvPr/>
        </p:nvSpPr>
        <p:spPr bwMode="auto">
          <a:xfrm flipV="1">
            <a:off x="804545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 flipV="1">
            <a:off x="763905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>
            <a:off x="7926388" y="4275138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5" name="Text Box 25"/>
          <p:cNvSpPr txBox="1">
            <a:spLocks noChangeArrowheads="1"/>
          </p:cNvSpPr>
          <p:nvPr/>
        </p:nvSpPr>
        <p:spPr bwMode="auto">
          <a:xfrm>
            <a:off x="8199438" y="3783013"/>
            <a:ext cx="820737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58396" name="Text Box 26"/>
          <p:cNvSpPr txBox="1">
            <a:spLocks noChangeArrowheads="1"/>
          </p:cNvSpPr>
          <p:nvPr/>
        </p:nvSpPr>
        <p:spPr bwMode="auto">
          <a:xfrm>
            <a:off x="8199438" y="3257550"/>
            <a:ext cx="620712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58397" name="Line 27"/>
          <p:cNvSpPr>
            <a:spLocks noChangeShapeType="1"/>
          </p:cNvSpPr>
          <p:nvPr/>
        </p:nvSpPr>
        <p:spPr bwMode="auto">
          <a:xfrm flipV="1">
            <a:off x="8916988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8" name="Line 28"/>
          <p:cNvSpPr>
            <a:spLocks noChangeShapeType="1"/>
          </p:cNvSpPr>
          <p:nvPr/>
        </p:nvSpPr>
        <p:spPr bwMode="auto">
          <a:xfrm flipV="1">
            <a:off x="850900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399" name="Line 29"/>
          <p:cNvSpPr>
            <a:spLocks noChangeShapeType="1"/>
          </p:cNvSpPr>
          <p:nvPr/>
        </p:nvSpPr>
        <p:spPr bwMode="auto">
          <a:xfrm>
            <a:off x="8797925" y="4275138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00" name="Text Box 30"/>
          <p:cNvSpPr txBox="1">
            <a:spLocks noChangeArrowheads="1"/>
          </p:cNvSpPr>
          <p:nvPr/>
        </p:nvSpPr>
        <p:spPr bwMode="auto">
          <a:xfrm>
            <a:off x="4572000" y="4514850"/>
            <a:ext cx="563563" cy="430213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Host</a:t>
            </a:r>
          </a:p>
        </p:txBody>
      </p:sp>
      <p:sp>
        <p:nvSpPr>
          <p:cNvPr id="58401" name="Line 31"/>
          <p:cNvSpPr>
            <a:spLocks noChangeShapeType="1"/>
          </p:cNvSpPr>
          <p:nvPr/>
        </p:nvSpPr>
        <p:spPr bwMode="auto">
          <a:xfrm>
            <a:off x="5135563" y="4727575"/>
            <a:ext cx="315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02" name="Line 32"/>
          <p:cNvSpPr>
            <a:spLocks noChangeShapeType="1"/>
          </p:cNvSpPr>
          <p:nvPr/>
        </p:nvSpPr>
        <p:spPr bwMode="auto">
          <a:xfrm>
            <a:off x="4800600" y="2514600"/>
            <a:ext cx="762000" cy="2057400"/>
          </a:xfrm>
          <a:prstGeom prst="line">
            <a:avLst/>
          </a:prstGeom>
          <a:noFill/>
          <a:ln w="63360">
            <a:solidFill>
              <a:srgbClr val="3333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AF2C31C-FFA6-495A-9A69-1DBF887A6F2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Device Memory Allocation (cont.)</a:t>
            </a:r>
            <a:r>
              <a:rPr lang="ar-SA" sz="3600" smtClean="0">
                <a:cs typeface="Times New Roman" pitchFamily="18" charset="0"/>
              </a:rPr>
              <a:t>‏</a:t>
            </a:r>
            <a:endParaRPr lang="en-US" sz="360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552700"/>
          </a:xfrm>
        </p:spPr>
        <p:txBody>
          <a:bodyPr lIns="90000" tIns="46800" rIns="90000" bIns="46800"/>
          <a:lstStyle/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Code example: 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Allocate a  64 * 64 single precision float array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Attach the allocated storage to Md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“d” is often used to indicate a device data structure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685800" y="3886200"/>
            <a:ext cx="8305800" cy="2352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460375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TILE_WIDTH = 64;</a:t>
            </a:r>
          </a:p>
          <a:p>
            <a:pPr indent="460375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Float* Md</a:t>
            </a:r>
          </a:p>
          <a:p>
            <a:pPr indent="460375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int size = TILE_WIDTH * TILE_WIDTH * sizeof(float);</a:t>
            </a:r>
          </a:p>
          <a:p>
            <a:pPr indent="460375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>
              <a:solidFill>
                <a:srgbClr val="000000"/>
              </a:solidFill>
              <a:latin typeface="Arial" charset="0"/>
            </a:endParaRPr>
          </a:p>
          <a:p>
            <a:pPr indent="460375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cudaMalloc((void**)&amp;Md, size);</a:t>
            </a:r>
          </a:p>
          <a:p>
            <a:pPr indent="460375" defTabSz="449263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Arial" charset="0"/>
              </a:rPr>
              <a:t>cudaFree(Md);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2007-2009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B93F29C-95FD-408E-936A-622EBFF74AE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Text/Notes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pt-BR" sz="2800" dirty="0" smtClean="0"/>
              <a:t>Draft textbook by Prof. Hwu and Prof. Kirk available at the website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pt-BR" sz="2800" dirty="0" smtClean="0"/>
              <a:t>NVIDIA, </a:t>
            </a:r>
            <a:r>
              <a:rPr lang="pt-BR" sz="2800" i="1" dirty="0" smtClean="0"/>
              <a:t>NVidia CUDA Programming Guide</a:t>
            </a:r>
            <a:r>
              <a:rPr lang="pt-BR" sz="2800" dirty="0" smtClean="0"/>
              <a:t>, NVidia, 2007</a:t>
            </a:r>
            <a:r>
              <a:rPr lang="en-US" sz="2800" dirty="0" smtClean="0"/>
              <a:t> (reference book)</a:t>
            </a:r>
            <a:endParaRPr lang="en-US" sz="2400" dirty="0" smtClean="0"/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800" dirty="0" smtClean="0"/>
              <a:t>T. Mattson, et al “Patterns for Parallel Programming,” Addison Wesley, 2005 (</a:t>
            </a:r>
            <a:r>
              <a:rPr lang="en-US" sz="2800" dirty="0" err="1" smtClean="0"/>
              <a:t>recomm</a:t>
            </a:r>
            <a:r>
              <a:rPr lang="en-US" sz="2800" dirty="0" smtClean="0"/>
              <a:t>.)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800" dirty="0" smtClean="0"/>
              <a:t>Lecture notes and recordings are already posted at the web site: </a:t>
            </a:r>
            <a:r>
              <a:rPr lang="en-US" sz="2800" dirty="0" smtClean="0">
                <a:hlinkClick r:id="rId2"/>
              </a:rPr>
              <a:t>http://courses.ece.uiuc.edu/ece498/al</a:t>
            </a: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4E0FEF7-F51E-46AD-A400-19AB02D6138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CUDA Host-Device Data Transfer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4800600" cy="4865688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cudaMemcpy()</a:t>
            </a:r>
            <a:r>
              <a:rPr lang="ar-SA" smtClean="0">
                <a:cs typeface="Times New Roman" pitchFamily="18" charset="0"/>
              </a:rPr>
              <a:t>‏</a:t>
            </a:r>
            <a:endParaRPr lang="en-US" smtClean="0">
              <a:cs typeface="Times New Roman" pitchFamily="18" charset="0"/>
            </a:endParaRP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memory data transfer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Requires four parameters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Pointer to destination 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Pointer to source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Number of bytes copied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Type of transfer 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Host to Host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Host to Device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Device to Host</a:t>
            </a:r>
          </a:p>
          <a:p>
            <a:pPr lvl="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Device to Device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cs typeface="Times New Roman" pitchFamily="18" charset="0"/>
              </a:rPr>
              <a:t>Asynchronous transfer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5402263" y="1751013"/>
            <a:ext cx="3706812" cy="3355975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Grid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5453063" y="4519613"/>
            <a:ext cx="3605212" cy="425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Global</a:t>
            </a:r>
          </a:p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Memory</a:t>
            </a:r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5451475" y="2244725"/>
            <a:ext cx="1771650" cy="2160588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(0,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25" name="Text Box 7"/>
          <p:cNvSpPr txBox="1">
            <a:spLocks noChangeArrowheads="1"/>
          </p:cNvSpPr>
          <p:nvPr/>
        </p:nvSpPr>
        <p:spPr bwMode="auto">
          <a:xfrm>
            <a:off x="5500688" y="2754313"/>
            <a:ext cx="1682750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5491163" y="3783013"/>
            <a:ext cx="820737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27" name="Text Box 9"/>
          <p:cNvSpPr txBox="1">
            <a:spLocks noChangeArrowheads="1"/>
          </p:cNvSpPr>
          <p:nvPr/>
        </p:nvSpPr>
        <p:spPr bwMode="auto">
          <a:xfrm>
            <a:off x="5491163" y="3257550"/>
            <a:ext cx="622300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 flipV="1">
            <a:off x="621030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29" name="Line 11"/>
          <p:cNvSpPr>
            <a:spLocks noChangeShapeType="1"/>
          </p:cNvSpPr>
          <p:nvPr/>
        </p:nvSpPr>
        <p:spPr bwMode="auto">
          <a:xfrm flipV="1">
            <a:off x="5802313" y="3549650"/>
            <a:ext cx="1587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>
            <a:off x="6089650" y="4275138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1" name="Text Box 13"/>
          <p:cNvSpPr txBox="1">
            <a:spLocks noChangeArrowheads="1"/>
          </p:cNvSpPr>
          <p:nvPr/>
        </p:nvSpPr>
        <p:spPr bwMode="auto">
          <a:xfrm>
            <a:off x="6362700" y="3783013"/>
            <a:ext cx="820738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32" name="Text Box 14"/>
          <p:cNvSpPr txBox="1">
            <a:spLocks noChangeArrowheads="1"/>
          </p:cNvSpPr>
          <p:nvPr/>
        </p:nvSpPr>
        <p:spPr bwMode="auto">
          <a:xfrm>
            <a:off x="6362700" y="3257550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 flipV="1">
            <a:off x="708025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4" name="Line 16"/>
          <p:cNvSpPr>
            <a:spLocks noChangeShapeType="1"/>
          </p:cNvSpPr>
          <p:nvPr/>
        </p:nvSpPr>
        <p:spPr bwMode="auto">
          <a:xfrm flipV="1">
            <a:off x="667385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6961188" y="4275138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6" name="Text Box 18"/>
          <p:cNvSpPr txBox="1">
            <a:spLocks noChangeArrowheads="1"/>
          </p:cNvSpPr>
          <p:nvPr/>
        </p:nvSpPr>
        <p:spPr bwMode="auto">
          <a:xfrm>
            <a:off x="7288213" y="2244725"/>
            <a:ext cx="1771650" cy="2160588"/>
          </a:xfrm>
          <a:prstGeom prst="rect">
            <a:avLst/>
          </a:prstGeom>
          <a:solidFill>
            <a:srgbClr val="FFCC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Block (1, 0)</a:t>
            </a:r>
            <a:r>
              <a:rPr lang="ar-SA" sz="12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37" name="Text Box 19"/>
          <p:cNvSpPr txBox="1">
            <a:spLocks noChangeArrowheads="1"/>
          </p:cNvSpPr>
          <p:nvPr/>
        </p:nvSpPr>
        <p:spPr bwMode="auto">
          <a:xfrm>
            <a:off x="7335838" y="2754313"/>
            <a:ext cx="1684337" cy="3492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Shared Memory</a:t>
            </a:r>
          </a:p>
        </p:txBody>
      </p:sp>
      <p:sp>
        <p:nvSpPr>
          <p:cNvPr id="60438" name="Text Box 20"/>
          <p:cNvSpPr txBox="1">
            <a:spLocks noChangeArrowheads="1"/>
          </p:cNvSpPr>
          <p:nvPr/>
        </p:nvSpPr>
        <p:spPr bwMode="auto">
          <a:xfrm>
            <a:off x="7327900" y="3783013"/>
            <a:ext cx="820738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(0,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39" name="Text Box 21"/>
          <p:cNvSpPr txBox="1">
            <a:spLocks noChangeArrowheads="1"/>
          </p:cNvSpPr>
          <p:nvPr/>
        </p:nvSpPr>
        <p:spPr bwMode="auto">
          <a:xfrm>
            <a:off x="7327900" y="3257550"/>
            <a:ext cx="620713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 flipV="1">
            <a:off x="8045450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 flipV="1">
            <a:off x="763905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7926388" y="4275138"/>
            <a:ext cx="1587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3" name="Text Box 25"/>
          <p:cNvSpPr txBox="1">
            <a:spLocks noChangeArrowheads="1"/>
          </p:cNvSpPr>
          <p:nvPr/>
        </p:nvSpPr>
        <p:spPr bwMode="auto">
          <a:xfrm>
            <a:off x="8199438" y="3783013"/>
            <a:ext cx="820737" cy="4873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14616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Thread (1, 0)</a:t>
            </a:r>
            <a:r>
              <a:rPr lang="ar-SA" sz="1000" b="1">
                <a:solidFill>
                  <a:srgbClr val="003300"/>
                </a:solidFill>
                <a:latin typeface="Arial" charset="0"/>
                <a:cs typeface="Arial" charset="0"/>
              </a:rPr>
              <a:t>‏</a:t>
            </a:r>
            <a:endParaRPr lang="en-US" sz="1000" b="1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60444" name="Text Box 26"/>
          <p:cNvSpPr txBox="1">
            <a:spLocks noChangeArrowheads="1"/>
          </p:cNvSpPr>
          <p:nvPr/>
        </p:nvSpPr>
        <p:spPr bwMode="auto">
          <a:xfrm>
            <a:off x="8199438" y="3257550"/>
            <a:ext cx="620712" cy="298450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3300"/>
                </a:solidFill>
                <a:latin typeface="Arial" charset="0"/>
              </a:rPr>
              <a:t>Registers</a:t>
            </a:r>
          </a:p>
        </p:txBody>
      </p:sp>
      <p:sp>
        <p:nvSpPr>
          <p:cNvPr id="60445" name="Line 27"/>
          <p:cNvSpPr>
            <a:spLocks noChangeShapeType="1"/>
          </p:cNvSpPr>
          <p:nvPr/>
        </p:nvSpPr>
        <p:spPr bwMode="auto">
          <a:xfrm flipV="1">
            <a:off x="8916988" y="3103563"/>
            <a:ext cx="3175" cy="6715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6" name="Line 28"/>
          <p:cNvSpPr>
            <a:spLocks noChangeShapeType="1"/>
          </p:cNvSpPr>
          <p:nvPr/>
        </p:nvSpPr>
        <p:spPr bwMode="auto">
          <a:xfrm flipV="1">
            <a:off x="8509000" y="3549650"/>
            <a:ext cx="1588" cy="225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7" name="Line 29"/>
          <p:cNvSpPr>
            <a:spLocks noChangeShapeType="1"/>
          </p:cNvSpPr>
          <p:nvPr/>
        </p:nvSpPr>
        <p:spPr bwMode="auto">
          <a:xfrm>
            <a:off x="8797925" y="4275138"/>
            <a:ext cx="1588" cy="244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8" name="Text Box 30"/>
          <p:cNvSpPr txBox="1">
            <a:spLocks noChangeArrowheads="1"/>
          </p:cNvSpPr>
          <p:nvPr/>
        </p:nvSpPr>
        <p:spPr bwMode="auto">
          <a:xfrm>
            <a:off x="4572000" y="4514850"/>
            <a:ext cx="563563" cy="430213"/>
          </a:xfrm>
          <a:prstGeom prst="rect">
            <a:avLst/>
          </a:prstGeom>
          <a:solidFill>
            <a:srgbClr val="99CCFF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0033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3300"/>
                </a:solidFill>
                <a:latin typeface="Arial" charset="0"/>
              </a:rPr>
              <a:t>Host</a:t>
            </a:r>
          </a:p>
        </p:txBody>
      </p:sp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5135563" y="4727575"/>
            <a:ext cx="315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50" name="AutoShape 32"/>
          <p:cNvSpPr>
            <a:spLocks noChangeArrowheads="1"/>
          </p:cNvSpPr>
          <p:nvPr/>
        </p:nvSpPr>
        <p:spPr bwMode="auto">
          <a:xfrm>
            <a:off x="4800600" y="4191000"/>
            <a:ext cx="1219200" cy="1219200"/>
          </a:xfrm>
          <a:prstGeom prst="flowChartConnector">
            <a:avLst/>
          </a:prstGeom>
          <a:noFill/>
          <a:ln w="3168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2DC8AA8F-7E84-44B3-BA30-3A6EDC65DCE6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Host-Device Data Transfer</a:t>
            </a:r>
            <a:br>
              <a:rPr lang="en-US" sz="3600" smtClean="0"/>
            </a:br>
            <a:r>
              <a:rPr lang="en-US" sz="3600" smtClean="0"/>
              <a:t>(cont.)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31188" cy="2287588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Code example: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Transfer a  64 * 64 single precision float array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 is in host memory and Md is in device memory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cudaMemcpyHostToDevice and cudaMemcpyDeviceToHost are symbolic constants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33400" y="4037013"/>
            <a:ext cx="8305800" cy="1677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565150" indent="-565150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565150" algn="l"/>
                <a:tab pos="1479550" algn="l"/>
                <a:tab pos="2393950" algn="l"/>
                <a:tab pos="3308350" algn="l"/>
                <a:tab pos="4222750" algn="l"/>
                <a:tab pos="5137150" algn="l"/>
                <a:tab pos="6051550" algn="l"/>
                <a:tab pos="6965950" algn="l"/>
                <a:tab pos="7880350" algn="l"/>
                <a:tab pos="8794750" algn="l"/>
                <a:tab pos="9709150" algn="l"/>
                <a:tab pos="10623550" algn="l"/>
              </a:tabLst>
            </a:pPr>
            <a:endParaRPr lang="en-US" sz="3200" b="1">
              <a:solidFill>
                <a:srgbClr val="000000"/>
              </a:solidFill>
              <a:latin typeface="Arial" charset="0"/>
            </a:endParaRPr>
          </a:p>
          <a:p>
            <a:pPr marL="565150" indent="-565150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565150" algn="l"/>
                <a:tab pos="1479550" algn="l"/>
                <a:tab pos="2393950" algn="l"/>
                <a:tab pos="3308350" algn="l"/>
                <a:tab pos="4222750" algn="l"/>
                <a:tab pos="5137150" algn="l"/>
                <a:tab pos="6051550" algn="l"/>
                <a:tab pos="6965950" algn="l"/>
                <a:tab pos="7880350" algn="l"/>
                <a:tab pos="8794750" algn="l"/>
                <a:tab pos="9709150" algn="l"/>
                <a:tab pos="1062355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cudaMemcpy(Md, M, size, cudaMemcpyHostToDevice);</a:t>
            </a:r>
          </a:p>
          <a:p>
            <a:pPr marL="565150" indent="-565150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565150" algn="l"/>
                <a:tab pos="1479550" algn="l"/>
                <a:tab pos="2393950" algn="l"/>
                <a:tab pos="3308350" algn="l"/>
                <a:tab pos="4222750" algn="l"/>
                <a:tab pos="5137150" algn="l"/>
                <a:tab pos="6051550" algn="l"/>
                <a:tab pos="6965950" algn="l"/>
                <a:tab pos="7880350" algn="l"/>
                <a:tab pos="8794750" algn="l"/>
                <a:tab pos="9709150" algn="l"/>
                <a:tab pos="10623550" algn="l"/>
              </a:tabLst>
            </a:pPr>
            <a:endParaRPr lang="en-US" b="1">
              <a:solidFill>
                <a:srgbClr val="000000"/>
              </a:solidFill>
              <a:latin typeface="Arial" charset="0"/>
            </a:endParaRPr>
          </a:p>
          <a:p>
            <a:pPr marL="565150" indent="-565150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565150" algn="l"/>
                <a:tab pos="1479550" algn="l"/>
                <a:tab pos="2393950" algn="l"/>
                <a:tab pos="3308350" algn="l"/>
                <a:tab pos="4222750" algn="l"/>
                <a:tab pos="5137150" algn="l"/>
                <a:tab pos="6051550" algn="l"/>
                <a:tab pos="6965950" algn="l"/>
                <a:tab pos="7880350" algn="l"/>
                <a:tab pos="8794750" algn="l"/>
                <a:tab pos="9709150" algn="l"/>
                <a:tab pos="1062355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cudaMemcpy(M, Md, size, cudaMemcpyDeviceToHost);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74154A7-F177-44B6-83F7-F7219CA1C0B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lIns="90000" tIns="46800" rIns="90000" bIns="46800"/>
          <a:lstStyle/>
          <a:p>
            <a:pPr defTabSz="449263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CUDA Keywords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lIns="0" tIns="0" rIns="0" bIns="0" anchor="ctr"/>
          <a:lstStyle/>
          <a:p>
            <a:pPr marL="0" indent="0" algn="ctr" defTabSz="449263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DB90109-B5FF-4A41-B7D1-E098D8A3B97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CUDA Function Declarations</a:t>
            </a:r>
          </a:p>
        </p:txBody>
      </p:sp>
      <p:grpSp>
        <p:nvGrpSpPr>
          <p:cNvPr id="63493" name="Group 3"/>
          <p:cNvGrpSpPr>
            <a:grpSpLocks/>
          </p:cNvGrpSpPr>
          <p:nvPr/>
        </p:nvGrpSpPr>
        <p:grpSpPr bwMode="auto">
          <a:xfrm>
            <a:off x="609600" y="1295400"/>
            <a:ext cx="8304213" cy="2208213"/>
            <a:chOff x="384" y="816"/>
            <a:chExt cx="5231" cy="1391"/>
          </a:xfrm>
        </p:grpSpPr>
        <p:sp>
          <p:nvSpPr>
            <p:cNvPr id="63495" name="Rectangle 4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63497" name="Rectangle 6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500"/>
                </a:spcBef>
                <a:buClr>
                  <a:srgbClr val="3333CC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3333CC"/>
                  </a:solidFill>
                  <a:latin typeface="Courier New" pitchFamily="49" charset="0"/>
                </a:rPr>
                <a:t>__host__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   float HostFunc()</a:t>
              </a:r>
            </a:p>
          </p:txBody>
        </p:sp>
        <p:sp>
          <p:nvSpPr>
            <p:cNvPr id="63498" name="Rectangle 7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63499" name="Rectangle 8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63500" name="Rectangle 9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500"/>
                </a:spcBef>
                <a:buClr>
                  <a:srgbClr val="3333CC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3333CC"/>
                  </a:solidFill>
                  <a:latin typeface="Courier New" pitchFamily="49" charset="0"/>
                </a:rPr>
                <a:t>__global__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 void  KernelFunc()</a:t>
              </a:r>
            </a:p>
          </p:txBody>
        </p:sp>
        <p:sp>
          <p:nvSpPr>
            <p:cNvPr id="63501" name="Rectangle 10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63502" name="Rectangle 11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63503" name="Rectangle 12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defTabSz="449263">
                <a:spcBef>
                  <a:spcPts val="500"/>
                </a:spcBef>
                <a:buClr>
                  <a:srgbClr val="3333CC"/>
                </a:buClr>
                <a:buSzPct val="100000"/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3333CC"/>
                  </a:solidFill>
                  <a:latin typeface="Courier New" pitchFamily="49" charset="0"/>
                </a:rPr>
                <a:t>__device__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 float DeviceFunc()</a:t>
              </a:r>
            </a:p>
          </p:txBody>
        </p:sp>
        <p:sp>
          <p:nvSpPr>
            <p:cNvPr id="63504" name="Rectangle 13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Only callable from the:</a:t>
              </a:r>
            </a:p>
          </p:txBody>
        </p:sp>
        <p:sp>
          <p:nvSpPr>
            <p:cNvPr id="63505" name="Rectangle 14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 defTabSz="449263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Executed on the:</a:t>
              </a:r>
            </a:p>
          </p:txBody>
        </p:sp>
        <p:sp>
          <p:nvSpPr>
            <p:cNvPr id="63506" name="Rectangle 15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Line 16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17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18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20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21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22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3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4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8305800" cy="2514600"/>
          </a:xfrm>
        </p:spPr>
        <p:txBody>
          <a:bodyPr lIns="90000" tIns="46800" rIns="90000" bIns="46800"/>
          <a:lstStyle/>
          <a:p>
            <a:pPr marL="457200" indent="-457200" defTabSz="449263">
              <a:buFont typeface="Courier New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__global__</a:t>
            </a:r>
            <a:r>
              <a:rPr lang="en-US" smtClean="0"/>
              <a:t> defines a kernel function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Must return 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void</a:t>
            </a:r>
          </a:p>
          <a:p>
            <a:pPr marL="457200" indent="-457200" defTabSz="449263">
              <a:buFont typeface="Courier New" pitchFamily="49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__device__</a:t>
            </a:r>
            <a:r>
              <a:rPr lang="en-US" smtClean="0"/>
              <a:t> and 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__host__</a:t>
            </a:r>
            <a:r>
              <a:rPr lang="en-US" smtClean="0"/>
              <a:t> can be used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941A249-1EC5-4C4F-AEA2-BC15B2DF7A1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Function Declarations (cont.)</a:t>
            </a:r>
            <a:r>
              <a:rPr lang="ar-SA" sz="3600" smtClean="0">
                <a:cs typeface="Times New Roman" pitchFamily="18" charset="0"/>
              </a:rPr>
              <a:t>‏</a:t>
            </a:r>
            <a:endParaRPr lang="en-US" sz="3600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  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__device__</a:t>
            </a:r>
            <a:r>
              <a:rPr lang="en-US" smtClean="0"/>
              <a:t> functions cannot have their address taken</a:t>
            </a:r>
          </a:p>
          <a:p>
            <a:pPr marL="341313" indent="-341313" defTabSz="44926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For functions executed on the device: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recursion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static variable declarations inside the function</a:t>
            </a:r>
          </a:p>
          <a:p>
            <a:pPr marL="741363" lvl="1" indent="-284163" defTabSz="4492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variable number of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F123B1C-7DFC-48CF-A9E0-59EDF32A379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457200" y="2233613"/>
            <a:ext cx="8499475" cy="2414587"/>
          </a:xfrm>
          <a:prstGeom prst="rect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458200" cy="1190625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Calling a Kernel Function – Thread Creation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499475" cy="5538787"/>
          </a:xfrm>
        </p:spPr>
        <p:txBody>
          <a:bodyPr lIns="90000" tIns="46800" rIns="90000" bIns="46800"/>
          <a:lstStyle/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A kernel function must be called with an </a:t>
            </a:r>
            <a:r>
              <a:rPr lang="en-US" sz="2800" smtClean="0">
                <a:solidFill>
                  <a:srgbClr val="3333CC"/>
                </a:solidFill>
              </a:rPr>
              <a:t>execution configuration</a:t>
            </a:r>
            <a:r>
              <a:rPr lang="en-US" smtClean="0"/>
              <a:t>:</a:t>
            </a:r>
          </a:p>
          <a:p>
            <a:pPr marL="457200" indent="-457200" defTabSz="449263">
              <a:spcBef>
                <a:spcPts val="225"/>
              </a:spcBef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457200" indent="-457200" defTabSz="449263">
              <a:spcBef>
                <a:spcPts val="525"/>
              </a:spcBef>
              <a:buClr>
                <a:srgbClr val="3333CC"/>
              </a:buClr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100" smtClean="0">
                <a:solidFill>
                  <a:srgbClr val="3333CC"/>
                </a:solidFill>
                <a:latin typeface="Courier New" pitchFamily="49" charset="0"/>
              </a:rPr>
              <a:t>__global__ </a:t>
            </a:r>
            <a:r>
              <a:rPr lang="en-US" sz="2100" smtClean="0">
                <a:latin typeface="Courier New" pitchFamily="49" charset="0"/>
              </a:rPr>
              <a:t>void KernelFunc(...);</a:t>
            </a:r>
          </a:p>
          <a:p>
            <a:pPr marL="457200" indent="-457200" defTabSz="449263">
              <a:spcBef>
                <a:spcPts val="525"/>
              </a:spcBef>
              <a:buClr>
                <a:srgbClr val="3333CC"/>
              </a:buClr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100" smtClean="0">
                <a:solidFill>
                  <a:srgbClr val="3333CC"/>
                </a:solidFill>
                <a:latin typeface="Courier New" pitchFamily="49" charset="0"/>
              </a:rPr>
              <a:t>dim3</a:t>
            </a:r>
            <a:r>
              <a:rPr lang="en-US" sz="2100" smtClean="0">
                <a:latin typeface="Courier New" pitchFamily="49" charset="0"/>
              </a:rPr>
              <a:t>   DimGrid(100, 50);    // 5000 thread blocks </a:t>
            </a:r>
          </a:p>
          <a:p>
            <a:pPr marL="457200" indent="-457200" defTabSz="449263">
              <a:spcBef>
                <a:spcPts val="525"/>
              </a:spcBef>
              <a:buClr>
                <a:srgbClr val="3333CC"/>
              </a:buClr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100" smtClean="0">
                <a:solidFill>
                  <a:srgbClr val="3333CC"/>
                </a:solidFill>
                <a:latin typeface="Courier New" pitchFamily="49" charset="0"/>
              </a:rPr>
              <a:t>dim3</a:t>
            </a:r>
            <a:r>
              <a:rPr lang="en-US" sz="2100" smtClean="0">
                <a:latin typeface="Courier New" pitchFamily="49" charset="0"/>
              </a:rPr>
              <a:t>   DimBlock(4, 8, 8);   // 256 threads per block </a:t>
            </a:r>
          </a:p>
          <a:p>
            <a:pPr marL="457200" indent="-457200" defTabSz="449263">
              <a:spcBef>
                <a:spcPts val="525"/>
              </a:spcBef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100" smtClean="0">
                <a:latin typeface="Courier New" pitchFamily="49" charset="0"/>
              </a:rPr>
              <a:t>size_t SharedMemBytes = 64; // 64 bytes of shared memory</a:t>
            </a:r>
          </a:p>
          <a:p>
            <a:pPr marL="457200" indent="-457200" defTabSz="449263">
              <a:spcBef>
                <a:spcPts val="525"/>
              </a:spcBef>
              <a:buFont typeface="Courier New" pitchFamily="49" charset="0"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100" smtClean="0">
                <a:latin typeface="Courier New" pitchFamily="49" charset="0"/>
              </a:rPr>
              <a:t>KernelFunc</a:t>
            </a:r>
            <a:r>
              <a:rPr lang="en-US" sz="2100" smtClean="0">
                <a:solidFill>
                  <a:srgbClr val="3333CC"/>
                </a:solidFill>
                <a:latin typeface="Courier New" pitchFamily="49" charset="0"/>
              </a:rPr>
              <a:t>&lt;&lt;&lt;</a:t>
            </a:r>
            <a:r>
              <a:rPr lang="en-US" sz="2100" smtClean="0">
                <a:latin typeface="Courier New" pitchFamily="49" charset="0"/>
              </a:rPr>
              <a:t> DimGrid, DimBlock, SharedMemBytes </a:t>
            </a:r>
            <a:r>
              <a:rPr lang="en-US" sz="2100" smtClean="0">
                <a:solidFill>
                  <a:srgbClr val="3333CC"/>
                </a:solidFill>
                <a:latin typeface="Courier New" pitchFamily="49" charset="0"/>
              </a:rPr>
              <a:t>&gt;&gt;&gt;</a:t>
            </a:r>
            <a:r>
              <a:rPr lang="en-US" sz="2100" smtClean="0">
                <a:latin typeface="Courier New" pitchFamily="49" charset="0"/>
              </a:rPr>
              <a:t>(...);</a:t>
            </a:r>
          </a:p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Any call to a kernel function is asynchronous from CUDA 1.0 on, explicit synch needed for blocking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2279BF2-D575-4241-9EDD-12B06FA5F98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A Simple Running Example</a:t>
            </a:r>
            <a:br>
              <a:rPr lang="en-US" sz="3600" smtClean="0"/>
            </a:br>
            <a:r>
              <a:rPr lang="en-US" sz="3600" smtClean="0"/>
              <a:t>Matrix Multiplication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 simple matrix multiplication example that illustrates the basic features of memory and thread management in CUDA programs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Leave shared memory usage until later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Local, register usage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Thread ID usage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Memory data transfer API between host and device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Assume square matrix for simplicity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91325DA-9852-499F-8626-4B1D629F431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23825"/>
            <a:ext cx="8686800" cy="1312863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/>
              <a:t>Programming Model:</a:t>
            </a:r>
            <a:br>
              <a:rPr lang="en-US" sz="4000" smtClean="0"/>
            </a:br>
            <a:r>
              <a:rPr lang="en-US" sz="4000" smtClean="0"/>
              <a:t>Square Matrix Multiplication Example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940425" cy="2651125"/>
          </a:xfrm>
        </p:spPr>
        <p:txBody>
          <a:bodyPr lIns="90000" tIns="46800" rIns="90000" bIns="46800"/>
          <a:lstStyle/>
          <a:p>
            <a:pPr marL="457200" indent="-457200" defTabSz="449263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P = M * N of size </a:t>
            </a:r>
            <a:r>
              <a:rPr lang="en-US" sz="2400" smtClean="0"/>
              <a:t>WIDTH x WIDTH</a:t>
            </a:r>
          </a:p>
          <a:p>
            <a:pPr marL="457200" indent="-457200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Without tiling:</a:t>
            </a:r>
          </a:p>
          <a:p>
            <a:pPr marL="973138" lvl="1" indent="-401638" defTabSz="449263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One </a:t>
            </a:r>
            <a:r>
              <a:rPr lang="en-US" smtClean="0">
                <a:solidFill>
                  <a:srgbClr val="FF6600"/>
                </a:solidFill>
              </a:rPr>
              <a:t>thread</a:t>
            </a:r>
            <a:r>
              <a:rPr lang="en-US" smtClean="0"/>
              <a:t> calculates one element of P</a:t>
            </a:r>
          </a:p>
          <a:p>
            <a:pPr marL="973138" lvl="1" indent="-401638" defTabSz="449263"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M and N are loaded </a:t>
            </a:r>
            <a:r>
              <a:rPr lang="en-US" sz="2000" smtClean="0">
                <a:solidFill>
                  <a:srgbClr val="3333CC"/>
                </a:solidFill>
              </a:rPr>
              <a:t>WIDTH</a:t>
            </a:r>
            <a:r>
              <a:rPr lang="en-US" smtClean="0">
                <a:solidFill>
                  <a:srgbClr val="3333CC"/>
                </a:solidFill>
              </a:rPr>
              <a:t> times</a:t>
            </a:r>
            <a:r>
              <a:rPr lang="en-US" smtClean="0"/>
              <a:t> from global memory</a:t>
            </a: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3884613" y="4075113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6397625" y="15605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6397625" y="40751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7769225" y="1560513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8"/>
          <p:cNvSpPr>
            <a:spLocks noChangeShapeType="1"/>
          </p:cNvSpPr>
          <p:nvPr/>
        </p:nvSpPr>
        <p:spPr bwMode="auto">
          <a:xfrm>
            <a:off x="7824788" y="4029075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5" name="Line 9"/>
          <p:cNvSpPr>
            <a:spLocks noChangeShapeType="1"/>
          </p:cNvSpPr>
          <p:nvPr/>
        </p:nvSpPr>
        <p:spPr bwMode="auto">
          <a:xfrm>
            <a:off x="7769225" y="399891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6" name="Line 10"/>
          <p:cNvSpPr>
            <a:spLocks noChangeShapeType="1"/>
          </p:cNvSpPr>
          <p:nvPr/>
        </p:nvSpPr>
        <p:spPr bwMode="auto">
          <a:xfrm flipH="1">
            <a:off x="6396038" y="6394450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3884613" y="5446713"/>
            <a:ext cx="2468562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7769225" y="5446713"/>
            <a:ext cx="55563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99" name="Line 13"/>
          <p:cNvSpPr>
            <a:spLocks noChangeShapeType="1"/>
          </p:cNvSpPr>
          <p:nvPr/>
        </p:nvSpPr>
        <p:spPr bwMode="auto">
          <a:xfrm>
            <a:off x="6342063" y="5446713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0" name="Line 14"/>
          <p:cNvSpPr>
            <a:spLocks noChangeShapeType="1"/>
          </p:cNvSpPr>
          <p:nvPr/>
        </p:nvSpPr>
        <p:spPr bwMode="auto">
          <a:xfrm>
            <a:off x="6342063" y="5500688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1" name="Line 15"/>
          <p:cNvSpPr>
            <a:spLocks noChangeShapeType="1"/>
          </p:cNvSpPr>
          <p:nvPr/>
        </p:nvSpPr>
        <p:spPr bwMode="auto">
          <a:xfrm flipH="1" flipV="1">
            <a:off x="8713788" y="1555750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2" name="Line 16"/>
          <p:cNvSpPr>
            <a:spLocks noChangeShapeType="1"/>
          </p:cNvSpPr>
          <p:nvPr/>
        </p:nvSpPr>
        <p:spPr bwMode="auto">
          <a:xfrm flipH="1" flipV="1">
            <a:off x="8713788" y="4073525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3" name="Line 17"/>
          <p:cNvSpPr>
            <a:spLocks noChangeShapeType="1"/>
          </p:cNvSpPr>
          <p:nvPr/>
        </p:nvSpPr>
        <p:spPr bwMode="auto">
          <a:xfrm flipH="1">
            <a:off x="3883025" y="6394450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4" name="Text Box 18"/>
          <p:cNvSpPr txBox="1">
            <a:spLocks noChangeArrowheads="1"/>
          </p:cNvSpPr>
          <p:nvPr/>
        </p:nvSpPr>
        <p:spPr bwMode="auto">
          <a:xfrm rot="-5400000">
            <a:off x="8384382" y="2718593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7605" name="Text Box 19"/>
          <p:cNvSpPr txBox="1">
            <a:spLocks noChangeArrowheads="1"/>
          </p:cNvSpPr>
          <p:nvPr/>
        </p:nvSpPr>
        <p:spPr bwMode="auto">
          <a:xfrm rot="-5400000">
            <a:off x="8384382" y="5233193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7606" name="Text Box 20"/>
          <p:cNvSpPr txBox="1">
            <a:spLocks noChangeArrowheads="1"/>
          </p:cNvSpPr>
          <p:nvPr/>
        </p:nvSpPr>
        <p:spPr bwMode="auto">
          <a:xfrm>
            <a:off x="4908550" y="62055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7607" name="Text Box 21"/>
          <p:cNvSpPr txBox="1">
            <a:spLocks noChangeArrowheads="1"/>
          </p:cNvSpPr>
          <p:nvPr/>
        </p:nvSpPr>
        <p:spPr bwMode="auto">
          <a:xfrm>
            <a:off x="7366000" y="6203950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74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95EA7FE-F024-4C51-95C5-917C766B1E36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68618" name="Rectangle 8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68619" name="Rectangle 9"/>
          <p:cNvSpPr>
            <a:spLocks noChangeArrowheads="1"/>
          </p:cNvSpPr>
          <p:nvPr/>
        </p:nvSpPr>
        <p:spPr bwMode="auto">
          <a:xfrm>
            <a:off x="3657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68620" name="Rectangle 10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1"/>
          <p:cNvSpPr>
            <a:spLocks noChangeArrowheads="1"/>
          </p:cNvSpPr>
          <p:nvPr/>
        </p:nvSpPr>
        <p:spPr bwMode="auto">
          <a:xfrm>
            <a:off x="5029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Rectangle 13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4"/>
          <p:cNvSpPr>
            <a:spLocks noChangeArrowheads="1"/>
          </p:cNvSpPr>
          <p:nvPr/>
        </p:nvSpPr>
        <p:spPr bwMode="auto">
          <a:xfrm>
            <a:off x="4572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68625" name="Rectangle 15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Rectangle 1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Rectangle 17"/>
          <p:cNvSpPr>
            <a:spLocks noChangeArrowheads="1"/>
          </p:cNvSpPr>
          <p:nvPr/>
        </p:nvSpPr>
        <p:spPr bwMode="auto">
          <a:xfrm>
            <a:off x="5029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6862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Layout of a Matrix in C</a:t>
            </a:r>
          </a:p>
        </p:txBody>
      </p:sp>
      <p:sp>
        <p:nvSpPr>
          <p:cNvPr id="68629" name="Rectangle 19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Rectangle 20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Rectangle 2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2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Rectangle 23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Rectangle 24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Rectangle 25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Rectangle 26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Rectangle 27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Rectangle 28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Rectangle 29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Rectangle 3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Rectangle 3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68642" name="Rectangle 32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68643" name="Rectangle 33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68644" name="Rectangle 34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68645" name="Rectangle 35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68646" name="Rectangle 36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68647" name="Rectangle 37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68648" name="Rectangle 38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68649" name="Rectangle 39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68650" name="Rectangle 40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68651" name="Rectangle 41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68652" name="Rectangle 42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68653" name="Rectangle 43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Rectangle 44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Rectangle 45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Rectangle 4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Rectangle 47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68658" name="Rectangle 48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68659" name="Rectangle 49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68660" name="Rectangle 50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68661" name="Rectangle 51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Rectangle 52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Rectangle 53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Rectangle 54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Rectangle 55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68666" name="Rectangle 56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68667" name="Rectangle 57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68668" name="Rectangle 58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68669" name="Rectangle 59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Rectangle 60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Rectangle 61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Rectangle 62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Rectangle 63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Rectangle 64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Rectangle 65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Rectangle 66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Rectangle 67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68678" name="Rectangle 68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68679" name="Rectangle 69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68680" name="Rectangle 70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68681" name="Line 71"/>
          <p:cNvSpPr>
            <a:spLocks noChangeShapeType="1"/>
          </p:cNvSpPr>
          <p:nvPr/>
        </p:nvSpPr>
        <p:spPr bwMode="auto">
          <a:xfrm>
            <a:off x="914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82" name="Text Box 72"/>
          <p:cNvSpPr txBox="1">
            <a:spLocks noChangeArrowheads="1"/>
          </p:cNvSpPr>
          <p:nvPr/>
        </p:nvSpPr>
        <p:spPr bwMode="auto">
          <a:xfrm>
            <a:off x="669925" y="37766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0E8E342-32BA-4EBE-AA2E-12870961DD1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/>
              <a:t>Step 1: Matrix Multiplication</a:t>
            </a:r>
            <a:br>
              <a:rPr lang="en-US" sz="2800" smtClean="0"/>
            </a:br>
            <a:r>
              <a:rPr lang="en-US" sz="2800" smtClean="0"/>
              <a:t>A Simple Host Version in C</a:t>
            </a:r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3933825" y="4160838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</a:t>
            </a: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6446838" y="16462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6446838" y="41608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7818438" y="1646238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>
            <a:off x="7874000" y="4114800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>
            <a:off x="7818438" y="4084638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3" name="Line 9"/>
          <p:cNvSpPr>
            <a:spLocks noChangeShapeType="1"/>
          </p:cNvSpPr>
          <p:nvPr/>
        </p:nvSpPr>
        <p:spPr bwMode="auto">
          <a:xfrm flipH="1">
            <a:off x="6445250" y="6480175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4" name="Text Box 10"/>
          <p:cNvSpPr txBox="1">
            <a:spLocks noChangeArrowheads="1"/>
          </p:cNvSpPr>
          <p:nvPr/>
        </p:nvSpPr>
        <p:spPr bwMode="auto">
          <a:xfrm>
            <a:off x="3933825" y="5532438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Text Box 11"/>
          <p:cNvSpPr txBox="1">
            <a:spLocks noChangeArrowheads="1"/>
          </p:cNvSpPr>
          <p:nvPr/>
        </p:nvSpPr>
        <p:spPr bwMode="auto">
          <a:xfrm>
            <a:off x="7818438" y="5532438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46" name="Line 12"/>
          <p:cNvSpPr>
            <a:spLocks noChangeShapeType="1"/>
          </p:cNvSpPr>
          <p:nvPr/>
        </p:nvSpPr>
        <p:spPr bwMode="auto">
          <a:xfrm>
            <a:off x="6391275" y="5532438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6391275" y="5586413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8" name="Line 14"/>
          <p:cNvSpPr>
            <a:spLocks noChangeShapeType="1"/>
          </p:cNvSpPr>
          <p:nvPr/>
        </p:nvSpPr>
        <p:spPr bwMode="auto">
          <a:xfrm flipH="1" flipV="1">
            <a:off x="8763000" y="1641475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49" name="Line 15"/>
          <p:cNvSpPr>
            <a:spLocks noChangeShapeType="1"/>
          </p:cNvSpPr>
          <p:nvPr/>
        </p:nvSpPr>
        <p:spPr bwMode="auto">
          <a:xfrm flipH="1" flipV="1">
            <a:off x="8763000" y="4159250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0" name="Line 16"/>
          <p:cNvSpPr>
            <a:spLocks noChangeShapeType="1"/>
          </p:cNvSpPr>
          <p:nvPr/>
        </p:nvSpPr>
        <p:spPr bwMode="auto">
          <a:xfrm flipH="1">
            <a:off x="3932238" y="6480175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 rot="-5400000">
            <a:off x="8433594" y="2804319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9652" name="Text Box 18"/>
          <p:cNvSpPr txBox="1">
            <a:spLocks noChangeArrowheads="1"/>
          </p:cNvSpPr>
          <p:nvPr/>
        </p:nvSpPr>
        <p:spPr bwMode="auto">
          <a:xfrm rot="-5400000">
            <a:off x="8433594" y="5318919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9653" name="Text Box 19"/>
          <p:cNvSpPr txBox="1">
            <a:spLocks noChangeArrowheads="1"/>
          </p:cNvSpPr>
          <p:nvPr/>
        </p:nvSpPr>
        <p:spPr bwMode="auto">
          <a:xfrm>
            <a:off x="4957763" y="6291263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9654" name="Text Box 20"/>
          <p:cNvSpPr txBox="1">
            <a:spLocks noChangeArrowheads="1"/>
          </p:cNvSpPr>
          <p:nvPr/>
        </p:nvSpPr>
        <p:spPr bwMode="auto">
          <a:xfrm>
            <a:off x="7415213" y="628967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9655" name="Text Box 21"/>
          <p:cNvSpPr txBox="1">
            <a:spLocks noChangeArrowheads="1"/>
          </p:cNvSpPr>
          <p:nvPr/>
        </p:nvSpPr>
        <p:spPr bwMode="auto">
          <a:xfrm>
            <a:off x="381000" y="914400"/>
            <a:ext cx="7732713" cy="5094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// Matrix multiplication on the (CPU) host in double precision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void MatrixMulOnHost(float* M, float* N, float* P, int Width)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for (int i = 0; i &lt; Width; ++i)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for (int j = 0; j &lt; Width; ++j)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double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for (int k = 0; k &lt; Width; ++k)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double a = M[i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double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656" name="Line 22"/>
          <p:cNvSpPr>
            <a:spLocks noChangeShapeType="1"/>
          </p:cNvSpPr>
          <p:nvPr/>
        </p:nvSpPr>
        <p:spPr bwMode="auto">
          <a:xfrm>
            <a:off x="4800600" y="41910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7" name="Text Box 23"/>
          <p:cNvSpPr txBox="1">
            <a:spLocks noChangeArrowheads="1"/>
          </p:cNvSpPr>
          <p:nvPr/>
        </p:nvSpPr>
        <p:spPr bwMode="auto">
          <a:xfrm>
            <a:off x="4760913" y="4538663"/>
            <a:ext cx="3159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9658" name="Line 24"/>
          <p:cNvSpPr>
            <a:spLocks noChangeShapeType="1"/>
          </p:cNvSpPr>
          <p:nvPr/>
        </p:nvSpPr>
        <p:spPr bwMode="auto">
          <a:xfrm>
            <a:off x="3962400" y="5715000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9" name="Text Box 25"/>
          <p:cNvSpPr txBox="1">
            <a:spLocks noChangeArrowheads="1"/>
          </p:cNvSpPr>
          <p:nvPr/>
        </p:nvSpPr>
        <p:spPr bwMode="auto">
          <a:xfrm>
            <a:off x="4167188" y="56054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9660" name="Line 26"/>
          <p:cNvSpPr>
            <a:spLocks noChangeShapeType="1"/>
          </p:cNvSpPr>
          <p:nvPr/>
        </p:nvSpPr>
        <p:spPr bwMode="auto">
          <a:xfrm>
            <a:off x="8077200" y="1676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1" name="Text Box 27"/>
          <p:cNvSpPr txBox="1">
            <a:spLocks noChangeArrowheads="1"/>
          </p:cNvSpPr>
          <p:nvPr/>
        </p:nvSpPr>
        <p:spPr bwMode="auto">
          <a:xfrm>
            <a:off x="8053388" y="19478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9662" name="Line 28"/>
          <p:cNvSpPr>
            <a:spLocks noChangeShapeType="1"/>
          </p:cNvSpPr>
          <p:nvPr/>
        </p:nvSpPr>
        <p:spPr bwMode="auto">
          <a:xfrm>
            <a:off x="6400800" y="26670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3" name="Text Box 29"/>
          <p:cNvSpPr txBox="1">
            <a:spLocks noChangeArrowheads="1"/>
          </p:cNvSpPr>
          <p:nvPr/>
        </p:nvSpPr>
        <p:spPr bwMode="auto">
          <a:xfrm>
            <a:off x="6815138" y="2481263"/>
            <a:ext cx="32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9C82915F-CF97-4649-8C18-9D37C34D32C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Why Massively Parallel Processor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153400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800" smtClean="0"/>
              <a:t>A quiet revolution and potential build-up</a:t>
            </a:r>
          </a:p>
          <a:p>
            <a:pPr marL="974725" lvl="1" indent="-403225">
              <a:lnSpc>
                <a:spcPct val="80000"/>
              </a:lnSpc>
            </a:pPr>
            <a:r>
              <a:rPr lang="en-US" sz="2000" smtClean="0"/>
              <a:t>Calculation: 367 GFLOPS vs. 32 GFLOPS</a:t>
            </a:r>
            <a:endParaRPr lang="en-US" sz="2000" smtClean="0">
              <a:solidFill>
                <a:schemeClr val="accent2"/>
              </a:solidFill>
            </a:endParaRPr>
          </a:p>
          <a:p>
            <a:pPr marL="974725" lvl="1" indent="-403225">
              <a:lnSpc>
                <a:spcPct val="80000"/>
              </a:lnSpc>
            </a:pPr>
            <a:r>
              <a:rPr lang="en-US" sz="2000" smtClean="0"/>
              <a:t>Memory Bandwidth: 86.4 GB/s vs. 8.4 GB/s</a:t>
            </a:r>
          </a:p>
          <a:p>
            <a:pPr marL="974725" lvl="1" indent="-403225">
              <a:lnSpc>
                <a:spcPct val="80000"/>
              </a:lnSpc>
            </a:pPr>
            <a:r>
              <a:rPr lang="en-US" sz="2000" smtClean="0"/>
              <a:t>Until last year, programmed through graphics API</a:t>
            </a:r>
          </a:p>
          <a:p>
            <a:pPr marL="457200" indent="-457200">
              <a:lnSpc>
                <a:spcPct val="80000"/>
              </a:lnSpc>
            </a:pPr>
            <a:endParaRPr lang="en-US" sz="2000" smtClean="0"/>
          </a:p>
          <a:p>
            <a:pPr marL="457200" indent="-457200">
              <a:lnSpc>
                <a:spcPct val="80000"/>
              </a:lnSpc>
            </a:pPr>
            <a:endParaRPr lang="en-US" sz="2400" smtClean="0"/>
          </a:p>
          <a:p>
            <a:pPr marL="457200" indent="-457200">
              <a:lnSpc>
                <a:spcPct val="80000"/>
              </a:lnSpc>
            </a:pPr>
            <a:endParaRPr lang="en-US" sz="2400" smtClean="0"/>
          </a:p>
          <a:p>
            <a:pPr marL="974725" lvl="1" indent="-403225">
              <a:lnSpc>
                <a:spcPct val="80000"/>
              </a:lnSpc>
            </a:pPr>
            <a:endParaRPr lang="en-US" sz="2000" smtClean="0"/>
          </a:p>
          <a:p>
            <a:pPr marL="974725" lvl="1" indent="-403225">
              <a:lnSpc>
                <a:spcPct val="80000"/>
              </a:lnSpc>
            </a:pPr>
            <a:endParaRPr lang="en-US" sz="1800" smtClean="0"/>
          </a:p>
          <a:p>
            <a:pPr marL="974725" lvl="1" indent="-403225">
              <a:lnSpc>
                <a:spcPct val="80000"/>
              </a:lnSpc>
            </a:pPr>
            <a:endParaRPr lang="en-US" sz="1800" smtClean="0"/>
          </a:p>
          <a:p>
            <a:pPr marL="974725" lvl="1" indent="-403225">
              <a:lnSpc>
                <a:spcPct val="80000"/>
              </a:lnSpc>
            </a:pPr>
            <a:endParaRPr lang="en-US" sz="1800" smtClean="0"/>
          </a:p>
          <a:p>
            <a:pPr marL="974725" lvl="1" indent="-403225">
              <a:lnSpc>
                <a:spcPct val="80000"/>
              </a:lnSpc>
            </a:pPr>
            <a:endParaRPr lang="en-US" sz="1800" smtClean="0"/>
          </a:p>
          <a:p>
            <a:pPr marL="974725" lvl="1" indent="-403225">
              <a:lnSpc>
                <a:spcPct val="80000"/>
              </a:lnSpc>
            </a:pPr>
            <a:endParaRPr lang="en-US" sz="1800" smtClean="0"/>
          </a:p>
          <a:p>
            <a:pPr marL="974725" lvl="1" indent="-403225">
              <a:lnSpc>
                <a:spcPct val="80000"/>
              </a:lnSpc>
            </a:pPr>
            <a:endParaRPr lang="en-US" sz="2000" smtClean="0"/>
          </a:p>
          <a:p>
            <a:pPr marL="974725" lvl="1" indent="-403225">
              <a:lnSpc>
                <a:spcPct val="80000"/>
              </a:lnSpc>
            </a:pPr>
            <a:r>
              <a:rPr lang="en-US" sz="2000" smtClean="0"/>
              <a:t>GPU in every PC and workstation – massive volume and potential impact</a:t>
            </a:r>
          </a:p>
        </p:txBody>
      </p:sp>
      <p:pic>
        <p:nvPicPr>
          <p:cNvPr id="24582" name="Picture 10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 l="23337" t="29652" r="23337" b="4393"/>
          <a:stretch>
            <a:fillRect/>
          </a:stretch>
        </p:blipFill>
        <p:spPr>
          <a:xfrm>
            <a:off x="2209800" y="2590800"/>
            <a:ext cx="5029200" cy="305276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82EF082-B012-4AC6-8909-22C1264EF080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686800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Arial" charset="0"/>
                <a:cs typeface="Arial" charset="0"/>
              </a:rPr>
              <a:t>void MatrixMulOnDevice(float* M, float* N, float* P, int Width)</a:t>
            </a:r>
            <a:r>
              <a:rPr lang="ar-SA" sz="22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2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int size = Width * Width * sizeof(float); 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  float* Md, Nd, Pd;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…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1. // Allocate and Load M, N to device memory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cudaMalloc(&amp;Md,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cudaMemcpy(Md, M, size, cudaMemcpyHostToDevice);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cudaMalloc(&amp;Nd,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cudaMemcpy(Nd, N, size, cudaMemcpyHostToDevice);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 // Allocate P on the device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cudaMalloc(&amp;Pd,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2: Input Matrix Data Transfer</a:t>
            </a:r>
            <a:br>
              <a:rPr lang="en-US" sz="3600" smtClean="0"/>
            </a:br>
            <a:r>
              <a:rPr lang="en-US" sz="3200" smtClean="0"/>
              <a:t>(Host-side Code)</a:t>
            </a:r>
            <a:r>
              <a:rPr lang="ar-SA" sz="3200" smtClean="0">
                <a:cs typeface="Times New Roman" pitchFamily="18" charset="0"/>
              </a:rPr>
              <a:t>‏</a:t>
            </a:r>
            <a:endParaRPr lang="en-US" sz="3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FA90618-FCF4-4368-8619-1536A2F18DE8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3: Output Matrix Data Transfer</a:t>
            </a:r>
            <a:br>
              <a:rPr lang="en-US" sz="3600" smtClean="0"/>
            </a:br>
            <a:r>
              <a:rPr lang="en-US" sz="3200" smtClean="0"/>
              <a:t>(Host-side Code)</a:t>
            </a:r>
            <a:r>
              <a:rPr lang="ar-SA" sz="3200" smtClean="0">
                <a:cs typeface="Times New Roman" pitchFamily="18" charset="0"/>
              </a:rPr>
              <a:t>‏</a:t>
            </a:r>
            <a:endParaRPr lang="en-US" sz="3200" smtClean="0"/>
          </a:p>
        </p:txBody>
      </p:sp>
      <p:sp>
        <p:nvSpPr>
          <p:cNvPr id="71685" name="Rectangle 3"/>
          <p:cNvSpPr>
            <a:spLocks noChangeArrowheads="1"/>
          </p:cNvSpPr>
          <p:nvPr/>
        </p:nvSpPr>
        <p:spPr bwMode="auto">
          <a:xfrm>
            <a:off x="495300" y="2057400"/>
            <a:ext cx="8420100" cy="3751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2.   // Kernel invocation code – to be shown later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…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3.    // Read P from the device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</a:t>
            </a:r>
            <a:r>
              <a:rPr lang="en-US" b="1">
                <a:solidFill>
                  <a:srgbClr val="000000"/>
                </a:solidFill>
              </a:rPr>
              <a:t>cudaMemcpy(P, Pd, size, cudaMemcpyDeviceToHost);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 // Free device matrices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cudaFree(Md); cudaFree(Nd); cudaFree (Pd);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7E7D0AD4-4DDC-4311-B7A9-C440E6F79DFC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4: Kernel Function</a:t>
            </a:r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457200" y="1555750"/>
            <a:ext cx="8686800" cy="3622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// Matrix multiplication kernel – per thread code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__global__ void MatrixMulKernel(float* Md, float* Nd, float* Pd, int Width)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// Pvalue is used to store the element of the matrix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// that is computed by the thread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float Pvalue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E4074F9-9B6A-45DE-8A6F-A2598E6DAAC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Nd</a:t>
            </a:r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Md</a:t>
            </a: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6675438" y="41910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Pd</a:t>
            </a:r>
          </a:p>
        </p:txBody>
      </p:sp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6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7" name="Line 7"/>
          <p:cNvSpPr>
            <a:spLocks noChangeShapeType="1"/>
          </p:cNvSpPr>
          <p:nvPr/>
        </p:nvSpPr>
        <p:spPr bwMode="auto">
          <a:xfrm>
            <a:off x="8047038" y="4114800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8" name="Line 8"/>
          <p:cNvSpPr>
            <a:spLocks noChangeShapeType="1"/>
          </p:cNvSpPr>
          <p:nvPr/>
        </p:nvSpPr>
        <p:spPr bwMode="auto">
          <a:xfrm flipH="1">
            <a:off x="6673850" y="6510338"/>
            <a:ext cx="2471738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39" name="Text Box 9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Text Box 10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41" name="Line 11"/>
          <p:cNvSpPr>
            <a:spLocks noChangeShapeType="1"/>
          </p:cNvSpPr>
          <p:nvPr/>
        </p:nvSpPr>
        <p:spPr bwMode="auto">
          <a:xfrm>
            <a:off x="6619875" y="5562600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2" name="Line 12"/>
          <p:cNvSpPr>
            <a:spLocks noChangeShapeType="1"/>
          </p:cNvSpPr>
          <p:nvPr/>
        </p:nvSpPr>
        <p:spPr bwMode="auto">
          <a:xfrm>
            <a:off x="6619875" y="5616575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3" name="Line 13"/>
          <p:cNvSpPr>
            <a:spLocks noChangeShapeType="1"/>
          </p:cNvSpPr>
          <p:nvPr/>
        </p:nvSpPr>
        <p:spPr bwMode="auto">
          <a:xfrm flipH="1" flipV="1">
            <a:off x="8991600" y="1671638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4" name="Line 14"/>
          <p:cNvSpPr>
            <a:spLocks noChangeShapeType="1"/>
          </p:cNvSpPr>
          <p:nvPr/>
        </p:nvSpPr>
        <p:spPr bwMode="auto">
          <a:xfrm flipH="1" flipV="1">
            <a:off x="8991600" y="4189413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5" name="Line 15"/>
          <p:cNvSpPr>
            <a:spLocks noChangeShapeType="1"/>
          </p:cNvSpPr>
          <p:nvPr/>
        </p:nvSpPr>
        <p:spPr bwMode="auto">
          <a:xfrm flipH="1">
            <a:off x="4160838" y="6510338"/>
            <a:ext cx="2471737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6" name="Text Box 16"/>
          <p:cNvSpPr txBox="1">
            <a:spLocks noChangeArrowheads="1"/>
          </p:cNvSpPr>
          <p:nvPr/>
        </p:nvSpPr>
        <p:spPr bwMode="auto">
          <a:xfrm rot="-5400000">
            <a:off x="8662194" y="28344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3747" name="Text Box 17"/>
          <p:cNvSpPr txBox="1">
            <a:spLocks noChangeArrowheads="1"/>
          </p:cNvSpPr>
          <p:nvPr/>
        </p:nvSpPr>
        <p:spPr bwMode="auto">
          <a:xfrm rot="-5400000">
            <a:off x="8662194" y="53490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3748" name="Text Box 18"/>
          <p:cNvSpPr txBox="1">
            <a:spLocks noChangeArrowheads="1"/>
          </p:cNvSpPr>
          <p:nvPr/>
        </p:nvSpPr>
        <p:spPr bwMode="auto">
          <a:xfrm>
            <a:off x="5186363" y="632142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3749" name="Text Box 19"/>
          <p:cNvSpPr txBox="1">
            <a:spLocks noChangeArrowheads="1"/>
          </p:cNvSpPr>
          <p:nvPr/>
        </p:nvSpPr>
        <p:spPr bwMode="auto">
          <a:xfrm>
            <a:off x="7643813" y="63198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3750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4: Kernel Function  (cont.)</a:t>
            </a:r>
            <a:r>
              <a:rPr lang="ar-SA" sz="3600" smtClean="0">
                <a:cs typeface="Times New Roman" pitchFamily="18" charset="0"/>
              </a:rPr>
              <a:t>‏</a:t>
            </a:r>
            <a:endParaRPr lang="en-US" sz="3600" smtClean="0"/>
          </a:p>
        </p:txBody>
      </p:sp>
      <p:sp>
        <p:nvSpPr>
          <p:cNvPr id="73751" name="Text Box 21"/>
          <p:cNvSpPr txBox="1">
            <a:spLocks noChangeArrowheads="1"/>
          </p:cNvSpPr>
          <p:nvPr/>
        </p:nvSpPr>
        <p:spPr bwMode="auto">
          <a:xfrm>
            <a:off x="304800" y="1143000"/>
            <a:ext cx="8169275" cy="374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for (int k = 0; k &lt; Width; ++k)</a:t>
            </a:r>
            <a:r>
              <a:rPr lang="ar-SA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float Melement = Md[threadIdx.y*Width+k];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float Nelement = Nd[k*Width+threadIdx.x];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Pvalue += Melement * Nelement;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Pd[threadIdx.y*Width+threadIdx.x] = Pvalue;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52" name="Text Box 22"/>
          <p:cNvSpPr txBox="1">
            <a:spLocks noChangeArrowheads="1"/>
          </p:cNvSpPr>
          <p:nvPr/>
        </p:nvSpPr>
        <p:spPr bwMode="auto">
          <a:xfrm>
            <a:off x="8199438" y="4551363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73753" name="Text Box 23"/>
          <p:cNvSpPr txBox="1">
            <a:spLocks noChangeArrowheads="1"/>
          </p:cNvSpPr>
          <p:nvPr/>
        </p:nvSpPr>
        <p:spPr bwMode="auto">
          <a:xfrm>
            <a:off x="7045325" y="5541963"/>
            <a:ext cx="4937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73754" name="Line 24"/>
          <p:cNvSpPr>
            <a:spLocks noChangeShapeType="1"/>
          </p:cNvSpPr>
          <p:nvPr/>
        </p:nvSpPr>
        <p:spPr bwMode="auto">
          <a:xfrm>
            <a:off x="5867400" y="4191000"/>
            <a:ext cx="1588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5" name="Text Box 25"/>
          <p:cNvSpPr txBox="1">
            <a:spLocks noChangeArrowheads="1"/>
          </p:cNvSpPr>
          <p:nvPr/>
        </p:nvSpPr>
        <p:spPr bwMode="auto">
          <a:xfrm>
            <a:off x="5761038" y="4572000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73756" name="Line 26"/>
          <p:cNvSpPr>
            <a:spLocks noChangeShapeType="1"/>
          </p:cNvSpPr>
          <p:nvPr/>
        </p:nvSpPr>
        <p:spPr bwMode="auto">
          <a:xfrm>
            <a:off x="6705600" y="33528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7" name="Text Box 27"/>
          <p:cNvSpPr txBox="1">
            <a:spLocks noChangeArrowheads="1"/>
          </p:cNvSpPr>
          <p:nvPr/>
        </p:nvSpPr>
        <p:spPr bwMode="auto">
          <a:xfrm>
            <a:off x="7050088" y="2895600"/>
            <a:ext cx="4937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73758" name="Line 28"/>
          <p:cNvSpPr>
            <a:spLocks noChangeShapeType="1"/>
          </p:cNvSpPr>
          <p:nvPr/>
        </p:nvSpPr>
        <p:spPr bwMode="auto">
          <a:xfrm>
            <a:off x="4191000" y="5715000"/>
            <a:ext cx="1676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59" name="Text Box 29"/>
          <p:cNvSpPr txBox="1">
            <a:spLocks noChangeArrowheads="1"/>
          </p:cNvSpPr>
          <p:nvPr/>
        </p:nvSpPr>
        <p:spPr bwMode="auto">
          <a:xfrm>
            <a:off x="4640263" y="5638800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73760" name="Line 30"/>
          <p:cNvSpPr>
            <a:spLocks noChangeShapeType="1"/>
          </p:cNvSpPr>
          <p:nvPr/>
        </p:nvSpPr>
        <p:spPr bwMode="auto">
          <a:xfrm>
            <a:off x="8305800" y="1676400"/>
            <a:ext cx="1588" cy="1676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61" name="Text Box 31"/>
          <p:cNvSpPr txBox="1">
            <a:spLocks noChangeArrowheads="1"/>
          </p:cNvSpPr>
          <p:nvPr/>
        </p:nvSpPr>
        <p:spPr bwMode="auto">
          <a:xfrm>
            <a:off x="8281988" y="21764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D60CF99-D1FD-4897-A189-4607BF9DB88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179388" y="2743200"/>
            <a:ext cx="8966200" cy="264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// Setup the execution configuration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dim3 dimGrid(1, 1);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dim3 dimBlock(Width, Width);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// Launch the device computation threads!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MatrixMulKernel&lt;&lt;&lt;dimGrid, dimBlock&gt;&gt;&gt;(Md, Nd, Pd, 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Width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5: Kernel Invocation</a:t>
            </a:r>
            <a:br>
              <a:rPr lang="en-US" sz="3600" smtClean="0"/>
            </a:br>
            <a:r>
              <a:rPr lang="en-US" sz="3600" smtClean="0"/>
              <a:t>(Host-side Code)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BDE374E-8452-4014-8F22-C85CC2EA5A5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8307388" cy="611188"/>
          </a:xfrm>
        </p:spPr>
        <p:txBody>
          <a:bodyPr lIns="0" tIns="0" rIns="0" bIns="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Only One Thread Block Used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076700" cy="4954588"/>
          </a:xfrm>
        </p:spPr>
        <p:txBody>
          <a:bodyPr lIns="90000" tIns="46800" rIns="90000" bIns="46800"/>
          <a:lstStyle/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One Block of threads compute matrix Pd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Each thread computes one element of Pd</a:t>
            </a:r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Each thread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Loads a row of matrix Md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Loads a column of matrix Nd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Perform one multiply and addition for each pair of Md and Nd elements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Compute to off-chip memory access ratio close to 1:1 (not very high)</a:t>
            </a:r>
            <a:r>
              <a:rPr lang="ar-SA" sz="1800" smtClean="0">
                <a:cs typeface="Times New Roman" pitchFamily="18" charset="0"/>
              </a:rPr>
              <a:t>‏</a:t>
            </a:r>
            <a:endParaRPr lang="en-GB" sz="1800" smtClean="0"/>
          </a:p>
          <a:p>
            <a:pPr marL="341313" indent="-341313" defTabSz="449263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Size of matrix limited by the number of threads allowed in a thread block</a:t>
            </a:r>
          </a:p>
          <a:p>
            <a:pPr marL="741363" lvl="1" indent="-284163" defTabSz="449263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</p:txBody>
      </p:sp>
      <p:sp>
        <p:nvSpPr>
          <p:cNvPr id="75782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75784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79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579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5794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5795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5796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802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5803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806" name="Picture 2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5807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810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5811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814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5815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6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75827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8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29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2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3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4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5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6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7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39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0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1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2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ar-SA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43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4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5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6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7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8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49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50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851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75852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75853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75854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9B0B99C-91B2-4E4D-9D58-B8F2A5503C8A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smtClean="0"/>
              <a:t>Step 7: Handling Arbitrary Sized Square Matrices (will cover later)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6097588" cy="4573588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Have each 2D thread block to compute a (TILE_WIDTH)</a:t>
            </a:r>
            <a:r>
              <a:rPr lang="en-US" sz="2800" baseline="30000" smtClean="0"/>
              <a:t>2</a:t>
            </a:r>
            <a:r>
              <a:rPr lang="en-US" sz="2800" smtClean="0"/>
              <a:t> sub-matrix (tile) of the result matrix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Each has (TILE_WIDTH)</a:t>
            </a:r>
            <a:r>
              <a:rPr lang="en-US" sz="2400" baseline="30000" smtClean="0"/>
              <a:t>2 </a:t>
            </a:r>
            <a:r>
              <a:rPr lang="en-US" sz="2400" smtClean="0"/>
              <a:t>threads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/>
              <a:t>Generate a 2D Grid of (WIDTH/TILE_WIDTH)</a:t>
            </a:r>
            <a:r>
              <a:rPr lang="en-US" sz="2800" baseline="30000" smtClean="0"/>
              <a:t>2 </a:t>
            </a:r>
            <a:r>
              <a:rPr lang="en-US" sz="2800" smtClean="0"/>
              <a:t>blocks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Md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Nd</a:t>
            </a:r>
          </a:p>
        </p:txBody>
      </p:sp>
      <p:sp>
        <p:nvSpPr>
          <p:cNvPr id="76808" name="Text Box 6"/>
          <p:cNvSpPr txBox="1">
            <a:spLocks noChangeArrowheads="1"/>
          </p:cNvSpPr>
          <p:nvPr/>
        </p:nvSpPr>
        <p:spPr bwMode="auto">
          <a:xfrm>
            <a:off x="6675438" y="41148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Pd</a:t>
            </a:r>
          </a:p>
        </p:txBody>
      </p:sp>
      <p:sp>
        <p:nvSpPr>
          <p:cNvPr id="76809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8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1" name="Line 9"/>
          <p:cNvSpPr>
            <a:spLocks noChangeShapeType="1"/>
          </p:cNvSpPr>
          <p:nvPr/>
        </p:nvSpPr>
        <p:spPr bwMode="auto">
          <a:xfrm>
            <a:off x="8047038" y="4114800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2" name="Line 10"/>
          <p:cNvSpPr>
            <a:spLocks noChangeShapeType="1"/>
          </p:cNvSpPr>
          <p:nvPr/>
        </p:nvSpPr>
        <p:spPr bwMode="auto">
          <a:xfrm flipH="1">
            <a:off x="6673850" y="6510338"/>
            <a:ext cx="2471738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5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6" name="Line 14"/>
          <p:cNvSpPr>
            <a:spLocks noChangeShapeType="1"/>
          </p:cNvSpPr>
          <p:nvPr/>
        </p:nvSpPr>
        <p:spPr bwMode="auto">
          <a:xfrm>
            <a:off x="6619875" y="5616575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7" name="Line 15"/>
          <p:cNvSpPr>
            <a:spLocks noChangeShapeType="1"/>
          </p:cNvSpPr>
          <p:nvPr/>
        </p:nvSpPr>
        <p:spPr bwMode="auto">
          <a:xfrm flipH="1" flipV="1">
            <a:off x="8991600" y="1671638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8" name="Line 16"/>
          <p:cNvSpPr>
            <a:spLocks noChangeShapeType="1"/>
          </p:cNvSpPr>
          <p:nvPr/>
        </p:nvSpPr>
        <p:spPr bwMode="auto">
          <a:xfrm flipH="1" flipV="1">
            <a:off x="8991600" y="4189413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9" name="Line 17"/>
          <p:cNvSpPr>
            <a:spLocks noChangeShapeType="1"/>
          </p:cNvSpPr>
          <p:nvPr/>
        </p:nvSpPr>
        <p:spPr bwMode="auto">
          <a:xfrm flipH="1">
            <a:off x="4160838" y="6510338"/>
            <a:ext cx="2471737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20" name="Text Box 18"/>
          <p:cNvSpPr txBox="1">
            <a:spLocks noChangeArrowheads="1"/>
          </p:cNvSpPr>
          <p:nvPr/>
        </p:nvSpPr>
        <p:spPr bwMode="auto">
          <a:xfrm rot="-5400000">
            <a:off x="8662194" y="28344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6821" name="Text Box 19"/>
          <p:cNvSpPr txBox="1">
            <a:spLocks noChangeArrowheads="1"/>
          </p:cNvSpPr>
          <p:nvPr/>
        </p:nvSpPr>
        <p:spPr bwMode="auto">
          <a:xfrm rot="-5400000">
            <a:off x="8662194" y="53490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6822" name="Text Box 20"/>
          <p:cNvSpPr txBox="1">
            <a:spLocks noChangeArrowheads="1"/>
          </p:cNvSpPr>
          <p:nvPr/>
        </p:nvSpPr>
        <p:spPr bwMode="auto">
          <a:xfrm>
            <a:off x="5186363" y="632142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6823" name="Text Box 21"/>
          <p:cNvSpPr txBox="1">
            <a:spLocks noChangeArrowheads="1"/>
          </p:cNvSpPr>
          <p:nvPr/>
        </p:nvSpPr>
        <p:spPr bwMode="auto">
          <a:xfrm>
            <a:off x="7643813" y="63198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76824" name="Text Box 22"/>
          <p:cNvSpPr txBox="1">
            <a:spLocks noChangeArrowheads="1"/>
          </p:cNvSpPr>
          <p:nvPr/>
        </p:nvSpPr>
        <p:spPr bwMode="auto">
          <a:xfrm>
            <a:off x="8062913" y="5105400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76825" name="Text Box 23"/>
          <p:cNvSpPr txBox="1">
            <a:spLocks noChangeArrowheads="1"/>
          </p:cNvSpPr>
          <p:nvPr/>
        </p:nvSpPr>
        <p:spPr bwMode="auto">
          <a:xfrm>
            <a:off x="7594600" y="5638800"/>
            <a:ext cx="4937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76826" name="Rectangle 24"/>
          <p:cNvSpPr>
            <a:spLocks noChangeArrowheads="1"/>
          </p:cNvSpPr>
          <p:nvPr/>
        </p:nvSpPr>
        <p:spPr bwMode="auto">
          <a:xfrm>
            <a:off x="7620000" y="5105400"/>
            <a:ext cx="914400" cy="914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Text Box 25"/>
          <p:cNvSpPr txBox="1">
            <a:spLocks noChangeArrowheads="1"/>
          </p:cNvSpPr>
          <p:nvPr/>
        </p:nvSpPr>
        <p:spPr bwMode="auto">
          <a:xfrm>
            <a:off x="7772400" y="4398963"/>
            <a:ext cx="4921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by</a:t>
            </a:r>
          </a:p>
        </p:txBody>
      </p:sp>
      <p:sp>
        <p:nvSpPr>
          <p:cNvPr id="76828" name="Text Box 26"/>
          <p:cNvSpPr txBox="1">
            <a:spLocks noChangeArrowheads="1"/>
          </p:cNvSpPr>
          <p:nvPr/>
        </p:nvSpPr>
        <p:spPr bwMode="auto">
          <a:xfrm>
            <a:off x="6846888" y="5618163"/>
            <a:ext cx="5000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bx</a:t>
            </a:r>
          </a:p>
        </p:txBody>
      </p:sp>
      <p:sp>
        <p:nvSpPr>
          <p:cNvPr id="76829" name="Text Box 27"/>
          <p:cNvSpPr txBox="1">
            <a:spLocks noChangeArrowheads="1"/>
          </p:cNvSpPr>
          <p:nvPr/>
        </p:nvSpPr>
        <p:spPr bwMode="auto">
          <a:xfrm>
            <a:off x="609600" y="4419600"/>
            <a:ext cx="3368675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You still need to put a loop around the kernel call for cases where WIDTH/TILE_WIDTH is greater than max grid size (64K)!</a:t>
            </a:r>
          </a:p>
        </p:txBody>
      </p:sp>
      <p:sp>
        <p:nvSpPr>
          <p:cNvPr id="76830" name="Text Box 28"/>
          <p:cNvSpPr txBox="1">
            <a:spLocks noChangeArrowheads="1"/>
          </p:cNvSpPr>
          <p:nvPr/>
        </p:nvSpPr>
        <p:spPr bwMode="auto">
          <a:xfrm>
            <a:off x="7470775" y="4800600"/>
            <a:ext cx="108743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</a:rPr>
              <a:t>TILE_WIDTH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2D2C087-C21D-4BE5-96F9-893F5DD72FA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lIns="90000" tIns="46800" rIns="90000" bIns="46800"/>
          <a:lstStyle/>
          <a:p>
            <a:pPr defTabSz="449263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Some Useful Information on Tools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lIns="0" tIns="0" rIns="0" bIns="0" anchor="ctr"/>
          <a:lstStyle/>
          <a:p>
            <a:pPr marL="0" indent="0" algn="ctr" defTabSz="449263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A31F57F6-27FC-4466-BB78-13E53810D6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457200" y="762000"/>
            <a:ext cx="5537200" cy="2908300"/>
          </a:xfrm>
          <a:prstGeom prst="rect">
            <a:avLst/>
          </a:prstGeom>
          <a:solidFill>
            <a:srgbClr val="993300">
              <a:alpha val="2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469900" y="3848100"/>
            <a:ext cx="5537200" cy="2514600"/>
          </a:xfrm>
          <a:prstGeom prst="rect">
            <a:avLst/>
          </a:prstGeom>
          <a:solidFill>
            <a:srgbClr val="00CC99">
              <a:alpha val="2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4"/>
          <p:cNvSpPr txBox="1">
            <a:spLocks noChangeArrowheads="1"/>
          </p:cNvSpPr>
          <p:nvPr/>
        </p:nvSpPr>
        <p:spPr bwMode="auto">
          <a:xfrm>
            <a:off x="838200" y="0"/>
            <a:ext cx="83058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Arial" charset="0"/>
              </a:rPr>
              <a:t>Compiling a CUDA Program</a:t>
            </a:r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1778000" y="2032000"/>
            <a:ext cx="1524000" cy="76200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NVCC</a:t>
            </a:r>
          </a:p>
        </p:txBody>
      </p:sp>
      <p:sp>
        <p:nvSpPr>
          <p:cNvPr id="78856" name="AutoShape 6"/>
          <p:cNvSpPr>
            <a:spLocks noChangeArrowheads="1"/>
          </p:cNvSpPr>
          <p:nvPr/>
        </p:nvSpPr>
        <p:spPr bwMode="auto">
          <a:xfrm>
            <a:off x="1778000" y="927100"/>
            <a:ext cx="1524000" cy="762000"/>
          </a:xfrm>
          <a:prstGeom prst="flowChartDocument">
            <a:avLst/>
          </a:prstGeom>
          <a:solidFill>
            <a:srgbClr val="0066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1588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1588" algn="l"/>
                <a:tab pos="915988" algn="l"/>
                <a:tab pos="1830388" algn="l"/>
                <a:tab pos="2744788" algn="l"/>
                <a:tab pos="3659188" algn="l"/>
                <a:tab pos="4573588" algn="l"/>
                <a:tab pos="5487988" algn="l"/>
                <a:tab pos="6402388" algn="l"/>
                <a:tab pos="7316788" algn="l"/>
                <a:tab pos="8231188" algn="l"/>
                <a:tab pos="9145588" algn="l"/>
                <a:tab pos="10059988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C/C++ CUDA</a:t>
            </a:r>
          </a:p>
          <a:p>
            <a:pPr marL="1588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1588" algn="l"/>
                <a:tab pos="915988" algn="l"/>
                <a:tab pos="1830388" algn="l"/>
                <a:tab pos="2744788" algn="l"/>
                <a:tab pos="3659188" algn="l"/>
                <a:tab pos="4573588" algn="l"/>
                <a:tab pos="5487988" algn="l"/>
                <a:tab pos="6402388" algn="l"/>
                <a:tab pos="7316788" algn="l"/>
                <a:tab pos="8231188" algn="l"/>
                <a:tab pos="9145588" algn="l"/>
                <a:tab pos="10059988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Application</a:t>
            </a:r>
          </a:p>
        </p:txBody>
      </p:sp>
      <p:sp>
        <p:nvSpPr>
          <p:cNvPr id="78857" name="Oval 7"/>
          <p:cNvSpPr>
            <a:spLocks noChangeArrowheads="1"/>
          </p:cNvSpPr>
          <p:nvPr/>
        </p:nvSpPr>
        <p:spPr bwMode="auto">
          <a:xfrm>
            <a:off x="1541463" y="3984625"/>
            <a:ext cx="1984375" cy="83820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PTX to Target</a:t>
            </a:r>
          </a:p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Compiler</a:t>
            </a:r>
          </a:p>
        </p:txBody>
      </p:sp>
      <p:cxnSp>
        <p:nvCxnSpPr>
          <p:cNvPr id="78858" name="AutoShape 8"/>
          <p:cNvCxnSpPr>
            <a:cxnSpLocks noChangeShapeType="1"/>
            <a:stCxn id="78856" idx="2"/>
            <a:endCxn id="78855" idx="0"/>
          </p:cNvCxnSpPr>
          <p:nvPr/>
        </p:nvCxnSpPr>
        <p:spPr bwMode="auto">
          <a:xfrm>
            <a:off x="2540000" y="1655763"/>
            <a:ext cx="0" cy="366712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59" name="AutoShape 9"/>
          <p:cNvCxnSpPr>
            <a:cxnSpLocks noChangeShapeType="1"/>
            <a:stCxn id="78855" idx="4"/>
            <a:endCxn id="78865" idx="0"/>
          </p:cNvCxnSpPr>
          <p:nvPr/>
        </p:nvCxnSpPr>
        <p:spPr bwMode="auto">
          <a:xfrm>
            <a:off x="2540000" y="2803525"/>
            <a:ext cx="0" cy="307975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60" name="AutoShape 10"/>
          <p:cNvCxnSpPr>
            <a:cxnSpLocks noChangeShapeType="1"/>
            <a:stCxn id="78865" idx="2"/>
            <a:endCxn id="78857" idx="0"/>
          </p:cNvCxnSpPr>
          <p:nvPr/>
        </p:nvCxnSpPr>
        <p:spPr bwMode="auto">
          <a:xfrm flipH="1">
            <a:off x="2122488" y="3563938"/>
            <a:ext cx="414337" cy="63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861" name="AutoShape 11"/>
          <p:cNvSpPr>
            <a:spLocks noChangeArrowheads="1"/>
          </p:cNvSpPr>
          <p:nvPr/>
        </p:nvSpPr>
        <p:spPr bwMode="auto">
          <a:xfrm>
            <a:off x="1285875" y="5356225"/>
            <a:ext cx="769938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marL="0" lvl="1"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G80</a:t>
            </a:r>
          </a:p>
        </p:txBody>
      </p:sp>
      <p:sp>
        <p:nvSpPr>
          <p:cNvPr id="78862" name="AutoShape 12"/>
          <p:cNvSpPr>
            <a:spLocks noChangeArrowheads="1"/>
          </p:cNvSpPr>
          <p:nvPr/>
        </p:nvSpPr>
        <p:spPr bwMode="auto">
          <a:xfrm>
            <a:off x="2151063" y="5356225"/>
            <a:ext cx="769937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marL="0" lvl="1"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…</a:t>
            </a:r>
          </a:p>
        </p:txBody>
      </p:sp>
      <p:sp>
        <p:nvSpPr>
          <p:cNvPr id="78863" name="AutoShape 13"/>
          <p:cNvSpPr>
            <a:spLocks noChangeArrowheads="1"/>
          </p:cNvSpPr>
          <p:nvPr/>
        </p:nvSpPr>
        <p:spPr bwMode="auto">
          <a:xfrm>
            <a:off x="3017838" y="5356225"/>
            <a:ext cx="769937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GPU </a:t>
            </a:r>
          </a:p>
        </p:txBody>
      </p:sp>
      <p:sp>
        <p:nvSpPr>
          <p:cNvPr id="78864" name="Text Box 14"/>
          <p:cNvSpPr txBox="1">
            <a:spLocks noChangeArrowheads="1"/>
          </p:cNvSpPr>
          <p:nvPr/>
        </p:nvSpPr>
        <p:spPr bwMode="auto">
          <a:xfrm>
            <a:off x="914400" y="5965825"/>
            <a:ext cx="3200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50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Target code</a:t>
            </a:r>
          </a:p>
        </p:txBody>
      </p:sp>
      <p:sp>
        <p:nvSpPr>
          <p:cNvPr id="78865" name="AutoShape 15"/>
          <p:cNvSpPr>
            <a:spLocks noChangeArrowheads="1"/>
          </p:cNvSpPr>
          <p:nvPr/>
        </p:nvSpPr>
        <p:spPr bwMode="auto">
          <a:xfrm>
            <a:off x="1816100" y="3121025"/>
            <a:ext cx="1447800" cy="45720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175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3175" algn="l"/>
                <a:tab pos="917575" algn="l"/>
                <a:tab pos="1831975" algn="l"/>
                <a:tab pos="2746375" algn="l"/>
                <a:tab pos="3660775" algn="l"/>
                <a:tab pos="4575175" algn="l"/>
                <a:tab pos="5489575" algn="l"/>
                <a:tab pos="6403975" algn="l"/>
                <a:tab pos="7318375" algn="l"/>
                <a:tab pos="8232775" algn="l"/>
                <a:tab pos="9147175" algn="l"/>
                <a:tab pos="10061575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PTX Code</a:t>
            </a:r>
          </a:p>
        </p:txBody>
      </p:sp>
      <p:cxnSp>
        <p:nvCxnSpPr>
          <p:cNvPr id="78866" name="AutoShape 16"/>
          <p:cNvCxnSpPr>
            <a:cxnSpLocks noChangeShapeType="1"/>
            <a:stCxn id="78857" idx="3"/>
            <a:endCxn id="78861" idx="0"/>
          </p:cNvCxnSpPr>
          <p:nvPr/>
        </p:nvCxnSpPr>
        <p:spPr bwMode="auto">
          <a:xfrm rot="5400000">
            <a:off x="1433513" y="4948238"/>
            <a:ext cx="636587" cy="160337"/>
          </a:xfrm>
          <a:prstGeom prst="curvedConnector3">
            <a:avLst>
              <a:gd name="adj1" fmla="val 59602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67" name="AutoShape 17"/>
          <p:cNvCxnSpPr>
            <a:cxnSpLocks noChangeShapeType="1"/>
            <a:stCxn id="78857" idx="4"/>
            <a:endCxn id="78863" idx="0"/>
          </p:cNvCxnSpPr>
          <p:nvPr/>
        </p:nvCxnSpPr>
        <p:spPr bwMode="auto">
          <a:xfrm rot="16200000" flipH="1">
            <a:off x="2711450" y="4654550"/>
            <a:ext cx="514350" cy="8699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8868" name="AutoShape 18"/>
          <p:cNvCxnSpPr>
            <a:cxnSpLocks noChangeShapeType="1"/>
            <a:stCxn id="78857" idx="4"/>
            <a:endCxn id="78863" idx="0"/>
          </p:cNvCxnSpPr>
          <p:nvPr/>
        </p:nvCxnSpPr>
        <p:spPr bwMode="auto">
          <a:xfrm>
            <a:off x="2020888" y="4832350"/>
            <a:ext cx="515937" cy="8699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869" name="Text Box 19"/>
          <p:cNvSpPr txBox="1">
            <a:spLocks noChangeArrowheads="1"/>
          </p:cNvSpPr>
          <p:nvPr/>
        </p:nvSpPr>
        <p:spPr bwMode="auto">
          <a:xfrm>
            <a:off x="620713" y="3200400"/>
            <a:ext cx="1108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Virtual</a:t>
            </a:r>
          </a:p>
        </p:txBody>
      </p:sp>
      <p:sp>
        <p:nvSpPr>
          <p:cNvPr id="78870" name="Text Box 20"/>
          <p:cNvSpPr txBox="1">
            <a:spLocks noChangeArrowheads="1"/>
          </p:cNvSpPr>
          <p:nvPr/>
        </p:nvSpPr>
        <p:spPr bwMode="auto">
          <a:xfrm>
            <a:off x="471488" y="3886200"/>
            <a:ext cx="13922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Physical</a:t>
            </a:r>
          </a:p>
        </p:txBody>
      </p:sp>
      <p:cxnSp>
        <p:nvCxnSpPr>
          <p:cNvPr id="78871" name="AutoShape 21"/>
          <p:cNvCxnSpPr>
            <a:cxnSpLocks noChangeShapeType="1"/>
            <a:endCxn id="78872" idx="1"/>
          </p:cNvCxnSpPr>
          <p:nvPr/>
        </p:nvCxnSpPr>
        <p:spPr bwMode="auto">
          <a:xfrm flipV="1">
            <a:off x="3324225" y="2409825"/>
            <a:ext cx="539750" cy="3175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8872" name="AutoShape 22"/>
          <p:cNvSpPr>
            <a:spLocks noChangeArrowheads="1"/>
          </p:cNvSpPr>
          <p:nvPr/>
        </p:nvSpPr>
        <p:spPr bwMode="auto">
          <a:xfrm>
            <a:off x="3873500" y="2181225"/>
            <a:ext cx="1447800" cy="45720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175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3175" algn="l"/>
                <a:tab pos="917575" algn="l"/>
                <a:tab pos="1831975" algn="l"/>
                <a:tab pos="2746375" algn="l"/>
                <a:tab pos="3660775" algn="l"/>
                <a:tab pos="4575175" algn="l"/>
                <a:tab pos="5489575" algn="l"/>
                <a:tab pos="6403975" algn="l"/>
                <a:tab pos="7318375" algn="l"/>
                <a:tab pos="8232775" algn="l"/>
                <a:tab pos="9147175" algn="l"/>
                <a:tab pos="10061575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CPU Code</a:t>
            </a:r>
          </a:p>
        </p:txBody>
      </p:sp>
      <p:sp>
        <p:nvSpPr>
          <p:cNvPr id="78873" name="Rectangle 23"/>
          <p:cNvSpPr>
            <a:spLocks noChangeArrowheads="1"/>
          </p:cNvSpPr>
          <p:nvPr/>
        </p:nvSpPr>
        <p:spPr bwMode="auto">
          <a:xfrm>
            <a:off x="6197600" y="1143000"/>
            <a:ext cx="2946400" cy="331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7200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Parallel Thread eXecution (PTX)</a:t>
            </a:r>
            <a:r>
              <a:rPr lang="ar-SA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>
              <a:solidFill>
                <a:srgbClr val="000000"/>
              </a:solidFill>
              <a:latin typeface="Arial" charset="0"/>
            </a:endParaRP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Virtual Machine and ISA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Programming model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Execution resources and state</a:t>
            </a:r>
          </a:p>
        </p:txBody>
      </p:sp>
      <p:sp>
        <p:nvSpPr>
          <p:cNvPr id="78874" name="Text Box 24"/>
          <p:cNvSpPr txBox="1">
            <a:spLocks noChangeArrowheads="1"/>
          </p:cNvSpPr>
          <p:nvPr/>
        </p:nvSpPr>
        <p:spPr bwMode="auto">
          <a:xfrm>
            <a:off x="3505200" y="914400"/>
            <a:ext cx="3200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float4 me = gx[gtid];</a:t>
            </a:r>
          </a:p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me.x += me.y * me.z;</a:t>
            </a:r>
          </a:p>
        </p:txBody>
      </p:sp>
      <p:sp>
        <p:nvSpPr>
          <p:cNvPr id="78875" name="Text Box 25"/>
          <p:cNvSpPr txBox="1">
            <a:spLocks noChangeArrowheads="1"/>
          </p:cNvSpPr>
          <p:nvPr/>
        </p:nvSpPr>
        <p:spPr bwMode="auto">
          <a:xfrm>
            <a:off x="3657600" y="4038600"/>
            <a:ext cx="57912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ld.global.v4.f32  {$f1,$f3,$f5,$f7}, [$r9+0];</a:t>
            </a:r>
          </a:p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mad.f32           $f1, $f5, $f3, $f1;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064254A-A600-4497-9DC8-5F59828C5C76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Arial" charset="0"/>
              </a:rPr>
              <a:t>Compilation</a:t>
            </a:r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457200" y="1282700"/>
            <a:ext cx="8229600" cy="504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Any source file containing CUDA language extensions must be compiled with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NVCC</a:t>
            </a:r>
          </a:p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NVCC is a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compiler driver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Works by invoking all the necessary tools and compilers like cudacc, g++, cl, ...</a:t>
            </a:r>
          </a:p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NVCC outputs:</a:t>
            </a:r>
          </a:p>
          <a:p>
            <a:pPr marL="973138" lvl="1" indent="-401638" defTabSz="4492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 code (host CPU Code)</a:t>
            </a:r>
          </a:p>
          <a:p>
            <a:pPr marL="1430338" lvl="2" indent="-341313" defTabSz="44926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Must then be compiled with the rest of the application using another tool</a:t>
            </a:r>
          </a:p>
          <a:p>
            <a:pPr marL="973138" lvl="1" indent="-401638" defTabSz="4492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PTX</a:t>
            </a:r>
          </a:p>
          <a:p>
            <a:pPr marL="1430338" lvl="2" indent="-341313" defTabSz="44926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Object code directly</a:t>
            </a:r>
          </a:p>
          <a:p>
            <a:pPr marL="1430338" lvl="2" indent="-341313" defTabSz="44926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Or, PTX source, interpreted at runtime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177" name="Slide Number Placeholder 3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9B67139F-542C-4C20-9D8A-1294935B0969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4724400" y="2133600"/>
            <a:ext cx="3352800" cy="2743200"/>
            <a:chOff x="3044" y="1052"/>
            <a:chExt cx="1987" cy="1441"/>
          </a:xfrm>
        </p:grpSpPr>
        <p:sp>
          <p:nvSpPr>
            <p:cNvPr id="25616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  <p:grpSp>
          <p:nvGrpSpPr>
            <p:cNvPr id="25617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25618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25759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77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7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760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761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2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3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4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5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6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7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19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25740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75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5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742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3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4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5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6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8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4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5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0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25721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73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72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723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4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5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6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7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29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2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3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4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5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3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1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25702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71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2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703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704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05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06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07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08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0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6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71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2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25683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70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01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684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685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86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87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88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89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0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2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3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4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5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6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7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8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99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3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25664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68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68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665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666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7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8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9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0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1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2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3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4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5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6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7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8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79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80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4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25645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66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66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646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647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8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9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0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1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7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8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25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25626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5643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64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45720" tIns="0" rIns="0" bIns="0" anchor="ctr"/>
                  <a:lstStyle/>
                  <a:p>
                    <a:endParaRPr 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25627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25628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9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0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1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2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3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4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5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6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7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8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9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0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1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2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605" name="Group 165"/>
          <p:cNvGrpSpPr>
            <a:grpSpLocks/>
          </p:cNvGrpSpPr>
          <p:nvPr/>
        </p:nvGrpSpPr>
        <p:grpSpPr bwMode="auto">
          <a:xfrm>
            <a:off x="990600" y="2133600"/>
            <a:ext cx="3276600" cy="2743200"/>
            <a:chOff x="991" y="1935"/>
            <a:chExt cx="1688" cy="1226"/>
          </a:xfrm>
        </p:grpSpPr>
        <p:sp>
          <p:nvSpPr>
            <p:cNvPr id="25609" name="Rectangle 166"/>
            <p:cNvSpPr>
              <a:spLocks noChangeArrowheads="1"/>
            </p:cNvSpPr>
            <p:nvPr/>
          </p:nvSpPr>
          <p:spPr bwMode="auto">
            <a:xfrm>
              <a:off x="992" y="2425"/>
              <a:ext cx="1687" cy="4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25610" name="Rectangle 167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25611" name="Rectangle 168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Control</a:t>
              </a:r>
            </a:p>
          </p:txBody>
        </p:sp>
        <p:sp>
          <p:nvSpPr>
            <p:cNvPr id="25612" name="Rectangle 169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25613" name="Rectangle 170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25614" name="Rectangle 171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25615" name="Rectangle 172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wrap="none" tIns="0" rIns="0" bIns="0" anchor="ctr"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</p:grpSp>
      <p:sp>
        <p:nvSpPr>
          <p:cNvPr id="25606" name="Text Box 173"/>
          <p:cNvSpPr txBox="1">
            <a:spLocks noChangeArrowheads="1"/>
          </p:cNvSpPr>
          <p:nvPr/>
        </p:nvSpPr>
        <p:spPr bwMode="auto">
          <a:xfrm>
            <a:off x="2133600" y="2895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CPU</a:t>
            </a:r>
          </a:p>
        </p:txBody>
      </p:sp>
      <p:sp>
        <p:nvSpPr>
          <p:cNvPr id="25607" name="Text Box 174"/>
          <p:cNvSpPr txBox="1">
            <a:spLocks noChangeArrowheads="1"/>
          </p:cNvSpPr>
          <p:nvPr/>
        </p:nvSpPr>
        <p:spPr bwMode="auto">
          <a:xfrm>
            <a:off x="5943600" y="2819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GPU</a:t>
            </a:r>
          </a:p>
        </p:txBody>
      </p:sp>
      <p:sp>
        <p:nvSpPr>
          <p:cNvPr id="25608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chemeClr val="tx1"/>
                </a:solidFill>
              </a:rPr>
              <a:t>CPUs and GPUs have fundamentally different design philosophies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4572F19-8F60-4AB1-9F58-0B0592899C9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Linking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Any executable with CUDA code requires two dynamic libraries: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 CUDA runtime library (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cudart</a:t>
            </a:r>
            <a:r>
              <a:rPr lang="en-US" smtClean="0"/>
              <a:t>)</a:t>
            </a:r>
            <a:r>
              <a:rPr lang="ar-SA" smtClean="0">
                <a:cs typeface="Times New Roman" pitchFamily="18" charset="0"/>
              </a:rPr>
              <a:t>‏</a:t>
            </a:r>
            <a:endParaRPr lang="en-US" smtClean="0"/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 CUDA core library (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cuda</a:t>
            </a:r>
            <a:r>
              <a:rPr lang="en-US" smtClean="0"/>
              <a:t>)</a:t>
            </a:r>
            <a:r>
              <a:rPr lang="ar-SA" smtClean="0">
                <a:cs typeface="Times New Roman" pitchFamily="18" charset="0"/>
              </a:rPr>
              <a:t>‏</a:t>
            </a:r>
            <a:endParaRPr lang="en-US" smtClean="0"/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99A7676-25B1-4BD1-9628-F4DEE4A35C66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7391400" cy="992187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400" smtClean="0"/>
              <a:t>Debugging Using the</a:t>
            </a:r>
            <a:br>
              <a:rPr lang="en-US" sz="3400" smtClean="0"/>
            </a:br>
            <a:r>
              <a:rPr lang="en-US" sz="3400" smtClean="0"/>
              <a:t>Device Emulation Mode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763"/>
            <a:ext cx="8229600" cy="5049837"/>
          </a:xfrm>
        </p:spPr>
        <p:txBody>
          <a:bodyPr lIns="90000" tIns="46800" rIns="90000" bIns="46800"/>
          <a:lstStyle/>
          <a:p>
            <a:pPr marL="457200" indent="-457200" defTabSz="449263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An executable compiled in </a:t>
            </a:r>
            <a:r>
              <a:rPr lang="en-US" sz="2800" smtClean="0">
                <a:solidFill>
                  <a:srgbClr val="3333CC"/>
                </a:solidFill>
              </a:rPr>
              <a:t>device emulation mode</a:t>
            </a:r>
            <a:r>
              <a:rPr lang="en-US" sz="2800" smtClean="0"/>
              <a:t> (</a:t>
            </a:r>
            <a:r>
              <a:rPr lang="en-US" sz="2800" b="1" smtClean="0">
                <a:latin typeface="Courier New" pitchFamily="49" charset="0"/>
              </a:rPr>
              <a:t>nvcc -deviceemu</a:t>
            </a:r>
            <a:r>
              <a:rPr lang="en-US" sz="2800" smtClean="0"/>
              <a:t>) runs completely on the host using the CUDA runtime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No need of any device and CUDA driver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Each device thread is emulated with a host thread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z="2000" smtClean="0"/>
          </a:p>
          <a:p>
            <a:pPr marL="457200" indent="-457200" defTabSz="449263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 smtClean="0"/>
              <a:t>Running in device emulation mode, one can: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Use host native debug support (breakpoints, inspection, etc.)</a:t>
            </a:r>
            <a:r>
              <a:rPr lang="ar-SA" sz="2200" smtClean="0">
                <a:cs typeface="Times New Roman" pitchFamily="18" charset="0"/>
              </a:rPr>
              <a:t>‏</a:t>
            </a:r>
            <a:endParaRPr lang="en-US" sz="2200" smtClean="0"/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Access any device-specific data from host code and vice-versa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Call any host function from device code (e.g. </a:t>
            </a:r>
            <a:r>
              <a:rPr lang="en-US" sz="2200" b="1" smtClean="0">
                <a:solidFill>
                  <a:srgbClr val="3333CC"/>
                </a:solidFill>
                <a:latin typeface="Courier New" pitchFamily="49" charset="0"/>
              </a:rPr>
              <a:t>printf</a:t>
            </a:r>
            <a:r>
              <a:rPr lang="en-US" sz="2200" smtClean="0"/>
              <a:t>) and vice-versa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200" smtClean="0"/>
              <a:t>Detect deadlock situations caused by improper usage of </a:t>
            </a:r>
            <a:r>
              <a:rPr lang="en-US" sz="2200" b="1" smtClean="0">
                <a:solidFill>
                  <a:srgbClr val="3333CC"/>
                </a:solidFill>
                <a:latin typeface="Courier New" pitchFamily="49" charset="0"/>
              </a:rPr>
              <a:t>__syncthreads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FA813B6F-777C-49F1-ABDD-B5F2639B8F4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Device Emulation Mode Pitfalls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458200" cy="5360987"/>
          </a:xfrm>
        </p:spPr>
        <p:txBody>
          <a:bodyPr lIns="90000" tIns="46800" rIns="90000" bIns="46800"/>
          <a:lstStyle/>
          <a:p>
            <a:pPr marL="457200" indent="-457200" defTabSz="449263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Emulated device threads execute sequentially, so </a:t>
            </a:r>
            <a:r>
              <a:rPr lang="en-US" smtClean="0">
                <a:solidFill>
                  <a:srgbClr val="3333CC"/>
                </a:solidFill>
              </a:rPr>
              <a:t>simultaneous accesses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of the same memory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location by multiple threads</a:t>
            </a:r>
            <a:r>
              <a:rPr lang="en-US" smtClean="0"/>
              <a:t> could produce different results.</a:t>
            </a:r>
          </a:p>
          <a:p>
            <a:pPr marL="457200" indent="-457200" defTabSz="449263">
              <a:lnSpc>
                <a:spcPct val="90000"/>
              </a:lnSpc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Dereferencing</a:t>
            </a:r>
            <a:r>
              <a:rPr lang="en-US" smtClean="0"/>
              <a:t> device </a:t>
            </a:r>
            <a:r>
              <a:rPr lang="en-US" smtClean="0">
                <a:solidFill>
                  <a:srgbClr val="3333CC"/>
                </a:solidFill>
              </a:rPr>
              <a:t>pointers</a:t>
            </a:r>
            <a:r>
              <a:rPr lang="en-US" smtClean="0"/>
              <a:t> on the host or host pointers on the device can produce correct results in device emulation mode, but will generate an error in device execution mode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498AL,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25EA5FE-3A6A-4ED4-888E-06606552BDFF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Floating Point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3333CC"/>
                </a:solidFill>
              </a:rPr>
              <a:t>Results of floating-point computations</a:t>
            </a:r>
            <a:r>
              <a:rPr lang="en-US" smtClean="0"/>
              <a:t> will slightly differ because of: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Different compiler outputs, instruction sets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Use of extended precision for intermediate results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There are various options to force strict single precision on the host</a:t>
            </a:r>
          </a:p>
          <a:p>
            <a:pPr marL="341313" indent="-341313" defTabSz="449263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37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1CA93E37-72BB-4B31-B3A6-66A217E8AA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304800" y="1447800"/>
            <a:ext cx="8604250" cy="4497388"/>
            <a:chOff x="202" y="1141"/>
            <a:chExt cx="6503" cy="2550"/>
          </a:xfrm>
        </p:grpSpPr>
        <p:cxnSp>
          <p:nvCxnSpPr>
            <p:cNvPr id="26630" name="AutoShape 4"/>
            <p:cNvCxnSpPr>
              <a:cxnSpLocks noChangeShapeType="1"/>
            </p:cNvCxnSpPr>
            <p:nvPr/>
          </p:nvCxnSpPr>
          <p:spPr bwMode="auto">
            <a:xfrm>
              <a:off x="711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430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209" y="3524"/>
              <a:ext cx="6496" cy="16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Global Memory</a:t>
              </a:r>
            </a:p>
          </p:txBody>
        </p:sp>
        <p:cxnSp>
          <p:nvCxnSpPr>
            <p:cNvPr id="26633" name="AutoShape 7"/>
            <p:cNvCxnSpPr>
              <a:cxnSpLocks noChangeShapeType="1"/>
            </p:cNvCxnSpPr>
            <p:nvPr/>
          </p:nvCxnSpPr>
          <p:spPr bwMode="auto">
            <a:xfrm>
              <a:off x="711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202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564" y="2817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202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7" name="Group 11"/>
            <p:cNvGrpSpPr>
              <a:grpSpLocks/>
            </p:cNvGrpSpPr>
            <p:nvPr/>
          </p:nvGrpSpPr>
          <p:grpSpPr bwMode="auto">
            <a:xfrm>
              <a:off x="231" y="1985"/>
              <a:ext cx="319" cy="456"/>
              <a:chOff x="533" y="394"/>
              <a:chExt cx="266" cy="507"/>
            </a:xfrm>
          </p:grpSpPr>
          <p:sp>
            <p:nvSpPr>
              <p:cNvPr id="26988" name="Rectangle 1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89" name="Rectangle 1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0" name="Rectangle 1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1" name="Rectangle 1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2" name="Rectangle 1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3" name="Rectangle 1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4" name="Rectangle 1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5" name="Rectangle 1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96" name="Rectangle 2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38" name="Group 21"/>
            <p:cNvGrpSpPr>
              <a:grpSpLocks/>
            </p:cNvGrpSpPr>
            <p:nvPr/>
          </p:nvGrpSpPr>
          <p:grpSpPr bwMode="auto">
            <a:xfrm>
              <a:off x="580" y="1985"/>
              <a:ext cx="319" cy="456"/>
              <a:chOff x="533" y="394"/>
              <a:chExt cx="266" cy="507"/>
            </a:xfrm>
          </p:grpSpPr>
          <p:sp>
            <p:nvSpPr>
              <p:cNvPr id="26979" name="Rectangle 2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80" name="Rectangle 2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1" name="Rectangle 2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2" name="Rectangle 2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3" name="Rectangle 2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4" name="Rectangle 2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5" name="Rectangle 2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6" name="Rectangle 2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87" name="Rectangle 3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39" name="Rectangle 31"/>
            <p:cNvSpPr>
              <a:spLocks noChangeArrowheads="1"/>
            </p:cNvSpPr>
            <p:nvPr/>
          </p:nvSpPr>
          <p:spPr bwMode="auto">
            <a:xfrm rot="5400000">
              <a:off x="456" y="2236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640" name="AutoShape 32"/>
            <p:cNvCxnSpPr>
              <a:cxnSpLocks noChangeShapeType="1"/>
              <a:stCxn id="26647" idx="2"/>
              <a:endCxn id="26646" idx="0"/>
            </p:cNvCxnSpPr>
            <p:nvPr/>
          </p:nvCxnSpPr>
          <p:spPr bwMode="auto">
            <a:xfrm>
              <a:off x="2087" y="1254"/>
              <a:ext cx="0" cy="1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41" name="AutoShape 33"/>
            <p:cNvCxnSpPr>
              <a:cxnSpLocks noChangeShapeType="1"/>
              <a:stCxn id="26646" idx="2"/>
              <a:endCxn id="26645" idx="0"/>
            </p:cNvCxnSpPr>
            <p:nvPr/>
          </p:nvCxnSpPr>
          <p:spPr bwMode="auto">
            <a:xfrm>
              <a:off x="2087" y="1488"/>
              <a:ext cx="4" cy="10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42" name="AutoShape 34"/>
            <p:cNvCxnSpPr>
              <a:cxnSpLocks noChangeShapeType="1"/>
              <a:stCxn id="26636" idx="0"/>
            </p:cNvCxnSpPr>
            <p:nvPr/>
          </p:nvCxnSpPr>
          <p:spPr bwMode="auto">
            <a:xfrm rot="5400000" flipV="1">
              <a:off x="3309" y="-781"/>
              <a:ext cx="1" cy="5489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643" name="AutoShape 35"/>
            <p:cNvCxnSpPr>
              <a:cxnSpLocks noChangeShapeType="1"/>
              <a:stCxn id="26645" idx="2"/>
            </p:cNvCxnSpPr>
            <p:nvPr/>
          </p:nvCxnSpPr>
          <p:spPr bwMode="auto">
            <a:xfrm>
              <a:off x="2091" y="1742"/>
              <a:ext cx="0" cy="11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44" name="AutoShape 36"/>
            <p:cNvCxnSpPr>
              <a:cxnSpLocks noChangeShapeType="1"/>
              <a:stCxn id="26635" idx="2"/>
              <a:endCxn id="26645" idx="3"/>
            </p:cNvCxnSpPr>
            <p:nvPr/>
          </p:nvCxnSpPr>
          <p:spPr bwMode="auto">
            <a:xfrm rot="5400000" flipH="1" flipV="1">
              <a:off x="1150" y="1264"/>
              <a:ext cx="1182" cy="1989"/>
            </a:xfrm>
            <a:prstGeom prst="bentConnector4">
              <a:avLst>
                <a:gd name="adj1" fmla="val -9560"/>
                <a:gd name="adj2" fmla="val 292106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6645" name="Rectangle 37"/>
            <p:cNvSpPr>
              <a:spLocks noChangeArrowheads="1"/>
            </p:cNvSpPr>
            <p:nvPr/>
          </p:nvSpPr>
          <p:spPr bwMode="auto">
            <a:xfrm>
              <a:off x="1447" y="1594"/>
              <a:ext cx="1288" cy="148"/>
            </a:xfrm>
            <a:prstGeom prst="rect">
              <a:avLst/>
            </a:prstGeom>
            <a:solidFill>
              <a:srgbClr val="F29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Thread Execution Manager</a:t>
              </a:r>
            </a:p>
          </p:txBody>
        </p:sp>
        <p:sp>
          <p:nvSpPr>
            <p:cNvPr id="26646" name="Rectangle 38"/>
            <p:cNvSpPr>
              <a:spLocks noChangeArrowheads="1"/>
            </p:cNvSpPr>
            <p:nvPr/>
          </p:nvSpPr>
          <p:spPr bwMode="auto">
            <a:xfrm>
              <a:off x="1513" y="1374"/>
              <a:ext cx="1148" cy="11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Input Assembler</a:t>
              </a:r>
            </a:p>
          </p:txBody>
        </p:sp>
        <p:sp>
          <p:nvSpPr>
            <p:cNvPr id="26647" name="Rectangle 39"/>
            <p:cNvSpPr>
              <a:spLocks noChangeArrowheads="1"/>
            </p:cNvSpPr>
            <p:nvPr/>
          </p:nvSpPr>
          <p:spPr bwMode="auto">
            <a:xfrm>
              <a:off x="1513" y="1141"/>
              <a:ext cx="1148" cy="11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26648" name="AutoShape 40"/>
            <p:cNvCxnSpPr>
              <a:cxnSpLocks noChangeShapeType="1"/>
            </p:cNvCxnSpPr>
            <p:nvPr/>
          </p:nvCxnSpPr>
          <p:spPr bwMode="auto">
            <a:xfrm>
              <a:off x="56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49" name="AutoShape 41"/>
            <p:cNvCxnSpPr>
              <a:cxnSpLocks noChangeShapeType="1"/>
            </p:cNvCxnSpPr>
            <p:nvPr/>
          </p:nvCxnSpPr>
          <p:spPr bwMode="auto">
            <a:xfrm>
              <a:off x="747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50" name="AutoShape 42"/>
            <p:cNvCxnSpPr>
              <a:cxnSpLocks noChangeShapeType="1"/>
            </p:cNvCxnSpPr>
            <p:nvPr/>
          </p:nvCxnSpPr>
          <p:spPr bwMode="auto">
            <a:xfrm>
              <a:off x="134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51" name="AutoShape 43"/>
            <p:cNvCxnSpPr>
              <a:cxnSpLocks noChangeShapeType="1"/>
            </p:cNvCxnSpPr>
            <p:nvPr/>
          </p:nvCxnSpPr>
          <p:spPr bwMode="auto">
            <a:xfrm>
              <a:off x="152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52" name="AutoShape 44"/>
            <p:cNvCxnSpPr>
              <a:cxnSpLocks noChangeShapeType="1"/>
            </p:cNvCxnSpPr>
            <p:nvPr/>
          </p:nvCxnSpPr>
          <p:spPr bwMode="auto">
            <a:xfrm>
              <a:off x="2135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53" name="AutoShape 45"/>
            <p:cNvCxnSpPr>
              <a:cxnSpLocks noChangeShapeType="1"/>
            </p:cNvCxnSpPr>
            <p:nvPr/>
          </p:nvCxnSpPr>
          <p:spPr bwMode="auto">
            <a:xfrm>
              <a:off x="2316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54" name="AutoShape 46"/>
            <p:cNvCxnSpPr>
              <a:cxnSpLocks noChangeShapeType="1"/>
            </p:cNvCxnSpPr>
            <p:nvPr/>
          </p:nvCxnSpPr>
          <p:spPr bwMode="auto">
            <a:xfrm>
              <a:off x="291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55" name="AutoShape 47"/>
            <p:cNvCxnSpPr>
              <a:cxnSpLocks noChangeShapeType="1"/>
            </p:cNvCxnSpPr>
            <p:nvPr/>
          </p:nvCxnSpPr>
          <p:spPr bwMode="auto">
            <a:xfrm>
              <a:off x="310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56" name="AutoShape 48"/>
            <p:cNvCxnSpPr>
              <a:cxnSpLocks noChangeShapeType="1"/>
            </p:cNvCxnSpPr>
            <p:nvPr/>
          </p:nvCxnSpPr>
          <p:spPr bwMode="auto">
            <a:xfrm>
              <a:off x="3698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57" name="AutoShape 49"/>
            <p:cNvCxnSpPr>
              <a:cxnSpLocks noChangeShapeType="1"/>
            </p:cNvCxnSpPr>
            <p:nvPr/>
          </p:nvCxnSpPr>
          <p:spPr bwMode="auto">
            <a:xfrm>
              <a:off x="388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58" name="AutoShape 50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59" name="AutoShape 51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60" name="AutoShape 52"/>
            <p:cNvCxnSpPr>
              <a:cxnSpLocks noChangeShapeType="1"/>
            </p:cNvCxnSpPr>
            <p:nvPr/>
          </p:nvCxnSpPr>
          <p:spPr bwMode="auto">
            <a:xfrm>
              <a:off x="526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DDDDDD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61" name="AutoShape 53"/>
            <p:cNvCxnSpPr>
              <a:cxnSpLocks noChangeShapeType="1"/>
            </p:cNvCxnSpPr>
            <p:nvPr/>
          </p:nvCxnSpPr>
          <p:spPr bwMode="auto">
            <a:xfrm>
              <a:off x="544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62" name="AutoShape 54"/>
            <p:cNvCxnSpPr>
              <a:cxnSpLocks noChangeShapeType="1"/>
            </p:cNvCxnSpPr>
            <p:nvPr/>
          </p:nvCxnSpPr>
          <p:spPr bwMode="auto">
            <a:xfrm>
              <a:off x="6054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663" name="AutoShape 55"/>
            <p:cNvCxnSpPr>
              <a:cxnSpLocks noChangeShapeType="1"/>
            </p:cNvCxnSpPr>
            <p:nvPr/>
          </p:nvCxnSpPr>
          <p:spPr bwMode="auto">
            <a:xfrm>
              <a:off x="6235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ffectLst/>
          </p:spPr>
        </p:cxnSp>
        <p:cxnSp>
          <p:nvCxnSpPr>
            <p:cNvPr id="26664" name="AutoShape 56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65" name="AutoShape 57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66" name="AutoShape 58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2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67" name="AutoShape 59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68" name="AutoShape 60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669" name="AutoShape 61"/>
            <p:cNvCxnSpPr>
              <a:cxnSpLocks noChangeShapeType="1"/>
            </p:cNvCxnSpPr>
            <p:nvPr/>
          </p:nvCxnSpPr>
          <p:spPr bwMode="auto">
            <a:xfrm flipH="1">
              <a:off x="5267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670" name="Rectangle 62"/>
            <p:cNvSpPr>
              <a:spLocks noChangeArrowheads="1"/>
            </p:cNvSpPr>
            <p:nvPr/>
          </p:nvSpPr>
          <p:spPr bwMode="auto">
            <a:xfrm>
              <a:off x="977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71" name="Group 63"/>
            <p:cNvGrpSpPr>
              <a:grpSpLocks/>
            </p:cNvGrpSpPr>
            <p:nvPr/>
          </p:nvGrpSpPr>
          <p:grpSpPr bwMode="auto">
            <a:xfrm>
              <a:off x="1006" y="1985"/>
              <a:ext cx="319" cy="456"/>
              <a:chOff x="533" y="394"/>
              <a:chExt cx="266" cy="507"/>
            </a:xfrm>
          </p:grpSpPr>
          <p:sp>
            <p:nvSpPr>
              <p:cNvPr id="26970" name="Rectangle 6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71" name="Rectangle 6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2" name="Rectangle 6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3" name="Rectangle 6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4" name="Rectangle 6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5" name="Rectangle 6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6" name="Rectangle 7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7" name="Rectangle 7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78" name="Rectangle 7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72" name="Group 73"/>
            <p:cNvGrpSpPr>
              <a:grpSpLocks/>
            </p:cNvGrpSpPr>
            <p:nvPr/>
          </p:nvGrpSpPr>
          <p:grpSpPr bwMode="auto">
            <a:xfrm>
              <a:off x="1355" y="1985"/>
              <a:ext cx="319" cy="456"/>
              <a:chOff x="533" y="394"/>
              <a:chExt cx="266" cy="507"/>
            </a:xfrm>
          </p:grpSpPr>
          <p:sp>
            <p:nvSpPr>
              <p:cNvPr id="26961" name="Rectangle 7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62" name="Rectangle 7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3" name="Rectangle 7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4" name="Rectangle 7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5" name="Rectangle 7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6" name="Rectangle 7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7" name="Rectangle 8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8" name="Rectangle 8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9" name="Rectangle 8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73" name="Rectangle 83"/>
            <p:cNvSpPr>
              <a:spLocks noChangeArrowheads="1"/>
            </p:cNvSpPr>
            <p:nvPr/>
          </p:nvSpPr>
          <p:spPr bwMode="auto">
            <a:xfrm>
              <a:off x="1768" y="2824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Rectangle 84"/>
            <p:cNvSpPr>
              <a:spLocks noChangeArrowheads="1"/>
            </p:cNvSpPr>
            <p:nvPr/>
          </p:nvSpPr>
          <p:spPr bwMode="auto">
            <a:xfrm>
              <a:off x="2130" y="2824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Rectangle 85"/>
            <p:cNvSpPr>
              <a:spLocks noChangeArrowheads="1"/>
            </p:cNvSpPr>
            <p:nvPr/>
          </p:nvSpPr>
          <p:spPr bwMode="auto">
            <a:xfrm>
              <a:off x="1768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76" name="Group 86"/>
            <p:cNvGrpSpPr>
              <a:grpSpLocks/>
            </p:cNvGrpSpPr>
            <p:nvPr/>
          </p:nvGrpSpPr>
          <p:grpSpPr bwMode="auto">
            <a:xfrm>
              <a:off x="1797" y="1986"/>
              <a:ext cx="319" cy="456"/>
              <a:chOff x="533" y="394"/>
              <a:chExt cx="266" cy="507"/>
            </a:xfrm>
          </p:grpSpPr>
          <p:sp>
            <p:nvSpPr>
              <p:cNvPr id="26952" name="Rectangle 8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53" name="Rectangle 8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4" name="Rectangle 8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5" name="Rectangle 9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6" name="Rectangle 9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7" name="Rectangle 9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8" name="Rectangle 9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9" name="Rectangle 9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60" name="Rectangle 9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77" name="Group 96"/>
            <p:cNvGrpSpPr>
              <a:grpSpLocks/>
            </p:cNvGrpSpPr>
            <p:nvPr/>
          </p:nvGrpSpPr>
          <p:grpSpPr bwMode="auto">
            <a:xfrm>
              <a:off x="2146" y="1986"/>
              <a:ext cx="319" cy="456"/>
              <a:chOff x="533" y="394"/>
              <a:chExt cx="266" cy="507"/>
            </a:xfrm>
          </p:grpSpPr>
          <p:sp>
            <p:nvSpPr>
              <p:cNvPr id="26943" name="Rectangle 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44" name="Rectangle 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5" name="Rectangle 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6" name="Rectangle 1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7" name="Rectangle 1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8" name="Rectangle 10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9" name="Rectangle 10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0" name="Rectangle 1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51" name="Rectangle 1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78" name="Rectangle 106"/>
            <p:cNvSpPr>
              <a:spLocks noChangeArrowheads="1"/>
            </p:cNvSpPr>
            <p:nvPr/>
          </p:nvSpPr>
          <p:spPr bwMode="auto">
            <a:xfrm>
              <a:off x="2543" y="1964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79" name="Group 107"/>
            <p:cNvGrpSpPr>
              <a:grpSpLocks/>
            </p:cNvGrpSpPr>
            <p:nvPr/>
          </p:nvGrpSpPr>
          <p:grpSpPr bwMode="auto">
            <a:xfrm>
              <a:off x="2572" y="1986"/>
              <a:ext cx="319" cy="456"/>
              <a:chOff x="533" y="394"/>
              <a:chExt cx="266" cy="507"/>
            </a:xfrm>
          </p:grpSpPr>
          <p:sp>
            <p:nvSpPr>
              <p:cNvPr id="26934" name="Rectangle 10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5" name="Rectangle 10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6" name="Rectangle 11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7" name="Rectangle 11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8" name="Rectangle 11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9" name="Rectangle 11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0" name="Rectangle 11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1" name="Rectangle 11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42" name="Rectangle 11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80" name="Group 117"/>
            <p:cNvGrpSpPr>
              <a:grpSpLocks/>
            </p:cNvGrpSpPr>
            <p:nvPr/>
          </p:nvGrpSpPr>
          <p:grpSpPr bwMode="auto">
            <a:xfrm>
              <a:off x="2921" y="1986"/>
              <a:ext cx="319" cy="456"/>
              <a:chOff x="533" y="394"/>
              <a:chExt cx="266" cy="507"/>
            </a:xfrm>
          </p:grpSpPr>
          <p:sp>
            <p:nvSpPr>
              <p:cNvPr id="26925" name="Rectangle 11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26" name="Rectangle 11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7" name="Rectangle 12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8" name="Rectangle 12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9" name="Rectangle 12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0" name="Rectangle 12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1" name="Rectangle 12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2" name="Rectangle 12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33" name="Rectangle 12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81" name="Rectangle 127"/>
            <p:cNvSpPr>
              <a:spLocks noChangeArrowheads="1"/>
            </p:cNvSpPr>
            <p:nvPr/>
          </p:nvSpPr>
          <p:spPr bwMode="auto">
            <a:xfrm>
              <a:off x="3343" y="2822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Rectangle 128"/>
            <p:cNvSpPr>
              <a:spLocks noChangeArrowheads="1"/>
            </p:cNvSpPr>
            <p:nvPr/>
          </p:nvSpPr>
          <p:spPr bwMode="auto">
            <a:xfrm>
              <a:off x="3706" y="2822"/>
              <a:ext cx="363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Rectangle 129"/>
            <p:cNvSpPr>
              <a:spLocks noChangeArrowheads="1"/>
            </p:cNvSpPr>
            <p:nvPr/>
          </p:nvSpPr>
          <p:spPr bwMode="auto">
            <a:xfrm>
              <a:off x="3343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4" name="Group 130"/>
            <p:cNvGrpSpPr>
              <a:grpSpLocks/>
            </p:cNvGrpSpPr>
            <p:nvPr/>
          </p:nvGrpSpPr>
          <p:grpSpPr bwMode="auto">
            <a:xfrm>
              <a:off x="3372" y="1984"/>
              <a:ext cx="319" cy="456"/>
              <a:chOff x="533" y="394"/>
              <a:chExt cx="266" cy="507"/>
            </a:xfrm>
          </p:grpSpPr>
          <p:sp>
            <p:nvSpPr>
              <p:cNvPr id="26916" name="Rectangle 13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17" name="Rectangle 13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8" name="Rectangle 13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9" name="Rectangle 134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0" name="Rectangle 135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1" name="Rectangle 13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2" name="Rectangle 13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3" name="Rectangle 13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24" name="Rectangle 13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85" name="Group 140"/>
            <p:cNvGrpSpPr>
              <a:grpSpLocks/>
            </p:cNvGrpSpPr>
            <p:nvPr/>
          </p:nvGrpSpPr>
          <p:grpSpPr bwMode="auto">
            <a:xfrm>
              <a:off x="3721" y="1984"/>
              <a:ext cx="319" cy="456"/>
              <a:chOff x="533" y="394"/>
              <a:chExt cx="266" cy="507"/>
            </a:xfrm>
          </p:grpSpPr>
          <p:sp>
            <p:nvSpPr>
              <p:cNvPr id="26907" name="Rectangle 14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08" name="Rectangle 14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9" name="Rectangle 14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0" name="Rectangle 144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1" name="Rectangle 145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2" name="Rectangle 14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3" name="Rectangle 14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4" name="Rectangle 14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15" name="Rectangle 14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86" name="Rectangle 150"/>
            <p:cNvSpPr>
              <a:spLocks noChangeArrowheads="1"/>
            </p:cNvSpPr>
            <p:nvPr/>
          </p:nvSpPr>
          <p:spPr bwMode="auto">
            <a:xfrm>
              <a:off x="4118" y="1962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7" name="Group 151"/>
            <p:cNvGrpSpPr>
              <a:grpSpLocks/>
            </p:cNvGrpSpPr>
            <p:nvPr/>
          </p:nvGrpSpPr>
          <p:grpSpPr bwMode="auto">
            <a:xfrm>
              <a:off x="4147" y="1984"/>
              <a:ext cx="319" cy="456"/>
              <a:chOff x="533" y="394"/>
              <a:chExt cx="266" cy="507"/>
            </a:xfrm>
          </p:grpSpPr>
          <p:sp>
            <p:nvSpPr>
              <p:cNvPr id="26898" name="Rectangle 15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99" name="Rectangle 15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0" name="Rectangle 15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1" name="Rectangle 15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2" name="Rectangle 15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3" name="Rectangle 15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4" name="Rectangle 15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5" name="Rectangle 15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906" name="Rectangle 16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88" name="Group 161"/>
            <p:cNvGrpSpPr>
              <a:grpSpLocks/>
            </p:cNvGrpSpPr>
            <p:nvPr/>
          </p:nvGrpSpPr>
          <p:grpSpPr bwMode="auto">
            <a:xfrm>
              <a:off x="4496" y="1984"/>
              <a:ext cx="319" cy="456"/>
              <a:chOff x="533" y="394"/>
              <a:chExt cx="266" cy="507"/>
            </a:xfrm>
          </p:grpSpPr>
          <p:sp>
            <p:nvSpPr>
              <p:cNvPr id="26889" name="Rectangle 16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90" name="Rectangle 16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1" name="Rectangle 16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2" name="Rectangle 16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3" name="Rectangle 16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4" name="Rectangle 16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5" name="Rectangle 16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6" name="Rectangle 16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97" name="Rectangle 17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89" name="Rectangle 171"/>
            <p:cNvSpPr>
              <a:spLocks noChangeArrowheads="1"/>
            </p:cNvSpPr>
            <p:nvPr/>
          </p:nvSpPr>
          <p:spPr bwMode="auto">
            <a:xfrm>
              <a:off x="4909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0" name="Rectangle 172"/>
            <p:cNvSpPr>
              <a:spLocks noChangeArrowheads="1"/>
            </p:cNvSpPr>
            <p:nvPr/>
          </p:nvSpPr>
          <p:spPr bwMode="auto">
            <a:xfrm>
              <a:off x="5271" y="2823"/>
              <a:ext cx="364" cy="3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1" name="Rectangle 173"/>
            <p:cNvSpPr>
              <a:spLocks noChangeArrowheads="1"/>
            </p:cNvSpPr>
            <p:nvPr/>
          </p:nvSpPr>
          <p:spPr bwMode="auto">
            <a:xfrm>
              <a:off x="4909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92" name="Group 174"/>
            <p:cNvGrpSpPr>
              <a:grpSpLocks/>
            </p:cNvGrpSpPr>
            <p:nvPr/>
          </p:nvGrpSpPr>
          <p:grpSpPr bwMode="auto">
            <a:xfrm>
              <a:off x="4938" y="1985"/>
              <a:ext cx="319" cy="456"/>
              <a:chOff x="533" y="394"/>
              <a:chExt cx="266" cy="507"/>
            </a:xfrm>
          </p:grpSpPr>
          <p:sp>
            <p:nvSpPr>
              <p:cNvPr id="26880" name="Rectangle 1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81" name="Rectangle 1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2" name="Rectangle 1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3" name="Rectangle 1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4" name="Rectangle 1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5" name="Rectangle 1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6" name="Rectangle 1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7" name="Rectangle 1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88" name="Rectangle 1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93" name="Group 184"/>
            <p:cNvGrpSpPr>
              <a:grpSpLocks/>
            </p:cNvGrpSpPr>
            <p:nvPr/>
          </p:nvGrpSpPr>
          <p:grpSpPr bwMode="auto">
            <a:xfrm>
              <a:off x="5287" y="1985"/>
              <a:ext cx="319" cy="456"/>
              <a:chOff x="533" y="394"/>
              <a:chExt cx="266" cy="507"/>
            </a:xfrm>
          </p:grpSpPr>
          <p:sp>
            <p:nvSpPr>
              <p:cNvPr id="26871" name="Rectangle 18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72" name="Rectangle 18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3" name="Rectangle 18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4" name="Rectangle 18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5" name="Rectangle 18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6" name="Rectangle 19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7" name="Rectangle 19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8" name="Rectangle 19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9" name="Rectangle 19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94" name="Rectangle 194"/>
            <p:cNvSpPr>
              <a:spLocks noChangeArrowheads="1"/>
            </p:cNvSpPr>
            <p:nvPr/>
          </p:nvSpPr>
          <p:spPr bwMode="auto">
            <a:xfrm>
              <a:off x="5684" y="1963"/>
              <a:ext cx="726" cy="8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95" name="Group 195"/>
            <p:cNvGrpSpPr>
              <a:grpSpLocks/>
            </p:cNvGrpSpPr>
            <p:nvPr/>
          </p:nvGrpSpPr>
          <p:grpSpPr bwMode="auto">
            <a:xfrm>
              <a:off x="5713" y="1985"/>
              <a:ext cx="319" cy="456"/>
              <a:chOff x="533" y="394"/>
              <a:chExt cx="266" cy="507"/>
            </a:xfrm>
          </p:grpSpPr>
          <p:sp>
            <p:nvSpPr>
              <p:cNvPr id="26862" name="Rectangle 19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63" name="Rectangle 19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4" name="Rectangle 19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5" name="Rectangle 19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6" name="Rectangle 20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7" name="Rectangle 20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8" name="Rectangle 20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9" name="Rectangle 20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70" name="Rectangle 20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696" name="Group 205"/>
            <p:cNvGrpSpPr>
              <a:grpSpLocks/>
            </p:cNvGrpSpPr>
            <p:nvPr/>
          </p:nvGrpSpPr>
          <p:grpSpPr bwMode="auto">
            <a:xfrm>
              <a:off x="6062" y="1985"/>
              <a:ext cx="319" cy="456"/>
              <a:chOff x="533" y="394"/>
              <a:chExt cx="266" cy="507"/>
            </a:xfrm>
          </p:grpSpPr>
          <p:sp>
            <p:nvSpPr>
              <p:cNvPr id="26853" name="Rectangle 20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54" name="Rectangle 20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55" name="Rectangle 20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56" name="Rectangle 20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57" name="Rectangle 21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58" name="Rectangle 21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59" name="Rectangle 21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0" name="Rectangle 21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861" name="Rectangle 21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700" b="1"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697" name="Rectangle 215"/>
            <p:cNvSpPr>
              <a:spLocks noChangeArrowheads="1"/>
            </p:cNvSpPr>
            <p:nvPr/>
          </p:nvSpPr>
          <p:spPr bwMode="auto">
            <a:xfrm rot="5400000">
              <a:off x="1231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8" name="Rectangle 216"/>
            <p:cNvSpPr>
              <a:spLocks noChangeArrowheads="1"/>
            </p:cNvSpPr>
            <p:nvPr/>
          </p:nvSpPr>
          <p:spPr bwMode="auto">
            <a:xfrm rot="5400000">
              <a:off x="202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9" name="Rectangle 217"/>
            <p:cNvSpPr>
              <a:spLocks noChangeArrowheads="1"/>
            </p:cNvSpPr>
            <p:nvPr/>
          </p:nvSpPr>
          <p:spPr bwMode="auto">
            <a:xfrm rot="5400000">
              <a:off x="27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0" name="Rectangle 218"/>
            <p:cNvSpPr>
              <a:spLocks noChangeArrowheads="1"/>
            </p:cNvSpPr>
            <p:nvPr/>
          </p:nvSpPr>
          <p:spPr bwMode="auto">
            <a:xfrm rot="5400000">
              <a:off x="35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Rectangle 219"/>
            <p:cNvSpPr>
              <a:spLocks noChangeArrowheads="1"/>
            </p:cNvSpPr>
            <p:nvPr/>
          </p:nvSpPr>
          <p:spPr bwMode="auto">
            <a:xfrm rot="5400000">
              <a:off x="437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2" name="Rectangle 220"/>
            <p:cNvSpPr>
              <a:spLocks noChangeArrowheads="1"/>
            </p:cNvSpPr>
            <p:nvPr/>
          </p:nvSpPr>
          <p:spPr bwMode="auto">
            <a:xfrm rot="5400000">
              <a:off x="5163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Rectangle 221"/>
            <p:cNvSpPr>
              <a:spLocks noChangeArrowheads="1"/>
            </p:cNvSpPr>
            <p:nvPr/>
          </p:nvSpPr>
          <p:spPr bwMode="auto">
            <a:xfrm rot="5400000">
              <a:off x="5938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704" name="AutoShape 222"/>
            <p:cNvCxnSpPr>
              <a:cxnSpLocks noChangeShapeType="1"/>
            </p:cNvCxnSpPr>
            <p:nvPr/>
          </p:nvCxnSpPr>
          <p:spPr bwMode="auto">
            <a:xfrm>
              <a:off x="181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705" name="AutoShape 223"/>
            <p:cNvCxnSpPr>
              <a:cxnSpLocks noChangeShapeType="1"/>
            </p:cNvCxnSpPr>
            <p:nvPr/>
          </p:nvCxnSpPr>
          <p:spPr bwMode="auto">
            <a:xfrm>
              <a:off x="1820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706" name="AutoShape 224"/>
            <p:cNvCxnSpPr>
              <a:cxnSpLocks noChangeShapeType="1"/>
            </p:cNvCxnSpPr>
            <p:nvPr/>
          </p:nvCxnSpPr>
          <p:spPr bwMode="auto">
            <a:xfrm>
              <a:off x="2929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707" name="AutoShape 225"/>
            <p:cNvCxnSpPr>
              <a:cxnSpLocks noChangeShapeType="1"/>
            </p:cNvCxnSpPr>
            <p:nvPr/>
          </p:nvCxnSpPr>
          <p:spPr bwMode="auto">
            <a:xfrm>
              <a:off x="2929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708" name="AutoShape 226"/>
            <p:cNvCxnSpPr>
              <a:cxnSpLocks noChangeShapeType="1"/>
            </p:cNvCxnSpPr>
            <p:nvPr/>
          </p:nvCxnSpPr>
          <p:spPr bwMode="auto">
            <a:xfrm>
              <a:off x="4037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709" name="AutoShape 227"/>
            <p:cNvCxnSpPr>
              <a:cxnSpLocks noChangeShapeType="1"/>
            </p:cNvCxnSpPr>
            <p:nvPr/>
          </p:nvCxnSpPr>
          <p:spPr bwMode="auto">
            <a:xfrm>
              <a:off x="403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710" name="AutoShape 228"/>
            <p:cNvCxnSpPr>
              <a:cxnSpLocks noChangeShapeType="1"/>
            </p:cNvCxnSpPr>
            <p:nvPr/>
          </p:nvCxnSpPr>
          <p:spPr bwMode="auto">
            <a:xfrm>
              <a:off x="5146" y="3043"/>
              <a:ext cx="0" cy="20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711" name="AutoShape 229"/>
            <p:cNvCxnSpPr>
              <a:cxnSpLocks noChangeShapeType="1"/>
            </p:cNvCxnSpPr>
            <p:nvPr/>
          </p:nvCxnSpPr>
          <p:spPr bwMode="auto">
            <a:xfrm>
              <a:off x="5147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712" name="AutoShape 230"/>
            <p:cNvCxnSpPr>
              <a:cxnSpLocks noChangeShapeType="1"/>
            </p:cNvCxnSpPr>
            <p:nvPr/>
          </p:nvCxnSpPr>
          <p:spPr bwMode="auto">
            <a:xfrm>
              <a:off x="6256" y="3400"/>
              <a:ext cx="0" cy="1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26713" name="Group 231"/>
            <p:cNvGrpSpPr>
              <a:grpSpLocks/>
            </p:cNvGrpSpPr>
            <p:nvPr/>
          </p:nvGrpSpPr>
          <p:grpSpPr bwMode="auto">
            <a:xfrm>
              <a:off x="235" y="2696"/>
              <a:ext cx="666" cy="136"/>
              <a:chOff x="4428" y="1050"/>
              <a:chExt cx="679" cy="136"/>
            </a:xfrm>
          </p:grpSpPr>
          <p:sp>
            <p:nvSpPr>
              <p:cNvPr id="26840" name="Rectangle 232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841" name="Group 23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848" name="Rectangle 23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49" name="Line 23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50" name="Group 23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51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52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42" name="Group 23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843" name="Rectangle 24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7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44" name="Line 24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45" name="Group 24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46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700" b="1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47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4" name="Group 245"/>
            <p:cNvGrpSpPr>
              <a:grpSpLocks/>
            </p:cNvGrpSpPr>
            <p:nvPr/>
          </p:nvGrpSpPr>
          <p:grpSpPr bwMode="auto">
            <a:xfrm>
              <a:off x="1011" y="2696"/>
              <a:ext cx="666" cy="136"/>
              <a:chOff x="4428" y="1050"/>
              <a:chExt cx="679" cy="136"/>
            </a:xfrm>
          </p:grpSpPr>
          <p:sp>
            <p:nvSpPr>
              <p:cNvPr id="26827" name="Rectangle 246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828" name="Group 24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835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36" name="Line 24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37" name="Group 25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38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39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29" name="Group 25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8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31" name="Line 25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32" name="Group 25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3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34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5" name="Group 259"/>
            <p:cNvGrpSpPr>
              <a:grpSpLocks/>
            </p:cNvGrpSpPr>
            <p:nvPr/>
          </p:nvGrpSpPr>
          <p:grpSpPr bwMode="auto">
            <a:xfrm>
              <a:off x="1800" y="2696"/>
              <a:ext cx="666" cy="136"/>
              <a:chOff x="4428" y="1050"/>
              <a:chExt cx="679" cy="136"/>
            </a:xfrm>
          </p:grpSpPr>
          <p:sp>
            <p:nvSpPr>
              <p:cNvPr id="26814" name="Rectangle 260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815" name="Group 26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8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23" name="Line 26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24" name="Group 26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2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26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16" name="Group 26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817" name="Rectangle 26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18" name="Line 26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19" name="Group 27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20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21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6" name="Group 273"/>
            <p:cNvGrpSpPr>
              <a:grpSpLocks/>
            </p:cNvGrpSpPr>
            <p:nvPr/>
          </p:nvGrpSpPr>
          <p:grpSpPr bwMode="auto">
            <a:xfrm>
              <a:off x="2571" y="2696"/>
              <a:ext cx="666" cy="136"/>
              <a:chOff x="4428" y="1050"/>
              <a:chExt cx="679" cy="136"/>
            </a:xfrm>
          </p:grpSpPr>
          <p:sp>
            <p:nvSpPr>
              <p:cNvPr id="26801" name="Rectangle 274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802" name="Group 275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809" name="Rectangle 276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10" name="Line 277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11" name="Group 27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12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13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03" name="Group 281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804" name="Rectangle 28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805" name="Line 28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806" name="Group 28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807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08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7" name="Group 287"/>
            <p:cNvGrpSpPr>
              <a:grpSpLocks/>
            </p:cNvGrpSpPr>
            <p:nvPr/>
          </p:nvGrpSpPr>
          <p:grpSpPr bwMode="auto">
            <a:xfrm>
              <a:off x="3371" y="2696"/>
              <a:ext cx="666" cy="136"/>
              <a:chOff x="4428" y="1050"/>
              <a:chExt cx="679" cy="136"/>
            </a:xfrm>
          </p:grpSpPr>
          <p:sp>
            <p:nvSpPr>
              <p:cNvPr id="26788" name="Rectangle 288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789" name="Group 289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796" name="Rectangle 29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97" name="Line 29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98" name="Group 29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99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800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90" name="Group 295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791" name="Rectangle 296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92" name="Line 297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93" name="Group 29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94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95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8" name="Group 301"/>
            <p:cNvGrpSpPr>
              <a:grpSpLocks/>
            </p:cNvGrpSpPr>
            <p:nvPr/>
          </p:nvGrpSpPr>
          <p:grpSpPr bwMode="auto">
            <a:xfrm>
              <a:off x="4148" y="2696"/>
              <a:ext cx="666" cy="136"/>
              <a:chOff x="4428" y="1050"/>
              <a:chExt cx="679" cy="136"/>
            </a:xfrm>
          </p:grpSpPr>
          <p:sp>
            <p:nvSpPr>
              <p:cNvPr id="26775" name="Rectangle 302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776" name="Group 30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783" name="Rectangle 30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84" name="Line 30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85" name="Group 30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86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87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77" name="Group 30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778" name="Rectangle 31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79" name="Line 31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80" name="Group 31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81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82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19" name="Group 315"/>
            <p:cNvGrpSpPr>
              <a:grpSpLocks/>
            </p:cNvGrpSpPr>
            <p:nvPr/>
          </p:nvGrpSpPr>
          <p:grpSpPr bwMode="auto">
            <a:xfrm>
              <a:off x="4937" y="2696"/>
              <a:ext cx="666" cy="136"/>
              <a:chOff x="4428" y="1050"/>
              <a:chExt cx="679" cy="136"/>
            </a:xfrm>
          </p:grpSpPr>
          <p:sp>
            <p:nvSpPr>
              <p:cNvPr id="26762" name="Rectangle 316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763" name="Group 31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770" name="Rectangle 31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71" name="Line 31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72" name="Group 32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73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7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64" name="Group 32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765" name="Rectangle 32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66" name="Line 32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67" name="Group 32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68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69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6720" name="Group 329"/>
            <p:cNvGrpSpPr>
              <a:grpSpLocks/>
            </p:cNvGrpSpPr>
            <p:nvPr/>
          </p:nvGrpSpPr>
          <p:grpSpPr bwMode="auto">
            <a:xfrm>
              <a:off x="5720" y="2696"/>
              <a:ext cx="666" cy="136"/>
              <a:chOff x="4428" y="1050"/>
              <a:chExt cx="679" cy="136"/>
            </a:xfrm>
          </p:grpSpPr>
          <p:sp>
            <p:nvSpPr>
              <p:cNvPr id="26749" name="Rectangle 330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750" name="Group 33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757" name="Rectangle 33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58" name="Line 33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59" name="Group 33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60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61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51" name="Group 33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752" name="Rectangle 33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53" name="Line 33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54" name="Group 34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55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56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26721" name="AutoShape 343"/>
            <p:cNvCxnSpPr>
              <a:cxnSpLocks noChangeShapeType="1"/>
              <a:stCxn id="26636" idx="2"/>
            </p:cNvCxnSpPr>
            <p:nvPr/>
          </p:nvCxnSpPr>
          <p:spPr bwMode="auto">
            <a:xfrm rot="16200000" flipH="1">
              <a:off x="3216" y="205"/>
              <a:ext cx="390" cy="5691"/>
            </a:xfrm>
            <a:prstGeom prst="bentConnector3">
              <a:avLst>
                <a:gd name="adj1" fmla="val 49745"/>
              </a:avLst>
            </a:prstGeom>
            <a:noFill/>
            <a:ln w="19050">
              <a:solidFill>
                <a:srgbClr val="DDDDDD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grpSp>
          <p:nvGrpSpPr>
            <p:cNvPr id="26722" name="Group 344"/>
            <p:cNvGrpSpPr>
              <a:grpSpLocks/>
            </p:cNvGrpSpPr>
            <p:nvPr/>
          </p:nvGrpSpPr>
          <p:grpSpPr bwMode="auto">
            <a:xfrm>
              <a:off x="235" y="2695"/>
              <a:ext cx="666" cy="136"/>
              <a:chOff x="4428" y="1050"/>
              <a:chExt cx="679" cy="136"/>
            </a:xfrm>
          </p:grpSpPr>
          <p:sp>
            <p:nvSpPr>
              <p:cNvPr id="26736" name="Rectangle 345"/>
              <p:cNvSpPr>
                <a:spLocks noChangeArrowheads="1"/>
              </p:cNvSpPr>
              <p:nvPr/>
            </p:nvSpPr>
            <p:spPr bwMode="auto">
              <a:xfrm rot="5400000">
                <a:off x="4700" y="906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Texture</a:t>
                </a:r>
              </a:p>
            </p:txBody>
          </p:sp>
          <p:grpSp>
            <p:nvGrpSpPr>
              <p:cNvPr id="26737" name="Group 346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26744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45" name="Line 348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46" name="Group 34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47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48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738" name="Group 352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26739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5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27432" rIns="0" bIns="0"/>
                <a:lstStyle/>
                <a:p>
                  <a:pPr algn="ctr"/>
                  <a:endParaRPr lang="en-US" sz="600" b="1">
                    <a:solidFill>
                      <a:schemeClr val="bg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6740" name="Line 35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5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26741" name="Group 35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26742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6"/>
                    <a:ext cx="102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0" tIns="27432" rIns="0" bIns="0"/>
                  <a:lstStyle/>
                  <a:p>
                    <a:pPr algn="ctr"/>
                    <a:endParaRPr lang="en-US" sz="600" b="1">
                      <a:solidFill>
                        <a:schemeClr val="bg1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6743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8"/>
                    <a:ext cx="10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6723" name="Rectangle 358"/>
            <p:cNvSpPr>
              <a:spLocks noChangeArrowheads="1"/>
            </p:cNvSpPr>
            <p:nvPr/>
          </p:nvSpPr>
          <p:spPr bwMode="auto">
            <a:xfrm>
              <a:off x="3353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4" name="Rectangle 359"/>
            <p:cNvSpPr>
              <a:spLocks noChangeArrowheads="1"/>
            </p:cNvSpPr>
            <p:nvPr/>
          </p:nvSpPr>
          <p:spPr bwMode="auto">
            <a:xfrm>
              <a:off x="204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5" name="Rectangle 360"/>
            <p:cNvSpPr>
              <a:spLocks noChangeArrowheads="1"/>
            </p:cNvSpPr>
            <p:nvPr/>
          </p:nvSpPr>
          <p:spPr bwMode="auto">
            <a:xfrm>
              <a:off x="979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6" name="Rectangle 361"/>
            <p:cNvSpPr>
              <a:spLocks noChangeArrowheads="1"/>
            </p:cNvSpPr>
            <p:nvPr/>
          </p:nvSpPr>
          <p:spPr bwMode="auto">
            <a:xfrm>
              <a:off x="1780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7" name="Rectangle 362"/>
            <p:cNvSpPr>
              <a:spLocks noChangeArrowheads="1"/>
            </p:cNvSpPr>
            <p:nvPr/>
          </p:nvSpPr>
          <p:spPr bwMode="auto">
            <a:xfrm>
              <a:off x="2554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8" name="Rectangle 363"/>
            <p:cNvSpPr>
              <a:spLocks noChangeArrowheads="1"/>
            </p:cNvSpPr>
            <p:nvPr/>
          </p:nvSpPr>
          <p:spPr bwMode="auto">
            <a:xfrm>
              <a:off x="4140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29" name="Rectangle 364"/>
            <p:cNvSpPr>
              <a:spLocks noChangeArrowheads="1"/>
            </p:cNvSpPr>
            <p:nvPr/>
          </p:nvSpPr>
          <p:spPr bwMode="auto">
            <a:xfrm>
              <a:off x="4915" y="2450"/>
              <a:ext cx="71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30" name="Rectangle 365"/>
            <p:cNvSpPr>
              <a:spLocks noChangeArrowheads="1"/>
            </p:cNvSpPr>
            <p:nvPr/>
          </p:nvSpPr>
          <p:spPr bwMode="auto">
            <a:xfrm>
              <a:off x="5715" y="2450"/>
              <a:ext cx="7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Parallel Data</a:t>
              </a:r>
              <a:b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</a:br>
              <a:r>
                <a:rPr lang="en-US" sz="1000" b="1">
                  <a:solidFill>
                    <a:srgbClr val="080808"/>
                  </a:solidFill>
                  <a:latin typeface="Arial" charset="0"/>
                  <a:cs typeface="Arial" charset="0"/>
                </a:rPr>
                <a:t>Cache</a:t>
              </a:r>
            </a:p>
          </p:txBody>
        </p:sp>
        <p:sp>
          <p:nvSpPr>
            <p:cNvPr id="26731" name="Rectangle 366"/>
            <p:cNvSpPr>
              <a:spLocks noChangeArrowheads="1"/>
            </p:cNvSpPr>
            <p:nvPr/>
          </p:nvSpPr>
          <p:spPr bwMode="auto">
            <a:xfrm>
              <a:off x="1538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  <p:sp>
          <p:nvSpPr>
            <p:cNvPr id="26732" name="Rectangle 367"/>
            <p:cNvSpPr>
              <a:spLocks noChangeArrowheads="1"/>
            </p:cNvSpPr>
            <p:nvPr/>
          </p:nvSpPr>
          <p:spPr bwMode="auto">
            <a:xfrm>
              <a:off x="2648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  <p:sp>
          <p:nvSpPr>
            <p:cNvPr id="26733" name="Rectangle 368"/>
            <p:cNvSpPr>
              <a:spLocks noChangeArrowheads="1"/>
            </p:cNvSpPr>
            <p:nvPr/>
          </p:nvSpPr>
          <p:spPr bwMode="auto">
            <a:xfrm>
              <a:off x="3756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  <p:sp>
          <p:nvSpPr>
            <p:cNvPr id="26734" name="Rectangle 369"/>
            <p:cNvSpPr>
              <a:spLocks noChangeArrowheads="1"/>
            </p:cNvSpPr>
            <p:nvPr/>
          </p:nvSpPr>
          <p:spPr bwMode="auto">
            <a:xfrm>
              <a:off x="4865" y="3241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  <p:sp>
          <p:nvSpPr>
            <p:cNvPr id="26735" name="Rectangle 370"/>
            <p:cNvSpPr>
              <a:spLocks noChangeArrowheads="1"/>
            </p:cNvSpPr>
            <p:nvPr/>
          </p:nvSpPr>
          <p:spPr bwMode="auto">
            <a:xfrm>
              <a:off x="5974" y="3242"/>
              <a:ext cx="563" cy="154"/>
            </a:xfrm>
            <a:prstGeom prst="rect">
              <a:avLst/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charset="0"/>
                  <a:cs typeface="Arial" charset="0"/>
                </a:rPr>
                <a:t>Load/store</a:t>
              </a:r>
            </a:p>
          </p:txBody>
        </p:sp>
      </p:grpSp>
      <p:sp>
        <p:nvSpPr>
          <p:cNvPr id="26629" name="Rectangle 37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 sz="4000" smtClean="0"/>
              <a:t>Architecture of a CUDA-capable GPU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840AC2A5-EF43-4ADE-8ADA-3982E7C7091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GT200 Characteristics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1 TFLOPS  peak performance (25-50 times of current high-end microprocessors)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265 GFLOPS sustained for apps such as VMD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Massively parallel, 128 cores, 90W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Massively threaded, sustains 1000s of threads per app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30-100 times speedup over high-end microprocessors on scientific and media applications: medical imaging, molecular dynamics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“I think they're right on the money, but the huge performance  differential (currently 3 GPUs ~= 300 SGI Altix Itanium2s)  will invite close scrutiny so I have to be careful what I say publically until I triple check those numbers.”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	-John Stone, VMD group, Physics UIUC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© David Kirk/NVIDIA and Wen-mei W. Hwu, 2007-2010</a:t>
            </a:r>
          </a:p>
          <a:p>
            <a:r>
              <a:rPr lang="en-US" smtClean="0">
                <a:cs typeface="Times New Roman" pitchFamily="18" charset="0"/>
              </a:rPr>
              <a:t>ECE 408, University of Illinois, Urbana-Champaign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AAB1550-5D0D-4E3C-9541-35F428BD187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mtClean="0"/>
              <a:t>Future </a:t>
            </a:r>
            <a:r>
              <a:rPr lang="en-US" altLang="ja-JP" smtClean="0">
                <a:ea typeface="ＭＳ Ｐゴシック" pitchFamily="34" charset="-128"/>
              </a:rPr>
              <a:t>A</a:t>
            </a:r>
            <a:r>
              <a:rPr lang="en-US" smtClean="0"/>
              <a:t>pps </a:t>
            </a:r>
            <a:r>
              <a:rPr lang="en-US" altLang="ja-JP" smtClean="0">
                <a:ea typeface="ＭＳ Ｐゴシック" pitchFamily="34" charset="-128"/>
              </a:rPr>
              <a:t>Reflect a Concurrent World</a:t>
            </a:r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mtClean="0">
                <a:ea typeface="ＭＳ Ｐゴシック" pitchFamily="34" charset="-128"/>
              </a:rPr>
              <a:t>Exciting applications in future mass computing market have been traditionally considered </a:t>
            </a:r>
            <a:r>
              <a:rPr lang="en-US" altLang="ja-JP" smtClean="0">
                <a:latin typeface="Arial Narrow" pitchFamily="34" charset="0"/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supercomputing applications</a:t>
            </a:r>
            <a:r>
              <a:rPr lang="en-US" altLang="ja-JP" smtClean="0">
                <a:latin typeface="Arial Narrow" pitchFamily="34" charset="0"/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ja-JP" sz="2400" smtClean="0">
                <a:ea typeface="ＭＳ Ｐゴシック" pitchFamily="34" charset="-128"/>
              </a:rPr>
              <a:t>M</a:t>
            </a:r>
            <a:r>
              <a:rPr lang="en-US" sz="2400" smtClean="0"/>
              <a:t>olecular dynamics</a:t>
            </a:r>
            <a:r>
              <a:rPr lang="en-US" altLang="ja-JP" sz="2400" smtClean="0">
                <a:ea typeface="ＭＳ Ｐゴシック" pitchFamily="34" charset="-128"/>
              </a:rPr>
              <a:t> simulation, </a:t>
            </a:r>
            <a:r>
              <a:rPr lang="en-US" sz="2400" smtClean="0"/>
              <a:t>Video</a:t>
            </a:r>
            <a:r>
              <a:rPr lang="en-US" altLang="ja-JP" sz="2400" smtClean="0">
                <a:ea typeface="ＭＳ Ｐゴシック" pitchFamily="34" charset="-128"/>
              </a:rPr>
              <a:t> and audio coding</a:t>
            </a:r>
            <a:r>
              <a:rPr lang="en-US" sz="2400" smtClean="0"/>
              <a:t> </a:t>
            </a:r>
            <a:r>
              <a:rPr lang="en-US" altLang="ja-JP" sz="2400" smtClean="0">
                <a:ea typeface="ＭＳ Ｐゴシック" pitchFamily="34" charset="-128"/>
              </a:rPr>
              <a:t>and manipulation, 3D</a:t>
            </a:r>
            <a:r>
              <a:rPr lang="en-US" sz="2400" smtClean="0"/>
              <a:t> imaging and visualization, Consumer game physics, and virtual </a:t>
            </a:r>
            <a:r>
              <a:rPr lang="en-US" altLang="ja-JP" sz="2400" smtClean="0">
                <a:ea typeface="ＭＳ Ｐゴシック" pitchFamily="34" charset="-128"/>
              </a:rPr>
              <a:t>reality products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mtClean="0"/>
              <a:t>These “Super-apps” represent and model physical, concurrent world</a:t>
            </a:r>
          </a:p>
          <a:p>
            <a:pPr>
              <a:lnSpc>
                <a:spcPct val="90000"/>
              </a:lnSpc>
            </a:pPr>
            <a:r>
              <a:rPr lang="en-US" altLang="ja-JP" smtClean="0">
                <a:ea typeface="ＭＳ Ｐゴシック" pitchFamily="34" charset="-128"/>
              </a:rPr>
              <a:t>Various granularities of</a:t>
            </a:r>
            <a:r>
              <a:rPr lang="en-US" smtClean="0"/>
              <a:t> parallelism exist, but…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ja-JP" sz="2400" smtClean="0">
                <a:ea typeface="ＭＳ Ｐゴシック" pitchFamily="34" charset="-128"/>
              </a:rPr>
              <a:t>programming model must not hinder parallel implementation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ja-JP" sz="2400" smtClean="0">
                <a:ea typeface="ＭＳ Ｐゴシック" pitchFamily="34" charset="-128"/>
              </a:rPr>
              <a:t>data delivery </a:t>
            </a:r>
            <a:r>
              <a:rPr lang="en-US" sz="2400" smtClean="0"/>
              <a:t>need</a:t>
            </a:r>
            <a:r>
              <a:rPr lang="en-US" altLang="ja-JP" sz="2400" smtClean="0">
                <a:ea typeface="ＭＳ Ｐゴシック" pitchFamily="34" charset="-128"/>
              </a:rPr>
              <a:t>s careful management</a:t>
            </a:r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13652</TotalTime>
  <Words>4808</Words>
  <Application>Microsoft PowerPoint</Application>
  <PresentationFormat>On-screen Show (4:3)</PresentationFormat>
  <Paragraphs>1142</Paragraphs>
  <Slides>63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Palatino</vt:lpstr>
      <vt:lpstr>Arial</vt:lpstr>
      <vt:lpstr>Times New Roman</vt:lpstr>
      <vt:lpstr>ＭＳ Ｐゴシック</vt:lpstr>
      <vt:lpstr>Arial Narrow</vt:lpstr>
      <vt:lpstr>Symbol</vt:lpstr>
      <vt:lpstr>굴림</vt:lpstr>
      <vt:lpstr>Tahoma</vt:lpstr>
      <vt:lpstr>Courier New</vt:lpstr>
      <vt:lpstr>Lucida Console</vt:lpstr>
      <vt:lpstr>Default Design</vt:lpstr>
      <vt:lpstr>Microsoft Visio Drawing</vt:lpstr>
      <vt:lpstr>Picture (Device Independent Bitmap)</vt:lpstr>
      <vt:lpstr>  Programming Massively Parallel Processors Using CUDA  </vt:lpstr>
      <vt:lpstr>Acknowledgements</vt:lpstr>
      <vt:lpstr>Web Resources</vt:lpstr>
      <vt:lpstr>Text/Notes</vt:lpstr>
      <vt:lpstr>Why Massively Parallel Processor</vt:lpstr>
      <vt:lpstr>CPUs and GPUs have fundamentally different design philosophies</vt:lpstr>
      <vt:lpstr>Architecture of a CUDA-capable GPU</vt:lpstr>
      <vt:lpstr>GT200 Characteristics</vt:lpstr>
      <vt:lpstr>Future Apps Reflect a Concurrent World</vt:lpstr>
      <vt:lpstr>Stretching Traditional Architectures </vt:lpstr>
      <vt:lpstr>Texture Mapping Example</vt:lpstr>
      <vt:lpstr>Speedup of Applications</vt:lpstr>
      <vt:lpstr>Programming Massively Parallel Processors    Lecture Slides for Chapter 2:  GPU Computing History</vt:lpstr>
      <vt:lpstr>A Fixed Function GPU Pipeline</vt:lpstr>
      <vt:lpstr>Texture Mapping Example</vt:lpstr>
      <vt:lpstr>Anti-Aliasing Example</vt:lpstr>
      <vt:lpstr>Programmable Vertex and Pixel Processors</vt:lpstr>
      <vt:lpstr>Unified Graphics Pipeline</vt:lpstr>
      <vt:lpstr>Slide 19</vt:lpstr>
      <vt:lpstr>  Programming Massively Parallel Processors   Lecture Slides for Chapter 3: CUDA Programming Model  </vt:lpstr>
      <vt:lpstr>What is (Historical) GPGPU ?</vt:lpstr>
      <vt:lpstr>Previous GPGPU Constraints</vt:lpstr>
      <vt:lpstr>CUDA</vt:lpstr>
      <vt:lpstr>An Example of Physical Reality Behind CUDA</vt:lpstr>
      <vt:lpstr>Parallel Computing on a GPU </vt:lpstr>
      <vt:lpstr>Overview</vt:lpstr>
      <vt:lpstr>CUDA – C with no shader limitations!</vt:lpstr>
      <vt:lpstr>CUDA Devices and Threads</vt:lpstr>
      <vt:lpstr>G80 – Graphics Mode</vt:lpstr>
      <vt:lpstr>G80 CUDA mode – A Device Example</vt:lpstr>
      <vt:lpstr>Extended C</vt:lpstr>
      <vt:lpstr>Extended C</vt:lpstr>
      <vt:lpstr>Slide 33</vt:lpstr>
      <vt:lpstr>Thread Blocks: Scalable Cooperation</vt:lpstr>
      <vt:lpstr>Block IDs and Thread IDs</vt:lpstr>
      <vt:lpstr>CUDA Memory Model Overview</vt:lpstr>
      <vt:lpstr>CUDA API Highlights: Easy and Lightweight</vt:lpstr>
      <vt:lpstr>CUDA Device Memory Allocation</vt:lpstr>
      <vt:lpstr>CUDA Device Memory Allocation (cont.)‏</vt:lpstr>
      <vt:lpstr>CUDA Host-Device Data Transfer</vt:lpstr>
      <vt:lpstr>CUDA Host-Device Data Transfer (cont.)</vt:lpstr>
      <vt:lpstr>CUDA Keywords</vt:lpstr>
      <vt:lpstr>CUDA Function Declarations</vt:lpstr>
      <vt:lpstr>CUDA Function Declarations (cont.)‏</vt:lpstr>
      <vt:lpstr>Calling a Kernel Function – Thread Creation</vt:lpstr>
      <vt:lpstr>A Simple Running Example Matrix Multiplication</vt:lpstr>
      <vt:lpstr>Programming Model: Square Matrix Multiplication Example</vt:lpstr>
      <vt:lpstr>Memory Layout of a Matrix in C</vt:lpstr>
      <vt:lpstr>Step 1: Matrix Multiplication A Simple Host Version in C</vt:lpstr>
      <vt:lpstr>Step 2: Input Matrix Data Transfer (Host-side Code)‏</vt:lpstr>
      <vt:lpstr>Step 3: Output Matrix Data Transfer (Host-side Code)‏</vt:lpstr>
      <vt:lpstr>Step 4: Kernel Function</vt:lpstr>
      <vt:lpstr>Step 4: Kernel Function  (cont.)‏</vt:lpstr>
      <vt:lpstr>Step 5: Kernel Invocation (Host-side Code) </vt:lpstr>
      <vt:lpstr>Only One Thread Block Used</vt:lpstr>
      <vt:lpstr>Step 7: Handling Arbitrary Sized Square Matrices (will cover later)</vt:lpstr>
      <vt:lpstr>Some Useful Information on Tools</vt:lpstr>
      <vt:lpstr>Slide 58</vt:lpstr>
      <vt:lpstr>Slide 59</vt:lpstr>
      <vt:lpstr>Linking</vt:lpstr>
      <vt:lpstr>Debugging Using the Device Emulation Mode</vt:lpstr>
      <vt:lpstr>Device Emulation Mode Pitfalls</vt:lpstr>
      <vt:lpstr>Floating Point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jbaker</dc:creator>
  <cp:lastModifiedBy>VuVanThieu</cp:lastModifiedBy>
  <cp:revision>72</cp:revision>
  <dcterms:created xsi:type="dcterms:W3CDTF">1601-01-01T00:00:00Z</dcterms:created>
  <dcterms:modified xsi:type="dcterms:W3CDTF">2016-01-12T09:04:31Z</dcterms:modified>
</cp:coreProperties>
</file>