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9" r:id="rId3"/>
    <p:sldId id="278" r:id="rId4"/>
    <p:sldId id="313" r:id="rId5"/>
    <p:sldId id="290" r:id="rId6"/>
    <p:sldId id="330" r:id="rId7"/>
    <p:sldId id="331" r:id="rId8"/>
    <p:sldId id="348" r:id="rId9"/>
    <p:sldId id="332" r:id="rId10"/>
    <p:sldId id="363" r:id="rId11"/>
    <p:sldId id="334" r:id="rId12"/>
    <p:sldId id="335" r:id="rId13"/>
    <p:sldId id="336" r:id="rId14"/>
    <p:sldId id="364" r:id="rId15"/>
    <p:sldId id="365" r:id="rId16"/>
    <p:sldId id="366" r:id="rId17"/>
    <p:sldId id="367" r:id="rId18"/>
    <p:sldId id="338" r:id="rId19"/>
    <p:sldId id="339" r:id="rId20"/>
    <p:sldId id="368" r:id="rId21"/>
    <p:sldId id="354" r:id="rId22"/>
    <p:sldId id="361" r:id="rId23"/>
    <p:sldId id="362" r:id="rId24"/>
    <p:sldId id="346" r:id="rId25"/>
  </p:sldIdLst>
  <p:sldSz cx="9144000" cy="6858000" type="screen4x3"/>
  <p:notesSz cx="7023100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Palatino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Palatino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Palatino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Palatino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05863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A656F8DD-36DE-4AF0-977A-F2076A3CC8F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fld id="{DC2AE60F-63B4-480E-931D-12EAF3EF12B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56D90-4BA4-4D18-A74B-3869C48B1ED5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3725"/>
            <a:ext cx="5149850" cy="4170363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Global, constant, and texture memory spaces are persistent across kernels called by the same application.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BA512F-AF37-4D56-A70C-CF11DB2C73D3}" type="slidenum">
              <a:rPr lang="en-US"/>
              <a:pPr/>
              <a:t>4</a:t>
            </a:fld>
            <a:endParaRPr lang="en-US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2FE439-AE79-4EC0-9472-93AC99D47DC7}" type="slidenum">
              <a:rPr lang="en-US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3725"/>
            <a:ext cx="5153025" cy="4170363"/>
          </a:xfrm>
          <a:noFill/>
          <a:ln/>
        </p:spPr>
        <p:txBody>
          <a:bodyPr lIns="93082" tIns="46541" rIns="93082" bIns="4654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322BDC-86CD-432B-87F9-7A50806DC97C}" type="slidenum">
              <a:rPr lang="en-US"/>
              <a:pPr/>
              <a:t>23</a:t>
            </a:fld>
            <a:endParaRPr lang="en-US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95388" y="695325"/>
            <a:ext cx="4633912" cy="3475038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2138"/>
            <a:ext cx="5153025" cy="4171950"/>
          </a:xfrm>
          <a:noFill/>
          <a:ln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Mention that we’re limited from large tile sizes by thread context maximums.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4674DD-1823-4B53-8E11-1D64830FED1A}" type="slidenum">
              <a:rPr lang="en-US"/>
              <a:pPr/>
              <a:t>24</a:t>
            </a:fld>
            <a:endParaRPr lang="en-US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672CE-2B23-4D07-8199-803303E449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DD540-0019-4910-9F99-10FED48782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067BA-BCE1-4AD3-8FC1-49DC46FD0E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D8290E-8CDB-469E-A35E-D1DE0FFB44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E88F38-462D-4839-B531-00D5ECBF6E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D6382-782E-41DA-A6EF-2F46FA4CFB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639CD9-B0FD-4836-B321-0E812EB9FD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5A171-9657-4D7A-B3CA-8DB9AF57EF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E1E9B-E7F2-48F7-818E-F652D7EE04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3DBC9F-89D5-46A9-A14C-7F8C120CD8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5BC6DF-B12C-4A6C-8A3D-C0628F2471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FD1574-24DF-4206-87A4-C820B362C2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6A5A7-106C-4D85-AA6C-0350B9C51F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C47CF-6959-4988-84DD-E014D8F589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Times New Roman" charset="0"/>
              </a:defRPr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fld id="{4C6047A9-6946-47C2-8E00-27D9A343D7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B320749-70B7-4CC0-9CC4-6CB547020F46}" type="slidenum">
              <a:rPr lang="en-US"/>
              <a:pPr/>
              <a:t>1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ECE 498AL Spring 2010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3200" smtClean="0"/>
              <a:t>Programming Massively Parallel Processors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altLang="ko-KR" sz="3200" smtClean="0">
                <a:ea typeface="굴림" charset="-127"/>
              </a:rPr>
              <a:t/>
            </a:r>
            <a:br>
              <a:rPr lang="en-US" altLang="ko-KR" sz="3200" smtClean="0">
                <a:ea typeface="굴림" charset="-127"/>
              </a:rPr>
            </a:b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Lecture 5:</a:t>
            </a:r>
            <a:r>
              <a:rPr lang="en-US" smtClean="0"/>
              <a:t> CUDA Memories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E0C1C0-E8A6-464D-BA99-AFE6B16AD219}" type="slidenum">
              <a:rPr lang="en-US"/>
              <a:pPr/>
              <a:t>10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391400" cy="1066800"/>
          </a:xfrm>
        </p:spPr>
        <p:txBody>
          <a:bodyPr/>
          <a:lstStyle/>
          <a:p>
            <a:pPr eaLnBrk="1" hangingPunct="1"/>
            <a:r>
              <a:rPr lang="en-US" smtClean="0"/>
              <a:t>Review: Matrix Multiplication Kernel using Multiple Blocks</a:t>
            </a:r>
            <a:endParaRPr lang="en-US" sz="320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25780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__global__ void MatrixMulKernel(float* Md, float* Nd, float* Pd, int Width)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{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charset="0"/>
                <a:ea typeface="Times New Roman" charset="0"/>
              </a:rPr>
              <a:t>// Calculate the row index of the Pd element and M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charset="0"/>
                <a:ea typeface="Times New Roman" charset="0"/>
              </a:rPr>
              <a:t>int Row = blockIdx.y*TILE_WIDTH + threadIdx.y;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charset="0"/>
                <a:ea typeface="Times New Roman" charset="0"/>
              </a:rPr>
              <a:t>// Calculate the column idenx of Pd and N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charset="0"/>
                <a:ea typeface="Times New Roman" charset="0"/>
              </a:rPr>
              <a:t>int Col = blockIdx.x*TILE_WIDTH + threadIdx.x;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sz="2400" smtClean="0">
              <a:latin typeface="Courier New" charset="0"/>
              <a:ea typeface="Times New Roman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charset="0"/>
                <a:ea typeface="Times New Roman" charset="0"/>
              </a:rPr>
              <a:t>float Pvalue = 0;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charset="0"/>
                <a:ea typeface="Times New Roman" charset="0"/>
              </a:rPr>
              <a:t>// each thread computes one element of the block sub-matrix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charset="0"/>
                <a:ea typeface="Times New Roman" charset="0"/>
              </a:rPr>
              <a:t>for (int k = 0; k &lt; Width; ++k)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charset="0"/>
                <a:ea typeface="Times New Roman" charset="0"/>
              </a:rPr>
              <a:t>  Pvalue += Md[Row*Width+k] * Nd[k*Width+Col];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sz="2400" smtClean="0">
              <a:latin typeface="Courier New" charset="0"/>
              <a:ea typeface="Times New Roman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charset="0"/>
                <a:ea typeface="Times New Roman" charset="0"/>
              </a:rPr>
              <a:t>Pd[Row*Width+Col] = Pvalue;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ea typeface="Times New Roman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59106F2-8F96-41A1-89A6-3DEE7144D1B0}" type="slidenum">
              <a:rPr lang="en-US"/>
              <a:pPr/>
              <a:t>11</a:t>
            </a:fld>
            <a:endParaRPr lang="en-US"/>
          </a:p>
        </p:txBody>
      </p:sp>
      <p:sp>
        <p:nvSpPr>
          <p:cNvPr id="31748" name="Oval 41"/>
          <p:cNvSpPr>
            <a:spLocks noChangeArrowheads="1"/>
          </p:cNvSpPr>
          <p:nvPr/>
        </p:nvSpPr>
        <p:spPr bwMode="auto">
          <a:xfrm>
            <a:off x="5486400" y="4267200"/>
            <a:ext cx="26670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5326063" y="1751013"/>
            <a:ext cx="3706812" cy="3963987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solidFill>
                  <a:srgbClr val="003300"/>
                </a:solidFill>
                <a:latin typeface="Arial" charset="0"/>
              </a:rPr>
              <a:t>Grid</a:t>
            </a:r>
          </a:p>
        </p:txBody>
      </p:sp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5386388" y="4519613"/>
            <a:ext cx="3605212" cy="425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solidFill>
                  <a:srgbClr val="003300"/>
                </a:solidFill>
                <a:latin typeface="Arial" charset="0"/>
              </a:rPr>
              <a:t>Global Memory</a:t>
            </a:r>
            <a:endParaRPr lang="en-US" sz="1200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31751" name="Text Box 12"/>
          <p:cNvSpPr txBox="1">
            <a:spLocks noChangeArrowheads="1"/>
          </p:cNvSpPr>
          <p:nvPr/>
        </p:nvSpPr>
        <p:spPr bwMode="auto">
          <a:xfrm>
            <a:off x="5375275" y="2244725"/>
            <a:ext cx="1771650" cy="2160588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solidFill>
                  <a:srgbClr val="003300"/>
                </a:solidFill>
                <a:latin typeface="Arial" charset="0"/>
              </a:rPr>
              <a:t>Block (0, 0)</a:t>
            </a:r>
          </a:p>
        </p:txBody>
      </p:sp>
      <p:sp>
        <p:nvSpPr>
          <p:cNvPr id="31752" name="Text Box 13"/>
          <p:cNvSpPr txBox="1">
            <a:spLocks noChangeArrowheads="1"/>
          </p:cNvSpPr>
          <p:nvPr/>
        </p:nvSpPr>
        <p:spPr bwMode="auto">
          <a:xfrm>
            <a:off x="5424488" y="2754313"/>
            <a:ext cx="1682750" cy="3492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algn="ctr"/>
            <a:r>
              <a:rPr lang="en-US" sz="1000" b="1">
                <a:solidFill>
                  <a:srgbClr val="003300"/>
                </a:solidFill>
                <a:latin typeface="Arial" charset="0"/>
              </a:rPr>
              <a:t>Shared Memory</a:t>
            </a:r>
            <a:endParaRPr lang="en-US" sz="1000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31753" name="Text Box 16"/>
          <p:cNvSpPr txBox="1">
            <a:spLocks noChangeArrowheads="1"/>
          </p:cNvSpPr>
          <p:nvPr/>
        </p:nvSpPr>
        <p:spPr bwMode="auto">
          <a:xfrm>
            <a:off x="5414963" y="3783013"/>
            <a:ext cx="820737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/>
          <a:p>
            <a:pPr algn="ctr"/>
            <a:r>
              <a:rPr lang="en-US" sz="1000" b="1">
                <a:solidFill>
                  <a:srgbClr val="003300"/>
                </a:solidFill>
                <a:latin typeface="Arial" charset="0"/>
              </a:rPr>
              <a:t>Thread (0, 0)</a:t>
            </a:r>
            <a:endParaRPr lang="en-US" sz="1000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31754" name="Text Box 17"/>
          <p:cNvSpPr txBox="1">
            <a:spLocks noChangeArrowheads="1"/>
          </p:cNvSpPr>
          <p:nvPr/>
        </p:nvSpPr>
        <p:spPr bwMode="auto">
          <a:xfrm>
            <a:off x="5414963" y="3257550"/>
            <a:ext cx="622300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000" b="1">
                <a:solidFill>
                  <a:srgbClr val="003300"/>
                </a:solidFill>
                <a:latin typeface="Arial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31755" name="Line 18"/>
          <p:cNvSpPr>
            <a:spLocks noChangeShapeType="1"/>
          </p:cNvSpPr>
          <p:nvPr/>
        </p:nvSpPr>
        <p:spPr bwMode="auto">
          <a:xfrm flipV="1">
            <a:off x="6134100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9"/>
          <p:cNvSpPr>
            <a:spLocks noChangeShapeType="1"/>
          </p:cNvSpPr>
          <p:nvPr/>
        </p:nvSpPr>
        <p:spPr bwMode="auto">
          <a:xfrm flipV="1">
            <a:off x="5726113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21"/>
          <p:cNvSpPr>
            <a:spLocks noChangeShapeType="1"/>
          </p:cNvSpPr>
          <p:nvPr/>
        </p:nvSpPr>
        <p:spPr bwMode="auto">
          <a:xfrm>
            <a:off x="6013450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Text Box 26"/>
          <p:cNvSpPr txBox="1">
            <a:spLocks noChangeArrowheads="1"/>
          </p:cNvSpPr>
          <p:nvPr/>
        </p:nvSpPr>
        <p:spPr bwMode="auto">
          <a:xfrm>
            <a:off x="6286500" y="3783013"/>
            <a:ext cx="820738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/>
          <a:p>
            <a:pPr algn="ctr"/>
            <a:r>
              <a:rPr lang="en-US" sz="1000" b="1">
                <a:solidFill>
                  <a:srgbClr val="003300"/>
                </a:solidFill>
                <a:latin typeface="Arial" charset="0"/>
              </a:rPr>
              <a:t>Thread (1, 0)</a:t>
            </a:r>
            <a:endParaRPr lang="en-US" sz="1000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31759" name="Text Box 27"/>
          <p:cNvSpPr txBox="1">
            <a:spLocks noChangeArrowheads="1"/>
          </p:cNvSpPr>
          <p:nvPr/>
        </p:nvSpPr>
        <p:spPr bwMode="auto">
          <a:xfrm>
            <a:off x="6286500" y="3257550"/>
            <a:ext cx="620713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000" b="1">
                <a:solidFill>
                  <a:srgbClr val="003300"/>
                </a:solidFill>
                <a:latin typeface="Arial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31760" name="Line 28"/>
          <p:cNvSpPr>
            <a:spLocks noChangeShapeType="1"/>
          </p:cNvSpPr>
          <p:nvPr/>
        </p:nvSpPr>
        <p:spPr bwMode="auto">
          <a:xfrm flipV="1">
            <a:off x="7004050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Line 29"/>
          <p:cNvSpPr>
            <a:spLocks noChangeShapeType="1"/>
          </p:cNvSpPr>
          <p:nvPr/>
        </p:nvSpPr>
        <p:spPr bwMode="auto">
          <a:xfrm flipV="1">
            <a:off x="6597650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31"/>
          <p:cNvSpPr>
            <a:spLocks noChangeShapeType="1"/>
          </p:cNvSpPr>
          <p:nvPr/>
        </p:nvSpPr>
        <p:spPr bwMode="auto">
          <a:xfrm>
            <a:off x="6884988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Text Box 35"/>
          <p:cNvSpPr txBox="1">
            <a:spLocks noChangeArrowheads="1"/>
          </p:cNvSpPr>
          <p:nvPr/>
        </p:nvSpPr>
        <p:spPr bwMode="auto">
          <a:xfrm>
            <a:off x="7212013" y="2244725"/>
            <a:ext cx="1771650" cy="2160588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solidFill>
                  <a:srgbClr val="003300"/>
                </a:solidFill>
                <a:latin typeface="Arial" charset="0"/>
              </a:rPr>
              <a:t>Block (1, 0)</a:t>
            </a:r>
            <a:endParaRPr lang="en-US" sz="1800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31764" name="Text Box 36"/>
          <p:cNvSpPr txBox="1">
            <a:spLocks noChangeArrowheads="1"/>
          </p:cNvSpPr>
          <p:nvPr/>
        </p:nvSpPr>
        <p:spPr bwMode="auto">
          <a:xfrm>
            <a:off x="7259638" y="2754313"/>
            <a:ext cx="1684337" cy="3492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algn="ctr"/>
            <a:r>
              <a:rPr lang="en-US" sz="1000" b="1">
                <a:solidFill>
                  <a:srgbClr val="003300"/>
                </a:solidFill>
                <a:latin typeface="Arial" charset="0"/>
              </a:rPr>
              <a:t>Shared Memory</a:t>
            </a:r>
            <a:endParaRPr lang="en-US" sz="1000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31765" name="Text Box 39"/>
          <p:cNvSpPr txBox="1">
            <a:spLocks noChangeArrowheads="1"/>
          </p:cNvSpPr>
          <p:nvPr/>
        </p:nvSpPr>
        <p:spPr bwMode="auto">
          <a:xfrm>
            <a:off x="7251700" y="3783013"/>
            <a:ext cx="820738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/>
          <a:p>
            <a:pPr algn="ctr"/>
            <a:r>
              <a:rPr lang="en-US" sz="1000" b="1">
                <a:solidFill>
                  <a:srgbClr val="003300"/>
                </a:solidFill>
                <a:latin typeface="Arial" charset="0"/>
              </a:rPr>
              <a:t>Thread (0, 0)</a:t>
            </a:r>
            <a:endParaRPr lang="en-US" sz="1000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31766" name="Text Box 40"/>
          <p:cNvSpPr txBox="1">
            <a:spLocks noChangeArrowheads="1"/>
          </p:cNvSpPr>
          <p:nvPr/>
        </p:nvSpPr>
        <p:spPr bwMode="auto">
          <a:xfrm>
            <a:off x="7251700" y="3257550"/>
            <a:ext cx="620713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000" b="1">
                <a:solidFill>
                  <a:srgbClr val="003300"/>
                </a:solidFill>
                <a:latin typeface="Arial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31767" name="Line 41"/>
          <p:cNvSpPr>
            <a:spLocks noChangeShapeType="1"/>
          </p:cNvSpPr>
          <p:nvPr/>
        </p:nvSpPr>
        <p:spPr bwMode="auto">
          <a:xfrm flipV="1">
            <a:off x="7969250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Line 42"/>
          <p:cNvSpPr>
            <a:spLocks noChangeShapeType="1"/>
          </p:cNvSpPr>
          <p:nvPr/>
        </p:nvSpPr>
        <p:spPr bwMode="auto">
          <a:xfrm flipV="1">
            <a:off x="7562850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9" name="Line 44"/>
          <p:cNvSpPr>
            <a:spLocks noChangeShapeType="1"/>
          </p:cNvSpPr>
          <p:nvPr/>
        </p:nvSpPr>
        <p:spPr bwMode="auto">
          <a:xfrm>
            <a:off x="7850188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Text Box 49"/>
          <p:cNvSpPr txBox="1">
            <a:spLocks noChangeArrowheads="1"/>
          </p:cNvSpPr>
          <p:nvPr/>
        </p:nvSpPr>
        <p:spPr bwMode="auto">
          <a:xfrm>
            <a:off x="8123238" y="3783013"/>
            <a:ext cx="820737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/>
          <a:p>
            <a:pPr algn="ctr"/>
            <a:r>
              <a:rPr lang="en-US" sz="1000" b="1">
                <a:solidFill>
                  <a:srgbClr val="003300"/>
                </a:solidFill>
                <a:latin typeface="Arial" charset="0"/>
              </a:rPr>
              <a:t>Thread (1, 0)</a:t>
            </a:r>
            <a:endParaRPr lang="en-US" sz="1000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31771" name="Text Box 50"/>
          <p:cNvSpPr txBox="1">
            <a:spLocks noChangeArrowheads="1"/>
          </p:cNvSpPr>
          <p:nvPr/>
        </p:nvSpPr>
        <p:spPr bwMode="auto">
          <a:xfrm>
            <a:off x="8123238" y="3257550"/>
            <a:ext cx="620712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000" b="1">
                <a:solidFill>
                  <a:srgbClr val="003300"/>
                </a:solidFill>
                <a:latin typeface="Arial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31772" name="Line 51"/>
          <p:cNvSpPr>
            <a:spLocks noChangeShapeType="1"/>
          </p:cNvSpPr>
          <p:nvPr/>
        </p:nvSpPr>
        <p:spPr bwMode="auto">
          <a:xfrm flipV="1">
            <a:off x="8840788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Line 52"/>
          <p:cNvSpPr>
            <a:spLocks noChangeShapeType="1"/>
          </p:cNvSpPr>
          <p:nvPr/>
        </p:nvSpPr>
        <p:spPr bwMode="auto">
          <a:xfrm flipV="1">
            <a:off x="8432800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Line 54"/>
          <p:cNvSpPr>
            <a:spLocks noChangeShapeType="1"/>
          </p:cNvSpPr>
          <p:nvPr/>
        </p:nvSpPr>
        <p:spPr bwMode="auto">
          <a:xfrm>
            <a:off x="8721725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Text Box 58"/>
          <p:cNvSpPr txBox="1">
            <a:spLocks noChangeArrowheads="1"/>
          </p:cNvSpPr>
          <p:nvPr/>
        </p:nvSpPr>
        <p:spPr bwMode="auto">
          <a:xfrm>
            <a:off x="4495800" y="4514850"/>
            <a:ext cx="563563" cy="819150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solidFill>
                  <a:srgbClr val="003300"/>
                </a:solidFill>
                <a:latin typeface="Arial" charset="0"/>
              </a:rPr>
              <a:t>Host</a:t>
            </a:r>
          </a:p>
        </p:txBody>
      </p:sp>
      <p:sp>
        <p:nvSpPr>
          <p:cNvPr id="31776" name="Line 60"/>
          <p:cNvSpPr>
            <a:spLocks noChangeShapeType="1"/>
          </p:cNvSpPr>
          <p:nvPr/>
        </p:nvSpPr>
        <p:spPr bwMode="auto">
          <a:xfrm flipV="1">
            <a:off x="5059363" y="4727575"/>
            <a:ext cx="315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7" name="Text Box 9"/>
          <p:cNvSpPr txBox="1">
            <a:spLocks noChangeArrowheads="1"/>
          </p:cNvSpPr>
          <p:nvPr/>
        </p:nvSpPr>
        <p:spPr bwMode="auto">
          <a:xfrm>
            <a:off x="5386388" y="5029200"/>
            <a:ext cx="3605212" cy="425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solidFill>
                  <a:srgbClr val="003300"/>
                </a:solidFill>
                <a:latin typeface="Arial" charset="0"/>
              </a:rPr>
              <a:t>Constant Memory</a:t>
            </a:r>
            <a:endParaRPr lang="en-US" sz="1200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31778" name="Line 60"/>
          <p:cNvSpPr>
            <a:spLocks noChangeShapeType="1"/>
          </p:cNvSpPr>
          <p:nvPr/>
        </p:nvSpPr>
        <p:spPr bwMode="auto">
          <a:xfrm flipV="1">
            <a:off x="5059363" y="5181600"/>
            <a:ext cx="315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304800"/>
            <a:ext cx="7391400" cy="1066800"/>
          </a:xfrm>
        </p:spPr>
        <p:txBody>
          <a:bodyPr/>
          <a:lstStyle/>
          <a:p>
            <a:pPr eaLnBrk="1" hangingPunct="1"/>
            <a:r>
              <a:rPr lang="en-US" sz="3600" smtClean="0"/>
              <a:t>How about performance on G80?</a:t>
            </a:r>
          </a:p>
        </p:txBody>
      </p:sp>
      <p:sp>
        <p:nvSpPr>
          <p:cNvPr id="31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4451350" cy="4572000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000" smtClean="0"/>
              <a:t>All threads access global memory for their input matrix elements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1800" smtClean="0"/>
              <a:t>Two memory accesses (8 bytes) per floating point multiply-add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1800" smtClean="0"/>
              <a:t>4B/s of memory bandwidth/FLOPS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1800" smtClean="0"/>
              <a:t>4*346.5 = 1386 GB/s required to achieve peak FLOP rating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1800" smtClean="0"/>
              <a:t>86.4 GB/s limits the code at 21.6 GFLOPS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smtClean="0"/>
              <a:t>The actual code runs at about 15 GFLOPS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smtClean="0"/>
              <a:t>Need to drastically cut down memory accesses to get closer to the peak 346.5 GFLOPS</a:t>
            </a:r>
          </a:p>
        </p:txBody>
      </p:sp>
      <p:sp>
        <p:nvSpPr>
          <p:cNvPr id="31781" name="Line 42"/>
          <p:cNvSpPr>
            <a:spLocks noChangeShapeType="1"/>
          </p:cNvSpPr>
          <p:nvPr/>
        </p:nvSpPr>
        <p:spPr bwMode="auto">
          <a:xfrm>
            <a:off x="3886200" y="1828800"/>
            <a:ext cx="19812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59932FF-C76F-4071-9172-8A75B7B6D9B6}" type="slidenum">
              <a:rPr lang="en-US"/>
              <a:pPr/>
              <a:t>12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Idea: Use Shared Memory to reuse global memory data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4267200" cy="4572000"/>
          </a:xfrm>
        </p:spPr>
        <p:txBody>
          <a:bodyPr/>
          <a:lstStyle/>
          <a:p>
            <a:pPr eaLnBrk="1" hangingPunct="1"/>
            <a:r>
              <a:rPr lang="en-US" smtClean="0"/>
              <a:t>Each input element is read by Width threads.</a:t>
            </a:r>
          </a:p>
          <a:p>
            <a:pPr eaLnBrk="1" hangingPunct="1"/>
            <a:r>
              <a:rPr lang="en-US" smtClean="0"/>
              <a:t>Load each element into Shared Memory and have several threads use the local version to reduce the memory bandwidth</a:t>
            </a:r>
          </a:p>
          <a:p>
            <a:pPr lvl="1" eaLnBrk="1" hangingPunct="1"/>
            <a:r>
              <a:rPr lang="en-US" smtClean="0"/>
              <a:t>Tiled algorithms</a:t>
            </a: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4162425" y="4191000"/>
            <a:ext cx="2468563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solidFill>
                  <a:schemeClr val="bg1"/>
                </a:solidFill>
                <a:latin typeface="Arial" charset="0"/>
              </a:rPr>
              <a:t>M</a:t>
            </a:r>
            <a:endParaRPr 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5" name="Text Box 5"/>
          <p:cNvSpPr txBox="1">
            <a:spLocks noChangeArrowheads="1"/>
          </p:cNvSpPr>
          <p:nvPr/>
        </p:nvSpPr>
        <p:spPr bwMode="auto">
          <a:xfrm>
            <a:off x="6675438" y="1676400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solidFill>
                  <a:schemeClr val="bg1"/>
                </a:solidFill>
                <a:latin typeface="Arial" charset="0"/>
              </a:rPr>
              <a:t>N</a:t>
            </a:r>
            <a:endParaRPr 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6" name="Text Box 6"/>
          <p:cNvSpPr txBox="1">
            <a:spLocks noChangeArrowheads="1"/>
          </p:cNvSpPr>
          <p:nvPr/>
        </p:nvSpPr>
        <p:spPr bwMode="auto">
          <a:xfrm>
            <a:off x="6675438" y="4191000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solidFill>
                  <a:schemeClr val="bg1"/>
                </a:solidFill>
                <a:latin typeface="Arial" charset="0"/>
              </a:rPr>
              <a:t>P</a:t>
            </a:r>
            <a:endParaRPr 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8047038" y="1676400"/>
            <a:ext cx="53975" cy="2468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2778" name="Line 8"/>
          <p:cNvSpPr>
            <a:spLocks noChangeShapeType="1"/>
          </p:cNvSpPr>
          <p:nvPr/>
        </p:nvSpPr>
        <p:spPr bwMode="auto">
          <a:xfrm>
            <a:off x="8102600" y="4144963"/>
            <a:ext cx="1588" cy="1417637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>
            <a:off x="8047038" y="4114800"/>
            <a:ext cx="0" cy="141763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0" name="Line 10"/>
          <p:cNvSpPr>
            <a:spLocks noChangeShapeType="1"/>
          </p:cNvSpPr>
          <p:nvPr/>
        </p:nvSpPr>
        <p:spPr bwMode="auto">
          <a:xfrm flipH="1" flipV="1">
            <a:off x="6675438" y="6510338"/>
            <a:ext cx="24685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Text Box 11"/>
          <p:cNvSpPr txBox="1">
            <a:spLocks noChangeArrowheads="1"/>
          </p:cNvSpPr>
          <p:nvPr/>
        </p:nvSpPr>
        <p:spPr bwMode="auto">
          <a:xfrm>
            <a:off x="4162425" y="5562600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2782" name="Text Box 12"/>
          <p:cNvSpPr txBox="1">
            <a:spLocks noChangeArrowheads="1"/>
          </p:cNvSpPr>
          <p:nvPr/>
        </p:nvSpPr>
        <p:spPr bwMode="auto">
          <a:xfrm>
            <a:off x="8047038" y="5562600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 sz="1200">
              <a:latin typeface="Times New Roman" charset="0"/>
            </a:endParaRPr>
          </a:p>
          <a:p>
            <a:endParaRPr lang="en-US" sz="1200">
              <a:latin typeface="Times New Roman" charset="0"/>
            </a:endParaRPr>
          </a:p>
          <a:p>
            <a:endParaRPr lang="en-US" sz="1800">
              <a:latin typeface="Arial" charset="0"/>
            </a:endParaRPr>
          </a:p>
        </p:txBody>
      </p:sp>
      <p:sp>
        <p:nvSpPr>
          <p:cNvPr id="32783" name="Line 13"/>
          <p:cNvSpPr>
            <a:spLocks noChangeShapeType="1"/>
          </p:cNvSpPr>
          <p:nvPr/>
        </p:nvSpPr>
        <p:spPr bwMode="auto">
          <a:xfrm>
            <a:off x="6619875" y="5562600"/>
            <a:ext cx="14176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4" name="Line 14"/>
          <p:cNvSpPr>
            <a:spLocks noChangeShapeType="1"/>
          </p:cNvSpPr>
          <p:nvPr/>
        </p:nvSpPr>
        <p:spPr bwMode="auto">
          <a:xfrm>
            <a:off x="6619875" y="56165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5" name="Line 15"/>
          <p:cNvSpPr>
            <a:spLocks noChangeShapeType="1"/>
          </p:cNvSpPr>
          <p:nvPr/>
        </p:nvSpPr>
        <p:spPr bwMode="auto">
          <a:xfrm rot="10800000">
            <a:off x="8993188" y="1673225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6" name="Line 16"/>
          <p:cNvSpPr>
            <a:spLocks noChangeShapeType="1"/>
          </p:cNvSpPr>
          <p:nvPr/>
        </p:nvSpPr>
        <p:spPr bwMode="auto">
          <a:xfrm rot="10800000">
            <a:off x="8993188" y="4191000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7" name="Line 17"/>
          <p:cNvSpPr>
            <a:spLocks noChangeShapeType="1"/>
          </p:cNvSpPr>
          <p:nvPr/>
        </p:nvSpPr>
        <p:spPr bwMode="auto">
          <a:xfrm flipH="1" flipV="1">
            <a:off x="4162425" y="6510338"/>
            <a:ext cx="24685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8" name="Text Box 18"/>
          <p:cNvSpPr txBox="1">
            <a:spLocks noChangeArrowheads="1"/>
          </p:cNvSpPr>
          <p:nvPr/>
        </p:nvSpPr>
        <p:spPr bwMode="auto">
          <a:xfrm rot="-5400000">
            <a:off x="8658226" y="2835275"/>
            <a:ext cx="406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  <a:latin typeface="Times New Roman" charset="0"/>
              </a:rPr>
              <a:t>WIDTH</a:t>
            </a:r>
          </a:p>
        </p:txBody>
      </p:sp>
      <p:sp>
        <p:nvSpPr>
          <p:cNvPr id="32789" name="Text Box 19"/>
          <p:cNvSpPr txBox="1">
            <a:spLocks noChangeArrowheads="1"/>
          </p:cNvSpPr>
          <p:nvPr/>
        </p:nvSpPr>
        <p:spPr bwMode="auto">
          <a:xfrm rot="-5400000">
            <a:off x="8658226" y="5349875"/>
            <a:ext cx="406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  <a:latin typeface="Times New Roman" charset="0"/>
              </a:rPr>
              <a:t>WIDTH</a:t>
            </a:r>
          </a:p>
        </p:txBody>
      </p:sp>
      <p:sp>
        <p:nvSpPr>
          <p:cNvPr id="32790" name="Text Box 20"/>
          <p:cNvSpPr txBox="1">
            <a:spLocks noChangeArrowheads="1"/>
          </p:cNvSpPr>
          <p:nvPr/>
        </p:nvSpPr>
        <p:spPr bwMode="auto">
          <a:xfrm>
            <a:off x="5183188" y="6321425"/>
            <a:ext cx="406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  <a:latin typeface="Times New Roman" charset="0"/>
              </a:rPr>
              <a:t>WIDTH</a:t>
            </a:r>
          </a:p>
        </p:txBody>
      </p:sp>
      <p:sp>
        <p:nvSpPr>
          <p:cNvPr id="32791" name="Text Box 21"/>
          <p:cNvSpPr txBox="1">
            <a:spLocks noChangeArrowheads="1"/>
          </p:cNvSpPr>
          <p:nvPr/>
        </p:nvSpPr>
        <p:spPr bwMode="auto">
          <a:xfrm>
            <a:off x="7640638" y="6319838"/>
            <a:ext cx="406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  <a:latin typeface="Times New Roman" charset="0"/>
              </a:rPr>
              <a:t>WIDTH</a:t>
            </a:r>
          </a:p>
        </p:txBody>
      </p:sp>
      <p:sp>
        <p:nvSpPr>
          <p:cNvPr id="32792" name="Text Box 22"/>
          <p:cNvSpPr txBox="1">
            <a:spLocks noChangeArrowheads="1"/>
          </p:cNvSpPr>
          <p:nvPr/>
        </p:nvSpPr>
        <p:spPr bwMode="auto">
          <a:xfrm>
            <a:off x="8213725" y="4551363"/>
            <a:ext cx="454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ty</a:t>
            </a:r>
          </a:p>
        </p:txBody>
      </p:sp>
      <p:sp>
        <p:nvSpPr>
          <p:cNvPr id="32793" name="Text Box 23"/>
          <p:cNvSpPr txBox="1">
            <a:spLocks noChangeArrowheads="1"/>
          </p:cNvSpPr>
          <p:nvPr/>
        </p:nvSpPr>
        <p:spPr bwMode="auto">
          <a:xfrm>
            <a:off x="7070725" y="5541963"/>
            <a:ext cx="44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tx</a:t>
            </a:r>
          </a:p>
        </p:txBody>
      </p:sp>
      <p:sp>
        <p:nvSpPr>
          <p:cNvPr id="32794" name="Text Box 24"/>
          <p:cNvSpPr txBox="1">
            <a:spLocks noChangeArrowheads="1"/>
          </p:cNvSpPr>
          <p:nvPr/>
        </p:nvSpPr>
        <p:spPr bwMode="auto">
          <a:xfrm>
            <a:off x="4162425" y="5334000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2795" name="Line 25"/>
          <p:cNvSpPr>
            <a:spLocks noChangeShapeType="1"/>
          </p:cNvSpPr>
          <p:nvPr/>
        </p:nvSpPr>
        <p:spPr bwMode="auto">
          <a:xfrm>
            <a:off x="6705600" y="5410200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6" name="Line 26"/>
          <p:cNvSpPr>
            <a:spLocks noChangeShapeType="1"/>
          </p:cNvSpPr>
          <p:nvPr/>
        </p:nvSpPr>
        <p:spPr bwMode="auto">
          <a:xfrm>
            <a:off x="6705600" y="5334000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7" name="Text Box 27"/>
          <p:cNvSpPr txBox="1">
            <a:spLocks noChangeArrowheads="1"/>
          </p:cNvSpPr>
          <p:nvPr/>
        </p:nvSpPr>
        <p:spPr bwMode="auto">
          <a:xfrm>
            <a:off x="8047038" y="5334000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 sz="1200">
              <a:latin typeface="Times New Roman" charset="0"/>
            </a:endParaRPr>
          </a:p>
          <a:p>
            <a:endParaRPr lang="en-US" sz="1200">
              <a:latin typeface="Times New Roman" charset="0"/>
            </a:endParaRPr>
          </a:p>
          <a:p>
            <a:endParaRPr 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8F8C80-0D3C-4B4F-BEF8-1D9D5223EEEF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33796" name="Group 9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33800" name="Text Box 5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Md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3801" name="Text Box 6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3802" name="Text Box 7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Nd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3803" name="Text Box 8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3804" name="Text Box 9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Pd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3805" name="Text Box 10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Pd</a:t>
              </a:r>
              <a:r>
                <a:rPr lang="en-US" sz="1200" b="1" baseline="-25000">
                  <a:solidFill>
                    <a:schemeClr val="bg1"/>
                  </a:solidFill>
                  <a:latin typeface="Arial" charset="0"/>
                </a:rPr>
                <a:t>sub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3806" name="Line 11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Line 12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Line 13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Line 14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Line 16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Line 17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Line 18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Line 19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Line 20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Line 21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Line 22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Line 23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Text Box 24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charset="0"/>
                </a:rPr>
                <a:t>TILE_WIDTH</a:t>
              </a:r>
            </a:p>
          </p:txBody>
        </p:sp>
        <p:sp>
          <p:nvSpPr>
            <p:cNvPr id="33819" name="Text Box 25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charset="0"/>
                </a:rPr>
                <a:t>WIDTH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3820" name="Text Box 26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3821" name="Line 27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Text Box 28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3823" name="Line 29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Text Box 30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3825" name="Line 31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32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Text Box 34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200">
                <a:latin typeface="Times New Roman" charset="0"/>
              </a:endParaRPr>
            </a:p>
            <a:p>
              <a:endParaRPr lang="en-US" sz="1200">
                <a:latin typeface="Times New Roman" charset="0"/>
              </a:endParaRPr>
            </a:p>
            <a:p>
              <a:endParaRPr lang="en-US" sz="1800">
                <a:latin typeface="Arial" charset="0"/>
              </a:endParaRPr>
            </a:p>
          </p:txBody>
        </p:sp>
        <p:sp>
          <p:nvSpPr>
            <p:cNvPr id="33828" name="Line 35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36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37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38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Rectangle 39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Rectangle 40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Rectangle 41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Line 42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Line 43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Text Box 44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charset="0"/>
                </a:rPr>
                <a:t>bx</a:t>
              </a:r>
            </a:p>
          </p:txBody>
        </p:sp>
        <p:sp>
          <p:nvSpPr>
            <p:cNvPr id="33838" name="Text Box 45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charset="0"/>
                </a:rPr>
                <a:t>tx</a:t>
              </a:r>
            </a:p>
          </p:txBody>
        </p:sp>
        <p:sp>
          <p:nvSpPr>
            <p:cNvPr id="33839" name="Text Box 46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33840" name="Text Box 47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3841" name="Text Box 48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TILE_WIDTH-1</a:t>
              </a:r>
            </a:p>
          </p:txBody>
        </p:sp>
        <p:sp>
          <p:nvSpPr>
            <p:cNvPr id="33842" name="Text Box 49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3843" name="Line 50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Line 51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Line 52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6" name="Line 53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7" name="Line 54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8" name="Text Box 55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33849" name="Text Box 56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3850" name="Text Box 57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3851" name="Line 59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2" name="Line 60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3" name="Text Box 61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charset="0"/>
                </a:rPr>
                <a:t>by</a:t>
              </a:r>
            </a:p>
          </p:txBody>
        </p:sp>
        <p:sp>
          <p:nvSpPr>
            <p:cNvPr id="33854" name="Text Box 62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charset="0"/>
                </a:rPr>
                <a:t>ty</a:t>
              </a:r>
            </a:p>
          </p:txBody>
        </p:sp>
        <p:sp>
          <p:nvSpPr>
            <p:cNvPr id="33855" name="Text Box 63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3856" name="Text Box 64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3857" name="Line 65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8" name="Line 66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9" name="Text Box 67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33860" name="Line 68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1" name="Text Box 69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TILE_WIDTH-1</a:t>
              </a:r>
            </a:p>
          </p:txBody>
        </p:sp>
        <p:sp>
          <p:nvSpPr>
            <p:cNvPr id="33862" name="Line 70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3" name="Line 71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4" name="Line 72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5" name="Line 73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6" name="Text Box 74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3867" name="Text Box 75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3868" name="Text Box 76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33869" name="Line 77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0" name="Line 78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1" name="Line 79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2" name="Line 80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3" name="Line 81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4" name="Line 82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5" name="Line 83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charset="0"/>
                </a:rPr>
                <a:t>TILE_WIDTH</a:t>
              </a:r>
            </a:p>
          </p:txBody>
        </p:sp>
        <p:sp>
          <p:nvSpPr>
            <p:cNvPr id="33878" name="Text Box 86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  <a:p>
              <a:pPr algn="ctr"/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3879" name="Text Box 87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charset="0"/>
                </a:rPr>
                <a:t>TILE_WIDTHE</a:t>
              </a:r>
              <a:endParaRPr lang="en-US" sz="9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3881" name="Text Box 89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3882" name="Text Box 90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3884" name="Text Box 33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3885" name="Text Box 15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800">
                <a:latin typeface="Arial" charset="0"/>
              </a:endParaRPr>
            </a:p>
          </p:txBody>
        </p:sp>
      </p:grp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34338" cy="579437"/>
          </a:xfrm>
        </p:spPr>
        <p:txBody>
          <a:bodyPr/>
          <a:lstStyle/>
          <a:p>
            <a:pPr eaLnBrk="1" hangingPunct="1"/>
            <a:r>
              <a:rPr lang="en-US" smtClean="0"/>
              <a:t>Tiled Multiply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5791200" cy="5118100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Break up the execution of the kernel into phases so that the data accesses in each phase is focused on one subset (tile) of Md and Nd</a:t>
            </a:r>
          </a:p>
        </p:txBody>
      </p:sp>
      <p:sp>
        <p:nvSpPr>
          <p:cNvPr id="33799" name="Rectangle 58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D9E1D6-1F83-4C2A-A629-12B6CEBF9D57}" type="slidenum">
              <a:rPr lang="en-US"/>
              <a:pPr/>
              <a:t>14</a:t>
            </a:fld>
            <a:endParaRPr lang="en-US"/>
          </a:p>
        </p:txBody>
      </p:sp>
      <p:sp>
        <p:nvSpPr>
          <p:cNvPr id="34820" name="AutoShape 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AutoShape 3"/>
          <p:cNvSpPr>
            <a:spLocks noChangeArrowheads="1"/>
          </p:cNvSpPr>
          <p:nvPr/>
        </p:nvSpPr>
        <p:spPr bwMode="auto">
          <a:xfrm rot="10800000">
            <a:off x="7010400" y="41910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AutoShape 5"/>
          <p:cNvSpPr>
            <a:spLocks noChangeArrowheads="1"/>
          </p:cNvSpPr>
          <p:nvPr/>
        </p:nvSpPr>
        <p:spPr bwMode="auto">
          <a:xfrm rot="10800000">
            <a:off x="6553200" y="41910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AutoShape 6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AutoShape 7"/>
          <p:cNvSpPr>
            <a:spLocks noChangeArrowheads="1"/>
          </p:cNvSpPr>
          <p:nvPr/>
        </p:nvSpPr>
        <p:spPr bwMode="auto">
          <a:xfrm rot="10800000">
            <a:off x="6553200" y="37338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AutoShape 8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AutoShape 9"/>
          <p:cNvSpPr>
            <a:spLocks noChangeArrowheads="1"/>
          </p:cNvSpPr>
          <p:nvPr/>
        </p:nvSpPr>
        <p:spPr bwMode="auto">
          <a:xfrm rot="10800000">
            <a:off x="7010400" y="37338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Rectangle 10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1</a:t>
            </a:r>
            <a:r>
              <a:rPr lang="en-US" baseline="-25000">
                <a:solidFill>
                  <a:schemeClr val="bg1"/>
                </a:solidFill>
              </a:rPr>
              <a:t>,0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482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Small Example</a:t>
            </a:r>
          </a:p>
        </p:txBody>
      </p:sp>
      <p:sp>
        <p:nvSpPr>
          <p:cNvPr id="34830" name="Rectangle 12"/>
          <p:cNvSpPr>
            <a:spLocks noChangeArrowheads="1"/>
          </p:cNvSpPr>
          <p:nvPr/>
        </p:nvSpPr>
        <p:spPr bwMode="auto">
          <a:xfrm>
            <a:off x="4267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Rectangle 13"/>
          <p:cNvSpPr>
            <a:spLocks noChangeArrowheads="1"/>
          </p:cNvSpPr>
          <p:nvPr/>
        </p:nvSpPr>
        <p:spPr bwMode="auto">
          <a:xfrm>
            <a:off x="4724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Rectangle 14"/>
          <p:cNvSpPr>
            <a:spLocks noChangeArrowheads="1"/>
          </p:cNvSpPr>
          <p:nvPr/>
        </p:nvSpPr>
        <p:spPr bwMode="auto">
          <a:xfrm>
            <a:off x="51816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Md</a:t>
            </a:r>
            <a:r>
              <a:rPr lang="en-US" baseline="-25000"/>
              <a:t>2,0</a:t>
            </a:r>
          </a:p>
        </p:txBody>
      </p:sp>
      <p:sp>
        <p:nvSpPr>
          <p:cNvPr id="34833" name="Rectangle 15"/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Rectangle 16"/>
          <p:cNvSpPr>
            <a:spLocks noChangeArrowheads="1"/>
          </p:cNvSpPr>
          <p:nvPr/>
        </p:nvSpPr>
        <p:spPr bwMode="auto">
          <a:xfrm>
            <a:off x="47244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Md</a:t>
            </a:r>
            <a:r>
              <a:rPr lang="en-US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34835" name="Rectangle 17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Md</a:t>
            </a:r>
            <a:r>
              <a:rPr lang="en-US" baseline="-25000"/>
              <a:t>1,0</a:t>
            </a:r>
          </a:p>
        </p:txBody>
      </p:sp>
      <p:sp>
        <p:nvSpPr>
          <p:cNvPr id="34836" name="Rectangle 18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Md</a:t>
            </a:r>
            <a:r>
              <a:rPr lang="en-US" baseline="-25000"/>
              <a:t>0,0</a:t>
            </a:r>
          </a:p>
        </p:txBody>
      </p:sp>
      <p:sp>
        <p:nvSpPr>
          <p:cNvPr id="34837" name="Rectangle 19"/>
          <p:cNvSpPr>
            <a:spLocks noChangeArrowheads="1"/>
          </p:cNvSpPr>
          <p:nvPr/>
        </p:nvSpPr>
        <p:spPr bwMode="auto">
          <a:xfrm>
            <a:off x="42672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Md</a:t>
            </a:r>
            <a:r>
              <a:rPr lang="en-US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34838" name="Rectangle 20"/>
          <p:cNvSpPr>
            <a:spLocks noChangeArrowheads="1"/>
          </p:cNvSpPr>
          <p:nvPr/>
        </p:nvSpPr>
        <p:spPr bwMode="auto">
          <a:xfrm>
            <a:off x="4267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Rectangle 21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Md</a:t>
            </a:r>
            <a:r>
              <a:rPr lang="en-US" baseline="-25000"/>
              <a:t>3,0</a:t>
            </a:r>
          </a:p>
        </p:txBody>
      </p:sp>
      <p:sp>
        <p:nvSpPr>
          <p:cNvPr id="34840" name="Rectangle 22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Rectangle 23"/>
          <p:cNvSpPr>
            <a:spLocks noChangeArrowheads="1"/>
          </p:cNvSpPr>
          <p:nvPr/>
        </p:nvSpPr>
        <p:spPr bwMode="auto">
          <a:xfrm>
            <a:off x="5181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Rectangle 24"/>
          <p:cNvSpPr>
            <a:spLocks noChangeArrowheads="1"/>
          </p:cNvSpPr>
          <p:nvPr/>
        </p:nvSpPr>
        <p:spPr bwMode="auto">
          <a:xfrm>
            <a:off x="51816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Md</a:t>
            </a:r>
            <a:r>
              <a:rPr lang="en-US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34843" name="Rectangle 25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0,</a:t>
            </a:r>
            <a:r>
              <a:rPr lang="en-US" baseline="-25000">
                <a:solidFill>
                  <a:schemeClr val="bg1"/>
                </a:solidFill>
              </a:rPr>
              <a:t>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4844" name="Rectangle 26"/>
          <p:cNvSpPr>
            <a:spLocks noChangeArrowheads="1"/>
          </p:cNvSpPr>
          <p:nvPr/>
        </p:nvSpPr>
        <p:spPr bwMode="auto">
          <a:xfrm>
            <a:off x="5638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Rectangle 27"/>
          <p:cNvSpPr>
            <a:spLocks noChangeArrowheads="1"/>
          </p:cNvSpPr>
          <p:nvPr/>
        </p:nvSpPr>
        <p:spPr bwMode="auto">
          <a:xfrm>
            <a:off x="5638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6" name="Rectangle 28"/>
          <p:cNvSpPr>
            <a:spLocks noChangeArrowheads="1"/>
          </p:cNvSpPr>
          <p:nvPr/>
        </p:nvSpPr>
        <p:spPr bwMode="auto">
          <a:xfrm>
            <a:off x="56388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Md</a:t>
            </a:r>
            <a:r>
              <a:rPr lang="en-US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34847" name="Rectangle 29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Pd</a:t>
            </a:r>
            <a:r>
              <a:rPr lang="en-US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34848" name="Rectangle 30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Rectangle 31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Rectangle 3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Rectangle 33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Rectangle 34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Rectangle 35"/>
          <p:cNvSpPr>
            <a:spLocks noChangeArrowheads="1"/>
          </p:cNvSpPr>
          <p:nvPr/>
        </p:nvSpPr>
        <p:spPr bwMode="auto">
          <a:xfrm>
            <a:off x="7467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2,0</a:t>
            </a:r>
          </a:p>
        </p:txBody>
      </p:sp>
      <p:sp>
        <p:nvSpPr>
          <p:cNvPr id="34854" name="Rectangle 36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Rectangle 37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6" name="Rectangle 38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7" name="Rectangle 39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3,0</a:t>
            </a:r>
          </a:p>
        </p:txBody>
      </p:sp>
      <p:sp>
        <p:nvSpPr>
          <p:cNvPr id="34858" name="Rectangle 40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9" name="Rectangle 4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Rectangle 42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61" name="Rectangle 43"/>
          <p:cNvSpPr>
            <a:spLocks noChangeArrowheads="1"/>
          </p:cNvSpPr>
          <p:nvPr/>
        </p:nvSpPr>
        <p:spPr bwMode="auto">
          <a:xfrm>
            <a:off x="6553200" y="2895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34862" name="Rectangle 44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34863" name="Rectangle 45"/>
          <p:cNvSpPr>
            <a:spLocks noChangeArrowheads="1"/>
          </p:cNvSpPr>
          <p:nvPr/>
        </p:nvSpPr>
        <p:spPr bwMode="auto">
          <a:xfrm>
            <a:off x="74676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64" name="Rectangle 46"/>
          <p:cNvSpPr>
            <a:spLocks noChangeArrowheads="1"/>
          </p:cNvSpPr>
          <p:nvPr/>
        </p:nvSpPr>
        <p:spPr bwMode="auto">
          <a:xfrm>
            <a:off x="7010400" y="24384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34865" name="Rectangle 47"/>
          <p:cNvSpPr>
            <a:spLocks noChangeArrowheads="1"/>
          </p:cNvSpPr>
          <p:nvPr/>
        </p:nvSpPr>
        <p:spPr bwMode="auto">
          <a:xfrm>
            <a:off x="7010400" y="1981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34866" name="Rectangle 48"/>
          <p:cNvSpPr>
            <a:spLocks noChangeArrowheads="1"/>
          </p:cNvSpPr>
          <p:nvPr/>
        </p:nvSpPr>
        <p:spPr bwMode="auto">
          <a:xfrm>
            <a:off x="7010400" y="1524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1,0</a:t>
            </a:r>
          </a:p>
        </p:txBody>
      </p:sp>
      <p:sp>
        <p:nvSpPr>
          <p:cNvPr id="34867" name="Rectangle 49"/>
          <p:cNvSpPr>
            <a:spLocks noChangeArrowheads="1"/>
          </p:cNvSpPr>
          <p:nvPr/>
        </p:nvSpPr>
        <p:spPr bwMode="auto">
          <a:xfrm>
            <a:off x="6553200" y="1524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0,0</a:t>
            </a:r>
          </a:p>
        </p:txBody>
      </p:sp>
      <p:sp>
        <p:nvSpPr>
          <p:cNvPr id="34868" name="Rectangle 50"/>
          <p:cNvSpPr>
            <a:spLocks noChangeArrowheads="1"/>
          </p:cNvSpPr>
          <p:nvPr/>
        </p:nvSpPr>
        <p:spPr bwMode="auto">
          <a:xfrm>
            <a:off x="6553200" y="1981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34869" name="Rectangle 51"/>
          <p:cNvSpPr>
            <a:spLocks noChangeArrowheads="1"/>
          </p:cNvSpPr>
          <p:nvPr/>
        </p:nvSpPr>
        <p:spPr bwMode="auto">
          <a:xfrm>
            <a:off x="6553200" y="24384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34870" name="Rectangle 52"/>
          <p:cNvSpPr>
            <a:spLocks noChangeArrowheads="1"/>
          </p:cNvSpPr>
          <p:nvPr/>
        </p:nvSpPr>
        <p:spPr bwMode="auto">
          <a:xfrm>
            <a:off x="79248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71" name="Rectangle 53"/>
          <p:cNvSpPr>
            <a:spLocks noChangeArrowheads="1"/>
          </p:cNvSpPr>
          <p:nvPr/>
        </p:nvSpPr>
        <p:spPr bwMode="auto">
          <a:xfrm>
            <a:off x="746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72" name="Rectangle 54"/>
          <p:cNvSpPr>
            <a:spLocks noChangeArrowheads="1"/>
          </p:cNvSpPr>
          <p:nvPr/>
        </p:nvSpPr>
        <p:spPr bwMode="auto">
          <a:xfrm>
            <a:off x="74676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73" name="Rectangle 55"/>
          <p:cNvSpPr>
            <a:spLocks noChangeArrowheads="1"/>
          </p:cNvSpPr>
          <p:nvPr/>
        </p:nvSpPr>
        <p:spPr bwMode="auto">
          <a:xfrm>
            <a:off x="74676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74" name="Rectangle 56"/>
          <p:cNvSpPr>
            <a:spLocks noChangeArrowheads="1"/>
          </p:cNvSpPr>
          <p:nvPr/>
        </p:nvSpPr>
        <p:spPr bwMode="auto">
          <a:xfrm>
            <a:off x="792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75" name="Rectangle 57"/>
          <p:cNvSpPr>
            <a:spLocks noChangeArrowheads="1"/>
          </p:cNvSpPr>
          <p:nvPr/>
        </p:nvSpPr>
        <p:spPr bwMode="auto">
          <a:xfrm>
            <a:off x="792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76" name="Rectangle 58"/>
          <p:cNvSpPr>
            <a:spLocks noChangeArrowheads="1"/>
          </p:cNvSpPr>
          <p:nvPr/>
        </p:nvSpPr>
        <p:spPr bwMode="auto">
          <a:xfrm>
            <a:off x="7924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77" name="Rectangle 59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Pd</a:t>
            </a:r>
            <a:r>
              <a:rPr lang="en-US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34878" name="Line 60"/>
          <p:cNvSpPr>
            <a:spLocks noChangeShapeType="1"/>
          </p:cNvSpPr>
          <p:nvPr/>
        </p:nvSpPr>
        <p:spPr bwMode="auto">
          <a:xfrm>
            <a:off x="66294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79" name="Line 61"/>
          <p:cNvSpPr>
            <a:spLocks noChangeShapeType="1"/>
          </p:cNvSpPr>
          <p:nvPr/>
        </p:nvSpPr>
        <p:spPr bwMode="auto">
          <a:xfrm>
            <a:off x="4267200" y="3810000"/>
            <a:ext cx="2362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80" name="Rectangle 62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0,2</a:t>
            </a:r>
            <a:endParaRPr lang="en-US"/>
          </a:p>
        </p:txBody>
      </p:sp>
      <p:sp>
        <p:nvSpPr>
          <p:cNvPr id="34881" name="Rectangle 63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2,2</a:t>
            </a:r>
          </a:p>
        </p:txBody>
      </p:sp>
      <p:sp>
        <p:nvSpPr>
          <p:cNvPr id="34882" name="Rectangle 64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3,2</a:t>
            </a:r>
          </a:p>
        </p:txBody>
      </p:sp>
      <p:sp>
        <p:nvSpPr>
          <p:cNvPr id="34883" name="Rectangle 65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1,2</a:t>
            </a:r>
          </a:p>
        </p:txBody>
      </p:sp>
      <p:sp>
        <p:nvSpPr>
          <p:cNvPr id="34884" name="Rectangle 66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3,1</a:t>
            </a:r>
          </a:p>
        </p:txBody>
      </p:sp>
      <p:sp>
        <p:nvSpPr>
          <p:cNvPr id="34885" name="Rectangle 67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2,1</a:t>
            </a:r>
          </a:p>
        </p:txBody>
      </p:sp>
      <p:sp>
        <p:nvSpPr>
          <p:cNvPr id="34886" name="Rectangle 68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7" name="Rectangle 69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8" name="Rectangle 70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9" name="Rectangle 7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90" name="Rectangle 72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0,3</a:t>
            </a:r>
            <a:endParaRPr lang="en-US"/>
          </a:p>
        </p:txBody>
      </p:sp>
      <p:sp>
        <p:nvSpPr>
          <p:cNvPr id="34891" name="Rectangle 73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2,3</a:t>
            </a:r>
          </a:p>
        </p:txBody>
      </p:sp>
      <p:sp>
        <p:nvSpPr>
          <p:cNvPr id="34892" name="Rectangle 74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3,3</a:t>
            </a:r>
          </a:p>
        </p:txBody>
      </p:sp>
      <p:sp>
        <p:nvSpPr>
          <p:cNvPr id="34893" name="Rectangle 75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1,3</a:t>
            </a:r>
          </a:p>
        </p:txBody>
      </p:sp>
      <p:sp>
        <p:nvSpPr>
          <p:cNvPr id="34894" name="Line 76"/>
          <p:cNvSpPr>
            <a:spLocks noChangeShapeType="1"/>
          </p:cNvSpPr>
          <p:nvPr/>
        </p:nvSpPr>
        <p:spPr bwMode="auto">
          <a:xfrm>
            <a:off x="71628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95" name="Line 77"/>
          <p:cNvSpPr>
            <a:spLocks noChangeShapeType="1"/>
          </p:cNvSpPr>
          <p:nvPr/>
        </p:nvSpPr>
        <p:spPr bwMode="auto">
          <a:xfrm>
            <a:off x="4267200" y="4114800"/>
            <a:ext cx="2895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A27D8A-0D5B-483C-98C0-070935344CF9}" type="slidenum">
              <a:rPr lang="en-US"/>
              <a:pPr/>
              <a:t>15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Every Md and Nd Element is used exactly twice in generating a 2X2 tile of P</a:t>
            </a:r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>
            <p:ph idx="1"/>
          </p:nvPr>
        </p:nvGraphicFramePr>
        <p:xfrm>
          <a:off x="1676400" y="1676400"/>
          <a:ext cx="6446838" cy="4572000"/>
        </p:xfrm>
        <a:graphic>
          <a:graphicData uri="http://schemas.openxmlformats.org/drawingml/2006/table">
            <a:tbl>
              <a:tblPr/>
              <a:tblGrid>
                <a:gridCol w="1524000"/>
                <a:gridCol w="1630363"/>
                <a:gridCol w="1646237"/>
                <a:gridCol w="1646238"/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thread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thread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thread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thread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77" name="Oval 35"/>
          <p:cNvSpPr>
            <a:spLocks noChangeArrowheads="1"/>
          </p:cNvSpPr>
          <p:nvPr/>
        </p:nvSpPr>
        <p:spPr bwMode="auto">
          <a:xfrm>
            <a:off x="4114800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8" name="Oval 36"/>
          <p:cNvSpPr>
            <a:spLocks noChangeArrowheads="1"/>
          </p:cNvSpPr>
          <p:nvPr/>
        </p:nvSpPr>
        <p:spPr bwMode="auto">
          <a:xfrm>
            <a:off x="7391400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9" name="Oval 37"/>
          <p:cNvSpPr>
            <a:spLocks noChangeArrowheads="1"/>
          </p:cNvSpPr>
          <p:nvPr/>
        </p:nvSpPr>
        <p:spPr bwMode="auto">
          <a:xfrm>
            <a:off x="3276600" y="3581400"/>
            <a:ext cx="457200" cy="457200"/>
          </a:xfrm>
          <a:prstGeom prst="ellips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Oval 38"/>
          <p:cNvSpPr>
            <a:spLocks noChangeArrowheads="1"/>
          </p:cNvSpPr>
          <p:nvPr/>
        </p:nvSpPr>
        <p:spPr bwMode="auto">
          <a:xfrm>
            <a:off x="1752600" y="3581400"/>
            <a:ext cx="457200" cy="457200"/>
          </a:xfrm>
          <a:prstGeom prst="ellips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81" name="Line 39"/>
          <p:cNvSpPr>
            <a:spLocks noChangeShapeType="1"/>
          </p:cNvSpPr>
          <p:nvPr/>
        </p:nvSpPr>
        <p:spPr bwMode="auto">
          <a:xfrm>
            <a:off x="1371600" y="2286000"/>
            <a:ext cx="0" cy="3124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82" name="Text Box 40"/>
          <p:cNvSpPr txBox="1">
            <a:spLocks noChangeArrowheads="1"/>
          </p:cNvSpPr>
          <p:nvPr/>
        </p:nvSpPr>
        <p:spPr bwMode="auto">
          <a:xfrm>
            <a:off x="381000" y="3505200"/>
            <a:ext cx="1047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/>
              <a:t>Access</a:t>
            </a:r>
          </a:p>
          <a:p>
            <a:pPr algn="ctr"/>
            <a:r>
              <a:rPr lang="en-US" sz="2400"/>
              <a:t>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C5C3550-A111-47FC-A71C-8BA4D01008D8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36868" name="Group 2"/>
          <p:cNvGrpSpPr>
            <a:grpSpLocks/>
          </p:cNvGrpSpPr>
          <p:nvPr/>
        </p:nvGrpSpPr>
        <p:grpSpPr bwMode="auto">
          <a:xfrm>
            <a:off x="3352800" y="1752600"/>
            <a:ext cx="4114800" cy="4038600"/>
            <a:chOff x="2688" y="960"/>
            <a:chExt cx="2592" cy="2544"/>
          </a:xfrm>
        </p:grpSpPr>
        <p:sp>
          <p:nvSpPr>
            <p:cNvPr id="36870" name="AutoShape 3"/>
            <p:cNvSpPr>
              <a:spLocks noChangeArrowheads="1"/>
            </p:cNvSpPr>
            <p:nvPr/>
          </p:nvSpPr>
          <p:spPr bwMode="auto">
            <a:xfrm>
              <a:off x="4416" y="2640"/>
              <a:ext cx="288" cy="288"/>
            </a:xfrm>
            <a:prstGeom prst="rtTriangl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1" name="AutoShape 4"/>
            <p:cNvSpPr>
              <a:spLocks noChangeArrowheads="1"/>
            </p:cNvSpPr>
            <p:nvPr/>
          </p:nvSpPr>
          <p:spPr bwMode="auto">
            <a:xfrm rot="10800000">
              <a:off x="4416" y="2640"/>
              <a:ext cx="288" cy="288"/>
            </a:xfrm>
            <a:prstGeom prst="rtTriangl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2" name="AutoShape 5"/>
            <p:cNvSpPr>
              <a:spLocks noChangeArrowheads="1"/>
            </p:cNvSpPr>
            <p:nvPr/>
          </p:nvSpPr>
          <p:spPr bwMode="auto">
            <a:xfrm>
              <a:off x="4128" y="2640"/>
              <a:ext cx="288" cy="288"/>
            </a:xfrm>
            <a:prstGeom prst="rtTriangl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3" name="AutoShape 6"/>
            <p:cNvSpPr>
              <a:spLocks noChangeArrowheads="1"/>
            </p:cNvSpPr>
            <p:nvPr/>
          </p:nvSpPr>
          <p:spPr bwMode="auto">
            <a:xfrm rot="10800000">
              <a:off x="4128" y="2640"/>
              <a:ext cx="288" cy="288"/>
            </a:xfrm>
            <a:prstGeom prst="rtTriangl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AutoShape 7"/>
            <p:cNvSpPr>
              <a:spLocks noChangeArrowheads="1"/>
            </p:cNvSpPr>
            <p:nvPr/>
          </p:nvSpPr>
          <p:spPr bwMode="auto">
            <a:xfrm>
              <a:off x="4128" y="2352"/>
              <a:ext cx="288" cy="288"/>
            </a:xfrm>
            <a:prstGeom prst="rtTriangl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5" name="AutoShape 8"/>
            <p:cNvSpPr>
              <a:spLocks noChangeArrowheads="1"/>
            </p:cNvSpPr>
            <p:nvPr/>
          </p:nvSpPr>
          <p:spPr bwMode="auto">
            <a:xfrm rot="10800000">
              <a:off x="4128" y="2352"/>
              <a:ext cx="288" cy="288"/>
            </a:xfrm>
            <a:prstGeom prst="rtTriangl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AutoShape 9"/>
            <p:cNvSpPr>
              <a:spLocks noChangeArrowheads="1"/>
            </p:cNvSpPr>
            <p:nvPr/>
          </p:nvSpPr>
          <p:spPr bwMode="auto">
            <a:xfrm>
              <a:off x="4416" y="2352"/>
              <a:ext cx="288" cy="288"/>
            </a:xfrm>
            <a:prstGeom prst="rtTriangl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AutoShape 10"/>
            <p:cNvSpPr>
              <a:spLocks noChangeArrowheads="1"/>
            </p:cNvSpPr>
            <p:nvPr/>
          </p:nvSpPr>
          <p:spPr bwMode="auto">
            <a:xfrm rot="10800000">
              <a:off x="4416" y="2352"/>
              <a:ext cx="288" cy="288"/>
            </a:xfrm>
            <a:prstGeom prst="rtTriangl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Rectangle 11"/>
            <p:cNvSpPr>
              <a:spLocks noChangeArrowheads="1"/>
            </p:cNvSpPr>
            <p:nvPr/>
          </p:nvSpPr>
          <p:spPr bwMode="auto">
            <a:xfrm>
              <a:off x="4416" y="235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1</a:t>
              </a:r>
              <a:r>
                <a:rPr lang="en-US" baseline="-25000">
                  <a:solidFill>
                    <a:schemeClr val="bg1"/>
                  </a:solidFill>
                </a:rPr>
                <a:t>,0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879" name="Rectangle 12"/>
            <p:cNvSpPr>
              <a:spLocks noChangeArrowheads="1"/>
            </p:cNvSpPr>
            <p:nvPr/>
          </p:nvSpPr>
          <p:spPr bwMode="auto">
            <a:xfrm>
              <a:off x="2688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Rectangle 13"/>
            <p:cNvSpPr>
              <a:spLocks noChangeArrowheads="1"/>
            </p:cNvSpPr>
            <p:nvPr/>
          </p:nvSpPr>
          <p:spPr bwMode="auto">
            <a:xfrm>
              <a:off x="2976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Rectangle 14"/>
            <p:cNvSpPr>
              <a:spLocks noChangeArrowheads="1"/>
            </p:cNvSpPr>
            <p:nvPr/>
          </p:nvSpPr>
          <p:spPr bwMode="auto">
            <a:xfrm>
              <a:off x="3264" y="235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Md</a:t>
              </a:r>
              <a:r>
                <a:rPr lang="en-US" baseline="-25000"/>
                <a:t>2,0</a:t>
              </a:r>
            </a:p>
          </p:txBody>
        </p:sp>
        <p:sp>
          <p:nvSpPr>
            <p:cNvPr id="36882" name="Rectangle 15"/>
            <p:cNvSpPr>
              <a:spLocks noChangeArrowheads="1"/>
            </p:cNvSpPr>
            <p:nvPr/>
          </p:nvSpPr>
          <p:spPr bwMode="auto">
            <a:xfrm>
              <a:off x="2976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Rectangle 16"/>
            <p:cNvSpPr>
              <a:spLocks noChangeArrowheads="1"/>
            </p:cNvSpPr>
            <p:nvPr/>
          </p:nvSpPr>
          <p:spPr bwMode="auto">
            <a:xfrm>
              <a:off x="2976" y="264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Md</a:t>
              </a:r>
              <a:r>
                <a:rPr lang="en-US" baseline="-2500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36884" name="Rectangle 17"/>
            <p:cNvSpPr>
              <a:spLocks noChangeArrowheads="1"/>
            </p:cNvSpPr>
            <p:nvPr/>
          </p:nvSpPr>
          <p:spPr bwMode="auto">
            <a:xfrm>
              <a:off x="2976" y="235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Md</a:t>
              </a:r>
              <a:r>
                <a:rPr lang="en-US" baseline="-25000"/>
                <a:t>1,0</a:t>
              </a:r>
            </a:p>
          </p:txBody>
        </p:sp>
        <p:sp>
          <p:nvSpPr>
            <p:cNvPr id="36885" name="Rectangle 18"/>
            <p:cNvSpPr>
              <a:spLocks noChangeArrowheads="1"/>
            </p:cNvSpPr>
            <p:nvPr/>
          </p:nvSpPr>
          <p:spPr bwMode="auto">
            <a:xfrm>
              <a:off x="2688" y="235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Md</a:t>
              </a:r>
              <a:r>
                <a:rPr lang="en-US" baseline="-25000"/>
                <a:t>0,0</a:t>
              </a:r>
            </a:p>
          </p:txBody>
        </p:sp>
        <p:sp>
          <p:nvSpPr>
            <p:cNvPr id="36886" name="Rectangle 19"/>
            <p:cNvSpPr>
              <a:spLocks noChangeArrowheads="1"/>
            </p:cNvSpPr>
            <p:nvPr/>
          </p:nvSpPr>
          <p:spPr bwMode="auto">
            <a:xfrm>
              <a:off x="2688" y="264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Md</a:t>
              </a:r>
              <a:r>
                <a:rPr lang="en-US" baseline="-25000">
                  <a:solidFill>
                    <a:schemeClr val="bg1"/>
                  </a:solidFill>
                </a:rPr>
                <a:t>0,1</a:t>
              </a:r>
            </a:p>
          </p:txBody>
        </p:sp>
        <p:sp>
          <p:nvSpPr>
            <p:cNvPr id="36887" name="Rectangle 20"/>
            <p:cNvSpPr>
              <a:spLocks noChangeArrowheads="1"/>
            </p:cNvSpPr>
            <p:nvPr/>
          </p:nvSpPr>
          <p:spPr bwMode="auto">
            <a:xfrm>
              <a:off x="2688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Rectangle 21"/>
            <p:cNvSpPr>
              <a:spLocks noChangeArrowheads="1"/>
            </p:cNvSpPr>
            <p:nvPr/>
          </p:nvSpPr>
          <p:spPr bwMode="auto">
            <a:xfrm>
              <a:off x="3552" y="235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Md</a:t>
              </a:r>
              <a:r>
                <a:rPr lang="en-US" baseline="-25000"/>
                <a:t>3,0</a:t>
              </a:r>
            </a:p>
          </p:txBody>
        </p:sp>
        <p:sp>
          <p:nvSpPr>
            <p:cNvPr id="36889" name="Rectangle 22"/>
            <p:cNvSpPr>
              <a:spLocks noChangeArrowheads="1"/>
            </p:cNvSpPr>
            <p:nvPr/>
          </p:nvSpPr>
          <p:spPr bwMode="auto">
            <a:xfrm>
              <a:off x="3264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Rectangle 23"/>
            <p:cNvSpPr>
              <a:spLocks noChangeArrowheads="1"/>
            </p:cNvSpPr>
            <p:nvPr/>
          </p:nvSpPr>
          <p:spPr bwMode="auto">
            <a:xfrm>
              <a:off x="3264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Rectangle 24"/>
            <p:cNvSpPr>
              <a:spLocks noChangeArrowheads="1"/>
            </p:cNvSpPr>
            <p:nvPr/>
          </p:nvSpPr>
          <p:spPr bwMode="auto">
            <a:xfrm>
              <a:off x="3264" y="264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Md</a:t>
              </a:r>
              <a:r>
                <a:rPr lang="en-US" baseline="-25000">
                  <a:solidFill>
                    <a:schemeClr val="bg1"/>
                  </a:solidFill>
                </a:rPr>
                <a:t>2,1</a:t>
              </a:r>
            </a:p>
          </p:txBody>
        </p:sp>
        <p:sp>
          <p:nvSpPr>
            <p:cNvPr id="36892" name="Rectangle 25"/>
            <p:cNvSpPr>
              <a:spLocks noChangeArrowheads="1"/>
            </p:cNvSpPr>
            <p:nvPr/>
          </p:nvSpPr>
          <p:spPr bwMode="auto">
            <a:xfrm>
              <a:off x="4128" y="235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0,</a:t>
              </a:r>
              <a:r>
                <a:rPr lang="en-US" baseline="-25000">
                  <a:solidFill>
                    <a:schemeClr val="bg1"/>
                  </a:solidFill>
                </a:rPr>
                <a:t>0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893" name="Rectangle 26"/>
            <p:cNvSpPr>
              <a:spLocks noChangeArrowheads="1"/>
            </p:cNvSpPr>
            <p:nvPr/>
          </p:nvSpPr>
          <p:spPr bwMode="auto">
            <a:xfrm>
              <a:off x="355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Rectangle 27"/>
            <p:cNvSpPr>
              <a:spLocks noChangeArrowheads="1"/>
            </p:cNvSpPr>
            <p:nvPr/>
          </p:nvSpPr>
          <p:spPr bwMode="auto">
            <a:xfrm>
              <a:off x="3552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Rectangle 28"/>
            <p:cNvSpPr>
              <a:spLocks noChangeArrowheads="1"/>
            </p:cNvSpPr>
            <p:nvPr/>
          </p:nvSpPr>
          <p:spPr bwMode="auto">
            <a:xfrm>
              <a:off x="3552" y="264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Md</a:t>
              </a:r>
              <a:r>
                <a:rPr lang="en-US" baseline="-25000">
                  <a:solidFill>
                    <a:schemeClr val="bg1"/>
                  </a:solidFill>
                </a:rPr>
                <a:t>3,1</a:t>
              </a:r>
            </a:p>
          </p:txBody>
        </p:sp>
        <p:sp>
          <p:nvSpPr>
            <p:cNvPr id="36896" name="Rectangle 29"/>
            <p:cNvSpPr>
              <a:spLocks noChangeArrowheads="1"/>
            </p:cNvSpPr>
            <p:nvPr/>
          </p:nvSpPr>
          <p:spPr bwMode="auto">
            <a:xfrm>
              <a:off x="4128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Pd</a:t>
              </a:r>
              <a:r>
                <a:rPr lang="en-US" baseline="-25000">
                  <a:solidFill>
                    <a:schemeClr val="bg1"/>
                  </a:solidFill>
                </a:rPr>
                <a:t>0,1</a:t>
              </a:r>
            </a:p>
          </p:txBody>
        </p:sp>
        <p:sp>
          <p:nvSpPr>
            <p:cNvPr id="36897" name="Rectangle 30"/>
            <p:cNvSpPr>
              <a:spLocks noChangeArrowheads="1"/>
            </p:cNvSpPr>
            <p:nvPr/>
          </p:nvSpPr>
          <p:spPr bwMode="auto">
            <a:xfrm>
              <a:off x="4128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Rectangle 31"/>
            <p:cNvSpPr>
              <a:spLocks noChangeArrowheads="1"/>
            </p:cNvSpPr>
            <p:nvPr/>
          </p:nvSpPr>
          <p:spPr bwMode="auto">
            <a:xfrm>
              <a:off x="4128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9" name="Rectangle 32"/>
            <p:cNvSpPr>
              <a:spLocks noChangeArrowheads="1"/>
            </p:cNvSpPr>
            <p:nvPr/>
          </p:nvSpPr>
          <p:spPr bwMode="auto">
            <a:xfrm>
              <a:off x="4416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0" name="Rectangle 33"/>
            <p:cNvSpPr>
              <a:spLocks noChangeArrowheads="1"/>
            </p:cNvSpPr>
            <p:nvPr/>
          </p:nvSpPr>
          <p:spPr bwMode="auto">
            <a:xfrm>
              <a:off x="4416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1" name="Rectangle 34"/>
            <p:cNvSpPr>
              <a:spLocks noChangeArrowheads="1"/>
            </p:cNvSpPr>
            <p:nvPr/>
          </p:nvSpPr>
          <p:spPr bwMode="auto">
            <a:xfrm>
              <a:off x="4416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2" name="Rectangle 35"/>
            <p:cNvSpPr>
              <a:spLocks noChangeArrowheads="1"/>
            </p:cNvSpPr>
            <p:nvPr/>
          </p:nvSpPr>
          <p:spPr bwMode="auto">
            <a:xfrm>
              <a:off x="4704" y="235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2,0</a:t>
              </a:r>
            </a:p>
          </p:txBody>
        </p:sp>
        <p:sp>
          <p:nvSpPr>
            <p:cNvPr id="36903" name="Rectangle 36"/>
            <p:cNvSpPr>
              <a:spLocks noChangeArrowheads="1"/>
            </p:cNvSpPr>
            <p:nvPr/>
          </p:nvSpPr>
          <p:spPr bwMode="auto">
            <a:xfrm>
              <a:off x="4704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4" name="Rectangle 37"/>
            <p:cNvSpPr>
              <a:spLocks noChangeArrowheads="1"/>
            </p:cNvSpPr>
            <p:nvPr/>
          </p:nvSpPr>
          <p:spPr bwMode="auto">
            <a:xfrm>
              <a:off x="4992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5" name="Rectangle 38"/>
            <p:cNvSpPr>
              <a:spLocks noChangeArrowheads="1"/>
            </p:cNvSpPr>
            <p:nvPr/>
          </p:nvSpPr>
          <p:spPr bwMode="auto">
            <a:xfrm>
              <a:off x="4992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6" name="Rectangle 39"/>
            <p:cNvSpPr>
              <a:spLocks noChangeArrowheads="1"/>
            </p:cNvSpPr>
            <p:nvPr/>
          </p:nvSpPr>
          <p:spPr bwMode="auto">
            <a:xfrm>
              <a:off x="4992" y="235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3,0</a:t>
              </a:r>
            </a:p>
          </p:txBody>
        </p:sp>
        <p:sp>
          <p:nvSpPr>
            <p:cNvPr id="36907" name="Rectangle 40"/>
            <p:cNvSpPr>
              <a:spLocks noChangeArrowheads="1"/>
            </p:cNvSpPr>
            <p:nvPr/>
          </p:nvSpPr>
          <p:spPr bwMode="auto">
            <a:xfrm>
              <a:off x="4704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8" name="Rectangle 41"/>
            <p:cNvSpPr>
              <a:spLocks noChangeArrowheads="1"/>
            </p:cNvSpPr>
            <p:nvPr/>
          </p:nvSpPr>
          <p:spPr bwMode="auto">
            <a:xfrm>
              <a:off x="4704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9" name="Rectangle 42"/>
            <p:cNvSpPr>
              <a:spLocks noChangeArrowheads="1"/>
            </p:cNvSpPr>
            <p:nvPr/>
          </p:nvSpPr>
          <p:spPr bwMode="auto">
            <a:xfrm>
              <a:off x="499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0" name="Rectangle 43"/>
            <p:cNvSpPr>
              <a:spLocks noChangeArrowheads="1"/>
            </p:cNvSpPr>
            <p:nvPr/>
          </p:nvSpPr>
          <p:spPr bwMode="auto">
            <a:xfrm>
              <a:off x="4128" y="1824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0,3</a:t>
              </a:r>
            </a:p>
          </p:txBody>
        </p:sp>
        <p:sp>
          <p:nvSpPr>
            <p:cNvPr id="36911" name="Rectangle 44"/>
            <p:cNvSpPr>
              <a:spLocks noChangeArrowheads="1"/>
            </p:cNvSpPr>
            <p:nvPr/>
          </p:nvSpPr>
          <p:spPr bwMode="auto">
            <a:xfrm>
              <a:off x="4416" y="1824"/>
              <a:ext cx="288" cy="288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1,3</a:t>
              </a:r>
            </a:p>
          </p:txBody>
        </p:sp>
        <p:sp>
          <p:nvSpPr>
            <p:cNvPr id="36912" name="Rectangle 45"/>
            <p:cNvSpPr>
              <a:spLocks noChangeArrowheads="1"/>
            </p:cNvSpPr>
            <p:nvPr/>
          </p:nvSpPr>
          <p:spPr bwMode="auto">
            <a:xfrm>
              <a:off x="4704" y="96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3" name="Rectangle 46"/>
            <p:cNvSpPr>
              <a:spLocks noChangeArrowheads="1"/>
            </p:cNvSpPr>
            <p:nvPr/>
          </p:nvSpPr>
          <p:spPr bwMode="auto">
            <a:xfrm>
              <a:off x="4416" y="1536"/>
              <a:ext cx="288" cy="288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1,2</a:t>
              </a:r>
            </a:p>
          </p:txBody>
        </p:sp>
        <p:sp>
          <p:nvSpPr>
            <p:cNvPr id="36914" name="Rectangle 47"/>
            <p:cNvSpPr>
              <a:spLocks noChangeArrowheads="1"/>
            </p:cNvSpPr>
            <p:nvPr/>
          </p:nvSpPr>
          <p:spPr bwMode="auto">
            <a:xfrm>
              <a:off x="4416" y="1248"/>
              <a:ext cx="288" cy="288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36915" name="Rectangle 48"/>
            <p:cNvSpPr>
              <a:spLocks noChangeArrowheads="1"/>
            </p:cNvSpPr>
            <p:nvPr/>
          </p:nvSpPr>
          <p:spPr bwMode="auto">
            <a:xfrm>
              <a:off x="4416" y="960"/>
              <a:ext cx="288" cy="288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1,0</a:t>
              </a:r>
            </a:p>
          </p:txBody>
        </p:sp>
        <p:sp>
          <p:nvSpPr>
            <p:cNvPr id="36916" name="Rectangle 49"/>
            <p:cNvSpPr>
              <a:spLocks noChangeArrowheads="1"/>
            </p:cNvSpPr>
            <p:nvPr/>
          </p:nvSpPr>
          <p:spPr bwMode="auto">
            <a:xfrm>
              <a:off x="4128" y="96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0,0</a:t>
              </a:r>
            </a:p>
          </p:txBody>
        </p:sp>
        <p:sp>
          <p:nvSpPr>
            <p:cNvPr id="36917" name="Rectangle 50"/>
            <p:cNvSpPr>
              <a:spLocks noChangeArrowheads="1"/>
            </p:cNvSpPr>
            <p:nvPr/>
          </p:nvSpPr>
          <p:spPr bwMode="auto">
            <a:xfrm>
              <a:off x="4128" y="1248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0,1</a:t>
              </a:r>
            </a:p>
          </p:txBody>
        </p:sp>
        <p:sp>
          <p:nvSpPr>
            <p:cNvPr id="36918" name="Rectangle 51"/>
            <p:cNvSpPr>
              <a:spLocks noChangeArrowheads="1"/>
            </p:cNvSpPr>
            <p:nvPr/>
          </p:nvSpPr>
          <p:spPr bwMode="auto">
            <a:xfrm>
              <a:off x="4128" y="1536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0,2</a:t>
              </a:r>
            </a:p>
          </p:txBody>
        </p:sp>
        <p:sp>
          <p:nvSpPr>
            <p:cNvPr id="36919" name="Rectangle 52"/>
            <p:cNvSpPr>
              <a:spLocks noChangeArrowheads="1"/>
            </p:cNvSpPr>
            <p:nvPr/>
          </p:nvSpPr>
          <p:spPr bwMode="auto">
            <a:xfrm>
              <a:off x="4992" y="96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0" name="Rectangle 53"/>
            <p:cNvSpPr>
              <a:spLocks noChangeArrowheads="1"/>
            </p:cNvSpPr>
            <p:nvPr/>
          </p:nvSpPr>
          <p:spPr bwMode="auto">
            <a:xfrm>
              <a:off x="4704" y="1824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1" name="Rectangle 54"/>
            <p:cNvSpPr>
              <a:spLocks noChangeArrowheads="1"/>
            </p:cNvSpPr>
            <p:nvPr/>
          </p:nvSpPr>
          <p:spPr bwMode="auto">
            <a:xfrm>
              <a:off x="4704" y="153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2" name="Rectangle 55"/>
            <p:cNvSpPr>
              <a:spLocks noChangeArrowheads="1"/>
            </p:cNvSpPr>
            <p:nvPr/>
          </p:nvSpPr>
          <p:spPr bwMode="auto">
            <a:xfrm>
              <a:off x="4704" y="124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3" name="Rectangle 56"/>
            <p:cNvSpPr>
              <a:spLocks noChangeArrowheads="1"/>
            </p:cNvSpPr>
            <p:nvPr/>
          </p:nvSpPr>
          <p:spPr bwMode="auto">
            <a:xfrm>
              <a:off x="4992" y="1824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4" name="Rectangle 57"/>
            <p:cNvSpPr>
              <a:spLocks noChangeArrowheads="1"/>
            </p:cNvSpPr>
            <p:nvPr/>
          </p:nvSpPr>
          <p:spPr bwMode="auto">
            <a:xfrm>
              <a:off x="4992" y="153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5" name="Rectangle 58"/>
            <p:cNvSpPr>
              <a:spLocks noChangeArrowheads="1"/>
            </p:cNvSpPr>
            <p:nvPr/>
          </p:nvSpPr>
          <p:spPr bwMode="auto">
            <a:xfrm>
              <a:off x="4992" y="124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6" name="Rectangle 59"/>
            <p:cNvSpPr>
              <a:spLocks noChangeArrowheads="1"/>
            </p:cNvSpPr>
            <p:nvPr/>
          </p:nvSpPr>
          <p:spPr bwMode="auto">
            <a:xfrm>
              <a:off x="4416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Pd</a:t>
              </a:r>
              <a:r>
                <a:rPr lang="en-US" baseline="-2500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36927" name="Line 60"/>
            <p:cNvSpPr>
              <a:spLocks noChangeShapeType="1"/>
            </p:cNvSpPr>
            <p:nvPr/>
          </p:nvSpPr>
          <p:spPr bwMode="auto">
            <a:xfrm>
              <a:off x="4176" y="960"/>
              <a:ext cx="0" cy="144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8" name="Line 61"/>
            <p:cNvSpPr>
              <a:spLocks noChangeShapeType="1"/>
            </p:cNvSpPr>
            <p:nvPr/>
          </p:nvSpPr>
          <p:spPr bwMode="auto">
            <a:xfrm>
              <a:off x="2688" y="2400"/>
              <a:ext cx="1488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9" name="Rectangle 62"/>
            <p:cNvSpPr>
              <a:spLocks noChangeArrowheads="1"/>
            </p:cNvSpPr>
            <p:nvPr/>
          </p:nvSpPr>
          <p:spPr bwMode="auto">
            <a:xfrm>
              <a:off x="4128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0,2</a:t>
              </a:r>
              <a:endParaRPr lang="en-US"/>
            </a:p>
          </p:txBody>
        </p:sp>
        <p:sp>
          <p:nvSpPr>
            <p:cNvPr id="36930" name="Rectangle 63"/>
            <p:cNvSpPr>
              <a:spLocks noChangeArrowheads="1"/>
            </p:cNvSpPr>
            <p:nvPr/>
          </p:nvSpPr>
          <p:spPr bwMode="auto">
            <a:xfrm>
              <a:off x="4704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2,2</a:t>
              </a:r>
            </a:p>
          </p:txBody>
        </p:sp>
        <p:sp>
          <p:nvSpPr>
            <p:cNvPr id="36931" name="Rectangle 64"/>
            <p:cNvSpPr>
              <a:spLocks noChangeArrowheads="1"/>
            </p:cNvSpPr>
            <p:nvPr/>
          </p:nvSpPr>
          <p:spPr bwMode="auto">
            <a:xfrm>
              <a:off x="4992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3,2</a:t>
              </a:r>
            </a:p>
          </p:txBody>
        </p:sp>
        <p:sp>
          <p:nvSpPr>
            <p:cNvPr id="36932" name="Rectangle 65"/>
            <p:cNvSpPr>
              <a:spLocks noChangeArrowheads="1"/>
            </p:cNvSpPr>
            <p:nvPr/>
          </p:nvSpPr>
          <p:spPr bwMode="auto">
            <a:xfrm>
              <a:off x="4416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1,2</a:t>
              </a:r>
            </a:p>
          </p:txBody>
        </p:sp>
        <p:sp>
          <p:nvSpPr>
            <p:cNvPr id="36933" name="Rectangle 66"/>
            <p:cNvSpPr>
              <a:spLocks noChangeArrowheads="1"/>
            </p:cNvSpPr>
            <p:nvPr/>
          </p:nvSpPr>
          <p:spPr bwMode="auto">
            <a:xfrm>
              <a:off x="4992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3,1</a:t>
              </a:r>
            </a:p>
          </p:txBody>
        </p:sp>
        <p:sp>
          <p:nvSpPr>
            <p:cNvPr id="36934" name="Rectangle 67"/>
            <p:cNvSpPr>
              <a:spLocks noChangeArrowheads="1"/>
            </p:cNvSpPr>
            <p:nvPr/>
          </p:nvSpPr>
          <p:spPr bwMode="auto">
            <a:xfrm>
              <a:off x="4704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2,1</a:t>
              </a:r>
            </a:p>
          </p:txBody>
        </p:sp>
        <p:sp>
          <p:nvSpPr>
            <p:cNvPr id="36935" name="Rectangle 68"/>
            <p:cNvSpPr>
              <a:spLocks noChangeArrowheads="1"/>
            </p:cNvSpPr>
            <p:nvPr/>
          </p:nvSpPr>
          <p:spPr bwMode="auto">
            <a:xfrm>
              <a:off x="4128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6" name="Rectangle 69"/>
            <p:cNvSpPr>
              <a:spLocks noChangeArrowheads="1"/>
            </p:cNvSpPr>
            <p:nvPr/>
          </p:nvSpPr>
          <p:spPr bwMode="auto">
            <a:xfrm>
              <a:off x="4416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7" name="Rectangle 70"/>
            <p:cNvSpPr>
              <a:spLocks noChangeArrowheads="1"/>
            </p:cNvSpPr>
            <p:nvPr/>
          </p:nvSpPr>
          <p:spPr bwMode="auto">
            <a:xfrm>
              <a:off x="499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8" name="Rectangle 71"/>
            <p:cNvSpPr>
              <a:spLocks noChangeArrowheads="1"/>
            </p:cNvSpPr>
            <p:nvPr/>
          </p:nvSpPr>
          <p:spPr bwMode="auto">
            <a:xfrm>
              <a:off x="4704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9" name="Rectangle 72"/>
            <p:cNvSpPr>
              <a:spLocks noChangeArrowheads="1"/>
            </p:cNvSpPr>
            <p:nvPr/>
          </p:nvSpPr>
          <p:spPr bwMode="auto">
            <a:xfrm>
              <a:off x="4128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0,3</a:t>
              </a:r>
              <a:endParaRPr lang="en-US"/>
            </a:p>
          </p:txBody>
        </p:sp>
        <p:sp>
          <p:nvSpPr>
            <p:cNvPr id="36940" name="Rectangle 73"/>
            <p:cNvSpPr>
              <a:spLocks noChangeArrowheads="1"/>
            </p:cNvSpPr>
            <p:nvPr/>
          </p:nvSpPr>
          <p:spPr bwMode="auto">
            <a:xfrm>
              <a:off x="4704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2,3</a:t>
              </a:r>
            </a:p>
          </p:txBody>
        </p:sp>
        <p:sp>
          <p:nvSpPr>
            <p:cNvPr id="36941" name="Rectangle 74"/>
            <p:cNvSpPr>
              <a:spLocks noChangeArrowheads="1"/>
            </p:cNvSpPr>
            <p:nvPr/>
          </p:nvSpPr>
          <p:spPr bwMode="auto">
            <a:xfrm>
              <a:off x="499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3,3</a:t>
              </a:r>
            </a:p>
          </p:txBody>
        </p:sp>
        <p:sp>
          <p:nvSpPr>
            <p:cNvPr id="36942" name="Rectangle 75"/>
            <p:cNvSpPr>
              <a:spLocks noChangeArrowheads="1"/>
            </p:cNvSpPr>
            <p:nvPr/>
          </p:nvSpPr>
          <p:spPr bwMode="auto">
            <a:xfrm>
              <a:off x="4416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1,3</a:t>
              </a:r>
            </a:p>
          </p:txBody>
        </p:sp>
        <p:sp>
          <p:nvSpPr>
            <p:cNvPr id="36943" name="Line 76"/>
            <p:cNvSpPr>
              <a:spLocks noChangeShapeType="1"/>
            </p:cNvSpPr>
            <p:nvPr/>
          </p:nvSpPr>
          <p:spPr bwMode="auto">
            <a:xfrm>
              <a:off x="4512" y="960"/>
              <a:ext cx="0" cy="144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Line 77"/>
            <p:cNvSpPr>
              <a:spLocks noChangeShapeType="1"/>
            </p:cNvSpPr>
            <p:nvPr/>
          </p:nvSpPr>
          <p:spPr bwMode="auto">
            <a:xfrm>
              <a:off x="2688" y="2592"/>
              <a:ext cx="1824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Rectangle 78"/>
            <p:cNvSpPr>
              <a:spLocks noChangeArrowheads="1"/>
            </p:cNvSpPr>
            <p:nvPr/>
          </p:nvSpPr>
          <p:spPr bwMode="auto">
            <a:xfrm>
              <a:off x="4128" y="960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6" name="Rectangle 79"/>
            <p:cNvSpPr>
              <a:spLocks noChangeArrowheads="1"/>
            </p:cNvSpPr>
            <p:nvPr/>
          </p:nvSpPr>
          <p:spPr bwMode="auto">
            <a:xfrm>
              <a:off x="4704" y="960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7" name="Rectangle 80"/>
            <p:cNvSpPr>
              <a:spLocks noChangeArrowheads="1"/>
            </p:cNvSpPr>
            <p:nvPr/>
          </p:nvSpPr>
          <p:spPr bwMode="auto">
            <a:xfrm>
              <a:off x="4128" y="1536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8" name="Rectangle 81"/>
            <p:cNvSpPr>
              <a:spLocks noChangeArrowheads="1"/>
            </p:cNvSpPr>
            <p:nvPr/>
          </p:nvSpPr>
          <p:spPr bwMode="auto">
            <a:xfrm>
              <a:off x="4704" y="1536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9" name="Rectangle 82"/>
            <p:cNvSpPr>
              <a:spLocks noChangeArrowheads="1"/>
            </p:cNvSpPr>
            <p:nvPr/>
          </p:nvSpPr>
          <p:spPr bwMode="auto">
            <a:xfrm>
              <a:off x="2688" y="2352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0" name="Rectangle 83"/>
            <p:cNvSpPr>
              <a:spLocks noChangeArrowheads="1"/>
            </p:cNvSpPr>
            <p:nvPr/>
          </p:nvSpPr>
          <p:spPr bwMode="auto">
            <a:xfrm>
              <a:off x="3264" y="2352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1" name="Rectangle 84"/>
            <p:cNvSpPr>
              <a:spLocks noChangeArrowheads="1"/>
            </p:cNvSpPr>
            <p:nvPr/>
          </p:nvSpPr>
          <p:spPr bwMode="auto">
            <a:xfrm>
              <a:off x="2688" y="2928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2" name="Rectangle 85"/>
            <p:cNvSpPr>
              <a:spLocks noChangeArrowheads="1"/>
            </p:cNvSpPr>
            <p:nvPr/>
          </p:nvSpPr>
          <p:spPr bwMode="auto">
            <a:xfrm>
              <a:off x="3264" y="2928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69" name="Rectangle 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Breaking Md and Nd into 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2CE238-89D6-4C23-B66A-99A60E9E51B0}" type="slidenum">
              <a:rPr lang="en-US"/>
              <a:pPr/>
              <a:t>17</a:t>
            </a:fld>
            <a:endParaRPr lang="en-US"/>
          </a:p>
        </p:txBody>
      </p:sp>
      <p:sp>
        <p:nvSpPr>
          <p:cNvPr id="37892" name="Rectangle 57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Each phase of a Thread Block uses one tile from Md and one from Nd</a:t>
            </a:r>
          </a:p>
        </p:txBody>
      </p:sp>
      <p:graphicFrame>
        <p:nvGraphicFramePr>
          <p:cNvPr id="265218" name="Group 2"/>
          <p:cNvGraphicFramePr>
            <a:graphicFrameLocks noGrp="1"/>
          </p:cNvGraphicFramePr>
          <p:nvPr>
            <p:ph idx="4294967295"/>
          </p:nvPr>
        </p:nvGraphicFramePr>
        <p:xfrm>
          <a:off x="381000" y="1066800"/>
          <a:ext cx="8763000" cy="4921250"/>
        </p:xfrm>
        <a:graphic>
          <a:graphicData uri="http://schemas.openxmlformats.org/drawingml/2006/table">
            <a:tbl>
              <a:tblPr/>
              <a:tblGrid>
                <a:gridCol w="609600"/>
                <a:gridCol w="990600"/>
                <a:gridCol w="990600"/>
                <a:gridCol w="1905000"/>
                <a:gridCol w="1066800"/>
                <a:gridCol w="990600"/>
                <a:gridCol w="22098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8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0,0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↓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0,0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2,0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8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↓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3,0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1,0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5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↓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PdValue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2,1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,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0,1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PdValue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5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↓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PdValue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3,1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1,1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PdValue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3" name="Text Box 52"/>
          <p:cNvSpPr txBox="1">
            <a:spLocks noChangeArrowheads="1"/>
          </p:cNvSpPr>
          <p:nvPr/>
        </p:nvSpPr>
        <p:spPr bwMode="auto">
          <a:xfrm>
            <a:off x="990600" y="1066800"/>
            <a:ext cx="3505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	Phase 1</a:t>
            </a:r>
          </a:p>
        </p:txBody>
      </p:sp>
      <p:sp>
        <p:nvSpPr>
          <p:cNvPr id="37944" name="Text Box 53"/>
          <p:cNvSpPr txBox="1">
            <a:spLocks noChangeArrowheads="1"/>
          </p:cNvSpPr>
          <p:nvPr/>
        </p:nvSpPr>
        <p:spPr bwMode="auto">
          <a:xfrm>
            <a:off x="4800600" y="1066800"/>
            <a:ext cx="3505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	Phase 2</a:t>
            </a:r>
          </a:p>
        </p:txBody>
      </p:sp>
      <p:sp>
        <p:nvSpPr>
          <p:cNvPr id="37945" name="Line 54"/>
          <p:cNvSpPr>
            <a:spLocks noChangeShapeType="1"/>
          </p:cNvSpPr>
          <p:nvPr/>
        </p:nvSpPr>
        <p:spPr bwMode="auto">
          <a:xfrm>
            <a:off x="3886200" y="624840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46" name="Text Box 55"/>
          <p:cNvSpPr txBox="1">
            <a:spLocks noChangeArrowheads="1"/>
          </p:cNvSpPr>
          <p:nvPr/>
        </p:nvSpPr>
        <p:spPr bwMode="auto">
          <a:xfrm>
            <a:off x="3048000" y="609600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time</a:t>
            </a:r>
          </a:p>
        </p:txBody>
      </p:sp>
      <p:sp>
        <p:nvSpPr>
          <p:cNvPr id="37947" name="Line 58"/>
          <p:cNvSpPr>
            <a:spLocks noChangeShapeType="1"/>
          </p:cNvSpPr>
          <p:nvPr/>
        </p:nvSpPr>
        <p:spPr bwMode="auto">
          <a:xfrm>
            <a:off x="1676400" y="4191000"/>
            <a:ext cx="13716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48" name="Line 59"/>
          <p:cNvSpPr>
            <a:spLocks noChangeShapeType="1"/>
          </p:cNvSpPr>
          <p:nvPr/>
        </p:nvSpPr>
        <p:spPr bwMode="auto">
          <a:xfrm>
            <a:off x="1676400" y="4191000"/>
            <a:ext cx="1371600" cy="1143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49" name="Line 60"/>
          <p:cNvSpPr>
            <a:spLocks noChangeShapeType="1"/>
          </p:cNvSpPr>
          <p:nvPr/>
        </p:nvSpPr>
        <p:spPr bwMode="auto">
          <a:xfrm>
            <a:off x="2590800" y="2895600"/>
            <a:ext cx="1219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50" name="Line 61"/>
          <p:cNvSpPr>
            <a:spLocks noChangeShapeType="1"/>
          </p:cNvSpPr>
          <p:nvPr/>
        </p:nvSpPr>
        <p:spPr bwMode="auto">
          <a:xfrm>
            <a:off x="2590800" y="2895600"/>
            <a:ext cx="1524000" cy="2438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321D3E-9AA6-41EC-A8B1-752D187B0D79}" type="slidenum">
              <a:rPr lang="en-US"/>
              <a:pPr/>
              <a:t>18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First-order Size Considerations in G80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4724400"/>
          </a:xfrm>
        </p:spPr>
        <p:txBody>
          <a:bodyPr/>
          <a:lstStyle/>
          <a:p>
            <a:pPr eaLnBrk="1" hangingPunct="1"/>
            <a:r>
              <a:rPr lang="en-US" smtClean="0"/>
              <a:t>Each </a:t>
            </a:r>
            <a:r>
              <a:rPr lang="en-US" smtClean="0">
                <a:solidFill>
                  <a:schemeClr val="accent2"/>
                </a:solidFill>
              </a:rPr>
              <a:t>thread block</a:t>
            </a:r>
            <a:r>
              <a:rPr lang="en-US" smtClean="0"/>
              <a:t> should have many threads</a:t>
            </a:r>
          </a:p>
          <a:p>
            <a:pPr lvl="1" eaLnBrk="1" hangingPunct="1"/>
            <a:r>
              <a:rPr lang="en-US" smtClean="0"/>
              <a:t>TILE_WIDTH of 16 gives 16*16 = 256 threads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There should be many thread blocks</a:t>
            </a:r>
          </a:p>
          <a:p>
            <a:pPr lvl="1" eaLnBrk="1" hangingPunct="1"/>
            <a:r>
              <a:rPr lang="en-US" smtClean="0"/>
              <a:t>A 1024*1024 Pd gives 64*64 = 4096 Thread Blocks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Each thread block perform 2*256 = 512 float loads from global memory for 256 * (2*16) = 8,192 mul/add operations. </a:t>
            </a:r>
          </a:p>
          <a:p>
            <a:pPr lvl="1" eaLnBrk="1" hangingPunct="1"/>
            <a:r>
              <a:rPr lang="en-US" smtClean="0"/>
              <a:t>Memory bandwidth no longer a limiting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6C4AB8-1321-4F25-A8A3-AEA12CBCE775}" type="slidenum">
              <a:rPr lang="en-US"/>
              <a:pPr/>
              <a:t>19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391400" cy="1066800"/>
          </a:xfrm>
        </p:spPr>
        <p:txBody>
          <a:bodyPr/>
          <a:lstStyle/>
          <a:p>
            <a:pPr eaLnBrk="1" hangingPunct="1"/>
            <a:r>
              <a:rPr lang="en-US" smtClean="0"/>
              <a:t>CUDA Code – Kernel Execution Configuration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431213" cy="3963987"/>
          </a:xfrm>
          <a:noFill/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US" sz="1800" b="1" smtClean="0">
                <a:latin typeface="Courier New" charset="0"/>
                <a:ea typeface="Times New Roman" charset="0"/>
              </a:rPr>
              <a:t>// Setup the execution configuration</a:t>
            </a:r>
          </a:p>
          <a:p>
            <a:pPr marL="457200" indent="-457200" eaLnBrk="1" hangingPunct="1">
              <a:buFontTx/>
              <a:buNone/>
            </a:pPr>
            <a:r>
              <a:rPr lang="en-US" sz="2400" b="1" smtClean="0">
                <a:latin typeface="Courier New" charset="0"/>
                <a:ea typeface="Times New Roman" charset="0"/>
              </a:rPr>
              <a:t>dim3 dimBlock(TILE_WIDTH, TILE_WIDTH);</a:t>
            </a:r>
          </a:p>
          <a:p>
            <a:pPr marL="457200" indent="-457200" eaLnBrk="1" hangingPunct="1">
              <a:buFontTx/>
              <a:buNone/>
            </a:pPr>
            <a:r>
              <a:rPr lang="en-US" sz="2400" b="1" smtClean="0">
                <a:latin typeface="Courier New" charset="0"/>
                <a:ea typeface="Times New Roman" charset="0"/>
              </a:rPr>
              <a:t>dim3 dimGrid(Width  / TILE_WIDTH, </a:t>
            </a:r>
          </a:p>
          <a:p>
            <a:pPr marL="457200" indent="-457200" eaLnBrk="1" hangingPunct="1">
              <a:buFontTx/>
              <a:buNone/>
            </a:pPr>
            <a:r>
              <a:rPr lang="en-US" sz="2400" b="1" smtClean="0">
                <a:latin typeface="Courier New" charset="0"/>
                <a:ea typeface="Times New Roman" charset="0"/>
              </a:rPr>
              <a:t>			   Width /  TILE_WIDTH);</a:t>
            </a:r>
          </a:p>
          <a:p>
            <a:pPr marL="457200" indent="-457200" eaLnBrk="1" hangingPunct="1">
              <a:buFontTx/>
              <a:buNone/>
            </a:pPr>
            <a:endParaRPr lang="en-US" sz="2400" b="1" smtClean="0">
              <a:latin typeface="Courier New" charset="0"/>
              <a:ea typeface="Times New Roman" charset="0"/>
            </a:endParaRPr>
          </a:p>
          <a:p>
            <a:pPr marL="457200" indent="-457200" eaLnBrk="1" hangingPunct="1">
              <a:buFontTx/>
              <a:buNone/>
            </a:pPr>
            <a:endParaRPr lang="en-US" sz="1800" smtClean="0">
              <a:solidFill>
                <a:srgbClr val="008000"/>
              </a:solidFill>
              <a:latin typeface="Courier New" charset="0"/>
              <a:ea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AD8041-372B-4131-8DF0-65C51078E4DC}" type="slidenum">
              <a:rPr lang="en-US"/>
              <a:pPr/>
              <a:t>2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066800"/>
          </a:xfrm>
        </p:spPr>
        <p:txBody>
          <a:bodyPr/>
          <a:lstStyle/>
          <a:p>
            <a:pPr eaLnBrk="1" hangingPunct="1"/>
            <a:r>
              <a:rPr lang="en-US" sz="3600" smtClean="0"/>
              <a:t>G80 Implementation of  CUDA Memories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267200" cy="2741613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Each thread can:</a:t>
            </a:r>
          </a:p>
          <a:p>
            <a:pPr marL="974725" lvl="1" indent="-403225" eaLnBrk="1" hangingPunct="1"/>
            <a:r>
              <a:rPr lang="en-US" sz="2100" smtClean="0"/>
              <a:t>Read/write per-thread </a:t>
            </a:r>
            <a:r>
              <a:rPr lang="en-US" sz="2100" b="1" smtClean="0">
                <a:solidFill>
                  <a:schemeClr val="accent2"/>
                </a:solidFill>
              </a:rPr>
              <a:t>registers</a:t>
            </a:r>
          </a:p>
          <a:p>
            <a:pPr marL="974725" lvl="1" indent="-403225" eaLnBrk="1" hangingPunct="1"/>
            <a:r>
              <a:rPr lang="en-US" sz="2100" smtClean="0"/>
              <a:t>Read/write per-thread </a:t>
            </a:r>
            <a:r>
              <a:rPr lang="en-US" sz="2100" smtClean="0">
                <a:solidFill>
                  <a:schemeClr val="accent2"/>
                </a:solidFill>
              </a:rPr>
              <a:t>local memory</a:t>
            </a:r>
          </a:p>
          <a:p>
            <a:pPr marL="974725" lvl="1" indent="-403225" eaLnBrk="1" hangingPunct="1"/>
            <a:r>
              <a:rPr lang="en-US" sz="2100" smtClean="0"/>
              <a:t>Read/write per-block </a:t>
            </a:r>
            <a:r>
              <a:rPr lang="en-US" sz="2100" b="1" smtClean="0">
                <a:solidFill>
                  <a:schemeClr val="accent2"/>
                </a:solidFill>
              </a:rPr>
              <a:t>shared memory</a:t>
            </a:r>
          </a:p>
          <a:p>
            <a:pPr marL="974725" lvl="1" indent="-403225" eaLnBrk="1" hangingPunct="1"/>
            <a:r>
              <a:rPr lang="en-US" sz="2100" smtClean="0"/>
              <a:t>Read/write per-grid </a:t>
            </a:r>
            <a:r>
              <a:rPr lang="en-US" sz="2100" b="1" smtClean="0">
                <a:solidFill>
                  <a:schemeClr val="accent2"/>
                </a:solidFill>
              </a:rPr>
              <a:t>global memory</a:t>
            </a:r>
          </a:p>
          <a:p>
            <a:pPr marL="974725" lvl="1" indent="-403225" eaLnBrk="1" hangingPunct="1"/>
            <a:r>
              <a:rPr lang="en-US" sz="2100" smtClean="0"/>
              <a:t>Read/only per-grid</a:t>
            </a:r>
            <a:r>
              <a:rPr lang="en-US" sz="2100" smtClean="0">
                <a:solidFill>
                  <a:schemeClr val="accent2"/>
                </a:solidFill>
              </a:rPr>
              <a:t> </a:t>
            </a:r>
            <a:r>
              <a:rPr lang="en-US" sz="2100" b="1" smtClean="0">
                <a:solidFill>
                  <a:schemeClr val="accent2"/>
                </a:solidFill>
              </a:rPr>
              <a:t>constant memory</a:t>
            </a:r>
          </a:p>
        </p:txBody>
      </p:sp>
      <p:grpSp>
        <p:nvGrpSpPr>
          <p:cNvPr id="19462" name="Group 86"/>
          <p:cNvGrpSpPr>
            <a:grpSpLocks/>
          </p:cNvGrpSpPr>
          <p:nvPr/>
        </p:nvGrpSpPr>
        <p:grpSpPr bwMode="auto">
          <a:xfrm>
            <a:off x="4572000" y="1751013"/>
            <a:ext cx="4537075" cy="3963987"/>
            <a:chOff x="2880" y="1103"/>
            <a:chExt cx="2858" cy="2497"/>
          </a:xfrm>
        </p:grpSpPr>
        <p:sp>
          <p:nvSpPr>
            <p:cNvPr id="19463" name="Text Box 6"/>
            <p:cNvSpPr txBox="1">
              <a:spLocks noChangeArrowheads="1"/>
            </p:cNvSpPr>
            <p:nvPr/>
          </p:nvSpPr>
          <p:spPr bwMode="auto">
            <a:xfrm>
              <a:off x="3403" y="1103"/>
              <a:ext cx="2335" cy="24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Grid</a:t>
              </a:r>
            </a:p>
          </p:txBody>
        </p:sp>
        <p:sp>
          <p:nvSpPr>
            <p:cNvPr id="19464" name="Text Box 9"/>
            <p:cNvSpPr txBox="1">
              <a:spLocks noChangeArrowheads="1"/>
            </p:cNvSpPr>
            <p:nvPr/>
          </p:nvSpPr>
          <p:spPr bwMode="auto">
            <a:xfrm>
              <a:off x="3441" y="2847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Global Memory</a:t>
              </a:r>
              <a:endParaRPr lang="en-US" sz="12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9465" name="Text Box 12"/>
            <p:cNvSpPr txBox="1">
              <a:spLocks noChangeArrowheads="1"/>
            </p:cNvSpPr>
            <p:nvPr/>
          </p:nvSpPr>
          <p:spPr bwMode="auto">
            <a:xfrm>
              <a:off x="3434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Block (0, 0)</a:t>
              </a:r>
            </a:p>
          </p:txBody>
        </p:sp>
        <p:sp>
          <p:nvSpPr>
            <p:cNvPr id="19466" name="Text Box 13"/>
            <p:cNvSpPr txBox="1">
              <a:spLocks noChangeArrowheads="1"/>
            </p:cNvSpPr>
            <p:nvPr/>
          </p:nvSpPr>
          <p:spPr bwMode="auto">
            <a:xfrm>
              <a:off x="3465" y="1735"/>
              <a:ext cx="1060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Shared Memory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9467" name="Text Box 16"/>
            <p:cNvSpPr txBox="1">
              <a:spLocks noChangeArrowheads="1"/>
            </p:cNvSpPr>
            <p:nvPr/>
          </p:nvSpPr>
          <p:spPr bwMode="auto">
            <a:xfrm>
              <a:off x="3459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(0,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9468" name="Text Box 17"/>
            <p:cNvSpPr txBox="1">
              <a:spLocks noChangeArrowheads="1"/>
            </p:cNvSpPr>
            <p:nvPr/>
          </p:nvSpPr>
          <p:spPr bwMode="auto">
            <a:xfrm>
              <a:off x="3459" y="2052"/>
              <a:ext cx="392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9469" name="Line 18"/>
            <p:cNvSpPr>
              <a:spLocks noChangeShapeType="1"/>
            </p:cNvSpPr>
            <p:nvPr/>
          </p:nvSpPr>
          <p:spPr bwMode="auto">
            <a:xfrm flipV="1">
              <a:off x="3912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19"/>
            <p:cNvSpPr>
              <a:spLocks noChangeShapeType="1"/>
            </p:cNvSpPr>
            <p:nvPr/>
          </p:nvSpPr>
          <p:spPr bwMode="auto">
            <a:xfrm flipV="1">
              <a:off x="3655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Line 21"/>
            <p:cNvSpPr>
              <a:spLocks noChangeShapeType="1"/>
            </p:cNvSpPr>
            <p:nvPr/>
          </p:nvSpPr>
          <p:spPr bwMode="auto">
            <a:xfrm>
              <a:off x="3836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Text Box 26"/>
            <p:cNvSpPr txBox="1">
              <a:spLocks noChangeArrowheads="1"/>
            </p:cNvSpPr>
            <p:nvPr/>
          </p:nvSpPr>
          <p:spPr bwMode="auto">
            <a:xfrm>
              <a:off x="4008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(1,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9473" name="Text Box 27"/>
            <p:cNvSpPr txBox="1">
              <a:spLocks noChangeArrowheads="1"/>
            </p:cNvSpPr>
            <p:nvPr/>
          </p:nvSpPr>
          <p:spPr bwMode="auto">
            <a:xfrm>
              <a:off x="4008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9474" name="Line 28"/>
            <p:cNvSpPr>
              <a:spLocks noChangeShapeType="1"/>
            </p:cNvSpPr>
            <p:nvPr/>
          </p:nvSpPr>
          <p:spPr bwMode="auto">
            <a:xfrm flipV="1">
              <a:off x="4460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Line 29"/>
            <p:cNvSpPr>
              <a:spLocks noChangeShapeType="1"/>
            </p:cNvSpPr>
            <p:nvPr/>
          </p:nvSpPr>
          <p:spPr bwMode="auto">
            <a:xfrm flipV="1">
              <a:off x="4204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31"/>
            <p:cNvSpPr>
              <a:spLocks noChangeShapeType="1"/>
            </p:cNvSpPr>
            <p:nvPr/>
          </p:nvSpPr>
          <p:spPr bwMode="auto">
            <a:xfrm>
              <a:off x="4385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Text Box 35"/>
            <p:cNvSpPr txBox="1">
              <a:spLocks noChangeArrowheads="1"/>
            </p:cNvSpPr>
            <p:nvPr/>
          </p:nvSpPr>
          <p:spPr bwMode="auto">
            <a:xfrm>
              <a:off x="4591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Block (1, 0)</a:t>
              </a:r>
              <a:endParaRPr lang="en-US" sz="18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9478" name="Text Box 36"/>
            <p:cNvSpPr txBox="1">
              <a:spLocks noChangeArrowheads="1"/>
            </p:cNvSpPr>
            <p:nvPr/>
          </p:nvSpPr>
          <p:spPr bwMode="auto">
            <a:xfrm>
              <a:off x="4621" y="1735"/>
              <a:ext cx="1061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Shared Memory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9479" name="Text Box 39"/>
            <p:cNvSpPr txBox="1">
              <a:spLocks noChangeArrowheads="1"/>
            </p:cNvSpPr>
            <p:nvPr/>
          </p:nvSpPr>
          <p:spPr bwMode="auto">
            <a:xfrm>
              <a:off x="4616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(0,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9480" name="Text Box 40"/>
            <p:cNvSpPr txBox="1">
              <a:spLocks noChangeArrowheads="1"/>
            </p:cNvSpPr>
            <p:nvPr/>
          </p:nvSpPr>
          <p:spPr bwMode="auto">
            <a:xfrm>
              <a:off x="4616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9481" name="Line 41"/>
            <p:cNvSpPr>
              <a:spLocks noChangeShapeType="1"/>
            </p:cNvSpPr>
            <p:nvPr/>
          </p:nvSpPr>
          <p:spPr bwMode="auto">
            <a:xfrm flipV="1">
              <a:off x="5068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Line 42"/>
            <p:cNvSpPr>
              <a:spLocks noChangeShapeType="1"/>
            </p:cNvSpPr>
            <p:nvPr/>
          </p:nvSpPr>
          <p:spPr bwMode="auto">
            <a:xfrm flipV="1">
              <a:off x="4812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Line 44"/>
            <p:cNvSpPr>
              <a:spLocks noChangeShapeType="1"/>
            </p:cNvSpPr>
            <p:nvPr/>
          </p:nvSpPr>
          <p:spPr bwMode="auto">
            <a:xfrm>
              <a:off x="4993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Text Box 49"/>
            <p:cNvSpPr txBox="1">
              <a:spLocks noChangeArrowheads="1"/>
            </p:cNvSpPr>
            <p:nvPr/>
          </p:nvSpPr>
          <p:spPr bwMode="auto">
            <a:xfrm>
              <a:off x="5165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(1,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9485" name="Text Box 50"/>
            <p:cNvSpPr txBox="1">
              <a:spLocks noChangeArrowheads="1"/>
            </p:cNvSpPr>
            <p:nvPr/>
          </p:nvSpPr>
          <p:spPr bwMode="auto">
            <a:xfrm>
              <a:off x="5165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9486" name="Line 51"/>
            <p:cNvSpPr>
              <a:spLocks noChangeShapeType="1"/>
            </p:cNvSpPr>
            <p:nvPr/>
          </p:nvSpPr>
          <p:spPr bwMode="auto">
            <a:xfrm flipV="1">
              <a:off x="5617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Line 52"/>
            <p:cNvSpPr>
              <a:spLocks noChangeShapeType="1"/>
            </p:cNvSpPr>
            <p:nvPr/>
          </p:nvSpPr>
          <p:spPr bwMode="auto">
            <a:xfrm flipV="1">
              <a:off x="5360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Line 54"/>
            <p:cNvSpPr>
              <a:spLocks noChangeShapeType="1"/>
            </p:cNvSpPr>
            <p:nvPr/>
          </p:nvSpPr>
          <p:spPr bwMode="auto">
            <a:xfrm>
              <a:off x="5542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Text Box 58"/>
            <p:cNvSpPr txBox="1">
              <a:spLocks noChangeArrowheads="1"/>
            </p:cNvSpPr>
            <p:nvPr/>
          </p:nvSpPr>
          <p:spPr bwMode="auto">
            <a:xfrm>
              <a:off x="2880" y="2844"/>
              <a:ext cx="355" cy="5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Host</a:t>
              </a:r>
            </a:p>
          </p:txBody>
        </p:sp>
        <p:sp>
          <p:nvSpPr>
            <p:cNvPr id="19490" name="Line 60"/>
            <p:cNvSpPr>
              <a:spLocks noChangeShapeType="1"/>
            </p:cNvSpPr>
            <p:nvPr/>
          </p:nvSpPr>
          <p:spPr bwMode="auto">
            <a:xfrm flipV="1">
              <a:off x="3235" y="297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1" name="Text Box 9"/>
            <p:cNvSpPr txBox="1">
              <a:spLocks noChangeArrowheads="1"/>
            </p:cNvSpPr>
            <p:nvPr/>
          </p:nvSpPr>
          <p:spPr bwMode="auto">
            <a:xfrm>
              <a:off x="3441" y="3168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Constant Memory</a:t>
              </a:r>
              <a:endParaRPr lang="en-US" sz="12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9492" name="Line 60"/>
            <p:cNvSpPr>
              <a:spLocks noChangeShapeType="1"/>
            </p:cNvSpPr>
            <p:nvPr/>
          </p:nvSpPr>
          <p:spPr bwMode="auto">
            <a:xfrm flipV="1">
              <a:off x="3235" y="3264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DE991E-C5D3-4A33-A699-14E75E6B0BF9}" type="slidenum">
              <a:rPr lang="en-US"/>
              <a:pPr/>
              <a:t>20</a:t>
            </a:fld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Tiled Matrix Multiplication Kernel</a:t>
            </a: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686800" cy="6172200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__global__ void MatrixMulKernel(float* Md, float* Nd, float* Pd, int Width)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{</a:t>
            </a:r>
            <a:endParaRPr lang="en-US" sz="1600" smtClean="0">
              <a:latin typeface="Courier New" charset="0"/>
              <a:ea typeface="Times New Roman" charset="0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rgbClr val="FF0000"/>
                </a:solidFill>
                <a:latin typeface="Courier New" charset="0"/>
                <a:ea typeface="Times New Roman" charset="0"/>
              </a:rPr>
              <a:t>1.  __shared__</a:t>
            </a:r>
            <a:r>
              <a:rPr lang="en-US" sz="1400" smtClean="0">
                <a:latin typeface="Courier New" charset="0"/>
                <a:ea typeface="Times New Roman" charset="0"/>
              </a:rPr>
              <a:t>float Mds[TILE_WIDTH][TILE_WIDTH];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rgbClr val="FF0000"/>
                </a:solidFill>
                <a:latin typeface="Courier New" charset="0"/>
                <a:ea typeface="Times New Roman" charset="0"/>
              </a:rPr>
              <a:t>2.  __shared__</a:t>
            </a:r>
            <a:r>
              <a:rPr lang="en-US" sz="1400" smtClean="0">
                <a:latin typeface="Courier New" charset="0"/>
                <a:ea typeface="Times New Roman" charset="0"/>
              </a:rPr>
              <a:t>float Nds[TILE_WIDTH][TILE_WIDTH];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1400" smtClean="0">
              <a:latin typeface="Courier New" charset="0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charset="0"/>
              </a:rPr>
              <a:t>3.  int bx = blockIdx.x;  int by = blockIdx.y;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charset="0"/>
              </a:rPr>
              <a:t>4.  int tx = threadIdx.x; int ty = threadIdx.y;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1400" smtClean="0">
              <a:latin typeface="Courier New" charset="0"/>
              <a:cs typeface="Times New Roman" charset="0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charset="0"/>
                <a:cs typeface="Times New Roman" charset="0"/>
              </a:rPr>
              <a:t>// Identify the row and column of the Pd element to work on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charset="0"/>
                <a:cs typeface="Times New Roman" charset="0"/>
              </a:rPr>
              <a:t>5.  int Row = by * TILE_WIDTH + ty;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charset="0"/>
                <a:cs typeface="Times New Roman" charset="0"/>
              </a:rPr>
              <a:t>6.  int Col = bx * TILE_WIDTH + tx;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700" smtClean="0">
              <a:latin typeface="Courier New" charset="0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charset="0"/>
                <a:cs typeface="Times New Roman" charset="0"/>
              </a:rPr>
              <a:t>7.   float Pvalue = 0;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charset="0"/>
              </a:rPr>
              <a:t>// Loop over the Md and Nd tiles required to compute the Pd element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charset="0"/>
              </a:rPr>
              <a:t>8.   for (int m = 0; m &lt; Width/TILE_WIDTH; ++m) {</a:t>
            </a:r>
            <a:endParaRPr lang="en-US" sz="1400" smtClean="0">
              <a:latin typeface="Courier New" charset="0"/>
              <a:cs typeface="Times New Roman" charset="0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charset="0"/>
                <a:cs typeface="Times New Roman" charset="0"/>
              </a:rPr>
              <a:t>// Coolaborative loading of Md and Nd tiles into shared memory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FF0000"/>
                </a:solidFill>
                <a:latin typeface="Courier New" charset="0"/>
                <a:cs typeface="Times New Roman" charset="0"/>
              </a:rPr>
              <a:t>9.	  Mds[ty][tx] = Md[Row*Width + (m*TILE_WIDTH + tx)];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 startAt="10"/>
            </a:pPr>
            <a:r>
              <a:rPr lang="en-US" sz="1400" b="1" smtClean="0">
                <a:solidFill>
                  <a:srgbClr val="FF0000"/>
                </a:solidFill>
                <a:latin typeface="Courier New" charset="0"/>
                <a:cs typeface="Times New Roman" charset="0"/>
              </a:rPr>
              <a:t>  Nds[ty][tx] = Nd[Col + (m*TILE_WIDTH + ty)*Width];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 startAt="10"/>
            </a:pPr>
            <a:r>
              <a:rPr lang="en-US" sz="1400" smtClean="0">
                <a:latin typeface="Courier New" charset="0"/>
                <a:cs typeface="Times New Roman" charset="0"/>
              </a:rPr>
              <a:t>  __syncthreads();</a:t>
            </a:r>
          </a:p>
          <a:p>
            <a:pPr marL="1028700" lvl="1" indent="-457200" eaLnBrk="1" hangingPunct="1">
              <a:lnSpc>
                <a:spcPct val="80000"/>
              </a:lnSpc>
            </a:pPr>
            <a:endParaRPr lang="en-US" sz="900" smtClean="0">
              <a:latin typeface="Courier New" charset="0"/>
              <a:cs typeface="Times New Roman" charset="0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charset="0"/>
                <a:cs typeface="Times New Roman" charset="0"/>
              </a:rPr>
              <a:t>11.   for (int k = 0; k &lt; TILE_WIDTH; ++k)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 startAt="12"/>
            </a:pPr>
            <a:r>
              <a:rPr lang="en-US" sz="1400" smtClean="0">
                <a:latin typeface="Courier New" charset="0"/>
                <a:cs typeface="Times New Roman" charset="0"/>
              </a:rPr>
              <a:t> Pvalue += Mds[ty][k] * Nds[k][tx];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 startAt="12"/>
            </a:pPr>
            <a:r>
              <a:rPr lang="en-US" sz="1400" smtClean="0">
                <a:latin typeface="Courier New" charset="0"/>
                <a:cs typeface="Times New Roman" charset="0"/>
              </a:rPr>
              <a:t> Synchthreads();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 startAt="12"/>
            </a:pPr>
            <a:r>
              <a:rPr lang="en-US" sz="1400" smtClean="0">
                <a:latin typeface="Courier New" charset="0"/>
                <a:cs typeface="Times New Roman" charset="0"/>
              </a:rPr>
              <a:t>}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charset="0"/>
                <a:cs typeface="Times New Roman" charset="0"/>
              </a:rPr>
              <a:t>13.   Pd[Row*Width+Col] = Pvalue;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cs typeface="Times New Roman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783F40-A219-4FA2-9524-A60A320C83F7}" type="slidenum">
              <a:rPr lang="en-US"/>
              <a:pPr/>
              <a:t>21</a:t>
            </a:fld>
            <a:endParaRPr lang="en-US"/>
          </a:p>
        </p:txBody>
      </p:sp>
      <p:grpSp>
        <p:nvGrpSpPr>
          <p:cNvPr id="41988" name="Group 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42004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Md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2005" name="Text Box 4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42006" name="Text Box 5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Nd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2007" name="Text Box 6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42008" name="Text Box 7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Pd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2009" name="Text Box 8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Pd</a:t>
              </a:r>
              <a:r>
                <a:rPr lang="en-US" sz="1200" b="1" baseline="-25000">
                  <a:solidFill>
                    <a:schemeClr val="bg1"/>
                  </a:solidFill>
                  <a:latin typeface="Arial" charset="0"/>
                </a:rPr>
                <a:t>sub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2010" name="Line 9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1" name="Line 10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Line 11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3" name="Line 12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Line 13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5" name="Line 14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6" name="Line 15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7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Line 17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9" name="Line 18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0" name="Line 19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1" name="Line 20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2" name="Text Box 21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charset="0"/>
                </a:rPr>
                <a:t>TILE_WIDTH</a:t>
              </a:r>
            </a:p>
          </p:txBody>
        </p:sp>
        <p:sp>
          <p:nvSpPr>
            <p:cNvPr id="42023" name="Text Box 22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charset="0"/>
                </a:rPr>
                <a:t>WIDTH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2024" name="Text Box 23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2025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6" name="Text Box 25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2027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8" name="Text Box 27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2029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0" name="Line 29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1" name="Text Box 30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200">
                <a:latin typeface="Times New Roman" charset="0"/>
              </a:endParaRPr>
            </a:p>
            <a:p>
              <a:endParaRPr lang="en-US" sz="1200">
                <a:latin typeface="Times New Roman" charset="0"/>
              </a:endParaRPr>
            </a:p>
            <a:p>
              <a:endParaRPr lang="en-US" sz="1800">
                <a:latin typeface="Arial" charset="0"/>
              </a:endParaRPr>
            </a:p>
          </p:txBody>
        </p:sp>
        <p:sp>
          <p:nvSpPr>
            <p:cNvPr id="42032" name="Line 31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3" name="Line 32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4" name="Line 33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5" name="Line 34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6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7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8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9" name="Line 38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0" name="Line 39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1" name="Text Box 40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charset="0"/>
                </a:rPr>
                <a:t>bx</a:t>
              </a:r>
            </a:p>
          </p:txBody>
        </p:sp>
        <p:sp>
          <p:nvSpPr>
            <p:cNvPr id="42042" name="Text Box 41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charset="0"/>
                </a:rPr>
                <a:t>tx</a:t>
              </a:r>
            </a:p>
          </p:txBody>
        </p:sp>
        <p:sp>
          <p:nvSpPr>
            <p:cNvPr id="42043" name="Text Box 42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2044" name="Text Box 43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2045" name="Text Box 44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TILE_WIDTH-1</a:t>
              </a:r>
            </a:p>
          </p:txBody>
        </p:sp>
        <p:sp>
          <p:nvSpPr>
            <p:cNvPr id="42046" name="Text Box 45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2047" name="Line 46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8" name="Line 47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9" name="Line 48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0" name="Line 49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1" name="Line 50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2" name="Text Box 51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2053" name="Text Box 52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2054" name="Text Box 53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2055" name="Line 54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6" name="Line 55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7" name="Text Box 56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charset="0"/>
                </a:rPr>
                <a:t>by</a:t>
              </a:r>
            </a:p>
          </p:txBody>
        </p:sp>
        <p:sp>
          <p:nvSpPr>
            <p:cNvPr id="42058" name="Text Box 57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charset="0"/>
                </a:rPr>
                <a:t>ty</a:t>
              </a:r>
            </a:p>
          </p:txBody>
        </p:sp>
        <p:sp>
          <p:nvSpPr>
            <p:cNvPr id="42059" name="Text Box 58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2060" name="Text Box 59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2061" name="Line 60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2" name="Line 61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3" name="Text Box 62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2064" name="Line 63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5" name="Text Box 64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TILE_WIDTH-1</a:t>
              </a:r>
            </a:p>
          </p:txBody>
        </p:sp>
        <p:sp>
          <p:nvSpPr>
            <p:cNvPr id="42066" name="Line 65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7" name="Line 66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8" name="Line 67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9" name="Line 68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0" name="Text Box 69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2071" name="Text Box 70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2072" name="Text Box 71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2073" name="Line 72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4" name="Line 73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5" name="Line 74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6" name="Line 75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7" name="Line 76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8" name="Line 77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9" name="Line 78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0" name="Line 79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1" name="Text Box 80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charset="0"/>
                </a:rPr>
                <a:t>TILE_WIDTH</a:t>
              </a:r>
            </a:p>
          </p:txBody>
        </p:sp>
        <p:sp>
          <p:nvSpPr>
            <p:cNvPr id="42082" name="Text Box 81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  <a:p>
              <a:pPr algn="ctr"/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2083" name="Text Box 82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charset="0"/>
                </a:rPr>
                <a:t>TILE_WIDTHE</a:t>
              </a:r>
              <a:endParaRPr lang="en-US" sz="9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2084" name="Text Box 83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2085" name="Text Box 84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2086" name="Text Box 85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42087" name="Text Box 86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42088" name="Text Box 87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42089" name="Text Box 88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800">
                <a:latin typeface="Arial" charset="0"/>
              </a:endParaRPr>
            </a:p>
          </p:txBody>
        </p:sp>
      </p:grpSp>
      <p:sp>
        <p:nvSpPr>
          <p:cNvPr id="41989" name="Rectangle 8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34338" cy="579437"/>
          </a:xfrm>
        </p:spPr>
        <p:txBody>
          <a:bodyPr/>
          <a:lstStyle/>
          <a:p>
            <a:pPr eaLnBrk="1" hangingPunct="1"/>
            <a:r>
              <a:rPr lang="en-US" smtClean="0"/>
              <a:t>Tiled Multiply</a:t>
            </a:r>
          </a:p>
        </p:txBody>
      </p:sp>
      <p:sp>
        <p:nvSpPr>
          <p:cNvPr id="41990" name="Rectangle 90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5791200" cy="5118100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Each </a:t>
            </a:r>
            <a:r>
              <a:rPr lang="en-US" smtClean="0">
                <a:solidFill>
                  <a:srgbClr val="FFCC00"/>
                </a:solidFill>
              </a:rPr>
              <a:t>block</a:t>
            </a:r>
            <a:r>
              <a:rPr lang="en-US" smtClean="0"/>
              <a:t> computes one square sub-matrix Pd</a:t>
            </a:r>
            <a:r>
              <a:rPr lang="en-US" baseline="-25000" smtClean="0"/>
              <a:t>sub </a:t>
            </a:r>
            <a:r>
              <a:rPr lang="en-US" smtClean="0"/>
              <a:t>of size </a:t>
            </a:r>
            <a:r>
              <a:rPr lang="en-US" sz="2400" smtClean="0"/>
              <a:t>TILE_WIDTH</a:t>
            </a:r>
            <a:endParaRPr lang="en-US" sz="2400" baseline="-25000" smtClean="0"/>
          </a:p>
          <a:p>
            <a:pPr marL="457200" indent="-457200" eaLnBrk="1" hangingPunct="1"/>
            <a:r>
              <a:rPr lang="en-US" smtClean="0"/>
              <a:t>Each </a:t>
            </a:r>
            <a:r>
              <a:rPr lang="en-US" smtClean="0">
                <a:solidFill>
                  <a:srgbClr val="FF6600"/>
                </a:solidFill>
              </a:rPr>
              <a:t>thread</a:t>
            </a:r>
            <a:r>
              <a:rPr lang="en-US" smtClean="0"/>
              <a:t> computes one element of Pd</a:t>
            </a:r>
            <a:r>
              <a:rPr lang="en-US" baseline="-25000" smtClean="0"/>
              <a:t>sub</a:t>
            </a:r>
          </a:p>
        </p:txBody>
      </p:sp>
      <p:sp>
        <p:nvSpPr>
          <p:cNvPr id="41991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92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3" name="Line 93"/>
          <p:cNvSpPr>
            <a:spLocks noChangeShapeType="1"/>
          </p:cNvSpPr>
          <p:nvPr/>
        </p:nvSpPr>
        <p:spPr bwMode="auto">
          <a:xfrm>
            <a:off x="7315200" y="1600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Text Box 94"/>
          <p:cNvSpPr txBox="1">
            <a:spLocks noChangeArrowheads="1"/>
          </p:cNvSpPr>
          <p:nvPr/>
        </p:nvSpPr>
        <p:spPr bwMode="auto">
          <a:xfrm>
            <a:off x="6858000" y="1828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m</a:t>
            </a:r>
          </a:p>
        </p:txBody>
      </p:sp>
      <p:sp>
        <p:nvSpPr>
          <p:cNvPr id="41995" name="Line 95"/>
          <p:cNvSpPr>
            <a:spLocks noChangeShapeType="1"/>
          </p:cNvSpPr>
          <p:nvPr/>
        </p:nvSpPr>
        <p:spPr bwMode="auto">
          <a:xfrm>
            <a:off x="7772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6" name="Text Box 96"/>
          <p:cNvSpPr txBox="1">
            <a:spLocks noChangeArrowheads="1"/>
          </p:cNvSpPr>
          <p:nvPr/>
        </p:nvSpPr>
        <p:spPr bwMode="auto">
          <a:xfrm>
            <a:off x="7451725" y="2405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</a:p>
        </p:txBody>
      </p:sp>
      <p:sp>
        <p:nvSpPr>
          <p:cNvPr id="41997" name="Text Box 97"/>
          <p:cNvSpPr txBox="1">
            <a:spLocks noChangeArrowheads="1"/>
          </p:cNvSpPr>
          <p:nvPr/>
        </p:nvSpPr>
        <p:spPr bwMode="auto">
          <a:xfrm>
            <a:off x="6689725" y="24050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bx</a:t>
            </a:r>
          </a:p>
        </p:txBody>
      </p:sp>
      <p:sp>
        <p:nvSpPr>
          <p:cNvPr id="41998" name="Line 98"/>
          <p:cNvSpPr>
            <a:spLocks noChangeShapeType="1"/>
          </p:cNvSpPr>
          <p:nvPr/>
        </p:nvSpPr>
        <p:spPr bwMode="auto">
          <a:xfrm>
            <a:off x="4876800" y="4038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Text Box 99"/>
          <p:cNvSpPr txBox="1">
            <a:spLocks noChangeArrowheads="1"/>
          </p:cNvSpPr>
          <p:nvPr/>
        </p:nvSpPr>
        <p:spPr bwMode="auto">
          <a:xfrm>
            <a:off x="4860925" y="4157663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by</a:t>
            </a:r>
          </a:p>
        </p:txBody>
      </p:sp>
      <p:sp>
        <p:nvSpPr>
          <p:cNvPr id="42000" name="Line 100"/>
          <p:cNvSpPr>
            <a:spLocks noChangeShapeType="1"/>
          </p:cNvSpPr>
          <p:nvPr/>
        </p:nvSpPr>
        <p:spPr bwMode="auto">
          <a:xfrm>
            <a:off x="48768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Text Box 101"/>
          <p:cNvSpPr txBox="1">
            <a:spLocks noChangeArrowheads="1"/>
          </p:cNvSpPr>
          <p:nvPr/>
        </p:nvSpPr>
        <p:spPr bwMode="auto">
          <a:xfrm>
            <a:off x="4937125" y="5072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</a:p>
        </p:txBody>
      </p:sp>
      <p:sp>
        <p:nvSpPr>
          <p:cNvPr id="42002" name="Line 102"/>
          <p:cNvSpPr>
            <a:spLocks noChangeShapeType="1"/>
          </p:cNvSpPr>
          <p:nvPr/>
        </p:nvSpPr>
        <p:spPr bwMode="auto">
          <a:xfrm>
            <a:off x="40386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3" name="Text Box 103"/>
          <p:cNvSpPr txBox="1">
            <a:spLocks noChangeArrowheads="1"/>
          </p:cNvSpPr>
          <p:nvPr/>
        </p:nvSpPr>
        <p:spPr bwMode="auto">
          <a:xfrm>
            <a:off x="4175125" y="4462463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77053C-6A94-4F9E-B51F-02045505FB90}" type="slidenum">
              <a:rPr lang="en-US"/>
              <a:pPr/>
              <a:t>22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charset="-120"/>
              </a:rPr>
              <a:t>G80 Shared Memory and Threading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05800" cy="50292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charset="-120"/>
              </a:rPr>
              <a:t>Each SM in G80 has 16KB shared memory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SM size is implementation dependent!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For TILE_WIDTH = 16, each thread block uses 2*256*4B = 2KB of shared memory. 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Can potentially have up to 8 Thread Blocks actively executing </a:t>
            </a:r>
          </a:p>
          <a:p>
            <a:pPr lvl="2" eaLnBrk="1" hangingPunct="1"/>
            <a:r>
              <a:rPr lang="en-US" altLang="zh-TW" sz="1800" smtClean="0">
                <a:ea typeface="新細明體" charset="-120"/>
              </a:rPr>
              <a:t>This allows up to 8*512 = 4,096 pending loads. (2 per thread, 256 threads per block)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The next TILE_WIDTH 32 would lead to 2*32*32*4B= 8KB shared memory usage per thread block, allowing only up to two thread blocks active at the same time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Using 16x16 tiling, we reduce the accesses to the global memory by a factor of 16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The 86.4B/s bandwidth can now support (86.4/4)*16 = 347.6 GFLOPS!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55CB97-EA28-482C-B038-0847FF60262B}" type="slidenum">
              <a:rPr lang="en-US"/>
              <a:pPr/>
              <a:t>23</a:t>
            </a:fld>
            <a:endParaRPr lang="en-US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Tiling Size Effects</a:t>
            </a: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838200" y="2133600"/>
          <a:ext cx="7265988" cy="3732213"/>
        </p:xfrm>
        <a:graphic>
          <a:graphicData uri="http://schemas.openxmlformats.org/presentationml/2006/ole">
            <p:oleObj spid="_x0000_s44034" name="Visio" r:id="rId4" imgW="6775647" imgH="378514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B58921-B401-4E94-A12E-3DEA7BCC8606}" type="slidenum">
              <a:rPr lang="en-US"/>
              <a:pPr/>
              <a:t>24</a:t>
            </a:fld>
            <a:endParaRPr lang="en-US"/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990600" y="4724400"/>
            <a:ext cx="67818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6096000" y="2971800"/>
            <a:ext cx="13716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5867400" y="3276600"/>
            <a:ext cx="13716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990600" y="1295400"/>
            <a:ext cx="5257800" cy="762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305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smtClean="0">
                <a:latin typeface="Arial Unicode MS" charset="0"/>
              </a:rPr>
              <a:t>Global variables declaration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latin typeface="Arial Unicode MS" charset="0"/>
              </a:rPr>
              <a:t>__host__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latin typeface="Arial Unicode MS" charset="0"/>
              </a:rPr>
              <a:t>__device__... __global__, __constant__, __texture__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>
                <a:latin typeface="Arial Unicode MS" charset="0"/>
              </a:rPr>
              <a:t>Function prototypes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latin typeface="Arial Unicode MS" charset="0"/>
              </a:rPr>
              <a:t>__global__ void kernelOne(…)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latin typeface="Arial Unicode MS" charset="0"/>
              </a:rPr>
              <a:t>float handyFunction(…)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>
                <a:latin typeface="Arial Unicode MS" charset="0"/>
              </a:rPr>
              <a:t>Main ()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latin typeface="Arial Unicode MS" charset="0"/>
              </a:rPr>
              <a:t>allocate memory space on the device – cudaMalloc(&amp;d_GlblVarPtr, bytes 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latin typeface="Arial Unicode MS" charset="0"/>
              </a:rPr>
              <a:t>transfer data from host to device – cudaMemCpy(d_GlblVarPtr, h_Gl…)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latin typeface="Arial Unicode MS" charset="0"/>
              </a:rPr>
              <a:t>execution configuration setup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latin typeface="Arial Unicode MS" charset="0"/>
              </a:rPr>
              <a:t>kernel call – kernelOne&lt;&lt;&lt;execution configuration&gt;&gt;&gt;( args… 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latin typeface="Arial Unicode MS" charset="0"/>
              </a:rPr>
              <a:t>transfer results from device to host – cudaMemCpy(h_GlblVarPtr,…)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latin typeface="Arial Unicode MS" charset="0"/>
              </a:rPr>
              <a:t>optional: compare against golden (host computed) solution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>
                <a:latin typeface="Arial Unicode MS" charset="0"/>
              </a:rPr>
              <a:t>Kernel – void kernelOne(type args,…)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latin typeface="Arial Unicode MS" charset="0"/>
              </a:rPr>
              <a:t>variables declaration -  __local__, __shared__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>
                <a:latin typeface="Arial Unicode MS" charset="0"/>
              </a:rPr>
              <a:t>automatic variables</a:t>
            </a:r>
            <a:r>
              <a:rPr lang="en-US" sz="1400" smtClean="0">
                <a:latin typeface="Arial Unicode MS" charset="0"/>
              </a:rPr>
              <a:t> transparently assigned to registers or local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latin typeface="Arial Unicode MS" charset="0"/>
              </a:rPr>
              <a:t>syncthreads()…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>
                <a:latin typeface="Arial Unicode MS" charset="0"/>
              </a:rPr>
              <a:t>Other functions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latin typeface="Arial Unicode MS" charset="0"/>
              </a:rPr>
              <a:t>float handyFunction(int inVar…);										</a:t>
            </a:r>
          </a:p>
          <a:p>
            <a:pPr eaLnBrk="1" hangingPunct="1">
              <a:lnSpc>
                <a:spcPct val="80000"/>
              </a:lnSpc>
            </a:pPr>
            <a:endParaRPr lang="en-US" sz="1600" smtClean="0">
              <a:latin typeface="Arial Unicode MS" charset="0"/>
            </a:endParaRPr>
          </a:p>
        </p:txBody>
      </p:sp>
      <p:sp>
        <p:nvSpPr>
          <p:cNvPr id="4608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/>
          <a:lstStyle/>
          <a:p>
            <a:pPr eaLnBrk="1" hangingPunct="1"/>
            <a:r>
              <a:rPr lang="en-US" smtClean="0"/>
              <a:t>Summary- Typical Structure of a CUDA Program</a:t>
            </a:r>
          </a:p>
        </p:txBody>
      </p:sp>
      <p:sp>
        <p:nvSpPr>
          <p:cNvPr id="46090" name="AutoShape 8"/>
          <p:cNvSpPr>
            <a:spLocks noChangeArrowheads="1"/>
          </p:cNvSpPr>
          <p:nvPr/>
        </p:nvSpPr>
        <p:spPr bwMode="auto">
          <a:xfrm rot="-5685818">
            <a:off x="7728744" y="3548856"/>
            <a:ext cx="688975" cy="296863"/>
          </a:xfrm>
          <a:prstGeom prst="curvedUpArrow">
            <a:avLst>
              <a:gd name="adj1" fmla="val 46417"/>
              <a:gd name="adj2" fmla="val 9283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Text Box 9"/>
          <p:cNvSpPr txBox="1">
            <a:spLocks noChangeArrowheads="1"/>
          </p:cNvSpPr>
          <p:nvPr/>
        </p:nvSpPr>
        <p:spPr bwMode="auto">
          <a:xfrm>
            <a:off x="8153400" y="3733800"/>
            <a:ext cx="990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repeat</a:t>
            </a:r>
          </a:p>
          <a:p>
            <a:r>
              <a:rPr lang="en-US"/>
              <a:t>as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3EA23C-A147-4C2F-8740-A51CEFD65154}" type="slidenum">
              <a:rPr lang="en-US"/>
              <a:pPr/>
              <a:t>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153400" cy="1066800"/>
          </a:xfrm>
        </p:spPr>
        <p:txBody>
          <a:bodyPr/>
          <a:lstStyle/>
          <a:p>
            <a:pPr eaLnBrk="1" hangingPunct="1"/>
            <a:r>
              <a:rPr lang="en-US" smtClean="0"/>
              <a:t>CUDA Variable Type Qualifiers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657600"/>
            <a:ext cx="8648700" cy="30353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b="1" smtClean="0">
                <a:latin typeface="Courier New" charset="0"/>
              </a:rPr>
              <a:t> </a:t>
            </a:r>
            <a:r>
              <a:rPr lang="en-US" b="1" smtClean="0">
                <a:solidFill>
                  <a:schemeClr val="accent2"/>
                </a:solidFill>
                <a:latin typeface="Courier New" charset="0"/>
              </a:rPr>
              <a:t>__device__</a:t>
            </a:r>
            <a:r>
              <a:rPr lang="en-US" smtClean="0"/>
              <a:t> is optional when used with </a:t>
            </a:r>
            <a:r>
              <a:rPr lang="en-US" b="1" smtClean="0">
                <a:solidFill>
                  <a:schemeClr val="accent2"/>
                </a:solidFill>
                <a:latin typeface="Courier New" charset="0"/>
              </a:rPr>
              <a:t>__local__</a:t>
            </a:r>
            <a:r>
              <a:rPr lang="en-US" smtClean="0"/>
              <a:t>,  </a:t>
            </a:r>
            <a:r>
              <a:rPr lang="en-US" b="1" smtClean="0">
                <a:solidFill>
                  <a:schemeClr val="accent2"/>
                </a:solidFill>
                <a:latin typeface="Courier New" charset="0"/>
              </a:rPr>
              <a:t>__shared__</a:t>
            </a:r>
            <a:r>
              <a:rPr lang="en-US" smtClean="0"/>
              <a:t>, or </a:t>
            </a:r>
            <a:r>
              <a:rPr lang="en-US" b="1" smtClean="0">
                <a:solidFill>
                  <a:schemeClr val="accent2"/>
                </a:solidFill>
              </a:rPr>
              <a:t> </a:t>
            </a:r>
            <a:r>
              <a:rPr lang="en-US" b="1" smtClean="0">
                <a:solidFill>
                  <a:schemeClr val="accent2"/>
                </a:solidFill>
                <a:latin typeface="Courier New" charset="0"/>
              </a:rPr>
              <a:t>__constant__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marL="457200" indent="-457200"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Automatic variables</a:t>
            </a:r>
            <a:r>
              <a:rPr lang="en-US" smtClean="0"/>
              <a:t> without any qualifier reside in a </a:t>
            </a:r>
            <a:r>
              <a:rPr lang="en-US" smtClean="0">
                <a:solidFill>
                  <a:schemeClr val="accent2"/>
                </a:solidFill>
              </a:rPr>
              <a:t>register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Except arrays</a:t>
            </a:r>
            <a:r>
              <a:rPr lang="en-US" smtClean="0"/>
              <a:t> that reside in local memory</a:t>
            </a:r>
          </a:p>
        </p:txBody>
      </p:sp>
      <p:graphicFrame>
        <p:nvGraphicFramePr>
          <p:cNvPr id="131120" name="Group 48"/>
          <p:cNvGraphicFramePr>
            <a:graphicFrameLocks noGrp="1"/>
          </p:cNvGraphicFramePr>
          <p:nvPr/>
        </p:nvGraphicFramePr>
        <p:xfrm>
          <a:off x="419100" y="1123950"/>
          <a:ext cx="8724900" cy="2057400"/>
        </p:xfrm>
        <a:graphic>
          <a:graphicData uri="http://schemas.openxmlformats.org/drawingml/2006/table">
            <a:tbl>
              <a:tblPr/>
              <a:tblGrid>
                <a:gridCol w="5189538"/>
                <a:gridCol w="1173162"/>
                <a:gridCol w="914400"/>
                <a:gridCol w="1447800"/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 declaration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Lifetime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__device__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__local__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 int LocalVar;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__device__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__shared__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int SharedVar;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shared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__device__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           int GlobalVar;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global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__device__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__constant__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int ConstantVar;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3A16C8-0864-4526-B4D3-A4A53D47CF58}" type="slidenum">
              <a:rPr lang="en-US"/>
              <a:pPr/>
              <a:t>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to Declare Variables?</a:t>
            </a:r>
          </a:p>
        </p:txBody>
      </p:sp>
      <p:grpSp>
        <p:nvGrpSpPr>
          <p:cNvPr id="22533" name="Group 3"/>
          <p:cNvGrpSpPr>
            <a:grpSpLocks noChangeAspect="1"/>
          </p:cNvGrpSpPr>
          <p:nvPr>
            <p:ph type="dgm" idx="1"/>
          </p:nvPr>
        </p:nvGrpSpPr>
        <p:grpSpPr bwMode="auto">
          <a:xfrm>
            <a:off x="533400" y="1524000"/>
            <a:ext cx="8305800" cy="4572000"/>
            <a:chOff x="432" y="960"/>
            <a:chExt cx="5232" cy="2880"/>
          </a:xfrm>
        </p:grpSpPr>
        <p:sp>
          <p:nvSpPr>
            <p:cNvPr id="22536" name="AutoShape 4"/>
            <p:cNvSpPr>
              <a:spLocks noChangeAspect="1" noChangeArrowheads="1" noTextEdit="1"/>
            </p:cNvSpPr>
            <p:nvPr/>
          </p:nvSpPr>
          <p:spPr bwMode="auto">
            <a:xfrm>
              <a:off x="432" y="960"/>
              <a:ext cx="5232" cy="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2537" name="_s176133"/>
            <p:cNvCxnSpPr>
              <a:cxnSpLocks noChangeShapeType="1"/>
              <a:stCxn id="22541" idx="0"/>
              <a:endCxn id="22539" idx="2"/>
            </p:cNvCxnSpPr>
            <p:nvPr/>
          </p:nvCxnSpPr>
          <p:spPr bwMode="auto">
            <a:xfrm rot="5400000" flipH="1">
              <a:off x="3465" y="1695"/>
              <a:ext cx="576" cy="1409"/>
            </a:xfrm>
            <a:prstGeom prst="bentConnector3">
              <a:avLst>
                <a:gd name="adj1" fmla="val 125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2538" name="_s176134"/>
            <p:cNvCxnSpPr>
              <a:cxnSpLocks noChangeShapeType="1"/>
              <a:stCxn id="22540" idx="0"/>
              <a:endCxn id="22539" idx="2"/>
            </p:cNvCxnSpPr>
            <p:nvPr/>
          </p:nvCxnSpPr>
          <p:spPr bwMode="auto">
            <a:xfrm rot="-5400000">
              <a:off x="2056" y="1696"/>
              <a:ext cx="576" cy="1408"/>
            </a:xfrm>
            <a:prstGeom prst="bentConnector3">
              <a:avLst>
                <a:gd name="adj1" fmla="val 125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22539" name="_s176135"/>
            <p:cNvSpPr>
              <a:spLocks noChangeArrowheads="1"/>
            </p:cNvSpPr>
            <p:nvPr/>
          </p:nvSpPr>
          <p:spPr bwMode="auto">
            <a:xfrm>
              <a:off x="1841" y="960"/>
              <a:ext cx="2414" cy="115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3300"/>
                <a:t>Can host access it?</a:t>
              </a:r>
            </a:p>
          </p:txBody>
        </p:sp>
        <p:sp>
          <p:nvSpPr>
            <p:cNvPr id="22540" name="_s176136"/>
            <p:cNvSpPr>
              <a:spLocks noChangeArrowheads="1"/>
            </p:cNvSpPr>
            <p:nvPr/>
          </p:nvSpPr>
          <p:spPr bwMode="auto">
            <a:xfrm>
              <a:off x="432" y="2688"/>
              <a:ext cx="2415" cy="115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3300"/>
                <a:t>Outside of </a:t>
              </a:r>
              <a:br>
                <a:rPr lang="en-US" sz="3300"/>
              </a:br>
              <a:r>
                <a:rPr lang="en-US" sz="3300"/>
                <a:t>any Function</a:t>
              </a:r>
            </a:p>
          </p:txBody>
        </p:sp>
        <p:sp>
          <p:nvSpPr>
            <p:cNvPr id="22541" name="_s176137"/>
            <p:cNvSpPr>
              <a:spLocks noChangeArrowheads="1"/>
            </p:cNvSpPr>
            <p:nvPr/>
          </p:nvSpPr>
          <p:spPr bwMode="auto">
            <a:xfrm>
              <a:off x="3249" y="2688"/>
              <a:ext cx="2415" cy="115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3300"/>
                <a:t>In the kernel</a:t>
              </a:r>
            </a:p>
          </p:txBody>
        </p:sp>
        <p:sp>
          <p:nvSpPr>
            <p:cNvPr id="22542" name="Text Box 10"/>
            <p:cNvSpPr txBox="1">
              <a:spLocks noChangeArrowheads="1"/>
            </p:cNvSpPr>
            <p:nvPr/>
          </p:nvSpPr>
          <p:spPr bwMode="auto">
            <a:xfrm>
              <a:off x="2496" y="2016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yes</a:t>
              </a:r>
            </a:p>
          </p:txBody>
        </p:sp>
        <p:sp>
          <p:nvSpPr>
            <p:cNvPr id="22543" name="Text Box 11"/>
            <p:cNvSpPr txBox="1">
              <a:spLocks noChangeArrowheads="1"/>
            </p:cNvSpPr>
            <p:nvPr/>
          </p:nvSpPr>
          <p:spPr bwMode="auto">
            <a:xfrm>
              <a:off x="3216" y="2016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no</a:t>
              </a:r>
            </a:p>
          </p:txBody>
        </p:sp>
      </p:grpSp>
      <p:sp>
        <p:nvSpPr>
          <p:cNvPr id="22534" name="Text Box 12"/>
          <p:cNvSpPr txBox="1">
            <a:spLocks noChangeArrowheads="1"/>
          </p:cNvSpPr>
          <p:nvPr/>
        </p:nvSpPr>
        <p:spPr bwMode="auto">
          <a:xfrm>
            <a:off x="1219200" y="3429000"/>
            <a:ext cx="11985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global</a:t>
            </a:r>
          </a:p>
          <a:p>
            <a:r>
              <a:rPr lang="en-US" sz="2400"/>
              <a:t>constant</a:t>
            </a:r>
          </a:p>
        </p:txBody>
      </p:sp>
      <p:sp>
        <p:nvSpPr>
          <p:cNvPr id="22535" name="Text Box 13"/>
          <p:cNvSpPr txBox="1">
            <a:spLocks noChangeArrowheads="1"/>
          </p:cNvSpPr>
          <p:nvPr/>
        </p:nvSpPr>
        <p:spPr bwMode="auto">
          <a:xfrm>
            <a:off x="6570663" y="3048000"/>
            <a:ext cx="25733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register (automatic)</a:t>
            </a:r>
          </a:p>
          <a:p>
            <a:r>
              <a:rPr lang="en-US" sz="2400"/>
              <a:t>shared</a:t>
            </a:r>
          </a:p>
          <a:p>
            <a:r>
              <a:rPr lang="en-US" sz="2400"/>
              <a:t>local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EE24D1-6974-44F2-B928-47E00FE78556}" type="slidenum">
              <a:rPr lang="en-US"/>
              <a:pPr/>
              <a:t>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 Type Restrictions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Pointers</a:t>
            </a:r>
            <a:r>
              <a:rPr lang="en-US" smtClean="0"/>
              <a:t> can only point to memory allocated or declared in global memory:</a:t>
            </a:r>
          </a:p>
          <a:p>
            <a:pPr lvl="1" eaLnBrk="1" hangingPunct="1"/>
            <a:r>
              <a:rPr lang="en-US" smtClean="0"/>
              <a:t>Allocated in the host and passed to the kernel: 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charset="0"/>
              </a:rPr>
              <a:t>	</a:t>
            </a:r>
            <a:r>
              <a:rPr lang="en-US" b="1" smtClean="0">
                <a:solidFill>
                  <a:schemeClr val="accent2"/>
                </a:solidFill>
                <a:latin typeface="Courier New" charset="0"/>
              </a:rPr>
              <a:t>__global__ void KernelFunc(float* ptr)</a:t>
            </a:r>
          </a:p>
          <a:p>
            <a:pPr lvl="1" eaLnBrk="1" hangingPunct="1"/>
            <a:r>
              <a:rPr lang="en-US" smtClean="0"/>
              <a:t>Obtained as the address of a global variable: 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charset="0"/>
              </a:rPr>
              <a:t>	</a:t>
            </a:r>
            <a:r>
              <a:rPr lang="en-US" b="1" smtClean="0">
                <a:solidFill>
                  <a:schemeClr val="accent2"/>
                </a:solidFill>
                <a:latin typeface="Courier New" charset="0"/>
              </a:rPr>
              <a:t>float* ptr = &amp;GlobalVar;</a:t>
            </a:r>
          </a:p>
          <a:p>
            <a:pPr eaLnBrk="1" hangingPunct="1"/>
            <a:endParaRPr 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457958C-A4BF-4871-9565-4A58E06CC5BC}" type="slidenum">
              <a:rPr lang="en-US"/>
              <a:pPr/>
              <a:t>6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A Common Programming Strategy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43000"/>
            <a:ext cx="8724900" cy="4572000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Global memory resides in device memory (DRAM) - much slower access than shared memory</a:t>
            </a:r>
          </a:p>
          <a:p>
            <a:pPr marL="457200" indent="-457200" eaLnBrk="1" hangingPunct="1"/>
            <a:r>
              <a:rPr lang="en-US" smtClean="0"/>
              <a:t>So, a profitable way of performing computation on the device is to </a:t>
            </a:r>
            <a:r>
              <a:rPr lang="en-US" smtClean="0">
                <a:solidFill>
                  <a:schemeClr val="accent2"/>
                </a:solidFill>
              </a:rPr>
              <a:t>tile data</a:t>
            </a:r>
            <a:r>
              <a:rPr lang="en-US" smtClean="0"/>
              <a:t> to take advantage of fast shared memory:</a:t>
            </a:r>
          </a:p>
          <a:p>
            <a:pPr marL="974725" lvl="1" indent="-403225" eaLnBrk="1" hangingPunct="1"/>
            <a:r>
              <a:rPr lang="en-US" smtClean="0">
                <a:solidFill>
                  <a:schemeClr val="accent2"/>
                </a:solidFill>
              </a:rPr>
              <a:t>Partition </a:t>
            </a:r>
            <a:r>
              <a:rPr lang="en-US" smtClean="0"/>
              <a:t>data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into</a:t>
            </a:r>
            <a:r>
              <a:rPr lang="en-US" smtClean="0">
                <a:solidFill>
                  <a:schemeClr val="accent2"/>
                </a:solidFill>
              </a:rPr>
              <a:t> subsets</a:t>
            </a:r>
            <a:r>
              <a:rPr lang="en-US" smtClean="0"/>
              <a:t> that fit into shared memory</a:t>
            </a:r>
          </a:p>
          <a:p>
            <a:pPr marL="974725" lvl="1" indent="-403225" eaLnBrk="1" hangingPunct="1"/>
            <a:r>
              <a:rPr lang="en-US" smtClean="0"/>
              <a:t>Handle </a:t>
            </a:r>
            <a:r>
              <a:rPr lang="en-US" smtClean="0">
                <a:solidFill>
                  <a:schemeClr val="accent2"/>
                </a:solidFill>
              </a:rPr>
              <a:t>each data subset with one thread block</a:t>
            </a:r>
            <a:r>
              <a:rPr lang="en-US" smtClean="0"/>
              <a:t> by:</a:t>
            </a:r>
          </a:p>
          <a:p>
            <a:pPr marL="1431925" lvl="2" indent="-342900" eaLnBrk="1" hangingPunct="1"/>
            <a:r>
              <a:rPr lang="en-US" smtClean="0"/>
              <a:t>Loading the subset from global memory to shared memory, </a:t>
            </a:r>
            <a:r>
              <a:rPr lang="en-US" smtClean="0">
                <a:solidFill>
                  <a:srgbClr val="FF0000"/>
                </a:solidFill>
              </a:rPr>
              <a:t>using multiple threads to exploit memory-level parallelism</a:t>
            </a:r>
          </a:p>
          <a:p>
            <a:pPr marL="1431925" lvl="2" indent="-342900" eaLnBrk="1" hangingPunct="1"/>
            <a:r>
              <a:rPr lang="en-US" smtClean="0"/>
              <a:t>Performing the computation on the subset from shared memory; each thread can efficiently multi-pass over any data element</a:t>
            </a:r>
          </a:p>
          <a:p>
            <a:pPr marL="1431925" lvl="2" indent="-342900" eaLnBrk="1" hangingPunct="1"/>
            <a:r>
              <a:rPr lang="en-US" smtClean="0"/>
              <a:t>Copying results from shared memory to global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90E98D0-51C3-4C48-A183-F4DF97AB8367}" type="slidenum">
              <a:rPr lang="en-US"/>
              <a:pPr/>
              <a:t>7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1066800"/>
          </a:xfrm>
        </p:spPr>
        <p:txBody>
          <a:bodyPr/>
          <a:lstStyle/>
          <a:p>
            <a:pPr eaLnBrk="1" hangingPunct="1"/>
            <a:r>
              <a:rPr lang="en-US" smtClean="0"/>
              <a:t>A Common Programming Strategy (Cont.)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4572000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Constant memory also resides in device memory (DRAM) - much slower access than shared memory</a:t>
            </a:r>
          </a:p>
          <a:p>
            <a:pPr marL="974725" lvl="1" indent="-403225" eaLnBrk="1" hangingPunct="1"/>
            <a:r>
              <a:rPr lang="en-US" smtClean="0"/>
              <a:t>But… cached!</a:t>
            </a:r>
          </a:p>
          <a:p>
            <a:pPr marL="974725" lvl="1" indent="-403225" eaLnBrk="1" hangingPunct="1"/>
            <a:r>
              <a:rPr lang="en-US" smtClean="0"/>
              <a:t>Highly efficient access for read-only data</a:t>
            </a:r>
          </a:p>
          <a:p>
            <a:pPr marL="457200" indent="-457200" eaLnBrk="1" hangingPunct="1"/>
            <a:r>
              <a:rPr lang="en-US" smtClean="0"/>
              <a:t>Carefully divide data according to access patterns</a:t>
            </a:r>
          </a:p>
          <a:p>
            <a:pPr marL="974725" lvl="1" indent="-403225" eaLnBrk="1" hangingPunct="1"/>
            <a:r>
              <a:rPr lang="en-US" smtClean="0"/>
              <a:t>R/Only </a:t>
            </a:r>
            <a:r>
              <a:rPr lang="en-US" smtClean="0">
                <a:sym typeface="Wingdings" charset="2"/>
              </a:rPr>
              <a:t> constant memory (very fast if in cache)</a:t>
            </a:r>
          </a:p>
          <a:p>
            <a:pPr marL="974725" lvl="1" indent="-403225" eaLnBrk="1" hangingPunct="1"/>
            <a:r>
              <a:rPr lang="en-US" smtClean="0">
                <a:sym typeface="Wingdings" charset="2"/>
              </a:rPr>
              <a:t>R/W shared within Block  shared memory (very fast)</a:t>
            </a:r>
          </a:p>
          <a:p>
            <a:pPr marL="974725" lvl="1" indent="-403225" eaLnBrk="1" hangingPunct="1"/>
            <a:r>
              <a:rPr lang="en-US" smtClean="0">
                <a:sym typeface="Wingdings" charset="2"/>
              </a:rPr>
              <a:t>R/W within each thread  registers (very fast)</a:t>
            </a:r>
          </a:p>
          <a:p>
            <a:pPr marL="974725" lvl="1" indent="-403225" eaLnBrk="1" hangingPunct="1"/>
            <a:r>
              <a:rPr lang="en-US" smtClean="0">
                <a:sym typeface="Wingdings" charset="2"/>
              </a:rPr>
              <a:t>R/W inputs/results  global memory (very slow)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143000" y="5867400"/>
            <a:ext cx="58785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For texture memory usage, see NVIDIA document.</a:t>
            </a:r>
          </a:p>
          <a:p>
            <a:endParaRPr lang="en-US" sz="24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B19866-BEB0-4157-9DBB-1724DBA60C43}" type="slidenum">
              <a:rPr lang="en-US"/>
              <a:pPr/>
              <a:t>8</a:t>
            </a:fld>
            <a:endParaRPr lang="en-US"/>
          </a:p>
        </p:txBody>
      </p:sp>
      <p:sp>
        <p:nvSpPr>
          <p:cNvPr id="27652" name="Slide Number Placeholder 1"/>
          <p:cNvSpPr txBox="1">
            <a:spLocks noGrp="1"/>
          </p:cNvSpPr>
          <p:nvPr/>
        </p:nvSpPr>
        <p:spPr bwMode="auto">
          <a:xfrm>
            <a:off x="6629400" y="64579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BF07868-2AB0-43AE-A0F5-0257FB71B84A}" type="slidenum">
              <a:rPr lang="en-US" sz="1400">
                <a:latin typeface="Arial" charset="0"/>
              </a:rPr>
              <a:pPr algn="r"/>
              <a:t>8</a:t>
            </a:fld>
            <a:endParaRPr lang="en-US" sz="1400">
              <a:latin typeface="Arial" charset="0"/>
            </a:endParaRPr>
          </a:p>
        </p:txBody>
      </p:sp>
      <p:sp>
        <p:nvSpPr>
          <p:cNvPr id="27653" name="Title 1"/>
          <p:cNvSpPr>
            <a:spLocks noGrp="1"/>
          </p:cNvSpPr>
          <p:nvPr>
            <p:ph type="title" idx="4294967295"/>
          </p:nvPr>
        </p:nvSpPr>
        <p:spPr/>
        <p:txBody>
          <a:bodyPr anchor="t">
            <a:spAutoFit/>
          </a:bodyPr>
          <a:lstStyle/>
          <a:p>
            <a:pPr eaLnBrk="1" hangingPunct="1"/>
            <a:r>
              <a:rPr lang="en-US" smtClean="0"/>
              <a:t>GPU Atomic Integer Operations</a:t>
            </a:r>
          </a:p>
        </p:txBody>
      </p:sp>
      <p:sp>
        <p:nvSpPr>
          <p:cNvPr id="27654" name="Content Placeholder 2"/>
          <p:cNvSpPr>
            <a:spLocks noGrp="1"/>
          </p:cNvSpPr>
          <p:nvPr>
            <p:ph idx="4294967295"/>
          </p:nvPr>
        </p:nvSpPr>
        <p:spPr>
          <a:xfrm>
            <a:off x="228600" y="1524000"/>
            <a:ext cx="8763000" cy="4572000"/>
          </a:xfrm>
        </p:spPr>
        <p:txBody>
          <a:bodyPr/>
          <a:lstStyle/>
          <a:p>
            <a:pPr marL="457200" indent="-457200" eaLnBrk="1" hangingPunct="1"/>
            <a:r>
              <a:rPr lang="en-US" smtClean="0">
                <a:solidFill>
                  <a:schemeClr val="accent2"/>
                </a:solidFill>
              </a:rPr>
              <a:t>Atomic operations on integers in global memory:</a:t>
            </a:r>
          </a:p>
          <a:p>
            <a:pPr marL="974725" lvl="1" indent="-403225" eaLnBrk="1" hangingPunct="1"/>
            <a:r>
              <a:rPr lang="en-US" smtClean="0"/>
              <a:t>Associative operations on signed/unsigned ints: atomicAdd(), atomicSub(), atomicExch(), atomicMin(), atomicMax(), atomicInc(), atomicDec, atomicCAS()</a:t>
            </a:r>
          </a:p>
          <a:p>
            <a:pPr marL="974725" lvl="1" indent="-403225" eaLnBrk="1" hangingPunct="1"/>
            <a:r>
              <a:rPr lang="en-US" smtClean="0"/>
              <a:t>Also some operations on bits</a:t>
            </a:r>
          </a:p>
          <a:p>
            <a:pPr marL="457200" indent="-457200" eaLnBrk="1" hangingPunct="1"/>
            <a:r>
              <a:rPr lang="en-US" smtClean="0">
                <a:solidFill>
                  <a:schemeClr val="accent2"/>
                </a:solidFill>
              </a:rPr>
              <a:t>Requires hardware with compute capability 1.1 and above.</a:t>
            </a:r>
          </a:p>
          <a:p>
            <a:pPr marL="974725" lvl="1" indent="-403225" eaLnBrk="1" hangingPunct="1"/>
            <a:endParaRPr lang="en-US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96D8EC6-4C72-47B8-BE29-42D1DF0CC173}" type="slidenum">
              <a:rPr lang="en-US"/>
              <a:pPr/>
              <a:t>9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 Multiplication using </a:t>
            </a:r>
            <a:br>
              <a:rPr lang="en-US" smtClean="0"/>
            </a:br>
            <a:r>
              <a:rPr lang="en-US" smtClean="0"/>
              <a:t>Shared Memory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39227</TotalTime>
  <Words>2118</Words>
  <Application>Microsoft Macintosh PowerPoint</Application>
  <PresentationFormat>On-screen Show (4:3)</PresentationFormat>
  <Paragraphs>530</Paragraphs>
  <Slides>24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Palatino</vt:lpstr>
      <vt:lpstr>ＭＳ Ｐゴシック</vt:lpstr>
      <vt:lpstr>Arial</vt:lpstr>
      <vt:lpstr>Times New Roman</vt:lpstr>
      <vt:lpstr>굴림</vt:lpstr>
      <vt:lpstr>Courier New</vt:lpstr>
      <vt:lpstr>Wingdings</vt:lpstr>
      <vt:lpstr>新細明體</vt:lpstr>
      <vt:lpstr>Arial Unicode MS</vt:lpstr>
      <vt:lpstr>Default Design</vt:lpstr>
      <vt:lpstr>Microsoft Visio Drawing</vt:lpstr>
      <vt:lpstr>ECE 498AL Spring 2010  Programming Massively Parallel Processors   Lecture 5: CUDA Memories</vt:lpstr>
      <vt:lpstr>G80 Implementation of  CUDA Memories</vt:lpstr>
      <vt:lpstr>CUDA Variable Type Qualifiers</vt:lpstr>
      <vt:lpstr>Where to Declare Variables?</vt:lpstr>
      <vt:lpstr>Variable Type Restrictions</vt:lpstr>
      <vt:lpstr>A Common Programming Strategy</vt:lpstr>
      <vt:lpstr>A Common Programming Strategy (Cont.)</vt:lpstr>
      <vt:lpstr>GPU Atomic Integer Operations</vt:lpstr>
      <vt:lpstr>Matrix Multiplication using  Shared Memory</vt:lpstr>
      <vt:lpstr>Review: Matrix Multiplication Kernel using Multiple Blocks</vt:lpstr>
      <vt:lpstr>How about performance on G80?</vt:lpstr>
      <vt:lpstr>Idea: Use Shared Memory to reuse global memory data</vt:lpstr>
      <vt:lpstr>Tiled Multiply</vt:lpstr>
      <vt:lpstr>A Small Example</vt:lpstr>
      <vt:lpstr>Every Md and Nd Element is used exactly twice in generating a 2X2 tile of P</vt:lpstr>
      <vt:lpstr>Breaking Md and Nd into Tiles</vt:lpstr>
      <vt:lpstr>Each phase of a Thread Block uses one tile from Md and one from Nd</vt:lpstr>
      <vt:lpstr>First-order Size Considerations in G80</vt:lpstr>
      <vt:lpstr>CUDA Code – Kernel Execution Configuration</vt:lpstr>
      <vt:lpstr>Tiled Matrix Multiplication Kernel</vt:lpstr>
      <vt:lpstr>Tiled Multiply</vt:lpstr>
      <vt:lpstr>G80 Shared Memory and Threading</vt:lpstr>
      <vt:lpstr>Tiling Size Effects</vt:lpstr>
      <vt:lpstr>Summary- Typical Structure of a CUDA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VuVanThieu</dc:creator>
  <cp:lastModifiedBy>VuVanThieu</cp:lastModifiedBy>
  <cp:revision>126</cp:revision>
  <dcterms:created xsi:type="dcterms:W3CDTF">1601-01-01T00:00:00Z</dcterms:created>
  <dcterms:modified xsi:type="dcterms:W3CDTF">2016-01-12T09:06:49Z</dcterms:modified>
</cp:coreProperties>
</file>