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45" r:id="rId22"/>
    <p:sldId id="344" r:id="rId23"/>
    <p:sldId id="346" r:id="rId24"/>
    <p:sldId id="347" r:id="rId25"/>
    <p:sldId id="342" r:id="rId26"/>
    <p:sldId id="316" r:id="rId27"/>
    <p:sldId id="328" r:id="rId28"/>
    <p:sldId id="322" r:id="rId29"/>
    <p:sldId id="323" r:id="rId30"/>
    <p:sldId id="326" r:id="rId31"/>
    <p:sldId id="327" r:id="rId32"/>
    <p:sldId id="292" r:id="rId33"/>
    <p:sldId id="277" r:id="rId34"/>
    <p:sldId id="279" r:id="rId35"/>
    <p:sldId id="282" r:id="rId36"/>
    <p:sldId id="285" r:id="rId37"/>
    <p:sldId id="283" r:id="rId38"/>
    <p:sldId id="286" r:id="rId39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77" autoAdjust="0"/>
  </p:normalViewPr>
  <p:slideViewPr>
    <p:cSldViewPr>
      <p:cViewPr>
        <p:scale>
          <a:sx n="56" d="100"/>
          <a:sy n="56" d="100"/>
        </p:scale>
        <p:origin x="-176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6C0A0B5F-DACA-4637-8833-2F90552725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D8B04B2-3624-4C80-8D2A-755A252CA0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D4F9BC-1F7E-42C7-831F-EC9FA6849A6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0B383C-D109-4F0F-84CF-C09AF14672E4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9FC25F-11E0-4016-99CD-5F23F6C5C663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Text Box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lIns="90000" tIns="46800" rIns="90000" bIns="46800"/>
          <a:lstStyle/>
          <a:p>
            <a:pPr defTabSz="449263"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Try to update tool slides with the tutorial?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FF69C1-2C4B-430F-8DE7-131AAA6FC6F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8341E5-F398-4E88-B7F2-EE8AAF84180C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68B39C-7B84-4E4B-ABF1-2598AAF84131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0BD87D-6C11-40B5-84B4-1623F0EAB42F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B2052B-5E8A-4ACE-8B26-A913B4A15757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Text Box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lIns="90000" tIns="46800" rIns="90000" bIns="46800"/>
          <a:lstStyle/>
          <a:p>
            <a:pPr defTabSz="449263"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What are the options that the students can use?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953403-A81C-40E4-88C4-F6DAA99F085F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123E4B-FFDD-43E2-9D4A-04400517E050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5388" y="695325"/>
            <a:ext cx="4633912" cy="34750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3725"/>
            <a:ext cx="5149850" cy="4170363"/>
          </a:xfrm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192939-434C-4716-9CDA-DCF7401DFAC8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95388" y="695325"/>
            <a:ext cx="4633912" cy="34750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3725"/>
            <a:ext cx="5149850" cy="4170363"/>
          </a:xfrm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CB8091-AEC7-4B97-8F13-67161414346F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8CA284-034B-481C-8429-E0695D41A1B6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Atomic Operations?</a:t>
            </a: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B1E0BA-8180-4BD4-8969-4DF30C158DF7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6F5E27-F38D-45A3-A05F-6C7730408F37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063E2D-CC4D-49BF-A92C-B299292E7D85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070866-907E-4098-95D5-2A2987FD234E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5BB4FA-2CA8-4A6D-8C99-CF7417BA84FB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Text Box 3"/>
          <p:cNvSpPr>
            <a:spLocks noChangeArrowheads="1"/>
          </p:cNvSpPr>
          <p:nvPr>
            <p:ph type="body"/>
          </p:nvPr>
        </p:nvSpPr>
        <p:spPr>
          <a:noFill/>
        </p:spPr>
        <p:txBody>
          <a:bodyPr lIns="90000" tIns="46800" rIns="90000" bIns="46800"/>
          <a:lstStyle/>
          <a:p>
            <a:pPr defTabSz="449263"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This should be emphasized! Maybe another slide on “This is the first thing”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C5D6C5-C8A9-42AC-BBB8-62CF502A6938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defTabSz="449263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6510B4-C186-450C-B9BD-8E5CBB2413B7}" type="slidenum">
              <a:rPr lang="zh-TW" altLang="en-US"/>
              <a:pPr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F8EA-C56D-4DC3-83F1-6ECF6E2223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B6DEB-A26E-4FC7-818F-2F7B92B4EB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BBF3E-7E91-4CF0-83BF-F273CA0E5C6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DCD05-EF82-4F1F-A808-0A7A61C326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06F78-69F2-4337-9752-9301A63CA4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7BF8D-30A3-4ABA-9A36-46DB89B9C3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6DA7E-8478-4E42-A543-3A3FD24D82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22AFE-FCAA-4F27-92CC-4462C257B5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88E9D-2A89-43E7-A781-BEA52926F9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0284F-EC0B-40F3-BF29-D20A53C0D0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1059B-E3A7-46E3-9954-366F2CAAC4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7B607-85A5-459A-B40F-62E97D2B90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4BE6F-C808-498F-BE84-383A0B7650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4A1B0-6867-4D71-8A4B-904377E33C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A011E-5339-4810-B10D-950AE45D4E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新細明體" pitchFamily="16" charset="-12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© David Kirk/NVIDIA and Wen-mei W. Hwu, 2007-2009</a:t>
            </a:r>
          </a:p>
          <a:p>
            <a:pPr>
              <a:defRPr/>
            </a:pPr>
            <a:r>
              <a:rPr lang="en-US" altLang="zh-TW"/>
              <a:t>ECE498AL, University of Illinois, Urbana-Champaign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  <a:ea typeface="新細明體" pitchFamily="16" charset="-120"/>
              </a:defRPr>
            </a:lvl1pPr>
          </a:lstStyle>
          <a:p>
            <a:pPr>
              <a:defRPr/>
            </a:pPr>
            <a:fld id="{AA1507B2-FEA1-4E03-A63C-D15E3F885F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273320-94BC-44D2-B6CE-2D6B8DFEB625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6" charset="-120"/>
              </a:rPr>
              <a:t>ECE498AL</a:t>
            </a:r>
            <a:r>
              <a:rPr lang="en-US" altLang="ko-KR" sz="3600" smtClean="0">
                <a:ea typeface="굴림" pitchFamily="34" charset="-127"/>
              </a:rPr>
              <a:t> </a:t>
            </a:r>
            <a:r>
              <a:rPr lang="en-US" altLang="zh-TW" sz="3600" smtClean="0">
                <a:ea typeface="新細明體" pitchFamily="16" charset="-120"/>
              </a:rPr>
              <a:t/>
            </a:r>
            <a:br>
              <a:rPr lang="en-US" altLang="zh-TW" sz="3600" smtClean="0">
                <a:ea typeface="新細明體" pitchFamily="16" charset="-120"/>
              </a:rPr>
            </a:br>
            <a:r>
              <a:rPr lang="en-US" altLang="zh-TW" smtClean="0">
                <a:ea typeface="新細明體" pitchFamily="16" charset="-120"/>
              </a:rPr>
              <a:t/>
            </a:r>
            <a:br>
              <a:rPr lang="en-US" altLang="zh-TW" smtClean="0">
                <a:ea typeface="新細明體" pitchFamily="16" charset="-120"/>
              </a:rPr>
            </a:br>
            <a:r>
              <a:rPr lang="en-US" altLang="zh-TW" sz="4400" smtClean="0">
                <a:ea typeface="新細明體" pitchFamily="16" charset="-120"/>
              </a:rPr>
              <a:t>Lecture 3: A Simple Example, Tools, and CUDA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CFBEAA-6126-4746-83C0-1AC6D186FF28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179388" y="2743200"/>
            <a:ext cx="8966200" cy="2649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 // Setup the execution configuration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dim3 dimGrid(1, 1);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dim3 dimBlock(Width, Width);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// Launch the device computation threads!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MatrixMulKernel&lt;&lt;&lt;dimGrid, dimBlock&gt;&gt;&gt;(Md, Nd, Pd, 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Width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);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5: Kernel Invocation</a:t>
            </a:r>
            <a:br>
              <a:rPr lang="en-US" sz="3600" smtClean="0"/>
            </a:br>
            <a:r>
              <a:rPr lang="en-US" sz="3600" smtClean="0"/>
              <a:t>(Host-side Code)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48929B-5A1F-484A-A6F5-23A2D095864B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8307388" cy="611188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Only One Thread Block Used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076700" cy="4954588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One Block of threads compute matrix Pd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Each thread computes one element of Pd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Each thread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Loads a row of matrix Md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Loads a column of matrix Nd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Perform one multiply and addition for each pair of Md and Nd elements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smtClean="0"/>
              <a:t>Compute to off-chip memory access ratio close to 1:1 (not very high)</a:t>
            </a:r>
            <a:r>
              <a:rPr lang="ar-SA" sz="1800" smtClean="0">
                <a:cs typeface="Arial" charset="0"/>
              </a:rPr>
              <a:t>‏</a:t>
            </a:r>
            <a:endParaRPr lang="en-GB" sz="1800" smtClean="0"/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Size of matrix limited by the number of threads allowed in a thread block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</p:txBody>
      </p:sp>
      <p:sp>
        <p:nvSpPr>
          <p:cNvPr id="12294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12295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12296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0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30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306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2307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08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14" name="Picture 2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15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18" name="Picture 2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19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22" name="Picture 3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23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26" name="Picture 3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27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2339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1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2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5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6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9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0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3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ar-SA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55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7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1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2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3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12364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12365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12366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934123-2412-465B-9376-133546C3D4B0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7: Handling Arbitrary Sized Square Matrices (will cover later)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6097588" cy="4573588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Have each 2D thread block to compute a (TILE_WIDTH)</a:t>
            </a:r>
            <a:r>
              <a:rPr lang="en-US" baseline="30000" smtClean="0"/>
              <a:t>2</a:t>
            </a:r>
            <a:r>
              <a:rPr lang="en-US" smtClean="0"/>
              <a:t> sub-matrix (tile) of the result matrix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Each has (TILE_WIDTH)</a:t>
            </a:r>
            <a:r>
              <a:rPr lang="en-US" baseline="30000" smtClean="0"/>
              <a:t>2 </a:t>
            </a:r>
            <a:r>
              <a:rPr lang="en-US" smtClean="0"/>
              <a:t>threads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Generate a 2D Grid of (WIDTH/TILE_WIDTH)</a:t>
            </a:r>
            <a:r>
              <a:rPr lang="en-US" baseline="30000" smtClean="0"/>
              <a:t>2 </a:t>
            </a:r>
            <a:r>
              <a:rPr lang="en-US" smtClean="0"/>
              <a:t>blocks</a:t>
            </a:r>
          </a:p>
          <a:p>
            <a:pPr marL="341313" indent="-341313" defTabSz="449263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  <a:p>
            <a:pPr marL="341313" indent="-341313" defTabSz="449263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162425" y="4191000"/>
            <a:ext cx="2468563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Md</a:t>
            </a:r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6675438" y="1676400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Nd</a:t>
            </a: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6675438" y="4114800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Pd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8047038" y="1676400"/>
            <a:ext cx="53975" cy="2468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>
            <a:off x="8102600" y="4144963"/>
            <a:ext cx="1588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>
            <a:off x="8047038" y="4114800"/>
            <a:ext cx="1587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H="1">
            <a:off x="6673850" y="6510338"/>
            <a:ext cx="2471738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4162425" y="5562600"/>
            <a:ext cx="2468563" cy="55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8047038" y="5562600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>
            <a:off x="6619875" y="5562600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6619875" y="5616575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 flipH="1" flipV="1">
            <a:off x="8991600" y="1671638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 flipH="1" flipV="1">
            <a:off x="8991600" y="4189413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1" name="Line 17"/>
          <p:cNvSpPr>
            <a:spLocks noChangeShapeType="1"/>
          </p:cNvSpPr>
          <p:nvPr/>
        </p:nvSpPr>
        <p:spPr bwMode="auto">
          <a:xfrm flipH="1">
            <a:off x="4160838" y="6510338"/>
            <a:ext cx="2471737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2" name="Text Box 18"/>
          <p:cNvSpPr txBox="1">
            <a:spLocks noChangeArrowheads="1"/>
          </p:cNvSpPr>
          <p:nvPr/>
        </p:nvSpPr>
        <p:spPr bwMode="auto">
          <a:xfrm rot="-5400000">
            <a:off x="8662194" y="2834482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3333" name="Text Box 19"/>
          <p:cNvSpPr txBox="1">
            <a:spLocks noChangeArrowheads="1"/>
          </p:cNvSpPr>
          <p:nvPr/>
        </p:nvSpPr>
        <p:spPr bwMode="auto">
          <a:xfrm rot="-5400000">
            <a:off x="8662194" y="5349082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3334" name="Text Box 20"/>
          <p:cNvSpPr txBox="1">
            <a:spLocks noChangeArrowheads="1"/>
          </p:cNvSpPr>
          <p:nvPr/>
        </p:nvSpPr>
        <p:spPr bwMode="auto">
          <a:xfrm>
            <a:off x="5186363" y="6321425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3335" name="Text Box 21"/>
          <p:cNvSpPr txBox="1">
            <a:spLocks noChangeArrowheads="1"/>
          </p:cNvSpPr>
          <p:nvPr/>
        </p:nvSpPr>
        <p:spPr bwMode="auto">
          <a:xfrm>
            <a:off x="7643813" y="6319838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8062913" y="5105400"/>
            <a:ext cx="4841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ty</a:t>
            </a:r>
          </a:p>
        </p:txBody>
      </p:sp>
      <p:sp>
        <p:nvSpPr>
          <p:cNvPr id="13337" name="Text Box 23"/>
          <p:cNvSpPr txBox="1">
            <a:spLocks noChangeArrowheads="1"/>
          </p:cNvSpPr>
          <p:nvPr/>
        </p:nvSpPr>
        <p:spPr bwMode="auto">
          <a:xfrm>
            <a:off x="7594600" y="5638800"/>
            <a:ext cx="4937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tx</a:t>
            </a:r>
          </a:p>
        </p:txBody>
      </p:sp>
      <p:sp>
        <p:nvSpPr>
          <p:cNvPr id="13338" name="Rectangle 24"/>
          <p:cNvSpPr>
            <a:spLocks noChangeArrowheads="1"/>
          </p:cNvSpPr>
          <p:nvPr/>
        </p:nvSpPr>
        <p:spPr bwMode="auto">
          <a:xfrm>
            <a:off x="7620000" y="5105400"/>
            <a:ext cx="914400" cy="914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5"/>
          <p:cNvSpPr txBox="1">
            <a:spLocks noChangeArrowheads="1"/>
          </p:cNvSpPr>
          <p:nvPr/>
        </p:nvSpPr>
        <p:spPr bwMode="auto">
          <a:xfrm>
            <a:off x="7772400" y="4398963"/>
            <a:ext cx="4921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by</a:t>
            </a:r>
          </a:p>
        </p:txBody>
      </p:sp>
      <p:sp>
        <p:nvSpPr>
          <p:cNvPr id="13340" name="Text Box 26"/>
          <p:cNvSpPr txBox="1">
            <a:spLocks noChangeArrowheads="1"/>
          </p:cNvSpPr>
          <p:nvPr/>
        </p:nvSpPr>
        <p:spPr bwMode="auto">
          <a:xfrm>
            <a:off x="6846888" y="5618163"/>
            <a:ext cx="50006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bx</a:t>
            </a:r>
          </a:p>
        </p:txBody>
      </p:sp>
      <p:sp>
        <p:nvSpPr>
          <p:cNvPr id="13341" name="Text Box 27"/>
          <p:cNvSpPr txBox="1">
            <a:spLocks noChangeArrowheads="1"/>
          </p:cNvSpPr>
          <p:nvPr/>
        </p:nvSpPr>
        <p:spPr bwMode="auto">
          <a:xfrm>
            <a:off x="609600" y="4419600"/>
            <a:ext cx="3368675" cy="192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You still need to put a loop around the kernel call for cases where WIDTH/TILE_WIDTH is greater than max grid size (64K)!</a:t>
            </a:r>
          </a:p>
        </p:txBody>
      </p:sp>
      <p:sp>
        <p:nvSpPr>
          <p:cNvPr id="13342" name="Text Box 28"/>
          <p:cNvSpPr txBox="1">
            <a:spLocks noChangeArrowheads="1"/>
          </p:cNvSpPr>
          <p:nvPr/>
        </p:nvSpPr>
        <p:spPr bwMode="auto">
          <a:xfrm>
            <a:off x="7470775" y="4800600"/>
            <a:ext cx="1087438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</a:rPr>
              <a:t>TILE_WIDTH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0BB880-AD74-4084-BEB2-BC552C8EAF07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 lIns="90000" tIns="46800" rIns="90000" bIns="46800"/>
          <a:lstStyle/>
          <a:p>
            <a:pPr defTabSz="449263"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000000"/>
                </a:solidFill>
              </a:rPr>
              <a:t>Some Useful Information on Tools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lIns="0" tIns="0" rIns="0" bIns="0" anchor="ctr"/>
          <a:lstStyle/>
          <a:p>
            <a:pPr marL="0" indent="0" algn="ctr" defTabSz="449263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748B2A-8A40-423A-99C2-98AC393D899D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57200" y="762000"/>
            <a:ext cx="5537200" cy="2908300"/>
          </a:xfrm>
          <a:prstGeom prst="rect">
            <a:avLst/>
          </a:prstGeom>
          <a:solidFill>
            <a:srgbClr val="993300">
              <a:alpha val="2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69900" y="3848100"/>
            <a:ext cx="5537200" cy="2514600"/>
          </a:xfrm>
          <a:prstGeom prst="rect">
            <a:avLst/>
          </a:prstGeom>
          <a:solidFill>
            <a:srgbClr val="00CC99">
              <a:alpha val="2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838200" y="0"/>
            <a:ext cx="83058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  <a:latin typeface="Arial" charset="0"/>
              </a:rPr>
              <a:t>Compiling a CUDA Program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1778000" y="2032000"/>
            <a:ext cx="1524000" cy="762000"/>
          </a:xfrm>
          <a:prstGeom prst="ellipse">
            <a:avLst/>
          </a:prstGeom>
          <a:solidFill>
            <a:srgbClr val="008000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NVCC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1778000" y="927100"/>
            <a:ext cx="1524000" cy="762000"/>
          </a:xfrm>
          <a:prstGeom prst="flowChartDocument">
            <a:avLst/>
          </a:prstGeom>
          <a:solidFill>
            <a:srgbClr val="0066CC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1588" lvl="1"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1588" algn="l"/>
                <a:tab pos="915988" algn="l"/>
                <a:tab pos="1830388" algn="l"/>
                <a:tab pos="2744788" algn="l"/>
                <a:tab pos="3659188" algn="l"/>
                <a:tab pos="4573588" algn="l"/>
                <a:tab pos="5487988" algn="l"/>
                <a:tab pos="6402388" algn="l"/>
                <a:tab pos="7316788" algn="l"/>
                <a:tab pos="8231188" algn="l"/>
                <a:tab pos="9145588" algn="l"/>
                <a:tab pos="10059988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C/C++ CUDA</a:t>
            </a:r>
          </a:p>
          <a:p>
            <a:pPr marL="1588" lvl="1"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1588" algn="l"/>
                <a:tab pos="915988" algn="l"/>
                <a:tab pos="1830388" algn="l"/>
                <a:tab pos="2744788" algn="l"/>
                <a:tab pos="3659188" algn="l"/>
                <a:tab pos="4573588" algn="l"/>
                <a:tab pos="5487988" algn="l"/>
                <a:tab pos="6402388" algn="l"/>
                <a:tab pos="7316788" algn="l"/>
                <a:tab pos="8231188" algn="l"/>
                <a:tab pos="9145588" algn="l"/>
                <a:tab pos="10059988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Application</a:t>
            </a: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1541463" y="3984625"/>
            <a:ext cx="1984375" cy="838200"/>
          </a:xfrm>
          <a:prstGeom prst="ellipse">
            <a:avLst/>
          </a:prstGeom>
          <a:solidFill>
            <a:srgbClr val="008000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PTX to Target</a:t>
            </a:r>
          </a:p>
          <a:p>
            <a:pPr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Compiler</a:t>
            </a:r>
          </a:p>
        </p:txBody>
      </p:sp>
      <p:cxnSp>
        <p:nvCxnSpPr>
          <p:cNvPr id="15370" name="AutoShape 9"/>
          <p:cNvCxnSpPr>
            <a:cxnSpLocks noChangeShapeType="1"/>
            <a:stCxn id="15368" idx="2"/>
            <a:endCxn id="15367" idx="0"/>
          </p:cNvCxnSpPr>
          <p:nvPr/>
        </p:nvCxnSpPr>
        <p:spPr bwMode="auto">
          <a:xfrm>
            <a:off x="2540000" y="1655763"/>
            <a:ext cx="0" cy="366712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371" name="AutoShape 10"/>
          <p:cNvCxnSpPr>
            <a:cxnSpLocks noChangeShapeType="1"/>
            <a:stCxn id="15367" idx="4"/>
            <a:endCxn id="15377" idx="0"/>
          </p:cNvCxnSpPr>
          <p:nvPr/>
        </p:nvCxnSpPr>
        <p:spPr bwMode="auto">
          <a:xfrm>
            <a:off x="2540000" y="2803525"/>
            <a:ext cx="0" cy="307975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372" name="AutoShape 11"/>
          <p:cNvCxnSpPr>
            <a:cxnSpLocks noChangeShapeType="1"/>
            <a:stCxn id="15377" idx="2"/>
            <a:endCxn id="15369" idx="0"/>
          </p:cNvCxnSpPr>
          <p:nvPr/>
        </p:nvCxnSpPr>
        <p:spPr bwMode="auto">
          <a:xfrm flipH="1">
            <a:off x="2122488" y="3563938"/>
            <a:ext cx="414337" cy="635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1285875" y="5356225"/>
            <a:ext cx="769938" cy="577850"/>
          </a:xfrm>
          <a:prstGeom prst="flowChartDocument">
            <a:avLst/>
          </a:prstGeom>
          <a:solidFill>
            <a:srgbClr val="000099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182880" bIns="46800" anchor="ctr"/>
          <a:lstStyle/>
          <a:p>
            <a:pPr marL="0" lvl="1" algn="ctr" defTabSz="449263">
              <a:spcBef>
                <a:spcPts val="450"/>
              </a:spcBef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G80</a:t>
            </a: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2151063" y="5356225"/>
            <a:ext cx="769937" cy="577850"/>
          </a:xfrm>
          <a:prstGeom prst="flowChartDocument">
            <a:avLst/>
          </a:prstGeom>
          <a:solidFill>
            <a:srgbClr val="000099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182880" bIns="46800" anchor="ctr"/>
          <a:lstStyle/>
          <a:p>
            <a:pPr marL="0" lvl="1" algn="ctr" defTabSz="449263">
              <a:spcBef>
                <a:spcPts val="450"/>
              </a:spcBef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…</a:t>
            </a:r>
          </a:p>
        </p:txBody>
      </p:sp>
      <p:sp>
        <p:nvSpPr>
          <p:cNvPr id="15375" name="AutoShape 14"/>
          <p:cNvSpPr>
            <a:spLocks noChangeArrowheads="1"/>
          </p:cNvSpPr>
          <p:nvPr/>
        </p:nvSpPr>
        <p:spPr bwMode="auto">
          <a:xfrm>
            <a:off x="3017838" y="5356225"/>
            <a:ext cx="769937" cy="577850"/>
          </a:xfrm>
          <a:prstGeom prst="flowChartDocument">
            <a:avLst/>
          </a:prstGeom>
          <a:solidFill>
            <a:srgbClr val="000099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46800" rIns="182880" bIns="46800" anchor="ctr"/>
          <a:lstStyle/>
          <a:p>
            <a:pPr algn="ctr" defTabSz="449263">
              <a:spcBef>
                <a:spcPts val="450"/>
              </a:spcBef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    GPU 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914400" y="5965825"/>
            <a:ext cx="3200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49263">
              <a:spcBef>
                <a:spcPts val="500"/>
              </a:spcBef>
              <a:buClr>
                <a:srgbClr val="000000"/>
              </a:buClr>
              <a:buSzPct val="18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Target code</a:t>
            </a:r>
          </a:p>
        </p:txBody>
      </p:sp>
      <p:sp>
        <p:nvSpPr>
          <p:cNvPr id="15377" name="AutoShape 16"/>
          <p:cNvSpPr>
            <a:spLocks noChangeArrowheads="1"/>
          </p:cNvSpPr>
          <p:nvPr/>
        </p:nvSpPr>
        <p:spPr bwMode="auto">
          <a:xfrm>
            <a:off x="1816100" y="3121025"/>
            <a:ext cx="1447800" cy="457200"/>
          </a:xfrm>
          <a:prstGeom prst="flowChartDocument">
            <a:avLst/>
          </a:prstGeom>
          <a:solidFill>
            <a:srgbClr val="6666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175" lvl="1"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3175" algn="l"/>
                <a:tab pos="917575" algn="l"/>
                <a:tab pos="1831975" algn="l"/>
                <a:tab pos="2746375" algn="l"/>
                <a:tab pos="3660775" algn="l"/>
                <a:tab pos="4575175" algn="l"/>
                <a:tab pos="5489575" algn="l"/>
                <a:tab pos="6403975" algn="l"/>
                <a:tab pos="7318375" algn="l"/>
                <a:tab pos="8232775" algn="l"/>
                <a:tab pos="9147175" algn="l"/>
                <a:tab pos="10061575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PTX Code</a:t>
            </a:r>
          </a:p>
        </p:txBody>
      </p:sp>
      <p:cxnSp>
        <p:nvCxnSpPr>
          <p:cNvPr id="15378" name="AutoShape 17"/>
          <p:cNvCxnSpPr>
            <a:cxnSpLocks noChangeShapeType="1"/>
            <a:stCxn id="15369" idx="3"/>
            <a:endCxn id="15373" idx="0"/>
          </p:cNvCxnSpPr>
          <p:nvPr/>
        </p:nvCxnSpPr>
        <p:spPr bwMode="auto">
          <a:xfrm rot="5400000">
            <a:off x="1433513" y="4948238"/>
            <a:ext cx="636587" cy="160337"/>
          </a:xfrm>
          <a:prstGeom prst="curvedConnector3">
            <a:avLst>
              <a:gd name="adj1" fmla="val 59602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379" name="AutoShape 18"/>
          <p:cNvCxnSpPr>
            <a:cxnSpLocks noChangeShapeType="1"/>
            <a:stCxn id="15369" idx="4"/>
            <a:endCxn id="15375" idx="0"/>
          </p:cNvCxnSpPr>
          <p:nvPr/>
        </p:nvCxnSpPr>
        <p:spPr bwMode="auto">
          <a:xfrm rot="16200000" flipH="1">
            <a:off x="2711450" y="4654550"/>
            <a:ext cx="514350" cy="86995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380" name="AutoShape 19"/>
          <p:cNvCxnSpPr>
            <a:cxnSpLocks noChangeShapeType="1"/>
            <a:stCxn id="15369" idx="4"/>
            <a:endCxn id="15375" idx="0"/>
          </p:cNvCxnSpPr>
          <p:nvPr/>
        </p:nvCxnSpPr>
        <p:spPr bwMode="auto">
          <a:xfrm>
            <a:off x="2020888" y="4832350"/>
            <a:ext cx="515937" cy="86995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620713" y="3200400"/>
            <a:ext cx="11080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Virtual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471488" y="3886200"/>
            <a:ext cx="13922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Arial" charset="0"/>
              </a:rPr>
              <a:t>Physical</a:t>
            </a:r>
          </a:p>
        </p:txBody>
      </p:sp>
      <p:cxnSp>
        <p:nvCxnSpPr>
          <p:cNvPr id="15383" name="AutoShape 22"/>
          <p:cNvCxnSpPr>
            <a:cxnSpLocks noChangeShapeType="1"/>
            <a:endCxn id="15384" idx="1"/>
          </p:cNvCxnSpPr>
          <p:nvPr/>
        </p:nvCxnSpPr>
        <p:spPr bwMode="auto">
          <a:xfrm flipV="1">
            <a:off x="3324225" y="2409825"/>
            <a:ext cx="539750" cy="3175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384" name="AutoShape 23"/>
          <p:cNvSpPr>
            <a:spLocks noChangeArrowheads="1"/>
          </p:cNvSpPr>
          <p:nvPr/>
        </p:nvSpPr>
        <p:spPr bwMode="auto">
          <a:xfrm>
            <a:off x="3873500" y="2181225"/>
            <a:ext cx="1447800" cy="457200"/>
          </a:xfrm>
          <a:prstGeom prst="flowChartDocument">
            <a:avLst/>
          </a:prstGeom>
          <a:solidFill>
            <a:srgbClr val="6666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175" lvl="1" algn="ctr" defTabSz="449263">
              <a:buClr>
                <a:srgbClr val="000000"/>
              </a:buClr>
              <a:buSzPct val="180000"/>
              <a:buFont typeface="Arial" charset="0"/>
              <a:buNone/>
              <a:tabLst>
                <a:tab pos="3175" algn="l"/>
                <a:tab pos="917575" algn="l"/>
                <a:tab pos="1831975" algn="l"/>
                <a:tab pos="2746375" algn="l"/>
                <a:tab pos="3660775" algn="l"/>
                <a:tab pos="4575175" algn="l"/>
                <a:tab pos="5489575" algn="l"/>
                <a:tab pos="6403975" algn="l"/>
                <a:tab pos="7318375" algn="l"/>
                <a:tab pos="8232775" algn="l"/>
                <a:tab pos="9147175" algn="l"/>
                <a:tab pos="10061575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CPU Code</a:t>
            </a: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6197600" y="1143000"/>
            <a:ext cx="2946400" cy="3314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457200" indent="-457200" defTabSz="4492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Parallel Thread eXecution (PTX)</a:t>
            </a:r>
            <a:r>
              <a:rPr lang="ar-SA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>
              <a:solidFill>
                <a:srgbClr val="000000"/>
              </a:solidFill>
              <a:latin typeface="Arial" charset="0"/>
            </a:endParaRP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Virtual Machine and ISA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Programming model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Execution resources and state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3505200" y="914400"/>
            <a:ext cx="32004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Lucida Console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Lucida Console" pitchFamily="49" charset="0"/>
              </a:rPr>
              <a:t>float4 me = gx[gtid];</a:t>
            </a:r>
          </a:p>
          <a:p>
            <a:pPr defTabSz="449263">
              <a:buClr>
                <a:srgbClr val="000000"/>
              </a:buClr>
              <a:buSzPct val="100000"/>
              <a:buFont typeface="Lucida Console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Lucida Console" pitchFamily="49" charset="0"/>
              </a:rPr>
              <a:t>me.x += me.y * me.z;</a:t>
            </a:r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3657600" y="4038600"/>
            <a:ext cx="57912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Lucida Console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Lucida Console" pitchFamily="49" charset="0"/>
              </a:rPr>
              <a:t>ld.global.v4.f32  {$f1,$f3,$f5,$f7}, [$r9+0];</a:t>
            </a:r>
          </a:p>
          <a:p>
            <a:pPr defTabSz="449263">
              <a:buClr>
                <a:srgbClr val="000000"/>
              </a:buClr>
              <a:buSzPct val="100000"/>
              <a:buFont typeface="Lucida Console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>
                <a:solidFill>
                  <a:srgbClr val="000000"/>
                </a:solidFill>
                <a:latin typeface="Lucida Console" pitchFamily="49" charset="0"/>
              </a:rPr>
              <a:t>mad.f32           $f1, $f5, $f3, $f1;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87A6A5-4E2F-4C47-AD8C-FF802E7FC986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>
                <a:solidFill>
                  <a:srgbClr val="000000"/>
                </a:solidFill>
                <a:latin typeface="Arial" charset="0"/>
              </a:rPr>
              <a:t>Compilation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57200" y="1282700"/>
            <a:ext cx="8229600" cy="504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defTabSz="44926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Any source file containing CUDA language extensions must be compiled with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NVCC</a:t>
            </a:r>
          </a:p>
          <a:p>
            <a:pPr marL="457200" indent="-457200" defTabSz="44926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NVCC is a</a:t>
            </a:r>
            <a:r>
              <a:rPr lang="en-US" sz="280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compiler driver</a:t>
            </a:r>
          </a:p>
          <a:p>
            <a:pPr marL="973138" lvl="1" indent="-401638" defTabSz="4492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Works by invoking all the necessary tools and compilers like cudacc, g++, cl, ...</a:t>
            </a:r>
          </a:p>
          <a:p>
            <a:pPr marL="457200" indent="-457200" defTabSz="44926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NVCC outputs:</a:t>
            </a:r>
          </a:p>
          <a:p>
            <a:pPr marL="973138" lvl="1" indent="-401638" defTabSz="4492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 code (host CPU Code)</a:t>
            </a:r>
          </a:p>
          <a:p>
            <a:pPr marL="1430338" lvl="2" indent="-341313" defTabSz="449263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Must then be compiled with the rest of the application using another tool</a:t>
            </a:r>
          </a:p>
          <a:p>
            <a:pPr marL="973138" lvl="1" indent="-401638" defTabSz="449263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PTX</a:t>
            </a:r>
          </a:p>
          <a:p>
            <a:pPr marL="1430338" lvl="2" indent="-341313" defTabSz="449263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Object code directly</a:t>
            </a:r>
          </a:p>
          <a:p>
            <a:pPr marL="1430338" lvl="2" indent="-341313" defTabSz="449263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Or, PTX source, interpreted at runtime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B7449F-18BF-469A-B331-F0428D97FFBB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Linking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7388" cy="4573588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Any executable with CUDA code requires two dynamic libraries: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The CUDA runtime library (</a:t>
            </a:r>
            <a:r>
              <a:rPr lang="en-US" b="1" smtClean="0">
                <a:solidFill>
                  <a:srgbClr val="3333CC"/>
                </a:solidFill>
                <a:latin typeface="Courier New" pitchFamily="49" charset="0"/>
              </a:rPr>
              <a:t>cudart</a:t>
            </a:r>
            <a:r>
              <a:rPr lang="en-US" smtClean="0"/>
              <a:t>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The CUDA core library (</a:t>
            </a:r>
            <a:r>
              <a:rPr lang="en-US" b="1" smtClean="0">
                <a:solidFill>
                  <a:srgbClr val="3333CC"/>
                </a:solidFill>
                <a:latin typeface="Courier New" pitchFamily="49" charset="0"/>
              </a:rPr>
              <a:t>cuda</a:t>
            </a:r>
            <a:r>
              <a:rPr lang="en-US" smtClean="0"/>
              <a:t>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  <a:p>
            <a:pPr marL="341313" indent="-341313" defTabSz="449263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E8DCC6-9B5B-4418-AAC2-C0EDC81F9658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7391400" cy="1312862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Debugging Using the</a:t>
            </a:r>
            <a:br>
              <a:rPr lang="en-US" smtClean="0"/>
            </a:br>
            <a:r>
              <a:rPr lang="en-US" smtClean="0"/>
              <a:t>Device Emulation Mode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1300"/>
            <a:ext cx="8229600" cy="5049838"/>
          </a:xfrm>
        </p:spPr>
        <p:txBody>
          <a:bodyPr lIns="90000" tIns="46800" rIns="90000" bIns="46800"/>
          <a:lstStyle/>
          <a:p>
            <a:pPr marL="457200" indent="-457200" defTabSz="449263" eaLnBrk="1" hangingPunct="1">
              <a:lnSpc>
                <a:spcPct val="90000"/>
              </a:lnSpc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An executable compiled in </a:t>
            </a:r>
            <a:r>
              <a:rPr lang="en-US" smtClean="0">
                <a:solidFill>
                  <a:srgbClr val="3333CC"/>
                </a:solidFill>
              </a:rPr>
              <a:t>device emulation mode</a:t>
            </a:r>
            <a:r>
              <a:rPr lang="en-US" smtClean="0"/>
              <a:t> (</a:t>
            </a:r>
            <a:r>
              <a:rPr lang="en-US" b="1" smtClean="0">
                <a:latin typeface="Courier New" pitchFamily="49" charset="0"/>
              </a:rPr>
              <a:t>nvcc -deviceemu</a:t>
            </a:r>
            <a:r>
              <a:rPr lang="en-US" smtClean="0"/>
              <a:t>) runs completely on the host using the CUDA runtime</a:t>
            </a:r>
          </a:p>
          <a:p>
            <a:pPr marL="973138" lvl="1" indent="-401638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No need of any device and CUDA driver</a:t>
            </a:r>
          </a:p>
          <a:p>
            <a:pPr marL="973138" lvl="1" indent="-401638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Each device thread is emulated with a host thread</a:t>
            </a:r>
          </a:p>
          <a:p>
            <a:pPr marL="973138" lvl="1" indent="-401638" defTabSz="449263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endParaRPr lang="en-US" sz="2000" smtClean="0"/>
          </a:p>
          <a:p>
            <a:pPr marL="457200" indent="-457200" defTabSz="449263" eaLnBrk="1" hangingPunct="1">
              <a:lnSpc>
                <a:spcPct val="90000"/>
              </a:lnSpc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Running in device emulation mode, one can:</a:t>
            </a:r>
          </a:p>
          <a:p>
            <a:pPr marL="973138" lvl="1" indent="-401638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Use host native debug support (breakpoints, inspection, etc.)</a:t>
            </a:r>
            <a:r>
              <a:rPr lang="ar-SA" sz="2000" smtClean="0">
                <a:cs typeface="Arial" charset="0"/>
              </a:rPr>
              <a:t>‏</a:t>
            </a:r>
            <a:endParaRPr lang="en-US" sz="2000" smtClean="0"/>
          </a:p>
          <a:p>
            <a:pPr marL="973138" lvl="1" indent="-401638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Access any device-specific data from host code and vice-versa</a:t>
            </a:r>
          </a:p>
          <a:p>
            <a:pPr marL="973138" lvl="1" indent="-401638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Call any host function from device code (e.g. </a:t>
            </a: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</a:rPr>
              <a:t>printf</a:t>
            </a:r>
            <a:r>
              <a:rPr lang="en-US" sz="2000" smtClean="0"/>
              <a:t>) and vice-versa</a:t>
            </a:r>
          </a:p>
          <a:p>
            <a:pPr marL="973138" lvl="1" indent="-401638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z="2000" smtClean="0"/>
              <a:t>Detect deadlock situations caused by improper usage of </a:t>
            </a:r>
            <a:r>
              <a:rPr lang="en-US" sz="2000" b="1" smtClean="0">
                <a:solidFill>
                  <a:srgbClr val="3333CC"/>
                </a:solidFill>
                <a:latin typeface="Courier New" pitchFamily="49" charset="0"/>
              </a:rPr>
              <a:t>__syncthreads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7370A8-D5B5-40FC-A45A-B9BE94E8F004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Device Emulation Mode Pitfalls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9213"/>
            <a:ext cx="8458200" cy="5360987"/>
          </a:xfrm>
        </p:spPr>
        <p:txBody>
          <a:bodyPr lIns="90000" tIns="46800" rIns="90000" bIns="46800"/>
          <a:lstStyle/>
          <a:p>
            <a:pPr marL="457200" indent="-457200" defTabSz="449263" eaLnBrk="1" hangingPunct="1">
              <a:lnSpc>
                <a:spcPct val="90000"/>
              </a:lnSpc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Emulated device threads execute sequentially, so </a:t>
            </a:r>
            <a:r>
              <a:rPr lang="en-US" smtClean="0">
                <a:solidFill>
                  <a:srgbClr val="3333CC"/>
                </a:solidFill>
              </a:rPr>
              <a:t>simultaneous accesses</a:t>
            </a:r>
            <a:r>
              <a:rPr lang="en-US" smtClean="0"/>
              <a:t> </a:t>
            </a:r>
            <a:r>
              <a:rPr lang="en-US" smtClean="0">
                <a:solidFill>
                  <a:srgbClr val="3333CC"/>
                </a:solidFill>
              </a:rPr>
              <a:t>of the same memory</a:t>
            </a:r>
            <a:r>
              <a:rPr lang="en-US" smtClean="0"/>
              <a:t> </a:t>
            </a:r>
            <a:r>
              <a:rPr lang="en-US" smtClean="0">
                <a:solidFill>
                  <a:srgbClr val="3333CC"/>
                </a:solidFill>
              </a:rPr>
              <a:t>location by multiple threads</a:t>
            </a:r>
            <a:r>
              <a:rPr lang="en-US" smtClean="0"/>
              <a:t> could produce different results.</a:t>
            </a:r>
          </a:p>
          <a:p>
            <a:pPr marL="457200" indent="-457200" defTabSz="449263" eaLnBrk="1" hangingPunct="1">
              <a:lnSpc>
                <a:spcPct val="90000"/>
              </a:lnSpc>
              <a:buClr>
                <a:srgbClr val="3333CC"/>
              </a:buClr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>
                <a:solidFill>
                  <a:srgbClr val="3333CC"/>
                </a:solidFill>
              </a:rPr>
              <a:t>Dereferencing</a:t>
            </a:r>
            <a:r>
              <a:rPr lang="en-US" smtClean="0"/>
              <a:t> device </a:t>
            </a:r>
            <a:r>
              <a:rPr lang="en-US" smtClean="0">
                <a:solidFill>
                  <a:srgbClr val="3333CC"/>
                </a:solidFill>
              </a:rPr>
              <a:t>pointers</a:t>
            </a:r>
            <a:r>
              <a:rPr lang="en-US" smtClean="0"/>
              <a:t> on the host or host pointers on the device can produce correct results in device emulation mode, but will generate an error in device execution mode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754004-CE3D-4571-9E69-AE8D933861B0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Floating Point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7388" cy="4573588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>
                <a:solidFill>
                  <a:srgbClr val="3333CC"/>
                </a:solidFill>
              </a:rPr>
              <a:t>Results of floating-point computations</a:t>
            </a:r>
            <a:r>
              <a:rPr lang="en-US" smtClean="0"/>
              <a:t> will slightly differ because of: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Different compiler outputs, instruction sets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Use of extended precision for intermediate results</a:t>
            </a:r>
          </a:p>
          <a:p>
            <a:pPr lvl="2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There are various options to force strict single precision on the host</a:t>
            </a:r>
          </a:p>
          <a:p>
            <a:pPr marL="341313" indent="-341313" defTabSz="449263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AB0DFB-361C-4C1C-B603-32F9D43E0BAC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A Simple Running Example</a:t>
            </a:r>
            <a:br>
              <a:rPr lang="en-US" sz="3600" smtClean="0"/>
            </a:br>
            <a:r>
              <a:rPr lang="en-US" sz="3600" smtClean="0"/>
              <a:t>Matrix Multiplication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7388" cy="4573588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 simple matrix multiplication example that illustrates the basic features of memory and thread management in CUDA programs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Leave shared memory usage until later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Local, register usage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Thread ID usage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Memory data transfer API between host and device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Assume square matrix for simplicity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8CE203-AE56-4358-B49F-A57A58351512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Threads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4ED3A1-159A-40AC-82EA-3F2B1D84934E}" type="slidenum">
              <a:rPr lang="zh-TW" altLang="en-US"/>
              <a:pPr/>
              <a:t>21</a:t>
            </a:fld>
            <a:endParaRPr lang="en-US" altLang="zh-TW"/>
          </a:p>
        </p:txBody>
      </p:sp>
      <p:pic>
        <p:nvPicPr>
          <p:cNvPr id="22532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 l="14000" t="2667" r="17999" b="18666"/>
          <a:stretch>
            <a:fillRect/>
          </a:stretch>
        </p:blipFill>
        <p:spPr>
          <a:xfrm>
            <a:off x="4381500" y="1371600"/>
            <a:ext cx="4762500" cy="5080000"/>
          </a:xfrm>
          <a:noFill/>
        </p:spPr>
      </p:pic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IDs and Thread IDs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495800" cy="4572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Each thread uses IDs to decide what data to work on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2000" smtClean="0"/>
              <a:t>Block ID: 1D or 2D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2000" smtClean="0"/>
              <a:t>Thread ID: 1D, 2D, or 3D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40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Simplifies memory</a:t>
            </a:r>
            <a:br>
              <a:rPr lang="en-US" sz="2400" smtClean="0"/>
            </a:br>
            <a:r>
              <a:rPr lang="en-US" sz="2400" smtClean="0"/>
              <a:t>addressing when processing</a:t>
            </a:r>
            <a:br>
              <a:rPr lang="en-US" sz="2400" smtClean="0"/>
            </a:br>
            <a:r>
              <a:rPr lang="en-US" sz="2400" smtClean="0"/>
              <a:t>multidimensional data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2000" smtClean="0"/>
              <a:t>Image processing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2000" smtClean="0"/>
              <a:t>Solving PDEs on volumes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2000" smtClean="0"/>
              <a:t>…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3657600" y="2667000"/>
            <a:ext cx="2590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4267200" y="3124200"/>
            <a:ext cx="14478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2951D4-FA87-484F-BA3E-880450EF7169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3886200" y="3838575"/>
            <a:ext cx="2438400" cy="2486025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  <a:cs typeface="Arial" charset="0"/>
              </a:rPr>
              <a:t>Md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6400800" y="1371600"/>
            <a:ext cx="2590800" cy="2438400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  <a:cs typeface="Arial" charset="0"/>
              </a:rPr>
              <a:t>Nd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6400800" y="3843338"/>
            <a:ext cx="2590800" cy="2481262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  <a:cs typeface="Arial" charset="0"/>
              </a:rPr>
              <a:t>Pd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7229475" y="4697413"/>
            <a:ext cx="823913" cy="822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  <a:cs typeface="Arial" charset="0"/>
              </a:rPr>
              <a:t>Pd</a:t>
            </a:r>
            <a:r>
              <a:rPr lang="en-US" sz="1200" b="1" baseline="-25000">
                <a:solidFill>
                  <a:schemeClr val="bg1"/>
                </a:solidFill>
                <a:latin typeface="Arial" charset="0"/>
                <a:cs typeface="Arial" charset="0"/>
              </a:rPr>
              <a:t>sub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7734300" y="3749675"/>
            <a:ext cx="1588" cy="156368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7680325" y="3744913"/>
            <a:ext cx="0" cy="1560512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8763000" y="3833813"/>
            <a:ext cx="4763" cy="254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 rot="-5400000" flipH="1" flipV="1">
            <a:off x="7658100" y="4914900"/>
            <a:ext cx="0" cy="2667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8166100" y="4694238"/>
            <a:ext cx="6350" cy="822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 rot="-5400000">
            <a:off x="7631907" y="5233193"/>
            <a:ext cx="6350" cy="823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Text Box 12"/>
          <p:cNvSpPr txBox="1">
            <a:spLocks noChangeArrowheads="1"/>
          </p:cNvSpPr>
          <p:nvPr/>
        </p:nvSpPr>
        <p:spPr bwMode="auto">
          <a:xfrm>
            <a:off x="7265988" y="5718175"/>
            <a:ext cx="7366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TILE_WIDTH</a:t>
            </a:r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7431088" y="6042025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WIDTH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5260975" y="6053138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WIDTH</a:t>
            </a:r>
            <a:endParaRPr lang="en-US" sz="900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7680325" y="5313363"/>
            <a:ext cx="55563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200">
              <a:latin typeface="Times New Roman" pitchFamily="18" charset="0"/>
              <a:cs typeface="Arial" charset="0"/>
            </a:endParaRPr>
          </a:p>
          <a:p>
            <a:endParaRPr lang="en-US" sz="1200">
              <a:latin typeface="Times New Roman" pitchFamily="18" charset="0"/>
              <a:cs typeface="Arial" charset="0"/>
            </a:endParaRPr>
          </a:p>
          <a:p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3570" name="Line 16"/>
          <p:cNvSpPr>
            <a:spLocks noChangeShapeType="1"/>
          </p:cNvSpPr>
          <p:nvPr/>
        </p:nvSpPr>
        <p:spPr bwMode="auto">
          <a:xfrm>
            <a:off x="6283325" y="5313363"/>
            <a:ext cx="13795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17"/>
          <p:cNvSpPr>
            <a:spLocks noChangeShapeType="1"/>
          </p:cNvSpPr>
          <p:nvPr/>
        </p:nvSpPr>
        <p:spPr bwMode="auto">
          <a:xfrm>
            <a:off x="6283325" y="5367338"/>
            <a:ext cx="13795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18"/>
          <p:cNvSpPr>
            <a:spLocks noChangeShapeType="1"/>
          </p:cNvSpPr>
          <p:nvPr/>
        </p:nvSpPr>
        <p:spPr bwMode="auto">
          <a:xfrm rot="-5400000">
            <a:off x="5097463" y="5032375"/>
            <a:ext cx="4762" cy="24272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19"/>
          <p:cNvSpPr>
            <a:spLocks noChangeShapeType="1"/>
          </p:cNvSpPr>
          <p:nvPr/>
        </p:nvSpPr>
        <p:spPr bwMode="auto">
          <a:xfrm rot="10800000" flipH="1">
            <a:off x="8759825" y="1371600"/>
            <a:ext cx="3175" cy="2413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3933825" y="5711825"/>
            <a:ext cx="1825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6221413" y="4703763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7989888" y="1911350"/>
            <a:ext cx="1825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3"/>
          <p:cNvSpPr>
            <a:spLocks noChangeShapeType="1"/>
          </p:cNvSpPr>
          <p:nvPr/>
        </p:nvSpPr>
        <p:spPr bwMode="auto">
          <a:xfrm>
            <a:off x="7226300" y="1314450"/>
            <a:ext cx="8223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8" name="Line 24"/>
          <p:cNvSpPr>
            <a:spLocks noChangeShapeType="1"/>
          </p:cNvSpPr>
          <p:nvPr/>
        </p:nvSpPr>
        <p:spPr bwMode="auto">
          <a:xfrm>
            <a:off x="6367463" y="620713"/>
            <a:ext cx="2541587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9" name="Text Box 25"/>
          <p:cNvSpPr txBox="1">
            <a:spLocks noChangeArrowheads="1"/>
          </p:cNvSpPr>
          <p:nvPr/>
        </p:nvSpPr>
        <p:spPr bwMode="auto">
          <a:xfrm>
            <a:off x="7391400" y="0"/>
            <a:ext cx="420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CC00"/>
                </a:solidFill>
                <a:latin typeface="Arial" charset="0"/>
                <a:cs typeface="Arial" charset="0"/>
              </a:rPr>
              <a:t>bx</a:t>
            </a:r>
          </a:p>
        </p:txBody>
      </p:sp>
      <p:sp>
        <p:nvSpPr>
          <p:cNvPr id="23580" name="Text Box 26"/>
          <p:cNvSpPr txBox="1">
            <a:spLocks noChangeArrowheads="1"/>
          </p:cNvSpPr>
          <p:nvPr/>
        </p:nvSpPr>
        <p:spPr bwMode="auto">
          <a:xfrm>
            <a:off x="7508875" y="71120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6600"/>
                </a:solidFill>
                <a:latin typeface="Arial" charset="0"/>
                <a:cs typeface="Arial" charset="0"/>
              </a:rPr>
              <a:t>tx</a:t>
            </a:r>
          </a:p>
        </p:txBody>
      </p:sp>
      <p:sp>
        <p:nvSpPr>
          <p:cNvPr id="23581" name="Text Box 27"/>
          <p:cNvSpPr txBox="1">
            <a:spLocks noChangeArrowheads="1"/>
          </p:cNvSpPr>
          <p:nvPr/>
        </p:nvSpPr>
        <p:spPr bwMode="auto">
          <a:xfrm>
            <a:off x="7105650" y="96837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82" name="Text Box 28"/>
          <p:cNvSpPr txBox="1">
            <a:spLocks noChangeArrowheads="1"/>
          </p:cNvSpPr>
          <p:nvPr/>
        </p:nvSpPr>
        <p:spPr bwMode="auto">
          <a:xfrm>
            <a:off x="7207250" y="96837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83" name="Text Box 29"/>
          <p:cNvSpPr txBox="1">
            <a:spLocks noChangeArrowheads="1"/>
          </p:cNvSpPr>
          <p:nvPr/>
        </p:nvSpPr>
        <p:spPr bwMode="auto">
          <a:xfrm>
            <a:off x="7470775" y="966788"/>
            <a:ext cx="1235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TILE_WIDTH-1</a:t>
            </a:r>
          </a:p>
        </p:txBody>
      </p:sp>
      <p:sp>
        <p:nvSpPr>
          <p:cNvPr id="23584" name="Text Box 30"/>
          <p:cNvSpPr txBox="1">
            <a:spLocks noChangeArrowheads="1"/>
          </p:cNvSpPr>
          <p:nvPr/>
        </p:nvSpPr>
        <p:spPr bwMode="auto">
          <a:xfrm>
            <a:off x="7308850" y="96837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3585" name="Line 31"/>
          <p:cNvSpPr>
            <a:spLocks noChangeShapeType="1"/>
          </p:cNvSpPr>
          <p:nvPr/>
        </p:nvSpPr>
        <p:spPr bwMode="auto">
          <a:xfrm>
            <a:off x="72390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6" name="Line 32"/>
          <p:cNvSpPr>
            <a:spLocks noChangeShapeType="1"/>
          </p:cNvSpPr>
          <p:nvPr/>
        </p:nvSpPr>
        <p:spPr bwMode="auto">
          <a:xfrm>
            <a:off x="80391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7" name="Line 33"/>
          <p:cNvSpPr>
            <a:spLocks noChangeShapeType="1"/>
          </p:cNvSpPr>
          <p:nvPr/>
        </p:nvSpPr>
        <p:spPr bwMode="auto">
          <a:xfrm>
            <a:off x="6388100" y="517525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Line 34"/>
          <p:cNvSpPr>
            <a:spLocks noChangeShapeType="1"/>
          </p:cNvSpPr>
          <p:nvPr/>
        </p:nvSpPr>
        <p:spPr bwMode="auto">
          <a:xfrm>
            <a:off x="8051800" y="517525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9" name="Line 35"/>
          <p:cNvSpPr>
            <a:spLocks noChangeShapeType="1"/>
          </p:cNvSpPr>
          <p:nvPr/>
        </p:nvSpPr>
        <p:spPr bwMode="auto">
          <a:xfrm>
            <a:off x="8902700" y="517525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90" name="Text Box 36"/>
          <p:cNvSpPr txBox="1">
            <a:spLocks noChangeArrowheads="1"/>
          </p:cNvSpPr>
          <p:nvPr/>
        </p:nvSpPr>
        <p:spPr bwMode="auto">
          <a:xfrm>
            <a:off x="6661150" y="2762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91" name="Text Box 37"/>
          <p:cNvSpPr txBox="1">
            <a:spLocks noChangeArrowheads="1"/>
          </p:cNvSpPr>
          <p:nvPr/>
        </p:nvSpPr>
        <p:spPr bwMode="auto">
          <a:xfrm>
            <a:off x="7461250" y="2762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92" name="Text Box 38"/>
          <p:cNvSpPr txBox="1">
            <a:spLocks noChangeArrowheads="1"/>
          </p:cNvSpPr>
          <p:nvPr/>
        </p:nvSpPr>
        <p:spPr bwMode="auto">
          <a:xfrm>
            <a:off x="8312150" y="2762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3593" name="Line 39"/>
          <p:cNvSpPr>
            <a:spLocks noChangeShapeType="1"/>
          </p:cNvSpPr>
          <p:nvPr/>
        </p:nvSpPr>
        <p:spPr bwMode="auto">
          <a:xfrm rot="-5400000">
            <a:off x="3432175" y="5146676"/>
            <a:ext cx="8223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94" name="Line 40"/>
          <p:cNvSpPr>
            <a:spLocks noChangeShapeType="1"/>
          </p:cNvSpPr>
          <p:nvPr/>
        </p:nvSpPr>
        <p:spPr bwMode="auto">
          <a:xfrm rot="-5400000">
            <a:off x="1497806" y="5212557"/>
            <a:ext cx="2541587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95" name="Text Box 41"/>
          <p:cNvSpPr txBox="1">
            <a:spLocks noChangeArrowheads="1"/>
          </p:cNvSpPr>
          <p:nvPr/>
        </p:nvSpPr>
        <p:spPr bwMode="auto">
          <a:xfrm>
            <a:off x="2057400" y="5049838"/>
            <a:ext cx="420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CC00"/>
                </a:solidFill>
                <a:latin typeface="Arial" charset="0"/>
                <a:cs typeface="Arial" charset="0"/>
              </a:rPr>
              <a:t>by</a:t>
            </a:r>
          </a:p>
        </p:txBody>
      </p:sp>
      <p:sp>
        <p:nvSpPr>
          <p:cNvPr id="23596" name="Text Box 42"/>
          <p:cNvSpPr txBox="1">
            <a:spLocks noChangeArrowheads="1"/>
          </p:cNvSpPr>
          <p:nvPr/>
        </p:nvSpPr>
        <p:spPr bwMode="auto">
          <a:xfrm>
            <a:off x="2819400" y="495300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6600"/>
                </a:solidFill>
                <a:latin typeface="Arial" charset="0"/>
                <a:cs typeface="Arial" charset="0"/>
              </a:rPr>
              <a:t>ty</a:t>
            </a:r>
          </a:p>
        </p:txBody>
      </p:sp>
      <p:sp>
        <p:nvSpPr>
          <p:cNvPr id="23597" name="Text Box 43"/>
          <p:cNvSpPr txBox="1">
            <a:spLocks noChangeArrowheads="1"/>
          </p:cNvSpPr>
          <p:nvPr/>
        </p:nvSpPr>
        <p:spPr bwMode="auto">
          <a:xfrm>
            <a:off x="3517900" y="4902200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3598" name="Text Box 44"/>
          <p:cNvSpPr txBox="1">
            <a:spLocks noChangeArrowheads="1"/>
          </p:cNvSpPr>
          <p:nvPr/>
        </p:nvSpPr>
        <p:spPr bwMode="auto">
          <a:xfrm>
            <a:off x="3517900" y="4775200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99" name="Line 45"/>
          <p:cNvSpPr>
            <a:spLocks noChangeShapeType="1"/>
          </p:cNvSpPr>
          <p:nvPr/>
        </p:nvSpPr>
        <p:spPr bwMode="auto">
          <a:xfrm rot="-5400000">
            <a:off x="3797301" y="4991100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0" name="Line 46"/>
          <p:cNvSpPr>
            <a:spLocks noChangeShapeType="1"/>
          </p:cNvSpPr>
          <p:nvPr/>
        </p:nvSpPr>
        <p:spPr bwMode="auto">
          <a:xfrm rot="-5400000">
            <a:off x="3797301" y="4889500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1" name="Text Box 47"/>
          <p:cNvSpPr txBox="1">
            <a:spLocks noChangeArrowheads="1"/>
          </p:cNvSpPr>
          <p:nvPr/>
        </p:nvSpPr>
        <p:spPr bwMode="auto">
          <a:xfrm>
            <a:off x="3505200" y="4648200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602" name="Line 48"/>
          <p:cNvSpPr>
            <a:spLocks noChangeShapeType="1"/>
          </p:cNvSpPr>
          <p:nvPr/>
        </p:nvSpPr>
        <p:spPr bwMode="auto">
          <a:xfrm rot="-5400000">
            <a:off x="3797301" y="4787900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3" name="Text Box 49"/>
          <p:cNvSpPr txBox="1">
            <a:spLocks noChangeArrowheads="1"/>
          </p:cNvSpPr>
          <p:nvPr/>
        </p:nvSpPr>
        <p:spPr bwMode="auto">
          <a:xfrm>
            <a:off x="2827338" y="5426075"/>
            <a:ext cx="1235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TILE_WIDTH-1</a:t>
            </a:r>
          </a:p>
        </p:txBody>
      </p:sp>
      <p:sp>
        <p:nvSpPr>
          <p:cNvPr id="23604" name="Line 50"/>
          <p:cNvSpPr>
            <a:spLocks noChangeShapeType="1"/>
          </p:cNvSpPr>
          <p:nvPr/>
        </p:nvSpPr>
        <p:spPr bwMode="auto">
          <a:xfrm rot="-5400000">
            <a:off x="3794126" y="5418137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5" name="Line 51"/>
          <p:cNvSpPr>
            <a:spLocks noChangeShapeType="1"/>
          </p:cNvSpPr>
          <p:nvPr/>
        </p:nvSpPr>
        <p:spPr bwMode="auto">
          <a:xfrm rot="-5400000">
            <a:off x="2717801" y="6430962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6" name="Line 52"/>
          <p:cNvSpPr>
            <a:spLocks noChangeShapeType="1"/>
          </p:cNvSpPr>
          <p:nvPr/>
        </p:nvSpPr>
        <p:spPr bwMode="auto">
          <a:xfrm rot="-5400000">
            <a:off x="2705101" y="5592762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7" name="Line 53"/>
          <p:cNvSpPr>
            <a:spLocks noChangeShapeType="1"/>
          </p:cNvSpPr>
          <p:nvPr/>
        </p:nvSpPr>
        <p:spPr bwMode="auto">
          <a:xfrm rot="-5400000">
            <a:off x="2717801" y="4767262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8" name="Text Box 54"/>
          <p:cNvSpPr txBox="1">
            <a:spLocks noChangeArrowheads="1"/>
          </p:cNvSpPr>
          <p:nvPr/>
        </p:nvSpPr>
        <p:spPr bwMode="auto">
          <a:xfrm>
            <a:off x="2444750" y="5935663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3609" name="Text Box 55"/>
          <p:cNvSpPr txBox="1">
            <a:spLocks noChangeArrowheads="1"/>
          </p:cNvSpPr>
          <p:nvPr/>
        </p:nvSpPr>
        <p:spPr bwMode="auto">
          <a:xfrm>
            <a:off x="2444750" y="5135563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10" name="Text Box 56"/>
          <p:cNvSpPr txBox="1">
            <a:spLocks noChangeArrowheads="1"/>
          </p:cNvSpPr>
          <p:nvPr/>
        </p:nvSpPr>
        <p:spPr bwMode="auto">
          <a:xfrm>
            <a:off x="2444750" y="4284663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611" name="Line 57"/>
          <p:cNvSpPr>
            <a:spLocks noChangeShapeType="1"/>
          </p:cNvSpPr>
          <p:nvPr/>
        </p:nvSpPr>
        <p:spPr bwMode="auto">
          <a:xfrm>
            <a:off x="7213600" y="517525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12" name="Line 58"/>
          <p:cNvSpPr>
            <a:spLocks noChangeShapeType="1"/>
          </p:cNvSpPr>
          <p:nvPr/>
        </p:nvSpPr>
        <p:spPr bwMode="auto">
          <a:xfrm rot="-5400000">
            <a:off x="2717801" y="3916362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13" name="Line 59"/>
          <p:cNvSpPr>
            <a:spLocks noChangeShapeType="1"/>
          </p:cNvSpPr>
          <p:nvPr/>
        </p:nvSpPr>
        <p:spPr bwMode="auto">
          <a:xfrm>
            <a:off x="73152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14" name="Line 60"/>
          <p:cNvSpPr>
            <a:spLocks noChangeShapeType="1"/>
          </p:cNvSpPr>
          <p:nvPr/>
        </p:nvSpPr>
        <p:spPr bwMode="auto">
          <a:xfrm>
            <a:off x="73914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15" name="Line 61"/>
          <p:cNvSpPr>
            <a:spLocks noChangeShapeType="1"/>
          </p:cNvSpPr>
          <p:nvPr/>
        </p:nvSpPr>
        <p:spPr bwMode="auto">
          <a:xfrm>
            <a:off x="74803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16" name="Line 62"/>
          <p:cNvSpPr>
            <a:spLocks noChangeShapeType="1"/>
          </p:cNvSpPr>
          <p:nvPr/>
        </p:nvSpPr>
        <p:spPr bwMode="auto">
          <a:xfrm>
            <a:off x="79629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17" name="Line 63"/>
          <p:cNvSpPr>
            <a:spLocks noChangeShapeType="1"/>
          </p:cNvSpPr>
          <p:nvPr/>
        </p:nvSpPr>
        <p:spPr bwMode="auto">
          <a:xfrm rot="-5400000">
            <a:off x="3797301" y="4699000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18" name="Line 64"/>
          <p:cNvSpPr>
            <a:spLocks noChangeShapeType="1"/>
          </p:cNvSpPr>
          <p:nvPr/>
        </p:nvSpPr>
        <p:spPr bwMode="auto">
          <a:xfrm rot="-5400000">
            <a:off x="3794126" y="5494337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19" name="Text Box 65"/>
          <p:cNvSpPr txBox="1">
            <a:spLocks noChangeArrowheads="1"/>
          </p:cNvSpPr>
          <p:nvPr/>
        </p:nvSpPr>
        <p:spPr bwMode="auto">
          <a:xfrm rot="-5400000">
            <a:off x="7886701" y="5024437"/>
            <a:ext cx="8128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TILE_WIDTHE</a:t>
            </a:r>
            <a:endParaRPr lang="en-US" sz="9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620" name="Text Box 66"/>
          <p:cNvSpPr txBox="1">
            <a:spLocks noChangeArrowheads="1"/>
          </p:cNvSpPr>
          <p:nvPr/>
        </p:nvSpPr>
        <p:spPr bwMode="auto">
          <a:xfrm rot="-5400000">
            <a:off x="8428038" y="4983162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WIDTH</a:t>
            </a:r>
            <a:endParaRPr lang="en-US" sz="900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621" name="Text Box 67"/>
          <p:cNvSpPr txBox="1">
            <a:spLocks noChangeArrowheads="1"/>
          </p:cNvSpPr>
          <p:nvPr/>
        </p:nvSpPr>
        <p:spPr bwMode="auto">
          <a:xfrm rot="-5400000">
            <a:off x="8399463" y="2192337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WIDTH</a:t>
            </a:r>
            <a:endParaRPr lang="en-US" sz="900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622" name="Text Box 68"/>
          <p:cNvSpPr txBox="1">
            <a:spLocks noChangeArrowheads="1"/>
          </p:cNvSpPr>
          <p:nvPr/>
        </p:nvSpPr>
        <p:spPr bwMode="auto">
          <a:xfrm>
            <a:off x="3886200" y="5257800"/>
            <a:ext cx="2400300" cy="1111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3623" name="Text Box 69"/>
          <p:cNvSpPr txBox="1">
            <a:spLocks noChangeArrowheads="1"/>
          </p:cNvSpPr>
          <p:nvPr/>
        </p:nvSpPr>
        <p:spPr bwMode="auto">
          <a:xfrm>
            <a:off x="7696200" y="1371600"/>
            <a:ext cx="76200" cy="2438400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3624" name="Rectangle 70"/>
          <p:cNvSpPr>
            <a:spLocks noChangeArrowheads="1"/>
          </p:cNvSpPr>
          <p:nvPr/>
        </p:nvSpPr>
        <p:spPr bwMode="auto">
          <a:xfrm rot="-5400000">
            <a:off x="3868738" y="64468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7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943600" cy="1143000"/>
          </a:xfrm>
        </p:spPr>
        <p:txBody>
          <a:bodyPr/>
          <a:lstStyle/>
          <a:p>
            <a:pPr algn="l" eaLnBrk="1" hangingPunct="1"/>
            <a:r>
              <a:rPr lang="en-US" sz="3600" smtClean="0"/>
              <a:t>Matrix Multiplication Using Multiple Blocks</a:t>
            </a:r>
          </a:p>
        </p:txBody>
      </p:sp>
      <p:sp>
        <p:nvSpPr>
          <p:cNvPr id="23626" name="Rectangle 7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Break-up Pd into tiles</a:t>
            </a:r>
          </a:p>
          <a:p>
            <a:pPr eaLnBrk="1" hangingPunct="1"/>
            <a:r>
              <a:rPr lang="en-US" sz="2400" smtClean="0"/>
              <a:t>Each block calculates one tile</a:t>
            </a:r>
          </a:p>
          <a:p>
            <a:pPr lvl="1" eaLnBrk="1" hangingPunct="1"/>
            <a:r>
              <a:rPr lang="en-US" sz="2000" smtClean="0"/>
              <a:t>Each thread calculates one element</a:t>
            </a:r>
          </a:p>
          <a:p>
            <a:pPr lvl="1" eaLnBrk="1" hangingPunct="1"/>
            <a:r>
              <a:rPr lang="en-US" sz="2000" smtClean="0"/>
              <a:t>Block size equal tile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1B931C-5C62-41C2-B725-AC9808DD9561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3444875" y="31337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1,0</a:t>
            </a:r>
            <a:endParaRPr lang="en-US" sz="1600">
              <a:cs typeface="Arial" charset="0"/>
            </a:endParaRP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987675" y="31337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0,0</a:t>
            </a:r>
            <a:endParaRPr lang="en-US" sz="1600">
              <a:cs typeface="Arial" charset="0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2987675" y="3590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0,1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2987675" y="4048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29876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7"/>
          <p:cNvSpPr>
            <a:spLocks noChangeArrowheads="1"/>
          </p:cNvSpPr>
          <p:nvPr/>
        </p:nvSpPr>
        <p:spPr bwMode="auto">
          <a:xfrm>
            <a:off x="3444875" y="3590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3444875" y="4048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9"/>
          <p:cNvSpPr>
            <a:spLocks noChangeArrowheads="1"/>
          </p:cNvSpPr>
          <p:nvPr/>
        </p:nvSpPr>
        <p:spPr bwMode="auto">
          <a:xfrm>
            <a:off x="34448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3902075" y="31337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2,0</a:t>
            </a:r>
          </a:p>
        </p:txBody>
      </p:sp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3902075" y="3590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2"/>
          <p:cNvSpPr>
            <a:spLocks noChangeArrowheads="1"/>
          </p:cNvSpPr>
          <p:nvPr/>
        </p:nvSpPr>
        <p:spPr bwMode="auto">
          <a:xfrm>
            <a:off x="4359275" y="3590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3"/>
          <p:cNvSpPr>
            <a:spLocks noChangeArrowheads="1"/>
          </p:cNvSpPr>
          <p:nvPr/>
        </p:nvSpPr>
        <p:spPr bwMode="auto">
          <a:xfrm>
            <a:off x="4359275" y="4048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4"/>
          <p:cNvSpPr>
            <a:spLocks noChangeArrowheads="1"/>
          </p:cNvSpPr>
          <p:nvPr/>
        </p:nvSpPr>
        <p:spPr bwMode="auto">
          <a:xfrm>
            <a:off x="4359275" y="31337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3,0</a:t>
            </a:r>
          </a:p>
        </p:txBody>
      </p:sp>
      <p:sp>
        <p:nvSpPr>
          <p:cNvPr id="24593" name="Rectangle 15"/>
          <p:cNvSpPr>
            <a:spLocks noChangeArrowheads="1"/>
          </p:cNvSpPr>
          <p:nvPr/>
        </p:nvSpPr>
        <p:spPr bwMode="auto">
          <a:xfrm>
            <a:off x="3902075" y="4048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16"/>
          <p:cNvSpPr>
            <a:spLocks noChangeArrowheads="1"/>
          </p:cNvSpPr>
          <p:nvPr/>
        </p:nvSpPr>
        <p:spPr bwMode="auto">
          <a:xfrm>
            <a:off x="39020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7"/>
          <p:cNvSpPr>
            <a:spLocks noChangeArrowheads="1"/>
          </p:cNvSpPr>
          <p:nvPr/>
        </p:nvSpPr>
        <p:spPr bwMode="auto">
          <a:xfrm>
            <a:off x="43592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18"/>
          <p:cNvSpPr>
            <a:spLocks noChangeArrowheads="1"/>
          </p:cNvSpPr>
          <p:nvPr/>
        </p:nvSpPr>
        <p:spPr bwMode="auto">
          <a:xfrm>
            <a:off x="3444875" y="3590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1,1</a:t>
            </a:r>
          </a:p>
        </p:txBody>
      </p:sp>
      <p:sp>
        <p:nvSpPr>
          <p:cNvPr id="24597" name="Rectangle 19"/>
          <p:cNvSpPr>
            <a:spLocks noChangeArrowheads="1"/>
          </p:cNvSpPr>
          <p:nvPr/>
        </p:nvSpPr>
        <p:spPr bwMode="auto">
          <a:xfrm>
            <a:off x="2987675" y="4048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0,2</a:t>
            </a:r>
            <a:endParaRPr lang="en-US" sz="1600">
              <a:cs typeface="Arial" charset="0"/>
            </a:endParaRPr>
          </a:p>
        </p:txBody>
      </p:sp>
      <p:sp>
        <p:nvSpPr>
          <p:cNvPr id="24598" name="Rectangle 20"/>
          <p:cNvSpPr>
            <a:spLocks noChangeArrowheads="1"/>
          </p:cNvSpPr>
          <p:nvPr/>
        </p:nvSpPr>
        <p:spPr bwMode="auto">
          <a:xfrm>
            <a:off x="3902075" y="4048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2,2</a:t>
            </a:r>
          </a:p>
        </p:txBody>
      </p:sp>
      <p:sp>
        <p:nvSpPr>
          <p:cNvPr id="24599" name="Rectangle 21"/>
          <p:cNvSpPr>
            <a:spLocks noChangeArrowheads="1"/>
          </p:cNvSpPr>
          <p:nvPr/>
        </p:nvSpPr>
        <p:spPr bwMode="auto">
          <a:xfrm>
            <a:off x="4359275" y="4048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3,2</a:t>
            </a:r>
          </a:p>
        </p:txBody>
      </p:sp>
      <p:sp>
        <p:nvSpPr>
          <p:cNvPr id="24600" name="Rectangle 22"/>
          <p:cNvSpPr>
            <a:spLocks noChangeArrowheads="1"/>
          </p:cNvSpPr>
          <p:nvPr/>
        </p:nvSpPr>
        <p:spPr bwMode="auto">
          <a:xfrm>
            <a:off x="3444875" y="4048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1,2</a:t>
            </a:r>
          </a:p>
        </p:txBody>
      </p:sp>
      <p:sp>
        <p:nvSpPr>
          <p:cNvPr id="24601" name="Rectangle 23"/>
          <p:cNvSpPr>
            <a:spLocks noChangeArrowheads="1"/>
          </p:cNvSpPr>
          <p:nvPr/>
        </p:nvSpPr>
        <p:spPr bwMode="auto">
          <a:xfrm>
            <a:off x="4359275" y="3590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3,1</a:t>
            </a:r>
          </a:p>
        </p:txBody>
      </p:sp>
      <p:sp>
        <p:nvSpPr>
          <p:cNvPr id="24602" name="Rectangle 24"/>
          <p:cNvSpPr>
            <a:spLocks noChangeArrowheads="1"/>
          </p:cNvSpPr>
          <p:nvPr/>
        </p:nvSpPr>
        <p:spPr bwMode="auto">
          <a:xfrm>
            <a:off x="3902075" y="35909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2,1</a:t>
            </a:r>
          </a:p>
        </p:txBody>
      </p:sp>
      <p:sp>
        <p:nvSpPr>
          <p:cNvPr id="24603" name="Rectangle 25"/>
          <p:cNvSpPr>
            <a:spLocks noChangeArrowheads="1"/>
          </p:cNvSpPr>
          <p:nvPr/>
        </p:nvSpPr>
        <p:spPr bwMode="auto">
          <a:xfrm>
            <a:off x="29876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26"/>
          <p:cNvSpPr>
            <a:spLocks noChangeArrowheads="1"/>
          </p:cNvSpPr>
          <p:nvPr/>
        </p:nvSpPr>
        <p:spPr bwMode="auto">
          <a:xfrm>
            <a:off x="34448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27"/>
          <p:cNvSpPr>
            <a:spLocks noChangeArrowheads="1"/>
          </p:cNvSpPr>
          <p:nvPr/>
        </p:nvSpPr>
        <p:spPr bwMode="auto">
          <a:xfrm>
            <a:off x="43592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28"/>
          <p:cNvSpPr>
            <a:spLocks noChangeArrowheads="1"/>
          </p:cNvSpPr>
          <p:nvPr/>
        </p:nvSpPr>
        <p:spPr bwMode="auto">
          <a:xfrm>
            <a:off x="39020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Rectangle 29"/>
          <p:cNvSpPr>
            <a:spLocks noChangeArrowheads="1"/>
          </p:cNvSpPr>
          <p:nvPr/>
        </p:nvSpPr>
        <p:spPr bwMode="auto">
          <a:xfrm>
            <a:off x="29876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0,3</a:t>
            </a:r>
            <a:endParaRPr lang="en-US" sz="1600">
              <a:cs typeface="Arial" charset="0"/>
            </a:endParaRPr>
          </a:p>
        </p:txBody>
      </p:sp>
      <p:sp>
        <p:nvSpPr>
          <p:cNvPr id="24608" name="Rectangle 30"/>
          <p:cNvSpPr>
            <a:spLocks noChangeArrowheads="1"/>
          </p:cNvSpPr>
          <p:nvPr/>
        </p:nvSpPr>
        <p:spPr bwMode="auto">
          <a:xfrm>
            <a:off x="39020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2,3</a:t>
            </a:r>
          </a:p>
        </p:txBody>
      </p:sp>
      <p:sp>
        <p:nvSpPr>
          <p:cNvPr id="24609" name="Rectangle 31"/>
          <p:cNvSpPr>
            <a:spLocks noChangeArrowheads="1"/>
          </p:cNvSpPr>
          <p:nvPr/>
        </p:nvSpPr>
        <p:spPr bwMode="auto">
          <a:xfrm>
            <a:off x="43592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3,3</a:t>
            </a:r>
          </a:p>
        </p:txBody>
      </p:sp>
      <p:sp>
        <p:nvSpPr>
          <p:cNvPr id="24610" name="Rectangle 32"/>
          <p:cNvSpPr>
            <a:spLocks noChangeArrowheads="1"/>
          </p:cNvSpPr>
          <p:nvPr/>
        </p:nvSpPr>
        <p:spPr bwMode="auto">
          <a:xfrm>
            <a:off x="3444875" y="45053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P</a:t>
            </a:r>
            <a:r>
              <a:rPr lang="en-US" sz="1600" baseline="-25000">
                <a:cs typeface="Arial" charset="0"/>
              </a:rPr>
              <a:t>1,3</a:t>
            </a:r>
          </a:p>
        </p:txBody>
      </p:sp>
      <p:sp>
        <p:nvSpPr>
          <p:cNvPr id="24611" name="Rectangle 33"/>
          <p:cNvSpPr>
            <a:spLocks noChangeArrowheads="1"/>
          </p:cNvSpPr>
          <p:nvPr/>
        </p:nvSpPr>
        <p:spPr bwMode="auto">
          <a:xfrm>
            <a:off x="2987675" y="313372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Text Box 34"/>
          <p:cNvSpPr txBox="1">
            <a:spLocks noChangeArrowheads="1"/>
          </p:cNvSpPr>
          <p:nvPr/>
        </p:nvSpPr>
        <p:spPr bwMode="auto">
          <a:xfrm>
            <a:off x="2606675" y="2447925"/>
            <a:ext cx="1060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Block(0,0)</a:t>
            </a:r>
          </a:p>
        </p:txBody>
      </p:sp>
      <p:sp>
        <p:nvSpPr>
          <p:cNvPr id="24613" name="Line 35"/>
          <p:cNvSpPr>
            <a:spLocks noChangeShapeType="1"/>
          </p:cNvSpPr>
          <p:nvPr/>
        </p:nvSpPr>
        <p:spPr bwMode="auto">
          <a:xfrm>
            <a:off x="2987675" y="27527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4" name="Text Box 36"/>
          <p:cNvSpPr txBox="1">
            <a:spLocks noChangeArrowheads="1"/>
          </p:cNvSpPr>
          <p:nvPr/>
        </p:nvSpPr>
        <p:spPr bwMode="auto">
          <a:xfrm>
            <a:off x="4206875" y="2447925"/>
            <a:ext cx="1060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Block(1,0)</a:t>
            </a:r>
          </a:p>
        </p:txBody>
      </p:sp>
      <p:sp>
        <p:nvSpPr>
          <p:cNvPr id="24615" name="Rectangle 37"/>
          <p:cNvSpPr>
            <a:spLocks noChangeArrowheads="1"/>
          </p:cNvSpPr>
          <p:nvPr/>
        </p:nvSpPr>
        <p:spPr bwMode="auto">
          <a:xfrm>
            <a:off x="3902075" y="313372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38"/>
          <p:cNvSpPr>
            <a:spLocks noChangeShapeType="1"/>
          </p:cNvSpPr>
          <p:nvPr/>
        </p:nvSpPr>
        <p:spPr bwMode="auto">
          <a:xfrm flipH="1">
            <a:off x="4511675" y="27527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7" name="Rectangle 39"/>
          <p:cNvSpPr>
            <a:spLocks noChangeArrowheads="1"/>
          </p:cNvSpPr>
          <p:nvPr/>
        </p:nvSpPr>
        <p:spPr bwMode="auto">
          <a:xfrm>
            <a:off x="2987675" y="404812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Rectangle 40"/>
          <p:cNvSpPr>
            <a:spLocks noChangeArrowheads="1"/>
          </p:cNvSpPr>
          <p:nvPr/>
        </p:nvSpPr>
        <p:spPr bwMode="auto">
          <a:xfrm>
            <a:off x="3902075" y="4048125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Text Box 41"/>
          <p:cNvSpPr txBox="1">
            <a:spLocks noChangeArrowheads="1"/>
          </p:cNvSpPr>
          <p:nvPr/>
        </p:nvSpPr>
        <p:spPr bwMode="auto">
          <a:xfrm>
            <a:off x="4283075" y="5267325"/>
            <a:ext cx="1060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Block(1,1)</a:t>
            </a:r>
          </a:p>
        </p:txBody>
      </p:sp>
      <p:sp>
        <p:nvSpPr>
          <p:cNvPr id="24620" name="Text Box 42"/>
          <p:cNvSpPr txBox="1">
            <a:spLocks noChangeArrowheads="1"/>
          </p:cNvSpPr>
          <p:nvPr/>
        </p:nvSpPr>
        <p:spPr bwMode="auto">
          <a:xfrm>
            <a:off x="2606675" y="5267325"/>
            <a:ext cx="1060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Block(0,1)</a:t>
            </a:r>
          </a:p>
        </p:txBody>
      </p:sp>
      <p:sp>
        <p:nvSpPr>
          <p:cNvPr id="24621" name="Line 43"/>
          <p:cNvSpPr>
            <a:spLocks noChangeShapeType="1"/>
          </p:cNvSpPr>
          <p:nvPr/>
        </p:nvSpPr>
        <p:spPr bwMode="auto">
          <a:xfrm flipV="1">
            <a:off x="2987675" y="503872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22" name="Line 44"/>
          <p:cNvSpPr>
            <a:spLocks noChangeShapeType="1"/>
          </p:cNvSpPr>
          <p:nvPr/>
        </p:nvSpPr>
        <p:spPr bwMode="auto">
          <a:xfrm flipH="1" flipV="1">
            <a:off x="4435475" y="503872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23" name="Text Box 45"/>
          <p:cNvSpPr txBox="1">
            <a:spLocks noChangeArrowheads="1"/>
          </p:cNvSpPr>
          <p:nvPr/>
        </p:nvSpPr>
        <p:spPr bwMode="auto">
          <a:xfrm>
            <a:off x="4876800" y="3276600"/>
            <a:ext cx="1719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rial" charset="0"/>
              </a:rPr>
              <a:t>TILE_WIDTH = 2</a:t>
            </a:r>
          </a:p>
        </p:txBody>
      </p:sp>
      <p:sp>
        <p:nvSpPr>
          <p:cNvPr id="24624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Small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596B98-9B67-48D9-87C7-5B235832ACAF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5604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</a:t>
            </a:r>
            <a:r>
              <a:rPr lang="en-US" sz="1600" baseline="-25000">
                <a:solidFill>
                  <a:schemeClr val="bg1"/>
                </a:solidFill>
              </a:rPr>
              <a:t>,0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61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Small Example: Multiplication</a:t>
            </a:r>
          </a:p>
        </p:txBody>
      </p:sp>
      <p:sp>
        <p:nvSpPr>
          <p:cNvPr id="25614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2,0</a:t>
            </a:r>
          </a:p>
        </p:txBody>
      </p:sp>
      <p:sp>
        <p:nvSpPr>
          <p:cNvPr id="25617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5619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1,0</a:t>
            </a:r>
          </a:p>
        </p:txBody>
      </p:sp>
      <p:sp>
        <p:nvSpPr>
          <p:cNvPr id="25620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0,0</a:t>
            </a:r>
          </a:p>
        </p:txBody>
      </p:sp>
      <p:sp>
        <p:nvSpPr>
          <p:cNvPr id="25621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5622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3,0</a:t>
            </a:r>
          </a:p>
        </p:txBody>
      </p:sp>
      <p:sp>
        <p:nvSpPr>
          <p:cNvPr id="25624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25627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5628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25631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5632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2,0</a:t>
            </a:r>
          </a:p>
        </p:txBody>
      </p:sp>
      <p:sp>
        <p:nvSpPr>
          <p:cNvPr id="25638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3,0</a:t>
            </a:r>
          </a:p>
        </p:txBody>
      </p:sp>
      <p:sp>
        <p:nvSpPr>
          <p:cNvPr id="25642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25646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25647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25649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5650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25651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25652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25653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25654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6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25662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63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64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0,2</a:t>
            </a:r>
            <a:endParaRPr lang="en-US" sz="1600"/>
          </a:p>
        </p:txBody>
      </p:sp>
      <p:sp>
        <p:nvSpPr>
          <p:cNvPr id="25665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2,2</a:t>
            </a:r>
          </a:p>
        </p:txBody>
      </p:sp>
      <p:sp>
        <p:nvSpPr>
          <p:cNvPr id="25666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3,2</a:t>
            </a:r>
          </a:p>
        </p:txBody>
      </p:sp>
      <p:sp>
        <p:nvSpPr>
          <p:cNvPr id="25667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1,2</a:t>
            </a:r>
          </a:p>
        </p:txBody>
      </p:sp>
      <p:sp>
        <p:nvSpPr>
          <p:cNvPr id="25668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3,1</a:t>
            </a:r>
          </a:p>
        </p:txBody>
      </p:sp>
      <p:sp>
        <p:nvSpPr>
          <p:cNvPr id="25669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2,1</a:t>
            </a:r>
          </a:p>
        </p:txBody>
      </p:sp>
      <p:sp>
        <p:nvSpPr>
          <p:cNvPr id="25670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0,3</a:t>
            </a:r>
            <a:endParaRPr lang="en-US" sz="1600"/>
          </a:p>
        </p:txBody>
      </p:sp>
      <p:sp>
        <p:nvSpPr>
          <p:cNvPr id="25675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2,3</a:t>
            </a:r>
          </a:p>
        </p:txBody>
      </p:sp>
      <p:sp>
        <p:nvSpPr>
          <p:cNvPr id="25676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3,3</a:t>
            </a:r>
          </a:p>
        </p:txBody>
      </p:sp>
      <p:sp>
        <p:nvSpPr>
          <p:cNvPr id="25677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1,3</a:t>
            </a:r>
          </a:p>
        </p:txBody>
      </p:sp>
      <p:sp>
        <p:nvSpPr>
          <p:cNvPr id="25678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79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03AC53-752C-45E1-9EF2-AFF008AA7AFB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1066800"/>
          </a:xfrm>
        </p:spPr>
        <p:txBody>
          <a:bodyPr/>
          <a:lstStyle/>
          <a:p>
            <a:pPr eaLnBrk="1" hangingPunct="1"/>
            <a:r>
              <a:rPr lang="en-US" smtClean="0"/>
              <a:t>Revised Matrix Multiplication Kernel using Multiple Blocks</a:t>
            </a:r>
            <a:endParaRPr lang="en-US" sz="320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__global__ void MatrixMulKernel(float* Md, float* Nd, float* Pd, int Width)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{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row index of the Pd element and M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 Row = blockIdx.y*TILE_WIDTH + threadIdx.y;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column idenx of Pd and N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 Col = blockIdx.x*TILE_WIDTH + threadIdx.x;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Pvalue = 0;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each thread computes one element of the block sub-matrix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(int k = 0; k &lt; Width; ++k)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Pvalue += Md[Row*Width+k] * Nd[k*Width+Col];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Pd[Row*Width+Col] = Pvalue;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2FB9E6-3870-4B82-92EB-2D378F186FCB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91400" cy="1006475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6" charset="-120"/>
              </a:rPr>
              <a:t>CUDA Thread Block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5751513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itchFamily="16" charset="-120"/>
              </a:rPr>
              <a:t>All threads in a block execute the same kernel program (SPMD)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itchFamily="16" charset="-120"/>
              </a:rPr>
              <a:t>Programmer declares block: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smtClean="0">
                <a:ea typeface="新細明體" pitchFamily="16" charset="-120"/>
              </a:rPr>
              <a:t>Block size 1 to </a:t>
            </a:r>
            <a:r>
              <a:rPr lang="en-US" altLang="zh-TW" sz="1800" b="1" smtClean="0">
                <a:ea typeface="新細明體" pitchFamily="16" charset="-120"/>
              </a:rPr>
              <a:t>512</a:t>
            </a:r>
            <a:r>
              <a:rPr lang="en-US" altLang="zh-TW" sz="1800" smtClean="0">
                <a:ea typeface="新細明體" pitchFamily="16" charset="-120"/>
              </a:rPr>
              <a:t> concurrent threads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smtClean="0">
                <a:ea typeface="新細明體" pitchFamily="16" charset="-120"/>
              </a:rPr>
              <a:t>Block shape 1D, 2D, or 3D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smtClean="0">
                <a:ea typeface="新細明體" pitchFamily="16" charset="-120"/>
              </a:rPr>
              <a:t>Block dimensions in threads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itchFamily="16" charset="-120"/>
              </a:rPr>
              <a:t>Threads have </a:t>
            </a:r>
            <a:r>
              <a:rPr lang="en-US" altLang="zh-TW" sz="2000" smtClean="0">
                <a:solidFill>
                  <a:schemeClr val="accent2"/>
                </a:solidFill>
                <a:ea typeface="新細明體" pitchFamily="16" charset="-120"/>
              </a:rPr>
              <a:t>thread id</a:t>
            </a:r>
            <a:r>
              <a:rPr lang="en-US" altLang="zh-TW" sz="2000" smtClean="0">
                <a:ea typeface="新細明體" pitchFamily="16" charset="-120"/>
              </a:rPr>
              <a:t> numbers within block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smtClean="0">
                <a:ea typeface="新細明體" pitchFamily="16" charset="-120"/>
              </a:rPr>
              <a:t>Thread program uses </a:t>
            </a:r>
            <a:r>
              <a:rPr lang="en-US" altLang="zh-TW" sz="1800" smtClean="0">
                <a:solidFill>
                  <a:schemeClr val="accent2"/>
                </a:solidFill>
                <a:ea typeface="新細明體" pitchFamily="16" charset="-120"/>
              </a:rPr>
              <a:t>thread id</a:t>
            </a:r>
            <a:r>
              <a:rPr lang="en-US" altLang="zh-TW" sz="1800" smtClean="0">
                <a:ea typeface="新細明體" pitchFamily="16" charset="-120"/>
              </a:rPr>
              <a:t> to select work and address shared data</a:t>
            </a:r>
          </a:p>
          <a:p>
            <a:pPr marL="974725" lvl="1" indent="-403225" eaLnBrk="1" hangingPunct="1">
              <a:lnSpc>
                <a:spcPct val="90000"/>
              </a:lnSpc>
              <a:buFontTx/>
              <a:buNone/>
            </a:pPr>
            <a:endParaRPr lang="en-US" altLang="zh-TW" sz="1800" smtClean="0">
              <a:ea typeface="新細明體" pitchFamily="16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itchFamily="16" charset="-120"/>
              </a:rPr>
              <a:t>Threads in the same block share data and synchronize while doing their share of the work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itchFamily="16" charset="-120"/>
              </a:rPr>
              <a:t>Threads in different blocks cannot cooperate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altLang="zh-TW" sz="1800" smtClean="0">
                <a:ea typeface="新細明體" pitchFamily="16" charset="-120"/>
              </a:rPr>
              <a:t>Each block can execute in any order relative to other blocs!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062663" y="1676400"/>
            <a:ext cx="308133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Arial" charset="0"/>
                <a:ea typeface="新細明體" pitchFamily="16" charset="-120"/>
              </a:rPr>
              <a:t>CUDA Thread Block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6215063" y="2316163"/>
            <a:ext cx="2754312" cy="2928937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algn="ctr"/>
            <a:r>
              <a:rPr lang="en-US" altLang="zh-TW" sz="2000">
                <a:latin typeface="Tahoma" charset="0"/>
                <a:ea typeface="新細明體" pitchFamily="16" charset="-120"/>
              </a:rPr>
              <a:t>Thread Id #:</a:t>
            </a:r>
            <a:br>
              <a:rPr lang="en-US" altLang="zh-TW" sz="2000">
                <a:latin typeface="Tahoma" charset="0"/>
                <a:ea typeface="新細明體" pitchFamily="16" charset="-120"/>
              </a:rPr>
            </a:br>
            <a:r>
              <a:rPr lang="en-US" altLang="zh-TW" sz="2000">
                <a:latin typeface="Tahoma" charset="0"/>
                <a:ea typeface="新細明體" pitchFamily="16" charset="-120"/>
              </a:rPr>
              <a:t>0 1 2 3 …          m   </a:t>
            </a:r>
            <a:endParaRPr lang="en-US" altLang="zh-TW" sz="2000">
              <a:latin typeface="Arial" charset="0"/>
              <a:ea typeface="新細明體" pitchFamily="16" charset="-120"/>
            </a:endParaRPr>
          </a:p>
        </p:txBody>
      </p:sp>
      <p:grpSp>
        <p:nvGrpSpPr>
          <p:cNvPr id="27656" name="Group 6"/>
          <p:cNvGrpSpPr>
            <a:grpSpLocks/>
          </p:cNvGrpSpPr>
          <p:nvPr/>
        </p:nvGrpSpPr>
        <p:grpSpPr bwMode="auto">
          <a:xfrm>
            <a:off x="6472238" y="3046413"/>
            <a:ext cx="2238375" cy="1976437"/>
            <a:chOff x="1045" y="1780"/>
            <a:chExt cx="806" cy="773"/>
          </a:xfrm>
        </p:grpSpPr>
        <p:sp>
          <p:nvSpPr>
            <p:cNvPr id="27659" name="Freeform 7"/>
            <p:cNvSpPr>
              <a:spLocks/>
            </p:cNvSpPr>
            <p:nvPr/>
          </p:nvSpPr>
          <p:spPr bwMode="auto">
            <a:xfrm>
              <a:off x="1045" y="1780"/>
              <a:ext cx="147" cy="773"/>
            </a:xfrm>
            <a:custGeom>
              <a:avLst/>
              <a:gdLst>
                <a:gd name="T0" fmla="*/ 40 w 208"/>
                <a:gd name="T1" fmla="*/ 0 h 1536"/>
                <a:gd name="T2" fmla="*/ 141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40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4 w 208"/>
                <a:gd name="T19" fmla="*/ 676 h 1536"/>
                <a:gd name="T20" fmla="*/ 40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Freeform 8"/>
            <p:cNvSpPr>
              <a:spLocks/>
            </p:cNvSpPr>
            <p:nvPr/>
          </p:nvSpPr>
          <p:spPr bwMode="auto">
            <a:xfrm>
              <a:off x="1116" y="1780"/>
              <a:ext cx="147" cy="773"/>
            </a:xfrm>
            <a:custGeom>
              <a:avLst/>
              <a:gdLst>
                <a:gd name="T0" fmla="*/ 40 w 208"/>
                <a:gd name="T1" fmla="*/ 0 h 1536"/>
                <a:gd name="T2" fmla="*/ 141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40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4 w 208"/>
                <a:gd name="T19" fmla="*/ 676 h 1536"/>
                <a:gd name="T20" fmla="*/ 40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Freeform 9"/>
            <p:cNvSpPr>
              <a:spLocks/>
            </p:cNvSpPr>
            <p:nvPr/>
          </p:nvSpPr>
          <p:spPr bwMode="auto">
            <a:xfrm>
              <a:off x="1181" y="1780"/>
              <a:ext cx="147" cy="773"/>
            </a:xfrm>
            <a:custGeom>
              <a:avLst/>
              <a:gdLst>
                <a:gd name="T0" fmla="*/ 40 w 208"/>
                <a:gd name="T1" fmla="*/ 0 h 1536"/>
                <a:gd name="T2" fmla="*/ 141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40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4 w 208"/>
                <a:gd name="T19" fmla="*/ 676 h 1536"/>
                <a:gd name="T20" fmla="*/ 40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10"/>
            <p:cNvSpPr>
              <a:spLocks/>
            </p:cNvSpPr>
            <p:nvPr/>
          </p:nvSpPr>
          <p:spPr bwMode="auto">
            <a:xfrm>
              <a:off x="1247" y="1780"/>
              <a:ext cx="147" cy="773"/>
            </a:xfrm>
            <a:custGeom>
              <a:avLst/>
              <a:gdLst>
                <a:gd name="T0" fmla="*/ 40 w 208"/>
                <a:gd name="T1" fmla="*/ 0 h 1536"/>
                <a:gd name="T2" fmla="*/ 141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40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4 w 208"/>
                <a:gd name="T19" fmla="*/ 676 h 1536"/>
                <a:gd name="T20" fmla="*/ 40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1"/>
            <p:cNvSpPr>
              <a:spLocks/>
            </p:cNvSpPr>
            <p:nvPr/>
          </p:nvSpPr>
          <p:spPr bwMode="auto">
            <a:xfrm>
              <a:off x="1312" y="1780"/>
              <a:ext cx="146" cy="773"/>
            </a:xfrm>
            <a:custGeom>
              <a:avLst/>
              <a:gdLst>
                <a:gd name="T0" fmla="*/ 39 w 208"/>
                <a:gd name="T1" fmla="*/ 0 h 1536"/>
                <a:gd name="T2" fmla="*/ 140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39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3 w 208"/>
                <a:gd name="T19" fmla="*/ 676 h 1536"/>
                <a:gd name="T20" fmla="*/ 39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12"/>
            <p:cNvSpPr>
              <a:spLocks/>
            </p:cNvSpPr>
            <p:nvPr/>
          </p:nvSpPr>
          <p:spPr bwMode="auto">
            <a:xfrm>
              <a:off x="1378" y="1780"/>
              <a:ext cx="146" cy="773"/>
            </a:xfrm>
            <a:custGeom>
              <a:avLst/>
              <a:gdLst>
                <a:gd name="T0" fmla="*/ 39 w 208"/>
                <a:gd name="T1" fmla="*/ 0 h 1536"/>
                <a:gd name="T2" fmla="*/ 140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39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3 w 208"/>
                <a:gd name="T19" fmla="*/ 676 h 1536"/>
                <a:gd name="T20" fmla="*/ 39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13"/>
            <p:cNvSpPr>
              <a:spLocks/>
            </p:cNvSpPr>
            <p:nvPr/>
          </p:nvSpPr>
          <p:spPr bwMode="auto">
            <a:xfrm>
              <a:off x="1443" y="1780"/>
              <a:ext cx="146" cy="773"/>
            </a:xfrm>
            <a:custGeom>
              <a:avLst/>
              <a:gdLst>
                <a:gd name="T0" fmla="*/ 39 w 208"/>
                <a:gd name="T1" fmla="*/ 0 h 1536"/>
                <a:gd name="T2" fmla="*/ 140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39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3 w 208"/>
                <a:gd name="T19" fmla="*/ 676 h 1536"/>
                <a:gd name="T20" fmla="*/ 39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Freeform 14"/>
            <p:cNvSpPr>
              <a:spLocks/>
            </p:cNvSpPr>
            <p:nvPr/>
          </p:nvSpPr>
          <p:spPr bwMode="auto">
            <a:xfrm>
              <a:off x="1509" y="1780"/>
              <a:ext cx="146" cy="773"/>
            </a:xfrm>
            <a:custGeom>
              <a:avLst/>
              <a:gdLst>
                <a:gd name="T0" fmla="*/ 39 w 208"/>
                <a:gd name="T1" fmla="*/ 0 h 1536"/>
                <a:gd name="T2" fmla="*/ 140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39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3 w 208"/>
                <a:gd name="T19" fmla="*/ 676 h 1536"/>
                <a:gd name="T20" fmla="*/ 39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15"/>
            <p:cNvSpPr>
              <a:spLocks/>
            </p:cNvSpPr>
            <p:nvPr/>
          </p:nvSpPr>
          <p:spPr bwMode="auto">
            <a:xfrm>
              <a:off x="1574" y="1780"/>
              <a:ext cx="146" cy="773"/>
            </a:xfrm>
            <a:custGeom>
              <a:avLst/>
              <a:gdLst>
                <a:gd name="T0" fmla="*/ 39 w 208"/>
                <a:gd name="T1" fmla="*/ 0 h 1536"/>
                <a:gd name="T2" fmla="*/ 140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39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3 w 208"/>
                <a:gd name="T19" fmla="*/ 676 h 1536"/>
                <a:gd name="T20" fmla="*/ 39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6"/>
            <p:cNvSpPr>
              <a:spLocks/>
            </p:cNvSpPr>
            <p:nvPr/>
          </p:nvSpPr>
          <p:spPr bwMode="auto">
            <a:xfrm>
              <a:off x="1640" y="1780"/>
              <a:ext cx="145" cy="773"/>
            </a:xfrm>
            <a:custGeom>
              <a:avLst/>
              <a:gdLst>
                <a:gd name="T0" fmla="*/ 39 w 208"/>
                <a:gd name="T1" fmla="*/ 0 h 1536"/>
                <a:gd name="T2" fmla="*/ 139 w 208"/>
                <a:gd name="T3" fmla="*/ 97 h 1536"/>
                <a:gd name="T4" fmla="*/ 6 w 208"/>
                <a:gd name="T5" fmla="*/ 169 h 1536"/>
                <a:gd name="T6" fmla="*/ 106 w 208"/>
                <a:gd name="T7" fmla="*/ 266 h 1536"/>
                <a:gd name="T8" fmla="*/ 6 w 208"/>
                <a:gd name="T9" fmla="*/ 362 h 1536"/>
                <a:gd name="T10" fmla="*/ 106 w 208"/>
                <a:gd name="T11" fmla="*/ 411 h 1536"/>
                <a:gd name="T12" fmla="*/ 39 w 208"/>
                <a:gd name="T13" fmla="*/ 483 h 1536"/>
                <a:gd name="T14" fmla="*/ 106 w 208"/>
                <a:gd name="T15" fmla="*/ 556 h 1536"/>
                <a:gd name="T16" fmla="*/ 6 w 208"/>
                <a:gd name="T17" fmla="*/ 628 h 1536"/>
                <a:gd name="T18" fmla="*/ 73 w 208"/>
                <a:gd name="T19" fmla="*/ 676 h 1536"/>
                <a:gd name="T20" fmla="*/ 39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17"/>
            <p:cNvSpPr>
              <a:spLocks/>
            </p:cNvSpPr>
            <p:nvPr/>
          </p:nvSpPr>
          <p:spPr bwMode="auto">
            <a:xfrm>
              <a:off x="1705" y="1780"/>
              <a:ext cx="146" cy="773"/>
            </a:xfrm>
            <a:custGeom>
              <a:avLst/>
              <a:gdLst>
                <a:gd name="T0" fmla="*/ 39 w 208"/>
                <a:gd name="T1" fmla="*/ 0 h 1536"/>
                <a:gd name="T2" fmla="*/ 140 w 208"/>
                <a:gd name="T3" fmla="*/ 97 h 1536"/>
                <a:gd name="T4" fmla="*/ 6 w 208"/>
                <a:gd name="T5" fmla="*/ 169 h 1536"/>
                <a:gd name="T6" fmla="*/ 107 w 208"/>
                <a:gd name="T7" fmla="*/ 266 h 1536"/>
                <a:gd name="T8" fmla="*/ 6 w 208"/>
                <a:gd name="T9" fmla="*/ 362 h 1536"/>
                <a:gd name="T10" fmla="*/ 107 w 208"/>
                <a:gd name="T11" fmla="*/ 411 h 1536"/>
                <a:gd name="T12" fmla="*/ 39 w 208"/>
                <a:gd name="T13" fmla="*/ 483 h 1536"/>
                <a:gd name="T14" fmla="*/ 107 w 208"/>
                <a:gd name="T15" fmla="*/ 556 h 1536"/>
                <a:gd name="T16" fmla="*/ 6 w 208"/>
                <a:gd name="T17" fmla="*/ 628 h 1536"/>
                <a:gd name="T18" fmla="*/ 73 w 208"/>
                <a:gd name="T19" fmla="*/ 676 h 1536"/>
                <a:gd name="T20" fmla="*/ 39 w 208"/>
                <a:gd name="T21" fmla="*/ 773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7" name="AutoShape 18"/>
          <p:cNvSpPr>
            <a:spLocks noChangeArrowheads="1"/>
          </p:cNvSpPr>
          <p:nvPr/>
        </p:nvSpPr>
        <p:spPr bwMode="auto">
          <a:xfrm>
            <a:off x="6475413" y="3602038"/>
            <a:ext cx="2232025" cy="603250"/>
          </a:xfrm>
          <a:prstGeom prst="roundRect">
            <a:avLst>
              <a:gd name="adj" fmla="val 16667"/>
            </a:avLst>
          </a:prstGeom>
          <a:solidFill>
            <a:srgbClr val="003300">
              <a:alpha val="79999"/>
            </a:srgbClr>
          </a:solidFill>
          <a:ln w="9525" algn="ctr">
            <a:solidFill>
              <a:srgbClr val="73B900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 algn="ctr">
              <a:lnSpc>
                <a:spcPct val="85000"/>
              </a:lnSpc>
              <a:spcBef>
                <a:spcPct val="10000"/>
              </a:spcBef>
            </a:pPr>
            <a:r>
              <a:rPr lang="en-US" altLang="zh-TW" sz="2000" b="1">
                <a:solidFill>
                  <a:srgbClr val="FFFF99"/>
                </a:solidFill>
                <a:latin typeface="Arial" charset="0"/>
                <a:ea typeface="新細明體" pitchFamily="16" charset="-120"/>
              </a:rPr>
              <a:t>Thread program</a:t>
            </a:r>
          </a:p>
        </p:txBody>
      </p:sp>
      <p:sp>
        <p:nvSpPr>
          <p:cNvPr id="27658" name="Text Box 19"/>
          <p:cNvSpPr txBox="1">
            <a:spLocks noChangeArrowheads="1"/>
          </p:cNvSpPr>
          <p:nvPr/>
        </p:nvSpPr>
        <p:spPr bwMode="auto">
          <a:xfrm>
            <a:off x="6172200" y="5334000"/>
            <a:ext cx="297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600">
                <a:ea typeface="新細明體" pitchFamily="16" charset="-120"/>
              </a:rPr>
              <a:t>Courtesy: John Nickolls, NVIDIA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E2C7A8-AEAD-4BBE-BDB0-89295AA9B507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6" charset="-120"/>
              </a:rPr>
              <a:t>Transparent Scalability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00700"/>
          </a:xfrm>
        </p:spPr>
        <p:txBody>
          <a:bodyPr/>
          <a:lstStyle/>
          <a:p>
            <a:pPr marL="457200" indent="-457200" eaLnBrk="1" hangingPunct="1"/>
            <a:r>
              <a:rPr lang="en-US" altLang="zh-TW" sz="3200" smtClean="0">
                <a:ea typeface="新細明體" pitchFamily="16" charset="-120"/>
              </a:rPr>
              <a:t>Hardware is free to assigns blocks to any processor at any time</a:t>
            </a:r>
          </a:p>
          <a:p>
            <a:pPr marL="974725" lvl="1" indent="-403225" eaLnBrk="1" hangingPunct="1"/>
            <a:r>
              <a:rPr lang="en-US" altLang="zh-TW" sz="2800" smtClean="0">
                <a:ea typeface="新細明體" pitchFamily="16" charset="-120"/>
              </a:rPr>
              <a:t>A kernel scales across any number of parallel processors</a:t>
            </a:r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238125" y="3200400"/>
            <a:ext cx="1857375" cy="2989263"/>
            <a:chOff x="542" y="1649"/>
            <a:chExt cx="1170" cy="1883"/>
          </a:xfrm>
        </p:grpSpPr>
        <p:grpSp>
          <p:nvGrpSpPr>
            <p:cNvPr id="28733" name="Group 5"/>
            <p:cNvGrpSpPr>
              <a:grpSpLocks/>
            </p:cNvGrpSpPr>
            <p:nvPr/>
          </p:nvGrpSpPr>
          <p:grpSpPr bwMode="auto">
            <a:xfrm>
              <a:off x="691" y="1649"/>
              <a:ext cx="1021" cy="419"/>
              <a:chOff x="691" y="1737"/>
              <a:chExt cx="1021" cy="419"/>
            </a:xfrm>
          </p:grpSpPr>
          <p:sp>
            <p:nvSpPr>
              <p:cNvPr id="28768" name="Text Box 6"/>
              <p:cNvSpPr txBox="1">
                <a:spLocks noChangeArrowheads="1"/>
              </p:cNvSpPr>
              <p:nvPr/>
            </p:nvSpPr>
            <p:spPr bwMode="auto">
              <a:xfrm>
                <a:off x="691" y="1737"/>
                <a:ext cx="102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TW" sz="1200" b="1">
                    <a:solidFill>
                      <a:schemeClr val="bg1"/>
                    </a:solidFill>
                    <a:latin typeface="Arial" charset="0"/>
                    <a:ea typeface="新細明體" pitchFamily="16" charset="-120"/>
                  </a:rPr>
                  <a:t>Device</a:t>
                </a:r>
              </a:p>
            </p:txBody>
          </p:sp>
          <p:sp>
            <p:nvSpPr>
              <p:cNvPr id="28769" name="Text Box 7"/>
              <p:cNvSpPr txBox="1">
                <a:spLocks noChangeArrowheads="1"/>
              </p:cNvSpPr>
              <p:nvPr/>
            </p:nvSpPr>
            <p:spPr bwMode="auto">
              <a:xfrm>
                <a:off x="727" y="190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  <p:sp>
            <p:nvSpPr>
              <p:cNvPr id="28770" name="Text Box 8"/>
              <p:cNvSpPr txBox="1">
                <a:spLocks noChangeArrowheads="1"/>
              </p:cNvSpPr>
              <p:nvPr/>
            </p:nvSpPr>
            <p:spPr bwMode="auto">
              <a:xfrm>
                <a:off x="1212" y="190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</p:grpSp>
        <p:grpSp>
          <p:nvGrpSpPr>
            <p:cNvPr id="28734" name="Group 9"/>
            <p:cNvGrpSpPr>
              <a:grpSpLocks/>
            </p:cNvGrpSpPr>
            <p:nvPr/>
          </p:nvGrpSpPr>
          <p:grpSpPr bwMode="auto">
            <a:xfrm>
              <a:off x="542" y="2241"/>
              <a:ext cx="1162" cy="1291"/>
              <a:chOff x="542" y="2321"/>
              <a:chExt cx="1162" cy="1291"/>
            </a:xfrm>
          </p:grpSpPr>
          <p:sp>
            <p:nvSpPr>
              <p:cNvPr id="28735" name="Line 10"/>
              <p:cNvSpPr>
                <a:spLocks noChangeShapeType="1"/>
              </p:cNvSpPr>
              <p:nvPr/>
            </p:nvSpPr>
            <p:spPr bwMode="auto">
              <a:xfrm>
                <a:off x="542" y="2321"/>
                <a:ext cx="1" cy="12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36" name="Group 11"/>
              <p:cNvGrpSpPr>
                <a:grpSpLocks/>
              </p:cNvGrpSpPr>
              <p:nvPr/>
            </p:nvGrpSpPr>
            <p:grpSpPr bwMode="auto">
              <a:xfrm>
                <a:off x="683" y="2321"/>
                <a:ext cx="1021" cy="291"/>
                <a:chOff x="1843" y="2745"/>
                <a:chExt cx="1021" cy="291"/>
              </a:xfrm>
            </p:grpSpPr>
            <p:sp>
              <p:nvSpPr>
                <p:cNvPr id="2876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sz="1200" b="1">
                    <a:solidFill>
                      <a:schemeClr val="bg1"/>
                    </a:solidFill>
                    <a:latin typeface="Arial" charset="0"/>
                    <a:ea typeface="新細明體" pitchFamily="16" charset="-120"/>
                  </a:endParaRPr>
                </a:p>
              </p:txBody>
            </p:sp>
            <p:grpSp>
              <p:nvGrpSpPr>
                <p:cNvPr id="28762" name="Group 13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2876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TW" altLang="en-US" sz="1800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endParaRPr>
                  </a:p>
                </p:txBody>
              </p:sp>
              <p:sp>
                <p:nvSpPr>
                  <p:cNvPr id="2876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新細明體" pitchFamily="16" charset="-120"/>
                      </a:rPr>
                      <a:t>Block 0</a:t>
                    </a:r>
                  </a:p>
                </p:txBody>
              </p:sp>
            </p:grpSp>
            <p:grpSp>
              <p:nvGrpSpPr>
                <p:cNvPr id="28763" name="Group 16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2876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TW" altLang="en-US" sz="1800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endParaRPr>
                  </a:p>
                </p:txBody>
              </p:sp>
              <p:sp>
                <p:nvSpPr>
                  <p:cNvPr id="2876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新細明體" pitchFamily="16" charset="-120"/>
                      </a:rPr>
                      <a:t>Block 1</a:t>
                    </a:r>
                  </a:p>
                </p:txBody>
              </p:sp>
            </p:grpSp>
          </p:grpSp>
          <p:grpSp>
            <p:nvGrpSpPr>
              <p:cNvPr id="28737" name="Group 19"/>
              <p:cNvGrpSpPr>
                <a:grpSpLocks/>
              </p:cNvGrpSpPr>
              <p:nvPr/>
            </p:nvGrpSpPr>
            <p:grpSpPr bwMode="auto">
              <a:xfrm>
                <a:off x="683" y="2654"/>
                <a:ext cx="1021" cy="291"/>
                <a:chOff x="1843" y="2745"/>
                <a:chExt cx="1021" cy="291"/>
              </a:xfrm>
            </p:grpSpPr>
            <p:sp>
              <p:nvSpPr>
                <p:cNvPr id="2875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sz="1200" b="1">
                    <a:solidFill>
                      <a:schemeClr val="bg1"/>
                    </a:solidFill>
                    <a:latin typeface="Arial" charset="0"/>
                    <a:ea typeface="新細明體" pitchFamily="16" charset="-120"/>
                  </a:endParaRPr>
                </a:p>
              </p:txBody>
            </p:sp>
            <p:grpSp>
              <p:nvGrpSpPr>
                <p:cNvPr id="28755" name="Group 21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2875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TW" altLang="en-US" sz="1800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endParaRPr>
                  </a:p>
                </p:txBody>
              </p:sp>
              <p:sp>
                <p:nvSpPr>
                  <p:cNvPr id="2876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新細明體" pitchFamily="16" charset="-120"/>
                      </a:rPr>
                      <a:t>Block 2</a:t>
                    </a:r>
                  </a:p>
                </p:txBody>
              </p:sp>
            </p:grpSp>
            <p:grpSp>
              <p:nvGrpSpPr>
                <p:cNvPr id="28756" name="Group 24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2875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TW" altLang="en-US" sz="1800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endParaRPr>
                  </a:p>
                </p:txBody>
              </p:sp>
              <p:sp>
                <p:nvSpPr>
                  <p:cNvPr id="2875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新細明體" pitchFamily="16" charset="-120"/>
                      </a:rPr>
                      <a:t>Block 3</a:t>
                    </a:r>
                  </a:p>
                </p:txBody>
              </p:sp>
            </p:grpSp>
          </p:grpSp>
          <p:grpSp>
            <p:nvGrpSpPr>
              <p:cNvPr id="28738" name="Group 27"/>
              <p:cNvGrpSpPr>
                <a:grpSpLocks/>
              </p:cNvGrpSpPr>
              <p:nvPr/>
            </p:nvGrpSpPr>
            <p:grpSpPr bwMode="auto">
              <a:xfrm>
                <a:off x="683" y="2987"/>
                <a:ext cx="1021" cy="291"/>
                <a:chOff x="1843" y="2745"/>
                <a:chExt cx="1021" cy="291"/>
              </a:xfrm>
            </p:grpSpPr>
            <p:sp>
              <p:nvSpPr>
                <p:cNvPr id="2874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sz="1200" b="1">
                    <a:solidFill>
                      <a:schemeClr val="bg1"/>
                    </a:solidFill>
                    <a:latin typeface="Arial" charset="0"/>
                    <a:ea typeface="新細明體" pitchFamily="16" charset="-120"/>
                  </a:endParaRPr>
                </a:p>
              </p:txBody>
            </p:sp>
            <p:grpSp>
              <p:nvGrpSpPr>
                <p:cNvPr id="28748" name="Group 29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2875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TW" altLang="en-US" sz="1800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endParaRPr>
                  </a:p>
                </p:txBody>
              </p:sp>
              <p:sp>
                <p:nvSpPr>
                  <p:cNvPr id="2875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新細明體" pitchFamily="16" charset="-120"/>
                      </a:rPr>
                      <a:t>Block 4</a:t>
                    </a:r>
                  </a:p>
                </p:txBody>
              </p:sp>
            </p:grpSp>
            <p:grpSp>
              <p:nvGrpSpPr>
                <p:cNvPr id="28749" name="Group 32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2875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TW" altLang="en-US" sz="1800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endParaRPr>
                  </a:p>
                </p:txBody>
              </p:sp>
              <p:sp>
                <p:nvSpPr>
                  <p:cNvPr id="28751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新細明體" pitchFamily="16" charset="-120"/>
                      </a:rPr>
                      <a:t>Block 5</a:t>
                    </a:r>
                  </a:p>
                </p:txBody>
              </p:sp>
            </p:grpSp>
          </p:grpSp>
          <p:grpSp>
            <p:nvGrpSpPr>
              <p:cNvPr id="28739" name="Group 35"/>
              <p:cNvGrpSpPr>
                <a:grpSpLocks/>
              </p:cNvGrpSpPr>
              <p:nvPr/>
            </p:nvGrpSpPr>
            <p:grpSpPr bwMode="auto">
              <a:xfrm>
                <a:off x="683" y="3321"/>
                <a:ext cx="1021" cy="291"/>
                <a:chOff x="1843" y="2745"/>
                <a:chExt cx="1021" cy="291"/>
              </a:xfrm>
            </p:grpSpPr>
            <p:sp>
              <p:nvSpPr>
                <p:cNvPr id="2874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43" y="2745"/>
                  <a:ext cx="1021" cy="291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TW" altLang="en-US" sz="1200" b="1">
                    <a:solidFill>
                      <a:schemeClr val="bg1"/>
                    </a:solidFill>
                    <a:latin typeface="Arial" charset="0"/>
                    <a:ea typeface="新細明體" pitchFamily="16" charset="-120"/>
                  </a:endParaRPr>
                </a:p>
              </p:txBody>
            </p:sp>
            <p:grpSp>
              <p:nvGrpSpPr>
                <p:cNvPr id="28741" name="Group 37"/>
                <p:cNvGrpSpPr>
                  <a:grpSpLocks/>
                </p:cNvGrpSpPr>
                <p:nvPr/>
              </p:nvGrpSpPr>
              <p:grpSpPr bwMode="auto">
                <a:xfrm>
                  <a:off x="1879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2874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TW" altLang="en-US" sz="1800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endParaRPr>
                  </a:p>
                </p:txBody>
              </p:sp>
              <p:sp>
                <p:nvSpPr>
                  <p:cNvPr id="2874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新細明體" pitchFamily="16" charset="-120"/>
                      </a:rPr>
                      <a:t>Block 6</a:t>
                    </a:r>
                  </a:p>
                </p:txBody>
              </p:sp>
            </p:grpSp>
            <p:grpSp>
              <p:nvGrpSpPr>
                <p:cNvPr id="28742" name="Group 40"/>
                <p:cNvGrpSpPr>
                  <a:grpSpLocks/>
                </p:cNvGrpSpPr>
                <p:nvPr/>
              </p:nvGrpSpPr>
              <p:grpSpPr bwMode="auto">
                <a:xfrm>
                  <a:off x="2364" y="2781"/>
                  <a:ext cx="461" cy="230"/>
                  <a:chOff x="3775" y="2037"/>
                  <a:chExt cx="461" cy="230"/>
                </a:xfrm>
              </p:grpSpPr>
              <p:sp>
                <p:nvSpPr>
                  <p:cNvPr id="2874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5" y="2037"/>
                    <a:ext cx="461" cy="23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TW" altLang="en-US" sz="1800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endParaRPr>
                  </a:p>
                </p:txBody>
              </p:sp>
              <p:sp>
                <p:nvSpPr>
                  <p:cNvPr id="2874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4" y="2066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新細明體" pitchFamily="16" charset="-120"/>
                      </a:rPr>
                      <a:t>Block 7</a:t>
                    </a:r>
                  </a:p>
                </p:txBody>
              </p:sp>
            </p:grpSp>
          </p:grpSp>
        </p:grpSp>
      </p:grpSp>
      <p:grpSp>
        <p:nvGrpSpPr>
          <p:cNvPr id="28679" name="Group 43"/>
          <p:cNvGrpSpPr>
            <a:grpSpLocks/>
          </p:cNvGrpSpPr>
          <p:nvPr/>
        </p:nvGrpSpPr>
        <p:grpSpPr bwMode="auto">
          <a:xfrm>
            <a:off x="3100388" y="3189288"/>
            <a:ext cx="1471612" cy="1681162"/>
            <a:chOff x="2233" y="1609"/>
            <a:chExt cx="927" cy="1059"/>
          </a:xfrm>
        </p:grpSpPr>
        <p:sp>
          <p:nvSpPr>
            <p:cNvPr id="28719" name="Text Box 44"/>
            <p:cNvSpPr txBox="1">
              <a:spLocks noChangeArrowheads="1"/>
            </p:cNvSpPr>
            <p:nvPr/>
          </p:nvSpPr>
          <p:spPr bwMode="auto">
            <a:xfrm>
              <a:off x="2233" y="1609"/>
              <a:ext cx="927" cy="1059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1200" b="1">
                  <a:solidFill>
                    <a:schemeClr val="bg1"/>
                  </a:solidFill>
                  <a:latin typeface="Arial" charset="0"/>
                  <a:ea typeface="新細明體" pitchFamily="16" charset="-120"/>
                </a:rPr>
                <a:t>Kernel grid</a:t>
              </a:r>
            </a:p>
          </p:txBody>
        </p:sp>
        <p:grpSp>
          <p:nvGrpSpPr>
            <p:cNvPr id="28720" name="Group 45"/>
            <p:cNvGrpSpPr>
              <a:grpSpLocks/>
            </p:cNvGrpSpPr>
            <p:nvPr/>
          </p:nvGrpSpPr>
          <p:grpSpPr bwMode="auto">
            <a:xfrm>
              <a:off x="2279" y="1809"/>
              <a:ext cx="835" cy="805"/>
              <a:chOff x="2353" y="1809"/>
              <a:chExt cx="835" cy="805"/>
            </a:xfrm>
          </p:grpSpPr>
          <p:grpSp>
            <p:nvGrpSpPr>
              <p:cNvPr id="28721" name="Group 46"/>
              <p:cNvGrpSpPr>
                <a:grpSpLocks/>
              </p:cNvGrpSpPr>
              <p:nvPr/>
            </p:nvGrpSpPr>
            <p:grpSpPr bwMode="auto">
              <a:xfrm>
                <a:off x="2353" y="1809"/>
                <a:ext cx="835" cy="173"/>
                <a:chOff x="2257" y="1809"/>
                <a:chExt cx="835" cy="173"/>
              </a:xfrm>
            </p:grpSpPr>
            <p:sp>
              <p:nvSpPr>
                <p:cNvPr id="2873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rPr>
                    <a:t>Block 0</a:t>
                  </a:r>
                </a:p>
              </p:txBody>
            </p:sp>
            <p:sp>
              <p:nvSpPr>
                <p:cNvPr id="2873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rPr>
                    <a:t>Block 1</a:t>
                  </a:r>
                </a:p>
              </p:txBody>
            </p:sp>
          </p:grpSp>
          <p:grpSp>
            <p:nvGrpSpPr>
              <p:cNvPr id="28722" name="Group 49"/>
              <p:cNvGrpSpPr>
                <a:grpSpLocks/>
              </p:cNvGrpSpPr>
              <p:nvPr/>
            </p:nvGrpSpPr>
            <p:grpSpPr bwMode="auto">
              <a:xfrm>
                <a:off x="2353" y="2019"/>
                <a:ext cx="835" cy="173"/>
                <a:chOff x="2257" y="1809"/>
                <a:chExt cx="835" cy="173"/>
              </a:xfrm>
            </p:grpSpPr>
            <p:sp>
              <p:nvSpPr>
                <p:cNvPr id="2872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rPr>
                    <a:t>Block 2</a:t>
                  </a:r>
                </a:p>
              </p:txBody>
            </p:sp>
            <p:sp>
              <p:nvSpPr>
                <p:cNvPr id="2873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rPr>
                    <a:t>Block 3</a:t>
                  </a:r>
                </a:p>
              </p:txBody>
            </p:sp>
          </p:grpSp>
          <p:grpSp>
            <p:nvGrpSpPr>
              <p:cNvPr id="28723" name="Group 52"/>
              <p:cNvGrpSpPr>
                <a:grpSpLocks/>
              </p:cNvGrpSpPr>
              <p:nvPr/>
            </p:nvGrpSpPr>
            <p:grpSpPr bwMode="auto">
              <a:xfrm>
                <a:off x="2353" y="2230"/>
                <a:ext cx="835" cy="173"/>
                <a:chOff x="2257" y="1809"/>
                <a:chExt cx="835" cy="173"/>
              </a:xfrm>
            </p:grpSpPr>
            <p:sp>
              <p:nvSpPr>
                <p:cNvPr id="2872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rPr>
                    <a:t>Block 4</a:t>
                  </a:r>
                </a:p>
              </p:txBody>
            </p:sp>
            <p:sp>
              <p:nvSpPr>
                <p:cNvPr id="2872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rPr>
                    <a:t>Block 5</a:t>
                  </a:r>
                </a:p>
              </p:txBody>
            </p:sp>
          </p:grpSp>
          <p:grpSp>
            <p:nvGrpSpPr>
              <p:cNvPr id="28724" name="Group 55"/>
              <p:cNvGrpSpPr>
                <a:grpSpLocks/>
              </p:cNvGrpSpPr>
              <p:nvPr/>
            </p:nvGrpSpPr>
            <p:grpSpPr bwMode="auto">
              <a:xfrm>
                <a:off x="2353" y="2441"/>
                <a:ext cx="835" cy="173"/>
                <a:chOff x="2257" y="1809"/>
                <a:chExt cx="835" cy="173"/>
              </a:xfrm>
            </p:grpSpPr>
            <p:sp>
              <p:nvSpPr>
                <p:cNvPr id="2872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rPr>
                    <a:t>Block 6</a:t>
                  </a:r>
                </a:p>
              </p:txBody>
            </p:sp>
            <p:sp>
              <p:nvSpPr>
                <p:cNvPr id="2872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新細明體" pitchFamily="16" charset="-120"/>
                    </a:rPr>
                    <a:t>Block 7</a:t>
                  </a:r>
                </a:p>
              </p:txBody>
            </p:sp>
          </p:grpSp>
        </p:grpSp>
      </p:grpSp>
      <p:grpSp>
        <p:nvGrpSpPr>
          <p:cNvPr id="28680" name="Group 59"/>
          <p:cNvGrpSpPr>
            <a:grpSpLocks/>
          </p:cNvGrpSpPr>
          <p:nvPr/>
        </p:nvGrpSpPr>
        <p:grpSpPr bwMode="auto">
          <a:xfrm>
            <a:off x="5634038" y="3379788"/>
            <a:ext cx="3144837" cy="665162"/>
            <a:chOff x="3643" y="1817"/>
            <a:chExt cx="1981" cy="419"/>
          </a:xfrm>
        </p:grpSpPr>
        <p:sp>
          <p:nvSpPr>
            <p:cNvPr id="28714" name="Text Box 60"/>
            <p:cNvSpPr txBox="1">
              <a:spLocks noChangeArrowheads="1"/>
            </p:cNvSpPr>
            <p:nvPr/>
          </p:nvSpPr>
          <p:spPr bwMode="auto">
            <a:xfrm>
              <a:off x="3643" y="1817"/>
              <a:ext cx="1981" cy="41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TW" sz="1200" b="1">
                  <a:solidFill>
                    <a:schemeClr val="bg1"/>
                  </a:solidFill>
                  <a:latin typeface="Arial" charset="0"/>
                  <a:ea typeface="新細明體" pitchFamily="16" charset="-120"/>
                </a:rPr>
                <a:t>Device</a:t>
              </a:r>
            </a:p>
          </p:txBody>
        </p:sp>
        <p:sp>
          <p:nvSpPr>
            <p:cNvPr id="28715" name="Text Box 61"/>
            <p:cNvSpPr txBox="1">
              <a:spLocks noChangeArrowheads="1"/>
            </p:cNvSpPr>
            <p:nvPr/>
          </p:nvSpPr>
          <p:spPr bwMode="auto">
            <a:xfrm>
              <a:off x="3679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zh-TW" altLang="en-US" sz="1800">
                <a:solidFill>
                  <a:srgbClr val="003300"/>
                </a:solidFill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8716" name="Text Box 62"/>
            <p:cNvSpPr txBox="1">
              <a:spLocks noChangeArrowheads="1"/>
            </p:cNvSpPr>
            <p:nvPr/>
          </p:nvSpPr>
          <p:spPr bwMode="auto">
            <a:xfrm>
              <a:off x="4164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zh-TW" altLang="en-US" sz="1800">
                <a:solidFill>
                  <a:srgbClr val="003300"/>
                </a:solidFill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8717" name="Text Box 63"/>
            <p:cNvSpPr txBox="1">
              <a:spLocks noChangeArrowheads="1"/>
            </p:cNvSpPr>
            <p:nvPr/>
          </p:nvSpPr>
          <p:spPr bwMode="auto">
            <a:xfrm>
              <a:off x="4649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zh-TW" altLang="en-US" sz="1800">
                <a:solidFill>
                  <a:srgbClr val="003300"/>
                </a:solidFill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8718" name="Text Box 64"/>
            <p:cNvSpPr txBox="1">
              <a:spLocks noChangeArrowheads="1"/>
            </p:cNvSpPr>
            <p:nvPr/>
          </p:nvSpPr>
          <p:spPr bwMode="auto">
            <a:xfrm>
              <a:off x="5135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zh-TW" altLang="en-US" sz="1800">
                <a:solidFill>
                  <a:srgbClr val="003300"/>
                </a:solidFill>
                <a:latin typeface="Arial" charset="0"/>
                <a:ea typeface="新細明體" pitchFamily="16" charset="-120"/>
              </a:endParaRPr>
            </a:p>
          </p:txBody>
        </p:sp>
      </p:grpSp>
      <p:grpSp>
        <p:nvGrpSpPr>
          <p:cNvPr id="28681" name="Group 65"/>
          <p:cNvGrpSpPr>
            <a:grpSpLocks/>
          </p:cNvGrpSpPr>
          <p:nvPr/>
        </p:nvGrpSpPr>
        <p:grpSpPr bwMode="auto">
          <a:xfrm>
            <a:off x="5634038" y="4319588"/>
            <a:ext cx="3144837" cy="461962"/>
            <a:chOff x="3659" y="2649"/>
            <a:chExt cx="1981" cy="291"/>
          </a:xfrm>
        </p:grpSpPr>
        <p:sp>
          <p:nvSpPr>
            <p:cNvPr id="28701" name="Text Box 66"/>
            <p:cNvSpPr txBox="1">
              <a:spLocks noChangeArrowheads="1"/>
            </p:cNvSpPr>
            <p:nvPr/>
          </p:nvSpPr>
          <p:spPr bwMode="auto">
            <a:xfrm>
              <a:off x="3659" y="2649"/>
              <a:ext cx="1981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1200" b="1">
                <a:solidFill>
                  <a:schemeClr val="bg1"/>
                </a:solidFill>
                <a:latin typeface="Arial" charset="0"/>
                <a:ea typeface="新細明體" pitchFamily="16" charset="-120"/>
              </a:endParaRPr>
            </a:p>
          </p:txBody>
        </p:sp>
        <p:grpSp>
          <p:nvGrpSpPr>
            <p:cNvPr id="28702" name="Group 67"/>
            <p:cNvGrpSpPr>
              <a:grpSpLocks/>
            </p:cNvGrpSpPr>
            <p:nvPr/>
          </p:nvGrpSpPr>
          <p:grpSpPr bwMode="auto">
            <a:xfrm>
              <a:off x="3695" y="2685"/>
              <a:ext cx="461" cy="230"/>
              <a:chOff x="3775" y="2037"/>
              <a:chExt cx="461" cy="230"/>
            </a:xfrm>
          </p:grpSpPr>
          <p:sp>
            <p:nvSpPr>
              <p:cNvPr id="28712" name="Text Box 68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  <p:sp>
            <p:nvSpPr>
              <p:cNvPr id="28713" name="Text Box 69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altLang="zh-TW" sz="1200" b="1">
                    <a:solidFill>
                      <a:srgbClr val="003300"/>
                    </a:solidFill>
                    <a:latin typeface="Arial" charset="0"/>
                    <a:ea typeface="新細明體" pitchFamily="16" charset="-120"/>
                  </a:rPr>
                  <a:t>Block 0</a:t>
                </a:r>
              </a:p>
            </p:txBody>
          </p:sp>
        </p:grpSp>
        <p:grpSp>
          <p:nvGrpSpPr>
            <p:cNvPr id="28703" name="Group 70"/>
            <p:cNvGrpSpPr>
              <a:grpSpLocks/>
            </p:cNvGrpSpPr>
            <p:nvPr/>
          </p:nvGrpSpPr>
          <p:grpSpPr bwMode="auto">
            <a:xfrm>
              <a:off x="4180" y="2685"/>
              <a:ext cx="461" cy="230"/>
              <a:chOff x="3775" y="2037"/>
              <a:chExt cx="461" cy="230"/>
            </a:xfrm>
          </p:grpSpPr>
          <p:sp>
            <p:nvSpPr>
              <p:cNvPr id="28710" name="Text Box 71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  <p:sp>
            <p:nvSpPr>
              <p:cNvPr id="28711" name="Text Box 72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altLang="zh-TW" sz="1200" b="1">
                    <a:solidFill>
                      <a:srgbClr val="003300"/>
                    </a:solidFill>
                    <a:latin typeface="Arial" charset="0"/>
                    <a:ea typeface="新細明體" pitchFamily="16" charset="-120"/>
                  </a:rPr>
                  <a:t>Block 1</a:t>
                </a:r>
              </a:p>
            </p:txBody>
          </p:sp>
        </p:grpSp>
        <p:grpSp>
          <p:nvGrpSpPr>
            <p:cNvPr id="28704" name="Group 73"/>
            <p:cNvGrpSpPr>
              <a:grpSpLocks/>
            </p:cNvGrpSpPr>
            <p:nvPr/>
          </p:nvGrpSpPr>
          <p:grpSpPr bwMode="auto">
            <a:xfrm>
              <a:off x="4665" y="2685"/>
              <a:ext cx="461" cy="230"/>
              <a:chOff x="3775" y="2037"/>
              <a:chExt cx="461" cy="230"/>
            </a:xfrm>
          </p:grpSpPr>
          <p:sp>
            <p:nvSpPr>
              <p:cNvPr id="28708" name="Text Box 74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  <p:sp>
            <p:nvSpPr>
              <p:cNvPr id="28709" name="Text Box 75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altLang="zh-TW" sz="1200" b="1">
                    <a:solidFill>
                      <a:srgbClr val="003300"/>
                    </a:solidFill>
                    <a:latin typeface="Arial" charset="0"/>
                    <a:ea typeface="新細明體" pitchFamily="16" charset="-120"/>
                  </a:rPr>
                  <a:t>Block 2</a:t>
                </a:r>
              </a:p>
            </p:txBody>
          </p:sp>
        </p:grpSp>
        <p:grpSp>
          <p:nvGrpSpPr>
            <p:cNvPr id="28705" name="Group 76"/>
            <p:cNvGrpSpPr>
              <a:grpSpLocks/>
            </p:cNvGrpSpPr>
            <p:nvPr/>
          </p:nvGrpSpPr>
          <p:grpSpPr bwMode="auto">
            <a:xfrm>
              <a:off x="5151" y="2685"/>
              <a:ext cx="461" cy="230"/>
              <a:chOff x="3775" y="2037"/>
              <a:chExt cx="461" cy="230"/>
            </a:xfrm>
          </p:grpSpPr>
          <p:sp>
            <p:nvSpPr>
              <p:cNvPr id="28706" name="Text Box 77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  <p:sp>
            <p:nvSpPr>
              <p:cNvPr id="28707" name="Text Box 78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altLang="zh-TW" sz="1200" b="1">
                    <a:solidFill>
                      <a:srgbClr val="003300"/>
                    </a:solidFill>
                    <a:latin typeface="Arial" charset="0"/>
                    <a:ea typeface="新細明體" pitchFamily="16" charset="-120"/>
                  </a:rPr>
                  <a:t>Block 3</a:t>
                </a:r>
              </a:p>
            </p:txBody>
          </p:sp>
        </p:grpSp>
      </p:grpSp>
      <p:grpSp>
        <p:nvGrpSpPr>
          <p:cNvPr id="28682" name="Group 79"/>
          <p:cNvGrpSpPr>
            <a:grpSpLocks/>
          </p:cNvGrpSpPr>
          <p:nvPr/>
        </p:nvGrpSpPr>
        <p:grpSpPr bwMode="auto">
          <a:xfrm>
            <a:off x="5634038" y="4840288"/>
            <a:ext cx="3144837" cy="461962"/>
            <a:chOff x="3603" y="3225"/>
            <a:chExt cx="1981" cy="291"/>
          </a:xfrm>
        </p:grpSpPr>
        <p:sp>
          <p:nvSpPr>
            <p:cNvPr id="28688" name="Text Box 80"/>
            <p:cNvSpPr txBox="1">
              <a:spLocks noChangeArrowheads="1"/>
            </p:cNvSpPr>
            <p:nvPr/>
          </p:nvSpPr>
          <p:spPr bwMode="auto">
            <a:xfrm>
              <a:off x="3603" y="3225"/>
              <a:ext cx="1981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 sz="1200" b="1">
                <a:solidFill>
                  <a:schemeClr val="bg1"/>
                </a:solidFill>
                <a:latin typeface="Arial" charset="0"/>
                <a:ea typeface="新細明體" pitchFamily="16" charset="-120"/>
              </a:endParaRPr>
            </a:p>
          </p:txBody>
        </p:sp>
        <p:grpSp>
          <p:nvGrpSpPr>
            <p:cNvPr id="28689" name="Group 81"/>
            <p:cNvGrpSpPr>
              <a:grpSpLocks/>
            </p:cNvGrpSpPr>
            <p:nvPr/>
          </p:nvGrpSpPr>
          <p:grpSpPr bwMode="auto">
            <a:xfrm>
              <a:off x="3639" y="3261"/>
              <a:ext cx="461" cy="230"/>
              <a:chOff x="3775" y="2037"/>
              <a:chExt cx="461" cy="230"/>
            </a:xfrm>
          </p:grpSpPr>
          <p:sp>
            <p:nvSpPr>
              <p:cNvPr id="28699" name="Text Box 82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  <p:sp>
            <p:nvSpPr>
              <p:cNvPr id="28700" name="Text Box 83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altLang="zh-TW" sz="1200" b="1">
                    <a:solidFill>
                      <a:srgbClr val="003300"/>
                    </a:solidFill>
                    <a:latin typeface="Arial" charset="0"/>
                    <a:ea typeface="新細明體" pitchFamily="16" charset="-120"/>
                  </a:rPr>
                  <a:t>Block 4</a:t>
                </a:r>
              </a:p>
            </p:txBody>
          </p:sp>
        </p:grpSp>
        <p:grpSp>
          <p:nvGrpSpPr>
            <p:cNvPr id="28690" name="Group 84"/>
            <p:cNvGrpSpPr>
              <a:grpSpLocks/>
            </p:cNvGrpSpPr>
            <p:nvPr/>
          </p:nvGrpSpPr>
          <p:grpSpPr bwMode="auto">
            <a:xfrm>
              <a:off x="4124" y="3261"/>
              <a:ext cx="461" cy="230"/>
              <a:chOff x="3775" y="2037"/>
              <a:chExt cx="461" cy="230"/>
            </a:xfrm>
          </p:grpSpPr>
          <p:sp>
            <p:nvSpPr>
              <p:cNvPr id="28697" name="Text Box 85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  <p:sp>
            <p:nvSpPr>
              <p:cNvPr id="28698" name="Text Box 86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altLang="zh-TW" sz="1200" b="1">
                    <a:solidFill>
                      <a:srgbClr val="003300"/>
                    </a:solidFill>
                    <a:latin typeface="Arial" charset="0"/>
                    <a:ea typeface="新細明體" pitchFamily="16" charset="-120"/>
                  </a:rPr>
                  <a:t>Block 5</a:t>
                </a:r>
              </a:p>
            </p:txBody>
          </p:sp>
        </p:grpSp>
        <p:grpSp>
          <p:nvGrpSpPr>
            <p:cNvPr id="28691" name="Group 87"/>
            <p:cNvGrpSpPr>
              <a:grpSpLocks/>
            </p:cNvGrpSpPr>
            <p:nvPr/>
          </p:nvGrpSpPr>
          <p:grpSpPr bwMode="auto">
            <a:xfrm>
              <a:off x="4609" y="3261"/>
              <a:ext cx="461" cy="230"/>
              <a:chOff x="3775" y="2037"/>
              <a:chExt cx="461" cy="230"/>
            </a:xfrm>
          </p:grpSpPr>
          <p:sp>
            <p:nvSpPr>
              <p:cNvPr id="28695" name="Text Box 88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  <p:sp>
            <p:nvSpPr>
              <p:cNvPr id="28696" name="Text Box 89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altLang="zh-TW" sz="1200" b="1">
                    <a:solidFill>
                      <a:srgbClr val="003300"/>
                    </a:solidFill>
                    <a:latin typeface="Arial" charset="0"/>
                    <a:ea typeface="新細明體" pitchFamily="16" charset="-120"/>
                  </a:rPr>
                  <a:t>Block 6</a:t>
                </a:r>
              </a:p>
            </p:txBody>
          </p:sp>
        </p:grpSp>
        <p:grpSp>
          <p:nvGrpSpPr>
            <p:cNvPr id="28692" name="Group 90"/>
            <p:cNvGrpSpPr>
              <a:grpSpLocks/>
            </p:cNvGrpSpPr>
            <p:nvPr/>
          </p:nvGrpSpPr>
          <p:grpSpPr bwMode="auto">
            <a:xfrm>
              <a:off x="5095" y="3261"/>
              <a:ext cx="461" cy="230"/>
              <a:chOff x="3775" y="2037"/>
              <a:chExt cx="461" cy="230"/>
            </a:xfrm>
          </p:grpSpPr>
          <p:sp>
            <p:nvSpPr>
              <p:cNvPr id="28693" name="Text Box 91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TW" altLang="en-US" sz="1800">
                  <a:solidFill>
                    <a:srgbClr val="003300"/>
                  </a:solidFill>
                  <a:latin typeface="Arial" charset="0"/>
                  <a:ea typeface="新細明體" pitchFamily="16" charset="-120"/>
                </a:endParaRPr>
              </a:p>
            </p:txBody>
          </p:sp>
          <p:sp>
            <p:nvSpPr>
              <p:cNvPr id="28694" name="Text Box 92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altLang="zh-TW" sz="1200" b="1">
                    <a:solidFill>
                      <a:srgbClr val="003300"/>
                    </a:solidFill>
                    <a:latin typeface="Arial" charset="0"/>
                    <a:ea typeface="新細明體" pitchFamily="16" charset="-120"/>
                  </a:rPr>
                  <a:t>Block 7</a:t>
                </a:r>
              </a:p>
            </p:txBody>
          </p:sp>
        </p:grpSp>
      </p:grpSp>
      <p:sp>
        <p:nvSpPr>
          <p:cNvPr id="28683" name="Line 93"/>
          <p:cNvSpPr>
            <a:spLocks noChangeShapeType="1"/>
          </p:cNvSpPr>
          <p:nvPr/>
        </p:nvSpPr>
        <p:spPr bwMode="auto">
          <a:xfrm>
            <a:off x="5410200" y="4495800"/>
            <a:ext cx="0" cy="982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94"/>
          <p:cNvSpPr>
            <a:spLocks noChangeShapeType="1"/>
          </p:cNvSpPr>
          <p:nvPr/>
        </p:nvSpPr>
        <p:spPr bwMode="auto">
          <a:xfrm flipH="1">
            <a:off x="2184400" y="3848100"/>
            <a:ext cx="825500" cy="4572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5" name="Line 95"/>
          <p:cNvSpPr>
            <a:spLocks noChangeShapeType="1"/>
          </p:cNvSpPr>
          <p:nvPr/>
        </p:nvSpPr>
        <p:spPr bwMode="auto">
          <a:xfrm>
            <a:off x="4711700" y="3848100"/>
            <a:ext cx="825500" cy="45720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6" name="Text Box 96"/>
          <p:cNvSpPr txBox="1">
            <a:spLocks noChangeArrowheads="1"/>
          </p:cNvSpPr>
          <p:nvPr/>
        </p:nvSpPr>
        <p:spPr bwMode="auto">
          <a:xfrm>
            <a:off x="2498725" y="5376863"/>
            <a:ext cx="6340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pitchFamily="16" charset="-120"/>
              </a:rPr>
              <a:t>Each block can execute in any order relative to other blocks. </a:t>
            </a:r>
          </a:p>
        </p:txBody>
      </p:sp>
      <p:sp>
        <p:nvSpPr>
          <p:cNvPr id="28687" name="Text Box 97"/>
          <p:cNvSpPr txBox="1">
            <a:spLocks noChangeArrowheads="1"/>
          </p:cNvSpPr>
          <p:nvPr/>
        </p:nvSpPr>
        <p:spPr bwMode="auto">
          <a:xfrm>
            <a:off x="4708525" y="4538663"/>
            <a:ext cx="722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6" charset="-120"/>
              </a:rPr>
              <a:t>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41AAFD-06E3-4A02-8C82-E31B044A3E64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76200" y="1066800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211138" y="1176338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4249738" y="1023938"/>
            <a:ext cx="1143000" cy="1143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4097338" y="1176338"/>
            <a:ext cx="1143000" cy="1143000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6" charset="-120"/>
              </a:rPr>
              <a:t>G80 Example: Executing Thread Blocks</a:t>
            </a:r>
          </a:p>
        </p:txBody>
      </p:sp>
      <p:sp>
        <p:nvSpPr>
          <p:cNvPr id="2970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2362200"/>
            <a:ext cx="5486400" cy="3944938"/>
          </a:xfrm>
        </p:spPr>
        <p:txBody>
          <a:bodyPr/>
          <a:lstStyle/>
          <a:p>
            <a:pPr marL="457200" indent="-457200" eaLnBrk="1" hangingPunct="1"/>
            <a:r>
              <a:rPr lang="en-US" altLang="zh-TW" sz="2400" smtClean="0">
                <a:ea typeface="新細明體" pitchFamily="16" charset="-120"/>
              </a:rPr>
              <a:t>Threads are assigned to </a:t>
            </a:r>
            <a:r>
              <a:rPr lang="en-US" altLang="zh-TW" sz="2400" smtClean="0">
                <a:solidFill>
                  <a:schemeClr val="accent2"/>
                </a:solidFill>
                <a:ea typeface="新細明體" pitchFamily="16" charset="-120"/>
              </a:rPr>
              <a:t>Streaming Multiprocessors</a:t>
            </a:r>
            <a:r>
              <a:rPr lang="en-US" altLang="zh-TW" sz="2400" smtClean="0">
                <a:ea typeface="新細明體" pitchFamily="16" charset="-120"/>
              </a:rPr>
              <a:t> in block granularity</a:t>
            </a:r>
          </a:p>
          <a:p>
            <a:pPr marL="974725" lvl="1" indent="-403225" eaLnBrk="1" hangingPunct="1"/>
            <a:r>
              <a:rPr lang="en-US" altLang="zh-TW" sz="2000" smtClean="0">
                <a:ea typeface="新細明體" pitchFamily="16" charset="-120"/>
              </a:rPr>
              <a:t>Up to </a:t>
            </a:r>
            <a:r>
              <a:rPr lang="en-US" altLang="zh-TW" sz="2000" b="1" smtClean="0">
                <a:ea typeface="新細明體" pitchFamily="16" charset="-120"/>
              </a:rPr>
              <a:t>8</a:t>
            </a:r>
            <a:r>
              <a:rPr lang="en-US" altLang="zh-TW" sz="2000" smtClean="0">
                <a:ea typeface="新細明體" pitchFamily="16" charset="-120"/>
              </a:rPr>
              <a:t> blocks to each SM as resource allows</a:t>
            </a:r>
          </a:p>
          <a:p>
            <a:pPr marL="974725" lvl="1" indent="-403225" eaLnBrk="1" hangingPunct="1"/>
            <a:r>
              <a:rPr lang="en-US" altLang="zh-TW" sz="2000" smtClean="0">
                <a:ea typeface="新細明體" pitchFamily="16" charset="-120"/>
              </a:rPr>
              <a:t>SM in G80 can take up to </a:t>
            </a:r>
            <a:r>
              <a:rPr lang="en-US" altLang="zh-TW" sz="2000" b="1" smtClean="0">
                <a:ea typeface="新細明體" pitchFamily="16" charset="-120"/>
              </a:rPr>
              <a:t>768</a:t>
            </a:r>
            <a:r>
              <a:rPr lang="en-US" altLang="zh-TW" sz="2000" smtClean="0">
                <a:ea typeface="新細明體" pitchFamily="16" charset="-120"/>
              </a:rPr>
              <a:t> threads</a:t>
            </a:r>
          </a:p>
          <a:p>
            <a:pPr marL="1431925" lvl="2" indent="-342900" eaLnBrk="1" hangingPunct="1"/>
            <a:r>
              <a:rPr lang="en-US" altLang="zh-TW" sz="1800" smtClean="0">
                <a:ea typeface="新細明體" pitchFamily="16" charset="-120"/>
              </a:rPr>
              <a:t>Could be 256 (threads/block) * 3 blocks </a:t>
            </a:r>
          </a:p>
          <a:p>
            <a:pPr marL="1431925" lvl="2" indent="-342900" eaLnBrk="1" hangingPunct="1"/>
            <a:r>
              <a:rPr lang="en-US" altLang="zh-TW" sz="1800" smtClean="0">
                <a:ea typeface="新細明體" pitchFamily="16" charset="-120"/>
              </a:rPr>
              <a:t>Or 128 (threads/block) * 6 blocks, etc.</a:t>
            </a:r>
          </a:p>
          <a:p>
            <a:pPr marL="457200" indent="-457200" eaLnBrk="1" hangingPunct="1"/>
            <a:r>
              <a:rPr lang="en-US" altLang="zh-TW" sz="2400" smtClean="0">
                <a:ea typeface="新細明體" pitchFamily="16" charset="-120"/>
              </a:rPr>
              <a:t>Threads run concurrently</a:t>
            </a:r>
          </a:p>
          <a:p>
            <a:pPr marL="974725" lvl="1" indent="-403225" eaLnBrk="1" hangingPunct="1"/>
            <a:r>
              <a:rPr lang="en-US" altLang="zh-TW" sz="2000" smtClean="0">
                <a:ea typeface="新細明體" pitchFamily="16" charset="-120"/>
              </a:rPr>
              <a:t>SM maintains thread/block id #s</a:t>
            </a:r>
          </a:p>
          <a:p>
            <a:pPr marL="974725" lvl="1" indent="-403225" eaLnBrk="1" hangingPunct="1"/>
            <a:r>
              <a:rPr lang="en-US" altLang="zh-TW" sz="2000" smtClean="0">
                <a:ea typeface="新細明體" pitchFamily="16" charset="-120"/>
              </a:rPr>
              <a:t>SM manages/schedules thread execution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1797050" y="1533525"/>
            <a:ext cx="1808163" cy="27336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Freeform 9"/>
          <p:cNvSpPr>
            <a:spLocks/>
          </p:cNvSpPr>
          <p:nvPr/>
        </p:nvSpPr>
        <p:spPr bwMode="auto">
          <a:xfrm>
            <a:off x="3540125" y="1323975"/>
            <a:ext cx="395288" cy="2709863"/>
          </a:xfrm>
          <a:custGeom>
            <a:avLst/>
            <a:gdLst>
              <a:gd name="T0" fmla="*/ 0 w 249"/>
              <a:gd name="T1" fmla="*/ 2709863 h 1707"/>
              <a:gd name="T2" fmla="*/ 4763 w 249"/>
              <a:gd name="T3" fmla="*/ 276225 h 1707"/>
              <a:gd name="T4" fmla="*/ 390525 w 249"/>
              <a:gd name="T5" fmla="*/ 4763 h 1707"/>
              <a:gd name="T6" fmla="*/ 385763 w 249"/>
              <a:gd name="T7" fmla="*/ 0 h 1707"/>
              <a:gd name="T8" fmla="*/ 395288 w 249"/>
              <a:gd name="T9" fmla="*/ 1100138 h 17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" h="1707">
                <a:moveTo>
                  <a:pt x="0" y="1707"/>
                </a:moveTo>
                <a:lnTo>
                  <a:pt x="3" y="174"/>
                </a:lnTo>
                <a:lnTo>
                  <a:pt x="246" y="3"/>
                </a:lnTo>
                <a:lnTo>
                  <a:pt x="243" y="0"/>
                </a:lnTo>
                <a:lnTo>
                  <a:pt x="249" y="693"/>
                </a:lnTo>
              </a:path>
            </a:pathLst>
          </a:custGeom>
          <a:solidFill>
            <a:srgbClr val="FFFF99">
              <a:alpha val="32941"/>
            </a:srgbClr>
          </a:solidFill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>
            <a:off x="1463675" y="1319213"/>
            <a:ext cx="404813" cy="2724150"/>
          </a:xfrm>
          <a:custGeom>
            <a:avLst/>
            <a:gdLst>
              <a:gd name="T0" fmla="*/ 9525 w 255"/>
              <a:gd name="T1" fmla="*/ 1109663 h 1716"/>
              <a:gd name="T2" fmla="*/ 404813 w 255"/>
              <a:gd name="T3" fmla="*/ 2724150 h 1716"/>
              <a:gd name="T4" fmla="*/ 400050 w 255"/>
              <a:gd name="T5" fmla="*/ 280988 h 1716"/>
              <a:gd name="T6" fmla="*/ 0 w 255"/>
              <a:gd name="T7" fmla="*/ 0 h 17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5" h="1716">
                <a:moveTo>
                  <a:pt x="6" y="699"/>
                </a:moveTo>
                <a:lnTo>
                  <a:pt x="255" y="1716"/>
                </a:lnTo>
                <a:lnTo>
                  <a:pt x="252" y="177"/>
                </a:lnTo>
                <a:lnTo>
                  <a:pt x="0" y="0"/>
                </a:lnTo>
              </a:path>
            </a:pathLst>
          </a:custGeom>
          <a:solidFill>
            <a:srgbClr val="99FF99">
              <a:alpha val="32941"/>
            </a:srgbClr>
          </a:solidFill>
          <a:ln w="7620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709" name="Group 11"/>
          <p:cNvGrpSpPr>
            <a:grpSpLocks/>
          </p:cNvGrpSpPr>
          <p:nvPr/>
        </p:nvGrpSpPr>
        <p:grpSpPr bwMode="auto">
          <a:xfrm>
            <a:off x="346075" y="1323975"/>
            <a:ext cx="1114425" cy="1104900"/>
            <a:chOff x="568" y="2568"/>
            <a:chExt cx="1219" cy="1480"/>
          </a:xfrm>
        </p:grpSpPr>
        <p:sp>
          <p:nvSpPr>
            <p:cNvPr id="29755" name="Text Box 1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charset="0"/>
                  <a:ea typeface="新細明體" pitchFamily="16" charset="-120"/>
                </a:rPr>
                <a:t>t0 t1 t2 … tm</a:t>
              </a:r>
              <a:endParaRPr lang="en-US" altLang="zh-TW" sz="1200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56" name="Freeform 1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Freeform 1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Freeform 1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Freeform 1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Freeform 1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Freeform 1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Freeform 1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Freeform 2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Freeform 2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Freeform 2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" name="Freeform 2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0" name="Text Box 24"/>
          <p:cNvSpPr txBox="1">
            <a:spLocks noChangeArrowheads="1"/>
          </p:cNvSpPr>
          <p:nvPr/>
        </p:nvSpPr>
        <p:spPr bwMode="auto">
          <a:xfrm>
            <a:off x="395288" y="2520950"/>
            <a:ext cx="10175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latin typeface="Arial" charset="0"/>
                <a:ea typeface="新細明體" pitchFamily="16" charset="-120"/>
              </a:rPr>
              <a:t>Blocks</a:t>
            </a:r>
          </a:p>
        </p:txBody>
      </p:sp>
      <p:grpSp>
        <p:nvGrpSpPr>
          <p:cNvPr id="29711" name="Group 26"/>
          <p:cNvGrpSpPr>
            <a:grpSpLocks/>
          </p:cNvGrpSpPr>
          <p:nvPr/>
        </p:nvGrpSpPr>
        <p:grpSpPr bwMode="auto">
          <a:xfrm>
            <a:off x="1868488" y="1600200"/>
            <a:ext cx="795337" cy="2441575"/>
            <a:chOff x="191" y="1944"/>
            <a:chExt cx="266" cy="818"/>
          </a:xfrm>
        </p:grpSpPr>
        <p:sp>
          <p:nvSpPr>
            <p:cNvPr id="29744" name="Rectangle 27"/>
            <p:cNvSpPr>
              <a:spLocks noChangeArrowheads="1"/>
            </p:cNvSpPr>
            <p:nvPr/>
          </p:nvSpPr>
          <p:spPr bwMode="auto">
            <a:xfrm>
              <a:off x="191" y="1944"/>
              <a:ext cx="266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Rectangle 28"/>
            <p:cNvSpPr>
              <a:spLocks noChangeArrowheads="1"/>
            </p:cNvSpPr>
            <p:nvPr/>
          </p:nvSpPr>
          <p:spPr bwMode="auto">
            <a:xfrm>
              <a:off x="216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solidFill>
                    <a:schemeClr val="bg1"/>
                  </a:solidFill>
                  <a:latin typeface="Arial" charset="0"/>
                  <a:ea typeface="新細明體" pitchFamily="16" charset="-120"/>
                </a:rPr>
                <a:t>SP</a:t>
              </a:r>
            </a:p>
          </p:txBody>
        </p:sp>
        <p:sp>
          <p:nvSpPr>
            <p:cNvPr id="29746" name="Rectangle 29"/>
            <p:cNvSpPr>
              <a:spLocks noChangeArrowheads="1"/>
            </p:cNvSpPr>
            <p:nvPr/>
          </p:nvSpPr>
          <p:spPr bwMode="auto">
            <a:xfrm>
              <a:off x="336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47" name="Rectangle 30"/>
            <p:cNvSpPr>
              <a:spLocks noChangeArrowheads="1"/>
            </p:cNvSpPr>
            <p:nvPr/>
          </p:nvSpPr>
          <p:spPr bwMode="auto">
            <a:xfrm>
              <a:off x="216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48" name="Rectangle 31"/>
            <p:cNvSpPr>
              <a:spLocks noChangeArrowheads="1"/>
            </p:cNvSpPr>
            <p:nvPr/>
          </p:nvSpPr>
          <p:spPr bwMode="auto">
            <a:xfrm>
              <a:off x="336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49" name="Rectangle 32"/>
            <p:cNvSpPr>
              <a:spLocks noChangeArrowheads="1"/>
            </p:cNvSpPr>
            <p:nvPr/>
          </p:nvSpPr>
          <p:spPr bwMode="auto">
            <a:xfrm>
              <a:off x="216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50" name="Rectangle 33"/>
            <p:cNvSpPr>
              <a:spLocks noChangeArrowheads="1"/>
            </p:cNvSpPr>
            <p:nvPr/>
          </p:nvSpPr>
          <p:spPr bwMode="auto">
            <a:xfrm>
              <a:off x="336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51" name="Rectangle 34"/>
            <p:cNvSpPr>
              <a:spLocks noChangeArrowheads="1"/>
            </p:cNvSpPr>
            <p:nvPr/>
          </p:nvSpPr>
          <p:spPr bwMode="auto">
            <a:xfrm>
              <a:off x="216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52" name="Rectangle 35"/>
            <p:cNvSpPr>
              <a:spLocks noChangeArrowheads="1"/>
            </p:cNvSpPr>
            <p:nvPr/>
          </p:nvSpPr>
          <p:spPr bwMode="auto">
            <a:xfrm>
              <a:off x="336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53" name="Rectangle 36"/>
            <p:cNvSpPr>
              <a:spLocks noChangeArrowheads="1"/>
            </p:cNvSpPr>
            <p:nvPr/>
          </p:nvSpPr>
          <p:spPr bwMode="auto">
            <a:xfrm rot="5400000">
              <a:off x="254" y="2561"/>
              <a:ext cx="141" cy="21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charset="0"/>
                  <a:ea typeface="新細明體" pitchFamily="16" charset="-12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charset="0"/>
                  <a:ea typeface="新細明體" pitchFamily="16" charset="-120"/>
                </a:rPr>
                <a:t>Memory</a:t>
              </a:r>
            </a:p>
          </p:txBody>
        </p:sp>
        <p:sp>
          <p:nvSpPr>
            <p:cNvPr id="29754" name="Rectangle 37"/>
            <p:cNvSpPr>
              <a:spLocks noChangeArrowheads="1"/>
            </p:cNvSpPr>
            <p:nvPr/>
          </p:nvSpPr>
          <p:spPr bwMode="auto">
            <a:xfrm rot="5400000">
              <a:off x="286" y="1897"/>
              <a:ext cx="77" cy="215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400" b="1">
                  <a:solidFill>
                    <a:schemeClr val="bg1"/>
                  </a:solidFill>
                  <a:latin typeface="Arial" charset="0"/>
                  <a:ea typeface="新細明體" pitchFamily="16" charset="-120"/>
                </a:rPr>
                <a:t>MT IU</a:t>
              </a:r>
            </a:p>
          </p:txBody>
        </p:sp>
      </p:grpSp>
      <p:grpSp>
        <p:nvGrpSpPr>
          <p:cNvPr id="29712" name="Group 38"/>
          <p:cNvGrpSpPr>
            <a:grpSpLocks/>
          </p:cNvGrpSpPr>
          <p:nvPr/>
        </p:nvGrpSpPr>
        <p:grpSpPr bwMode="auto">
          <a:xfrm>
            <a:off x="2743200" y="1600200"/>
            <a:ext cx="796925" cy="2441575"/>
            <a:chOff x="484" y="1944"/>
            <a:chExt cx="267" cy="818"/>
          </a:xfrm>
        </p:grpSpPr>
        <p:sp>
          <p:nvSpPr>
            <p:cNvPr id="29733" name="Rectangle 39"/>
            <p:cNvSpPr>
              <a:spLocks noChangeArrowheads="1"/>
            </p:cNvSpPr>
            <p:nvPr/>
          </p:nvSpPr>
          <p:spPr bwMode="auto">
            <a:xfrm>
              <a:off x="484" y="1944"/>
              <a:ext cx="267" cy="818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40"/>
            <p:cNvSpPr>
              <a:spLocks noChangeArrowheads="1"/>
            </p:cNvSpPr>
            <p:nvPr/>
          </p:nvSpPr>
          <p:spPr bwMode="auto">
            <a:xfrm>
              <a:off x="509" y="206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b="1">
                  <a:solidFill>
                    <a:schemeClr val="bg1"/>
                  </a:solidFill>
                  <a:latin typeface="Arial" charset="0"/>
                  <a:ea typeface="新細明體" pitchFamily="16" charset="-120"/>
                </a:rPr>
                <a:t>SP</a:t>
              </a:r>
            </a:p>
          </p:txBody>
        </p:sp>
        <p:sp>
          <p:nvSpPr>
            <p:cNvPr id="29735" name="Rectangle 41"/>
            <p:cNvSpPr>
              <a:spLocks noChangeArrowheads="1"/>
            </p:cNvSpPr>
            <p:nvPr/>
          </p:nvSpPr>
          <p:spPr bwMode="auto">
            <a:xfrm>
              <a:off x="630" y="206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36" name="Rectangle 42"/>
            <p:cNvSpPr>
              <a:spLocks noChangeArrowheads="1"/>
            </p:cNvSpPr>
            <p:nvPr/>
          </p:nvSpPr>
          <p:spPr bwMode="auto">
            <a:xfrm>
              <a:off x="509" y="220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37" name="Rectangle 43"/>
            <p:cNvSpPr>
              <a:spLocks noChangeArrowheads="1"/>
            </p:cNvSpPr>
            <p:nvPr/>
          </p:nvSpPr>
          <p:spPr bwMode="auto">
            <a:xfrm>
              <a:off x="630" y="220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38" name="Rectangle 44"/>
            <p:cNvSpPr>
              <a:spLocks noChangeArrowheads="1"/>
            </p:cNvSpPr>
            <p:nvPr/>
          </p:nvSpPr>
          <p:spPr bwMode="auto">
            <a:xfrm>
              <a:off x="509" y="2335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39" name="Rectangle 45"/>
            <p:cNvSpPr>
              <a:spLocks noChangeArrowheads="1"/>
            </p:cNvSpPr>
            <p:nvPr/>
          </p:nvSpPr>
          <p:spPr bwMode="auto">
            <a:xfrm>
              <a:off x="630" y="2335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40" name="Rectangle 46"/>
            <p:cNvSpPr>
              <a:spLocks noChangeArrowheads="1"/>
            </p:cNvSpPr>
            <p:nvPr/>
          </p:nvSpPr>
          <p:spPr bwMode="auto">
            <a:xfrm>
              <a:off x="509" y="2470"/>
              <a:ext cx="96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41" name="Rectangle 47"/>
            <p:cNvSpPr>
              <a:spLocks noChangeArrowheads="1"/>
            </p:cNvSpPr>
            <p:nvPr/>
          </p:nvSpPr>
          <p:spPr bwMode="auto">
            <a:xfrm>
              <a:off x="630" y="2470"/>
              <a:ext cx="97" cy="1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TW" altLang="en-US" sz="1400" b="1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42" name="Rectangle 48"/>
            <p:cNvSpPr>
              <a:spLocks noChangeArrowheads="1"/>
            </p:cNvSpPr>
            <p:nvPr/>
          </p:nvSpPr>
          <p:spPr bwMode="auto">
            <a:xfrm rot="5400000">
              <a:off x="547" y="2561"/>
              <a:ext cx="141" cy="21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charset="0"/>
                  <a:ea typeface="新細明體" pitchFamily="16" charset="-120"/>
                </a:rPr>
                <a:t>Shared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1200" b="1">
                  <a:latin typeface="Arial" charset="0"/>
                  <a:ea typeface="新細明體" pitchFamily="16" charset="-120"/>
                </a:rPr>
                <a:t>Memory</a:t>
              </a:r>
            </a:p>
          </p:txBody>
        </p:sp>
        <p:sp>
          <p:nvSpPr>
            <p:cNvPr id="29743" name="Rectangle 49"/>
            <p:cNvSpPr>
              <a:spLocks noChangeArrowheads="1"/>
            </p:cNvSpPr>
            <p:nvPr/>
          </p:nvSpPr>
          <p:spPr bwMode="auto">
            <a:xfrm rot="5400000">
              <a:off x="579" y="1897"/>
              <a:ext cx="77" cy="21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TW" sz="1400" b="1">
                  <a:solidFill>
                    <a:schemeClr val="bg1"/>
                  </a:solidFill>
                  <a:latin typeface="Arial" charset="0"/>
                  <a:ea typeface="新細明體" pitchFamily="16" charset="-120"/>
                </a:rPr>
                <a:t>MT IU</a:t>
              </a:r>
            </a:p>
          </p:txBody>
        </p:sp>
      </p:grpSp>
      <p:grpSp>
        <p:nvGrpSpPr>
          <p:cNvPr id="29713" name="Group 86"/>
          <p:cNvGrpSpPr>
            <a:grpSpLocks/>
          </p:cNvGrpSpPr>
          <p:nvPr/>
        </p:nvGrpSpPr>
        <p:grpSpPr bwMode="auto">
          <a:xfrm>
            <a:off x="3938588" y="1312863"/>
            <a:ext cx="1114425" cy="1104900"/>
            <a:chOff x="568" y="2568"/>
            <a:chExt cx="1219" cy="1480"/>
          </a:xfrm>
        </p:grpSpPr>
        <p:sp>
          <p:nvSpPr>
            <p:cNvPr id="29721" name="Text Box 87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charset="0"/>
                  <a:ea typeface="新細明體" pitchFamily="16" charset="-120"/>
                </a:rPr>
                <a:t>t0 t1 t2 … tm</a:t>
              </a:r>
              <a:endParaRPr lang="en-US" altLang="zh-TW" sz="1200">
                <a:latin typeface="Arial" charset="0"/>
                <a:ea typeface="新細明體" pitchFamily="16" charset="-120"/>
              </a:endParaRPr>
            </a:p>
          </p:txBody>
        </p:sp>
        <p:sp>
          <p:nvSpPr>
            <p:cNvPr id="29722" name="Freeform 88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89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Freeform 90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Freeform 91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Freeform 92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93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Freeform 94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Freeform 95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Freeform 96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Freeform 97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Freeform 98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4" name="Text Box 99"/>
          <p:cNvSpPr txBox="1">
            <a:spLocks noChangeArrowheads="1"/>
          </p:cNvSpPr>
          <p:nvPr/>
        </p:nvSpPr>
        <p:spPr bwMode="auto">
          <a:xfrm>
            <a:off x="5064125" y="1643063"/>
            <a:ext cx="1017588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latin typeface="Arial" charset="0"/>
                <a:ea typeface="新細明體" pitchFamily="16" charset="-120"/>
              </a:rPr>
              <a:t>Blocks</a:t>
            </a:r>
          </a:p>
        </p:txBody>
      </p:sp>
      <p:sp>
        <p:nvSpPr>
          <p:cNvPr id="29715" name="Line 100"/>
          <p:cNvSpPr>
            <a:spLocks noChangeShapeType="1"/>
          </p:cNvSpPr>
          <p:nvPr/>
        </p:nvSpPr>
        <p:spPr bwMode="auto">
          <a:xfrm>
            <a:off x="1468438" y="1322388"/>
            <a:ext cx="398462" cy="276225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6" name="Line 101"/>
          <p:cNvSpPr>
            <a:spLocks noChangeShapeType="1"/>
          </p:cNvSpPr>
          <p:nvPr/>
        </p:nvSpPr>
        <p:spPr bwMode="auto">
          <a:xfrm>
            <a:off x="1479550" y="2430463"/>
            <a:ext cx="393700" cy="1595437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102"/>
          <p:cNvSpPr>
            <a:spLocks noChangeShapeType="1"/>
          </p:cNvSpPr>
          <p:nvPr/>
        </p:nvSpPr>
        <p:spPr bwMode="auto">
          <a:xfrm flipV="1">
            <a:off x="3544888" y="1328738"/>
            <a:ext cx="392112" cy="28098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103"/>
          <p:cNvSpPr>
            <a:spLocks noChangeShapeType="1"/>
          </p:cNvSpPr>
          <p:nvPr/>
        </p:nvSpPr>
        <p:spPr bwMode="auto">
          <a:xfrm flipV="1">
            <a:off x="3527425" y="2430463"/>
            <a:ext cx="409575" cy="159543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104"/>
          <p:cNvSpPr txBox="1">
            <a:spLocks noChangeArrowheads="1"/>
          </p:cNvSpPr>
          <p:nvPr/>
        </p:nvSpPr>
        <p:spPr bwMode="auto">
          <a:xfrm>
            <a:off x="2700338" y="1093788"/>
            <a:ext cx="895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Arial" charset="0"/>
                <a:ea typeface="新細明體" pitchFamily="16" charset="-120"/>
              </a:rPr>
              <a:t>SM 1</a:t>
            </a:r>
          </a:p>
        </p:txBody>
      </p:sp>
      <p:sp>
        <p:nvSpPr>
          <p:cNvPr id="29720" name="Text Box 105"/>
          <p:cNvSpPr txBox="1">
            <a:spLocks noChangeArrowheads="1"/>
          </p:cNvSpPr>
          <p:nvPr/>
        </p:nvSpPr>
        <p:spPr bwMode="auto">
          <a:xfrm>
            <a:off x="1822450" y="1093788"/>
            <a:ext cx="895350" cy="4556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latin typeface="Arial" charset="0"/>
                <a:ea typeface="新細明體" pitchFamily="16" charset="-120"/>
              </a:rPr>
              <a:t>SM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54ACE6-AF38-4FBF-B673-47256982AAA0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6" charset="-120"/>
              </a:rPr>
              <a:t>G80 Example: Thread Scheduling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zh-TW" altLang="en-US" smtClean="0">
                <a:ea typeface="新細明體" pitchFamily="16" charset="-120"/>
              </a:rPr>
              <a:t> 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381000" y="1447800"/>
            <a:ext cx="4038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000">
                <a:latin typeface="Arial" charset="0"/>
                <a:ea typeface="新細明體" pitchFamily="16" charset="-120"/>
              </a:rPr>
              <a:t>Each Block is executed as 32-thread Warps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800">
                <a:latin typeface="Arial" charset="0"/>
                <a:ea typeface="新細明體" pitchFamily="16" charset="-120"/>
              </a:rPr>
              <a:t>An implementation decision, not part of the CUDA programming model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800">
                <a:latin typeface="Arial" charset="0"/>
                <a:ea typeface="新細明體" pitchFamily="16" charset="-120"/>
              </a:rPr>
              <a:t>Warps are scheduling units in SM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altLang="zh-TW" sz="2000">
                <a:latin typeface="Arial" charset="0"/>
                <a:ea typeface="新細明體" pitchFamily="16" charset="-120"/>
              </a:rPr>
              <a:t>If 3 blocks are assigned to an SM and each block has 256 threads, how many Warps are there in an SM?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800">
                <a:latin typeface="Arial" charset="0"/>
                <a:ea typeface="新細明體" pitchFamily="16" charset="-120"/>
              </a:rPr>
              <a:t>Each Block is divided into 256/32 = 8 Warps</a:t>
            </a:r>
          </a:p>
          <a:p>
            <a:pPr marL="974725" lvl="1" indent="-403225">
              <a:spcBef>
                <a:spcPct val="20000"/>
              </a:spcBef>
              <a:buFontTx/>
              <a:buChar char="–"/>
            </a:pPr>
            <a:r>
              <a:rPr lang="en-US" altLang="zh-TW" sz="1800">
                <a:latin typeface="Arial" charset="0"/>
                <a:ea typeface="新細明體" pitchFamily="16" charset="-120"/>
              </a:rPr>
              <a:t>There are 8 * 3 = 24 Warps </a:t>
            </a:r>
          </a:p>
        </p:txBody>
      </p:sp>
      <p:sp>
        <p:nvSpPr>
          <p:cNvPr id="30727" name="AutoShape 71"/>
          <p:cNvSpPr>
            <a:spLocks noChangeAspect="1" noChangeArrowheads="1" noTextEdit="1"/>
          </p:cNvSpPr>
          <p:nvPr/>
        </p:nvSpPr>
        <p:spPr bwMode="auto">
          <a:xfrm>
            <a:off x="5146675" y="1671638"/>
            <a:ext cx="3448050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Rectangle 72"/>
          <p:cNvSpPr>
            <a:spLocks noChangeArrowheads="1"/>
          </p:cNvSpPr>
          <p:nvPr/>
        </p:nvSpPr>
        <p:spPr bwMode="auto">
          <a:xfrm>
            <a:off x="7837488" y="3127375"/>
            <a:ext cx="801687" cy="10572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73"/>
          <p:cNvSpPr>
            <a:spLocks noChangeArrowheads="1"/>
          </p:cNvSpPr>
          <p:nvPr/>
        </p:nvSpPr>
        <p:spPr bwMode="auto">
          <a:xfrm>
            <a:off x="4421188" y="15240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74"/>
          <p:cNvSpPr>
            <a:spLocks noChangeArrowheads="1"/>
          </p:cNvSpPr>
          <p:nvPr/>
        </p:nvSpPr>
        <p:spPr bwMode="auto">
          <a:xfrm>
            <a:off x="4573588" y="16764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6" charset="-120"/>
                <a:cs typeface="Arial" charset="0"/>
              </a:rPr>
              <a:t>…</a:t>
            </a:r>
          </a:p>
        </p:txBody>
      </p:sp>
      <p:grpSp>
        <p:nvGrpSpPr>
          <p:cNvPr id="30731" name="Group 75"/>
          <p:cNvGrpSpPr>
            <a:grpSpLocks/>
          </p:cNvGrpSpPr>
          <p:nvPr/>
        </p:nvGrpSpPr>
        <p:grpSpPr bwMode="auto">
          <a:xfrm>
            <a:off x="4800600" y="1905000"/>
            <a:ext cx="1066800" cy="1022350"/>
            <a:chOff x="568" y="2568"/>
            <a:chExt cx="1219" cy="1480"/>
          </a:xfrm>
        </p:grpSpPr>
        <p:sp>
          <p:nvSpPr>
            <p:cNvPr id="30796" name="Text Box 76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charset="0"/>
                  <a:ea typeface="新細明體" pitchFamily="16" charset="-120"/>
                  <a:cs typeface="Arial" charset="0"/>
                </a:rPr>
                <a:t>t0 t1 t2 … t31</a:t>
              </a:r>
              <a:endParaRPr lang="en-US" altLang="zh-TW" sz="1200">
                <a:latin typeface="Arial" charset="0"/>
                <a:ea typeface="新細明體" pitchFamily="16" charset="-120"/>
                <a:cs typeface="Arial" charset="0"/>
              </a:endParaRPr>
            </a:p>
          </p:txBody>
        </p:sp>
        <p:sp>
          <p:nvSpPr>
            <p:cNvPr id="30797" name="Freeform 77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Freeform 78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Freeform 79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Freeform 80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Freeform 81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Freeform 82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Freeform 83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Freeform 84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Freeform 85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Freeform 86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Freeform 87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2" name="Text Box 88"/>
          <p:cNvSpPr txBox="1">
            <a:spLocks noChangeArrowheads="1"/>
          </p:cNvSpPr>
          <p:nvPr/>
        </p:nvSpPr>
        <p:spPr bwMode="auto">
          <a:xfrm>
            <a:off x="4621213" y="1524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6" charset="-120"/>
                <a:cs typeface="Arial" charset="0"/>
              </a:rPr>
              <a:t>…</a:t>
            </a:r>
          </a:p>
        </p:txBody>
      </p:sp>
      <p:sp>
        <p:nvSpPr>
          <p:cNvPr id="30733" name="Rectangle 89"/>
          <p:cNvSpPr>
            <a:spLocks noChangeArrowheads="1"/>
          </p:cNvSpPr>
          <p:nvPr/>
        </p:nvSpPr>
        <p:spPr bwMode="auto">
          <a:xfrm>
            <a:off x="6021388" y="15240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90"/>
          <p:cNvSpPr>
            <a:spLocks noChangeArrowheads="1"/>
          </p:cNvSpPr>
          <p:nvPr/>
        </p:nvSpPr>
        <p:spPr bwMode="auto">
          <a:xfrm>
            <a:off x="6173788" y="16764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6" charset="-120"/>
                <a:cs typeface="Arial" charset="0"/>
              </a:rPr>
              <a:t>…</a:t>
            </a:r>
          </a:p>
        </p:txBody>
      </p:sp>
      <p:grpSp>
        <p:nvGrpSpPr>
          <p:cNvPr id="30735" name="Group 91"/>
          <p:cNvGrpSpPr>
            <a:grpSpLocks/>
          </p:cNvGrpSpPr>
          <p:nvPr/>
        </p:nvGrpSpPr>
        <p:grpSpPr bwMode="auto">
          <a:xfrm>
            <a:off x="6400800" y="1905000"/>
            <a:ext cx="1066800" cy="1022350"/>
            <a:chOff x="568" y="2568"/>
            <a:chExt cx="1219" cy="1480"/>
          </a:xfrm>
        </p:grpSpPr>
        <p:sp>
          <p:nvSpPr>
            <p:cNvPr id="30784" name="Text Box 92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charset="0"/>
                  <a:ea typeface="新細明體" pitchFamily="16" charset="-120"/>
                  <a:cs typeface="Arial" charset="0"/>
                </a:rPr>
                <a:t>t0 t1 t2 … t31</a:t>
              </a:r>
              <a:endParaRPr lang="en-US" altLang="zh-TW" sz="1200">
                <a:latin typeface="Arial" charset="0"/>
                <a:ea typeface="新細明體" pitchFamily="16" charset="-120"/>
                <a:cs typeface="Arial" charset="0"/>
              </a:endParaRPr>
            </a:p>
          </p:txBody>
        </p:sp>
        <p:sp>
          <p:nvSpPr>
            <p:cNvPr id="30785" name="Freeform 93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Freeform 94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Freeform 95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88" name="Freeform 96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Freeform 97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Freeform 98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Freeform 99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2" name="Freeform 100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3" name="Freeform 101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4" name="Freeform 102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Freeform 103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6" name="Text Box 104"/>
          <p:cNvSpPr txBox="1">
            <a:spLocks noChangeArrowheads="1"/>
          </p:cNvSpPr>
          <p:nvPr/>
        </p:nvSpPr>
        <p:spPr bwMode="auto">
          <a:xfrm>
            <a:off x="6221413" y="1524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6" charset="-120"/>
                <a:cs typeface="Arial" charset="0"/>
              </a:rPr>
              <a:t>…</a:t>
            </a:r>
          </a:p>
        </p:txBody>
      </p:sp>
      <p:sp>
        <p:nvSpPr>
          <p:cNvPr id="30737" name="Text Box 105"/>
          <p:cNvSpPr txBox="1">
            <a:spLocks noChangeArrowheads="1"/>
          </p:cNvSpPr>
          <p:nvPr/>
        </p:nvSpPr>
        <p:spPr bwMode="auto">
          <a:xfrm>
            <a:off x="4725988" y="1524000"/>
            <a:ext cx="11652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charset="0"/>
                <a:ea typeface="新細明體" pitchFamily="16" charset="-120"/>
                <a:cs typeface="Arial" charset="0"/>
              </a:rPr>
              <a:t>Block 1 Warps</a:t>
            </a:r>
          </a:p>
        </p:txBody>
      </p:sp>
      <p:sp>
        <p:nvSpPr>
          <p:cNvPr id="30738" name="Text Box 106"/>
          <p:cNvSpPr txBox="1">
            <a:spLocks noChangeArrowheads="1"/>
          </p:cNvSpPr>
          <p:nvPr/>
        </p:nvSpPr>
        <p:spPr bwMode="auto">
          <a:xfrm>
            <a:off x="6402388" y="1524000"/>
            <a:ext cx="11652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charset="0"/>
                <a:ea typeface="新細明體" pitchFamily="16" charset="-120"/>
                <a:cs typeface="Arial" charset="0"/>
              </a:rPr>
              <a:t>Block 2 Warps</a:t>
            </a:r>
          </a:p>
        </p:txBody>
      </p:sp>
      <p:sp>
        <p:nvSpPr>
          <p:cNvPr id="30739" name="Rectangle 107"/>
          <p:cNvSpPr>
            <a:spLocks noChangeArrowheads="1"/>
          </p:cNvSpPr>
          <p:nvPr/>
        </p:nvSpPr>
        <p:spPr bwMode="auto">
          <a:xfrm>
            <a:off x="5561013" y="3048000"/>
            <a:ext cx="2730500" cy="2555875"/>
          </a:xfrm>
          <a:prstGeom prst="rect">
            <a:avLst/>
          </a:prstGeom>
          <a:solidFill>
            <a:srgbClr val="D8D8D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pitchFamily="16" charset="-120"/>
              <a:cs typeface="Arial" charset="0"/>
            </a:endParaRPr>
          </a:p>
        </p:txBody>
      </p:sp>
      <p:sp>
        <p:nvSpPr>
          <p:cNvPr id="30740" name="Rectangle 108"/>
          <p:cNvSpPr>
            <a:spLocks noChangeArrowheads="1"/>
          </p:cNvSpPr>
          <p:nvPr/>
        </p:nvSpPr>
        <p:spPr bwMode="auto">
          <a:xfrm>
            <a:off x="5641975" y="5395913"/>
            <a:ext cx="661988" cy="241300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Rectangle 109"/>
          <p:cNvSpPr>
            <a:spLocks noChangeArrowheads="1"/>
          </p:cNvSpPr>
          <p:nvPr/>
        </p:nvSpPr>
        <p:spPr bwMode="auto">
          <a:xfrm>
            <a:off x="5875338" y="5441950"/>
            <a:ext cx="187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FFFFFF"/>
                </a:solidFill>
                <a:latin typeface="Arial" charset="0"/>
                <a:ea typeface="新細明體" pitchFamily="16" charset="-120"/>
                <a:cs typeface="Arial" charset="0"/>
              </a:rPr>
              <a:t>SP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42" name="Rectangle 110"/>
          <p:cNvSpPr>
            <a:spLocks noChangeArrowheads="1"/>
          </p:cNvSpPr>
          <p:nvPr/>
        </p:nvSpPr>
        <p:spPr bwMode="auto">
          <a:xfrm>
            <a:off x="5641975" y="5049838"/>
            <a:ext cx="661988" cy="239712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Rectangle 111"/>
          <p:cNvSpPr>
            <a:spLocks noChangeArrowheads="1"/>
          </p:cNvSpPr>
          <p:nvPr/>
        </p:nvSpPr>
        <p:spPr bwMode="auto">
          <a:xfrm>
            <a:off x="5875338" y="5094288"/>
            <a:ext cx="187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FFFFFF"/>
                </a:solidFill>
                <a:latin typeface="Arial" charset="0"/>
                <a:ea typeface="新細明體" pitchFamily="16" charset="-120"/>
                <a:cs typeface="Arial" charset="0"/>
              </a:rPr>
              <a:t>SP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44" name="Rectangle 112"/>
          <p:cNvSpPr>
            <a:spLocks noChangeArrowheads="1"/>
          </p:cNvSpPr>
          <p:nvPr/>
        </p:nvSpPr>
        <p:spPr bwMode="auto">
          <a:xfrm>
            <a:off x="5641975" y="4703763"/>
            <a:ext cx="661988" cy="239712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Rectangle 113"/>
          <p:cNvSpPr>
            <a:spLocks noChangeArrowheads="1"/>
          </p:cNvSpPr>
          <p:nvPr/>
        </p:nvSpPr>
        <p:spPr bwMode="auto">
          <a:xfrm>
            <a:off x="5875338" y="4748213"/>
            <a:ext cx="187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FFFFFF"/>
                </a:solidFill>
                <a:latin typeface="Arial" charset="0"/>
                <a:ea typeface="新細明體" pitchFamily="16" charset="-120"/>
                <a:cs typeface="Arial" charset="0"/>
              </a:rPr>
              <a:t>SP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46" name="Rectangle 114"/>
          <p:cNvSpPr>
            <a:spLocks noChangeArrowheads="1"/>
          </p:cNvSpPr>
          <p:nvPr/>
        </p:nvSpPr>
        <p:spPr bwMode="auto">
          <a:xfrm>
            <a:off x="5641975" y="4357688"/>
            <a:ext cx="661988" cy="239712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Rectangle 115"/>
          <p:cNvSpPr>
            <a:spLocks noChangeArrowheads="1"/>
          </p:cNvSpPr>
          <p:nvPr/>
        </p:nvSpPr>
        <p:spPr bwMode="auto">
          <a:xfrm>
            <a:off x="5875338" y="4402138"/>
            <a:ext cx="187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FFFFFF"/>
                </a:solidFill>
                <a:latin typeface="Arial" charset="0"/>
                <a:ea typeface="新細明體" pitchFamily="16" charset="-120"/>
                <a:cs typeface="Arial" charset="0"/>
              </a:rPr>
              <a:t>SP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48" name="Rectangle 116"/>
          <p:cNvSpPr>
            <a:spLocks noChangeArrowheads="1"/>
          </p:cNvSpPr>
          <p:nvPr/>
        </p:nvSpPr>
        <p:spPr bwMode="auto">
          <a:xfrm>
            <a:off x="6410325" y="4378325"/>
            <a:ext cx="477838" cy="1182688"/>
          </a:xfrm>
          <a:prstGeom prst="rect">
            <a:avLst/>
          </a:prstGeom>
          <a:solidFill>
            <a:srgbClr val="FA9EEC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Rectangle 117"/>
          <p:cNvSpPr>
            <a:spLocks noChangeArrowheads="1"/>
          </p:cNvSpPr>
          <p:nvPr/>
        </p:nvSpPr>
        <p:spPr bwMode="auto">
          <a:xfrm>
            <a:off x="6516688" y="4932363"/>
            <a:ext cx="2809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000000"/>
                </a:solidFill>
                <a:latin typeface="Arial" charset="0"/>
                <a:ea typeface="新細明體" pitchFamily="16" charset="-120"/>
                <a:cs typeface="Arial" charset="0"/>
              </a:rPr>
              <a:t>SFU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50" name="Rectangle 118"/>
          <p:cNvSpPr>
            <a:spLocks noChangeArrowheads="1"/>
          </p:cNvSpPr>
          <p:nvPr/>
        </p:nvSpPr>
        <p:spPr bwMode="auto">
          <a:xfrm>
            <a:off x="7024688" y="5395913"/>
            <a:ext cx="661987" cy="241300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Rectangle 119"/>
          <p:cNvSpPr>
            <a:spLocks noChangeArrowheads="1"/>
          </p:cNvSpPr>
          <p:nvPr/>
        </p:nvSpPr>
        <p:spPr bwMode="auto">
          <a:xfrm>
            <a:off x="7259638" y="5441950"/>
            <a:ext cx="187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FFFFFF"/>
                </a:solidFill>
                <a:latin typeface="Arial" charset="0"/>
                <a:ea typeface="新細明體" pitchFamily="16" charset="-120"/>
                <a:cs typeface="Arial" charset="0"/>
              </a:rPr>
              <a:t>SP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52" name="Rectangle 120"/>
          <p:cNvSpPr>
            <a:spLocks noChangeArrowheads="1"/>
          </p:cNvSpPr>
          <p:nvPr/>
        </p:nvSpPr>
        <p:spPr bwMode="auto">
          <a:xfrm>
            <a:off x="7024688" y="5049838"/>
            <a:ext cx="661987" cy="239712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3" name="Rectangle 121"/>
          <p:cNvSpPr>
            <a:spLocks noChangeArrowheads="1"/>
          </p:cNvSpPr>
          <p:nvPr/>
        </p:nvSpPr>
        <p:spPr bwMode="auto">
          <a:xfrm>
            <a:off x="7259638" y="5094288"/>
            <a:ext cx="187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FFFFFF"/>
                </a:solidFill>
                <a:latin typeface="Arial" charset="0"/>
                <a:ea typeface="新細明體" pitchFamily="16" charset="-120"/>
                <a:cs typeface="Arial" charset="0"/>
              </a:rPr>
              <a:t>SP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54" name="Rectangle 122"/>
          <p:cNvSpPr>
            <a:spLocks noChangeArrowheads="1"/>
          </p:cNvSpPr>
          <p:nvPr/>
        </p:nvSpPr>
        <p:spPr bwMode="auto">
          <a:xfrm>
            <a:off x="7024688" y="4703763"/>
            <a:ext cx="661987" cy="239712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Rectangle 123"/>
          <p:cNvSpPr>
            <a:spLocks noChangeArrowheads="1"/>
          </p:cNvSpPr>
          <p:nvPr/>
        </p:nvSpPr>
        <p:spPr bwMode="auto">
          <a:xfrm>
            <a:off x="7259638" y="4748213"/>
            <a:ext cx="187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FFFFFF"/>
                </a:solidFill>
                <a:latin typeface="Arial" charset="0"/>
                <a:ea typeface="新細明體" pitchFamily="16" charset="-120"/>
                <a:cs typeface="Arial" charset="0"/>
              </a:rPr>
              <a:t>SP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56" name="Rectangle 124"/>
          <p:cNvSpPr>
            <a:spLocks noChangeArrowheads="1"/>
          </p:cNvSpPr>
          <p:nvPr/>
        </p:nvSpPr>
        <p:spPr bwMode="auto">
          <a:xfrm>
            <a:off x="7024688" y="4357688"/>
            <a:ext cx="661987" cy="239712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Rectangle 125"/>
          <p:cNvSpPr>
            <a:spLocks noChangeArrowheads="1"/>
          </p:cNvSpPr>
          <p:nvPr/>
        </p:nvSpPr>
        <p:spPr bwMode="auto">
          <a:xfrm>
            <a:off x="7259638" y="4402138"/>
            <a:ext cx="187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FFFFFF"/>
                </a:solidFill>
                <a:latin typeface="Arial" charset="0"/>
                <a:ea typeface="新細明體" pitchFamily="16" charset="-120"/>
                <a:cs typeface="Arial" charset="0"/>
              </a:rPr>
              <a:t>SP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58" name="Rectangle 126"/>
          <p:cNvSpPr>
            <a:spLocks noChangeArrowheads="1"/>
          </p:cNvSpPr>
          <p:nvPr/>
        </p:nvSpPr>
        <p:spPr bwMode="auto">
          <a:xfrm>
            <a:off x="7791450" y="4378325"/>
            <a:ext cx="393700" cy="1182688"/>
          </a:xfrm>
          <a:prstGeom prst="rect">
            <a:avLst/>
          </a:prstGeom>
          <a:solidFill>
            <a:srgbClr val="FA9EEC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Rectangle 127"/>
          <p:cNvSpPr>
            <a:spLocks noChangeArrowheads="1"/>
          </p:cNvSpPr>
          <p:nvPr/>
        </p:nvSpPr>
        <p:spPr bwMode="auto">
          <a:xfrm>
            <a:off x="7856538" y="4932363"/>
            <a:ext cx="2809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000000"/>
                </a:solidFill>
                <a:latin typeface="Arial" charset="0"/>
                <a:ea typeface="新細明體" pitchFamily="16" charset="-120"/>
                <a:cs typeface="Arial" charset="0"/>
              </a:rPr>
              <a:t>SFU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60" name="Rectangle 128"/>
          <p:cNvSpPr>
            <a:spLocks noChangeArrowheads="1"/>
          </p:cNvSpPr>
          <p:nvPr/>
        </p:nvSpPr>
        <p:spPr bwMode="auto">
          <a:xfrm>
            <a:off x="5719763" y="3652838"/>
            <a:ext cx="2398712" cy="241300"/>
          </a:xfrm>
          <a:prstGeom prst="rect">
            <a:avLst/>
          </a:prstGeom>
          <a:solidFill>
            <a:srgbClr val="FFFF99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1" name="Rectangle 129"/>
          <p:cNvSpPr>
            <a:spLocks noChangeArrowheads="1"/>
          </p:cNvSpPr>
          <p:nvPr/>
        </p:nvSpPr>
        <p:spPr bwMode="auto">
          <a:xfrm>
            <a:off x="6089650" y="3698875"/>
            <a:ext cx="1760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000000"/>
                </a:solidFill>
                <a:latin typeface="Arial" charset="0"/>
                <a:ea typeface="新細明體" pitchFamily="16" charset="-120"/>
                <a:cs typeface="Arial" charset="0"/>
              </a:rPr>
              <a:t>Instruction Fetch/Dispatch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62" name="Rectangle 130"/>
          <p:cNvSpPr>
            <a:spLocks noChangeArrowheads="1"/>
          </p:cNvSpPr>
          <p:nvPr/>
        </p:nvSpPr>
        <p:spPr bwMode="auto">
          <a:xfrm>
            <a:off x="5718175" y="3352800"/>
            <a:ext cx="2387600" cy="198438"/>
          </a:xfrm>
          <a:prstGeom prst="rect">
            <a:avLst/>
          </a:prstGeom>
          <a:solidFill>
            <a:srgbClr val="4D92E6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Rectangle 131"/>
          <p:cNvSpPr>
            <a:spLocks noChangeArrowheads="1"/>
          </p:cNvSpPr>
          <p:nvPr/>
        </p:nvSpPr>
        <p:spPr bwMode="auto">
          <a:xfrm>
            <a:off x="6392863" y="3352800"/>
            <a:ext cx="9223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000000"/>
                </a:solidFill>
                <a:latin typeface="Arial" charset="0"/>
                <a:ea typeface="新細明體" pitchFamily="16" charset="-120"/>
                <a:cs typeface="Arial" charset="0"/>
              </a:rPr>
              <a:t>Instruction L1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64" name="Rectangle 132"/>
          <p:cNvSpPr>
            <a:spLocks noChangeArrowheads="1"/>
          </p:cNvSpPr>
          <p:nvPr/>
        </p:nvSpPr>
        <p:spPr bwMode="auto">
          <a:xfrm>
            <a:off x="6011863" y="3124200"/>
            <a:ext cx="1879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200" b="1">
                <a:solidFill>
                  <a:srgbClr val="000000"/>
                </a:solidFill>
                <a:latin typeface="Arial" charset="0"/>
                <a:ea typeface="新細明體" pitchFamily="16" charset="-120"/>
                <a:cs typeface="Arial" charset="0"/>
              </a:rPr>
              <a:t>Streaming Multiprocessor</a:t>
            </a:r>
            <a:endParaRPr lang="en-US" altLang="zh-TW" sz="12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65" name="Rectangle 133"/>
          <p:cNvSpPr>
            <a:spLocks noChangeArrowheads="1"/>
          </p:cNvSpPr>
          <p:nvPr/>
        </p:nvSpPr>
        <p:spPr bwMode="auto">
          <a:xfrm>
            <a:off x="5729288" y="4024313"/>
            <a:ext cx="2398712" cy="241300"/>
          </a:xfrm>
          <a:prstGeom prst="rect">
            <a:avLst/>
          </a:prstGeom>
          <a:solidFill>
            <a:schemeClr val="folHlink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6" name="Rectangle 134"/>
          <p:cNvSpPr>
            <a:spLocks noChangeArrowheads="1"/>
          </p:cNvSpPr>
          <p:nvPr/>
        </p:nvSpPr>
        <p:spPr bwMode="auto">
          <a:xfrm>
            <a:off x="6392863" y="4070350"/>
            <a:ext cx="1047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100" b="1">
                <a:solidFill>
                  <a:srgbClr val="000000"/>
                </a:solidFill>
                <a:latin typeface="Arial" charset="0"/>
                <a:ea typeface="新細明體" pitchFamily="16" charset="-120"/>
                <a:cs typeface="Arial" charset="0"/>
              </a:rPr>
              <a:t>Shared Memory</a:t>
            </a:r>
            <a:endParaRPr lang="en-US" altLang="zh-TW" sz="2000">
              <a:latin typeface="Arial" charset="0"/>
              <a:ea typeface="新細明體" pitchFamily="16" charset="-120"/>
              <a:cs typeface="Arial" charset="0"/>
            </a:endParaRPr>
          </a:p>
        </p:txBody>
      </p:sp>
      <p:sp>
        <p:nvSpPr>
          <p:cNvPr id="30767" name="Rectangle 135"/>
          <p:cNvSpPr>
            <a:spLocks noChangeArrowheads="1"/>
          </p:cNvSpPr>
          <p:nvPr/>
        </p:nvSpPr>
        <p:spPr bwMode="auto">
          <a:xfrm>
            <a:off x="7697788" y="15240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8" name="Rectangle 136"/>
          <p:cNvSpPr>
            <a:spLocks noChangeArrowheads="1"/>
          </p:cNvSpPr>
          <p:nvPr/>
        </p:nvSpPr>
        <p:spPr bwMode="auto">
          <a:xfrm>
            <a:off x="7850188" y="1676400"/>
            <a:ext cx="1093787" cy="1057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pitchFamily="16" charset="-120"/>
                <a:cs typeface="Arial" charset="0"/>
              </a:rPr>
              <a:t>…</a:t>
            </a:r>
          </a:p>
        </p:txBody>
      </p:sp>
      <p:grpSp>
        <p:nvGrpSpPr>
          <p:cNvPr id="30769" name="Group 137"/>
          <p:cNvGrpSpPr>
            <a:grpSpLocks/>
          </p:cNvGrpSpPr>
          <p:nvPr/>
        </p:nvGrpSpPr>
        <p:grpSpPr bwMode="auto">
          <a:xfrm>
            <a:off x="8077200" y="1905000"/>
            <a:ext cx="1066800" cy="1022350"/>
            <a:chOff x="568" y="2568"/>
            <a:chExt cx="1219" cy="1480"/>
          </a:xfrm>
        </p:grpSpPr>
        <p:sp>
          <p:nvSpPr>
            <p:cNvPr id="30772" name="Text Box 138"/>
            <p:cNvSpPr txBox="1">
              <a:spLocks noChangeArrowheads="1"/>
            </p:cNvSpPr>
            <p:nvPr/>
          </p:nvSpPr>
          <p:spPr bwMode="auto">
            <a:xfrm>
              <a:off x="568" y="2568"/>
              <a:ext cx="1219" cy="1480"/>
            </a:xfrm>
            <a:prstGeom prst="rect">
              <a:avLst/>
            </a:prstGeom>
            <a:solidFill>
              <a:schemeClr val="bg1">
                <a:alpha val="67058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ctr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>
                  <a:latin typeface="Tahoma" charset="0"/>
                  <a:ea typeface="新細明體" pitchFamily="16" charset="-120"/>
                  <a:cs typeface="Arial" charset="0"/>
                </a:rPr>
                <a:t>t0 t1 t2 … t31</a:t>
              </a:r>
              <a:endParaRPr lang="en-US" altLang="zh-TW" sz="1200">
                <a:latin typeface="Arial" charset="0"/>
                <a:ea typeface="新細明體" pitchFamily="16" charset="-120"/>
                <a:cs typeface="Arial" charset="0"/>
              </a:endParaRPr>
            </a:p>
          </p:txBody>
        </p:sp>
        <p:sp>
          <p:nvSpPr>
            <p:cNvPr id="30773" name="Freeform 139"/>
            <p:cNvSpPr>
              <a:spLocks/>
            </p:cNvSpPr>
            <p:nvPr/>
          </p:nvSpPr>
          <p:spPr bwMode="auto">
            <a:xfrm>
              <a:off x="70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Freeform 140"/>
            <p:cNvSpPr>
              <a:spLocks/>
            </p:cNvSpPr>
            <p:nvPr/>
          </p:nvSpPr>
          <p:spPr bwMode="auto">
            <a:xfrm>
              <a:off x="784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Freeform 141"/>
            <p:cNvSpPr>
              <a:spLocks/>
            </p:cNvSpPr>
            <p:nvPr/>
          </p:nvSpPr>
          <p:spPr bwMode="auto">
            <a:xfrm>
              <a:off x="858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Freeform 142"/>
            <p:cNvSpPr>
              <a:spLocks/>
            </p:cNvSpPr>
            <p:nvPr/>
          </p:nvSpPr>
          <p:spPr bwMode="auto">
            <a:xfrm>
              <a:off x="932" y="2858"/>
              <a:ext cx="166" cy="1070"/>
            </a:xfrm>
            <a:custGeom>
              <a:avLst/>
              <a:gdLst>
                <a:gd name="T0" fmla="*/ 45 w 208"/>
                <a:gd name="T1" fmla="*/ 0 h 1536"/>
                <a:gd name="T2" fmla="*/ 160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5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5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Freeform 143"/>
            <p:cNvSpPr>
              <a:spLocks/>
            </p:cNvSpPr>
            <p:nvPr/>
          </p:nvSpPr>
          <p:spPr bwMode="auto">
            <a:xfrm>
              <a:off x="100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Freeform 144"/>
            <p:cNvSpPr>
              <a:spLocks/>
            </p:cNvSpPr>
            <p:nvPr/>
          </p:nvSpPr>
          <p:spPr bwMode="auto">
            <a:xfrm>
              <a:off x="108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145"/>
            <p:cNvSpPr>
              <a:spLocks/>
            </p:cNvSpPr>
            <p:nvPr/>
          </p:nvSpPr>
          <p:spPr bwMode="auto">
            <a:xfrm>
              <a:off x="1154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Freeform 146"/>
            <p:cNvSpPr>
              <a:spLocks/>
            </p:cNvSpPr>
            <p:nvPr/>
          </p:nvSpPr>
          <p:spPr bwMode="auto">
            <a:xfrm>
              <a:off x="1228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Freeform 147"/>
            <p:cNvSpPr>
              <a:spLocks/>
            </p:cNvSpPr>
            <p:nvPr/>
          </p:nvSpPr>
          <p:spPr bwMode="auto">
            <a:xfrm>
              <a:off x="1302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Freeform 148"/>
            <p:cNvSpPr>
              <a:spLocks/>
            </p:cNvSpPr>
            <p:nvPr/>
          </p:nvSpPr>
          <p:spPr bwMode="auto">
            <a:xfrm>
              <a:off x="1376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149"/>
            <p:cNvSpPr>
              <a:spLocks/>
            </p:cNvSpPr>
            <p:nvPr/>
          </p:nvSpPr>
          <p:spPr bwMode="auto">
            <a:xfrm>
              <a:off x="1450" y="2858"/>
              <a:ext cx="165" cy="1070"/>
            </a:xfrm>
            <a:custGeom>
              <a:avLst/>
              <a:gdLst>
                <a:gd name="T0" fmla="*/ 44 w 208"/>
                <a:gd name="T1" fmla="*/ 0 h 1536"/>
                <a:gd name="T2" fmla="*/ 159 w 208"/>
                <a:gd name="T3" fmla="*/ 134 h 1536"/>
                <a:gd name="T4" fmla="*/ 6 w 208"/>
                <a:gd name="T5" fmla="*/ 234 h 1536"/>
                <a:gd name="T6" fmla="*/ 121 w 208"/>
                <a:gd name="T7" fmla="*/ 368 h 1536"/>
                <a:gd name="T8" fmla="*/ 6 w 208"/>
                <a:gd name="T9" fmla="*/ 502 h 1536"/>
                <a:gd name="T10" fmla="*/ 121 w 208"/>
                <a:gd name="T11" fmla="*/ 568 h 1536"/>
                <a:gd name="T12" fmla="*/ 44 w 208"/>
                <a:gd name="T13" fmla="*/ 669 h 1536"/>
                <a:gd name="T14" fmla="*/ 121 w 208"/>
                <a:gd name="T15" fmla="*/ 769 h 1536"/>
                <a:gd name="T16" fmla="*/ 6 w 208"/>
                <a:gd name="T17" fmla="*/ 869 h 1536"/>
                <a:gd name="T18" fmla="*/ 83 w 208"/>
                <a:gd name="T19" fmla="*/ 936 h 1536"/>
                <a:gd name="T20" fmla="*/ 44 w 208"/>
                <a:gd name="T21" fmla="*/ 1070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2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70" name="Text Box 150"/>
          <p:cNvSpPr txBox="1">
            <a:spLocks noChangeArrowheads="1"/>
          </p:cNvSpPr>
          <p:nvPr/>
        </p:nvSpPr>
        <p:spPr bwMode="auto">
          <a:xfrm>
            <a:off x="7897813" y="1524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6" charset="-120"/>
                <a:cs typeface="Arial" charset="0"/>
              </a:rPr>
              <a:t>…</a:t>
            </a:r>
          </a:p>
        </p:txBody>
      </p:sp>
      <p:sp>
        <p:nvSpPr>
          <p:cNvPr id="30771" name="Text Box 151"/>
          <p:cNvSpPr txBox="1">
            <a:spLocks noChangeArrowheads="1"/>
          </p:cNvSpPr>
          <p:nvPr/>
        </p:nvSpPr>
        <p:spPr bwMode="auto">
          <a:xfrm>
            <a:off x="8002588" y="1524000"/>
            <a:ext cx="1165225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>
                <a:latin typeface="Arial" charset="0"/>
                <a:ea typeface="新細明體" pitchFamily="16" charset="-120"/>
                <a:cs typeface="Arial" charset="0"/>
              </a:rPr>
              <a:t>Block 1 Warps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C1E266-BB2A-49EF-80CD-BBBADFEB5872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23825"/>
            <a:ext cx="8686800" cy="1312863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Programming Model:</a:t>
            </a:r>
            <a:br>
              <a:rPr lang="en-US" smtClean="0"/>
            </a:br>
            <a:r>
              <a:rPr lang="en-US" smtClean="0"/>
              <a:t>Square Matrix Multiplication Example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940425" cy="2651125"/>
          </a:xfrm>
        </p:spPr>
        <p:txBody>
          <a:bodyPr lIns="90000" tIns="46800" rIns="90000" bIns="46800"/>
          <a:lstStyle/>
          <a:p>
            <a:pPr marL="457200" indent="-457200" defTabSz="449263" eaLnBrk="1" hangingPunct="1">
              <a:spcBef>
                <a:spcPts val="600"/>
              </a:spcBef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P = M * N of size </a:t>
            </a:r>
            <a:r>
              <a:rPr lang="en-US" sz="2400" smtClean="0"/>
              <a:t>WIDTH x WIDTH</a:t>
            </a:r>
          </a:p>
          <a:p>
            <a:pPr marL="457200" indent="-457200" defTabSz="449263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Without tiling:</a:t>
            </a:r>
          </a:p>
          <a:p>
            <a:pPr marL="973138" lvl="1" indent="-401638" defTabSz="449263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/>
              <a:t>One </a:t>
            </a:r>
            <a:r>
              <a:rPr lang="en-US" smtClean="0">
                <a:solidFill>
                  <a:srgbClr val="FF6600"/>
                </a:solidFill>
              </a:rPr>
              <a:t>thread</a:t>
            </a:r>
            <a:r>
              <a:rPr lang="en-US" smtClean="0"/>
              <a:t> calculates one element of P</a:t>
            </a:r>
          </a:p>
          <a:p>
            <a:pPr marL="973138" lvl="1" indent="-401638" defTabSz="449263" eaLnBrk="1" hangingPunct="1">
              <a:buClr>
                <a:srgbClr val="3333CC"/>
              </a:buClr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smtClean="0">
                <a:solidFill>
                  <a:srgbClr val="3333CC"/>
                </a:solidFill>
              </a:rPr>
              <a:t>M and N are loaded </a:t>
            </a:r>
            <a:r>
              <a:rPr lang="en-US" sz="2000" smtClean="0">
                <a:solidFill>
                  <a:srgbClr val="3333CC"/>
                </a:solidFill>
              </a:rPr>
              <a:t>WIDTH</a:t>
            </a:r>
            <a:r>
              <a:rPr lang="en-US" smtClean="0">
                <a:solidFill>
                  <a:srgbClr val="3333CC"/>
                </a:solidFill>
              </a:rPr>
              <a:t> times</a:t>
            </a:r>
            <a:r>
              <a:rPr lang="en-US" smtClean="0"/>
              <a:t> from global memory</a:t>
            </a: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3884613" y="4075113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M</a:t>
            </a: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6397625" y="1560513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N</a:t>
            </a:r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6397625" y="4075113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P</a:t>
            </a:r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7769225" y="1560513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8"/>
          <p:cNvSpPr>
            <a:spLocks noChangeShapeType="1"/>
          </p:cNvSpPr>
          <p:nvPr/>
        </p:nvSpPr>
        <p:spPr bwMode="auto">
          <a:xfrm>
            <a:off x="7824788" y="4029075"/>
            <a:ext cx="1587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Line 9"/>
          <p:cNvSpPr>
            <a:spLocks noChangeShapeType="1"/>
          </p:cNvSpPr>
          <p:nvPr/>
        </p:nvSpPr>
        <p:spPr bwMode="auto">
          <a:xfrm>
            <a:off x="7769225" y="3998913"/>
            <a:ext cx="1588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8" name="Line 10"/>
          <p:cNvSpPr>
            <a:spLocks noChangeShapeType="1"/>
          </p:cNvSpPr>
          <p:nvPr/>
        </p:nvSpPr>
        <p:spPr bwMode="auto">
          <a:xfrm flipH="1">
            <a:off x="6396038" y="6394450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Text Box 11"/>
          <p:cNvSpPr txBox="1">
            <a:spLocks noChangeArrowheads="1"/>
          </p:cNvSpPr>
          <p:nvPr/>
        </p:nvSpPr>
        <p:spPr bwMode="auto">
          <a:xfrm>
            <a:off x="3884613" y="5446713"/>
            <a:ext cx="2468562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2"/>
          <p:cNvSpPr txBox="1">
            <a:spLocks noChangeArrowheads="1"/>
          </p:cNvSpPr>
          <p:nvPr/>
        </p:nvSpPr>
        <p:spPr bwMode="auto">
          <a:xfrm>
            <a:off x="7769225" y="5446713"/>
            <a:ext cx="55563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1" name="Line 13"/>
          <p:cNvSpPr>
            <a:spLocks noChangeShapeType="1"/>
          </p:cNvSpPr>
          <p:nvPr/>
        </p:nvSpPr>
        <p:spPr bwMode="auto">
          <a:xfrm>
            <a:off x="6342063" y="5446713"/>
            <a:ext cx="1417637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Line 14"/>
          <p:cNvSpPr>
            <a:spLocks noChangeShapeType="1"/>
          </p:cNvSpPr>
          <p:nvPr/>
        </p:nvSpPr>
        <p:spPr bwMode="auto">
          <a:xfrm>
            <a:off x="6342063" y="5500688"/>
            <a:ext cx="1417637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Line 15"/>
          <p:cNvSpPr>
            <a:spLocks noChangeShapeType="1"/>
          </p:cNvSpPr>
          <p:nvPr/>
        </p:nvSpPr>
        <p:spPr bwMode="auto">
          <a:xfrm flipH="1" flipV="1">
            <a:off x="8713788" y="1555750"/>
            <a:ext cx="7937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Line 16"/>
          <p:cNvSpPr>
            <a:spLocks noChangeShapeType="1"/>
          </p:cNvSpPr>
          <p:nvPr/>
        </p:nvSpPr>
        <p:spPr bwMode="auto">
          <a:xfrm flipH="1" flipV="1">
            <a:off x="8713788" y="4073525"/>
            <a:ext cx="7937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5" name="Line 17"/>
          <p:cNvSpPr>
            <a:spLocks noChangeShapeType="1"/>
          </p:cNvSpPr>
          <p:nvPr/>
        </p:nvSpPr>
        <p:spPr bwMode="auto">
          <a:xfrm flipH="1">
            <a:off x="3883025" y="6394450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auto">
          <a:xfrm rot="-5400000">
            <a:off x="8384382" y="2718593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4117" name="Text Box 19"/>
          <p:cNvSpPr txBox="1">
            <a:spLocks noChangeArrowheads="1"/>
          </p:cNvSpPr>
          <p:nvPr/>
        </p:nvSpPr>
        <p:spPr bwMode="auto">
          <a:xfrm rot="-5400000">
            <a:off x="8384382" y="5233193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4118" name="Text Box 20"/>
          <p:cNvSpPr txBox="1">
            <a:spLocks noChangeArrowheads="1"/>
          </p:cNvSpPr>
          <p:nvPr/>
        </p:nvSpPr>
        <p:spPr bwMode="auto">
          <a:xfrm>
            <a:off x="4908550" y="6205538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4119" name="Text Box 21"/>
          <p:cNvSpPr txBox="1">
            <a:spLocks noChangeArrowheads="1"/>
          </p:cNvSpPr>
          <p:nvPr/>
        </p:nvSpPr>
        <p:spPr bwMode="auto">
          <a:xfrm>
            <a:off x="7366000" y="6203950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CC9251-FB86-4C4D-8555-E56D183CEA3C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6" charset="-120"/>
              </a:rPr>
              <a:t>G80 Example: Thread Scheduling (Cont.)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305800" cy="35052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2400" smtClean="0">
                <a:ea typeface="新細明體" pitchFamily="16" charset="-120"/>
              </a:rPr>
              <a:t>SM implements zero-overhead warp scheduling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smtClean="0">
                <a:ea typeface="新細明體" pitchFamily="16" charset="-120"/>
              </a:rPr>
              <a:t>At any time, only one of the warps is executed by SM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smtClean="0">
                <a:ea typeface="新細明體" pitchFamily="16" charset="-120"/>
              </a:rPr>
              <a:t>Warps whose next instruction has its operands ready for consumption are eligible for execution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smtClean="0">
                <a:ea typeface="新細明體" pitchFamily="16" charset="-120"/>
              </a:rPr>
              <a:t>Eligible Warps are selected for execution on a prioritized scheduling policy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000" smtClean="0">
                <a:ea typeface="新細明體" pitchFamily="16" charset="-120"/>
              </a:rPr>
              <a:t>All threads in a warp execute the same instruction when selected</a:t>
            </a:r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828800" y="5181600"/>
          <a:ext cx="5892800" cy="1066800"/>
        </p:xfrm>
        <a:graphic>
          <a:graphicData uri="http://schemas.openxmlformats.org/presentationml/2006/ole">
            <p:oleObj spid="_x0000_s31750" name="Visio" r:id="rId3" imgW="5892336" imgH="1066133" progId="Visio.Drawing.11">
              <p:embed/>
            </p:oleObj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505200" y="1219200"/>
            <a:ext cx="5348288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10000"/>
              </a:spcBef>
              <a:buFontTx/>
              <a:buChar char="•"/>
            </a:pPr>
            <a:endParaRPr lang="zh-TW" altLang="en-US">
              <a:latin typeface="Arial" charset="0"/>
              <a:ea typeface="新細明體" pitchFamily="16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DD0346-506A-4DF7-9C44-0213AEA914D1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6" charset="-120"/>
              </a:rPr>
              <a:t>G80 Block Granularity Considerations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itchFamily="16" charset="-120"/>
              </a:rPr>
              <a:t>For Matrix Multiplication using multiple blocks, should I use 8X8, 16X16 or 32X32 blocks?</a:t>
            </a:r>
          </a:p>
          <a:p>
            <a:pPr lvl="1" eaLnBrk="1" hangingPunct="1"/>
            <a:endParaRPr lang="en-US" altLang="zh-TW" sz="2000" smtClean="0">
              <a:ea typeface="新細明體" pitchFamily="16" charset="-120"/>
            </a:endParaRPr>
          </a:p>
          <a:p>
            <a:pPr lvl="1" eaLnBrk="1" hangingPunct="1"/>
            <a:r>
              <a:rPr lang="en-US" altLang="zh-TW" sz="2000" smtClean="0">
                <a:ea typeface="新細明體" pitchFamily="16" charset="-120"/>
              </a:rPr>
              <a:t>For 8X8, we have 64 threads per Block. Since each SM can take up to 768 threads, there are 12 Blocks. However, each SM can only take up to 8 Blocks, only 512 threads will go into each SM!</a:t>
            </a:r>
          </a:p>
          <a:p>
            <a:pPr lvl="1" eaLnBrk="1" hangingPunct="1"/>
            <a:endParaRPr lang="en-US" altLang="zh-TW" sz="2000" smtClean="0">
              <a:ea typeface="新細明體" pitchFamily="16" charset="-120"/>
            </a:endParaRPr>
          </a:p>
          <a:p>
            <a:pPr lvl="1" eaLnBrk="1" hangingPunct="1"/>
            <a:r>
              <a:rPr lang="en-US" altLang="zh-TW" sz="2000" smtClean="0">
                <a:ea typeface="新細明體" pitchFamily="16" charset="-120"/>
              </a:rPr>
              <a:t>For 16X16, we have 256 threads per Block. Since each SM can take up to 768 threads, it can take up to 3 Blocks and achieve full capacity unless other resource considerations overrule.</a:t>
            </a:r>
          </a:p>
          <a:p>
            <a:pPr lvl="1" eaLnBrk="1" hangingPunct="1"/>
            <a:endParaRPr lang="en-US" altLang="zh-TW" sz="2000" smtClean="0">
              <a:ea typeface="新細明體" pitchFamily="16" charset="-120"/>
            </a:endParaRPr>
          </a:p>
          <a:p>
            <a:pPr lvl="1" eaLnBrk="1" hangingPunct="1"/>
            <a:r>
              <a:rPr lang="en-US" altLang="zh-TW" sz="2000" smtClean="0">
                <a:ea typeface="新細明體" pitchFamily="16" charset="-120"/>
              </a:rPr>
              <a:t>For 32X32, we have 1024 threads per Block. Not even one can fit into an SM!</a:t>
            </a:r>
          </a:p>
          <a:p>
            <a:pPr lvl="1" eaLnBrk="1" hangingPunct="1"/>
            <a:endParaRPr lang="en-US" altLang="zh-TW" sz="2000" smtClean="0">
              <a:ea typeface="新細明體" pitchFamily="1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7DA7C6-46B3-4E56-A2E3-71BC5C0A2D70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6" charset="-120"/>
              </a:rPr>
              <a:t>Some Additional API Features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pitchFamily="1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6C4499-D675-4C02-BFAC-7A43DE0EB760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6" charset="-120"/>
              </a:rPr>
              <a:t>Application Programming Interface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zh-TW" smtClean="0">
                <a:ea typeface="新細明體" pitchFamily="16" charset="-120"/>
              </a:rPr>
              <a:t>The API is an </a:t>
            </a:r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extension to the C programming language</a:t>
            </a:r>
          </a:p>
          <a:p>
            <a:pPr marL="457200" indent="-457200" eaLnBrk="1" hangingPunct="1"/>
            <a:r>
              <a:rPr lang="en-US" altLang="zh-TW" smtClean="0">
                <a:ea typeface="新細明體" pitchFamily="16" charset="-120"/>
              </a:rPr>
              <a:t>It consists of:</a:t>
            </a:r>
          </a:p>
          <a:p>
            <a:pPr marL="974725" lvl="1" indent="-403225"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Language extensions</a:t>
            </a:r>
          </a:p>
          <a:p>
            <a:pPr marL="1431925" lvl="2" indent="-342900" eaLnBrk="1" hangingPunct="1"/>
            <a:r>
              <a:rPr lang="en-US" altLang="zh-TW" smtClean="0">
                <a:ea typeface="新細明體" pitchFamily="16" charset="-120"/>
              </a:rPr>
              <a:t>To target portions of the code for execution on the device</a:t>
            </a:r>
          </a:p>
          <a:p>
            <a:pPr marL="974725" lvl="1" indent="-403225"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A runtime</a:t>
            </a:r>
            <a:r>
              <a:rPr lang="en-US" altLang="zh-TW" smtClean="0">
                <a:ea typeface="新細明體" pitchFamily="16" charset="-120"/>
              </a:rPr>
              <a:t> library split into:</a:t>
            </a:r>
          </a:p>
          <a:p>
            <a:pPr marL="1431925" lvl="2" indent="-342900" eaLnBrk="1" hangingPunct="1"/>
            <a:r>
              <a:rPr lang="en-US" altLang="zh-TW" smtClean="0">
                <a:ea typeface="新細明體" pitchFamily="16" charset="-120"/>
              </a:rPr>
              <a:t>A </a:t>
            </a:r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common component</a:t>
            </a:r>
            <a:r>
              <a:rPr lang="en-US" altLang="zh-TW" smtClean="0">
                <a:ea typeface="新細明體" pitchFamily="16" charset="-120"/>
              </a:rPr>
              <a:t> providing built-in vector types and a subset of the C runtime library in both host and device codes</a:t>
            </a:r>
          </a:p>
          <a:p>
            <a:pPr marL="1431925" lvl="2" indent="-342900" eaLnBrk="1" hangingPunct="1"/>
            <a:r>
              <a:rPr lang="en-US" altLang="zh-TW" smtClean="0">
                <a:ea typeface="新細明體" pitchFamily="16" charset="-120"/>
              </a:rPr>
              <a:t>A </a:t>
            </a:r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host component</a:t>
            </a:r>
            <a:r>
              <a:rPr lang="en-US" altLang="zh-TW" smtClean="0">
                <a:ea typeface="新細明體" pitchFamily="16" charset="-120"/>
              </a:rPr>
              <a:t> to control and access one or more devices from the host</a:t>
            </a:r>
          </a:p>
          <a:p>
            <a:pPr marL="1431925" lvl="2" indent="-342900" eaLnBrk="1" hangingPunct="1"/>
            <a:r>
              <a:rPr lang="en-US" altLang="zh-TW" smtClean="0">
                <a:ea typeface="新細明體" pitchFamily="16" charset="-120"/>
              </a:rPr>
              <a:t>A </a:t>
            </a:r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device component</a:t>
            </a:r>
            <a:r>
              <a:rPr lang="en-US" altLang="zh-TW" smtClean="0">
                <a:ea typeface="新細明體" pitchFamily="16" charset="-120"/>
              </a:rPr>
              <a:t> providing device-specific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60611F-E55C-4943-BB93-ECA9BADB78CA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6" charset="-120"/>
              </a:rPr>
              <a:t>Language Extensions:</a:t>
            </a:r>
            <a:br>
              <a:rPr lang="en-US" altLang="zh-TW" smtClean="0">
                <a:ea typeface="新細明體" pitchFamily="16" charset="-120"/>
              </a:rPr>
            </a:br>
            <a:r>
              <a:rPr lang="en-US" altLang="zh-TW" smtClean="0">
                <a:ea typeface="新細明體" pitchFamily="16" charset="-120"/>
              </a:rPr>
              <a:t>Built-in Variables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endParaRPr lang="zh-TW" altLang="en-US" smtClean="0">
              <a:latin typeface="Courier New" pitchFamily="49" charset="0"/>
              <a:ea typeface="新細明體" pitchFamily="16" charset="-120"/>
            </a:endParaRPr>
          </a:p>
          <a:p>
            <a:pPr marL="457200" indent="-457200" eaLnBrk="1" hangingPunct="1"/>
            <a:r>
              <a:rPr lang="en-US" altLang="zh-TW" b="1" smtClean="0">
                <a:latin typeface="Courier New" pitchFamily="49" charset="0"/>
                <a:ea typeface="新細明體" pitchFamily="16" charset="-120"/>
              </a:rPr>
              <a:t>dim3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gridDim</a:t>
            </a:r>
            <a:r>
              <a:rPr lang="en-US" altLang="zh-TW" smtClean="0">
                <a:latin typeface="Courier New" pitchFamily="49" charset="0"/>
                <a:ea typeface="新細明體" pitchFamily="16" charset="-120"/>
              </a:rPr>
              <a:t>;</a:t>
            </a:r>
          </a:p>
          <a:p>
            <a:pPr marL="974725" lvl="1" indent="-403225" eaLnBrk="1" hangingPunct="1"/>
            <a:r>
              <a:rPr lang="en-US" altLang="zh-TW" smtClean="0">
                <a:ea typeface="新細明體" pitchFamily="16" charset="-120"/>
              </a:rPr>
              <a:t>Dimensions of the grid in blocks (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gridDim.z</a:t>
            </a:r>
            <a:r>
              <a:rPr lang="en-US" altLang="zh-TW" smtClean="0">
                <a:ea typeface="新細明體" pitchFamily="16" charset="-120"/>
              </a:rPr>
              <a:t> unused)</a:t>
            </a:r>
          </a:p>
          <a:p>
            <a:pPr marL="457200" indent="-457200" eaLnBrk="1" hangingPunct="1"/>
            <a:r>
              <a:rPr lang="en-US" altLang="zh-TW" b="1" smtClean="0">
                <a:latin typeface="Courier New" pitchFamily="49" charset="0"/>
                <a:ea typeface="新細明體" pitchFamily="16" charset="-120"/>
              </a:rPr>
              <a:t>dim3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blockDim</a:t>
            </a:r>
            <a:r>
              <a:rPr lang="en-US" altLang="zh-TW" smtClean="0">
                <a:latin typeface="Courier New" pitchFamily="49" charset="0"/>
                <a:ea typeface="新細明體" pitchFamily="16" charset="-120"/>
              </a:rPr>
              <a:t>;</a:t>
            </a:r>
          </a:p>
          <a:p>
            <a:pPr marL="974725" lvl="1" indent="-403225" eaLnBrk="1" hangingPunct="1"/>
            <a:r>
              <a:rPr lang="en-US" altLang="zh-TW" smtClean="0">
                <a:ea typeface="新細明體" pitchFamily="16" charset="-120"/>
              </a:rPr>
              <a:t>Dimensions of the block in threads</a:t>
            </a:r>
          </a:p>
          <a:p>
            <a:pPr marL="457200" indent="-457200" eaLnBrk="1" hangingPunct="1"/>
            <a:r>
              <a:rPr lang="en-US" altLang="zh-TW" b="1" smtClean="0">
                <a:latin typeface="Courier New" pitchFamily="49" charset="0"/>
                <a:ea typeface="新細明體" pitchFamily="16" charset="-120"/>
              </a:rPr>
              <a:t>dim3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blockIdx</a:t>
            </a:r>
            <a:r>
              <a:rPr lang="en-US" altLang="zh-TW" smtClean="0">
                <a:latin typeface="Courier New" pitchFamily="49" charset="0"/>
                <a:ea typeface="新細明體" pitchFamily="16" charset="-120"/>
              </a:rPr>
              <a:t>;</a:t>
            </a:r>
          </a:p>
          <a:p>
            <a:pPr marL="974725" lvl="1" indent="-403225" eaLnBrk="1" hangingPunct="1"/>
            <a:r>
              <a:rPr lang="en-US" altLang="zh-TW" smtClean="0">
                <a:ea typeface="新細明體" pitchFamily="16" charset="-120"/>
              </a:rPr>
              <a:t>Block index within the grid</a:t>
            </a:r>
          </a:p>
          <a:p>
            <a:pPr marL="457200" indent="-457200" eaLnBrk="1" hangingPunct="1"/>
            <a:r>
              <a:rPr lang="en-US" altLang="zh-TW" b="1" smtClean="0">
                <a:latin typeface="Courier New" pitchFamily="49" charset="0"/>
                <a:ea typeface="新細明體" pitchFamily="16" charset="-120"/>
              </a:rPr>
              <a:t>dim3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threadIdx</a:t>
            </a:r>
            <a:r>
              <a:rPr lang="en-US" altLang="zh-TW" smtClean="0">
                <a:latin typeface="Courier New" pitchFamily="49" charset="0"/>
                <a:ea typeface="新細明體" pitchFamily="16" charset="-120"/>
              </a:rPr>
              <a:t>;</a:t>
            </a:r>
          </a:p>
          <a:p>
            <a:pPr marL="974725" lvl="1" indent="-403225" eaLnBrk="1" hangingPunct="1"/>
            <a:r>
              <a:rPr lang="en-US" altLang="zh-TW" smtClean="0">
                <a:ea typeface="新細明體" pitchFamily="16" charset="-120"/>
              </a:rPr>
              <a:t>Thread index within the block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8FD407-7335-4F46-A73E-B5861988F0C7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6" charset="-120"/>
              </a:rPr>
              <a:t>Common Runtime Component:</a:t>
            </a:r>
            <a:br>
              <a:rPr lang="en-US" altLang="zh-TW" smtClean="0">
                <a:ea typeface="新細明體" pitchFamily="16" charset="-120"/>
              </a:rPr>
            </a:br>
            <a:r>
              <a:rPr lang="en-US" altLang="zh-TW" smtClean="0">
                <a:ea typeface="新細明體" pitchFamily="16" charset="-120"/>
              </a:rPr>
              <a:t>Mathematical Functions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9213"/>
            <a:ext cx="8229600" cy="5303837"/>
          </a:xfrm>
        </p:spPr>
        <p:txBody>
          <a:bodyPr/>
          <a:lstStyle/>
          <a:p>
            <a:pPr marL="457200" indent="-457200" eaLnBrk="1" hangingPunct="1"/>
            <a:endParaRPr lang="zh-TW" altLang="en-US" sz="800" smtClean="0">
              <a:latin typeface="Courier New" pitchFamily="49" charset="0"/>
              <a:ea typeface="新細明體" pitchFamily="16" charset="-120"/>
            </a:endParaRPr>
          </a:p>
          <a:p>
            <a:pPr marL="457200" indent="-457200" eaLnBrk="1" hangingPunct="1"/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pow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sqrt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cbrt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hypot</a:t>
            </a:r>
          </a:p>
          <a:p>
            <a:pPr marL="457200" indent="-457200" eaLnBrk="1" hangingPunct="1"/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exp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exp2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expm1</a:t>
            </a:r>
          </a:p>
          <a:p>
            <a:pPr marL="457200" indent="-457200" eaLnBrk="1" hangingPunct="1"/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log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log2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log10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log1p</a:t>
            </a:r>
          </a:p>
          <a:p>
            <a:pPr marL="457200" indent="-457200" eaLnBrk="1" hangingPunct="1"/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sin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cos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tan</a:t>
            </a:r>
            <a:r>
              <a:rPr lang="pt-BR" sz="2400" b="1" smtClean="0">
                <a:solidFill>
                  <a:schemeClr val="accent2"/>
                </a:solidFill>
              </a:rPr>
              <a:t>, </a:t>
            </a:r>
            <a:r>
              <a:rPr lang="pt-BR" sz="2400" b="1" smtClean="0">
                <a:solidFill>
                  <a:schemeClr val="accent2"/>
                </a:solidFill>
                <a:latin typeface="Courier New" pitchFamily="49" charset="0"/>
              </a:rPr>
              <a:t>asin</a:t>
            </a:r>
            <a:r>
              <a:rPr lang="pt-BR" sz="2400" b="1" smtClean="0">
                <a:solidFill>
                  <a:schemeClr val="accent2"/>
                </a:solidFill>
              </a:rPr>
              <a:t>, </a:t>
            </a:r>
            <a:r>
              <a:rPr lang="pt-BR" sz="2400" b="1" smtClean="0">
                <a:solidFill>
                  <a:schemeClr val="accent2"/>
                </a:solidFill>
                <a:latin typeface="Courier New" pitchFamily="49" charset="0"/>
              </a:rPr>
              <a:t>acos</a:t>
            </a:r>
            <a:r>
              <a:rPr lang="pt-BR" sz="2400" b="1" smtClean="0">
                <a:solidFill>
                  <a:schemeClr val="accent2"/>
                </a:solidFill>
              </a:rPr>
              <a:t>, </a:t>
            </a:r>
            <a:r>
              <a:rPr lang="pt-BR" sz="2400" b="1" smtClean="0">
                <a:solidFill>
                  <a:schemeClr val="accent2"/>
                </a:solidFill>
                <a:latin typeface="Courier New" pitchFamily="49" charset="0"/>
              </a:rPr>
              <a:t>atan</a:t>
            </a:r>
            <a:r>
              <a:rPr lang="pt-BR" sz="2400" b="1" smtClean="0">
                <a:solidFill>
                  <a:schemeClr val="accent2"/>
                </a:solidFill>
              </a:rPr>
              <a:t>, </a:t>
            </a:r>
            <a:r>
              <a:rPr lang="pt-BR" sz="2400" b="1" smtClean="0">
                <a:solidFill>
                  <a:schemeClr val="accent2"/>
                </a:solidFill>
                <a:latin typeface="Courier New" pitchFamily="49" charset="0"/>
              </a:rPr>
              <a:t>atan2</a:t>
            </a:r>
            <a:endParaRPr lang="en-US" altLang="zh-TW" sz="2400" b="1" smtClean="0">
              <a:solidFill>
                <a:schemeClr val="accent2"/>
              </a:solidFill>
              <a:latin typeface="Courier New" pitchFamily="49" charset="0"/>
              <a:ea typeface="新細明體" pitchFamily="16" charset="-120"/>
            </a:endParaRPr>
          </a:p>
          <a:p>
            <a:pPr marL="457200" indent="-457200" eaLnBrk="1" hangingPunct="1"/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sinh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pt-BR" sz="2400" b="1" smtClean="0">
                <a:solidFill>
                  <a:schemeClr val="accent2"/>
                </a:solidFill>
                <a:latin typeface="Courier New" pitchFamily="49" charset="0"/>
              </a:rPr>
              <a:t>cosh</a:t>
            </a:r>
            <a:r>
              <a:rPr lang="pt-BR" sz="2400" b="1" smtClean="0">
                <a:solidFill>
                  <a:schemeClr val="accent2"/>
                </a:solidFill>
              </a:rPr>
              <a:t>, </a:t>
            </a:r>
            <a:r>
              <a:rPr lang="pt-BR" sz="2400" b="1" smtClean="0">
                <a:solidFill>
                  <a:schemeClr val="accent2"/>
                </a:solidFill>
                <a:latin typeface="Courier New" pitchFamily="49" charset="0"/>
              </a:rPr>
              <a:t>tanh</a:t>
            </a:r>
            <a:r>
              <a:rPr lang="pt-BR" sz="2400" b="1" smtClean="0">
                <a:solidFill>
                  <a:schemeClr val="accent2"/>
                </a:solidFill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asinh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a</a:t>
            </a:r>
            <a:r>
              <a:rPr lang="pt-BR" sz="2400" b="1" smtClean="0">
                <a:solidFill>
                  <a:schemeClr val="accent2"/>
                </a:solidFill>
                <a:latin typeface="Courier New" pitchFamily="49" charset="0"/>
              </a:rPr>
              <a:t>cosh</a:t>
            </a:r>
            <a:r>
              <a:rPr lang="pt-BR" sz="2400" b="1" smtClean="0">
                <a:solidFill>
                  <a:schemeClr val="accent2"/>
                </a:solidFill>
              </a:rPr>
              <a:t>, </a:t>
            </a:r>
            <a:r>
              <a:rPr lang="pt-BR" sz="2400" b="1" smtClean="0">
                <a:solidFill>
                  <a:schemeClr val="accent2"/>
                </a:solidFill>
                <a:latin typeface="Courier New" pitchFamily="49" charset="0"/>
              </a:rPr>
              <a:t>atanh</a:t>
            </a:r>
          </a:p>
          <a:p>
            <a:pPr marL="457200" indent="-457200" eaLnBrk="1" hangingPunct="1"/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ceil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floor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trunc</a:t>
            </a:r>
            <a:r>
              <a:rPr lang="en-US" altLang="zh-TW" sz="2400" b="1" smtClean="0">
                <a:solidFill>
                  <a:schemeClr val="accent2"/>
                </a:solidFill>
                <a:ea typeface="新細明體" pitchFamily="16" charset="-120"/>
              </a:rPr>
              <a:t>,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round</a:t>
            </a:r>
          </a:p>
          <a:p>
            <a:pPr marL="457200" indent="-457200" eaLnBrk="1" hangingPunct="1"/>
            <a:r>
              <a:rPr lang="en-US" altLang="zh-TW" sz="2400" smtClean="0">
                <a:ea typeface="新細明體" pitchFamily="16" charset="-120"/>
              </a:rPr>
              <a:t>Etc.</a:t>
            </a:r>
          </a:p>
          <a:p>
            <a:pPr marL="974725" lvl="1" indent="-403225" eaLnBrk="1" hangingPunct="1"/>
            <a:r>
              <a:rPr lang="en-US" altLang="zh-TW" smtClean="0">
                <a:ea typeface="新細明體" pitchFamily="16" charset="-120"/>
              </a:rPr>
              <a:t>When executed on the host, a given function uses the C runtime implementation if available</a:t>
            </a:r>
          </a:p>
          <a:p>
            <a:pPr marL="974725" lvl="1" indent="-403225" eaLnBrk="1" hangingPunct="1"/>
            <a:r>
              <a:rPr lang="en-US" altLang="zh-TW" smtClean="0">
                <a:ea typeface="新細明體" pitchFamily="16" charset="-120"/>
              </a:rPr>
              <a:t>These functions are only supported for scalar types, not vector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FC7AC8-E224-4295-AEE3-900C251968EB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6" charset="-120"/>
              </a:rPr>
              <a:t>Device Runtime Component:</a:t>
            </a:r>
            <a:br>
              <a:rPr lang="en-US" altLang="zh-TW" smtClean="0">
                <a:ea typeface="新細明體" pitchFamily="16" charset="-120"/>
              </a:rPr>
            </a:br>
            <a:r>
              <a:rPr lang="en-US" altLang="zh-TW" smtClean="0">
                <a:ea typeface="新細明體" pitchFamily="16" charset="-120"/>
              </a:rPr>
              <a:t>Mathematical Functions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zh-TW" smtClean="0">
                <a:ea typeface="新細明體" pitchFamily="16" charset="-120"/>
              </a:rPr>
              <a:t>Some mathematical functions (e.g.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sin(x)</a:t>
            </a:r>
            <a:r>
              <a:rPr lang="en-US" altLang="zh-TW" smtClean="0">
                <a:ea typeface="新細明體" pitchFamily="16" charset="-120"/>
              </a:rPr>
              <a:t>) have a less accurate, but faster device-only version (e.g.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__sin(x)</a:t>
            </a:r>
            <a:r>
              <a:rPr lang="en-US" altLang="zh-TW" smtClean="0">
                <a:ea typeface="新細明體" pitchFamily="16" charset="-120"/>
              </a:rPr>
              <a:t>)</a:t>
            </a:r>
          </a:p>
          <a:p>
            <a:pPr marL="974725" lvl="1" indent="-403225" eaLnBrk="1" hangingPunct="1"/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__pow</a:t>
            </a:r>
          </a:p>
          <a:p>
            <a:pPr marL="974725" lvl="1" indent="-403225" eaLnBrk="1" hangingPunct="1"/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__log</a:t>
            </a:r>
            <a:r>
              <a:rPr lang="en-US" altLang="zh-TW" b="1" smtClean="0">
                <a:ea typeface="新細明體" pitchFamily="16" charset="-120"/>
              </a:rPr>
              <a:t>,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6" charset="-120"/>
              </a:rPr>
              <a:t>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__log2</a:t>
            </a:r>
            <a:r>
              <a:rPr lang="en-US" altLang="zh-TW" b="1" smtClean="0">
                <a:ea typeface="新細明體" pitchFamily="16" charset="-120"/>
              </a:rPr>
              <a:t>,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6" charset="-120"/>
              </a:rPr>
              <a:t>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__log10</a:t>
            </a:r>
            <a:endParaRPr lang="en-US" altLang="zh-TW" b="1" smtClean="0">
              <a:solidFill>
                <a:schemeClr val="accent2"/>
              </a:solidFill>
              <a:ea typeface="新細明體" pitchFamily="16" charset="-120"/>
            </a:endParaRPr>
          </a:p>
          <a:p>
            <a:pPr marL="974725" lvl="1" indent="-403225" eaLnBrk="1" hangingPunct="1"/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__exp</a:t>
            </a:r>
            <a:endParaRPr lang="en-US" altLang="zh-TW" b="1" smtClean="0">
              <a:solidFill>
                <a:schemeClr val="accent2"/>
              </a:solidFill>
              <a:ea typeface="新細明體" pitchFamily="16" charset="-120"/>
            </a:endParaRPr>
          </a:p>
          <a:p>
            <a:pPr marL="974725" lvl="1" indent="-403225" eaLnBrk="1" hangingPunct="1"/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__sin</a:t>
            </a:r>
            <a:r>
              <a:rPr lang="en-US" altLang="zh-TW" b="1" smtClean="0">
                <a:ea typeface="新細明體" pitchFamily="16" charset="-120"/>
              </a:rPr>
              <a:t>,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6" charset="-120"/>
              </a:rPr>
              <a:t>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__cos</a:t>
            </a:r>
            <a:r>
              <a:rPr lang="en-US" altLang="zh-TW" b="1" smtClean="0">
                <a:ea typeface="新細明體" pitchFamily="16" charset="-120"/>
              </a:rPr>
              <a:t>,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6" charset="-120"/>
              </a:rPr>
              <a:t> 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  <a:ea typeface="新細明體" pitchFamily="16" charset="-120"/>
              </a:rPr>
              <a:t>__tan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72F2B2-D30E-4E86-9F42-21BE42C30880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6" charset="-120"/>
              </a:rPr>
              <a:t>Host Runtime Component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10600" cy="4572000"/>
          </a:xfrm>
        </p:spPr>
        <p:txBody>
          <a:bodyPr/>
          <a:lstStyle/>
          <a:p>
            <a:pPr marL="457200" indent="-457200" eaLnBrk="1" hangingPunct="1"/>
            <a:r>
              <a:rPr lang="en-US" altLang="zh-TW" smtClean="0">
                <a:ea typeface="新細明體" pitchFamily="16" charset="-120"/>
              </a:rPr>
              <a:t>Provides functions to deal with:</a:t>
            </a:r>
          </a:p>
          <a:p>
            <a:pPr marL="974725" lvl="1" indent="-403225"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Device</a:t>
            </a:r>
            <a:r>
              <a:rPr lang="en-US" altLang="zh-TW" smtClean="0">
                <a:ea typeface="新細明體" pitchFamily="16" charset="-120"/>
              </a:rPr>
              <a:t> management (including multi-device systems)</a:t>
            </a:r>
          </a:p>
          <a:p>
            <a:pPr marL="974725" lvl="1" indent="-403225"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Memory</a:t>
            </a:r>
            <a:r>
              <a:rPr lang="en-US" altLang="zh-TW" smtClean="0">
                <a:ea typeface="新細明體" pitchFamily="16" charset="-120"/>
              </a:rPr>
              <a:t> management</a:t>
            </a:r>
          </a:p>
          <a:p>
            <a:pPr marL="974725" lvl="1" indent="-403225"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Error</a:t>
            </a:r>
            <a:r>
              <a:rPr lang="en-US" altLang="zh-TW" smtClean="0">
                <a:ea typeface="新細明體" pitchFamily="16" charset="-120"/>
              </a:rPr>
              <a:t> handling</a:t>
            </a:r>
          </a:p>
          <a:p>
            <a:pPr marL="457200" indent="-457200" eaLnBrk="1" hangingPunct="1"/>
            <a:endParaRPr lang="en-US" altLang="zh-TW" smtClean="0">
              <a:ea typeface="新細明體" pitchFamily="16" charset="-120"/>
            </a:endParaRPr>
          </a:p>
          <a:p>
            <a:pPr marL="457200" indent="-457200" eaLnBrk="1" hangingPunct="1"/>
            <a:r>
              <a:rPr lang="en-US" altLang="zh-TW" smtClean="0">
                <a:ea typeface="新細明體" pitchFamily="16" charset="-120"/>
              </a:rPr>
              <a:t>Initializes the first time a runtime function is called</a:t>
            </a:r>
          </a:p>
          <a:p>
            <a:pPr marL="457200" indent="-457200" eaLnBrk="1" hangingPunct="1"/>
            <a:endParaRPr lang="en-US" altLang="zh-TW" smtClean="0">
              <a:ea typeface="新細明體" pitchFamily="16" charset="-120"/>
            </a:endParaRPr>
          </a:p>
          <a:p>
            <a:pPr marL="457200" indent="-457200" eaLnBrk="1" hangingPunct="1"/>
            <a:r>
              <a:rPr lang="en-US" altLang="zh-TW" smtClean="0">
                <a:ea typeface="新細明體" pitchFamily="16" charset="-120"/>
              </a:rPr>
              <a:t>A host thread can invoke device code on only one device</a:t>
            </a:r>
          </a:p>
          <a:p>
            <a:pPr marL="974725" lvl="1" indent="-403225" eaLnBrk="1" hangingPunct="1"/>
            <a:r>
              <a:rPr lang="en-US" altLang="zh-TW" smtClean="0">
                <a:ea typeface="新細明體" pitchFamily="16" charset="-120"/>
              </a:rPr>
              <a:t>Multiple host threads required to run on multiple devices</a:t>
            </a:r>
          </a:p>
          <a:p>
            <a:pPr marL="457200" indent="-457200" eaLnBrk="1" hangingPunct="1">
              <a:buFontTx/>
              <a:buNone/>
            </a:pPr>
            <a:endParaRPr lang="en-US" altLang="zh-TW" smtClean="0">
              <a:ea typeface="新細明體" pitchFamily="16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999A60-518A-4929-971C-1BFD5B7A5EE8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6" charset="-120"/>
              </a:rPr>
              <a:t>Device Runtime Component:</a:t>
            </a:r>
            <a:br>
              <a:rPr lang="en-US" altLang="zh-TW" smtClean="0">
                <a:ea typeface="新細明體" pitchFamily="16" charset="-120"/>
              </a:rPr>
            </a:br>
            <a:r>
              <a:rPr lang="en-US" altLang="zh-TW" smtClean="0">
                <a:ea typeface="新細明體" pitchFamily="16" charset="-120"/>
              </a:rPr>
              <a:t>Synchronization Function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305800" cy="4572000"/>
          </a:xfrm>
        </p:spPr>
        <p:txBody>
          <a:bodyPr/>
          <a:lstStyle/>
          <a:p>
            <a:pPr marL="457200" indent="-457200" eaLnBrk="1" hangingPunct="1"/>
            <a:r>
              <a:rPr lang="en-US" altLang="zh-TW" b="1" smtClean="0">
                <a:latin typeface="Courier New" pitchFamily="49" charset="0"/>
                <a:ea typeface="新細明體" pitchFamily="16" charset="-120"/>
              </a:rPr>
              <a:t>void __syncthreads();</a:t>
            </a:r>
          </a:p>
          <a:p>
            <a:pPr marL="457200" indent="-457200"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6" charset="-120"/>
              </a:rPr>
              <a:t>Synchronizes all threads in a block</a:t>
            </a:r>
            <a:endParaRPr lang="en-US" altLang="zh-TW" smtClean="0">
              <a:ea typeface="新細明體" pitchFamily="16" charset="-120"/>
            </a:endParaRPr>
          </a:p>
          <a:p>
            <a:pPr marL="457200" indent="-457200" eaLnBrk="1" hangingPunct="1"/>
            <a:r>
              <a:rPr lang="en-US" altLang="zh-TW" smtClean="0">
                <a:ea typeface="新細明體" pitchFamily="16" charset="-120"/>
              </a:rPr>
              <a:t>Once all threads have reached this point, execution resumes normally</a:t>
            </a:r>
          </a:p>
          <a:p>
            <a:pPr marL="457200" indent="-457200" eaLnBrk="1" hangingPunct="1"/>
            <a:r>
              <a:rPr lang="en-US" altLang="zh-TW" smtClean="0">
                <a:ea typeface="新細明體" pitchFamily="16" charset="-120"/>
              </a:rPr>
              <a:t>Used to avoid RAW / WAR / WAW hazards when accessing shared or global memory</a:t>
            </a:r>
          </a:p>
          <a:p>
            <a:pPr marL="457200" indent="-457200" eaLnBrk="1" hangingPunct="1"/>
            <a:r>
              <a:rPr lang="en-US" altLang="zh-TW" smtClean="0">
                <a:ea typeface="新細明體" pitchFamily="16" charset="-120"/>
              </a:rPr>
              <a:t>Allowed in conditional constructs only if the conditional is uniform across the entire thread block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BDF89A-C964-407F-BA90-79AAF803586E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45720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41148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41148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36576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5029200" y="13716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Rectangle 14"/>
          <p:cNvSpPr>
            <a:spLocks noChangeArrowheads="1"/>
          </p:cNvSpPr>
          <p:nvPr/>
        </p:nvSpPr>
        <p:spPr bwMode="auto">
          <a:xfrm>
            <a:off x="45720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137" name="Rectangle 15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Rectangle 1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Rectangle 17"/>
          <p:cNvSpPr>
            <a:spLocks noChangeArrowheads="1"/>
          </p:cNvSpPr>
          <p:nvPr/>
        </p:nvSpPr>
        <p:spPr bwMode="auto">
          <a:xfrm>
            <a:off x="5029200" y="18288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14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Layout of a Matrix in C</a:t>
            </a:r>
          </a:p>
        </p:txBody>
      </p:sp>
      <p:sp>
        <p:nvSpPr>
          <p:cNvPr id="5141" name="Rectangle 19"/>
          <p:cNvSpPr>
            <a:spLocks noChangeArrowheads="1"/>
          </p:cNvSpPr>
          <p:nvPr/>
        </p:nvSpPr>
        <p:spPr bwMode="auto">
          <a:xfrm>
            <a:off x="91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Rectangle 20"/>
          <p:cNvSpPr>
            <a:spLocks noChangeArrowheads="1"/>
          </p:cNvSpPr>
          <p:nvPr/>
        </p:nvSpPr>
        <p:spPr bwMode="auto">
          <a:xfrm>
            <a:off x="137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Rectangle 21"/>
          <p:cNvSpPr>
            <a:spLocks noChangeArrowheads="1"/>
          </p:cNvSpPr>
          <p:nvPr/>
        </p:nvSpPr>
        <p:spPr bwMode="auto">
          <a:xfrm>
            <a:off x="182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Rectangle 22"/>
          <p:cNvSpPr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23"/>
          <p:cNvSpPr>
            <a:spLocks noChangeArrowheads="1"/>
          </p:cNvSpPr>
          <p:nvPr/>
        </p:nvSpPr>
        <p:spPr bwMode="auto">
          <a:xfrm>
            <a:off x="274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Rectangle 24"/>
          <p:cNvSpPr>
            <a:spLocks noChangeArrowheads="1"/>
          </p:cNvSpPr>
          <p:nvPr/>
        </p:nvSpPr>
        <p:spPr bwMode="auto">
          <a:xfrm>
            <a:off x="320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Rectangle 25"/>
          <p:cNvSpPr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Rectangle 26"/>
          <p:cNvSpPr>
            <a:spLocks noChangeArrowheads="1"/>
          </p:cNvSpPr>
          <p:nvPr/>
        </p:nvSpPr>
        <p:spPr bwMode="auto">
          <a:xfrm>
            <a:off x="411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Rectangle 27"/>
          <p:cNvSpPr>
            <a:spLocks noChangeArrowheads="1"/>
          </p:cNvSpPr>
          <p:nvPr/>
        </p:nvSpPr>
        <p:spPr bwMode="auto">
          <a:xfrm>
            <a:off x="4572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Rectangle 28"/>
          <p:cNvSpPr>
            <a:spLocks noChangeArrowheads="1"/>
          </p:cNvSpPr>
          <p:nvPr/>
        </p:nvSpPr>
        <p:spPr bwMode="auto">
          <a:xfrm>
            <a:off x="5029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Rectangle 29"/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Rectangle 30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Rectangle 31"/>
          <p:cNvSpPr>
            <a:spLocks noChangeArrowheads="1"/>
          </p:cNvSpPr>
          <p:nvPr/>
        </p:nvSpPr>
        <p:spPr bwMode="auto">
          <a:xfrm>
            <a:off x="18288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154" name="Rectangle 32"/>
          <p:cNvSpPr>
            <a:spLocks noChangeArrowheads="1"/>
          </p:cNvSpPr>
          <p:nvPr/>
        </p:nvSpPr>
        <p:spPr bwMode="auto">
          <a:xfrm>
            <a:off x="13716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155" name="Rectangle 33"/>
          <p:cNvSpPr>
            <a:spLocks noChangeArrowheads="1"/>
          </p:cNvSpPr>
          <p:nvPr/>
        </p:nvSpPr>
        <p:spPr bwMode="auto">
          <a:xfrm>
            <a:off x="9144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156" name="Rectangle 34"/>
          <p:cNvSpPr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157" name="Rectangle 35"/>
          <p:cNvSpPr>
            <a:spLocks noChangeArrowheads="1"/>
          </p:cNvSpPr>
          <p:nvPr/>
        </p:nvSpPr>
        <p:spPr bwMode="auto">
          <a:xfrm>
            <a:off x="32004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158" name="Rectangle 36"/>
          <p:cNvSpPr>
            <a:spLocks noChangeArrowheads="1"/>
          </p:cNvSpPr>
          <p:nvPr/>
        </p:nvSpPr>
        <p:spPr bwMode="auto">
          <a:xfrm>
            <a:off x="27432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159" name="Rectangle 37"/>
          <p:cNvSpPr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160" name="Rectangle 38"/>
          <p:cNvSpPr>
            <a:spLocks noChangeArrowheads="1"/>
          </p:cNvSpPr>
          <p:nvPr/>
        </p:nvSpPr>
        <p:spPr bwMode="auto">
          <a:xfrm>
            <a:off x="4114800" y="46482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161" name="Rectangle 39"/>
          <p:cNvSpPr>
            <a:spLocks noChangeArrowheads="1"/>
          </p:cNvSpPr>
          <p:nvPr/>
        </p:nvSpPr>
        <p:spPr bwMode="auto">
          <a:xfrm>
            <a:off x="50292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162" name="Rectangle 40"/>
          <p:cNvSpPr>
            <a:spLocks noChangeArrowheads="1"/>
          </p:cNvSpPr>
          <p:nvPr/>
        </p:nvSpPr>
        <p:spPr bwMode="auto">
          <a:xfrm>
            <a:off x="45720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163" name="Rectangle 41"/>
          <p:cNvSpPr>
            <a:spLocks noChangeArrowheads="1"/>
          </p:cNvSpPr>
          <p:nvPr/>
        </p:nvSpPr>
        <p:spPr bwMode="auto">
          <a:xfrm>
            <a:off x="54864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164" name="Rectangle 42"/>
          <p:cNvSpPr>
            <a:spLocks noChangeArrowheads="1"/>
          </p:cNvSpPr>
          <p:nvPr/>
        </p:nvSpPr>
        <p:spPr bwMode="auto">
          <a:xfrm>
            <a:off x="5943600" y="4648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165" name="Rectangle 43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6" name="Rectangle 44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7" name="Rectangle 45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8" name="Rectangle 46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9" name="Rectangle 47"/>
          <p:cNvSpPr>
            <a:spLocks noChangeArrowheads="1"/>
          </p:cNvSpPr>
          <p:nvPr/>
        </p:nvSpPr>
        <p:spPr bwMode="auto">
          <a:xfrm>
            <a:off x="41148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170" name="Rectangle 48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171" name="Rectangle 49"/>
          <p:cNvSpPr>
            <a:spLocks noChangeArrowheads="1"/>
          </p:cNvSpPr>
          <p:nvPr/>
        </p:nvSpPr>
        <p:spPr bwMode="auto">
          <a:xfrm>
            <a:off x="45720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172" name="Rectangle 50"/>
          <p:cNvSpPr>
            <a:spLocks noChangeArrowheads="1"/>
          </p:cNvSpPr>
          <p:nvPr/>
        </p:nvSpPr>
        <p:spPr bwMode="auto">
          <a:xfrm>
            <a:off x="50292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173" name="Rectangle 51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Rectangle 52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Rectangle 53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Rectangle 54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Rectangle 55"/>
          <p:cNvSpPr>
            <a:spLocks noChangeArrowheads="1"/>
          </p:cNvSpPr>
          <p:nvPr/>
        </p:nvSpPr>
        <p:spPr bwMode="auto">
          <a:xfrm>
            <a:off x="41148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178" name="Rectangle 56"/>
          <p:cNvSpPr>
            <a:spLocks noChangeArrowheads="1"/>
          </p:cNvSpPr>
          <p:nvPr/>
        </p:nvSpPr>
        <p:spPr bwMode="auto">
          <a:xfrm>
            <a:off x="36576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179" name="Rectangle 57"/>
          <p:cNvSpPr>
            <a:spLocks noChangeArrowheads="1"/>
          </p:cNvSpPr>
          <p:nvPr/>
        </p:nvSpPr>
        <p:spPr bwMode="auto">
          <a:xfrm>
            <a:off x="45720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180" name="Rectangle 58"/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181" name="Rectangle 59"/>
          <p:cNvSpPr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2" name="Rectangle 60"/>
          <p:cNvSpPr>
            <a:spLocks noChangeArrowheads="1"/>
          </p:cNvSpPr>
          <p:nvPr/>
        </p:nvSpPr>
        <p:spPr bwMode="auto">
          <a:xfrm>
            <a:off x="6858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3" name="Rectangle 61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4" name="Rectangle 62"/>
          <p:cNvSpPr>
            <a:spLocks noChangeArrowheads="1"/>
          </p:cNvSpPr>
          <p:nvPr/>
        </p:nvSpPr>
        <p:spPr bwMode="auto">
          <a:xfrm>
            <a:off x="7772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5" name="Rectangle 63"/>
          <p:cNvSpPr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6" name="Rectangle 64"/>
          <p:cNvSpPr>
            <a:spLocks noChangeArrowheads="1"/>
          </p:cNvSpPr>
          <p:nvPr/>
        </p:nvSpPr>
        <p:spPr bwMode="auto">
          <a:xfrm>
            <a:off x="68580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7" name="Rectangle 65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8" name="Rectangle 66"/>
          <p:cNvSpPr>
            <a:spLocks noChangeArrowheads="1"/>
          </p:cNvSpPr>
          <p:nvPr/>
        </p:nvSpPr>
        <p:spPr bwMode="auto">
          <a:xfrm>
            <a:off x="7772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9" name="Rectangle 67"/>
          <p:cNvSpPr>
            <a:spLocks noChangeArrowheads="1"/>
          </p:cNvSpPr>
          <p:nvPr/>
        </p:nvSpPr>
        <p:spPr bwMode="auto">
          <a:xfrm>
            <a:off x="68580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190" name="Rectangle 68"/>
          <p:cNvSpPr>
            <a:spLocks noChangeArrowheads="1"/>
          </p:cNvSpPr>
          <p:nvPr/>
        </p:nvSpPr>
        <p:spPr bwMode="auto">
          <a:xfrm>
            <a:off x="64008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191" name="Rectangle 69"/>
          <p:cNvSpPr>
            <a:spLocks noChangeArrowheads="1"/>
          </p:cNvSpPr>
          <p:nvPr/>
        </p:nvSpPr>
        <p:spPr bwMode="auto">
          <a:xfrm>
            <a:off x="73152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192" name="Rectangle 70"/>
          <p:cNvSpPr>
            <a:spLocks noChangeArrowheads="1"/>
          </p:cNvSpPr>
          <p:nvPr/>
        </p:nvSpPr>
        <p:spPr bwMode="auto">
          <a:xfrm>
            <a:off x="7772400" y="4648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193" name="Line 71"/>
          <p:cNvSpPr>
            <a:spLocks noChangeShapeType="1"/>
          </p:cNvSpPr>
          <p:nvPr/>
        </p:nvSpPr>
        <p:spPr bwMode="auto">
          <a:xfrm>
            <a:off x="9144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4" name="Text Box 72"/>
          <p:cNvSpPr txBox="1">
            <a:spLocks noChangeArrowheads="1"/>
          </p:cNvSpPr>
          <p:nvPr/>
        </p:nvSpPr>
        <p:spPr bwMode="auto">
          <a:xfrm>
            <a:off x="669925" y="37766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FBE267-5A17-4CDB-9E02-0AC0322444D1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3813"/>
            <a:ext cx="8305800" cy="1190626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1: Matrix Multiplication</a:t>
            </a:r>
            <a:br>
              <a:rPr lang="en-US" sz="3600" smtClean="0"/>
            </a:br>
            <a:r>
              <a:rPr lang="en-US" sz="3600" smtClean="0"/>
              <a:t>A Simple Host Version in C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933825" y="4160838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M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446838" y="1646238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N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6446838" y="4160838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P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7818438" y="1646238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7874000" y="4114800"/>
            <a:ext cx="1588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7818438" y="4084638"/>
            <a:ext cx="1587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 flipH="1">
            <a:off x="6445250" y="6480175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3933825" y="5532438"/>
            <a:ext cx="2468563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7818438" y="5532438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8" name="Line 12"/>
          <p:cNvSpPr>
            <a:spLocks noChangeShapeType="1"/>
          </p:cNvSpPr>
          <p:nvPr/>
        </p:nvSpPr>
        <p:spPr bwMode="auto">
          <a:xfrm>
            <a:off x="6391275" y="5532438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9" name="Line 13"/>
          <p:cNvSpPr>
            <a:spLocks noChangeShapeType="1"/>
          </p:cNvSpPr>
          <p:nvPr/>
        </p:nvSpPr>
        <p:spPr bwMode="auto">
          <a:xfrm>
            <a:off x="6391275" y="5586413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0" name="Line 14"/>
          <p:cNvSpPr>
            <a:spLocks noChangeShapeType="1"/>
          </p:cNvSpPr>
          <p:nvPr/>
        </p:nvSpPr>
        <p:spPr bwMode="auto">
          <a:xfrm flipH="1" flipV="1">
            <a:off x="8763000" y="1641475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1" name="Line 15"/>
          <p:cNvSpPr>
            <a:spLocks noChangeShapeType="1"/>
          </p:cNvSpPr>
          <p:nvPr/>
        </p:nvSpPr>
        <p:spPr bwMode="auto">
          <a:xfrm flipH="1" flipV="1">
            <a:off x="8763000" y="4159250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" name="Line 16"/>
          <p:cNvSpPr>
            <a:spLocks noChangeShapeType="1"/>
          </p:cNvSpPr>
          <p:nvPr/>
        </p:nvSpPr>
        <p:spPr bwMode="auto">
          <a:xfrm flipH="1">
            <a:off x="3932238" y="6480175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3" name="Text Box 17"/>
          <p:cNvSpPr txBox="1">
            <a:spLocks noChangeArrowheads="1"/>
          </p:cNvSpPr>
          <p:nvPr/>
        </p:nvSpPr>
        <p:spPr bwMode="auto">
          <a:xfrm rot="-5400000">
            <a:off x="8433594" y="2804319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164" name="Text Box 18"/>
          <p:cNvSpPr txBox="1">
            <a:spLocks noChangeArrowheads="1"/>
          </p:cNvSpPr>
          <p:nvPr/>
        </p:nvSpPr>
        <p:spPr bwMode="auto">
          <a:xfrm rot="-5400000">
            <a:off x="8433594" y="5318919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165" name="Text Box 19"/>
          <p:cNvSpPr txBox="1">
            <a:spLocks noChangeArrowheads="1"/>
          </p:cNvSpPr>
          <p:nvPr/>
        </p:nvSpPr>
        <p:spPr bwMode="auto">
          <a:xfrm>
            <a:off x="4957763" y="6291263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166" name="Text Box 20"/>
          <p:cNvSpPr txBox="1">
            <a:spLocks noChangeArrowheads="1"/>
          </p:cNvSpPr>
          <p:nvPr/>
        </p:nvSpPr>
        <p:spPr bwMode="auto">
          <a:xfrm>
            <a:off x="7415213" y="6289675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6167" name="Text Box 21"/>
          <p:cNvSpPr txBox="1">
            <a:spLocks noChangeArrowheads="1"/>
          </p:cNvSpPr>
          <p:nvPr/>
        </p:nvSpPr>
        <p:spPr bwMode="auto">
          <a:xfrm>
            <a:off x="381000" y="1295400"/>
            <a:ext cx="7732713" cy="5094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// Matrix multiplication on the (CPU) host in double precision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void MatrixMulOnHost(float* M, float* N, float* P, int Width)</a:t>
            </a:r>
            <a:r>
              <a:rPr lang="ar-SA" sz="200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for (int i = 0; i &lt; Width; ++i)</a:t>
            </a:r>
            <a:r>
              <a:rPr lang="ar-SA" sz="200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for (int j = 0; j &lt; Width; ++j)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double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for (int k = 0; k &lt; Width; ++k)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    double a = M[i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    double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  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8" name="Line 22"/>
          <p:cNvSpPr>
            <a:spLocks noChangeShapeType="1"/>
          </p:cNvSpPr>
          <p:nvPr/>
        </p:nvSpPr>
        <p:spPr bwMode="auto">
          <a:xfrm>
            <a:off x="4800600" y="4191000"/>
            <a:ext cx="1588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9" name="Text Box 23"/>
          <p:cNvSpPr txBox="1">
            <a:spLocks noChangeArrowheads="1"/>
          </p:cNvSpPr>
          <p:nvPr/>
        </p:nvSpPr>
        <p:spPr bwMode="auto">
          <a:xfrm>
            <a:off x="4760913" y="4538663"/>
            <a:ext cx="3159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6170" name="Line 24"/>
          <p:cNvSpPr>
            <a:spLocks noChangeShapeType="1"/>
          </p:cNvSpPr>
          <p:nvPr/>
        </p:nvSpPr>
        <p:spPr bwMode="auto">
          <a:xfrm>
            <a:off x="3962400" y="5715000"/>
            <a:ext cx="838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1" name="Text Box 25"/>
          <p:cNvSpPr txBox="1">
            <a:spLocks noChangeArrowheads="1"/>
          </p:cNvSpPr>
          <p:nvPr/>
        </p:nvSpPr>
        <p:spPr bwMode="auto">
          <a:xfrm>
            <a:off x="4167188" y="5605463"/>
            <a:ext cx="35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6172" name="Line 26"/>
          <p:cNvSpPr>
            <a:spLocks noChangeShapeType="1"/>
          </p:cNvSpPr>
          <p:nvPr/>
        </p:nvSpPr>
        <p:spPr bwMode="auto">
          <a:xfrm>
            <a:off x="8077200" y="16764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3" name="Text Box 27"/>
          <p:cNvSpPr txBox="1">
            <a:spLocks noChangeArrowheads="1"/>
          </p:cNvSpPr>
          <p:nvPr/>
        </p:nvSpPr>
        <p:spPr bwMode="auto">
          <a:xfrm>
            <a:off x="8053388" y="1947863"/>
            <a:ext cx="35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6174" name="Line 28"/>
          <p:cNvSpPr>
            <a:spLocks noChangeShapeType="1"/>
          </p:cNvSpPr>
          <p:nvPr/>
        </p:nvSpPr>
        <p:spPr bwMode="auto">
          <a:xfrm>
            <a:off x="6400800" y="26670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5" name="Text Box 29"/>
          <p:cNvSpPr txBox="1">
            <a:spLocks noChangeArrowheads="1"/>
          </p:cNvSpPr>
          <p:nvPr/>
        </p:nvSpPr>
        <p:spPr bwMode="auto">
          <a:xfrm>
            <a:off x="6815138" y="2481263"/>
            <a:ext cx="32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j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B3E888-3D93-4D9A-8686-7ABF0D8457BA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686800" cy="54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>
                <a:solidFill>
                  <a:srgbClr val="000000"/>
                </a:solidFill>
                <a:latin typeface="Arial" charset="0"/>
                <a:cs typeface="Arial" charset="0"/>
              </a:rPr>
              <a:t>void MatrixMulOnDevice(float* M, float* N, float* P, int Width)</a:t>
            </a:r>
            <a:r>
              <a:rPr lang="ar-SA" sz="220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20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int size = Width * Width * sizeof(float); 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   float* Md, Nd, Pd;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  …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1. // Allocate and Load M, N to device memory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 cudaMalloc(&amp;Md, size);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cudaMemcpy(Md, M, size, cudaMemcpyHostToDevice);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cudaMalloc(&amp;Nd, size);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cudaMemcpy(Nd, N, size, cudaMemcpyHostToDevice);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  // Allocate P on the device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   cudaMalloc(&amp;Pd, size);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2: Input Matrix Data Transfer</a:t>
            </a:r>
            <a:br>
              <a:rPr lang="en-US" sz="3600" smtClean="0"/>
            </a:br>
            <a:r>
              <a:rPr lang="en-US" sz="3200" smtClean="0"/>
              <a:t>(Host-side Code)</a:t>
            </a:r>
            <a:r>
              <a:rPr lang="ar-SA" sz="3200" smtClean="0">
                <a:cs typeface="Arial" charset="0"/>
              </a:rPr>
              <a:t>‏</a:t>
            </a:r>
            <a:endParaRPr lang="en-US" sz="32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6658EA-8F5A-447A-8F6C-D00A0ACAB1F8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3: Output Matrix Data Transfer</a:t>
            </a:r>
            <a:br>
              <a:rPr lang="en-US" sz="3600" smtClean="0"/>
            </a:br>
            <a:r>
              <a:rPr lang="en-US" sz="3200" smtClean="0"/>
              <a:t>(Host-side Code)</a:t>
            </a:r>
            <a:r>
              <a:rPr lang="ar-SA" sz="3200" smtClean="0">
                <a:cs typeface="Arial" charset="0"/>
              </a:rPr>
              <a:t>‏</a:t>
            </a:r>
            <a:endParaRPr lang="en-US" sz="3200" smtClean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495300" y="2057400"/>
            <a:ext cx="8420100" cy="3751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2.   // Kernel invocation code – to be shown later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…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</a:endParaRP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3.    // Read P from the device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 </a:t>
            </a:r>
            <a:r>
              <a:rPr lang="en-US" b="1">
                <a:solidFill>
                  <a:srgbClr val="000000"/>
                </a:solidFill>
              </a:rPr>
              <a:t>cudaMemcpy(P, Pd, size, cudaMemcpyDeviceToHost);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</a:endParaRP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  // Free device matrices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 cudaFree(Md); cudaFree(Nd); cudaFree (Pd);</a:t>
            </a:r>
          </a:p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     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4D73F0-AD97-4A68-A44C-05B9C7147FC9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4: Kernel Function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457200" y="1555750"/>
            <a:ext cx="8686800" cy="3622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// Matrix multiplication kernel – per thread code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__global__ void MatrixMulKernel(float* Md, float* Nd, float* Pd, int Width)</a:t>
            </a:r>
            <a:r>
              <a:rPr lang="ar-SA" sz="200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// Pvalue is used to store the element of the matrix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// that is computed by the thread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float Pvalue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© David Kirk/NVIDIA and Wen-mei W. Hwu, 2007-2009</a:t>
            </a:r>
          </a:p>
          <a:p>
            <a:r>
              <a:rPr lang="en-US" altLang="zh-TW"/>
              <a:t>ECE498AL, University of Illinois, Urbana-Champaign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B2BF8F-2273-4922-ABF1-F1B1ADE77D9B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6675438" y="1676400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Nd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4162425" y="4191000"/>
            <a:ext cx="2468563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Md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6675438" y="4191000"/>
            <a:ext cx="2468562" cy="2468563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defTabSz="449263"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FFFFFF"/>
                </a:solidFill>
                <a:latin typeface="Arial" charset="0"/>
              </a:rPr>
              <a:t>Pd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8047038" y="1676400"/>
            <a:ext cx="53975" cy="2468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>
            <a:off x="8102600" y="4144963"/>
            <a:ext cx="1588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9" name="Line 7"/>
          <p:cNvSpPr>
            <a:spLocks noChangeShapeType="1"/>
          </p:cNvSpPr>
          <p:nvPr/>
        </p:nvSpPr>
        <p:spPr bwMode="auto">
          <a:xfrm>
            <a:off x="8047038" y="4114800"/>
            <a:ext cx="1587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 flipH="1">
            <a:off x="6673850" y="6510338"/>
            <a:ext cx="2471738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4162425" y="5562600"/>
            <a:ext cx="2468563" cy="55563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0"/>
          <p:cNvSpPr txBox="1">
            <a:spLocks noChangeArrowheads="1"/>
          </p:cNvSpPr>
          <p:nvPr/>
        </p:nvSpPr>
        <p:spPr bwMode="auto">
          <a:xfrm>
            <a:off x="8047038" y="5562600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91440" rIns="0" bIns="0"/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>
            <a:off x="6619875" y="5562600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6619875" y="5616575"/>
            <a:ext cx="1417638" cy="158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 flipH="1" flipV="1">
            <a:off x="8991600" y="1671638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6" name="Line 14"/>
          <p:cNvSpPr>
            <a:spLocks noChangeShapeType="1"/>
          </p:cNvSpPr>
          <p:nvPr/>
        </p:nvSpPr>
        <p:spPr bwMode="auto">
          <a:xfrm flipH="1" flipV="1">
            <a:off x="8991600" y="4189413"/>
            <a:ext cx="7938" cy="247173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7" name="Line 15"/>
          <p:cNvSpPr>
            <a:spLocks noChangeShapeType="1"/>
          </p:cNvSpPr>
          <p:nvPr/>
        </p:nvSpPr>
        <p:spPr bwMode="auto">
          <a:xfrm flipH="1">
            <a:off x="4160838" y="6510338"/>
            <a:ext cx="2471737" cy="1587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8" name="Text Box 16"/>
          <p:cNvSpPr txBox="1">
            <a:spLocks noChangeArrowheads="1"/>
          </p:cNvSpPr>
          <p:nvPr/>
        </p:nvSpPr>
        <p:spPr bwMode="auto">
          <a:xfrm rot="-5400000">
            <a:off x="8662194" y="2834482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0259" name="Text Box 17"/>
          <p:cNvSpPr txBox="1">
            <a:spLocks noChangeArrowheads="1"/>
          </p:cNvSpPr>
          <p:nvPr/>
        </p:nvSpPr>
        <p:spPr bwMode="auto">
          <a:xfrm rot="-5400000">
            <a:off x="8662194" y="5349082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0260" name="Text Box 18"/>
          <p:cNvSpPr txBox="1">
            <a:spLocks noChangeArrowheads="1"/>
          </p:cNvSpPr>
          <p:nvPr/>
        </p:nvSpPr>
        <p:spPr bwMode="auto">
          <a:xfrm>
            <a:off x="5186363" y="6321425"/>
            <a:ext cx="400050" cy="13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0261" name="Text Box 19"/>
          <p:cNvSpPr txBox="1">
            <a:spLocks noChangeArrowheads="1"/>
          </p:cNvSpPr>
          <p:nvPr/>
        </p:nvSpPr>
        <p:spPr bwMode="auto">
          <a:xfrm>
            <a:off x="7643813" y="6319838"/>
            <a:ext cx="400050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449263"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0262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Step 4: Kernel Function  (cont.)</a:t>
            </a:r>
            <a:r>
              <a:rPr lang="ar-SA" sz="3600" smtClean="0">
                <a:cs typeface="Arial" charset="0"/>
              </a:rPr>
              <a:t>‏</a:t>
            </a:r>
            <a:endParaRPr lang="en-US" sz="3600" smtClean="0"/>
          </a:p>
        </p:txBody>
      </p:sp>
      <p:sp>
        <p:nvSpPr>
          <p:cNvPr id="10263" name="Text Box 21"/>
          <p:cNvSpPr txBox="1">
            <a:spLocks noChangeArrowheads="1"/>
          </p:cNvSpPr>
          <p:nvPr/>
        </p:nvSpPr>
        <p:spPr bwMode="auto">
          <a:xfrm>
            <a:off x="304800" y="1143000"/>
            <a:ext cx="8169275" cy="374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for (int k = 0; k &lt; Width; ++k)</a:t>
            </a:r>
            <a:r>
              <a:rPr lang="ar-SA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   float Melement = Md[threadIdx.y*Width+k];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   float Nelement = Nd[k*Width+threadIdx.x];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   Pvalue += Melement * Nelement;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Pd[threadIdx.y*Width+threadIdx.x] = Pvalue;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64" name="Text Box 22"/>
          <p:cNvSpPr txBox="1">
            <a:spLocks noChangeArrowheads="1"/>
          </p:cNvSpPr>
          <p:nvPr/>
        </p:nvSpPr>
        <p:spPr bwMode="auto">
          <a:xfrm>
            <a:off x="8199438" y="4551363"/>
            <a:ext cx="4841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ty</a:t>
            </a:r>
          </a:p>
        </p:txBody>
      </p:sp>
      <p:sp>
        <p:nvSpPr>
          <p:cNvPr id="10265" name="Text Box 23"/>
          <p:cNvSpPr txBox="1">
            <a:spLocks noChangeArrowheads="1"/>
          </p:cNvSpPr>
          <p:nvPr/>
        </p:nvSpPr>
        <p:spPr bwMode="auto">
          <a:xfrm>
            <a:off x="7045325" y="5541963"/>
            <a:ext cx="4937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tx</a:t>
            </a:r>
          </a:p>
        </p:txBody>
      </p:sp>
      <p:sp>
        <p:nvSpPr>
          <p:cNvPr id="10266" name="Line 24"/>
          <p:cNvSpPr>
            <a:spLocks noChangeShapeType="1"/>
          </p:cNvSpPr>
          <p:nvPr/>
        </p:nvSpPr>
        <p:spPr bwMode="auto">
          <a:xfrm>
            <a:off x="5867400" y="4191000"/>
            <a:ext cx="1588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7" name="Text Box 25"/>
          <p:cNvSpPr txBox="1">
            <a:spLocks noChangeArrowheads="1"/>
          </p:cNvSpPr>
          <p:nvPr/>
        </p:nvSpPr>
        <p:spPr bwMode="auto">
          <a:xfrm>
            <a:off x="5761038" y="4572000"/>
            <a:ext cx="4841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ty</a:t>
            </a:r>
          </a:p>
        </p:txBody>
      </p:sp>
      <p:sp>
        <p:nvSpPr>
          <p:cNvPr id="10268" name="Line 26"/>
          <p:cNvSpPr>
            <a:spLocks noChangeShapeType="1"/>
          </p:cNvSpPr>
          <p:nvPr/>
        </p:nvSpPr>
        <p:spPr bwMode="auto">
          <a:xfrm>
            <a:off x="6705600" y="33528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9" name="Text Box 27"/>
          <p:cNvSpPr txBox="1">
            <a:spLocks noChangeArrowheads="1"/>
          </p:cNvSpPr>
          <p:nvPr/>
        </p:nvSpPr>
        <p:spPr bwMode="auto">
          <a:xfrm>
            <a:off x="7050088" y="2895600"/>
            <a:ext cx="4937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tx</a:t>
            </a:r>
          </a:p>
        </p:txBody>
      </p:sp>
      <p:sp>
        <p:nvSpPr>
          <p:cNvPr id="10270" name="Line 28"/>
          <p:cNvSpPr>
            <a:spLocks noChangeShapeType="1"/>
          </p:cNvSpPr>
          <p:nvPr/>
        </p:nvSpPr>
        <p:spPr bwMode="auto">
          <a:xfrm>
            <a:off x="4191000" y="5715000"/>
            <a:ext cx="1676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1" name="Text Box 29"/>
          <p:cNvSpPr txBox="1">
            <a:spLocks noChangeArrowheads="1"/>
          </p:cNvSpPr>
          <p:nvPr/>
        </p:nvSpPr>
        <p:spPr bwMode="auto">
          <a:xfrm>
            <a:off x="4640263" y="5638800"/>
            <a:ext cx="35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0272" name="Line 30"/>
          <p:cNvSpPr>
            <a:spLocks noChangeShapeType="1"/>
          </p:cNvSpPr>
          <p:nvPr/>
        </p:nvSpPr>
        <p:spPr bwMode="auto">
          <a:xfrm>
            <a:off x="8305800" y="1676400"/>
            <a:ext cx="1588" cy="1676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3" name="Text Box 31"/>
          <p:cNvSpPr txBox="1">
            <a:spLocks noChangeArrowheads="1"/>
          </p:cNvSpPr>
          <p:nvPr/>
        </p:nvSpPr>
        <p:spPr bwMode="auto">
          <a:xfrm>
            <a:off x="8281988" y="2176463"/>
            <a:ext cx="35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27076</TotalTime>
  <Words>3096</Words>
  <Application>Microsoft PowerPoint</Application>
  <PresentationFormat>On-screen Show (4:3)</PresentationFormat>
  <Paragraphs>664</Paragraphs>
  <Slides>38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Palatino</vt:lpstr>
      <vt:lpstr>Arial</vt:lpstr>
      <vt:lpstr>Times New Roman</vt:lpstr>
      <vt:lpstr>新細明體</vt:lpstr>
      <vt:lpstr>굴림</vt:lpstr>
      <vt:lpstr>Lucida Console</vt:lpstr>
      <vt:lpstr>Courier New</vt:lpstr>
      <vt:lpstr>Tahoma</vt:lpstr>
      <vt:lpstr>Default Design</vt:lpstr>
      <vt:lpstr>Microsoft Visio Drawing</vt:lpstr>
      <vt:lpstr>ECE498AL   Lecture 3: A Simple Example, Tools, and CUDA Threads</vt:lpstr>
      <vt:lpstr>A Simple Running Example Matrix Multiplication</vt:lpstr>
      <vt:lpstr>Programming Model: Square Matrix Multiplication Example</vt:lpstr>
      <vt:lpstr>Memory Layout of a Matrix in C</vt:lpstr>
      <vt:lpstr>Step 1: Matrix Multiplication A Simple Host Version in C</vt:lpstr>
      <vt:lpstr>Step 2: Input Matrix Data Transfer (Host-side Code)‏</vt:lpstr>
      <vt:lpstr>Step 3: Output Matrix Data Transfer (Host-side Code)‏</vt:lpstr>
      <vt:lpstr>Step 4: Kernel Function</vt:lpstr>
      <vt:lpstr>Step 4: Kernel Function  (cont.)‏</vt:lpstr>
      <vt:lpstr>Step 5: Kernel Invocation (Host-side Code) </vt:lpstr>
      <vt:lpstr>Only One Thread Block Used</vt:lpstr>
      <vt:lpstr>Step 7: Handling Arbitrary Sized Square Matrices (will cover later)</vt:lpstr>
      <vt:lpstr>Some Useful Information on Tools</vt:lpstr>
      <vt:lpstr>Slide 14</vt:lpstr>
      <vt:lpstr>Slide 15</vt:lpstr>
      <vt:lpstr>Linking</vt:lpstr>
      <vt:lpstr>Debugging Using the Device Emulation Mode</vt:lpstr>
      <vt:lpstr>Device Emulation Mode Pitfalls</vt:lpstr>
      <vt:lpstr>Floating Point</vt:lpstr>
      <vt:lpstr>CUDA Threads</vt:lpstr>
      <vt:lpstr>Block IDs and Thread IDs</vt:lpstr>
      <vt:lpstr>Matrix Multiplication Using Multiple Blocks</vt:lpstr>
      <vt:lpstr>A Small Example</vt:lpstr>
      <vt:lpstr>A Small Example: Multiplication</vt:lpstr>
      <vt:lpstr>Revised Matrix Multiplication Kernel using Multiple Blocks</vt:lpstr>
      <vt:lpstr>CUDA Thread Block</vt:lpstr>
      <vt:lpstr>Transparent Scalability</vt:lpstr>
      <vt:lpstr>G80 Example: Executing Thread Blocks</vt:lpstr>
      <vt:lpstr>G80 Example: Thread Scheduling</vt:lpstr>
      <vt:lpstr>G80 Example: Thread Scheduling (Cont.)</vt:lpstr>
      <vt:lpstr>G80 Block Granularity Considerations</vt:lpstr>
      <vt:lpstr>Some Additional API Features</vt:lpstr>
      <vt:lpstr>Application Programming Interface</vt:lpstr>
      <vt:lpstr>Language Extensions: Built-in Variables</vt:lpstr>
      <vt:lpstr>Common Runtime Component: Mathematical Functions</vt:lpstr>
      <vt:lpstr>Device Runtime Component: Mathematical Functions</vt:lpstr>
      <vt:lpstr>Host Runtime Component</vt:lpstr>
      <vt:lpstr>Device Runtime Component: Synchronization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jbaker</dc:creator>
  <cp:lastModifiedBy>VuVanThieu</cp:lastModifiedBy>
  <cp:revision>115</cp:revision>
  <dcterms:created xsi:type="dcterms:W3CDTF">1601-01-01T00:00:00Z</dcterms:created>
  <dcterms:modified xsi:type="dcterms:W3CDTF">2016-01-12T09:05:23Z</dcterms:modified>
</cp:coreProperties>
</file>