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61"/>
  </p:notesMasterIdLst>
  <p:handoutMasterIdLst>
    <p:handoutMasterId r:id="rId62"/>
  </p:handoutMasterIdLst>
  <p:sldIdLst>
    <p:sldId id="256" r:id="rId2"/>
    <p:sldId id="307" r:id="rId3"/>
    <p:sldId id="404" r:id="rId4"/>
    <p:sldId id="377" r:id="rId5"/>
    <p:sldId id="308" r:id="rId6"/>
    <p:sldId id="309" r:id="rId7"/>
    <p:sldId id="385" r:id="rId8"/>
    <p:sldId id="386" r:id="rId9"/>
    <p:sldId id="310" r:id="rId10"/>
    <p:sldId id="373" r:id="rId11"/>
    <p:sldId id="376" r:id="rId12"/>
    <p:sldId id="375" r:id="rId13"/>
    <p:sldId id="312" r:id="rId14"/>
    <p:sldId id="374" r:id="rId15"/>
    <p:sldId id="380" r:id="rId16"/>
    <p:sldId id="381" r:id="rId17"/>
    <p:sldId id="383" r:id="rId18"/>
    <p:sldId id="384" r:id="rId19"/>
    <p:sldId id="382" r:id="rId20"/>
    <p:sldId id="313" r:id="rId21"/>
    <p:sldId id="314" r:id="rId22"/>
    <p:sldId id="315" r:id="rId23"/>
    <p:sldId id="271" r:id="rId24"/>
    <p:sldId id="272" r:id="rId25"/>
    <p:sldId id="403" r:id="rId26"/>
    <p:sldId id="273" r:id="rId27"/>
    <p:sldId id="378" r:id="rId28"/>
    <p:sldId id="379" r:id="rId29"/>
    <p:sldId id="274" r:id="rId30"/>
    <p:sldId id="275" r:id="rId31"/>
    <p:sldId id="276" r:id="rId32"/>
    <p:sldId id="316" r:id="rId33"/>
    <p:sldId id="289" r:id="rId34"/>
    <p:sldId id="290" r:id="rId35"/>
    <p:sldId id="292" r:id="rId36"/>
    <p:sldId id="319" r:id="rId37"/>
    <p:sldId id="317" r:id="rId38"/>
    <p:sldId id="318" r:id="rId39"/>
    <p:sldId id="327" r:id="rId40"/>
    <p:sldId id="320" r:id="rId41"/>
    <p:sldId id="321" r:id="rId42"/>
    <p:sldId id="324" r:id="rId43"/>
    <p:sldId id="325" r:id="rId44"/>
    <p:sldId id="322" r:id="rId45"/>
    <p:sldId id="323" r:id="rId46"/>
    <p:sldId id="397" r:id="rId47"/>
    <p:sldId id="398" r:id="rId48"/>
    <p:sldId id="399" r:id="rId49"/>
    <p:sldId id="400" r:id="rId50"/>
    <p:sldId id="401" r:id="rId51"/>
    <p:sldId id="387" r:id="rId52"/>
    <p:sldId id="390" r:id="rId53"/>
    <p:sldId id="388" r:id="rId54"/>
    <p:sldId id="391" r:id="rId55"/>
    <p:sldId id="392" r:id="rId56"/>
    <p:sldId id="393" r:id="rId57"/>
    <p:sldId id="395" r:id="rId58"/>
    <p:sldId id="394" r:id="rId59"/>
    <p:sldId id="402" r:id="rId60"/>
  </p:sldIdLst>
  <p:sldSz cx="9144000" cy="6858000" type="letter"/>
  <p:notesSz cx="9144000" cy="6858000"/>
  <p:custShowLst>
    <p:custShow name="cut2" id="0">
      <p:sldLst>
        <p:sld r:id="rId2"/>
        <p:sld r:id="rId3"/>
        <p:sld r:id="rId4"/>
        <p:sld r:id="rId5"/>
        <p:sld r:id="rId6"/>
        <p:sld r:id="rId7"/>
        <p:sld r:id="rId8"/>
        <p:sld r:id="rId9"/>
        <p:sld r:id="rId10"/>
        <p:sld r:id="rId11"/>
        <p:sld r:id="rId13"/>
        <p:sld r:id="rId14"/>
        <p:sld r:id="rId21"/>
        <p:sld r:id="rId22"/>
        <p:sld r:id="rId23"/>
        <p:sld r:id="rId24"/>
        <p:sld r:id="rId25"/>
        <p:sld r:id="rId26"/>
        <p:sld r:id="rId27"/>
        <p:sld r:id="rId31"/>
        <p:sld r:id="rId32"/>
        <p:sld r:id="rId44"/>
        <p:sld r:id="rId52"/>
        <p:sld r:id="rId53"/>
      </p:sldLst>
    </p:custShow>
  </p:custShowLst>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0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0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0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0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000" kern="1200">
        <a:solidFill>
          <a:schemeClr val="tx1"/>
        </a:solidFill>
        <a:latin typeface="Times New Roman" pitchFamily="18" charset="0"/>
        <a:ea typeface="+mn-ea"/>
        <a:cs typeface="+mn-cs"/>
      </a:defRPr>
    </a:lvl5pPr>
    <a:lvl6pPr marL="2286000" algn="l" defTabSz="914400" rtl="0" eaLnBrk="1" latinLnBrk="0" hangingPunct="1">
      <a:defRPr sz="1000" kern="1200">
        <a:solidFill>
          <a:schemeClr val="tx1"/>
        </a:solidFill>
        <a:latin typeface="Times New Roman" pitchFamily="18" charset="0"/>
        <a:ea typeface="+mn-ea"/>
        <a:cs typeface="+mn-cs"/>
      </a:defRPr>
    </a:lvl6pPr>
    <a:lvl7pPr marL="2743200" algn="l" defTabSz="914400" rtl="0" eaLnBrk="1" latinLnBrk="0" hangingPunct="1">
      <a:defRPr sz="1000" kern="1200">
        <a:solidFill>
          <a:schemeClr val="tx1"/>
        </a:solidFill>
        <a:latin typeface="Times New Roman" pitchFamily="18" charset="0"/>
        <a:ea typeface="+mn-ea"/>
        <a:cs typeface="+mn-cs"/>
      </a:defRPr>
    </a:lvl7pPr>
    <a:lvl8pPr marL="3200400" algn="l" defTabSz="914400" rtl="0" eaLnBrk="1" latinLnBrk="0" hangingPunct="1">
      <a:defRPr sz="1000" kern="1200">
        <a:solidFill>
          <a:schemeClr val="tx1"/>
        </a:solidFill>
        <a:latin typeface="Times New Roman" pitchFamily="18" charset="0"/>
        <a:ea typeface="+mn-ea"/>
        <a:cs typeface="+mn-cs"/>
      </a:defRPr>
    </a:lvl8pPr>
    <a:lvl9pPr marL="3657600" algn="l" defTabSz="914400" rtl="0" eaLnBrk="1" latinLnBrk="0" hangingPunct="1">
      <a:defRPr sz="10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ferSingleView="1">
    <p:restoredLeft sz="32787"/>
    <p:restoredTop sz="90929"/>
  </p:normalViewPr>
  <p:slideViewPr>
    <p:cSldViewPr>
      <p:cViewPr>
        <p:scale>
          <a:sx n="80" d="100"/>
          <a:sy n="80" d="100"/>
        </p:scale>
        <p:origin x="-1728" y="42"/>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1219200" y="3257550"/>
            <a:ext cx="6705600" cy="30861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ChangeArrowheads="1" noTextEdit="1"/>
          </p:cNvSpPr>
          <p:nvPr>
            <p:ph type="sldImg" idx="2"/>
          </p:nvPr>
        </p:nvSpPr>
        <p:spPr bwMode="auto">
          <a:xfrm>
            <a:off x="2863850" y="519113"/>
            <a:ext cx="3416300" cy="2562225"/>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ChangeArrowheads="1" noTextEdit="1"/>
          </p:cNvSpPr>
          <p:nvPr>
            <p:ph type="sldImg"/>
          </p:nvPr>
        </p:nvSpPr>
        <p:spPr>
          <a:ln cap="flat"/>
        </p:spPr>
      </p:sp>
      <p:sp>
        <p:nvSpPr>
          <p:cNvPr id="38809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ChangeArrowheads="1" noTextEdit="1"/>
          </p:cNvSpPr>
          <p:nvPr>
            <p:ph type="sldImg"/>
          </p:nvPr>
        </p:nvSpPr>
        <p:spPr>
          <a:ln cap="flat"/>
        </p:spPr>
      </p:sp>
      <p:sp>
        <p:nvSpPr>
          <p:cNvPr id="39424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ChangeArrowheads="1" noTextEdit="1"/>
          </p:cNvSpPr>
          <p:nvPr>
            <p:ph type="sldImg"/>
          </p:nvPr>
        </p:nvSpPr>
        <p:spPr>
          <a:ln cap="flat"/>
        </p:spPr>
      </p:sp>
      <p:sp>
        <p:nvSpPr>
          <p:cNvPr id="39629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ChangeArrowheads="1" noTextEdit="1"/>
          </p:cNvSpPr>
          <p:nvPr>
            <p:ph type="sldImg"/>
          </p:nvPr>
        </p:nvSpPr>
        <p:spPr>
          <a:ln cap="flat"/>
        </p:spPr>
      </p:sp>
      <p:sp>
        <p:nvSpPr>
          <p:cNvPr id="40038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ChangeArrowheads="1" noTextEdit="1"/>
          </p:cNvSpPr>
          <p:nvPr>
            <p:ph type="sldImg"/>
          </p:nvPr>
        </p:nvSpPr>
        <p:spPr>
          <a:ln cap="flat"/>
        </p:spPr>
      </p:sp>
      <p:sp>
        <p:nvSpPr>
          <p:cNvPr id="40243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ChangeArrowheads="1" noTextEdit="1"/>
          </p:cNvSpPr>
          <p:nvPr>
            <p:ph type="sldImg"/>
          </p:nvPr>
        </p:nvSpPr>
        <p:spPr>
          <a:ln cap="flat"/>
        </p:spPr>
      </p:sp>
      <p:sp>
        <p:nvSpPr>
          <p:cNvPr id="39833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ChangeArrowheads="1" noTextEdit="1"/>
          </p:cNvSpPr>
          <p:nvPr>
            <p:ph type="sldImg"/>
          </p:nvPr>
        </p:nvSpPr>
        <p:spPr>
          <a:ln cap="flat"/>
        </p:spPr>
      </p:sp>
      <p:sp>
        <p:nvSpPr>
          <p:cNvPr id="39014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ChangeArrowheads="1" noTextEdit="1"/>
          </p:cNvSpPr>
          <p:nvPr>
            <p:ph type="sldImg"/>
          </p:nvPr>
        </p:nvSpPr>
        <p:spPr>
          <a:ln cap="flat"/>
        </p:spPr>
      </p:sp>
      <p:sp>
        <p:nvSpPr>
          <p:cNvPr id="392195" name="Rectangle 3"/>
          <p:cNvSpPr>
            <a:spLocks noGrp="1" noChangeArrowheads="1"/>
          </p:cNvSpPr>
          <p:nvPr>
            <p:ph type="body" idx="1"/>
          </p:nvPr>
        </p:nvSpPr>
        <p:spPr>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50898" name="Picture 18" descr="slide_template"/>
          <p:cNvPicPr>
            <a:picLocks noChangeAspect="1" noChangeArrowheads="1"/>
          </p:cNvPicPr>
          <p:nvPr userDrawn="1"/>
        </p:nvPicPr>
        <p:blipFill>
          <a:blip r:embed="rId2"/>
          <a:srcRect/>
          <a:stretch>
            <a:fillRect/>
          </a:stretch>
        </p:blipFill>
        <p:spPr bwMode="auto">
          <a:xfrm>
            <a:off x="3175" y="3175"/>
            <a:ext cx="9140825" cy="6854825"/>
          </a:xfrm>
          <a:prstGeom prst="rect">
            <a:avLst/>
          </a:prstGeom>
          <a:noFill/>
          <a:ln w="9525">
            <a:noFill/>
            <a:miter lim="800000"/>
            <a:headEnd/>
            <a:tailEnd/>
          </a:ln>
        </p:spPr>
      </p:pic>
      <p:sp>
        <p:nvSpPr>
          <p:cNvPr id="250901" name="Rectangle 21"/>
          <p:cNvSpPr>
            <a:spLocks noChangeArrowheads="1"/>
          </p:cNvSpPr>
          <p:nvPr userDrawn="1"/>
        </p:nvSpPr>
        <p:spPr bwMode="auto">
          <a:xfrm>
            <a:off x="685800" y="2286000"/>
            <a:ext cx="7772400" cy="1143000"/>
          </a:xfrm>
          <a:prstGeom prst="rect">
            <a:avLst/>
          </a:prstGeom>
          <a:noFill/>
          <a:ln w="9525">
            <a:noFill/>
            <a:miter lim="800000"/>
            <a:headEnd/>
            <a:tailEnd/>
          </a:ln>
          <a:effectLst>
            <a:outerShdw dist="53882" dir="2700000" algn="ctr" rotWithShape="0">
              <a:schemeClr val="tx1"/>
            </a:outerShdw>
          </a:effectLst>
        </p:spPr>
        <p:txBody>
          <a:bodyPr anchor="ctr"/>
          <a:lstStyle/>
          <a:p>
            <a:pPr algn="ctr"/>
            <a:r>
              <a:rPr lang="en-US" sz="3200">
                <a:solidFill>
                  <a:schemeClr val="bg1"/>
                </a:solidFill>
                <a:latin typeface="Times" charset="0"/>
              </a:rPr>
              <a:t>Introduction to</a:t>
            </a:r>
            <a:br>
              <a:rPr lang="en-US" sz="3200">
                <a:solidFill>
                  <a:schemeClr val="bg1"/>
                </a:solidFill>
                <a:latin typeface="Times" charset="0"/>
              </a:rPr>
            </a:br>
            <a:r>
              <a:rPr lang="en-US" sz="3200">
                <a:solidFill>
                  <a:schemeClr val="bg1"/>
                </a:solidFill>
                <a:latin typeface="Times" charset="0"/>
              </a:rPr>
              <a:t>Parallel Programming</a:t>
            </a:r>
          </a:p>
        </p:txBody>
      </p:sp>
      <p:sp>
        <p:nvSpPr>
          <p:cNvPr id="250902" name="Rectangle 22"/>
          <p:cNvSpPr>
            <a:spLocks noChangeArrowheads="1"/>
          </p:cNvSpPr>
          <p:nvPr userDrawn="1"/>
        </p:nvSpPr>
        <p:spPr bwMode="auto">
          <a:xfrm>
            <a:off x="1371600" y="3886200"/>
            <a:ext cx="6400800" cy="1752600"/>
          </a:xfrm>
          <a:prstGeom prst="rect">
            <a:avLst/>
          </a:prstGeom>
          <a:noFill/>
          <a:ln w="9525">
            <a:noFill/>
            <a:miter lim="800000"/>
            <a:headEnd/>
            <a:tailEnd/>
          </a:ln>
          <a:effectLst>
            <a:outerShdw dist="35921" dir="2700000" algn="ctr" rotWithShape="0">
              <a:schemeClr val="tx1"/>
            </a:outerShdw>
          </a:effectLst>
        </p:spPr>
        <p:txBody>
          <a:bodyPr/>
          <a:lstStyle/>
          <a:p>
            <a:pPr algn="ctr">
              <a:spcBef>
                <a:spcPct val="20000"/>
              </a:spcBef>
              <a:buSzPct val="100000"/>
            </a:pPr>
            <a:r>
              <a:rPr lang="en-US" sz="2400" b="1">
                <a:solidFill>
                  <a:schemeClr val="bg1"/>
                </a:solidFill>
                <a:latin typeface="Times" charset="0"/>
              </a:rPr>
              <a:t>Presented by</a:t>
            </a:r>
          </a:p>
          <a:p>
            <a:pPr algn="ctr">
              <a:spcBef>
                <a:spcPct val="20000"/>
              </a:spcBef>
              <a:buSzPct val="100000"/>
            </a:pPr>
            <a:r>
              <a:rPr lang="en-US" sz="2400" b="1">
                <a:solidFill>
                  <a:schemeClr val="bg1"/>
                </a:solidFill>
                <a:latin typeface="Times" charset="0"/>
              </a:rPr>
              <a:t>Timothy H. Kaiser, Ph.D.</a:t>
            </a:r>
          </a:p>
          <a:p>
            <a:pPr algn="ctr">
              <a:spcBef>
                <a:spcPct val="20000"/>
              </a:spcBef>
              <a:buSzPct val="100000"/>
            </a:pPr>
            <a:r>
              <a:rPr lang="en-US" sz="2400" b="1">
                <a:solidFill>
                  <a:schemeClr val="bg1"/>
                </a:solidFill>
                <a:latin typeface="Times" charset="0"/>
              </a:rPr>
              <a:t>San Diego Supercomputer Center</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04800"/>
            <a:ext cx="8153400" cy="7620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143000"/>
            <a:ext cx="7772400" cy="40386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60" name="Picture 36" descr="slide_ftr_bar"/>
          <p:cNvPicPr>
            <a:picLocks noChangeAspect="1" noChangeArrowheads="1"/>
          </p:cNvPicPr>
          <p:nvPr userDrawn="1"/>
        </p:nvPicPr>
        <p:blipFill>
          <a:blip r:embed="rId13"/>
          <a:srcRect/>
          <a:stretch>
            <a:fillRect/>
          </a:stretch>
        </p:blipFill>
        <p:spPr bwMode="auto">
          <a:xfrm>
            <a:off x="3175" y="6297613"/>
            <a:ext cx="9140825" cy="560387"/>
          </a:xfrm>
          <a:prstGeom prst="rect">
            <a:avLst/>
          </a:prstGeom>
          <a:noFill/>
        </p:spPr>
      </p:pic>
      <p:pic>
        <p:nvPicPr>
          <p:cNvPr id="1062" name="Picture 38" descr="slide_hdr_bar"/>
          <p:cNvPicPr>
            <a:picLocks noChangeAspect="1" noChangeArrowheads="1"/>
          </p:cNvPicPr>
          <p:nvPr userDrawn="1"/>
        </p:nvPicPr>
        <p:blipFill>
          <a:blip r:embed="rId14"/>
          <a:srcRect/>
          <a:stretch>
            <a:fillRect/>
          </a:stretch>
        </p:blipFill>
        <p:spPr bwMode="auto">
          <a:xfrm>
            <a:off x="0" y="0"/>
            <a:ext cx="9140825" cy="228600"/>
          </a:xfrm>
          <a:prstGeom prst="rect">
            <a:avLst/>
          </a:prstGeom>
          <a:noFill/>
          <a:ln w="9525">
            <a:noFill/>
            <a:miter lim="800000"/>
            <a:headEnd/>
            <a:tailEnd/>
          </a:ln>
        </p:spPr>
      </p:pic>
      <p:sp>
        <p:nvSpPr>
          <p:cNvPr id="1064" name="Rectangle 40"/>
          <p:cNvSpPr>
            <a:spLocks noChangeArrowheads="1"/>
          </p:cNvSpPr>
          <p:nvPr userDrawn="1"/>
        </p:nvSpPr>
        <p:spPr bwMode="auto">
          <a:xfrm>
            <a:off x="8610600" y="6629400"/>
            <a:ext cx="533400" cy="228600"/>
          </a:xfrm>
          <a:prstGeom prst="rect">
            <a:avLst/>
          </a:prstGeom>
          <a:noFill/>
          <a:ln w="25400">
            <a:noFill/>
            <a:miter lim="800000"/>
            <a:headEnd type="none" w="sm" len="sm"/>
            <a:tailEnd type="none" w="sm" len="sm"/>
          </a:ln>
          <a:effectLst/>
        </p:spPr>
        <p:txBody>
          <a:bodyPr>
            <a:spAutoFit/>
          </a:bodyPr>
          <a:lstStyle/>
          <a:p>
            <a:fld id="{2BB2FA62-B0DD-4CC1-BB1F-B4809CE679ED}" type="slidenum">
              <a:rPr lang="en-US" sz="900">
                <a:solidFill>
                  <a:schemeClr val="bg1"/>
                </a:solidFill>
              </a:rPr>
              <a:pPr/>
              <a:t>‹#›</a:t>
            </a:fld>
            <a:endParaRPr lang="en-US" sz="1400">
              <a:solidFill>
                <a:schemeClr val="bg1"/>
              </a:solidFill>
              <a:latin typeface="Time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Times" charset="0"/>
        </a:defRPr>
      </a:lvl2pPr>
      <a:lvl3pPr algn="ctr" rtl="0" eaLnBrk="0" fontAlgn="base" hangingPunct="0">
        <a:spcBef>
          <a:spcPct val="0"/>
        </a:spcBef>
        <a:spcAft>
          <a:spcPct val="0"/>
        </a:spcAft>
        <a:defRPr sz="2800">
          <a:solidFill>
            <a:schemeClr val="tx2"/>
          </a:solidFill>
          <a:latin typeface="Times" charset="0"/>
        </a:defRPr>
      </a:lvl3pPr>
      <a:lvl4pPr algn="ctr" rtl="0" eaLnBrk="0" fontAlgn="base" hangingPunct="0">
        <a:spcBef>
          <a:spcPct val="0"/>
        </a:spcBef>
        <a:spcAft>
          <a:spcPct val="0"/>
        </a:spcAft>
        <a:defRPr sz="2800">
          <a:solidFill>
            <a:schemeClr val="tx2"/>
          </a:solidFill>
          <a:latin typeface="Times" charset="0"/>
        </a:defRPr>
      </a:lvl4pPr>
      <a:lvl5pPr algn="ctr" rtl="0" eaLnBrk="0" fontAlgn="base" hangingPunct="0">
        <a:spcBef>
          <a:spcPct val="0"/>
        </a:spcBef>
        <a:spcAft>
          <a:spcPct val="0"/>
        </a:spcAft>
        <a:defRPr sz="2800">
          <a:solidFill>
            <a:schemeClr val="tx2"/>
          </a:solidFill>
          <a:latin typeface="Times" charset="0"/>
        </a:defRPr>
      </a:lvl5pPr>
      <a:lvl6pPr marL="457200" algn="ctr" rtl="0" eaLnBrk="0" fontAlgn="base" hangingPunct="0">
        <a:spcBef>
          <a:spcPct val="0"/>
        </a:spcBef>
        <a:spcAft>
          <a:spcPct val="0"/>
        </a:spcAft>
        <a:defRPr sz="2800">
          <a:solidFill>
            <a:schemeClr val="tx2"/>
          </a:solidFill>
          <a:latin typeface="Times" charset="0"/>
        </a:defRPr>
      </a:lvl6pPr>
      <a:lvl7pPr marL="914400" algn="ctr" rtl="0" eaLnBrk="0" fontAlgn="base" hangingPunct="0">
        <a:spcBef>
          <a:spcPct val="0"/>
        </a:spcBef>
        <a:spcAft>
          <a:spcPct val="0"/>
        </a:spcAft>
        <a:defRPr sz="2800">
          <a:solidFill>
            <a:schemeClr val="tx2"/>
          </a:solidFill>
          <a:latin typeface="Times" charset="0"/>
        </a:defRPr>
      </a:lvl7pPr>
      <a:lvl8pPr marL="1371600" algn="ctr" rtl="0" eaLnBrk="0" fontAlgn="base" hangingPunct="0">
        <a:spcBef>
          <a:spcPct val="0"/>
        </a:spcBef>
        <a:spcAft>
          <a:spcPct val="0"/>
        </a:spcAft>
        <a:defRPr sz="2800">
          <a:solidFill>
            <a:schemeClr val="tx2"/>
          </a:solidFill>
          <a:latin typeface="Times" charset="0"/>
        </a:defRPr>
      </a:lvl8pPr>
      <a:lvl9pPr marL="1828800" algn="ctr" rtl="0" eaLnBrk="0" fontAlgn="base" hangingPunct="0">
        <a:spcBef>
          <a:spcPct val="0"/>
        </a:spcBef>
        <a:spcAft>
          <a:spcPct val="0"/>
        </a:spcAft>
        <a:defRPr sz="2800">
          <a:solidFill>
            <a:schemeClr val="tx2"/>
          </a:solidFill>
          <a:latin typeface="Times" charset="0"/>
        </a:defRPr>
      </a:lvl9pPr>
    </p:titleStyle>
    <p:bodyStyle>
      <a:lvl1pPr marL="342900" indent="-342900" algn="l" rtl="0" eaLnBrk="0" fontAlgn="base" hangingPunct="0">
        <a:spcBef>
          <a:spcPct val="20000"/>
        </a:spcBef>
        <a:spcAft>
          <a:spcPct val="0"/>
        </a:spcAft>
        <a:buSzPct val="100000"/>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2400">
          <a:solidFill>
            <a:schemeClr val="tx1"/>
          </a:solidFill>
          <a:latin typeface="+mn-lt"/>
        </a:defRPr>
      </a:lvl2pPr>
      <a:lvl3pPr marL="1143000" indent="-228600" algn="l" rtl="0" eaLnBrk="0" fontAlgn="base" hangingPunct="0">
        <a:spcBef>
          <a:spcPct val="20000"/>
        </a:spcBef>
        <a:spcAft>
          <a:spcPct val="0"/>
        </a:spcAft>
        <a:buSzPct val="100000"/>
        <a:buChar char="•"/>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mn-lt"/>
        </a:defRPr>
      </a:lvl4pPr>
      <a:lvl5pPr marL="2057400" indent="-228600" algn="l" rtl="0" eaLnBrk="0" fontAlgn="base" hangingPunct="0">
        <a:spcBef>
          <a:spcPct val="20000"/>
        </a:spcBef>
        <a:spcAft>
          <a:spcPct val="0"/>
        </a:spcAft>
        <a:buSzPct val="100000"/>
        <a:buChar char="•"/>
        <a:defRPr sz="2000">
          <a:solidFill>
            <a:schemeClr val="tx1"/>
          </a:solidFill>
          <a:latin typeface="+mn-lt"/>
        </a:defRPr>
      </a:lvl5pPr>
      <a:lvl6pPr marL="2514600" indent="-228600" algn="l" rtl="0" eaLnBrk="0" fontAlgn="base" hangingPunct="0">
        <a:spcBef>
          <a:spcPct val="20000"/>
        </a:spcBef>
        <a:spcAft>
          <a:spcPct val="0"/>
        </a:spcAft>
        <a:buSzPct val="100000"/>
        <a:buChar char="•"/>
        <a:defRPr sz="2000">
          <a:solidFill>
            <a:schemeClr val="tx1"/>
          </a:solidFill>
          <a:latin typeface="+mn-lt"/>
        </a:defRPr>
      </a:lvl6pPr>
      <a:lvl7pPr marL="2971800" indent="-228600" algn="l" rtl="0" eaLnBrk="0" fontAlgn="base" hangingPunct="0">
        <a:spcBef>
          <a:spcPct val="20000"/>
        </a:spcBef>
        <a:spcAft>
          <a:spcPct val="0"/>
        </a:spcAft>
        <a:buSzPct val="100000"/>
        <a:buChar char="•"/>
        <a:defRPr sz="2000">
          <a:solidFill>
            <a:schemeClr val="tx1"/>
          </a:solidFill>
          <a:latin typeface="+mn-lt"/>
        </a:defRPr>
      </a:lvl7pPr>
      <a:lvl8pPr marL="3429000" indent="-228600" algn="l" rtl="0" eaLnBrk="0" fontAlgn="base" hangingPunct="0">
        <a:spcBef>
          <a:spcPct val="20000"/>
        </a:spcBef>
        <a:spcAft>
          <a:spcPct val="0"/>
        </a:spcAft>
        <a:buSzPct val="100000"/>
        <a:buChar char="•"/>
        <a:defRPr sz="2000">
          <a:solidFill>
            <a:schemeClr val="tx1"/>
          </a:solidFill>
          <a:latin typeface="+mn-lt"/>
        </a:defRPr>
      </a:lvl8pPr>
      <a:lvl9pPr marL="3886200" indent="-228600" algn="l" rtl="0" eaLnBrk="0" fontAlgn="base" hangingPunct="0">
        <a:spcBef>
          <a:spcPct val="20000"/>
        </a:spcBef>
        <a:spcAft>
          <a:spcPct val="0"/>
        </a:spcAft>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1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peloton.sdsc.edu/~tkaiser/mpi_stuf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7" name="Rectangle 9"/>
          <p:cNvSpPr>
            <a:spLocks noChangeArrowheads="1"/>
          </p:cNvSpPr>
          <p:nvPr/>
        </p:nvSpPr>
        <p:spPr bwMode="auto">
          <a:xfrm>
            <a:off x="4519613" y="1447800"/>
            <a:ext cx="155575" cy="722313"/>
          </a:xfrm>
          <a:prstGeom prst="rect">
            <a:avLst/>
          </a:prstGeom>
          <a:noFill/>
          <a:ln w="9525">
            <a:noFill/>
            <a:miter lim="800000"/>
            <a:headEnd/>
            <a:tailEnd/>
          </a:ln>
        </p:spPr>
        <p:txBody>
          <a:bodyPr wrap="none" lIns="0" tIns="0" rIns="0" bIns="0">
            <a:spAutoFit/>
          </a:bodyPr>
          <a:lstStyle/>
          <a:p>
            <a:pPr algn="ctr">
              <a:lnSpc>
                <a:spcPct val="130000"/>
              </a:lnSpc>
            </a:pPr>
            <a:r>
              <a:rPr lang="en-US" sz="3600" b="1" i="1">
                <a:solidFill>
                  <a:srgbClr val="D5000A"/>
                </a:solidFill>
                <a:latin typeface="Verdana" pitchFamily="34" charset="0"/>
              </a:rPr>
              <a:t> </a:t>
            </a:r>
            <a:endParaRPr lang="en-US" sz="2800" b="1" i="1">
              <a:solidFill>
                <a:srgbClr val="D5000A"/>
              </a:solidFill>
              <a:latin typeface="Verdana" pitchFamily="34" charset="0"/>
            </a:endParaRPr>
          </a:p>
        </p:txBody>
      </p:sp>
      <p:sp>
        <p:nvSpPr>
          <p:cNvPr id="186381" name="Rectangle 13"/>
          <p:cNvSpPr>
            <a:spLocks noChangeArrowheads="1"/>
          </p:cNvSpPr>
          <p:nvPr/>
        </p:nvSpPr>
        <p:spPr bwMode="auto">
          <a:xfrm>
            <a:off x="6500813" y="4876800"/>
            <a:ext cx="0" cy="152400"/>
          </a:xfrm>
          <a:prstGeom prst="rect">
            <a:avLst/>
          </a:prstGeom>
          <a:noFill/>
          <a:ln w="9525">
            <a:noFill/>
            <a:miter lim="800000"/>
            <a:headEnd/>
            <a:tailEnd/>
          </a:ln>
        </p:spPr>
        <p:txBody>
          <a:bodyPr wrap="none" lIns="0" tIns="0" rIns="0" bIns="0">
            <a:spAutoFit/>
          </a:bodyPr>
          <a:lstStyle/>
          <a:p>
            <a:endParaRPr lang="en-US">
              <a:latin typeface="Times" charset="0"/>
            </a:endParaRPr>
          </a:p>
        </p:txBody>
      </p:sp>
      <p:sp>
        <p:nvSpPr>
          <p:cNvPr id="186383" name="Rectangle 15"/>
          <p:cNvSpPr>
            <a:spLocks noChangeArrowheads="1"/>
          </p:cNvSpPr>
          <p:nvPr/>
        </p:nvSpPr>
        <p:spPr bwMode="auto">
          <a:xfrm>
            <a:off x="6403975" y="5232400"/>
            <a:ext cx="0" cy="152400"/>
          </a:xfrm>
          <a:prstGeom prst="rect">
            <a:avLst/>
          </a:prstGeom>
          <a:noFill/>
          <a:ln w="9525">
            <a:noFill/>
            <a:miter lim="800000"/>
            <a:headEnd/>
            <a:tailEnd/>
          </a:ln>
        </p:spPr>
        <p:txBody>
          <a:bodyPr wrap="none" lIns="0" tIns="0" rIns="0" bIns="0">
            <a:spAutoFit/>
          </a:bodyPr>
          <a:lstStyle/>
          <a:p>
            <a:endParaRPr lang="en-US">
              <a:latin typeface="Times" charset="0"/>
            </a:endParaRPr>
          </a:p>
        </p:txBody>
      </p:sp>
      <p:sp>
        <p:nvSpPr>
          <p:cNvPr id="186386" name="Rectangle 18"/>
          <p:cNvSpPr>
            <a:spLocks noChangeArrowheads="1"/>
          </p:cNvSpPr>
          <p:nvPr/>
        </p:nvSpPr>
        <p:spPr bwMode="auto">
          <a:xfrm>
            <a:off x="6450013" y="3200400"/>
            <a:ext cx="0" cy="152400"/>
          </a:xfrm>
          <a:prstGeom prst="rect">
            <a:avLst/>
          </a:prstGeom>
          <a:noFill/>
          <a:ln w="9525">
            <a:noFill/>
            <a:miter lim="800000"/>
            <a:headEnd/>
            <a:tailEnd/>
          </a:ln>
        </p:spPr>
        <p:txBody>
          <a:bodyPr wrap="none" lIns="0" tIns="0" rIns="0" bIns="0">
            <a:spAutoFit/>
          </a:bodyPr>
          <a:lstStyle/>
          <a:p>
            <a:endParaRPr lang="en-US">
              <a:latin typeface="Times" charset="0"/>
            </a:endParaRPr>
          </a:p>
        </p:txBody>
      </p:sp>
      <p:sp>
        <p:nvSpPr>
          <p:cNvPr id="186392" name="Rectangle 24"/>
          <p:cNvSpPr>
            <a:spLocks noChangeArrowheads="1"/>
          </p:cNvSpPr>
          <p:nvPr>
            <p:ph type="ctrTitle"/>
          </p:nvPr>
        </p:nvSpPr>
        <p:spPr bwMode="auto">
          <a:xfrm>
            <a:off x="685800" y="2286000"/>
            <a:ext cx="7772400" cy="1143000"/>
          </a:xfrm>
          <a:prstGeom prst="rect">
            <a:avLst/>
          </a:prstGeom>
        </p:spPr>
        <p:txBody>
          <a:bodyPr anchor="ctr"/>
          <a:lstStyle/>
          <a:p>
            <a:r>
              <a:rPr lang="en-US" sz="3200">
                <a:solidFill>
                  <a:schemeClr val="bg1"/>
                </a:solidFill>
              </a:rPr>
              <a:t> </a:t>
            </a:r>
          </a:p>
        </p:txBody>
      </p:sp>
      <p:sp>
        <p:nvSpPr>
          <p:cNvPr id="186393" name="Rectangle 25"/>
          <p:cNvSpPr>
            <a:spLocks noGrp="1" noChangeArrowheads="1"/>
          </p:cNvSpPr>
          <p:nvPr>
            <p:ph type="subTitle" idx="1"/>
          </p:nvPr>
        </p:nvSpPr>
        <p:spPr bwMode="auto">
          <a:xfrm>
            <a:off x="1371600" y="3886200"/>
            <a:ext cx="6400800" cy="1752600"/>
          </a:xfrm>
          <a:prstGeom prst="rect">
            <a:avLst/>
          </a:prstGeom>
          <a:noFill/>
          <a:ln/>
        </p:spPr>
        <p:txBody>
          <a:bodyPr/>
          <a:lstStyle/>
          <a:p>
            <a:pPr marL="0" indent="0" algn="ctr">
              <a:buFontTx/>
              <a:buNone/>
            </a:pPr>
            <a:r>
              <a:rPr lang="en-US">
                <a:solidFill>
                  <a:schemeClr val="bg1"/>
                </a:solidFill>
              </a:rPr>
              <a:t> </a:t>
            </a:r>
          </a:p>
        </p:txBody>
      </p:sp>
      <p:sp>
        <p:nvSpPr>
          <p:cNvPr id="186396" name="Rectangle 28"/>
          <p:cNvSpPr>
            <a:spLocks noChangeArrowheads="1"/>
          </p:cNvSpPr>
          <p:nvPr/>
        </p:nvSpPr>
        <p:spPr bwMode="auto">
          <a:xfrm>
            <a:off x="6219825" y="4848225"/>
            <a:ext cx="184150" cy="244475"/>
          </a:xfrm>
          <a:prstGeom prst="rect">
            <a:avLst/>
          </a:prstGeom>
          <a:noFill/>
          <a:ln w="12700">
            <a:noFill/>
            <a:miter lim="800000"/>
            <a:headEnd/>
            <a:tailEnd/>
          </a:ln>
          <a:effectLst/>
        </p:spPr>
        <p:txBody>
          <a:bodyPr wrap="none">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09600" y="152400"/>
            <a:ext cx="7772400" cy="1143000"/>
          </a:xfrm>
        </p:spPr>
        <p:txBody>
          <a:bodyPr/>
          <a:lstStyle/>
          <a:p>
            <a:r>
              <a:rPr lang="en-US" b="1"/>
              <a:t>Simple data parallel program</a:t>
            </a:r>
            <a:endParaRPr lang="en-US"/>
          </a:p>
        </p:txBody>
      </p:sp>
      <p:sp>
        <p:nvSpPr>
          <p:cNvPr id="382979" name="Rectangle 3"/>
          <p:cNvSpPr>
            <a:spLocks noGrp="1" noChangeArrowheads="1"/>
          </p:cNvSpPr>
          <p:nvPr>
            <p:ph type="body" idx="1"/>
          </p:nvPr>
        </p:nvSpPr>
        <p:spPr>
          <a:xfrm>
            <a:off x="533400" y="1219200"/>
            <a:ext cx="8077200" cy="533400"/>
          </a:xfrm>
        </p:spPr>
        <p:txBody>
          <a:bodyPr/>
          <a:lstStyle/>
          <a:p>
            <a:pPr>
              <a:buFontTx/>
              <a:buNone/>
            </a:pPr>
            <a:r>
              <a:rPr lang="en-US" sz="2000" b="0"/>
              <a:t>Example:  integrate 2-D propagation problem:</a:t>
            </a:r>
          </a:p>
        </p:txBody>
      </p:sp>
      <p:sp>
        <p:nvSpPr>
          <p:cNvPr id="382980" name="Rectangle 4"/>
          <p:cNvSpPr>
            <a:spLocks noChangeArrowheads="1"/>
          </p:cNvSpPr>
          <p:nvPr/>
        </p:nvSpPr>
        <p:spPr bwMode="auto">
          <a:xfrm>
            <a:off x="609600" y="304800"/>
            <a:ext cx="7848600" cy="457200"/>
          </a:xfrm>
          <a:prstGeom prst="rect">
            <a:avLst/>
          </a:prstGeom>
          <a:noFill/>
          <a:ln w="9525">
            <a:noFill/>
            <a:miter lim="800000"/>
            <a:headEnd/>
            <a:tailEnd/>
          </a:ln>
          <a:effectLst/>
        </p:spPr>
        <p:txBody>
          <a:bodyPr anchor="ctr"/>
          <a:lstStyle/>
          <a:p>
            <a:pPr algn="ctr"/>
            <a:endParaRPr lang="en-US" sz="1200">
              <a:latin typeface="Times" charset="0"/>
            </a:endParaRPr>
          </a:p>
        </p:txBody>
      </p:sp>
      <p:sp>
        <p:nvSpPr>
          <p:cNvPr id="383001" name="Text Box 25"/>
          <p:cNvSpPr txBox="1">
            <a:spLocks noChangeArrowheads="1"/>
          </p:cNvSpPr>
          <p:nvPr/>
        </p:nvSpPr>
        <p:spPr bwMode="auto">
          <a:xfrm>
            <a:off x="517525" y="1763713"/>
            <a:ext cx="1933575" cy="517525"/>
          </a:xfrm>
          <a:prstGeom prst="rect">
            <a:avLst/>
          </a:prstGeom>
          <a:noFill/>
          <a:ln w="12700">
            <a:noFill/>
            <a:miter lim="800000"/>
            <a:headEnd/>
            <a:tailEnd/>
          </a:ln>
          <a:effectLst/>
        </p:spPr>
        <p:txBody>
          <a:bodyPr wrap="none">
            <a:spAutoFit/>
          </a:bodyPr>
          <a:lstStyle/>
          <a:p>
            <a:r>
              <a:rPr lang="en-US" sz="1400" b="1">
                <a:latin typeface="Arial" pitchFamily="34" charset="0"/>
              </a:rPr>
              <a:t>Starting partial </a:t>
            </a:r>
          </a:p>
          <a:p>
            <a:r>
              <a:rPr lang="en-US" sz="1400" b="1">
                <a:latin typeface="Arial" pitchFamily="34" charset="0"/>
              </a:rPr>
              <a:t>differential equation:</a:t>
            </a:r>
          </a:p>
        </p:txBody>
      </p:sp>
      <p:sp>
        <p:nvSpPr>
          <p:cNvPr id="383002" name="Text Box 26"/>
          <p:cNvSpPr txBox="1">
            <a:spLocks noChangeArrowheads="1"/>
          </p:cNvSpPr>
          <p:nvPr/>
        </p:nvSpPr>
        <p:spPr bwMode="auto">
          <a:xfrm>
            <a:off x="533400" y="2895600"/>
            <a:ext cx="1571625" cy="517525"/>
          </a:xfrm>
          <a:prstGeom prst="rect">
            <a:avLst/>
          </a:prstGeom>
          <a:noFill/>
          <a:ln w="12700">
            <a:noFill/>
            <a:miter lim="800000"/>
            <a:headEnd/>
            <a:tailEnd/>
          </a:ln>
          <a:effectLst/>
        </p:spPr>
        <p:txBody>
          <a:bodyPr wrap="none">
            <a:spAutoFit/>
          </a:bodyPr>
          <a:lstStyle/>
          <a:p>
            <a:r>
              <a:rPr lang="en-US" sz="1400" b="1">
                <a:latin typeface="Arial" pitchFamily="34" charset="0"/>
              </a:rPr>
              <a:t>Finite Difference</a:t>
            </a:r>
          </a:p>
          <a:p>
            <a:r>
              <a:rPr lang="en-US" sz="1400" b="1">
                <a:latin typeface="Arial" pitchFamily="34" charset="0"/>
              </a:rPr>
              <a:t>Approximation:</a:t>
            </a:r>
            <a:endParaRPr lang="en-US" sz="1400">
              <a:latin typeface="Arial" pitchFamily="34" charset="0"/>
            </a:endParaRPr>
          </a:p>
        </p:txBody>
      </p:sp>
      <p:grpSp>
        <p:nvGrpSpPr>
          <p:cNvPr id="383008" name="Group 32"/>
          <p:cNvGrpSpPr>
            <a:grpSpLocks/>
          </p:cNvGrpSpPr>
          <p:nvPr/>
        </p:nvGrpSpPr>
        <p:grpSpPr bwMode="auto">
          <a:xfrm>
            <a:off x="2057400" y="3657600"/>
            <a:ext cx="1009650" cy="1104900"/>
            <a:chOff x="1008" y="2544"/>
            <a:chExt cx="768" cy="384"/>
          </a:xfrm>
        </p:grpSpPr>
        <p:sp>
          <p:nvSpPr>
            <p:cNvPr id="383003" name="Rectangle 27"/>
            <p:cNvSpPr>
              <a:spLocks noChangeArrowheads="1"/>
            </p:cNvSpPr>
            <p:nvPr/>
          </p:nvSpPr>
          <p:spPr bwMode="auto">
            <a:xfrm>
              <a:off x="1008" y="2544"/>
              <a:ext cx="768" cy="384"/>
            </a:xfrm>
            <a:prstGeom prst="rect">
              <a:avLst/>
            </a:prstGeom>
            <a:noFill/>
            <a:ln w="12700">
              <a:solidFill>
                <a:schemeClr val="tx1"/>
              </a:solidFill>
              <a:miter lim="800000"/>
              <a:headEnd/>
              <a:tailEnd/>
            </a:ln>
            <a:effectLst/>
          </p:spPr>
          <p:txBody>
            <a:bodyPr wrap="none" anchor="ctr"/>
            <a:lstStyle/>
            <a:p>
              <a:endParaRPr lang="en-US"/>
            </a:p>
          </p:txBody>
        </p:sp>
        <p:sp>
          <p:nvSpPr>
            <p:cNvPr id="383007" name="Text Box 31"/>
            <p:cNvSpPr txBox="1">
              <a:spLocks noChangeArrowheads="1"/>
            </p:cNvSpPr>
            <p:nvPr/>
          </p:nvSpPr>
          <p:spPr bwMode="auto">
            <a:xfrm>
              <a:off x="1237" y="2647"/>
              <a:ext cx="509" cy="106"/>
            </a:xfrm>
            <a:prstGeom prst="rect">
              <a:avLst/>
            </a:prstGeom>
            <a:noFill/>
            <a:ln w="12700">
              <a:noFill/>
              <a:miter lim="800000"/>
              <a:headEnd/>
              <a:tailEnd/>
            </a:ln>
            <a:effectLst/>
          </p:spPr>
          <p:txBody>
            <a:bodyPr wrap="none">
              <a:spAutoFit/>
            </a:bodyPr>
            <a:lstStyle/>
            <a:p>
              <a:r>
                <a:rPr lang="en-US" sz="1400" b="1">
                  <a:latin typeface="Arial" pitchFamily="34" charset="0"/>
                </a:rPr>
                <a:t>PE #0</a:t>
              </a:r>
            </a:p>
          </p:txBody>
        </p:sp>
      </p:grpSp>
      <p:grpSp>
        <p:nvGrpSpPr>
          <p:cNvPr id="383009" name="Group 33"/>
          <p:cNvGrpSpPr>
            <a:grpSpLocks/>
          </p:cNvGrpSpPr>
          <p:nvPr/>
        </p:nvGrpSpPr>
        <p:grpSpPr bwMode="auto">
          <a:xfrm>
            <a:off x="3067050" y="3657600"/>
            <a:ext cx="1009650" cy="1104900"/>
            <a:chOff x="1008" y="2544"/>
            <a:chExt cx="768" cy="384"/>
          </a:xfrm>
        </p:grpSpPr>
        <p:sp>
          <p:nvSpPr>
            <p:cNvPr id="383010" name="Rectangle 34"/>
            <p:cNvSpPr>
              <a:spLocks noChangeArrowheads="1"/>
            </p:cNvSpPr>
            <p:nvPr/>
          </p:nvSpPr>
          <p:spPr bwMode="auto">
            <a:xfrm>
              <a:off x="1008" y="2544"/>
              <a:ext cx="768" cy="384"/>
            </a:xfrm>
            <a:prstGeom prst="rect">
              <a:avLst/>
            </a:prstGeom>
            <a:noFill/>
            <a:ln w="12700">
              <a:solidFill>
                <a:schemeClr val="tx1"/>
              </a:solidFill>
              <a:miter lim="800000"/>
              <a:headEnd/>
              <a:tailEnd/>
            </a:ln>
            <a:effectLst/>
          </p:spPr>
          <p:txBody>
            <a:bodyPr wrap="none" anchor="ctr"/>
            <a:lstStyle/>
            <a:p>
              <a:endParaRPr lang="en-US"/>
            </a:p>
          </p:txBody>
        </p:sp>
        <p:sp>
          <p:nvSpPr>
            <p:cNvPr id="383011" name="Text Box 35"/>
            <p:cNvSpPr txBox="1">
              <a:spLocks noChangeArrowheads="1"/>
            </p:cNvSpPr>
            <p:nvPr/>
          </p:nvSpPr>
          <p:spPr bwMode="auto">
            <a:xfrm>
              <a:off x="1237" y="2647"/>
              <a:ext cx="509" cy="106"/>
            </a:xfrm>
            <a:prstGeom prst="rect">
              <a:avLst/>
            </a:prstGeom>
            <a:noFill/>
            <a:ln w="12700">
              <a:noFill/>
              <a:miter lim="800000"/>
              <a:headEnd/>
              <a:tailEnd/>
            </a:ln>
            <a:effectLst/>
          </p:spPr>
          <p:txBody>
            <a:bodyPr wrap="none">
              <a:spAutoFit/>
            </a:bodyPr>
            <a:lstStyle/>
            <a:p>
              <a:r>
                <a:rPr lang="en-US" sz="1400" b="1">
                  <a:latin typeface="Arial" pitchFamily="34" charset="0"/>
                </a:rPr>
                <a:t>PE #1</a:t>
              </a:r>
            </a:p>
          </p:txBody>
        </p:sp>
      </p:grpSp>
      <p:grpSp>
        <p:nvGrpSpPr>
          <p:cNvPr id="383012" name="Group 36"/>
          <p:cNvGrpSpPr>
            <a:grpSpLocks/>
          </p:cNvGrpSpPr>
          <p:nvPr/>
        </p:nvGrpSpPr>
        <p:grpSpPr bwMode="auto">
          <a:xfrm>
            <a:off x="4076700" y="3657600"/>
            <a:ext cx="1009650" cy="1104900"/>
            <a:chOff x="1008" y="2544"/>
            <a:chExt cx="768" cy="384"/>
          </a:xfrm>
        </p:grpSpPr>
        <p:sp>
          <p:nvSpPr>
            <p:cNvPr id="383013" name="Rectangle 37"/>
            <p:cNvSpPr>
              <a:spLocks noChangeArrowheads="1"/>
            </p:cNvSpPr>
            <p:nvPr/>
          </p:nvSpPr>
          <p:spPr bwMode="auto">
            <a:xfrm>
              <a:off x="1008" y="2544"/>
              <a:ext cx="768" cy="384"/>
            </a:xfrm>
            <a:prstGeom prst="rect">
              <a:avLst/>
            </a:prstGeom>
            <a:noFill/>
            <a:ln w="12700">
              <a:solidFill>
                <a:schemeClr val="tx1"/>
              </a:solidFill>
              <a:miter lim="800000"/>
              <a:headEnd/>
              <a:tailEnd/>
            </a:ln>
            <a:effectLst/>
          </p:spPr>
          <p:txBody>
            <a:bodyPr wrap="none" anchor="ctr"/>
            <a:lstStyle/>
            <a:p>
              <a:endParaRPr lang="en-US"/>
            </a:p>
          </p:txBody>
        </p:sp>
        <p:sp>
          <p:nvSpPr>
            <p:cNvPr id="383014" name="Text Box 38"/>
            <p:cNvSpPr txBox="1">
              <a:spLocks noChangeArrowheads="1"/>
            </p:cNvSpPr>
            <p:nvPr/>
          </p:nvSpPr>
          <p:spPr bwMode="auto">
            <a:xfrm>
              <a:off x="1237" y="2647"/>
              <a:ext cx="509" cy="106"/>
            </a:xfrm>
            <a:prstGeom prst="rect">
              <a:avLst/>
            </a:prstGeom>
            <a:noFill/>
            <a:ln w="12700">
              <a:noFill/>
              <a:miter lim="800000"/>
              <a:headEnd/>
              <a:tailEnd/>
            </a:ln>
            <a:effectLst/>
          </p:spPr>
          <p:txBody>
            <a:bodyPr wrap="none">
              <a:spAutoFit/>
            </a:bodyPr>
            <a:lstStyle/>
            <a:p>
              <a:r>
                <a:rPr lang="en-US" sz="1400" b="1">
                  <a:latin typeface="Arial" pitchFamily="34" charset="0"/>
                </a:rPr>
                <a:t>PE #2</a:t>
              </a:r>
            </a:p>
          </p:txBody>
        </p:sp>
      </p:grpSp>
      <p:grpSp>
        <p:nvGrpSpPr>
          <p:cNvPr id="383015" name="Group 39"/>
          <p:cNvGrpSpPr>
            <a:grpSpLocks/>
          </p:cNvGrpSpPr>
          <p:nvPr/>
        </p:nvGrpSpPr>
        <p:grpSpPr bwMode="auto">
          <a:xfrm>
            <a:off x="2057400" y="4762500"/>
            <a:ext cx="1009650" cy="1104900"/>
            <a:chOff x="1008" y="2544"/>
            <a:chExt cx="768" cy="384"/>
          </a:xfrm>
        </p:grpSpPr>
        <p:sp>
          <p:nvSpPr>
            <p:cNvPr id="383016" name="Rectangle 40"/>
            <p:cNvSpPr>
              <a:spLocks noChangeArrowheads="1"/>
            </p:cNvSpPr>
            <p:nvPr/>
          </p:nvSpPr>
          <p:spPr bwMode="auto">
            <a:xfrm>
              <a:off x="1008" y="2544"/>
              <a:ext cx="768" cy="384"/>
            </a:xfrm>
            <a:prstGeom prst="rect">
              <a:avLst/>
            </a:prstGeom>
            <a:noFill/>
            <a:ln w="12700">
              <a:solidFill>
                <a:schemeClr val="tx1"/>
              </a:solidFill>
              <a:miter lim="800000"/>
              <a:headEnd/>
              <a:tailEnd/>
            </a:ln>
            <a:effectLst/>
          </p:spPr>
          <p:txBody>
            <a:bodyPr wrap="none" anchor="ctr"/>
            <a:lstStyle/>
            <a:p>
              <a:endParaRPr lang="en-US"/>
            </a:p>
          </p:txBody>
        </p:sp>
        <p:sp>
          <p:nvSpPr>
            <p:cNvPr id="383017" name="Text Box 41"/>
            <p:cNvSpPr txBox="1">
              <a:spLocks noChangeArrowheads="1"/>
            </p:cNvSpPr>
            <p:nvPr/>
          </p:nvSpPr>
          <p:spPr bwMode="auto">
            <a:xfrm>
              <a:off x="1237" y="2647"/>
              <a:ext cx="509" cy="106"/>
            </a:xfrm>
            <a:prstGeom prst="rect">
              <a:avLst/>
            </a:prstGeom>
            <a:noFill/>
            <a:ln w="12700">
              <a:noFill/>
              <a:miter lim="800000"/>
              <a:headEnd/>
              <a:tailEnd/>
            </a:ln>
            <a:effectLst/>
          </p:spPr>
          <p:txBody>
            <a:bodyPr wrap="none">
              <a:spAutoFit/>
            </a:bodyPr>
            <a:lstStyle/>
            <a:p>
              <a:r>
                <a:rPr lang="en-US" sz="1400" b="1">
                  <a:latin typeface="Arial" pitchFamily="34" charset="0"/>
                </a:rPr>
                <a:t>PE #4</a:t>
              </a:r>
            </a:p>
          </p:txBody>
        </p:sp>
      </p:grpSp>
      <p:grpSp>
        <p:nvGrpSpPr>
          <p:cNvPr id="383018" name="Group 42"/>
          <p:cNvGrpSpPr>
            <a:grpSpLocks/>
          </p:cNvGrpSpPr>
          <p:nvPr/>
        </p:nvGrpSpPr>
        <p:grpSpPr bwMode="auto">
          <a:xfrm>
            <a:off x="3067050" y="4762500"/>
            <a:ext cx="1009650" cy="1104900"/>
            <a:chOff x="1008" y="2544"/>
            <a:chExt cx="768" cy="384"/>
          </a:xfrm>
        </p:grpSpPr>
        <p:sp>
          <p:nvSpPr>
            <p:cNvPr id="383019" name="Rectangle 43"/>
            <p:cNvSpPr>
              <a:spLocks noChangeArrowheads="1"/>
            </p:cNvSpPr>
            <p:nvPr/>
          </p:nvSpPr>
          <p:spPr bwMode="auto">
            <a:xfrm>
              <a:off x="1008" y="2544"/>
              <a:ext cx="768" cy="384"/>
            </a:xfrm>
            <a:prstGeom prst="rect">
              <a:avLst/>
            </a:prstGeom>
            <a:noFill/>
            <a:ln w="12700">
              <a:solidFill>
                <a:schemeClr val="tx1"/>
              </a:solidFill>
              <a:miter lim="800000"/>
              <a:headEnd/>
              <a:tailEnd/>
            </a:ln>
            <a:effectLst/>
          </p:spPr>
          <p:txBody>
            <a:bodyPr wrap="none" anchor="ctr"/>
            <a:lstStyle/>
            <a:p>
              <a:endParaRPr lang="en-US"/>
            </a:p>
          </p:txBody>
        </p:sp>
        <p:sp>
          <p:nvSpPr>
            <p:cNvPr id="383020" name="Text Box 44"/>
            <p:cNvSpPr txBox="1">
              <a:spLocks noChangeArrowheads="1"/>
            </p:cNvSpPr>
            <p:nvPr/>
          </p:nvSpPr>
          <p:spPr bwMode="auto">
            <a:xfrm>
              <a:off x="1237" y="2647"/>
              <a:ext cx="509" cy="106"/>
            </a:xfrm>
            <a:prstGeom prst="rect">
              <a:avLst/>
            </a:prstGeom>
            <a:noFill/>
            <a:ln w="12700">
              <a:noFill/>
              <a:miter lim="800000"/>
              <a:headEnd/>
              <a:tailEnd/>
            </a:ln>
            <a:effectLst/>
          </p:spPr>
          <p:txBody>
            <a:bodyPr wrap="none">
              <a:spAutoFit/>
            </a:bodyPr>
            <a:lstStyle/>
            <a:p>
              <a:r>
                <a:rPr lang="en-US" sz="1400" b="1">
                  <a:latin typeface="Arial" pitchFamily="34" charset="0"/>
                </a:rPr>
                <a:t>PE #5</a:t>
              </a:r>
            </a:p>
          </p:txBody>
        </p:sp>
      </p:grpSp>
      <p:grpSp>
        <p:nvGrpSpPr>
          <p:cNvPr id="383021" name="Group 45"/>
          <p:cNvGrpSpPr>
            <a:grpSpLocks/>
          </p:cNvGrpSpPr>
          <p:nvPr/>
        </p:nvGrpSpPr>
        <p:grpSpPr bwMode="auto">
          <a:xfrm>
            <a:off x="4076700" y="4762500"/>
            <a:ext cx="1009650" cy="1104900"/>
            <a:chOff x="1008" y="2544"/>
            <a:chExt cx="768" cy="384"/>
          </a:xfrm>
        </p:grpSpPr>
        <p:sp>
          <p:nvSpPr>
            <p:cNvPr id="383022" name="Rectangle 46"/>
            <p:cNvSpPr>
              <a:spLocks noChangeArrowheads="1"/>
            </p:cNvSpPr>
            <p:nvPr/>
          </p:nvSpPr>
          <p:spPr bwMode="auto">
            <a:xfrm>
              <a:off x="1008" y="2544"/>
              <a:ext cx="768" cy="384"/>
            </a:xfrm>
            <a:prstGeom prst="rect">
              <a:avLst/>
            </a:prstGeom>
            <a:noFill/>
            <a:ln w="12700">
              <a:solidFill>
                <a:schemeClr val="tx1"/>
              </a:solidFill>
              <a:miter lim="800000"/>
              <a:headEnd/>
              <a:tailEnd/>
            </a:ln>
            <a:effectLst/>
          </p:spPr>
          <p:txBody>
            <a:bodyPr wrap="none" anchor="ctr"/>
            <a:lstStyle/>
            <a:p>
              <a:endParaRPr lang="en-US"/>
            </a:p>
          </p:txBody>
        </p:sp>
        <p:sp>
          <p:nvSpPr>
            <p:cNvPr id="383023" name="Text Box 47"/>
            <p:cNvSpPr txBox="1">
              <a:spLocks noChangeArrowheads="1"/>
            </p:cNvSpPr>
            <p:nvPr/>
          </p:nvSpPr>
          <p:spPr bwMode="auto">
            <a:xfrm>
              <a:off x="1237" y="2647"/>
              <a:ext cx="509" cy="106"/>
            </a:xfrm>
            <a:prstGeom prst="rect">
              <a:avLst/>
            </a:prstGeom>
            <a:noFill/>
            <a:ln w="12700">
              <a:noFill/>
              <a:miter lim="800000"/>
              <a:headEnd/>
              <a:tailEnd/>
            </a:ln>
            <a:effectLst/>
          </p:spPr>
          <p:txBody>
            <a:bodyPr wrap="none">
              <a:spAutoFit/>
            </a:bodyPr>
            <a:lstStyle/>
            <a:p>
              <a:r>
                <a:rPr lang="en-US" sz="1400" b="1">
                  <a:latin typeface="Arial" pitchFamily="34" charset="0"/>
                </a:rPr>
                <a:t>PE #6</a:t>
              </a:r>
            </a:p>
          </p:txBody>
        </p:sp>
      </p:grpSp>
      <p:grpSp>
        <p:nvGrpSpPr>
          <p:cNvPr id="383024" name="Group 48"/>
          <p:cNvGrpSpPr>
            <a:grpSpLocks/>
          </p:cNvGrpSpPr>
          <p:nvPr/>
        </p:nvGrpSpPr>
        <p:grpSpPr bwMode="auto">
          <a:xfrm>
            <a:off x="5086350" y="3657600"/>
            <a:ext cx="1009650" cy="1104900"/>
            <a:chOff x="1008" y="2544"/>
            <a:chExt cx="768" cy="384"/>
          </a:xfrm>
        </p:grpSpPr>
        <p:sp>
          <p:nvSpPr>
            <p:cNvPr id="383025" name="Rectangle 49"/>
            <p:cNvSpPr>
              <a:spLocks noChangeArrowheads="1"/>
            </p:cNvSpPr>
            <p:nvPr/>
          </p:nvSpPr>
          <p:spPr bwMode="auto">
            <a:xfrm>
              <a:off x="1008" y="2544"/>
              <a:ext cx="768" cy="384"/>
            </a:xfrm>
            <a:prstGeom prst="rect">
              <a:avLst/>
            </a:prstGeom>
            <a:noFill/>
            <a:ln w="12700">
              <a:solidFill>
                <a:schemeClr val="tx1"/>
              </a:solidFill>
              <a:miter lim="800000"/>
              <a:headEnd/>
              <a:tailEnd/>
            </a:ln>
            <a:effectLst/>
          </p:spPr>
          <p:txBody>
            <a:bodyPr wrap="none" anchor="ctr"/>
            <a:lstStyle/>
            <a:p>
              <a:endParaRPr lang="en-US"/>
            </a:p>
          </p:txBody>
        </p:sp>
        <p:sp>
          <p:nvSpPr>
            <p:cNvPr id="383026" name="Text Box 50"/>
            <p:cNvSpPr txBox="1">
              <a:spLocks noChangeArrowheads="1"/>
            </p:cNvSpPr>
            <p:nvPr/>
          </p:nvSpPr>
          <p:spPr bwMode="auto">
            <a:xfrm>
              <a:off x="1237" y="2647"/>
              <a:ext cx="509" cy="106"/>
            </a:xfrm>
            <a:prstGeom prst="rect">
              <a:avLst/>
            </a:prstGeom>
            <a:noFill/>
            <a:ln w="12700">
              <a:noFill/>
              <a:miter lim="800000"/>
              <a:headEnd/>
              <a:tailEnd/>
            </a:ln>
            <a:effectLst/>
          </p:spPr>
          <p:txBody>
            <a:bodyPr wrap="none">
              <a:spAutoFit/>
            </a:bodyPr>
            <a:lstStyle/>
            <a:p>
              <a:r>
                <a:rPr lang="en-US" sz="1400" b="1">
                  <a:latin typeface="Arial" pitchFamily="34" charset="0"/>
                </a:rPr>
                <a:t>PE #3</a:t>
              </a:r>
            </a:p>
          </p:txBody>
        </p:sp>
      </p:grpSp>
      <p:grpSp>
        <p:nvGrpSpPr>
          <p:cNvPr id="383027" name="Group 51"/>
          <p:cNvGrpSpPr>
            <a:grpSpLocks/>
          </p:cNvGrpSpPr>
          <p:nvPr/>
        </p:nvGrpSpPr>
        <p:grpSpPr bwMode="auto">
          <a:xfrm>
            <a:off x="5086350" y="4762500"/>
            <a:ext cx="1009650" cy="1104900"/>
            <a:chOff x="1008" y="2544"/>
            <a:chExt cx="768" cy="384"/>
          </a:xfrm>
        </p:grpSpPr>
        <p:sp>
          <p:nvSpPr>
            <p:cNvPr id="383028" name="Rectangle 52"/>
            <p:cNvSpPr>
              <a:spLocks noChangeArrowheads="1"/>
            </p:cNvSpPr>
            <p:nvPr/>
          </p:nvSpPr>
          <p:spPr bwMode="auto">
            <a:xfrm>
              <a:off x="1008" y="2544"/>
              <a:ext cx="768" cy="384"/>
            </a:xfrm>
            <a:prstGeom prst="rect">
              <a:avLst/>
            </a:prstGeom>
            <a:noFill/>
            <a:ln w="12700">
              <a:solidFill>
                <a:schemeClr val="tx1"/>
              </a:solidFill>
              <a:miter lim="800000"/>
              <a:headEnd/>
              <a:tailEnd/>
            </a:ln>
            <a:effectLst/>
          </p:spPr>
          <p:txBody>
            <a:bodyPr wrap="none" anchor="ctr"/>
            <a:lstStyle/>
            <a:p>
              <a:endParaRPr lang="en-US"/>
            </a:p>
          </p:txBody>
        </p:sp>
        <p:sp>
          <p:nvSpPr>
            <p:cNvPr id="383029" name="Text Box 53"/>
            <p:cNvSpPr txBox="1">
              <a:spLocks noChangeArrowheads="1"/>
            </p:cNvSpPr>
            <p:nvPr/>
          </p:nvSpPr>
          <p:spPr bwMode="auto">
            <a:xfrm>
              <a:off x="1237" y="2647"/>
              <a:ext cx="509" cy="106"/>
            </a:xfrm>
            <a:prstGeom prst="rect">
              <a:avLst/>
            </a:prstGeom>
            <a:noFill/>
            <a:ln w="12700">
              <a:noFill/>
              <a:miter lim="800000"/>
              <a:headEnd/>
              <a:tailEnd/>
            </a:ln>
            <a:effectLst/>
          </p:spPr>
          <p:txBody>
            <a:bodyPr wrap="none">
              <a:spAutoFit/>
            </a:bodyPr>
            <a:lstStyle/>
            <a:p>
              <a:r>
                <a:rPr lang="en-US" sz="1400" b="1">
                  <a:latin typeface="Arial" pitchFamily="34" charset="0"/>
                </a:rPr>
                <a:t>PE #7</a:t>
              </a:r>
            </a:p>
          </p:txBody>
        </p:sp>
      </p:grpSp>
      <p:sp>
        <p:nvSpPr>
          <p:cNvPr id="383030" name="AutoShape 54"/>
          <p:cNvSpPr>
            <a:spLocks noChangeArrowheads="1"/>
          </p:cNvSpPr>
          <p:nvPr/>
        </p:nvSpPr>
        <p:spPr bwMode="auto">
          <a:xfrm>
            <a:off x="4953000" y="4191000"/>
            <a:ext cx="252413" cy="276225"/>
          </a:xfrm>
          <a:prstGeom prst="leftRightArrow">
            <a:avLst>
              <a:gd name="adj1" fmla="val 50000"/>
              <a:gd name="adj2" fmla="val 20000"/>
            </a:avLst>
          </a:prstGeom>
          <a:solidFill>
            <a:schemeClr val="bg2"/>
          </a:solidFill>
          <a:ln w="9525">
            <a:solidFill>
              <a:schemeClr val="tx1"/>
            </a:solidFill>
            <a:miter lim="800000"/>
            <a:headEnd/>
            <a:tailEnd/>
          </a:ln>
          <a:effectLst/>
        </p:spPr>
        <p:txBody>
          <a:bodyPr wrap="none" anchor="ctr"/>
          <a:lstStyle/>
          <a:p>
            <a:endParaRPr lang="en-US"/>
          </a:p>
        </p:txBody>
      </p:sp>
      <p:sp>
        <p:nvSpPr>
          <p:cNvPr id="383031" name="AutoShape 55"/>
          <p:cNvSpPr>
            <a:spLocks noChangeArrowheads="1"/>
          </p:cNvSpPr>
          <p:nvPr/>
        </p:nvSpPr>
        <p:spPr bwMode="auto">
          <a:xfrm>
            <a:off x="3962400" y="4191000"/>
            <a:ext cx="252413" cy="276225"/>
          </a:xfrm>
          <a:prstGeom prst="leftRightArrow">
            <a:avLst>
              <a:gd name="adj1" fmla="val 50000"/>
              <a:gd name="adj2" fmla="val 20000"/>
            </a:avLst>
          </a:prstGeom>
          <a:solidFill>
            <a:schemeClr val="bg2"/>
          </a:solidFill>
          <a:ln w="9525">
            <a:solidFill>
              <a:schemeClr val="tx1"/>
            </a:solidFill>
            <a:miter lim="800000"/>
            <a:headEnd/>
            <a:tailEnd/>
          </a:ln>
          <a:effectLst/>
        </p:spPr>
        <p:txBody>
          <a:bodyPr wrap="none" anchor="ctr"/>
          <a:lstStyle/>
          <a:p>
            <a:endParaRPr lang="en-US"/>
          </a:p>
        </p:txBody>
      </p:sp>
      <p:sp>
        <p:nvSpPr>
          <p:cNvPr id="383032" name="AutoShape 56"/>
          <p:cNvSpPr>
            <a:spLocks noChangeArrowheads="1"/>
          </p:cNvSpPr>
          <p:nvPr/>
        </p:nvSpPr>
        <p:spPr bwMode="auto">
          <a:xfrm>
            <a:off x="2971800" y="4191000"/>
            <a:ext cx="252413" cy="276225"/>
          </a:xfrm>
          <a:prstGeom prst="leftRightArrow">
            <a:avLst>
              <a:gd name="adj1" fmla="val 50000"/>
              <a:gd name="adj2" fmla="val 20000"/>
            </a:avLst>
          </a:prstGeom>
          <a:solidFill>
            <a:schemeClr val="bg2"/>
          </a:solidFill>
          <a:ln w="9525">
            <a:solidFill>
              <a:schemeClr val="tx1"/>
            </a:solidFill>
            <a:miter lim="800000"/>
            <a:headEnd/>
            <a:tailEnd/>
          </a:ln>
          <a:effectLst/>
        </p:spPr>
        <p:txBody>
          <a:bodyPr wrap="none" anchor="ctr"/>
          <a:lstStyle/>
          <a:p>
            <a:endParaRPr lang="en-US"/>
          </a:p>
        </p:txBody>
      </p:sp>
      <p:sp>
        <p:nvSpPr>
          <p:cNvPr id="382997" name="AutoShape 21"/>
          <p:cNvSpPr>
            <a:spLocks noChangeArrowheads="1"/>
          </p:cNvSpPr>
          <p:nvPr/>
        </p:nvSpPr>
        <p:spPr bwMode="auto">
          <a:xfrm>
            <a:off x="2971800" y="5257800"/>
            <a:ext cx="252413" cy="276225"/>
          </a:xfrm>
          <a:prstGeom prst="leftRightArrow">
            <a:avLst>
              <a:gd name="adj1" fmla="val 50000"/>
              <a:gd name="adj2" fmla="val 20000"/>
            </a:avLst>
          </a:prstGeom>
          <a:solidFill>
            <a:schemeClr val="bg2"/>
          </a:solidFill>
          <a:ln w="9525">
            <a:solidFill>
              <a:schemeClr val="tx1"/>
            </a:solidFill>
            <a:miter lim="800000"/>
            <a:headEnd/>
            <a:tailEnd/>
          </a:ln>
          <a:effectLst/>
        </p:spPr>
        <p:txBody>
          <a:bodyPr wrap="none" anchor="ctr"/>
          <a:lstStyle/>
          <a:p>
            <a:endParaRPr lang="en-US"/>
          </a:p>
        </p:txBody>
      </p:sp>
      <p:sp>
        <p:nvSpPr>
          <p:cNvPr id="382999" name="AutoShape 23"/>
          <p:cNvSpPr>
            <a:spLocks noChangeArrowheads="1"/>
          </p:cNvSpPr>
          <p:nvPr/>
        </p:nvSpPr>
        <p:spPr bwMode="auto">
          <a:xfrm>
            <a:off x="3962400" y="5257800"/>
            <a:ext cx="252413" cy="276225"/>
          </a:xfrm>
          <a:prstGeom prst="leftRightArrow">
            <a:avLst>
              <a:gd name="adj1" fmla="val 50000"/>
              <a:gd name="adj2" fmla="val 20000"/>
            </a:avLst>
          </a:prstGeom>
          <a:solidFill>
            <a:schemeClr val="bg2"/>
          </a:solidFill>
          <a:ln w="9525">
            <a:solidFill>
              <a:schemeClr val="tx1"/>
            </a:solidFill>
            <a:miter lim="800000"/>
            <a:headEnd/>
            <a:tailEnd/>
          </a:ln>
          <a:effectLst/>
        </p:spPr>
        <p:txBody>
          <a:bodyPr wrap="none" anchor="ctr"/>
          <a:lstStyle/>
          <a:p>
            <a:endParaRPr lang="en-US"/>
          </a:p>
        </p:txBody>
      </p:sp>
      <p:sp>
        <p:nvSpPr>
          <p:cNvPr id="382998" name="AutoShape 22"/>
          <p:cNvSpPr>
            <a:spLocks noChangeArrowheads="1"/>
          </p:cNvSpPr>
          <p:nvPr/>
        </p:nvSpPr>
        <p:spPr bwMode="auto">
          <a:xfrm>
            <a:off x="4953000" y="5257800"/>
            <a:ext cx="252413" cy="276225"/>
          </a:xfrm>
          <a:prstGeom prst="leftRightArrow">
            <a:avLst>
              <a:gd name="adj1" fmla="val 50000"/>
              <a:gd name="adj2" fmla="val 20000"/>
            </a:avLst>
          </a:prstGeom>
          <a:solidFill>
            <a:schemeClr val="bg2"/>
          </a:solidFill>
          <a:ln w="9525">
            <a:solidFill>
              <a:schemeClr val="tx1"/>
            </a:solidFill>
            <a:miter lim="800000"/>
            <a:headEnd/>
            <a:tailEnd/>
          </a:ln>
          <a:effectLst/>
        </p:spPr>
        <p:txBody>
          <a:bodyPr wrap="none" anchor="ctr"/>
          <a:lstStyle/>
          <a:p>
            <a:endParaRPr lang="en-US"/>
          </a:p>
        </p:txBody>
      </p:sp>
      <p:sp>
        <p:nvSpPr>
          <p:cNvPr id="383035" name="AutoShape 59"/>
          <p:cNvSpPr>
            <a:spLocks noChangeArrowheads="1"/>
          </p:cNvSpPr>
          <p:nvPr/>
        </p:nvSpPr>
        <p:spPr bwMode="auto">
          <a:xfrm rot="-5400000">
            <a:off x="5487195" y="4647406"/>
            <a:ext cx="252412" cy="276225"/>
          </a:xfrm>
          <a:prstGeom prst="leftRightArrow">
            <a:avLst>
              <a:gd name="adj1" fmla="val 50000"/>
              <a:gd name="adj2" fmla="val 20000"/>
            </a:avLst>
          </a:prstGeom>
          <a:solidFill>
            <a:schemeClr val="bg2"/>
          </a:solidFill>
          <a:ln w="9525">
            <a:solidFill>
              <a:schemeClr val="tx1"/>
            </a:solidFill>
            <a:miter lim="800000"/>
            <a:headEnd/>
            <a:tailEnd/>
          </a:ln>
          <a:effectLst/>
        </p:spPr>
        <p:txBody>
          <a:bodyPr wrap="none" anchor="ctr"/>
          <a:lstStyle/>
          <a:p>
            <a:endParaRPr lang="en-US"/>
          </a:p>
        </p:txBody>
      </p:sp>
      <p:sp>
        <p:nvSpPr>
          <p:cNvPr id="383036" name="AutoShape 60"/>
          <p:cNvSpPr>
            <a:spLocks noChangeArrowheads="1"/>
          </p:cNvSpPr>
          <p:nvPr/>
        </p:nvSpPr>
        <p:spPr bwMode="auto">
          <a:xfrm rot="-5400000">
            <a:off x="2526506" y="4636294"/>
            <a:ext cx="252413" cy="276225"/>
          </a:xfrm>
          <a:prstGeom prst="leftRightArrow">
            <a:avLst>
              <a:gd name="adj1" fmla="val 50000"/>
              <a:gd name="adj2" fmla="val 20000"/>
            </a:avLst>
          </a:prstGeom>
          <a:solidFill>
            <a:schemeClr val="bg2"/>
          </a:solidFill>
          <a:ln w="9525">
            <a:solidFill>
              <a:schemeClr val="tx1"/>
            </a:solidFill>
            <a:miter lim="800000"/>
            <a:headEnd/>
            <a:tailEnd/>
          </a:ln>
          <a:effectLst/>
        </p:spPr>
        <p:txBody>
          <a:bodyPr wrap="none" anchor="ctr"/>
          <a:lstStyle/>
          <a:p>
            <a:endParaRPr lang="en-US"/>
          </a:p>
        </p:txBody>
      </p:sp>
      <p:sp>
        <p:nvSpPr>
          <p:cNvPr id="383037" name="AutoShape 61"/>
          <p:cNvSpPr>
            <a:spLocks noChangeArrowheads="1"/>
          </p:cNvSpPr>
          <p:nvPr/>
        </p:nvSpPr>
        <p:spPr bwMode="auto">
          <a:xfrm rot="-5400000">
            <a:off x="3440906" y="4636294"/>
            <a:ext cx="252413" cy="276225"/>
          </a:xfrm>
          <a:prstGeom prst="leftRightArrow">
            <a:avLst>
              <a:gd name="adj1" fmla="val 50000"/>
              <a:gd name="adj2" fmla="val 20000"/>
            </a:avLst>
          </a:prstGeom>
          <a:solidFill>
            <a:schemeClr val="bg2"/>
          </a:solidFill>
          <a:ln w="9525">
            <a:solidFill>
              <a:schemeClr val="tx1"/>
            </a:solidFill>
            <a:miter lim="800000"/>
            <a:headEnd/>
            <a:tailEnd/>
          </a:ln>
          <a:effectLst/>
        </p:spPr>
        <p:txBody>
          <a:bodyPr wrap="none" anchor="ctr"/>
          <a:lstStyle/>
          <a:p>
            <a:endParaRPr lang="en-US"/>
          </a:p>
        </p:txBody>
      </p:sp>
      <p:sp>
        <p:nvSpPr>
          <p:cNvPr id="383038" name="AutoShape 62"/>
          <p:cNvSpPr>
            <a:spLocks noChangeArrowheads="1"/>
          </p:cNvSpPr>
          <p:nvPr/>
        </p:nvSpPr>
        <p:spPr bwMode="auto">
          <a:xfrm rot="-5400000">
            <a:off x="4507706" y="4636294"/>
            <a:ext cx="252413" cy="276225"/>
          </a:xfrm>
          <a:prstGeom prst="leftRightArrow">
            <a:avLst>
              <a:gd name="adj1" fmla="val 50000"/>
              <a:gd name="adj2" fmla="val 20000"/>
            </a:avLst>
          </a:prstGeom>
          <a:solidFill>
            <a:schemeClr val="bg2"/>
          </a:solidFill>
          <a:ln w="9525">
            <a:solidFill>
              <a:schemeClr val="tx1"/>
            </a:solidFill>
            <a:miter lim="800000"/>
            <a:headEnd/>
            <a:tailEnd/>
          </a:ln>
          <a:effectLst/>
        </p:spPr>
        <p:txBody>
          <a:bodyPr wrap="none" anchor="ctr"/>
          <a:lstStyle/>
          <a:p>
            <a:endParaRPr lang="en-US"/>
          </a:p>
        </p:txBody>
      </p:sp>
      <p:sp>
        <p:nvSpPr>
          <p:cNvPr id="383039" name="Text Box 63"/>
          <p:cNvSpPr txBox="1">
            <a:spLocks noChangeArrowheads="1"/>
          </p:cNvSpPr>
          <p:nvPr/>
        </p:nvSpPr>
        <p:spPr bwMode="auto">
          <a:xfrm rot="-5400000">
            <a:off x="1692275" y="4479925"/>
            <a:ext cx="273050" cy="304800"/>
          </a:xfrm>
          <a:prstGeom prst="rect">
            <a:avLst/>
          </a:prstGeom>
          <a:noFill/>
          <a:ln w="12700">
            <a:noFill/>
            <a:miter lim="800000"/>
            <a:headEnd/>
            <a:tailEnd/>
          </a:ln>
          <a:effectLst/>
        </p:spPr>
        <p:txBody>
          <a:bodyPr wrap="none">
            <a:spAutoFit/>
          </a:bodyPr>
          <a:lstStyle/>
          <a:p>
            <a:r>
              <a:rPr lang="en-US" sz="1400" b="1"/>
              <a:t>y</a:t>
            </a:r>
          </a:p>
        </p:txBody>
      </p:sp>
      <p:sp>
        <p:nvSpPr>
          <p:cNvPr id="383040" name="Line 64"/>
          <p:cNvSpPr>
            <a:spLocks noChangeShapeType="1"/>
          </p:cNvSpPr>
          <p:nvPr/>
        </p:nvSpPr>
        <p:spPr bwMode="auto">
          <a:xfrm>
            <a:off x="1828800" y="4876800"/>
            <a:ext cx="0" cy="9906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383041" name="Line 65"/>
          <p:cNvSpPr>
            <a:spLocks noChangeShapeType="1"/>
          </p:cNvSpPr>
          <p:nvPr/>
        </p:nvSpPr>
        <p:spPr bwMode="auto">
          <a:xfrm flipV="1">
            <a:off x="1828800" y="3657600"/>
            <a:ext cx="0" cy="8382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383042" name="Text Box 66"/>
          <p:cNvSpPr txBox="1">
            <a:spLocks noChangeArrowheads="1"/>
          </p:cNvSpPr>
          <p:nvPr/>
        </p:nvSpPr>
        <p:spPr bwMode="auto">
          <a:xfrm>
            <a:off x="3962400" y="5943600"/>
            <a:ext cx="273050" cy="304800"/>
          </a:xfrm>
          <a:prstGeom prst="rect">
            <a:avLst/>
          </a:prstGeom>
          <a:noFill/>
          <a:ln w="12700">
            <a:noFill/>
            <a:miter lim="800000"/>
            <a:headEnd/>
            <a:tailEnd/>
          </a:ln>
          <a:effectLst/>
        </p:spPr>
        <p:txBody>
          <a:bodyPr wrap="none">
            <a:spAutoFit/>
          </a:bodyPr>
          <a:lstStyle/>
          <a:p>
            <a:r>
              <a:rPr lang="en-US" sz="1400" b="1"/>
              <a:t>x</a:t>
            </a:r>
          </a:p>
        </p:txBody>
      </p:sp>
      <p:sp>
        <p:nvSpPr>
          <p:cNvPr id="383043" name="Line 67"/>
          <p:cNvSpPr>
            <a:spLocks noChangeShapeType="1"/>
          </p:cNvSpPr>
          <p:nvPr/>
        </p:nvSpPr>
        <p:spPr bwMode="auto">
          <a:xfrm>
            <a:off x="4343400" y="6096000"/>
            <a:ext cx="17526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383044" name="Line 68"/>
          <p:cNvSpPr>
            <a:spLocks noChangeShapeType="1"/>
          </p:cNvSpPr>
          <p:nvPr/>
        </p:nvSpPr>
        <p:spPr bwMode="auto">
          <a:xfrm flipH="1">
            <a:off x="1981200" y="6096000"/>
            <a:ext cx="1828800" cy="0"/>
          </a:xfrm>
          <a:prstGeom prst="line">
            <a:avLst/>
          </a:prstGeom>
          <a:noFill/>
          <a:ln w="12700">
            <a:solidFill>
              <a:schemeClr val="tx1"/>
            </a:solidFill>
            <a:round/>
            <a:headEnd/>
            <a:tailEnd type="triangle" w="med" len="med"/>
          </a:ln>
          <a:effectLst/>
        </p:spPr>
        <p:txBody>
          <a:bodyPr wrap="none" anchor="ctr"/>
          <a:lstStyle/>
          <a:p>
            <a:endParaRPr lang="en-US"/>
          </a:p>
        </p:txBody>
      </p:sp>
      <p:graphicFrame>
        <p:nvGraphicFramePr>
          <p:cNvPr id="383045" name="Object 69"/>
          <p:cNvGraphicFramePr>
            <a:graphicFrameLocks noChangeAspect="1"/>
          </p:cNvGraphicFramePr>
          <p:nvPr/>
        </p:nvGraphicFramePr>
        <p:xfrm>
          <a:off x="2590800" y="1752600"/>
          <a:ext cx="2641600" cy="762000"/>
        </p:xfrm>
        <a:graphic>
          <a:graphicData uri="http://schemas.openxmlformats.org/presentationml/2006/ole">
            <p:oleObj spid="_x0000_s383045" name="Picture" r:id="rId3" imgW="2645664" imgH="774192" progId="Word.Picture.8">
              <p:embed/>
            </p:oleObj>
          </a:graphicData>
        </a:graphic>
      </p:graphicFrame>
      <p:graphicFrame>
        <p:nvGraphicFramePr>
          <p:cNvPr id="383046" name="Object 70"/>
          <p:cNvGraphicFramePr>
            <a:graphicFrameLocks noChangeAspect="1"/>
          </p:cNvGraphicFramePr>
          <p:nvPr/>
        </p:nvGraphicFramePr>
        <p:xfrm>
          <a:off x="2133600" y="2590800"/>
          <a:ext cx="6477000" cy="881063"/>
        </p:xfrm>
        <a:graphic>
          <a:graphicData uri="http://schemas.openxmlformats.org/presentationml/2006/ole">
            <p:oleObj spid="_x0000_s383046" name="Picture" r:id="rId4" imgW="5803392" imgH="795528" progId="Word.Picture.8">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609600" y="152400"/>
            <a:ext cx="7772400" cy="1143000"/>
          </a:xfrm>
        </p:spPr>
        <p:txBody>
          <a:bodyPr/>
          <a:lstStyle/>
          <a:p>
            <a:r>
              <a:rPr lang="en-US" b="1"/>
              <a:t>Typical data parallel program</a:t>
            </a:r>
            <a:endParaRPr lang="en-US"/>
          </a:p>
        </p:txBody>
      </p:sp>
      <p:sp>
        <p:nvSpPr>
          <p:cNvPr id="386052" name="Rectangle 4"/>
          <p:cNvSpPr>
            <a:spLocks noChangeArrowheads="1"/>
          </p:cNvSpPr>
          <p:nvPr/>
        </p:nvSpPr>
        <p:spPr bwMode="auto">
          <a:xfrm>
            <a:off x="609600" y="304800"/>
            <a:ext cx="7848600" cy="457200"/>
          </a:xfrm>
          <a:prstGeom prst="rect">
            <a:avLst/>
          </a:prstGeom>
          <a:noFill/>
          <a:ln w="9525">
            <a:noFill/>
            <a:miter lim="800000"/>
            <a:headEnd/>
            <a:tailEnd/>
          </a:ln>
          <a:effectLst/>
        </p:spPr>
        <p:txBody>
          <a:bodyPr anchor="ctr"/>
          <a:lstStyle/>
          <a:p>
            <a:pPr algn="ctr"/>
            <a:endParaRPr lang="en-US" sz="1200">
              <a:latin typeface="Times" charset="0"/>
            </a:endParaRPr>
          </a:p>
        </p:txBody>
      </p:sp>
      <p:sp>
        <p:nvSpPr>
          <p:cNvPr id="386097" name="Rectangle 49"/>
          <p:cNvSpPr>
            <a:spLocks noGrp="1" noChangeArrowheads="1"/>
          </p:cNvSpPr>
          <p:nvPr>
            <p:ph type="body" idx="1"/>
          </p:nvPr>
        </p:nvSpPr>
        <p:spPr/>
        <p:txBody>
          <a:bodyPr/>
          <a:lstStyle/>
          <a:p>
            <a:pPr>
              <a:buFontTx/>
              <a:buNone/>
            </a:pPr>
            <a:r>
              <a:rPr lang="en-US"/>
              <a:t> </a:t>
            </a:r>
          </a:p>
        </p:txBody>
      </p:sp>
      <p:pic>
        <p:nvPicPr>
          <p:cNvPr id="386098" name="Picture 50"/>
          <p:cNvPicPr>
            <a:picLocks noChangeAspect="1" noChangeArrowheads="1"/>
          </p:cNvPicPr>
          <p:nvPr/>
        </p:nvPicPr>
        <p:blipFill>
          <a:blip r:embed="rId2"/>
          <a:srcRect/>
          <a:stretch>
            <a:fillRect/>
          </a:stretch>
        </p:blipFill>
        <p:spPr bwMode="auto">
          <a:xfrm>
            <a:off x="3633788" y="1219200"/>
            <a:ext cx="1624012" cy="1624013"/>
          </a:xfrm>
          <a:prstGeom prst="rect">
            <a:avLst/>
          </a:prstGeom>
          <a:noFill/>
          <a:ln w="9525">
            <a:noFill/>
            <a:miter lim="800000"/>
            <a:headEnd/>
            <a:tailEnd/>
          </a:ln>
        </p:spPr>
      </p:pic>
      <p:pic>
        <p:nvPicPr>
          <p:cNvPr id="386099" name="Picture 51"/>
          <p:cNvPicPr>
            <a:picLocks noChangeAspect="1" noChangeArrowheads="1"/>
          </p:cNvPicPr>
          <p:nvPr/>
        </p:nvPicPr>
        <p:blipFill>
          <a:blip r:embed="rId3"/>
          <a:srcRect/>
          <a:stretch>
            <a:fillRect/>
          </a:stretch>
        </p:blipFill>
        <p:spPr bwMode="auto">
          <a:xfrm>
            <a:off x="5257800" y="1219200"/>
            <a:ext cx="1628775" cy="1624013"/>
          </a:xfrm>
          <a:prstGeom prst="rect">
            <a:avLst/>
          </a:prstGeom>
          <a:noFill/>
          <a:ln w="9525">
            <a:noFill/>
            <a:miter lim="800000"/>
            <a:headEnd/>
            <a:tailEnd/>
          </a:ln>
        </p:spPr>
      </p:pic>
      <p:pic>
        <p:nvPicPr>
          <p:cNvPr id="386100" name="Picture 52"/>
          <p:cNvPicPr>
            <a:picLocks noChangeAspect="1" noChangeArrowheads="1"/>
          </p:cNvPicPr>
          <p:nvPr/>
        </p:nvPicPr>
        <p:blipFill>
          <a:blip r:embed="rId4"/>
          <a:srcRect/>
          <a:stretch>
            <a:fillRect/>
          </a:stretch>
        </p:blipFill>
        <p:spPr bwMode="auto">
          <a:xfrm>
            <a:off x="6886575" y="1219200"/>
            <a:ext cx="1624013" cy="1624013"/>
          </a:xfrm>
          <a:prstGeom prst="rect">
            <a:avLst/>
          </a:prstGeom>
          <a:noFill/>
          <a:ln w="9525">
            <a:noFill/>
            <a:miter lim="800000"/>
            <a:headEnd/>
            <a:tailEnd/>
          </a:ln>
        </p:spPr>
      </p:pic>
      <p:pic>
        <p:nvPicPr>
          <p:cNvPr id="386101" name="Picture 53"/>
          <p:cNvPicPr>
            <a:picLocks noChangeAspect="1" noChangeArrowheads="1"/>
          </p:cNvPicPr>
          <p:nvPr/>
        </p:nvPicPr>
        <p:blipFill>
          <a:blip r:embed="rId5"/>
          <a:srcRect/>
          <a:stretch>
            <a:fillRect/>
          </a:stretch>
        </p:blipFill>
        <p:spPr bwMode="auto">
          <a:xfrm>
            <a:off x="8510588" y="1219200"/>
            <a:ext cx="292100" cy="1624013"/>
          </a:xfrm>
          <a:prstGeom prst="rect">
            <a:avLst/>
          </a:prstGeom>
          <a:noFill/>
          <a:ln w="9525">
            <a:noFill/>
            <a:miter lim="800000"/>
            <a:headEnd/>
            <a:tailEnd/>
          </a:ln>
        </p:spPr>
      </p:pic>
      <p:pic>
        <p:nvPicPr>
          <p:cNvPr id="386102" name="Picture 54"/>
          <p:cNvPicPr>
            <a:picLocks noChangeAspect="1" noChangeArrowheads="1"/>
          </p:cNvPicPr>
          <p:nvPr/>
        </p:nvPicPr>
        <p:blipFill>
          <a:blip r:embed="rId6"/>
          <a:srcRect/>
          <a:stretch>
            <a:fillRect/>
          </a:stretch>
        </p:blipFill>
        <p:spPr bwMode="auto">
          <a:xfrm>
            <a:off x="3633788" y="2843213"/>
            <a:ext cx="1624012" cy="1628775"/>
          </a:xfrm>
          <a:prstGeom prst="rect">
            <a:avLst/>
          </a:prstGeom>
          <a:noFill/>
          <a:ln w="9525">
            <a:noFill/>
            <a:miter lim="800000"/>
            <a:headEnd/>
            <a:tailEnd/>
          </a:ln>
        </p:spPr>
      </p:pic>
      <p:pic>
        <p:nvPicPr>
          <p:cNvPr id="386103" name="Picture 55"/>
          <p:cNvPicPr>
            <a:picLocks noChangeAspect="1" noChangeArrowheads="1"/>
          </p:cNvPicPr>
          <p:nvPr/>
        </p:nvPicPr>
        <p:blipFill>
          <a:blip r:embed="rId7"/>
          <a:srcRect/>
          <a:stretch>
            <a:fillRect/>
          </a:stretch>
        </p:blipFill>
        <p:spPr bwMode="auto">
          <a:xfrm>
            <a:off x="5257800" y="2843213"/>
            <a:ext cx="1628775" cy="1628775"/>
          </a:xfrm>
          <a:prstGeom prst="rect">
            <a:avLst/>
          </a:prstGeom>
          <a:noFill/>
          <a:ln w="9525">
            <a:noFill/>
            <a:miter lim="800000"/>
            <a:headEnd/>
            <a:tailEnd/>
          </a:ln>
        </p:spPr>
      </p:pic>
      <p:pic>
        <p:nvPicPr>
          <p:cNvPr id="386104" name="Picture 56"/>
          <p:cNvPicPr>
            <a:picLocks noChangeAspect="1" noChangeArrowheads="1"/>
          </p:cNvPicPr>
          <p:nvPr/>
        </p:nvPicPr>
        <p:blipFill>
          <a:blip r:embed="rId8"/>
          <a:srcRect/>
          <a:stretch>
            <a:fillRect/>
          </a:stretch>
        </p:blipFill>
        <p:spPr bwMode="auto">
          <a:xfrm>
            <a:off x="6886575" y="2843213"/>
            <a:ext cx="1624013" cy="1628775"/>
          </a:xfrm>
          <a:prstGeom prst="rect">
            <a:avLst/>
          </a:prstGeom>
          <a:noFill/>
          <a:ln w="9525">
            <a:noFill/>
            <a:miter lim="800000"/>
            <a:headEnd/>
            <a:tailEnd/>
          </a:ln>
        </p:spPr>
      </p:pic>
      <p:pic>
        <p:nvPicPr>
          <p:cNvPr id="386105" name="Picture 57"/>
          <p:cNvPicPr>
            <a:picLocks noChangeAspect="1" noChangeArrowheads="1"/>
          </p:cNvPicPr>
          <p:nvPr/>
        </p:nvPicPr>
        <p:blipFill>
          <a:blip r:embed="rId9"/>
          <a:srcRect/>
          <a:stretch>
            <a:fillRect/>
          </a:stretch>
        </p:blipFill>
        <p:spPr bwMode="auto">
          <a:xfrm>
            <a:off x="8510588" y="2843213"/>
            <a:ext cx="292100" cy="1628775"/>
          </a:xfrm>
          <a:prstGeom prst="rect">
            <a:avLst/>
          </a:prstGeom>
          <a:noFill/>
          <a:ln w="9525">
            <a:noFill/>
            <a:miter lim="800000"/>
            <a:headEnd/>
            <a:tailEnd/>
          </a:ln>
        </p:spPr>
      </p:pic>
      <p:pic>
        <p:nvPicPr>
          <p:cNvPr id="386106" name="Picture 58"/>
          <p:cNvPicPr>
            <a:picLocks noChangeAspect="1" noChangeArrowheads="1"/>
          </p:cNvPicPr>
          <p:nvPr/>
        </p:nvPicPr>
        <p:blipFill>
          <a:blip r:embed="rId10"/>
          <a:srcRect/>
          <a:stretch>
            <a:fillRect/>
          </a:stretch>
        </p:blipFill>
        <p:spPr bwMode="auto">
          <a:xfrm>
            <a:off x="3633788" y="4471988"/>
            <a:ext cx="1624012" cy="1255712"/>
          </a:xfrm>
          <a:prstGeom prst="rect">
            <a:avLst/>
          </a:prstGeom>
          <a:noFill/>
          <a:ln w="9525">
            <a:noFill/>
            <a:miter lim="800000"/>
            <a:headEnd/>
            <a:tailEnd/>
          </a:ln>
        </p:spPr>
      </p:pic>
      <p:pic>
        <p:nvPicPr>
          <p:cNvPr id="386107" name="Picture 59"/>
          <p:cNvPicPr>
            <a:picLocks noChangeAspect="1" noChangeArrowheads="1"/>
          </p:cNvPicPr>
          <p:nvPr/>
        </p:nvPicPr>
        <p:blipFill>
          <a:blip r:embed="rId11"/>
          <a:srcRect/>
          <a:stretch>
            <a:fillRect/>
          </a:stretch>
        </p:blipFill>
        <p:spPr bwMode="auto">
          <a:xfrm>
            <a:off x="5257800" y="4471988"/>
            <a:ext cx="1628775" cy="1255712"/>
          </a:xfrm>
          <a:prstGeom prst="rect">
            <a:avLst/>
          </a:prstGeom>
          <a:noFill/>
          <a:ln w="9525">
            <a:noFill/>
            <a:miter lim="800000"/>
            <a:headEnd/>
            <a:tailEnd/>
          </a:ln>
        </p:spPr>
      </p:pic>
      <p:pic>
        <p:nvPicPr>
          <p:cNvPr id="386108" name="Picture 60"/>
          <p:cNvPicPr>
            <a:picLocks noChangeAspect="1" noChangeArrowheads="1"/>
          </p:cNvPicPr>
          <p:nvPr/>
        </p:nvPicPr>
        <p:blipFill>
          <a:blip r:embed="rId12"/>
          <a:srcRect/>
          <a:stretch>
            <a:fillRect/>
          </a:stretch>
        </p:blipFill>
        <p:spPr bwMode="auto">
          <a:xfrm>
            <a:off x="6886575" y="4471988"/>
            <a:ext cx="1624013" cy="1255712"/>
          </a:xfrm>
          <a:prstGeom prst="rect">
            <a:avLst/>
          </a:prstGeom>
          <a:noFill/>
          <a:ln w="9525">
            <a:noFill/>
            <a:miter lim="800000"/>
            <a:headEnd/>
            <a:tailEnd/>
          </a:ln>
        </p:spPr>
      </p:pic>
      <p:pic>
        <p:nvPicPr>
          <p:cNvPr id="386109" name="Picture 61"/>
          <p:cNvPicPr>
            <a:picLocks noChangeAspect="1" noChangeArrowheads="1"/>
          </p:cNvPicPr>
          <p:nvPr/>
        </p:nvPicPr>
        <p:blipFill>
          <a:blip r:embed="rId13"/>
          <a:srcRect/>
          <a:stretch>
            <a:fillRect/>
          </a:stretch>
        </p:blipFill>
        <p:spPr bwMode="auto">
          <a:xfrm>
            <a:off x="8510588" y="4471988"/>
            <a:ext cx="292100" cy="1255712"/>
          </a:xfrm>
          <a:prstGeom prst="rect">
            <a:avLst/>
          </a:prstGeom>
          <a:noFill/>
          <a:ln w="9525">
            <a:noFill/>
            <a:miter lim="800000"/>
            <a:headEnd/>
            <a:tailEnd/>
          </a:ln>
        </p:spPr>
      </p:pic>
      <p:sp>
        <p:nvSpPr>
          <p:cNvPr id="386110" name="Rectangle 62"/>
          <p:cNvSpPr>
            <a:spLocks noChangeArrowheads="1"/>
          </p:cNvSpPr>
          <p:nvPr/>
        </p:nvSpPr>
        <p:spPr bwMode="auto">
          <a:xfrm>
            <a:off x="714375" y="2162175"/>
            <a:ext cx="106363" cy="365125"/>
          </a:xfrm>
          <a:prstGeom prst="rect">
            <a:avLst/>
          </a:prstGeom>
          <a:noFill/>
          <a:ln w="9525">
            <a:noFill/>
            <a:miter lim="800000"/>
            <a:headEnd/>
            <a:tailEnd/>
          </a:ln>
        </p:spPr>
        <p:txBody>
          <a:bodyPr wrap="none" lIns="0" tIns="0" rIns="0" bIns="0">
            <a:spAutoFit/>
          </a:bodyPr>
          <a:lstStyle/>
          <a:p>
            <a:r>
              <a:rPr lang="en-US" sz="2400">
                <a:solidFill>
                  <a:srgbClr val="0034AA"/>
                </a:solidFill>
                <a:latin typeface="Times" charset="0"/>
              </a:rPr>
              <a:t>•</a:t>
            </a:r>
            <a:endParaRPr lang="en-US">
              <a:latin typeface="Times" charset="0"/>
            </a:endParaRPr>
          </a:p>
        </p:txBody>
      </p:sp>
      <p:sp>
        <p:nvSpPr>
          <p:cNvPr id="386111" name="Rectangle 63"/>
          <p:cNvSpPr>
            <a:spLocks noChangeArrowheads="1"/>
          </p:cNvSpPr>
          <p:nvPr/>
        </p:nvSpPr>
        <p:spPr bwMode="auto">
          <a:xfrm>
            <a:off x="927100" y="2082800"/>
            <a:ext cx="2805113" cy="369888"/>
          </a:xfrm>
          <a:prstGeom prst="rect">
            <a:avLst/>
          </a:prstGeom>
          <a:noFill/>
          <a:ln w="9525">
            <a:noFill/>
            <a:miter lim="800000"/>
            <a:headEnd/>
            <a:tailEnd/>
          </a:ln>
        </p:spPr>
        <p:txBody>
          <a:bodyPr wrap="none" lIns="0" tIns="0" rIns="0" bIns="0">
            <a:spAutoFit/>
          </a:bodyPr>
          <a:lstStyle/>
          <a:p>
            <a:r>
              <a:rPr lang="en-US" sz="2400" b="1">
                <a:solidFill>
                  <a:srgbClr val="0034AA"/>
                </a:solidFill>
                <a:latin typeface="Verdana" pitchFamily="34" charset="0"/>
              </a:rPr>
              <a:t>Solving a Partial</a:t>
            </a:r>
            <a:endParaRPr lang="en-US">
              <a:latin typeface="Times" charset="0"/>
            </a:endParaRPr>
          </a:p>
        </p:txBody>
      </p:sp>
      <p:sp>
        <p:nvSpPr>
          <p:cNvPr id="386112" name="Rectangle 64"/>
          <p:cNvSpPr>
            <a:spLocks noChangeArrowheads="1"/>
          </p:cNvSpPr>
          <p:nvPr/>
        </p:nvSpPr>
        <p:spPr bwMode="auto">
          <a:xfrm>
            <a:off x="3732213" y="1814513"/>
            <a:ext cx="104775" cy="369887"/>
          </a:xfrm>
          <a:prstGeom prst="rect">
            <a:avLst/>
          </a:prstGeom>
          <a:noFill/>
          <a:ln w="9525">
            <a:noFill/>
            <a:miter lim="800000"/>
            <a:headEnd/>
            <a:tailEnd/>
          </a:ln>
        </p:spPr>
        <p:txBody>
          <a:bodyPr wrap="none" lIns="0" tIns="0" rIns="0" bIns="0">
            <a:spAutoFit/>
          </a:bodyPr>
          <a:lstStyle/>
          <a:p>
            <a:r>
              <a:rPr lang="en-US" sz="2400" b="1">
                <a:solidFill>
                  <a:srgbClr val="0034AA"/>
                </a:solidFill>
                <a:latin typeface="Verdana" pitchFamily="34" charset="0"/>
              </a:rPr>
              <a:t> </a:t>
            </a:r>
            <a:endParaRPr lang="en-US">
              <a:latin typeface="Times" charset="0"/>
            </a:endParaRPr>
          </a:p>
        </p:txBody>
      </p:sp>
      <p:sp>
        <p:nvSpPr>
          <p:cNvPr id="386113" name="Rectangle 65"/>
          <p:cNvSpPr>
            <a:spLocks noChangeArrowheads="1"/>
          </p:cNvSpPr>
          <p:nvPr/>
        </p:nvSpPr>
        <p:spPr bwMode="auto">
          <a:xfrm>
            <a:off x="927100" y="2436813"/>
            <a:ext cx="3556000" cy="369887"/>
          </a:xfrm>
          <a:prstGeom prst="rect">
            <a:avLst/>
          </a:prstGeom>
          <a:noFill/>
          <a:ln w="9525">
            <a:noFill/>
            <a:miter lim="800000"/>
            <a:headEnd/>
            <a:tailEnd/>
          </a:ln>
        </p:spPr>
        <p:txBody>
          <a:bodyPr wrap="none" lIns="0" tIns="0" rIns="0" bIns="0">
            <a:spAutoFit/>
          </a:bodyPr>
          <a:lstStyle/>
          <a:p>
            <a:r>
              <a:rPr lang="en-US" sz="2400" b="1">
                <a:solidFill>
                  <a:srgbClr val="0034AA"/>
                </a:solidFill>
                <a:latin typeface="Verdana" pitchFamily="34" charset="0"/>
              </a:rPr>
              <a:t>Differential Equation</a:t>
            </a:r>
            <a:endParaRPr lang="en-US">
              <a:latin typeface="Times" charset="0"/>
            </a:endParaRPr>
          </a:p>
        </p:txBody>
      </p:sp>
      <p:sp>
        <p:nvSpPr>
          <p:cNvPr id="386114" name="Rectangle 66"/>
          <p:cNvSpPr>
            <a:spLocks noChangeArrowheads="1"/>
          </p:cNvSpPr>
          <p:nvPr/>
        </p:nvSpPr>
        <p:spPr bwMode="auto">
          <a:xfrm>
            <a:off x="4481513" y="2168525"/>
            <a:ext cx="104775" cy="369888"/>
          </a:xfrm>
          <a:prstGeom prst="rect">
            <a:avLst/>
          </a:prstGeom>
          <a:noFill/>
          <a:ln w="9525">
            <a:noFill/>
            <a:miter lim="800000"/>
            <a:headEnd/>
            <a:tailEnd/>
          </a:ln>
        </p:spPr>
        <p:txBody>
          <a:bodyPr wrap="none" lIns="0" tIns="0" rIns="0" bIns="0">
            <a:spAutoFit/>
          </a:bodyPr>
          <a:lstStyle/>
          <a:p>
            <a:r>
              <a:rPr lang="en-US" sz="2400" b="1">
                <a:solidFill>
                  <a:srgbClr val="0034AA"/>
                </a:solidFill>
                <a:latin typeface="Verdana" pitchFamily="34" charset="0"/>
              </a:rPr>
              <a:t> </a:t>
            </a:r>
            <a:endParaRPr lang="en-US">
              <a:latin typeface="Times" charset="0"/>
            </a:endParaRPr>
          </a:p>
        </p:txBody>
      </p:sp>
      <p:sp>
        <p:nvSpPr>
          <p:cNvPr id="386115" name="Rectangle 67"/>
          <p:cNvSpPr>
            <a:spLocks noChangeArrowheads="1"/>
          </p:cNvSpPr>
          <p:nvPr/>
        </p:nvSpPr>
        <p:spPr bwMode="auto">
          <a:xfrm>
            <a:off x="927100" y="2857500"/>
            <a:ext cx="857250" cy="369888"/>
          </a:xfrm>
          <a:prstGeom prst="rect">
            <a:avLst/>
          </a:prstGeom>
          <a:noFill/>
          <a:ln w="9525">
            <a:noFill/>
            <a:miter lim="800000"/>
            <a:headEnd/>
            <a:tailEnd/>
          </a:ln>
        </p:spPr>
        <p:txBody>
          <a:bodyPr wrap="none" lIns="0" tIns="0" rIns="0" bIns="0">
            <a:spAutoFit/>
          </a:bodyPr>
          <a:lstStyle/>
          <a:p>
            <a:r>
              <a:rPr lang="en-US" sz="2400" b="1">
                <a:solidFill>
                  <a:srgbClr val="0034AA"/>
                </a:solidFill>
                <a:latin typeface="Verdana" pitchFamily="34" charset="0"/>
              </a:rPr>
              <a:t>in 2d</a:t>
            </a:r>
            <a:endParaRPr lang="en-US">
              <a:latin typeface="Times" charset="0"/>
            </a:endParaRPr>
          </a:p>
        </p:txBody>
      </p:sp>
      <p:sp>
        <p:nvSpPr>
          <p:cNvPr id="386116" name="Rectangle 68"/>
          <p:cNvSpPr>
            <a:spLocks noChangeArrowheads="1"/>
          </p:cNvSpPr>
          <p:nvPr/>
        </p:nvSpPr>
        <p:spPr bwMode="auto">
          <a:xfrm>
            <a:off x="1784350" y="2857500"/>
            <a:ext cx="0" cy="152400"/>
          </a:xfrm>
          <a:prstGeom prst="rect">
            <a:avLst/>
          </a:prstGeom>
          <a:noFill/>
          <a:ln w="9525">
            <a:noFill/>
            <a:miter lim="800000"/>
            <a:headEnd/>
            <a:tailEnd/>
          </a:ln>
        </p:spPr>
        <p:txBody>
          <a:bodyPr wrap="none" lIns="0" tIns="0" rIns="0" bIns="0">
            <a:spAutoFit/>
          </a:bodyPr>
          <a:lstStyle/>
          <a:p>
            <a:endParaRPr lang="en-US">
              <a:latin typeface="Times" charset="0"/>
            </a:endParaRPr>
          </a:p>
        </p:txBody>
      </p:sp>
      <p:sp>
        <p:nvSpPr>
          <p:cNvPr id="386117" name="Rectangle 69"/>
          <p:cNvSpPr>
            <a:spLocks noChangeArrowheads="1"/>
          </p:cNvSpPr>
          <p:nvPr/>
        </p:nvSpPr>
        <p:spPr bwMode="auto">
          <a:xfrm>
            <a:off x="1225550" y="3375025"/>
            <a:ext cx="79375" cy="274638"/>
          </a:xfrm>
          <a:prstGeom prst="rect">
            <a:avLst/>
          </a:prstGeom>
          <a:noFill/>
          <a:ln w="9525">
            <a:noFill/>
            <a:miter lim="800000"/>
            <a:headEnd/>
            <a:tailEnd/>
          </a:ln>
        </p:spPr>
        <p:txBody>
          <a:bodyPr wrap="none" lIns="0" tIns="0" rIns="0" bIns="0">
            <a:spAutoFit/>
          </a:bodyPr>
          <a:lstStyle/>
          <a:p>
            <a:r>
              <a:rPr lang="en-US" sz="1800">
                <a:solidFill>
                  <a:srgbClr val="0034AA"/>
                </a:solidFill>
                <a:latin typeface="Times" charset="0"/>
              </a:rPr>
              <a:t>•</a:t>
            </a:r>
            <a:endParaRPr lang="en-US">
              <a:latin typeface="Times" charset="0"/>
            </a:endParaRPr>
          </a:p>
        </p:txBody>
      </p:sp>
      <p:sp>
        <p:nvSpPr>
          <p:cNvPr id="386118" name="Rectangle 70"/>
          <p:cNvSpPr>
            <a:spLocks noChangeArrowheads="1"/>
          </p:cNvSpPr>
          <p:nvPr/>
        </p:nvSpPr>
        <p:spPr bwMode="auto">
          <a:xfrm>
            <a:off x="1384300" y="3317875"/>
            <a:ext cx="2665413" cy="277813"/>
          </a:xfrm>
          <a:prstGeom prst="rect">
            <a:avLst/>
          </a:prstGeom>
          <a:noFill/>
          <a:ln w="9525">
            <a:noFill/>
            <a:miter lim="800000"/>
            <a:headEnd/>
            <a:tailEnd/>
          </a:ln>
        </p:spPr>
        <p:txBody>
          <a:bodyPr wrap="none" lIns="0" tIns="0" rIns="0" bIns="0">
            <a:spAutoFit/>
          </a:bodyPr>
          <a:lstStyle/>
          <a:p>
            <a:r>
              <a:rPr lang="en-US" sz="1800">
                <a:solidFill>
                  <a:srgbClr val="0034AA"/>
                </a:solidFill>
                <a:latin typeface="Verdana" pitchFamily="34" charset="0"/>
              </a:rPr>
              <a:t>Distribute the grid to N</a:t>
            </a:r>
            <a:endParaRPr lang="en-US">
              <a:latin typeface="Times" charset="0"/>
            </a:endParaRPr>
          </a:p>
        </p:txBody>
      </p:sp>
      <p:sp>
        <p:nvSpPr>
          <p:cNvPr id="386119" name="Rectangle 71"/>
          <p:cNvSpPr>
            <a:spLocks noChangeArrowheads="1"/>
          </p:cNvSpPr>
          <p:nvPr/>
        </p:nvSpPr>
        <p:spPr bwMode="auto">
          <a:xfrm>
            <a:off x="4043363" y="3049588"/>
            <a:ext cx="80962" cy="277812"/>
          </a:xfrm>
          <a:prstGeom prst="rect">
            <a:avLst/>
          </a:prstGeom>
          <a:noFill/>
          <a:ln w="9525">
            <a:noFill/>
            <a:miter lim="800000"/>
            <a:headEnd/>
            <a:tailEnd/>
          </a:ln>
        </p:spPr>
        <p:txBody>
          <a:bodyPr wrap="none" lIns="0" tIns="0" rIns="0" bIns="0">
            <a:spAutoFit/>
          </a:bodyPr>
          <a:lstStyle/>
          <a:p>
            <a:r>
              <a:rPr lang="en-US" sz="1800">
                <a:solidFill>
                  <a:srgbClr val="0034AA"/>
                </a:solidFill>
                <a:latin typeface="Verdana" pitchFamily="34" charset="0"/>
              </a:rPr>
              <a:t> </a:t>
            </a:r>
            <a:endParaRPr lang="en-US">
              <a:latin typeface="Times" charset="0"/>
            </a:endParaRPr>
          </a:p>
        </p:txBody>
      </p:sp>
      <p:sp>
        <p:nvSpPr>
          <p:cNvPr id="386120" name="Rectangle 72"/>
          <p:cNvSpPr>
            <a:spLocks noChangeArrowheads="1"/>
          </p:cNvSpPr>
          <p:nvPr/>
        </p:nvSpPr>
        <p:spPr bwMode="auto">
          <a:xfrm>
            <a:off x="1384300" y="3582988"/>
            <a:ext cx="1225550" cy="277812"/>
          </a:xfrm>
          <a:prstGeom prst="rect">
            <a:avLst/>
          </a:prstGeom>
          <a:noFill/>
          <a:ln w="9525">
            <a:noFill/>
            <a:miter lim="800000"/>
            <a:headEnd/>
            <a:tailEnd/>
          </a:ln>
        </p:spPr>
        <p:txBody>
          <a:bodyPr wrap="none" lIns="0" tIns="0" rIns="0" bIns="0">
            <a:spAutoFit/>
          </a:bodyPr>
          <a:lstStyle/>
          <a:p>
            <a:r>
              <a:rPr lang="en-US" sz="1800">
                <a:solidFill>
                  <a:srgbClr val="0034AA"/>
                </a:solidFill>
                <a:latin typeface="Verdana" pitchFamily="34" charset="0"/>
              </a:rPr>
              <a:t>processors</a:t>
            </a:r>
            <a:endParaRPr lang="en-US">
              <a:latin typeface="Times" charset="0"/>
            </a:endParaRPr>
          </a:p>
        </p:txBody>
      </p:sp>
      <p:sp>
        <p:nvSpPr>
          <p:cNvPr id="386121" name="Rectangle 73"/>
          <p:cNvSpPr>
            <a:spLocks noChangeArrowheads="1"/>
          </p:cNvSpPr>
          <p:nvPr/>
        </p:nvSpPr>
        <p:spPr bwMode="auto">
          <a:xfrm>
            <a:off x="2613025" y="3582988"/>
            <a:ext cx="0" cy="152400"/>
          </a:xfrm>
          <a:prstGeom prst="rect">
            <a:avLst/>
          </a:prstGeom>
          <a:noFill/>
          <a:ln w="9525">
            <a:noFill/>
            <a:miter lim="800000"/>
            <a:headEnd/>
            <a:tailEnd/>
          </a:ln>
        </p:spPr>
        <p:txBody>
          <a:bodyPr wrap="none" lIns="0" tIns="0" rIns="0" bIns="0">
            <a:spAutoFit/>
          </a:bodyPr>
          <a:lstStyle/>
          <a:p>
            <a:endParaRPr lang="en-US">
              <a:latin typeface="Times" charset="0"/>
            </a:endParaRPr>
          </a:p>
        </p:txBody>
      </p:sp>
      <p:sp>
        <p:nvSpPr>
          <p:cNvPr id="386122" name="Rectangle 74"/>
          <p:cNvSpPr>
            <a:spLocks noChangeArrowheads="1"/>
          </p:cNvSpPr>
          <p:nvPr/>
        </p:nvSpPr>
        <p:spPr bwMode="auto">
          <a:xfrm>
            <a:off x="1225550" y="3959225"/>
            <a:ext cx="79375" cy="274638"/>
          </a:xfrm>
          <a:prstGeom prst="rect">
            <a:avLst/>
          </a:prstGeom>
          <a:noFill/>
          <a:ln w="9525">
            <a:noFill/>
            <a:miter lim="800000"/>
            <a:headEnd/>
            <a:tailEnd/>
          </a:ln>
        </p:spPr>
        <p:txBody>
          <a:bodyPr wrap="none" lIns="0" tIns="0" rIns="0" bIns="0">
            <a:spAutoFit/>
          </a:bodyPr>
          <a:lstStyle/>
          <a:p>
            <a:r>
              <a:rPr lang="en-US" sz="1800">
                <a:solidFill>
                  <a:srgbClr val="0034AA"/>
                </a:solidFill>
                <a:latin typeface="Times" charset="0"/>
              </a:rPr>
              <a:t>•</a:t>
            </a:r>
            <a:endParaRPr lang="en-US">
              <a:latin typeface="Times" charset="0"/>
            </a:endParaRPr>
          </a:p>
        </p:txBody>
      </p:sp>
      <p:sp>
        <p:nvSpPr>
          <p:cNvPr id="386123" name="Rectangle 75"/>
          <p:cNvSpPr>
            <a:spLocks noChangeArrowheads="1"/>
          </p:cNvSpPr>
          <p:nvPr/>
        </p:nvSpPr>
        <p:spPr bwMode="auto">
          <a:xfrm>
            <a:off x="1384300" y="3902075"/>
            <a:ext cx="2941638" cy="277813"/>
          </a:xfrm>
          <a:prstGeom prst="rect">
            <a:avLst/>
          </a:prstGeom>
          <a:noFill/>
          <a:ln w="9525">
            <a:noFill/>
            <a:miter lim="800000"/>
            <a:headEnd/>
            <a:tailEnd/>
          </a:ln>
        </p:spPr>
        <p:txBody>
          <a:bodyPr wrap="none" lIns="0" tIns="0" rIns="0" bIns="0">
            <a:spAutoFit/>
          </a:bodyPr>
          <a:lstStyle/>
          <a:p>
            <a:r>
              <a:rPr lang="en-US" sz="1800">
                <a:solidFill>
                  <a:srgbClr val="0034AA"/>
                </a:solidFill>
                <a:latin typeface="Verdana" pitchFamily="34" charset="0"/>
              </a:rPr>
              <a:t>Each processor calculates</a:t>
            </a:r>
            <a:endParaRPr lang="en-US">
              <a:latin typeface="Times" charset="0"/>
            </a:endParaRPr>
          </a:p>
        </p:txBody>
      </p:sp>
      <p:sp>
        <p:nvSpPr>
          <p:cNvPr id="386124" name="Rectangle 76"/>
          <p:cNvSpPr>
            <a:spLocks noChangeArrowheads="1"/>
          </p:cNvSpPr>
          <p:nvPr/>
        </p:nvSpPr>
        <p:spPr bwMode="auto">
          <a:xfrm>
            <a:off x="4329113" y="3633788"/>
            <a:ext cx="80962" cy="277812"/>
          </a:xfrm>
          <a:prstGeom prst="rect">
            <a:avLst/>
          </a:prstGeom>
          <a:noFill/>
          <a:ln w="9525">
            <a:noFill/>
            <a:miter lim="800000"/>
            <a:headEnd/>
            <a:tailEnd/>
          </a:ln>
        </p:spPr>
        <p:txBody>
          <a:bodyPr wrap="none" lIns="0" tIns="0" rIns="0" bIns="0">
            <a:spAutoFit/>
          </a:bodyPr>
          <a:lstStyle/>
          <a:p>
            <a:r>
              <a:rPr lang="en-US" sz="1800">
                <a:solidFill>
                  <a:srgbClr val="0034AA"/>
                </a:solidFill>
                <a:latin typeface="Verdana" pitchFamily="34" charset="0"/>
              </a:rPr>
              <a:t> </a:t>
            </a:r>
            <a:endParaRPr lang="en-US">
              <a:latin typeface="Times" charset="0"/>
            </a:endParaRPr>
          </a:p>
        </p:txBody>
      </p:sp>
      <p:sp>
        <p:nvSpPr>
          <p:cNvPr id="386125" name="Rectangle 77"/>
          <p:cNvSpPr>
            <a:spLocks noChangeArrowheads="1"/>
          </p:cNvSpPr>
          <p:nvPr/>
        </p:nvSpPr>
        <p:spPr bwMode="auto">
          <a:xfrm>
            <a:off x="1384300" y="4167188"/>
            <a:ext cx="2444750" cy="277812"/>
          </a:xfrm>
          <a:prstGeom prst="rect">
            <a:avLst/>
          </a:prstGeom>
          <a:noFill/>
          <a:ln w="9525">
            <a:noFill/>
            <a:miter lim="800000"/>
            <a:headEnd/>
            <a:tailEnd/>
          </a:ln>
        </p:spPr>
        <p:txBody>
          <a:bodyPr wrap="none" lIns="0" tIns="0" rIns="0" bIns="0">
            <a:spAutoFit/>
          </a:bodyPr>
          <a:lstStyle/>
          <a:p>
            <a:r>
              <a:rPr lang="en-US" sz="1800">
                <a:solidFill>
                  <a:srgbClr val="0034AA"/>
                </a:solidFill>
                <a:latin typeface="Verdana" pitchFamily="34" charset="0"/>
              </a:rPr>
              <a:t>its section of the grid</a:t>
            </a:r>
            <a:endParaRPr lang="en-US">
              <a:latin typeface="Times" charset="0"/>
            </a:endParaRPr>
          </a:p>
        </p:txBody>
      </p:sp>
      <p:sp>
        <p:nvSpPr>
          <p:cNvPr id="386126" name="Rectangle 78"/>
          <p:cNvSpPr>
            <a:spLocks noChangeArrowheads="1"/>
          </p:cNvSpPr>
          <p:nvPr/>
        </p:nvSpPr>
        <p:spPr bwMode="auto">
          <a:xfrm>
            <a:off x="1225550" y="4541838"/>
            <a:ext cx="79375" cy="274637"/>
          </a:xfrm>
          <a:prstGeom prst="rect">
            <a:avLst/>
          </a:prstGeom>
          <a:noFill/>
          <a:ln w="9525">
            <a:noFill/>
            <a:miter lim="800000"/>
            <a:headEnd/>
            <a:tailEnd/>
          </a:ln>
        </p:spPr>
        <p:txBody>
          <a:bodyPr wrap="none" lIns="0" tIns="0" rIns="0" bIns="0">
            <a:spAutoFit/>
          </a:bodyPr>
          <a:lstStyle/>
          <a:p>
            <a:r>
              <a:rPr lang="en-US" sz="1800">
                <a:solidFill>
                  <a:srgbClr val="0034AA"/>
                </a:solidFill>
                <a:latin typeface="Times" charset="0"/>
              </a:rPr>
              <a:t>•</a:t>
            </a:r>
            <a:endParaRPr lang="en-US">
              <a:latin typeface="Times" charset="0"/>
            </a:endParaRPr>
          </a:p>
        </p:txBody>
      </p:sp>
      <p:sp>
        <p:nvSpPr>
          <p:cNvPr id="386127" name="Rectangle 79"/>
          <p:cNvSpPr>
            <a:spLocks noChangeArrowheads="1"/>
          </p:cNvSpPr>
          <p:nvPr/>
        </p:nvSpPr>
        <p:spPr bwMode="auto">
          <a:xfrm>
            <a:off x="1384300" y="4484688"/>
            <a:ext cx="2030413" cy="277812"/>
          </a:xfrm>
          <a:prstGeom prst="rect">
            <a:avLst/>
          </a:prstGeom>
          <a:noFill/>
          <a:ln w="9525">
            <a:noFill/>
            <a:miter lim="800000"/>
            <a:headEnd/>
            <a:tailEnd/>
          </a:ln>
        </p:spPr>
        <p:txBody>
          <a:bodyPr wrap="none" lIns="0" tIns="0" rIns="0" bIns="0">
            <a:spAutoFit/>
          </a:bodyPr>
          <a:lstStyle/>
          <a:p>
            <a:r>
              <a:rPr lang="en-US" sz="1800">
                <a:solidFill>
                  <a:srgbClr val="0034AA"/>
                </a:solidFill>
                <a:latin typeface="Verdana" pitchFamily="34" charset="0"/>
              </a:rPr>
              <a:t>Communicate the</a:t>
            </a:r>
            <a:endParaRPr lang="en-US">
              <a:latin typeface="Times" charset="0"/>
            </a:endParaRPr>
          </a:p>
        </p:txBody>
      </p:sp>
      <p:sp>
        <p:nvSpPr>
          <p:cNvPr id="386128" name="Rectangle 80"/>
          <p:cNvSpPr>
            <a:spLocks noChangeArrowheads="1"/>
          </p:cNvSpPr>
          <p:nvPr/>
        </p:nvSpPr>
        <p:spPr bwMode="auto">
          <a:xfrm>
            <a:off x="3414713" y="4216400"/>
            <a:ext cx="80962" cy="277813"/>
          </a:xfrm>
          <a:prstGeom prst="rect">
            <a:avLst/>
          </a:prstGeom>
          <a:noFill/>
          <a:ln w="9525">
            <a:noFill/>
            <a:miter lim="800000"/>
            <a:headEnd/>
            <a:tailEnd/>
          </a:ln>
        </p:spPr>
        <p:txBody>
          <a:bodyPr wrap="none" lIns="0" tIns="0" rIns="0" bIns="0">
            <a:spAutoFit/>
          </a:bodyPr>
          <a:lstStyle/>
          <a:p>
            <a:r>
              <a:rPr lang="en-US" sz="1800">
                <a:solidFill>
                  <a:srgbClr val="0034AA"/>
                </a:solidFill>
                <a:latin typeface="Verdana" pitchFamily="34" charset="0"/>
              </a:rPr>
              <a:t> </a:t>
            </a:r>
            <a:endParaRPr lang="en-US">
              <a:latin typeface="Times" charset="0"/>
            </a:endParaRPr>
          </a:p>
        </p:txBody>
      </p:sp>
      <p:sp>
        <p:nvSpPr>
          <p:cNvPr id="386129" name="Rectangle 81"/>
          <p:cNvSpPr>
            <a:spLocks noChangeArrowheads="1"/>
          </p:cNvSpPr>
          <p:nvPr/>
        </p:nvSpPr>
        <p:spPr bwMode="auto">
          <a:xfrm>
            <a:off x="1384300" y="4752975"/>
            <a:ext cx="2339975" cy="277813"/>
          </a:xfrm>
          <a:prstGeom prst="rect">
            <a:avLst/>
          </a:prstGeom>
          <a:noFill/>
          <a:ln w="9525">
            <a:noFill/>
            <a:miter lim="800000"/>
            <a:headEnd/>
            <a:tailEnd/>
          </a:ln>
        </p:spPr>
        <p:txBody>
          <a:bodyPr wrap="none" lIns="0" tIns="0" rIns="0" bIns="0">
            <a:spAutoFit/>
          </a:bodyPr>
          <a:lstStyle/>
          <a:p>
            <a:r>
              <a:rPr lang="en-US" sz="1800">
                <a:solidFill>
                  <a:srgbClr val="0034AA"/>
                </a:solidFill>
                <a:latin typeface="Verdana" pitchFamily="34" charset="0"/>
              </a:rPr>
              <a:t>Boundary conditions</a:t>
            </a:r>
            <a:endParaRPr lang="en-US">
              <a:latin typeface="Times"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533400" y="304800"/>
            <a:ext cx="8153400" cy="609600"/>
          </a:xfrm>
        </p:spPr>
        <p:txBody>
          <a:bodyPr/>
          <a:lstStyle/>
          <a:p>
            <a:r>
              <a:rPr lang="en-US" b="1"/>
              <a:t>Basics of Data Parallel Programming</a:t>
            </a:r>
            <a:endParaRPr lang="en-US"/>
          </a:p>
        </p:txBody>
      </p:sp>
      <p:sp>
        <p:nvSpPr>
          <p:cNvPr id="385027" name="Rectangle 3"/>
          <p:cNvSpPr>
            <a:spLocks noGrp="1" noChangeArrowheads="1"/>
          </p:cNvSpPr>
          <p:nvPr>
            <p:ph type="body" idx="1"/>
          </p:nvPr>
        </p:nvSpPr>
        <p:spPr>
          <a:xfrm>
            <a:off x="609600" y="762000"/>
            <a:ext cx="7772400" cy="1219200"/>
          </a:xfrm>
        </p:spPr>
        <p:txBody>
          <a:bodyPr/>
          <a:lstStyle/>
          <a:p>
            <a:pPr>
              <a:buFontTx/>
              <a:buNone/>
            </a:pPr>
            <a:r>
              <a:rPr lang="en-US"/>
              <a:t>One code will run on 2 CPUs</a:t>
            </a:r>
          </a:p>
          <a:p>
            <a:pPr>
              <a:buFontTx/>
              <a:buNone/>
            </a:pPr>
            <a:r>
              <a:rPr lang="en-US"/>
              <a:t>Program has array of data to be operated on by 2 CPU so array is split into two parts.</a:t>
            </a:r>
          </a:p>
        </p:txBody>
      </p:sp>
      <p:sp>
        <p:nvSpPr>
          <p:cNvPr id="385028" name="Text Box 4"/>
          <p:cNvSpPr txBox="1">
            <a:spLocks noChangeArrowheads="1"/>
          </p:cNvSpPr>
          <p:nvPr/>
        </p:nvSpPr>
        <p:spPr bwMode="auto">
          <a:xfrm>
            <a:off x="533400" y="1981200"/>
            <a:ext cx="2743200" cy="3759200"/>
          </a:xfrm>
          <a:prstGeom prst="rect">
            <a:avLst/>
          </a:prstGeom>
          <a:noFill/>
          <a:ln w="12700">
            <a:noFill/>
            <a:miter lim="800000"/>
            <a:headEnd/>
            <a:tailEnd/>
          </a:ln>
          <a:effectLst/>
        </p:spPr>
        <p:txBody>
          <a:bodyPr>
            <a:spAutoFit/>
          </a:bodyPr>
          <a:lstStyle/>
          <a:p>
            <a:r>
              <a:rPr lang="en-US" sz="1600"/>
              <a:t>program.f:</a:t>
            </a:r>
          </a:p>
          <a:p>
            <a:r>
              <a:rPr lang="en-US" sz="1600"/>
              <a:t>… </a:t>
            </a:r>
          </a:p>
          <a:p>
            <a:r>
              <a:rPr lang="en-US" sz="1600"/>
              <a:t>if CPU=a then</a:t>
            </a:r>
          </a:p>
          <a:p>
            <a:r>
              <a:rPr lang="en-US" sz="1600"/>
              <a:t>   low_limit=1</a:t>
            </a:r>
          </a:p>
          <a:p>
            <a:r>
              <a:rPr lang="en-US" sz="1600"/>
              <a:t>   upper_limit=50</a:t>
            </a:r>
          </a:p>
          <a:p>
            <a:r>
              <a:rPr lang="en-US" sz="1600"/>
              <a:t>elseif CPU=b then</a:t>
            </a:r>
          </a:p>
          <a:p>
            <a:r>
              <a:rPr lang="en-US" sz="1600"/>
              <a:t>   low_limit=51</a:t>
            </a:r>
          </a:p>
          <a:p>
            <a:r>
              <a:rPr lang="en-US" sz="1600"/>
              <a:t>   upper_limit=100</a:t>
            </a:r>
          </a:p>
          <a:p>
            <a:r>
              <a:rPr lang="en-US" sz="1600"/>
              <a:t>end if</a:t>
            </a:r>
          </a:p>
          <a:p>
            <a:r>
              <a:rPr lang="en-US" sz="1600"/>
              <a:t>do I = low_limit, upper_limit</a:t>
            </a:r>
          </a:p>
          <a:p>
            <a:r>
              <a:rPr lang="en-US" sz="1600"/>
              <a:t>   work on A(I)</a:t>
            </a:r>
          </a:p>
          <a:p>
            <a:r>
              <a:rPr lang="en-US" sz="1600"/>
              <a:t>end do</a:t>
            </a:r>
          </a:p>
          <a:p>
            <a:r>
              <a:rPr lang="en-US" sz="1600"/>
              <a:t>...</a:t>
            </a:r>
          </a:p>
          <a:p>
            <a:r>
              <a:rPr lang="en-US" sz="1600"/>
              <a:t>end program</a:t>
            </a:r>
          </a:p>
          <a:p>
            <a:endParaRPr lang="en-US" sz="1600"/>
          </a:p>
        </p:txBody>
      </p:sp>
      <p:sp>
        <p:nvSpPr>
          <p:cNvPr id="385029" name="Rectangle 5"/>
          <p:cNvSpPr>
            <a:spLocks noChangeArrowheads="1"/>
          </p:cNvSpPr>
          <p:nvPr/>
        </p:nvSpPr>
        <p:spPr bwMode="auto">
          <a:xfrm>
            <a:off x="3200400" y="2743200"/>
            <a:ext cx="2743200" cy="3429000"/>
          </a:xfrm>
          <a:prstGeom prst="rect">
            <a:avLst/>
          </a:prstGeom>
          <a:noFill/>
          <a:ln w="12700">
            <a:solidFill>
              <a:schemeClr val="tx1"/>
            </a:solidFill>
            <a:miter lim="800000"/>
            <a:headEnd/>
            <a:tailEnd/>
          </a:ln>
          <a:effectLst/>
        </p:spPr>
        <p:txBody>
          <a:bodyPr wrap="none" anchor="ctr"/>
          <a:lstStyle/>
          <a:p>
            <a:endParaRPr lang="en-US"/>
          </a:p>
        </p:txBody>
      </p:sp>
      <p:sp>
        <p:nvSpPr>
          <p:cNvPr id="385030" name="Rectangle 6"/>
          <p:cNvSpPr>
            <a:spLocks noChangeArrowheads="1"/>
          </p:cNvSpPr>
          <p:nvPr/>
        </p:nvSpPr>
        <p:spPr bwMode="auto">
          <a:xfrm>
            <a:off x="6248400" y="2743200"/>
            <a:ext cx="2667000" cy="3429000"/>
          </a:xfrm>
          <a:prstGeom prst="rect">
            <a:avLst/>
          </a:prstGeom>
          <a:noFill/>
          <a:ln w="12700">
            <a:solidFill>
              <a:schemeClr val="tx1"/>
            </a:solidFill>
            <a:miter lim="800000"/>
            <a:headEnd/>
            <a:tailEnd/>
          </a:ln>
          <a:effectLst/>
        </p:spPr>
        <p:txBody>
          <a:bodyPr wrap="none" anchor="ctr"/>
          <a:lstStyle/>
          <a:p>
            <a:endParaRPr lang="en-US"/>
          </a:p>
        </p:txBody>
      </p:sp>
      <p:sp>
        <p:nvSpPr>
          <p:cNvPr id="385031" name="Text Box 7"/>
          <p:cNvSpPr txBox="1">
            <a:spLocks noChangeArrowheads="1"/>
          </p:cNvSpPr>
          <p:nvPr/>
        </p:nvSpPr>
        <p:spPr bwMode="auto">
          <a:xfrm>
            <a:off x="4800600" y="2362200"/>
            <a:ext cx="796925" cy="336550"/>
          </a:xfrm>
          <a:prstGeom prst="rect">
            <a:avLst/>
          </a:prstGeom>
          <a:noFill/>
          <a:ln w="12700">
            <a:noFill/>
            <a:miter lim="800000"/>
            <a:headEnd/>
            <a:tailEnd/>
          </a:ln>
          <a:effectLst/>
        </p:spPr>
        <p:txBody>
          <a:bodyPr wrap="none">
            <a:spAutoFit/>
          </a:bodyPr>
          <a:lstStyle/>
          <a:p>
            <a:r>
              <a:rPr lang="en-US" sz="1600" b="1"/>
              <a:t>CPU A</a:t>
            </a:r>
          </a:p>
        </p:txBody>
      </p:sp>
      <p:sp>
        <p:nvSpPr>
          <p:cNvPr id="385032" name="Text Box 8"/>
          <p:cNvSpPr txBox="1">
            <a:spLocks noChangeArrowheads="1"/>
          </p:cNvSpPr>
          <p:nvPr/>
        </p:nvSpPr>
        <p:spPr bwMode="auto">
          <a:xfrm>
            <a:off x="6994525" y="2347913"/>
            <a:ext cx="785813" cy="336550"/>
          </a:xfrm>
          <a:prstGeom prst="rect">
            <a:avLst/>
          </a:prstGeom>
          <a:noFill/>
          <a:ln w="12700">
            <a:noFill/>
            <a:miter lim="800000"/>
            <a:headEnd/>
            <a:tailEnd/>
          </a:ln>
          <a:effectLst/>
        </p:spPr>
        <p:txBody>
          <a:bodyPr wrap="none">
            <a:spAutoFit/>
          </a:bodyPr>
          <a:lstStyle/>
          <a:p>
            <a:r>
              <a:rPr lang="en-US" sz="1600" b="1"/>
              <a:t>CPU B</a:t>
            </a:r>
          </a:p>
        </p:txBody>
      </p:sp>
      <p:sp>
        <p:nvSpPr>
          <p:cNvPr id="385033" name="Text Box 9"/>
          <p:cNvSpPr txBox="1">
            <a:spLocks noChangeArrowheads="1"/>
          </p:cNvSpPr>
          <p:nvPr/>
        </p:nvSpPr>
        <p:spPr bwMode="auto">
          <a:xfrm>
            <a:off x="3276600" y="2743200"/>
            <a:ext cx="2667000" cy="2292350"/>
          </a:xfrm>
          <a:prstGeom prst="rect">
            <a:avLst/>
          </a:prstGeom>
          <a:noFill/>
          <a:ln w="12700">
            <a:noFill/>
            <a:miter lim="800000"/>
            <a:headEnd/>
            <a:tailEnd/>
          </a:ln>
          <a:effectLst/>
        </p:spPr>
        <p:txBody>
          <a:bodyPr>
            <a:spAutoFit/>
          </a:bodyPr>
          <a:lstStyle/>
          <a:p>
            <a:r>
              <a:rPr lang="en-US" sz="1600"/>
              <a:t>program.f:</a:t>
            </a:r>
          </a:p>
          <a:p>
            <a:r>
              <a:rPr lang="en-US" sz="1600"/>
              <a:t>…</a:t>
            </a:r>
          </a:p>
          <a:p>
            <a:r>
              <a:rPr lang="en-US" sz="1600"/>
              <a:t>low_limit=1</a:t>
            </a:r>
          </a:p>
          <a:p>
            <a:r>
              <a:rPr lang="en-US" sz="1600"/>
              <a:t>upper_limit=50</a:t>
            </a:r>
          </a:p>
          <a:p>
            <a:r>
              <a:rPr lang="en-US" sz="1600"/>
              <a:t>do I= low_limit, upper_limit</a:t>
            </a:r>
          </a:p>
          <a:p>
            <a:r>
              <a:rPr lang="en-US" sz="1600"/>
              <a:t>   work on A(I)</a:t>
            </a:r>
          </a:p>
          <a:p>
            <a:r>
              <a:rPr lang="en-US" sz="1600"/>
              <a:t>end do</a:t>
            </a:r>
          </a:p>
          <a:p>
            <a:r>
              <a:rPr lang="en-US" sz="1600"/>
              <a:t>…</a:t>
            </a:r>
          </a:p>
          <a:p>
            <a:r>
              <a:rPr lang="en-US" sz="1600"/>
              <a:t>end program</a:t>
            </a:r>
          </a:p>
        </p:txBody>
      </p:sp>
      <p:sp>
        <p:nvSpPr>
          <p:cNvPr id="385036" name="Text Box 12"/>
          <p:cNvSpPr txBox="1">
            <a:spLocks noChangeArrowheads="1"/>
          </p:cNvSpPr>
          <p:nvPr/>
        </p:nvSpPr>
        <p:spPr bwMode="auto">
          <a:xfrm>
            <a:off x="6248400" y="2743200"/>
            <a:ext cx="2667000" cy="2292350"/>
          </a:xfrm>
          <a:prstGeom prst="rect">
            <a:avLst/>
          </a:prstGeom>
          <a:noFill/>
          <a:ln w="12700">
            <a:noFill/>
            <a:miter lim="800000"/>
            <a:headEnd/>
            <a:tailEnd/>
          </a:ln>
          <a:effectLst/>
        </p:spPr>
        <p:txBody>
          <a:bodyPr>
            <a:spAutoFit/>
          </a:bodyPr>
          <a:lstStyle/>
          <a:p>
            <a:r>
              <a:rPr lang="en-US" sz="1600"/>
              <a:t>program.f:</a:t>
            </a:r>
          </a:p>
          <a:p>
            <a:r>
              <a:rPr lang="en-US" sz="1600"/>
              <a:t>…</a:t>
            </a:r>
          </a:p>
          <a:p>
            <a:r>
              <a:rPr lang="en-US" sz="1600"/>
              <a:t>low_limit=51</a:t>
            </a:r>
          </a:p>
          <a:p>
            <a:r>
              <a:rPr lang="en-US" sz="1600"/>
              <a:t>upper_limit=100</a:t>
            </a:r>
          </a:p>
          <a:p>
            <a:r>
              <a:rPr lang="en-US" sz="1600"/>
              <a:t>do I= low_limit, upper_limit</a:t>
            </a:r>
          </a:p>
          <a:p>
            <a:r>
              <a:rPr lang="en-US" sz="1600"/>
              <a:t>   work on A(I)</a:t>
            </a:r>
          </a:p>
          <a:p>
            <a:r>
              <a:rPr lang="en-US" sz="1600"/>
              <a:t>end do</a:t>
            </a:r>
          </a:p>
          <a:p>
            <a:r>
              <a:rPr lang="en-US" sz="1600"/>
              <a:t>…</a:t>
            </a:r>
          </a:p>
          <a:p>
            <a:r>
              <a:rPr lang="en-US" sz="1600"/>
              <a:t>end program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b="1"/>
              <a:t>Typical Task Parallel Application</a:t>
            </a:r>
            <a:endParaRPr lang="en-US"/>
          </a:p>
        </p:txBody>
      </p:sp>
      <p:sp>
        <p:nvSpPr>
          <p:cNvPr id="258051" name="Rectangle 3"/>
          <p:cNvSpPr>
            <a:spLocks noChangeArrowheads="1"/>
          </p:cNvSpPr>
          <p:nvPr/>
        </p:nvSpPr>
        <p:spPr bwMode="auto">
          <a:xfrm>
            <a:off x="793750" y="4022725"/>
            <a:ext cx="133350" cy="457200"/>
          </a:xfrm>
          <a:prstGeom prst="rect">
            <a:avLst/>
          </a:prstGeom>
          <a:noFill/>
          <a:ln w="9525">
            <a:noFill/>
            <a:miter lim="800000"/>
            <a:headEnd/>
            <a:tailEnd/>
          </a:ln>
        </p:spPr>
        <p:txBody>
          <a:bodyPr wrap="none" lIns="0" tIns="0" rIns="0" bIns="0">
            <a:spAutoFit/>
          </a:bodyPr>
          <a:lstStyle/>
          <a:p>
            <a:r>
              <a:rPr lang="en-US" sz="3000">
                <a:solidFill>
                  <a:srgbClr val="0034AA"/>
                </a:solidFill>
                <a:latin typeface="Times" charset="0"/>
              </a:rPr>
              <a:t>•</a:t>
            </a:r>
            <a:endParaRPr lang="en-US">
              <a:latin typeface="Times" charset="0"/>
            </a:endParaRPr>
          </a:p>
        </p:txBody>
      </p:sp>
      <p:sp>
        <p:nvSpPr>
          <p:cNvPr id="258052" name="Rectangle 4"/>
          <p:cNvSpPr>
            <a:spLocks noChangeArrowheads="1"/>
          </p:cNvSpPr>
          <p:nvPr/>
        </p:nvSpPr>
        <p:spPr bwMode="auto">
          <a:xfrm>
            <a:off x="1055688" y="3924300"/>
            <a:ext cx="3767137" cy="461963"/>
          </a:xfrm>
          <a:prstGeom prst="rect">
            <a:avLst/>
          </a:prstGeom>
          <a:noFill/>
          <a:ln w="9525">
            <a:noFill/>
            <a:miter lim="800000"/>
            <a:headEnd/>
            <a:tailEnd/>
          </a:ln>
        </p:spPr>
        <p:txBody>
          <a:bodyPr wrap="none" lIns="0" tIns="0" rIns="0" bIns="0">
            <a:spAutoFit/>
          </a:bodyPr>
          <a:lstStyle/>
          <a:p>
            <a:r>
              <a:rPr lang="en-US" sz="3000" b="1">
                <a:solidFill>
                  <a:srgbClr val="0034AA"/>
                </a:solidFill>
                <a:latin typeface="Verdana" pitchFamily="34" charset="0"/>
              </a:rPr>
              <a:t>Signal processing</a:t>
            </a:r>
            <a:endParaRPr lang="en-US">
              <a:latin typeface="Times" charset="0"/>
            </a:endParaRPr>
          </a:p>
        </p:txBody>
      </p:sp>
      <p:sp>
        <p:nvSpPr>
          <p:cNvPr id="258053" name="Rectangle 5"/>
          <p:cNvSpPr>
            <a:spLocks noChangeArrowheads="1"/>
          </p:cNvSpPr>
          <p:nvPr/>
        </p:nvSpPr>
        <p:spPr bwMode="auto">
          <a:xfrm>
            <a:off x="4822825" y="3924300"/>
            <a:ext cx="0" cy="152400"/>
          </a:xfrm>
          <a:prstGeom prst="rect">
            <a:avLst/>
          </a:prstGeom>
          <a:noFill/>
          <a:ln w="9525">
            <a:noFill/>
            <a:miter lim="800000"/>
            <a:headEnd/>
            <a:tailEnd/>
          </a:ln>
        </p:spPr>
        <p:txBody>
          <a:bodyPr wrap="none" lIns="0" tIns="0" rIns="0" bIns="0">
            <a:spAutoFit/>
          </a:bodyPr>
          <a:lstStyle/>
          <a:p>
            <a:endParaRPr lang="en-US">
              <a:latin typeface="Times" charset="0"/>
            </a:endParaRPr>
          </a:p>
        </p:txBody>
      </p:sp>
      <p:sp>
        <p:nvSpPr>
          <p:cNvPr id="258054" name="Rectangle 6"/>
          <p:cNvSpPr>
            <a:spLocks noChangeArrowheads="1"/>
          </p:cNvSpPr>
          <p:nvPr/>
        </p:nvSpPr>
        <p:spPr bwMode="auto">
          <a:xfrm>
            <a:off x="1298575" y="4524375"/>
            <a:ext cx="106363" cy="365125"/>
          </a:xfrm>
          <a:prstGeom prst="rect">
            <a:avLst/>
          </a:prstGeom>
          <a:noFill/>
          <a:ln w="9525">
            <a:noFill/>
            <a:miter lim="800000"/>
            <a:headEnd/>
            <a:tailEnd/>
          </a:ln>
        </p:spPr>
        <p:txBody>
          <a:bodyPr wrap="none" lIns="0" tIns="0" rIns="0" bIns="0">
            <a:spAutoFit/>
          </a:bodyPr>
          <a:lstStyle/>
          <a:p>
            <a:r>
              <a:rPr lang="en-US" sz="2400">
                <a:solidFill>
                  <a:srgbClr val="0034AA"/>
                </a:solidFill>
                <a:latin typeface="Times" charset="0"/>
              </a:rPr>
              <a:t>•</a:t>
            </a:r>
            <a:endParaRPr lang="en-US">
              <a:latin typeface="Times" charset="0"/>
            </a:endParaRPr>
          </a:p>
        </p:txBody>
      </p:sp>
      <p:sp>
        <p:nvSpPr>
          <p:cNvPr id="258055" name="Rectangle 7"/>
          <p:cNvSpPr>
            <a:spLocks noChangeArrowheads="1"/>
          </p:cNvSpPr>
          <p:nvPr/>
        </p:nvSpPr>
        <p:spPr bwMode="auto">
          <a:xfrm>
            <a:off x="1512888" y="4445000"/>
            <a:ext cx="4926012" cy="369888"/>
          </a:xfrm>
          <a:prstGeom prst="rect">
            <a:avLst/>
          </a:prstGeom>
          <a:noFill/>
          <a:ln w="9525">
            <a:noFill/>
            <a:miter lim="800000"/>
            <a:headEnd/>
            <a:tailEnd/>
          </a:ln>
        </p:spPr>
        <p:txBody>
          <a:bodyPr wrap="none" lIns="0" tIns="0" rIns="0" bIns="0">
            <a:spAutoFit/>
          </a:bodyPr>
          <a:lstStyle/>
          <a:p>
            <a:r>
              <a:rPr lang="en-US" sz="2400">
                <a:solidFill>
                  <a:srgbClr val="0034AA"/>
                </a:solidFill>
                <a:latin typeface="Verdana" pitchFamily="34" charset="0"/>
              </a:rPr>
              <a:t>Use one processor for each task</a:t>
            </a:r>
            <a:endParaRPr lang="en-US">
              <a:latin typeface="Times" charset="0"/>
            </a:endParaRPr>
          </a:p>
        </p:txBody>
      </p:sp>
      <p:sp>
        <p:nvSpPr>
          <p:cNvPr id="258056" name="Rectangle 8"/>
          <p:cNvSpPr>
            <a:spLocks noChangeArrowheads="1"/>
          </p:cNvSpPr>
          <p:nvPr/>
        </p:nvSpPr>
        <p:spPr bwMode="auto">
          <a:xfrm>
            <a:off x="6429375" y="4445000"/>
            <a:ext cx="0" cy="152400"/>
          </a:xfrm>
          <a:prstGeom prst="rect">
            <a:avLst/>
          </a:prstGeom>
          <a:noFill/>
          <a:ln w="9525">
            <a:noFill/>
            <a:miter lim="800000"/>
            <a:headEnd/>
            <a:tailEnd/>
          </a:ln>
        </p:spPr>
        <p:txBody>
          <a:bodyPr wrap="none" lIns="0" tIns="0" rIns="0" bIns="0">
            <a:spAutoFit/>
          </a:bodyPr>
          <a:lstStyle/>
          <a:p>
            <a:endParaRPr lang="en-US">
              <a:latin typeface="Times" charset="0"/>
            </a:endParaRPr>
          </a:p>
        </p:txBody>
      </p:sp>
      <p:sp>
        <p:nvSpPr>
          <p:cNvPr id="258057" name="Rectangle 9"/>
          <p:cNvSpPr>
            <a:spLocks noChangeArrowheads="1"/>
          </p:cNvSpPr>
          <p:nvPr/>
        </p:nvSpPr>
        <p:spPr bwMode="auto">
          <a:xfrm>
            <a:off x="1298575" y="4929188"/>
            <a:ext cx="106363" cy="365125"/>
          </a:xfrm>
          <a:prstGeom prst="rect">
            <a:avLst/>
          </a:prstGeom>
          <a:noFill/>
          <a:ln w="9525">
            <a:noFill/>
            <a:miter lim="800000"/>
            <a:headEnd/>
            <a:tailEnd/>
          </a:ln>
        </p:spPr>
        <p:txBody>
          <a:bodyPr wrap="none" lIns="0" tIns="0" rIns="0" bIns="0">
            <a:spAutoFit/>
          </a:bodyPr>
          <a:lstStyle/>
          <a:p>
            <a:r>
              <a:rPr lang="en-US" sz="2400">
                <a:solidFill>
                  <a:srgbClr val="0034AA"/>
                </a:solidFill>
                <a:latin typeface="Times" charset="0"/>
              </a:rPr>
              <a:t>•</a:t>
            </a:r>
            <a:endParaRPr lang="en-US">
              <a:latin typeface="Times" charset="0"/>
            </a:endParaRPr>
          </a:p>
        </p:txBody>
      </p:sp>
      <p:sp>
        <p:nvSpPr>
          <p:cNvPr id="258058" name="Rectangle 10"/>
          <p:cNvSpPr>
            <a:spLocks noChangeArrowheads="1"/>
          </p:cNvSpPr>
          <p:nvPr/>
        </p:nvSpPr>
        <p:spPr bwMode="auto">
          <a:xfrm>
            <a:off x="1512888" y="4849813"/>
            <a:ext cx="6997700" cy="369887"/>
          </a:xfrm>
          <a:prstGeom prst="rect">
            <a:avLst/>
          </a:prstGeom>
          <a:noFill/>
          <a:ln w="9525">
            <a:noFill/>
            <a:miter lim="800000"/>
            <a:headEnd/>
            <a:tailEnd/>
          </a:ln>
        </p:spPr>
        <p:txBody>
          <a:bodyPr wrap="none" lIns="0" tIns="0" rIns="0" bIns="0">
            <a:spAutoFit/>
          </a:bodyPr>
          <a:lstStyle/>
          <a:p>
            <a:r>
              <a:rPr lang="en-US" sz="2400">
                <a:solidFill>
                  <a:srgbClr val="0034AA"/>
                </a:solidFill>
                <a:latin typeface="Verdana" pitchFamily="34" charset="0"/>
              </a:rPr>
              <a:t>Can use more processors if one is overloaded</a:t>
            </a:r>
            <a:endParaRPr lang="en-US">
              <a:latin typeface="Times" charset="0"/>
            </a:endParaRPr>
          </a:p>
        </p:txBody>
      </p:sp>
      <p:sp>
        <p:nvSpPr>
          <p:cNvPr id="258059" name="Rectangle 11"/>
          <p:cNvSpPr>
            <a:spLocks noChangeArrowheads="1"/>
          </p:cNvSpPr>
          <p:nvPr/>
        </p:nvSpPr>
        <p:spPr bwMode="auto">
          <a:xfrm>
            <a:off x="6989763" y="4849813"/>
            <a:ext cx="180975" cy="369887"/>
          </a:xfrm>
          <a:prstGeom prst="rect">
            <a:avLst/>
          </a:prstGeom>
          <a:noFill/>
          <a:ln w="9525">
            <a:noFill/>
            <a:miter lim="800000"/>
            <a:headEnd/>
            <a:tailEnd/>
          </a:ln>
        </p:spPr>
        <p:txBody>
          <a:bodyPr wrap="none" lIns="0" tIns="0" rIns="0" bIns="0">
            <a:spAutoFit/>
          </a:bodyPr>
          <a:lstStyle/>
          <a:p>
            <a:r>
              <a:rPr lang="en-US" sz="2400">
                <a:solidFill>
                  <a:srgbClr val="0034AA"/>
                </a:solidFill>
                <a:latin typeface="Verdana" pitchFamily="34" charset="0"/>
              </a:rPr>
              <a:t>v</a:t>
            </a:r>
            <a:endParaRPr lang="en-US">
              <a:latin typeface="Times" charset="0"/>
            </a:endParaRPr>
          </a:p>
        </p:txBody>
      </p:sp>
      <p:sp>
        <p:nvSpPr>
          <p:cNvPr id="258101" name="Rectangle 53"/>
          <p:cNvSpPr>
            <a:spLocks noChangeArrowheads="1"/>
          </p:cNvSpPr>
          <p:nvPr/>
        </p:nvSpPr>
        <p:spPr bwMode="auto">
          <a:xfrm>
            <a:off x="1752600" y="1752600"/>
            <a:ext cx="1143000" cy="914400"/>
          </a:xfrm>
          <a:prstGeom prst="rect">
            <a:avLst/>
          </a:prstGeom>
          <a:noFill/>
          <a:ln w="12700">
            <a:solidFill>
              <a:schemeClr val="tx1"/>
            </a:solidFill>
            <a:miter lim="800000"/>
            <a:headEnd/>
            <a:tailEnd/>
          </a:ln>
          <a:effectLst/>
        </p:spPr>
        <p:txBody>
          <a:bodyPr wrap="none" anchor="ctr"/>
          <a:lstStyle/>
          <a:p>
            <a:endParaRPr lang="en-US"/>
          </a:p>
        </p:txBody>
      </p:sp>
      <p:sp>
        <p:nvSpPr>
          <p:cNvPr id="258102" name="Rectangle 54"/>
          <p:cNvSpPr>
            <a:spLocks noChangeArrowheads="1"/>
          </p:cNvSpPr>
          <p:nvPr/>
        </p:nvSpPr>
        <p:spPr bwMode="auto">
          <a:xfrm>
            <a:off x="6477000" y="1752600"/>
            <a:ext cx="1143000" cy="914400"/>
          </a:xfrm>
          <a:prstGeom prst="rect">
            <a:avLst/>
          </a:prstGeom>
          <a:noFill/>
          <a:ln w="12700">
            <a:solidFill>
              <a:schemeClr val="tx1"/>
            </a:solidFill>
            <a:miter lim="800000"/>
            <a:headEnd/>
            <a:tailEnd/>
          </a:ln>
          <a:effectLst/>
        </p:spPr>
        <p:txBody>
          <a:bodyPr wrap="none" anchor="ctr"/>
          <a:lstStyle/>
          <a:p>
            <a:endParaRPr lang="en-US"/>
          </a:p>
        </p:txBody>
      </p:sp>
      <p:sp>
        <p:nvSpPr>
          <p:cNvPr id="258103" name="Rectangle 55"/>
          <p:cNvSpPr>
            <a:spLocks noChangeArrowheads="1"/>
          </p:cNvSpPr>
          <p:nvPr/>
        </p:nvSpPr>
        <p:spPr bwMode="auto">
          <a:xfrm>
            <a:off x="4953000" y="1752600"/>
            <a:ext cx="1143000" cy="914400"/>
          </a:xfrm>
          <a:prstGeom prst="rect">
            <a:avLst/>
          </a:prstGeom>
          <a:noFill/>
          <a:ln w="12700">
            <a:solidFill>
              <a:schemeClr val="tx1"/>
            </a:solidFill>
            <a:miter lim="800000"/>
            <a:headEnd/>
            <a:tailEnd/>
          </a:ln>
          <a:effectLst/>
        </p:spPr>
        <p:txBody>
          <a:bodyPr wrap="none" anchor="ctr"/>
          <a:lstStyle/>
          <a:p>
            <a:endParaRPr lang="en-US"/>
          </a:p>
        </p:txBody>
      </p:sp>
      <p:sp>
        <p:nvSpPr>
          <p:cNvPr id="258104" name="Rectangle 56"/>
          <p:cNvSpPr>
            <a:spLocks noChangeArrowheads="1"/>
          </p:cNvSpPr>
          <p:nvPr/>
        </p:nvSpPr>
        <p:spPr bwMode="auto">
          <a:xfrm>
            <a:off x="3352800" y="1752600"/>
            <a:ext cx="1143000" cy="914400"/>
          </a:xfrm>
          <a:prstGeom prst="rect">
            <a:avLst/>
          </a:prstGeom>
          <a:noFill/>
          <a:ln w="12700">
            <a:solidFill>
              <a:schemeClr val="tx1"/>
            </a:solidFill>
            <a:miter lim="800000"/>
            <a:headEnd/>
            <a:tailEnd/>
          </a:ln>
          <a:effectLst/>
        </p:spPr>
        <p:txBody>
          <a:bodyPr wrap="none" anchor="ctr"/>
          <a:lstStyle/>
          <a:p>
            <a:endParaRPr lang="en-US"/>
          </a:p>
        </p:txBody>
      </p:sp>
      <p:sp>
        <p:nvSpPr>
          <p:cNvPr id="258105" name="Line 57"/>
          <p:cNvSpPr>
            <a:spLocks noChangeShapeType="1"/>
          </p:cNvSpPr>
          <p:nvPr/>
        </p:nvSpPr>
        <p:spPr bwMode="auto">
          <a:xfrm>
            <a:off x="914400" y="2209800"/>
            <a:ext cx="7620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258106" name="Text Box 58"/>
          <p:cNvSpPr txBox="1">
            <a:spLocks noChangeArrowheads="1"/>
          </p:cNvSpPr>
          <p:nvPr/>
        </p:nvSpPr>
        <p:spPr bwMode="auto">
          <a:xfrm>
            <a:off x="593725" y="1916113"/>
            <a:ext cx="677863" cy="304800"/>
          </a:xfrm>
          <a:prstGeom prst="rect">
            <a:avLst/>
          </a:prstGeom>
          <a:noFill/>
          <a:ln w="12700">
            <a:noFill/>
            <a:miter lim="800000"/>
            <a:headEnd/>
            <a:tailEnd/>
          </a:ln>
          <a:effectLst/>
        </p:spPr>
        <p:txBody>
          <a:bodyPr wrap="none">
            <a:spAutoFit/>
          </a:bodyPr>
          <a:lstStyle/>
          <a:p>
            <a:r>
              <a:rPr lang="en-US" sz="1400" b="1">
                <a:latin typeface="Arial" pitchFamily="34" charset="0"/>
              </a:rPr>
              <a:t>DATA</a:t>
            </a:r>
          </a:p>
        </p:txBody>
      </p:sp>
      <p:sp>
        <p:nvSpPr>
          <p:cNvPr id="258107" name="Text Box 59"/>
          <p:cNvSpPr txBox="1">
            <a:spLocks noChangeArrowheads="1"/>
          </p:cNvSpPr>
          <p:nvPr/>
        </p:nvSpPr>
        <p:spPr bwMode="auto">
          <a:xfrm>
            <a:off x="1752600" y="1905000"/>
            <a:ext cx="1155700" cy="581025"/>
          </a:xfrm>
          <a:prstGeom prst="rect">
            <a:avLst/>
          </a:prstGeom>
          <a:noFill/>
          <a:ln w="12700">
            <a:noFill/>
            <a:miter lim="800000"/>
            <a:headEnd/>
            <a:tailEnd/>
          </a:ln>
          <a:effectLst/>
        </p:spPr>
        <p:txBody>
          <a:bodyPr wrap="none">
            <a:spAutoFit/>
          </a:bodyPr>
          <a:lstStyle/>
          <a:p>
            <a:r>
              <a:rPr lang="en-US" sz="1600" b="1">
                <a:latin typeface="Arial" pitchFamily="34" charset="0"/>
              </a:rPr>
              <a:t>Normalize</a:t>
            </a:r>
          </a:p>
          <a:p>
            <a:r>
              <a:rPr lang="en-US" sz="1600" b="1">
                <a:latin typeface="Arial" pitchFamily="34" charset="0"/>
              </a:rPr>
              <a:t>    Task</a:t>
            </a:r>
          </a:p>
        </p:txBody>
      </p:sp>
      <p:sp>
        <p:nvSpPr>
          <p:cNvPr id="258108" name="Text Box 60"/>
          <p:cNvSpPr txBox="1">
            <a:spLocks noChangeArrowheads="1"/>
          </p:cNvSpPr>
          <p:nvPr/>
        </p:nvSpPr>
        <p:spPr bwMode="auto">
          <a:xfrm>
            <a:off x="3581400" y="1905000"/>
            <a:ext cx="646113" cy="581025"/>
          </a:xfrm>
          <a:prstGeom prst="rect">
            <a:avLst/>
          </a:prstGeom>
          <a:noFill/>
          <a:ln w="12700">
            <a:noFill/>
            <a:miter lim="800000"/>
            <a:headEnd/>
            <a:tailEnd/>
          </a:ln>
          <a:effectLst/>
        </p:spPr>
        <p:txBody>
          <a:bodyPr wrap="none">
            <a:spAutoFit/>
          </a:bodyPr>
          <a:lstStyle/>
          <a:p>
            <a:r>
              <a:rPr lang="en-US" sz="1600" b="1">
                <a:latin typeface="Arial" pitchFamily="34" charset="0"/>
              </a:rPr>
              <a:t> FFT</a:t>
            </a:r>
          </a:p>
          <a:p>
            <a:r>
              <a:rPr lang="en-US" sz="1600" b="1">
                <a:latin typeface="Arial" pitchFamily="34" charset="0"/>
              </a:rPr>
              <a:t>Task</a:t>
            </a:r>
          </a:p>
        </p:txBody>
      </p:sp>
      <p:sp>
        <p:nvSpPr>
          <p:cNvPr id="258109" name="Text Box 61"/>
          <p:cNvSpPr txBox="1">
            <a:spLocks noChangeArrowheads="1"/>
          </p:cNvSpPr>
          <p:nvPr/>
        </p:nvSpPr>
        <p:spPr bwMode="auto">
          <a:xfrm>
            <a:off x="5029200" y="1905000"/>
            <a:ext cx="942975" cy="581025"/>
          </a:xfrm>
          <a:prstGeom prst="rect">
            <a:avLst/>
          </a:prstGeom>
          <a:noFill/>
          <a:ln w="12700">
            <a:noFill/>
            <a:miter lim="800000"/>
            <a:headEnd/>
            <a:tailEnd/>
          </a:ln>
          <a:effectLst/>
        </p:spPr>
        <p:txBody>
          <a:bodyPr wrap="none">
            <a:spAutoFit/>
          </a:bodyPr>
          <a:lstStyle/>
          <a:p>
            <a:r>
              <a:rPr lang="en-US" sz="1600" b="1"/>
              <a:t>Multiply</a:t>
            </a:r>
          </a:p>
          <a:p>
            <a:r>
              <a:rPr lang="en-US" sz="1600" b="1"/>
              <a:t>  Task</a:t>
            </a:r>
          </a:p>
        </p:txBody>
      </p:sp>
      <p:sp>
        <p:nvSpPr>
          <p:cNvPr id="258110" name="Text Box 62"/>
          <p:cNvSpPr txBox="1">
            <a:spLocks noChangeArrowheads="1"/>
          </p:cNvSpPr>
          <p:nvPr/>
        </p:nvSpPr>
        <p:spPr bwMode="auto">
          <a:xfrm>
            <a:off x="6553200" y="1828800"/>
            <a:ext cx="895350" cy="825500"/>
          </a:xfrm>
          <a:prstGeom prst="rect">
            <a:avLst/>
          </a:prstGeom>
          <a:noFill/>
          <a:ln w="12700">
            <a:noFill/>
            <a:miter lim="800000"/>
            <a:headEnd/>
            <a:tailEnd/>
          </a:ln>
          <a:effectLst/>
        </p:spPr>
        <p:txBody>
          <a:bodyPr wrap="none">
            <a:spAutoFit/>
          </a:bodyPr>
          <a:lstStyle/>
          <a:p>
            <a:r>
              <a:rPr lang="en-US" sz="1600" b="1">
                <a:latin typeface="Arial" pitchFamily="34" charset="0"/>
              </a:rPr>
              <a:t>Inverse</a:t>
            </a:r>
          </a:p>
          <a:p>
            <a:r>
              <a:rPr lang="en-US" sz="1600" b="1">
                <a:latin typeface="Arial" pitchFamily="34" charset="0"/>
              </a:rPr>
              <a:t>  FFT</a:t>
            </a:r>
          </a:p>
          <a:p>
            <a:r>
              <a:rPr lang="en-US" sz="1600" b="1">
                <a:latin typeface="Arial" pitchFamily="34" charset="0"/>
              </a:rPr>
              <a:t> Task</a:t>
            </a:r>
          </a:p>
        </p:txBody>
      </p:sp>
      <p:sp>
        <p:nvSpPr>
          <p:cNvPr id="258111" name="Line 63"/>
          <p:cNvSpPr>
            <a:spLocks noChangeShapeType="1"/>
          </p:cNvSpPr>
          <p:nvPr/>
        </p:nvSpPr>
        <p:spPr bwMode="auto">
          <a:xfrm>
            <a:off x="2971800" y="2209800"/>
            <a:ext cx="3048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258112" name="Line 64"/>
          <p:cNvSpPr>
            <a:spLocks noChangeShapeType="1"/>
          </p:cNvSpPr>
          <p:nvPr/>
        </p:nvSpPr>
        <p:spPr bwMode="auto">
          <a:xfrm>
            <a:off x="4572000" y="2209800"/>
            <a:ext cx="3048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258113" name="Line 65"/>
          <p:cNvSpPr>
            <a:spLocks noChangeShapeType="1"/>
          </p:cNvSpPr>
          <p:nvPr/>
        </p:nvSpPr>
        <p:spPr bwMode="auto">
          <a:xfrm>
            <a:off x="6172200" y="2209800"/>
            <a:ext cx="304800" cy="0"/>
          </a:xfrm>
          <a:prstGeom prst="line">
            <a:avLst/>
          </a:prstGeom>
          <a:noFill/>
          <a:ln w="38100">
            <a:solidFill>
              <a:schemeClr val="tx1"/>
            </a:solidFill>
            <a:round/>
            <a:headEnd/>
            <a:tailEnd type="triangle" w="med" len="med"/>
          </a:ln>
          <a:effectLst/>
        </p:spPr>
        <p:txBody>
          <a:bodyPr wrap="none" anchor="ct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533400" y="304800"/>
            <a:ext cx="8153400" cy="609600"/>
          </a:xfrm>
        </p:spPr>
        <p:txBody>
          <a:bodyPr/>
          <a:lstStyle/>
          <a:p>
            <a:r>
              <a:rPr lang="en-US" b="1"/>
              <a:t>Basics of Task Parallel Programming</a:t>
            </a:r>
            <a:endParaRPr lang="en-US"/>
          </a:p>
        </p:txBody>
      </p:sp>
      <p:sp>
        <p:nvSpPr>
          <p:cNvPr id="384003" name="Rectangle 3"/>
          <p:cNvSpPr>
            <a:spLocks noGrp="1" noChangeArrowheads="1"/>
          </p:cNvSpPr>
          <p:nvPr>
            <p:ph type="body" idx="1"/>
          </p:nvPr>
        </p:nvSpPr>
        <p:spPr>
          <a:xfrm>
            <a:off x="609600" y="762000"/>
            <a:ext cx="7772400" cy="838200"/>
          </a:xfrm>
        </p:spPr>
        <p:txBody>
          <a:bodyPr/>
          <a:lstStyle/>
          <a:p>
            <a:pPr>
              <a:buFontTx/>
              <a:buNone/>
            </a:pPr>
            <a:r>
              <a:rPr lang="en-US"/>
              <a:t>One code will run on 2 CPUs</a:t>
            </a:r>
          </a:p>
          <a:p>
            <a:pPr>
              <a:buFontTx/>
              <a:buNone/>
            </a:pPr>
            <a:r>
              <a:rPr lang="en-US"/>
              <a:t>Program has 2 tasks (a and b) to be done by 2 CPUs</a:t>
            </a:r>
          </a:p>
          <a:p>
            <a:endParaRPr lang="en-US"/>
          </a:p>
        </p:txBody>
      </p:sp>
      <p:sp>
        <p:nvSpPr>
          <p:cNvPr id="384004" name="Text Box 4"/>
          <p:cNvSpPr txBox="1">
            <a:spLocks noChangeArrowheads="1"/>
          </p:cNvSpPr>
          <p:nvPr/>
        </p:nvSpPr>
        <p:spPr bwMode="auto">
          <a:xfrm>
            <a:off x="685800" y="1905000"/>
            <a:ext cx="2436813" cy="4260850"/>
          </a:xfrm>
          <a:prstGeom prst="rect">
            <a:avLst/>
          </a:prstGeom>
          <a:noFill/>
          <a:ln w="12700">
            <a:noFill/>
            <a:miter lim="800000"/>
            <a:headEnd/>
            <a:tailEnd/>
          </a:ln>
          <a:effectLst/>
        </p:spPr>
        <p:txBody>
          <a:bodyPr wrap="none">
            <a:spAutoFit/>
          </a:bodyPr>
          <a:lstStyle/>
          <a:p>
            <a:r>
              <a:rPr lang="en-US" sz="2400"/>
              <a:t>program.f:</a:t>
            </a:r>
          </a:p>
          <a:p>
            <a:r>
              <a:rPr lang="en-US" sz="2400"/>
              <a:t>… </a:t>
            </a:r>
          </a:p>
          <a:p>
            <a:r>
              <a:rPr lang="en-US" sz="2400"/>
              <a:t>initialize</a:t>
            </a:r>
          </a:p>
          <a:p>
            <a:r>
              <a:rPr lang="en-US" sz="2400"/>
              <a:t>...</a:t>
            </a:r>
          </a:p>
          <a:p>
            <a:r>
              <a:rPr lang="en-US" sz="2400"/>
              <a:t>if CPU=a then</a:t>
            </a:r>
          </a:p>
          <a:p>
            <a:r>
              <a:rPr lang="en-US" sz="2400"/>
              <a:t>   do task a</a:t>
            </a:r>
          </a:p>
          <a:p>
            <a:r>
              <a:rPr lang="en-US" sz="2400"/>
              <a:t>elseif CPU=b then</a:t>
            </a:r>
          </a:p>
          <a:p>
            <a:r>
              <a:rPr lang="en-US" sz="2400"/>
              <a:t>   do task b</a:t>
            </a:r>
          </a:p>
          <a:p>
            <a:r>
              <a:rPr lang="en-US" sz="2400"/>
              <a:t>end if</a:t>
            </a:r>
          </a:p>
          <a:p>
            <a:r>
              <a:rPr lang="en-US" sz="2400"/>
              <a:t>….</a:t>
            </a:r>
          </a:p>
          <a:p>
            <a:r>
              <a:rPr lang="en-US" sz="2400"/>
              <a:t>end program</a:t>
            </a:r>
          </a:p>
          <a:p>
            <a:endParaRPr lang="en-US"/>
          </a:p>
        </p:txBody>
      </p:sp>
      <p:sp>
        <p:nvSpPr>
          <p:cNvPr id="384005" name="Rectangle 5"/>
          <p:cNvSpPr>
            <a:spLocks noChangeArrowheads="1"/>
          </p:cNvSpPr>
          <p:nvPr/>
        </p:nvSpPr>
        <p:spPr bwMode="auto">
          <a:xfrm>
            <a:off x="4343400" y="2743200"/>
            <a:ext cx="1752600" cy="2667000"/>
          </a:xfrm>
          <a:prstGeom prst="rect">
            <a:avLst/>
          </a:prstGeom>
          <a:noFill/>
          <a:ln w="12700">
            <a:solidFill>
              <a:schemeClr val="tx1"/>
            </a:solidFill>
            <a:miter lim="800000"/>
            <a:headEnd/>
            <a:tailEnd/>
          </a:ln>
          <a:effectLst/>
        </p:spPr>
        <p:txBody>
          <a:bodyPr wrap="none" anchor="ctr"/>
          <a:lstStyle/>
          <a:p>
            <a:endParaRPr lang="en-US"/>
          </a:p>
        </p:txBody>
      </p:sp>
      <p:sp>
        <p:nvSpPr>
          <p:cNvPr id="384006" name="Rectangle 6"/>
          <p:cNvSpPr>
            <a:spLocks noChangeArrowheads="1"/>
          </p:cNvSpPr>
          <p:nvPr/>
        </p:nvSpPr>
        <p:spPr bwMode="auto">
          <a:xfrm>
            <a:off x="6477000" y="2743200"/>
            <a:ext cx="1752600" cy="2667000"/>
          </a:xfrm>
          <a:prstGeom prst="rect">
            <a:avLst/>
          </a:prstGeom>
          <a:noFill/>
          <a:ln w="12700">
            <a:solidFill>
              <a:schemeClr val="tx1"/>
            </a:solidFill>
            <a:miter lim="800000"/>
            <a:headEnd/>
            <a:tailEnd/>
          </a:ln>
          <a:effectLst/>
        </p:spPr>
        <p:txBody>
          <a:bodyPr wrap="none" anchor="ctr"/>
          <a:lstStyle/>
          <a:p>
            <a:endParaRPr lang="en-US"/>
          </a:p>
        </p:txBody>
      </p:sp>
      <p:sp>
        <p:nvSpPr>
          <p:cNvPr id="384007" name="Text Box 7"/>
          <p:cNvSpPr txBox="1">
            <a:spLocks noChangeArrowheads="1"/>
          </p:cNvSpPr>
          <p:nvPr/>
        </p:nvSpPr>
        <p:spPr bwMode="auto">
          <a:xfrm>
            <a:off x="4800600" y="2362200"/>
            <a:ext cx="796925" cy="336550"/>
          </a:xfrm>
          <a:prstGeom prst="rect">
            <a:avLst/>
          </a:prstGeom>
          <a:noFill/>
          <a:ln w="12700">
            <a:noFill/>
            <a:miter lim="800000"/>
            <a:headEnd/>
            <a:tailEnd/>
          </a:ln>
          <a:effectLst/>
        </p:spPr>
        <p:txBody>
          <a:bodyPr wrap="none">
            <a:spAutoFit/>
          </a:bodyPr>
          <a:lstStyle/>
          <a:p>
            <a:r>
              <a:rPr lang="en-US" sz="1600" b="1"/>
              <a:t>CPU A</a:t>
            </a:r>
          </a:p>
        </p:txBody>
      </p:sp>
      <p:sp>
        <p:nvSpPr>
          <p:cNvPr id="384008" name="Text Box 8"/>
          <p:cNvSpPr txBox="1">
            <a:spLocks noChangeArrowheads="1"/>
          </p:cNvSpPr>
          <p:nvPr/>
        </p:nvSpPr>
        <p:spPr bwMode="auto">
          <a:xfrm>
            <a:off x="6994525" y="2347913"/>
            <a:ext cx="785813" cy="336550"/>
          </a:xfrm>
          <a:prstGeom prst="rect">
            <a:avLst/>
          </a:prstGeom>
          <a:noFill/>
          <a:ln w="12700">
            <a:noFill/>
            <a:miter lim="800000"/>
            <a:headEnd/>
            <a:tailEnd/>
          </a:ln>
          <a:effectLst/>
        </p:spPr>
        <p:txBody>
          <a:bodyPr wrap="none">
            <a:spAutoFit/>
          </a:bodyPr>
          <a:lstStyle/>
          <a:p>
            <a:r>
              <a:rPr lang="en-US" sz="1600" b="1"/>
              <a:t>CPU B</a:t>
            </a:r>
          </a:p>
        </p:txBody>
      </p:sp>
      <p:sp>
        <p:nvSpPr>
          <p:cNvPr id="384009" name="Text Box 9"/>
          <p:cNvSpPr txBox="1">
            <a:spLocks noChangeArrowheads="1"/>
          </p:cNvSpPr>
          <p:nvPr/>
        </p:nvSpPr>
        <p:spPr bwMode="auto">
          <a:xfrm>
            <a:off x="4343400" y="2743200"/>
            <a:ext cx="1752600" cy="2647950"/>
          </a:xfrm>
          <a:prstGeom prst="rect">
            <a:avLst/>
          </a:prstGeom>
          <a:noFill/>
          <a:ln w="12700">
            <a:noFill/>
            <a:miter lim="800000"/>
            <a:headEnd/>
            <a:tailEnd/>
          </a:ln>
          <a:effectLst/>
        </p:spPr>
        <p:txBody>
          <a:bodyPr>
            <a:spAutoFit/>
          </a:bodyPr>
          <a:lstStyle/>
          <a:p>
            <a:r>
              <a:rPr lang="en-US" sz="2400"/>
              <a:t>program.f:</a:t>
            </a:r>
          </a:p>
          <a:p>
            <a:r>
              <a:rPr lang="en-US" sz="2400"/>
              <a:t>…</a:t>
            </a:r>
          </a:p>
          <a:p>
            <a:r>
              <a:rPr lang="en-US" sz="2400"/>
              <a:t>Initialize </a:t>
            </a:r>
          </a:p>
          <a:p>
            <a:r>
              <a:rPr lang="en-US" sz="2400"/>
              <a:t>…</a:t>
            </a:r>
          </a:p>
          <a:p>
            <a:r>
              <a:rPr lang="en-US" sz="2400"/>
              <a:t>do </a:t>
            </a:r>
            <a:r>
              <a:rPr lang="en-US" sz="2400" b="1"/>
              <a:t>task a</a:t>
            </a:r>
            <a:endParaRPr lang="en-US" sz="2400"/>
          </a:p>
          <a:p>
            <a:r>
              <a:rPr lang="en-US" sz="2400"/>
              <a:t>…</a:t>
            </a:r>
          </a:p>
          <a:p>
            <a:r>
              <a:rPr lang="en-US" sz="2400"/>
              <a:t>end program</a:t>
            </a:r>
          </a:p>
        </p:txBody>
      </p:sp>
      <p:sp>
        <p:nvSpPr>
          <p:cNvPr id="384010" name="Text Box 10"/>
          <p:cNvSpPr txBox="1">
            <a:spLocks noChangeArrowheads="1"/>
          </p:cNvSpPr>
          <p:nvPr/>
        </p:nvSpPr>
        <p:spPr bwMode="auto">
          <a:xfrm>
            <a:off x="6477000" y="2743200"/>
            <a:ext cx="1752600" cy="2647950"/>
          </a:xfrm>
          <a:prstGeom prst="rect">
            <a:avLst/>
          </a:prstGeom>
          <a:noFill/>
          <a:ln w="12700">
            <a:noFill/>
            <a:miter lim="800000"/>
            <a:headEnd/>
            <a:tailEnd/>
          </a:ln>
          <a:effectLst/>
        </p:spPr>
        <p:txBody>
          <a:bodyPr>
            <a:spAutoFit/>
          </a:bodyPr>
          <a:lstStyle/>
          <a:p>
            <a:r>
              <a:rPr lang="en-US" sz="2400"/>
              <a:t>program.f:</a:t>
            </a:r>
          </a:p>
          <a:p>
            <a:r>
              <a:rPr lang="en-US" sz="2400"/>
              <a:t>…</a:t>
            </a:r>
          </a:p>
          <a:p>
            <a:r>
              <a:rPr lang="en-US" sz="2400"/>
              <a:t>Initialize</a:t>
            </a:r>
          </a:p>
          <a:p>
            <a:r>
              <a:rPr lang="en-US" sz="2400"/>
              <a:t>…</a:t>
            </a:r>
          </a:p>
          <a:p>
            <a:r>
              <a:rPr lang="en-US" sz="2400"/>
              <a:t>do </a:t>
            </a:r>
            <a:r>
              <a:rPr lang="en-US" sz="2400" b="1"/>
              <a:t>task b</a:t>
            </a:r>
            <a:endParaRPr lang="en-US" sz="2400"/>
          </a:p>
          <a:p>
            <a:r>
              <a:rPr lang="en-US" sz="2400"/>
              <a:t>…</a:t>
            </a:r>
          </a:p>
          <a:p>
            <a:r>
              <a:rPr lang="en-US" sz="2400"/>
              <a:t>end program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noFill/>
          <a:ln/>
        </p:spPr>
        <p:txBody>
          <a:bodyPr/>
          <a:lstStyle/>
          <a:p>
            <a:r>
              <a:rPr lang="en-US" b="1"/>
              <a:t>How Your Problem Affects Parallelism</a:t>
            </a:r>
            <a:endParaRPr lang="en-US"/>
          </a:p>
        </p:txBody>
      </p:sp>
      <p:sp>
        <p:nvSpPr>
          <p:cNvPr id="393219" name="Rectangle 3"/>
          <p:cNvSpPr>
            <a:spLocks noGrp="1" noChangeArrowheads="1"/>
          </p:cNvSpPr>
          <p:nvPr>
            <p:ph type="body" idx="1"/>
          </p:nvPr>
        </p:nvSpPr>
        <p:spPr>
          <a:xfrm>
            <a:off x="609600" y="914400"/>
            <a:ext cx="7772400" cy="4038600"/>
          </a:xfrm>
          <a:noFill/>
          <a:ln/>
        </p:spPr>
        <p:txBody>
          <a:bodyPr/>
          <a:lstStyle/>
          <a:p>
            <a:r>
              <a:rPr lang="en-US" sz="2000"/>
              <a:t>The nature of your problem constrains how successful parallelization can be</a:t>
            </a:r>
          </a:p>
          <a:p>
            <a:r>
              <a:rPr lang="en-US" sz="2000"/>
              <a:t>Consider your problem in terms of</a:t>
            </a:r>
          </a:p>
          <a:p>
            <a:pPr lvl="1"/>
            <a:r>
              <a:rPr lang="en-US" sz="2000"/>
              <a:t>When data is used, and how</a:t>
            </a:r>
          </a:p>
          <a:p>
            <a:pPr lvl="1"/>
            <a:r>
              <a:rPr lang="en-US" sz="2000"/>
              <a:t>How much computation is involved, and when</a:t>
            </a:r>
          </a:p>
          <a:p>
            <a:r>
              <a:rPr lang="en-US" sz="2000"/>
              <a:t>Geoffrey Fox identified the importance of </a:t>
            </a:r>
            <a:r>
              <a:rPr lang="en-US" sz="2000" u="sng"/>
              <a:t>problem architectures</a:t>
            </a:r>
          </a:p>
          <a:p>
            <a:pPr lvl="1"/>
            <a:r>
              <a:rPr lang="en-US" sz="2000"/>
              <a:t>Perfectly parallel</a:t>
            </a:r>
          </a:p>
          <a:p>
            <a:pPr lvl="1"/>
            <a:r>
              <a:rPr lang="en-US" sz="2000"/>
              <a:t>Fully synchronous</a:t>
            </a:r>
          </a:p>
          <a:p>
            <a:pPr lvl="1"/>
            <a:r>
              <a:rPr lang="en-US" sz="2000"/>
              <a:t>Loosely synchronous</a:t>
            </a:r>
          </a:p>
          <a:p>
            <a:r>
              <a:rPr lang="en-US" sz="2000"/>
              <a:t>A fourth problem style is also common in scientific problems</a:t>
            </a:r>
          </a:p>
          <a:p>
            <a:pPr lvl="1"/>
            <a:r>
              <a:rPr lang="en-US" sz="2000"/>
              <a:t>Pipeline parallelism</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noFill/>
          <a:ln/>
        </p:spPr>
        <p:txBody>
          <a:bodyPr/>
          <a:lstStyle/>
          <a:p>
            <a:r>
              <a:rPr lang="en-US" b="1"/>
              <a:t>Perfect Parallelism</a:t>
            </a:r>
            <a:endParaRPr lang="en-US"/>
          </a:p>
        </p:txBody>
      </p:sp>
      <p:sp>
        <p:nvSpPr>
          <p:cNvPr id="395267" name="Rectangle 3"/>
          <p:cNvSpPr>
            <a:spLocks noGrp="1" noChangeArrowheads="1"/>
          </p:cNvSpPr>
          <p:nvPr>
            <p:ph type="body" idx="1"/>
          </p:nvPr>
        </p:nvSpPr>
        <p:spPr>
          <a:xfrm>
            <a:off x="0" y="838200"/>
            <a:ext cx="8834438" cy="5205413"/>
          </a:xfrm>
          <a:noFill/>
          <a:ln/>
        </p:spPr>
        <p:txBody>
          <a:bodyPr/>
          <a:lstStyle/>
          <a:p>
            <a:pPr>
              <a:lnSpc>
                <a:spcPct val="90000"/>
              </a:lnSpc>
            </a:pPr>
            <a:r>
              <a:rPr lang="en-US" sz="2000"/>
              <a:t>Scenario:  seismic imaging problem</a:t>
            </a:r>
          </a:p>
          <a:p>
            <a:pPr lvl="1">
              <a:lnSpc>
                <a:spcPct val="90000"/>
              </a:lnSpc>
            </a:pPr>
            <a:r>
              <a:rPr lang="en-US" sz="2000"/>
              <a:t>Same application is run on data from many distinct physical sites</a:t>
            </a:r>
          </a:p>
          <a:p>
            <a:pPr lvl="1">
              <a:lnSpc>
                <a:spcPct val="90000"/>
              </a:lnSpc>
            </a:pPr>
            <a:r>
              <a:rPr lang="en-US" sz="2000"/>
              <a:t>Concurrency comes from having multiple data sets processed at once</a:t>
            </a:r>
          </a:p>
          <a:p>
            <a:pPr lvl="1">
              <a:lnSpc>
                <a:spcPct val="90000"/>
              </a:lnSpc>
            </a:pPr>
            <a:r>
              <a:rPr lang="en-US" sz="2000"/>
              <a:t>Could be done on independent machines (if data can be available)</a:t>
            </a:r>
          </a:p>
          <a:p>
            <a:pPr lvl="1">
              <a:lnSpc>
                <a:spcPct val="90000"/>
              </a:lnSpc>
              <a:buFontTx/>
              <a:buNone/>
            </a:pPr>
            <a:r>
              <a:rPr lang="en-US" sz="2000"/>
              <a:t> </a:t>
            </a:r>
          </a:p>
          <a:p>
            <a:pPr lvl="1">
              <a:lnSpc>
                <a:spcPct val="90000"/>
              </a:lnSpc>
              <a:buFontTx/>
              <a:buNone/>
            </a:pPr>
            <a:endParaRPr lang="en-US" sz="2000"/>
          </a:p>
          <a:p>
            <a:pPr lvl="1">
              <a:lnSpc>
                <a:spcPct val="90000"/>
              </a:lnSpc>
              <a:buFontTx/>
              <a:buNone/>
            </a:pPr>
            <a:endParaRPr lang="en-US" sz="2000"/>
          </a:p>
          <a:p>
            <a:pPr lvl="1">
              <a:lnSpc>
                <a:spcPct val="90000"/>
              </a:lnSpc>
              <a:buFontTx/>
              <a:buNone/>
            </a:pPr>
            <a:endParaRPr lang="en-US" sz="2000"/>
          </a:p>
          <a:p>
            <a:pPr lvl="1">
              <a:lnSpc>
                <a:spcPct val="90000"/>
              </a:lnSpc>
              <a:buFontTx/>
              <a:buNone/>
            </a:pPr>
            <a:endParaRPr lang="en-US" sz="2000"/>
          </a:p>
          <a:p>
            <a:pPr lvl="1">
              <a:lnSpc>
                <a:spcPct val="90000"/>
              </a:lnSpc>
              <a:buFontTx/>
              <a:buNone/>
            </a:pPr>
            <a:endParaRPr lang="en-US" sz="2000"/>
          </a:p>
          <a:p>
            <a:pPr lvl="1">
              <a:lnSpc>
                <a:spcPct val="90000"/>
              </a:lnSpc>
              <a:buFontTx/>
              <a:buNone/>
            </a:pPr>
            <a:endParaRPr lang="en-US" sz="2000"/>
          </a:p>
          <a:p>
            <a:pPr lvl="1">
              <a:lnSpc>
                <a:spcPct val="90000"/>
              </a:lnSpc>
              <a:buFontTx/>
              <a:buNone/>
            </a:pPr>
            <a:endParaRPr lang="en-US" sz="2000"/>
          </a:p>
          <a:p>
            <a:pPr>
              <a:lnSpc>
                <a:spcPct val="90000"/>
              </a:lnSpc>
            </a:pPr>
            <a:r>
              <a:rPr lang="en-US" sz="2000"/>
              <a:t>This is the simplest style of problem </a:t>
            </a:r>
          </a:p>
          <a:p>
            <a:pPr>
              <a:lnSpc>
                <a:spcPct val="90000"/>
              </a:lnSpc>
            </a:pPr>
            <a:r>
              <a:rPr lang="en-US" sz="2000"/>
              <a:t>Key characteristic: </a:t>
            </a:r>
            <a:r>
              <a:rPr lang="en-US" sz="2000" u="sng"/>
              <a:t>calculations for each data set are independent</a:t>
            </a:r>
            <a:endParaRPr lang="en-US" sz="2000"/>
          </a:p>
          <a:p>
            <a:pPr lvl="1">
              <a:lnSpc>
                <a:spcPct val="90000"/>
              </a:lnSpc>
            </a:pPr>
            <a:r>
              <a:rPr lang="en-US" sz="2000"/>
              <a:t>Could divide/replicate data into files and run as independent serial jobs</a:t>
            </a:r>
          </a:p>
          <a:p>
            <a:pPr lvl="1">
              <a:lnSpc>
                <a:spcPct val="90000"/>
              </a:lnSpc>
            </a:pPr>
            <a:r>
              <a:rPr lang="en-US" sz="2000"/>
              <a:t>(also called “job-level parallelism”)</a:t>
            </a:r>
          </a:p>
        </p:txBody>
      </p:sp>
      <p:pic>
        <p:nvPicPr>
          <p:cNvPr id="395268" name="Picture 4"/>
          <p:cNvPicPr>
            <a:picLocks noChangeArrowheads="1"/>
          </p:cNvPicPr>
          <p:nvPr/>
        </p:nvPicPr>
        <p:blipFill>
          <a:blip r:embed="rId3"/>
          <a:srcRect/>
          <a:stretch>
            <a:fillRect/>
          </a:stretch>
        </p:blipFill>
        <p:spPr bwMode="auto">
          <a:xfrm>
            <a:off x="1066800" y="2286000"/>
            <a:ext cx="6103938" cy="2560638"/>
          </a:xfrm>
          <a:prstGeom prst="rect">
            <a:avLst/>
          </a:prstGeom>
          <a:noFill/>
          <a:ln w="12700">
            <a:noFill/>
            <a:miter lim="800000"/>
            <a:headEnd/>
            <a:tailEnd/>
          </a:ln>
          <a:effec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noFill/>
          <a:ln/>
        </p:spPr>
        <p:txBody>
          <a:bodyPr/>
          <a:lstStyle/>
          <a:p>
            <a:r>
              <a:rPr lang="en-US" b="1"/>
              <a:t>Fully Synchronous Parallelism</a:t>
            </a:r>
            <a:endParaRPr lang="en-US"/>
          </a:p>
        </p:txBody>
      </p:sp>
      <p:sp>
        <p:nvSpPr>
          <p:cNvPr id="399363" name="Rectangle 3"/>
          <p:cNvSpPr>
            <a:spLocks noGrp="1" noChangeArrowheads="1"/>
          </p:cNvSpPr>
          <p:nvPr>
            <p:ph type="body" idx="1"/>
          </p:nvPr>
        </p:nvSpPr>
        <p:spPr>
          <a:xfrm>
            <a:off x="309563" y="914400"/>
            <a:ext cx="8834437" cy="5029200"/>
          </a:xfrm>
          <a:noFill/>
          <a:ln/>
        </p:spPr>
        <p:txBody>
          <a:bodyPr/>
          <a:lstStyle/>
          <a:p>
            <a:r>
              <a:rPr lang="en-US" sz="1800"/>
              <a:t>Scenario:  atmospheric dynamics problem</a:t>
            </a:r>
          </a:p>
          <a:p>
            <a:pPr lvl="1">
              <a:buSzPct val="65000"/>
            </a:pPr>
            <a:r>
              <a:rPr lang="en-US" sz="1800"/>
              <a:t>Data models atmospheric layer; highly interdependent in horizontal layers</a:t>
            </a:r>
          </a:p>
          <a:p>
            <a:pPr lvl="1">
              <a:buSzPct val="65000"/>
            </a:pPr>
            <a:r>
              <a:rPr lang="en-US" sz="1800"/>
              <a:t>Same operation is applied in parallel to multiple data</a:t>
            </a:r>
          </a:p>
          <a:p>
            <a:pPr lvl="1">
              <a:buSzPct val="65000"/>
            </a:pPr>
            <a:r>
              <a:rPr lang="en-US" sz="1800"/>
              <a:t>Concurrency comes from handling large amounts of data at once</a:t>
            </a:r>
          </a:p>
          <a:p>
            <a:pPr>
              <a:buSzPct val="65000"/>
            </a:pPr>
            <a:r>
              <a:rPr lang="en-US" sz="1800"/>
              <a:t>Key characteristic: </a:t>
            </a:r>
            <a:r>
              <a:rPr lang="en-US" sz="1800" u="sng"/>
              <a:t>Each operation is performed on all (or most) data</a:t>
            </a:r>
          </a:p>
          <a:p>
            <a:pPr lvl="1">
              <a:buSzPct val="65000"/>
            </a:pPr>
            <a:r>
              <a:rPr lang="en-US" sz="1800"/>
              <a:t>Operations/decisions depend on results of previous operations</a:t>
            </a:r>
          </a:p>
          <a:p>
            <a:r>
              <a:rPr lang="en-US" sz="1800"/>
              <a:t>Potential problems</a:t>
            </a:r>
          </a:p>
          <a:p>
            <a:pPr lvl="1">
              <a:buSzPct val="65000"/>
            </a:pPr>
            <a:r>
              <a:rPr lang="en-US" sz="1800"/>
              <a:t>Serial bottlenecks force other processors to “wait”</a:t>
            </a:r>
          </a:p>
        </p:txBody>
      </p:sp>
      <p:pic>
        <p:nvPicPr>
          <p:cNvPr id="399364" name="Picture 4"/>
          <p:cNvPicPr>
            <a:picLocks noChangeArrowheads="1"/>
          </p:cNvPicPr>
          <p:nvPr/>
        </p:nvPicPr>
        <p:blipFill>
          <a:blip r:embed="rId3"/>
          <a:srcRect/>
          <a:stretch>
            <a:fillRect/>
          </a:stretch>
        </p:blipFill>
        <p:spPr bwMode="auto">
          <a:xfrm>
            <a:off x="2057400" y="3733800"/>
            <a:ext cx="6103938" cy="2560638"/>
          </a:xfrm>
          <a:prstGeom prst="rect">
            <a:avLst/>
          </a:prstGeom>
          <a:noFill/>
          <a:ln w="12700">
            <a:noFill/>
            <a:miter lim="800000"/>
            <a:headEnd/>
            <a:tailEnd/>
          </a:ln>
          <a:effec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body" idx="1"/>
          </p:nvPr>
        </p:nvSpPr>
        <p:spPr>
          <a:xfrm>
            <a:off x="168275" y="1295400"/>
            <a:ext cx="8834438" cy="5029200"/>
          </a:xfrm>
          <a:noFill/>
          <a:ln/>
        </p:spPr>
        <p:txBody>
          <a:bodyPr/>
          <a:lstStyle/>
          <a:p>
            <a:r>
              <a:rPr lang="en-US"/>
              <a:t>Scenario:  diffusion of contaminants through groundwater</a:t>
            </a:r>
          </a:p>
          <a:p>
            <a:pPr lvl="1">
              <a:buSzPct val="65000"/>
            </a:pPr>
            <a:r>
              <a:rPr lang="en-US"/>
              <a:t>Computation is proportional to amount of contamination and geostructure</a:t>
            </a:r>
          </a:p>
          <a:p>
            <a:pPr lvl="1">
              <a:buSzPct val="65000"/>
            </a:pPr>
            <a:r>
              <a:rPr lang="en-US"/>
              <a:t>Amount of computation varies dramatically in time and space</a:t>
            </a:r>
          </a:p>
          <a:p>
            <a:pPr lvl="1">
              <a:buSzPct val="65000"/>
            </a:pPr>
            <a:r>
              <a:rPr lang="en-US"/>
              <a:t>Concurrency from letting different processors proceed at their own rates</a:t>
            </a:r>
          </a:p>
          <a:p>
            <a:pPr lvl="1">
              <a:buFontTx/>
              <a:buNone/>
            </a:pPr>
            <a:endParaRPr lang="en-US"/>
          </a:p>
          <a:p>
            <a:r>
              <a:rPr lang="en-US"/>
              <a:t>Key characteristic: Processors each do small pieces of the problem, </a:t>
            </a:r>
            <a:r>
              <a:rPr lang="en-US" u="sng"/>
              <a:t>sharing information only intermittently</a:t>
            </a:r>
            <a:endParaRPr lang="en-US"/>
          </a:p>
          <a:p>
            <a:r>
              <a:rPr lang="en-US"/>
              <a:t>Potential problems</a:t>
            </a:r>
          </a:p>
          <a:p>
            <a:pPr lvl="1">
              <a:buSzPct val="65000"/>
            </a:pPr>
            <a:r>
              <a:rPr lang="en-US"/>
              <a:t>Sharing information requires “synchronization” of processors (where one processor will have to wait for another)</a:t>
            </a:r>
          </a:p>
        </p:txBody>
      </p:sp>
      <p:pic>
        <p:nvPicPr>
          <p:cNvPr id="401411" name="Picture 3"/>
          <p:cNvPicPr>
            <a:picLocks noChangeArrowheads="1"/>
          </p:cNvPicPr>
          <p:nvPr/>
        </p:nvPicPr>
        <p:blipFill>
          <a:blip r:embed="rId3"/>
          <a:srcRect/>
          <a:stretch>
            <a:fillRect/>
          </a:stretch>
        </p:blipFill>
        <p:spPr bwMode="auto">
          <a:xfrm>
            <a:off x="190500" y="2590800"/>
            <a:ext cx="8750300" cy="1727200"/>
          </a:xfrm>
          <a:prstGeom prst="rect">
            <a:avLst/>
          </a:prstGeom>
          <a:noFill/>
          <a:ln w="12700">
            <a:noFill/>
            <a:miter lim="800000"/>
            <a:headEnd/>
            <a:tailEnd/>
          </a:ln>
          <a:effectLst/>
        </p:spPr>
      </p:pic>
      <p:pic>
        <p:nvPicPr>
          <p:cNvPr id="401412" name="Picture 4"/>
          <p:cNvPicPr>
            <a:picLocks noChangeArrowheads="1"/>
          </p:cNvPicPr>
          <p:nvPr/>
        </p:nvPicPr>
        <p:blipFill>
          <a:blip r:embed="rId4"/>
          <a:srcRect/>
          <a:stretch>
            <a:fillRect/>
          </a:stretch>
        </p:blipFill>
        <p:spPr bwMode="auto">
          <a:xfrm>
            <a:off x="203200" y="2603500"/>
            <a:ext cx="8712200" cy="1714500"/>
          </a:xfrm>
          <a:prstGeom prst="rect">
            <a:avLst/>
          </a:prstGeom>
          <a:noFill/>
          <a:ln w="12700">
            <a:noFill/>
            <a:miter lim="800000"/>
            <a:headEnd/>
            <a:tailEnd/>
          </a:ln>
          <a:effectLst/>
        </p:spPr>
      </p:pic>
      <p:sp>
        <p:nvSpPr>
          <p:cNvPr id="401413" name="Rectangle 5"/>
          <p:cNvSpPr>
            <a:spLocks noGrp="1" noChangeArrowheads="1"/>
          </p:cNvSpPr>
          <p:nvPr>
            <p:ph type="title"/>
          </p:nvPr>
        </p:nvSpPr>
        <p:spPr>
          <a:noFill/>
          <a:ln/>
        </p:spPr>
        <p:txBody>
          <a:bodyPr/>
          <a:lstStyle/>
          <a:p>
            <a:r>
              <a:rPr lang="en-US" b="1"/>
              <a:t>Loosely Synchronous Parallelism</a:t>
            </a: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noFill/>
          <a:ln/>
        </p:spPr>
        <p:txBody>
          <a:bodyPr/>
          <a:lstStyle/>
          <a:p>
            <a:r>
              <a:rPr lang="en-US" b="1"/>
              <a:t>Pipeline Parallelism</a:t>
            </a:r>
            <a:endParaRPr lang="en-US"/>
          </a:p>
        </p:txBody>
      </p:sp>
      <p:sp>
        <p:nvSpPr>
          <p:cNvPr id="397315" name="Rectangle 3"/>
          <p:cNvSpPr>
            <a:spLocks noGrp="1" noChangeArrowheads="1"/>
          </p:cNvSpPr>
          <p:nvPr>
            <p:ph type="body" idx="1"/>
          </p:nvPr>
        </p:nvSpPr>
        <p:spPr>
          <a:xfrm>
            <a:off x="309563" y="838200"/>
            <a:ext cx="8834437" cy="5029200"/>
          </a:xfrm>
          <a:noFill/>
          <a:ln/>
        </p:spPr>
        <p:txBody>
          <a:bodyPr/>
          <a:lstStyle/>
          <a:p>
            <a:r>
              <a:rPr lang="en-US" sz="1800"/>
              <a:t>Scenario:  seismic imaging problem</a:t>
            </a:r>
          </a:p>
          <a:p>
            <a:pPr lvl="1">
              <a:buSzPct val="65000"/>
            </a:pPr>
            <a:r>
              <a:rPr lang="en-US" sz="1800"/>
              <a:t>Data from different time steps used to generate series of images</a:t>
            </a:r>
          </a:p>
          <a:p>
            <a:pPr lvl="1">
              <a:buSzPct val="65000"/>
            </a:pPr>
            <a:r>
              <a:rPr lang="en-US" sz="1800"/>
              <a:t>Job can be subdivided into phases which process the output of earlier phases</a:t>
            </a:r>
          </a:p>
          <a:p>
            <a:pPr lvl="1">
              <a:buSzPct val="65000"/>
            </a:pPr>
            <a:r>
              <a:rPr lang="en-US" sz="1800"/>
              <a:t>Concurrency comes from overlapping the processing for multiple phases</a:t>
            </a:r>
          </a:p>
          <a:p>
            <a:pPr>
              <a:buFontTx/>
              <a:buNone/>
            </a:pPr>
            <a:endParaRPr lang="en-US" sz="1800"/>
          </a:p>
          <a:p>
            <a:pPr>
              <a:buFontTx/>
              <a:buNone/>
            </a:pPr>
            <a:endParaRPr lang="en-US" sz="1800"/>
          </a:p>
          <a:p>
            <a:pPr>
              <a:buFontTx/>
              <a:buNone/>
            </a:pPr>
            <a:endParaRPr lang="en-US" sz="1800"/>
          </a:p>
          <a:p>
            <a:pPr>
              <a:buFontTx/>
              <a:buNone/>
            </a:pPr>
            <a:endParaRPr lang="en-US" sz="1800"/>
          </a:p>
          <a:p>
            <a:pPr>
              <a:buFontTx/>
              <a:buNone/>
            </a:pPr>
            <a:endParaRPr lang="en-US" sz="1800"/>
          </a:p>
          <a:p>
            <a:pPr>
              <a:buFontTx/>
              <a:buNone/>
            </a:pPr>
            <a:endParaRPr lang="en-US" sz="1800"/>
          </a:p>
          <a:p>
            <a:r>
              <a:rPr lang="en-US" sz="1800"/>
              <a:t>Key characteristic: </a:t>
            </a:r>
            <a:r>
              <a:rPr lang="en-US" sz="1800" u="sng"/>
              <a:t>only need to pass results one-way</a:t>
            </a:r>
            <a:endParaRPr lang="en-US" sz="1800"/>
          </a:p>
          <a:p>
            <a:pPr lvl="1">
              <a:buSzPct val="65000"/>
            </a:pPr>
            <a:r>
              <a:rPr lang="en-US" sz="1800"/>
              <a:t>Can delay start-up of later phases so input will be ready</a:t>
            </a:r>
          </a:p>
          <a:p>
            <a:r>
              <a:rPr lang="en-US" sz="1800"/>
              <a:t>Potential problems</a:t>
            </a:r>
          </a:p>
          <a:p>
            <a:pPr lvl="1">
              <a:buSzPct val="65000"/>
            </a:pPr>
            <a:r>
              <a:rPr lang="en-US" sz="1800"/>
              <a:t>Assumes phases are computationally balanced  </a:t>
            </a:r>
          </a:p>
          <a:p>
            <a:pPr lvl="1">
              <a:buSzPct val="65000"/>
            </a:pPr>
            <a:r>
              <a:rPr lang="en-US" sz="1800"/>
              <a:t>(or that processors have unequal capabilities)</a:t>
            </a:r>
            <a:endParaRPr lang="en-US"/>
          </a:p>
        </p:txBody>
      </p:sp>
      <p:pic>
        <p:nvPicPr>
          <p:cNvPr id="397316" name="Picture 4"/>
          <p:cNvPicPr>
            <a:picLocks noChangeArrowheads="1"/>
          </p:cNvPicPr>
          <p:nvPr/>
        </p:nvPicPr>
        <p:blipFill>
          <a:blip r:embed="rId3"/>
          <a:srcRect/>
          <a:stretch>
            <a:fillRect/>
          </a:stretch>
        </p:blipFill>
        <p:spPr bwMode="auto">
          <a:xfrm>
            <a:off x="152400" y="2286000"/>
            <a:ext cx="8737600" cy="1701800"/>
          </a:xfrm>
          <a:prstGeom prst="rect">
            <a:avLst/>
          </a:prstGeom>
          <a:noFill/>
          <a:ln w="12700">
            <a:noFill/>
            <a:miter lim="800000"/>
            <a:headEnd/>
            <a:tailEnd/>
          </a:ln>
          <a:effec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2" name="Rectangle 4"/>
          <p:cNvSpPr>
            <a:spLocks noGrp="1" noChangeArrowheads="1"/>
          </p:cNvSpPr>
          <p:nvPr>
            <p:ph type="title"/>
          </p:nvPr>
        </p:nvSpPr>
        <p:spPr/>
        <p:txBody>
          <a:bodyPr/>
          <a:lstStyle/>
          <a:p>
            <a:r>
              <a:rPr lang="en-US" b="1"/>
              <a:t>Introduction</a:t>
            </a:r>
            <a:br>
              <a:rPr lang="en-US" b="1"/>
            </a:br>
            <a:endParaRPr lang="en-US"/>
          </a:p>
        </p:txBody>
      </p:sp>
      <p:sp>
        <p:nvSpPr>
          <p:cNvPr id="252933" name="Rectangle 5"/>
          <p:cNvSpPr>
            <a:spLocks noGrp="1" noChangeArrowheads="1"/>
          </p:cNvSpPr>
          <p:nvPr>
            <p:ph type="body" idx="1"/>
          </p:nvPr>
        </p:nvSpPr>
        <p:spPr/>
        <p:txBody>
          <a:bodyPr/>
          <a:lstStyle/>
          <a:p>
            <a:r>
              <a:rPr lang="en-US"/>
              <a:t>What is parallel computing?</a:t>
            </a:r>
          </a:p>
          <a:p>
            <a:r>
              <a:rPr lang="en-US"/>
              <a:t>Why go parallel?</a:t>
            </a:r>
          </a:p>
          <a:p>
            <a:r>
              <a:rPr lang="en-US"/>
              <a:t>When do you go parallel?</a:t>
            </a:r>
          </a:p>
          <a:p>
            <a:r>
              <a:rPr lang="en-US"/>
              <a:t>What are some limits of parallel computing?</a:t>
            </a:r>
          </a:p>
          <a:p>
            <a:r>
              <a:rPr lang="en-US"/>
              <a:t>Types of parallel computers</a:t>
            </a:r>
            <a:endParaRPr lang="en-US" b="0"/>
          </a:p>
          <a:p>
            <a:r>
              <a:rPr lang="en-US"/>
              <a:t>Some terminology</a:t>
            </a:r>
            <a:r>
              <a:rPr lang="en-US" b="0"/>
              <a:t>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6" name="Rectangle 4"/>
          <p:cNvSpPr>
            <a:spLocks noGrp="1" noChangeArrowheads="1"/>
          </p:cNvSpPr>
          <p:nvPr>
            <p:ph type="title"/>
          </p:nvPr>
        </p:nvSpPr>
        <p:spPr/>
        <p:txBody>
          <a:bodyPr/>
          <a:lstStyle/>
          <a:p>
            <a:r>
              <a:rPr lang="en-US" b="1"/>
              <a:t>Limits of Parallel Computing</a:t>
            </a:r>
            <a:endParaRPr lang="en-US"/>
          </a:p>
        </p:txBody>
      </p:sp>
      <p:sp>
        <p:nvSpPr>
          <p:cNvPr id="259077" name="Rectangle 5"/>
          <p:cNvSpPr>
            <a:spLocks noGrp="1" noChangeArrowheads="1"/>
          </p:cNvSpPr>
          <p:nvPr>
            <p:ph type="body" idx="1"/>
          </p:nvPr>
        </p:nvSpPr>
        <p:spPr/>
        <p:txBody>
          <a:bodyPr/>
          <a:lstStyle/>
          <a:p>
            <a:r>
              <a:rPr lang="en-US"/>
              <a:t>Theoretical upper limits</a:t>
            </a:r>
          </a:p>
          <a:p>
            <a:pPr lvl="1"/>
            <a:r>
              <a:rPr lang="en-US"/>
              <a:t>Amdahl’s Law</a:t>
            </a:r>
          </a:p>
          <a:p>
            <a:r>
              <a:rPr lang="en-US"/>
              <a:t>Practical limits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101" name="Rectangle 5"/>
          <p:cNvSpPr>
            <a:spLocks noGrp="1" noChangeArrowheads="1"/>
          </p:cNvSpPr>
          <p:nvPr>
            <p:ph type="title"/>
          </p:nvPr>
        </p:nvSpPr>
        <p:spPr/>
        <p:txBody>
          <a:bodyPr/>
          <a:lstStyle/>
          <a:p>
            <a:r>
              <a:rPr lang="en-US" b="1"/>
              <a:t>Theoretical upper limits</a:t>
            </a:r>
            <a:endParaRPr lang="en-US"/>
          </a:p>
        </p:txBody>
      </p:sp>
      <p:sp>
        <p:nvSpPr>
          <p:cNvPr id="260102" name="Rectangle 6"/>
          <p:cNvSpPr>
            <a:spLocks noGrp="1" noChangeArrowheads="1"/>
          </p:cNvSpPr>
          <p:nvPr>
            <p:ph type="body" idx="1"/>
          </p:nvPr>
        </p:nvSpPr>
        <p:spPr/>
        <p:txBody>
          <a:bodyPr/>
          <a:lstStyle/>
          <a:p>
            <a:r>
              <a:rPr lang="en-US"/>
              <a:t>All parallel programs contain:</a:t>
            </a:r>
          </a:p>
          <a:p>
            <a:pPr lvl="1"/>
            <a:r>
              <a:rPr lang="en-US"/>
              <a:t>Parallel sections</a:t>
            </a:r>
          </a:p>
          <a:p>
            <a:pPr lvl="1"/>
            <a:r>
              <a:rPr lang="en-US"/>
              <a:t>Serial sections</a:t>
            </a:r>
          </a:p>
          <a:p>
            <a:r>
              <a:rPr lang="en-US"/>
              <a:t>Serial sections are when work is being duplicated or no useful work is being done, (waiting for others)</a:t>
            </a:r>
          </a:p>
          <a:p>
            <a:r>
              <a:rPr lang="en-US"/>
              <a:t>Serial sections limit the parallel effectiveness</a:t>
            </a:r>
          </a:p>
          <a:p>
            <a:pPr lvl="1"/>
            <a:r>
              <a:rPr lang="en-US"/>
              <a:t>If you have a lot of serial computation then you will not get good speedup</a:t>
            </a:r>
          </a:p>
          <a:p>
            <a:pPr lvl="1"/>
            <a:r>
              <a:rPr lang="en-US"/>
              <a:t>No serial work “allows” prefect speedup</a:t>
            </a:r>
          </a:p>
          <a:p>
            <a:r>
              <a:rPr lang="en-US"/>
              <a:t>Amdahl’s Law states this formally</a:t>
            </a:r>
          </a:p>
          <a:p>
            <a:endParaRPr lang="en-US"/>
          </a:p>
          <a:p>
            <a:pPr lvl="1"/>
            <a:endParaRPr lang="en-US"/>
          </a:p>
          <a:p>
            <a:pPr lvl="1"/>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42" name="Rectangle 22"/>
          <p:cNvSpPr>
            <a:spLocks noChangeArrowheads="1"/>
          </p:cNvSpPr>
          <p:nvPr/>
        </p:nvSpPr>
        <p:spPr bwMode="auto">
          <a:xfrm>
            <a:off x="5541963" y="2022475"/>
            <a:ext cx="92075" cy="396875"/>
          </a:xfrm>
          <a:prstGeom prst="rect">
            <a:avLst/>
          </a:prstGeom>
          <a:noFill/>
          <a:ln w="9525">
            <a:noFill/>
            <a:miter lim="800000"/>
            <a:headEnd/>
            <a:tailEnd/>
          </a:ln>
        </p:spPr>
        <p:txBody>
          <a:bodyPr wrap="none" lIns="0" tIns="0" rIns="0" bIns="0">
            <a:spAutoFit/>
          </a:bodyPr>
          <a:lstStyle/>
          <a:p>
            <a:r>
              <a:rPr lang="en-US" sz="2600" i="1">
                <a:solidFill>
                  <a:srgbClr val="000000"/>
                </a:solidFill>
                <a:latin typeface="Times" charset="0"/>
              </a:rPr>
              <a:t>t</a:t>
            </a:r>
            <a:endParaRPr lang="en-US">
              <a:latin typeface="Times" charset="0"/>
            </a:endParaRPr>
          </a:p>
        </p:txBody>
      </p:sp>
      <p:sp>
        <p:nvSpPr>
          <p:cNvPr id="261143" name="Rectangle 23"/>
          <p:cNvSpPr>
            <a:spLocks noChangeArrowheads="1"/>
          </p:cNvSpPr>
          <p:nvPr/>
        </p:nvSpPr>
        <p:spPr bwMode="auto">
          <a:xfrm>
            <a:off x="5630863" y="2212975"/>
            <a:ext cx="88900" cy="212725"/>
          </a:xfrm>
          <a:prstGeom prst="rect">
            <a:avLst/>
          </a:prstGeom>
          <a:noFill/>
          <a:ln w="9525">
            <a:noFill/>
            <a:miter lim="800000"/>
            <a:headEnd/>
            <a:tailEnd/>
          </a:ln>
        </p:spPr>
        <p:txBody>
          <a:bodyPr wrap="none" lIns="0" tIns="0" rIns="0" bIns="0">
            <a:spAutoFit/>
          </a:bodyPr>
          <a:lstStyle/>
          <a:p>
            <a:r>
              <a:rPr lang="en-US" sz="1400" i="1">
                <a:solidFill>
                  <a:srgbClr val="000000"/>
                </a:solidFill>
                <a:latin typeface="Times" charset="0"/>
              </a:rPr>
              <a:t>p</a:t>
            </a:r>
            <a:endParaRPr lang="en-US">
              <a:latin typeface="Times" charset="0"/>
            </a:endParaRPr>
          </a:p>
        </p:txBody>
      </p:sp>
      <p:sp>
        <p:nvSpPr>
          <p:cNvPr id="261144" name="Rectangle 24"/>
          <p:cNvSpPr>
            <a:spLocks noChangeArrowheads="1"/>
          </p:cNvSpPr>
          <p:nvPr/>
        </p:nvSpPr>
        <p:spPr bwMode="auto">
          <a:xfrm>
            <a:off x="5791200" y="2057400"/>
            <a:ext cx="180975" cy="396875"/>
          </a:xfrm>
          <a:prstGeom prst="rect">
            <a:avLst/>
          </a:prstGeom>
          <a:noFill/>
          <a:ln w="9525">
            <a:noFill/>
            <a:miter lim="800000"/>
            <a:headEnd/>
            <a:tailEnd/>
          </a:ln>
        </p:spPr>
        <p:txBody>
          <a:bodyPr wrap="none" lIns="0" tIns="0" rIns="0" bIns="0">
            <a:spAutoFit/>
          </a:bodyPr>
          <a:lstStyle/>
          <a:p>
            <a:r>
              <a:rPr lang="en-US" sz="2600">
                <a:solidFill>
                  <a:srgbClr val="000000"/>
                </a:solidFill>
                <a:latin typeface="Symbol" pitchFamily="18" charset="2"/>
              </a:rPr>
              <a:t>=</a:t>
            </a:r>
            <a:endParaRPr lang="en-US">
              <a:latin typeface="Times" charset="0"/>
            </a:endParaRPr>
          </a:p>
        </p:txBody>
      </p:sp>
      <p:sp>
        <p:nvSpPr>
          <p:cNvPr id="261145" name="Rectangle 25"/>
          <p:cNvSpPr>
            <a:spLocks noChangeArrowheads="1"/>
          </p:cNvSpPr>
          <p:nvPr/>
        </p:nvSpPr>
        <p:spPr bwMode="auto">
          <a:xfrm>
            <a:off x="6227763" y="2022475"/>
            <a:ext cx="92075" cy="396875"/>
          </a:xfrm>
          <a:prstGeom prst="rect">
            <a:avLst/>
          </a:prstGeom>
          <a:noFill/>
          <a:ln w="9525">
            <a:noFill/>
            <a:miter lim="800000"/>
            <a:headEnd/>
            <a:tailEnd/>
          </a:ln>
        </p:spPr>
        <p:txBody>
          <a:bodyPr wrap="none" lIns="0" tIns="0" rIns="0" bIns="0">
            <a:spAutoFit/>
          </a:bodyPr>
          <a:lstStyle/>
          <a:p>
            <a:r>
              <a:rPr lang="en-US" sz="2600" i="1">
                <a:solidFill>
                  <a:srgbClr val="000000"/>
                </a:solidFill>
                <a:latin typeface="Times" charset="0"/>
              </a:rPr>
              <a:t>f</a:t>
            </a:r>
            <a:endParaRPr lang="en-US">
              <a:latin typeface="Times" charset="0"/>
            </a:endParaRPr>
          </a:p>
        </p:txBody>
      </p:sp>
      <p:sp>
        <p:nvSpPr>
          <p:cNvPr id="261146" name="Rectangle 26"/>
          <p:cNvSpPr>
            <a:spLocks noChangeArrowheads="1"/>
          </p:cNvSpPr>
          <p:nvPr/>
        </p:nvSpPr>
        <p:spPr bwMode="auto">
          <a:xfrm>
            <a:off x="6332538" y="2212975"/>
            <a:ext cx="88900" cy="212725"/>
          </a:xfrm>
          <a:prstGeom prst="rect">
            <a:avLst/>
          </a:prstGeom>
          <a:noFill/>
          <a:ln w="9525">
            <a:noFill/>
            <a:miter lim="800000"/>
            <a:headEnd/>
            <a:tailEnd/>
          </a:ln>
        </p:spPr>
        <p:txBody>
          <a:bodyPr wrap="none" lIns="0" tIns="0" rIns="0" bIns="0">
            <a:spAutoFit/>
          </a:bodyPr>
          <a:lstStyle/>
          <a:p>
            <a:r>
              <a:rPr lang="en-US" sz="1400" i="1">
                <a:solidFill>
                  <a:srgbClr val="000000"/>
                </a:solidFill>
                <a:latin typeface="Times" charset="0"/>
              </a:rPr>
              <a:t>p</a:t>
            </a:r>
            <a:endParaRPr lang="en-US">
              <a:latin typeface="Times" charset="0"/>
            </a:endParaRPr>
          </a:p>
        </p:txBody>
      </p:sp>
      <p:sp>
        <p:nvSpPr>
          <p:cNvPr id="261147" name="Rectangle 27"/>
          <p:cNvSpPr>
            <a:spLocks noChangeArrowheads="1"/>
          </p:cNvSpPr>
          <p:nvPr/>
        </p:nvSpPr>
        <p:spPr bwMode="auto">
          <a:xfrm>
            <a:off x="6497638" y="2022475"/>
            <a:ext cx="92075" cy="396875"/>
          </a:xfrm>
          <a:prstGeom prst="rect">
            <a:avLst/>
          </a:prstGeom>
          <a:noFill/>
          <a:ln w="9525">
            <a:noFill/>
            <a:miter lim="800000"/>
            <a:headEnd/>
            <a:tailEnd/>
          </a:ln>
        </p:spPr>
        <p:txBody>
          <a:bodyPr wrap="none" lIns="0" tIns="0" rIns="0" bIns="0">
            <a:spAutoFit/>
          </a:bodyPr>
          <a:lstStyle/>
          <a:p>
            <a:r>
              <a:rPr lang="en-US" sz="2600">
                <a:solidFill>
                  <a:srgbClr val="000000"/>
                </a:solidFill>
                <a:latin typeface="Times" charset="0"/>
              </a:rPr>
              <a:t>/</a:t>
            </a:r>
            <a:endParaRPr lang="en-US">
              <a:latin typeface="Times" charset="0"/>
            </a:endParaRPr>
          </a:p>
        </p:txBody>
      </p:sp>
      <p:sp>
        <p:nvSpPr>
          <p:cNvPr id="261148" name="Rectangle 28"/>
          <p:cNvSpPr>
            <a:spLocks noChangeArrowheads="1"/>
          </p:cNvSpPr>
          <p:nvPr/>
        </p:nvSpPr>
        <p:spPr bwMode="auto">
          <a:xfrm>
            <a:off x="6662738" y="2022475"/>
            <a:ext cx="220662" cy="396875"/>
          </a:xfrm>
          <a:prstGeom prst="rect">
            <a:avLst/>
          </a:prstGeom>
          <a:noFill/>
          <a:ln w="9525">
            <a:noFill/>
            <a:miter lim="800000"/>
            <a:headEnd/>
            <a:tailEnd/>
          </a:ln>
        </p:spPr>
        <p:txBody>
          <a:bodyPr wrap="none" lIns="0" tIns="0" rIns="0" bIns="0">
            <a:spAutoFit/>
          </a:bodyPr>
          <a:lstStyle/>
          <a:p>
            <a:r>
              <a:rPr lang="en-US" sz="2600" i="1">
                <a:solidFill>
                  <a:srgbClr val="000000"/>
                </a:solidFill>
                <a:latin typeface="Times" charset="0"/>
              </a:rPr>
              <a:t>N</a:t>
            </a:r>
            <a:endParaRPr lang="en-US">
              <a:latin typeface="Times" charset="0"/>
            </a:endParaRPr>
          </a:p>
        </p:txBody>
      </p:sp>
      <p:sp>
        <p:nvSpPr>
          <p:cNvPr id="261149" name="Rectangle 29"/>
          <p:cNvSpPr>
            <a:spLocks noChangeArrowheads="1"/>
          </p:cNvSpPr>
          <p:nvPr/>
        </p:nvSpPr>
        <p:spPr bwMode="auto">
          <a:xfrm>
            <a:off x="6953250" y="1946275"/>
            <a:ext cx="180975" cy="396875"/>
          </a:xfrm>
          <a:prstGeom prst="rect">
            <a:avLst/>
          </a:prstGeom>
          <a:noFill/>
          <a:ln w="9525">
            <a:noFill/>
            <a:miter lim="800000"/>
            <a:headEnd/>
            <a:tailEnd/>
          </a:ln>
        </p:spPr>
        <p:txBody>
          <a:bodyPr wrap="none" lIns="0" tIns="0" rIns="0" bIns="0">
            <a:spAutoFit/>
          </a:bodyPr>
          <a:lstStyle/>
          <a:p>
            <a:r>
              <a:rPr lang="en-US" sz="2600">
                <a:solidFill>
                  <a:srgbClr val="000000"/>
                </a:solidFill>
                <a:latin typeface="Symbol" pitchFamily="18" charset="2"/>
              </a:rPr>
              <a:t>+</a:t>
            </a:r>
            <a:endParaRPr lang="en-US">
              <a:latin typeface="Times" charset="0"/>
            </a:endParaRPr>
          </a:p>
        </p:txBody>
      </p:sp>
      <p:sp>
        <p:nvSpPr>
          <p:cNvPr id="261150" name="Rectangle 30"/>
          <p:cNvSpPr>
            <a:spLocks noChangeArrowheads="1"/>
          </p:cNvSpPr>
          <p:nvPr/>
        </p:nvSpPr>
        <p:spPr bwMode="auto">
          <a:xfrm>
            <a:off x="7246938" y="2022475"/>
            <a:ext cx="92075" cy="396875"/>
          </a:xfrm>
          <a:prstGeom prst="rect">
            <a:avLst/>
          </a:prstGeom>
          <a:noFill/>
          <a:ln w="9525">
            <a:noFill/>
            <a:miter lim="800000"/>
            <a:headEnd/>
            <a:tailEnd/>
          </a:ln>
        </p:spPr>
        <p:txBody>
          <a:bodyPr wrap="none" lIns="0" tIns="0" rIns="0" bIns="0">
            <a:spAutoFit/>
          </a:bodyPr>
          <a:lstStyle/>
          <a:p>
            <a:r>
              <a:rPr lang="en-US" sz="2600" i="1">
                <a:solidFill>
                  <a:srgbClr val="000000"/>
                </a:solidFill>
                <a:latin typeface="Times" charset="0"/>
              </a:rPr>
              <a:t>f</a:t>
            </a:r>
            <a:endParaRPr lang="en-US">
              <a:latin typeface="Times" charset="0"/>
            </a:endParaRPr>
          </a:p>
        </p:txBody>
      </p:sp>
      <p:sp>
        <p:nvSpPr>
          <p:cNvPr id="261151" name="Rectangle 31"/>
          <p:cNvSpPr>
            <a:spLocks noChangeArrowheads="1"/>
          </p:cNvSpPr>
          <p:nvPr/>
        </p:nvSpPr>
        <p:spPr bwMode="auto">
          <a:xfrm>
            <a:off x="7346950" y="2212975"/>
            <a:ext cx="69850" cy="212725"/>
          </a:xfrm>
          <a:prstGeom prst="rect">
            <a:avLst/>
          </a:prstGeom>
          <a:noFill/>
          <a:ln w="9525">
            <a:noFill/>
            <a:miter lim="800000"/>
            <a:headEnd/>
            <a:tailEnd/>
          </a:ln>
        </p:spPr>
        <p:txBody>
          <a:bodyPr wrap="none" lIns="0" tIns="0" rIns="0" bIns="0">
            <a:spAutoFit/>
          </a:bodyPr>
          <a:lstStyle/>
          <a:p>
            <a:r>
              <a:rPr lang="en-US" sz="1400" i="1">
                <a:solidFill>
                  <a:srgbClr val="000000"/>
                </a:solidFill>
                <a:latin typeface="Times" charset="0"/>
              </a:rPr>
              <a:t>s</a:t>
            </a:r>
            <a:endParaRPr lang="en-US">
              <a:latin typeface="Times" charset="0"/>
            </a:endParaRPr>
          </a:p>
        </p:txBody>
      </p:sp>
      <p:sp>
        <p:nvSpPr>
          <p:cNvPr id="261152" name="Rectangle 32"/>
          <p:cNvSpPr>
            <a:spLocks noChangeArrowheads="1"/>
          </p:cNvSpPr>
          <p:nvPr/>
        </p:nvSpPr>
        <p:spPr bwMode="auto">
          <a:xfrm>
            <a:off x="6019800" y="2057400"/>
            <a:ext cx="101600" cy="365125"/>
          </a:xfrm>
          <a:prstGeom prst="rect">
            <a:avLst/>
          </a:prstGeom>
          <a:noFill/>
          <a:ln w="9525">
            <a:noFill/>
            <a:miter lim="800000"/>
            <a:headEnd/>
            <a:tailEnd/>
          </a:ln>
        </p:spPr>
        <p:txBody>
          <a:bodyPr wrap="none" lIns="0" tIns="0" rIns="0" bIns="0">
            <a:spAutoFit/>
          </a:bodyPr>
          <a:lstStyle/>
          <a:p>
            <a:r>
              <a:rPr lang="en-US" sz="2400">
                <a:solidFill>
                  <a:srgbClr val="000000"/>
                </a:solidFill>
                <a:latin typeface="Symbol" pitchFamily="18" charset="2"/>
              </a:rPr>
              <a:t>(</a:t>
            </a:r>
            <a:endParaRPr lang="en-US">
              <a:latin typeface="Times" charset="0"/>
            </a:endParaRPr>
          </a:p>
        </p:txBody>
      </p:sp>
      <p:sp>
        <p:nvSpPr>
          <p:cNvPr id="261153" name="Rectangle 33"/>
          <p:cNvSpPr>
            <a:spLocks noChangeArrowheads="1"/>
          </p:cNvSpPr>
          <p:nvPr/>
        </p:nvSpPr>
        <p:spPr bwMode="auto">
          <a:xfrm>
            <a:off x="7467600" y="2057400"/>
            <a:ext cx="101600" cy="365125"/>
          </a:xfrm>
          <a:prstGeom prst="rect">
            <a:avLst/>
          </a:prstGeom>
          <a:noFill/>
          <a:ln w="9525">
            <a:noFill/>
            <a:miter lim="800000"/>
            <a:headEnd/>
            <a:tailEnd/>
          </a:ln>
        </p:spPr>
        <p:txBody>
          <a:bodyPr wrap="none" lIns="0" tIns="0" rIns="0" bIns="0">
            <a:spAutoFit/>
          </a:bodyPr>
          <a:lstStyle/>
          <a:p>
            <a:r>
              <a:rPr lang="en-US" sz="2400">
                <a:solidFill>
                  <a:srgbClr val="000000"/>
                </a:solidFill>
                <a:latin typeface="Symbol" pitchFamily="18" charset="2"/>
              </a:rPr>
              <a:t>)</a:t>
            </a:r>
            <a:endParaRPr lang="en-US">
              <a:latin typeface="Times" charset="0"/>
            </a:endParaRPr>
          </a:p>
        </p:txBody>
      </p:sp>
      <p:sp>
        <p:nvSpPr>
          <p:cNvPr id="261154" name="Rectangle 34"/>
          <p:cNvSpPr>
            <a:spLocks noChangeArrowheads="1"/>
          </p:cNvSpPr>
          <p:nvPr/>
        </p:nvSpPr>
        <p:spPr bwMode="auto">
          <a:xfrm>
            <a:off x="7550150" y="2022475"/>
            <a:ext cx="92075" cy="396875"/>
          </a:xfrm>
          <a:prstGeom prst="rect">
            <a:avLst/>
          </a:prstGeom>
          <a:noFill/>
          <a:ln w="9525">
            <a:noFill/>
            <a:miter lim="800000"/>
            <a:headEnd/>
            <a:tailEnd/>
          </a:ln>
        </p:spPr>
        <p:txBody>
          <a:bodyPr wrap="none" lIns="0" tIns="0" rIns="0" bIns="0">
            <a:spAutoFit/>
          </a:bodyPr>
          <a:lstStyle/>
          <a:p>
            <a:r>
              <a:rPr lang="en-US" sz="2600" i="1">
                <a:solidFill>
                  <a:srgbClr val="000000"/>
                </a:solidFill>
                <a:latin typeface="Times" charset="0"/>
              </a:rPr>
              <a:t>t</a:t>
            </a:r>
            <a:endParaRPr lang="en-US">
              <a:latin typeface="Times" charset="0"/>
            </a:endParaRPr>
          </a:p>
        </p:txBody>
      </p:sp>
      <p:sp>
        <p:nvSpPr>
          <p:cNvPr id="261155" name="Rectangle 35"/>
          <p:cNvSpPr>
            <a:spLocks noChangeArrowheads="1"/>
          </p:cNvSpPr>
          <p:nvPr/>
        </p:nvSpPr>
        <p:spPr bwMode="auto">
          <a:xfrm>
            <a:off x="7626350" y="2225675"/>
            <a:ext cx="69850"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Times" charset="0"/>
              </a:rPr>
              <a:t>s</a:t>
            </a:r>
            <a:endParaRPr lang="en-US">
              <a:latin typeface="Times" charset="0"/>
            </a:endParaRPr>
          </a:p>
        </p:txBody>
      </p:sp>
      <p:grpSp>
        <p:nvGrpSpPr>
          <p:cNvPr id="261125" name="Group 5"/>
          <p:cNvGrpSpPr>
            <a:grpSpLocks/>
          </p:cNvGrpSpPr>
          <p:nvPr/>
        </p:nvGrpSpPr>
        <p:grpSpPr bwMode="auto">
          <a:xfrm>
            <a:off x="5654675" y="3027363"/>
            <a:ext cx="1792288" cy="782637"/>
            <a:chOff x="1256" y="2481"/>
            <a:chExt cx="1129" cy="493"/>
          </a:xfrm>
        </p:grpSpPr>
        <p:sp>
          <p:nvSpPr>
            <p:cNvPr id="261126" name="Rectangle 6"/>
            <p:cNvSpPr>
              <a:spLocks noChangeArrowheads="1"/>
            </p:cNvSpPr>
            <p:nvPr/>
          </p:nvSpPr>
          <p:spPr bwMode="auto">
            <a:xfrm>
              <a:off x="1256" y="2600"/>
              <a:ext cx="96" cy="230"/>
            </a:xfrm>
            <a:prstGeom prst="rect">
              <a:avLst/>
            </a:prstGeom>
            <a:noFill/>
            <a:ln w="9525">
              <a:noFill/>
              <a:miter lim="800000"/>
              <a:headEnd/>
              <a:tailEnd/>
            </a:ln>
          </p:spPr>
          <p:txBody>
            <a:bodyPr wrap="none" lIns="0" tIns="0" rIns="0" bIns="0">
              <a:spAutoFit/>
            </a:bodyPr>
            <a:lstStyle/>
            <a:p>
              <a:r>
                <a:rPr lang="en-US" sz="2400" i="1">
                  <a:solidFill>
                    <a:srgbClr val="000000"/>
                  </a:solidFill>
                  <a:latin typeface="Times" charset="0"/>
                </a:rPr>
                <a:t>S</a:t>
              </a:r>
              <a:endParaRPr lang="en-US">
                <a:latin typeface="Times" charset="0"/>
              </a:endParaRPr>
            </a:p>
          </p:txBody>
        </p:sp>
        <p:sp>
          <p:nvSpPr>
            <p:cNvPr id="261127" name="Rectangle 7"/>
            <p:cNvSpPr>
              <a:spLocks noChangeArrowheads="1"/>
            </p:cNvSpPr>
            <p:nvPr/>
          </p:nvSpPr>
          <p:spPr bwMode="auto">
            <a:xfrm>
              <a:off x="1400" y="2560"/>
              <a:ext cx="105" cy="230"/>
            </a:xfrm>
            <a:prstGeom prst="rect">
              <a:avLst/>
            </a:prstGeom>
            <a:noFill/>
            <a:ln w="9525">
              <a:noFill/>
              <a:miter lim="800000"/>
              <a:headEnd/>
              <a:tailEnd/>
            </a:ln>
          </p:spPr>
          <p:txBody>
            <a:bodyPr wrap="none" lIns="0" tIns="0" rIns="0" bIns="0">
              <a:spAutoFit/>
            </a:bodyPr>
            <a:lstStyle/>
            <a:p>
              <a:r>
                <a:rPr lang="en-US" sz="2400">
                  <a:solidFill>
                    <a:srgbClr val="000000"/>
                  </a:solidFill>
                  <a:latin typeface="Symbol" pitchFamily="18" charset="2"/>
                </a:rPr>
                <a:t>=</a:t>
              </a:r>
              <a:endParaRPr lang="en-US">
                <a:latin typeface="Times" charset="0"/>
              </a:endParaRPr>
            </a:p>
          </p:txBody>
        </p:sp>
        <p:sp>
          <p:nvSpPr>
            <p:cNvPr id="261128" name="Rectangle 8"/>
            <p:cNvSpPr>
              <a:spLocks noChangeArrowheads="1"/>
            </p:cNvSpPr>
            <p:nvPr/>
          </p:nvSpPr>
          <p:spPr bwMode="auto">
            <a:xfrm>
              <a:off x="1536" y="2600"/>
              <a:ext cx="0" cy="96"/>
            </a:xfrm>
            <a:prstGeom prst="rect">
              <a:avLst/>
            </a:prstGeom>
            <a:noFill/>
            <a:ln w="9525">
              <a:noFill/>
              <a:miter lim="800000"/>
              <a:headEnd/>
              <a:tailEnd/>
            </a:ln>
          </p:spPr>
          <p:txBody>
            <a:bodyPr wrap="none" lIns="0" tIns="0" rIns="0" bIns="0">
              <a:spAutoFit/>
            </a:bodyPr>
            <a:lstStyle/>
            <a:p>
              <a:endParaRPr lang="en-US">
                <a:latin typeface="Times" charset="0"/>
              </a:endParaRPr>
            </a:p>
          </p:txBody>
        </p:sp>
        <p:sp>
          <p:nvSpPr>
            <p:cNvPr id="261129" name="Rectangle 9"/>
            <p:cNvSpPr>
              <a:spLocks noChangeArrowheads="1"/>
            </p:cNvSpPr>
            <p:nvPr/>
          </p:nvSpPr>
          <p:spPr bwMode="auto">
            <a:xfrm>
              <a:off x="1969" y="2481"/>
              <a:ext cx="96" cy="230"/>
            </a:xfrm>
            <a:prstGeom prst="rect">
              <a:avLst/>
            </a:prstGeom>
            <a:noFill/>
            <a:ln w="9525">
              <a:noFill/>
              <a:miter lim="800000"/>
              <a:headEnd/>
              <a:tailEnd/>
            </a:ln>
          </p:spPr>
          <p:txBody>
            <a:bodyPr wrap="none" lIns="0" tIns="0" rIns="0" bIns="0">
              <a:spAutoFit/>
            </a:bodyPr>
            <a:lstStyle/>
            <a:p>
              <a:r>
                <a:rPr lang="en-US" sz="2400">
                  <a:solidFill>
                    <a:srgbClr val="000000"/>
                  </a:solidFill>
                  <a:latin typeface="Times" charset="0"/>
                </a:rPr>
                <a:t>1</a:t>
              </a:r>
              <a:endParaRPr lang="en-US">
                <a:latin typeface="Times" charset="0"/>
              </a:endParaRPr>
            </a:p>
          </p:txBody>
        </p:sp>
        <p:sp>
          <p:nvSpPr>
            <p:cNvPr id="261130" name="Rectangle 10"/>
            <p:cNvSpPr>
              <a:spLocks noChangeArrowheads="1"/>
            </p:cNvSpPr>
            <p:nvPr/>
          </p:nvSpPr>
          <p:spPr bwMode="auto">
            <a:xfrm>
              <a:off x="1681" y="2744"/>
              <a:ext cx="53" cy="230"/>
            </a:xfrm>
            <a:prstGeom prst="rect">
              <a:avLst/>
            </a:prstGeom>
            <a:noFill/>
            <a:ln w="9525">
              <a:noFill/>
              <a:miter lim="800000"/>
              <a:headEnd/>
              <a:tailEnd/>
            </a:ln>
          </p:spPr>
          <p:txBody>
            <a:bodyPr wrap="none" lIns="0" tIns="0" rIns="0" bIns="0">
              <a:spAutoFit/>
            </a:bodyPr>
            <a:lstStyle/>
            <a:p>
              <a:r>
                <a:rPr lang="en-US" sz="2400" i="1">
                  <a:solidFill>
                    <a:srgbClr val="000000"/>
                  </a:solidFill>
                  <a:latin typeface="Times" charset="0"/>
                </a:rPr>
                <a:t>f</a:t>
              </a:r>
              <a:endParaRPr lang="en-US">
                <a:latin typeface="Times" charset="0"/>
              </a:endParaRPr>
            </a:p>
          </p:txBody>
        </p:sp>
        <p:sp>
          <p:nvSpPr>
            <p:cNvPr id="261131" name="Rectangle 11"/>
            <p:cNvSpPr>
              <a:spLocks noChangeArrowheads="1"/>
            </p:cNvSpPr>
            <p:nvPr/>
          </p:nvSpPr>
          <p:spPr bwMode="auto">
            <a:xfrm>
              <a:off x="1728" y="2856"/>
              <a:ext cx="37" cy="115"/>
            </a:xfrm>
            <a:prstGeom prst="rect">
              <a:avLst/>
            </a:prstGeom>
            <a:noFill/>
            <a:ln w="9525">
              <a:noFill/>
              <a:miter lim="800000"/>
              <a:headEnd/>
              <a:tailEnd/>
            </a:ln>
          </p:spPr>
          <p:txBody>
            <a:bodyPr wrap="none" lIns="0" tIns="0" rIns="0" bIns="0">
              <a:spAutoFit/>
            </a:bodyPr>
            <a:lstStyle/>
            <a:p>
              <a:r>
                <a:rPr lang="en-US" sz="1200" i="1">
                  <a:solidFill>
                    <a:srgbClr val="000000"/>
                  </a:solidFill>
                  <a:latin typeface="Times" charset="0"/>
                </a:rPr>
                <a:t>s</a:t>
              </a:r>
              <a:endParaRPr lang="en-US">
                <a:latin typeface="Times" charset="0"/>
              </a:endParaRPr>
            </a:p>
          </p:txBody>
        </p:sp>
        <p:sp>
          <p:nvSpPr>
            <p:cNvPr id="261132" name="Rectangle 12"/>
            <p:cNvSpPr>
              <a:spLocks noChangeArrowheads="1"/>
            </p:cNvSpPr>
            <p:nvPr/>
          </p:nvSpPr>
          <p:spPr bwMode="auto">
            <a:xfrm>
              <a:off x="1825" y="2704"/>
              <a:ext cx="105" cy="230"/>
            </a:xfrm>
            <a:prstGeom prst="rect">
              <a:avLst/>
            </a:prstGeom>
            <a:noFill/>
            <a:ln w="9525">
              <a:noFill/>
              <a:miter lim="800000"/>
              <a:headEnd/>
              <a:tailEnd/>
            </a:ln>
          </p:spPr>
          <p:txBody>
            <a:bodyPr wrap="none" lIns="0" tIns="0" rIns="0" bIns="0">
              <a:spAutoFit/>
            </a:bodyPr>
            <a:lstStyle/>
            <a:p>
              <a:r>
                <a:rPr lang="en-US" sz="2400">
                  <a:solidFill>
                    <a:srgbClr val="000000"/>
                  </a:solidFill>
                  <a:latin typeface="Symbol" pitchFamily="18" charset="2"/>
                </a:rPr>
                <a:t>+</a:t>
              </a:r>
              <a:endParaRPr lang="en-US">
                <a:latin typeface="Times" charset="0"/>
              </a:endParaRPr>
            </a:p>
          </p:txBody>
        </p:sp>
        <p:sp>
          <p:nvSpPr>
            <p:cNvPr id="261133" name="Rectangle 13"/>
            <p:cNvSpPr>
              <a:spLocks noChangeArrowheads="1"/>
            </p:cNvSpPr>
            <p:nvPr/>
          </p:nvSpPr>
          <p:spPr bwMode="auto">
            <a:xfrm>
              <a:off x="2002" y="2744"/>
              <a:ext cx="53" cy="230"/>
            </a:xfrm>
            <a:prstGeom prst="rect">
              <a:avLst/>
            </a:prstGeom>
            <a:noFill/>
            <a:ln w="9525">
              <a:noFill/>
              <a:miter lim="800000"/>
              <a:headEnd/>
              <a:tailEnd/>
            </a:ln>
          </p:spPr>
          <p:txBody>
            <a:bodyPr wrap="none" lIns="0" tIns="0" rIns="0" bIns="0">
              <a:spAutoFit/>
            </a:bodyPr>
            <a:lstStyle/>
            <a:p>
              <a:r>
                <a:rPr lang="en-US" sz="2400" i="1">
                  <a:solidFill>
                    <a:srgbClr val="000000"/>
                  </a:solidFill>
                  <a:latin typeface="Times" charset="0"/>
                </a:rPr>
                <a:t>f</a:t>
              </a:r>
              <a:endParaRPr lang="en-US">
                <a:latin typeface="Times" charset="0"/>
              </a:endParaRPr>
            </a:p>
          </p:txBody>
        </p:sp>
        <p:sp>
          <p:nvSpPr>
            <p:cNvPr id="261134" name="Rectangle 14"/>
            <p:cNvSpPr>
              <a:spLocks noChangeArrowheads="1"/>
            </p:cNvSpPr>
            <p:nvPr/>
          </p:nvSpPr>
          <p:spPr bwMode="auto">
            <a:xfrm>
              <a:off x="2065" y="2856"/>
              <a:ext cx="48" cy="115"/>
            </a:xfrm>
            <a:prstGeom prst="rect">
              <a:avLst/>
            </a:prstGeom>
            <a:noFill/>
            <a:ln w="9525">
              <a:noFill/>
              <a:miter lim="800000"/>
              <a:headEnd/>
              <a:tailEnd/>
            </a:ln>
          </p:spPr>
          <p:txBody>
            <a:bodyPr wrap="none" lIns="0" tIns="0" rIns="0" bIns="0">
              <a:spAutoFit/>
            </a:bodyPr>
            <a:lstStyle/>
            <a:p>
              <a:r>
                <a:rPr lang="en-US" sz="1200" i="1">
                  <a:solidFill>
                    <a:srgbClr val="000000"/>
                  </a:solidFill>
                  <a:latin typeface="Times" charset="0"/>
                </a:rPr>
                <a:t>p</a:t>
              </a:r>
              <a:endParaRPr lang="en-US">
                <a:latin typeface="Times" charset="0"/>
              </a:endParaRPr>
            </a:p>
          </p:txBody>
        </p:sp>
        <p:sp>
          <p:nvSpPr>
            <p:cNvPr id="261135" name="Rectangle 15"/>
            <p:cNvSpPr>
              <a:spLocks noChangeArrowheads="1"/>
            </p:cNvSpPr>
            <p:nvPr/>
          </p:nvSpPr>
          <p:spPr bwMode="auto">
            <a:xfrm>
              <a:off x="2153" y="2744"/>
              <a:ext cx="53" cy="230"/>
            </a:xfrm>
            <a:prstGeom prst="rect">
              <a:avLst/>
            </a:prstGeom>
            <a:noFill/>
            <a:ln w="9525">
              <a:noFill/>
              <a:miter lim="800000"/>
              <a:headEnd/>
              <a:tailEnd/>
            </a:ln>
          </p:spPr>
          <p:txBody>
            <a:bodyPr wrap="none" lIns="0" tIns="0" rIns="0" bIns="0">
              <a:spAutoFit/>
            </a:bodyPr>
            <a:lstStyle/>
            <a:p>
              <a:r>
                <a:rPr lang="en-US" sz="2400">
                  <a:solidFill>
                    <a:srgbClr val="000000"/>
                  </a:solidFill>
                  <a:latin typeface="Times" charset="0"/>
                </a:rPr>
                <a:t>/</a:t>
              </a:r>
              <a:endParaRPr lang="en-US">
                <a:latin typeface="Times" charset="0"/>
              </a:endParaRPr>
            </a:p>
          </p:txBody>
        </p:sp>
        <p:sp>
          <p:nvSpPr>
            <p:cNvPr id="261136" name="Rectangle 16"/>
            <p:cNvSpPr>
              <a:spLocks noChangeArrowheads="1"/>
            </p:cNvSpPr>
            <p:nvPr/>
          </p:nvSpPr>
          <p:spPr bwMode="auto">
            <a:xfrm>
              <a:off x="2256" y="2744"/>
              <a:ext cx="128" cy="230"/>
            </a:xfrm>
            <a:prstGeom prst="rect">
              <a:avLst/>
            </a:prstGeom>
            <a:noFill/>
            <a:ln w="9525">
              <a:noFill/>
              <a:miter lim="800000"/>
              <a:headEnd/>
              <a:tailEnd/>
            </a:ln>
          </p:spPr>
          <p:txBody>
            <a:bodyPr wrap="none" lIns="0" tIns="0" rIns="0" bIns="0">
              <a:spAutoFit/>
            </a:bodyPr>
            <a:lstStyle/>
            <a:p>
              <a:r>
                <a:rPr lang="en-US" sz="2400" i="1">
                  <a:solidFill>
                    <a:srgbClr val="000000"/>
                  </a:solidFill>
                  <a:latin typeface="Times" charset="0"/>
                </a:rPr>
                <a:t>N</a:t>
              </a:r>
              <a:endParaRPr lang="en-US">
                <a:latin typeface="Times" charset="0"/>
              </a:endParaRPr>
            </a:p>
          </p:txBody>
        </p:sp>
        <p:sp>
          <p:nvSpPr>
            <p:cNvPr id="261137" name="Line 17"/>
            <p:cNvSpPr>
              <a:spLocks noChangeShapeType="1"/>
            </p:cNvSpPr>
            <p:nvPr/>
          </p:nvSpPr>
          <p:spPr bwMode="auto">
            <a:xfrm>
              <a:off x="1640" y="2688"/>
              <a:ext cx="745" cy="1"/>
            </a:xfrm>
            <a:prstGeom prst="line">
              <a:avLst/>
            </a:prstGeom>
            <a:noFill/>
            <a:ln w="12700">
              <a:solidFill>
                <a:srgbClr val="000000"/>
              </a:solidFill>
              <a:round/>
              <a:headEnd/>
              <a:tailEnd/>
            </a:ln>
          </p:spPr>
          <p:txBody>
            <a:bodyPr/>
            <a:lstStyle/>
            <a:p>
              <a:endParaRPr lang="en-US"/>
            </a:p>
          </p:txBody>
        </p:sp>
      </p:grpSp>
      <p:sp>
        <p:nvSpPr>
          <p:cNvPr id="261140" name="Rectangle 20"/>
          <p:cNvSpPr>
            <a:spLocks noGrp="1" noChangeArrowheads="1"/>
          </p:cNvSpPr>
          <p:nvPr>
            <p:ph type="title"/>
          </p:nvPr>
        </p:nvSpPr>
        <p:spPr/>
        <p:txBody>
          <a:bodyPr/>
          <a:lstStyle/>
          <a:p>
            <a:r>
              <a:rPr lang="en-US" b="1"/>
              <a:t>Amdahl’s Law</a:t>
            </a:r>
            <a:br>
              <a:rPr lang="en-US" b="1"/>
            </a:br>
            <a:endParaRPr lang="en-US"/>
          </a:p>
        </p:txBody>
      </p:sp>
      <p:sp>
        <p:nvSpPr>
          <p:cNvPr id="261141" name="Rectangle 21"/>
          <p:cNvSpPr>
            <a:spLocks noGrp="1" noChangeArrowheads="1"/>
          </p:cNvSpPr>
          <p:nvPr>
            <p:ph type="body" idx="1"/>
          </p:nvPr>
        </p:nvSpPr>
        <p:spPr>
          <a:xfrm>
            <a:off x="533400" y="990600"/>
            <a:ext cx="7772400" cy="4038600"/>
          </a:xfrm>
        </p:spPr>
        <p:txBody>
          <a:bodyPr/>
          <a:lstStyle/>
          <a:p>
            <a:pPr>
              <a:lnSpc>
                <a:spcPct val="90000"/>
              </a:lnSpc>
            </a:pPr>
            <a:r>
              <a:rPr lang="en-US" sz="2000"/>
              <a:t>Amdahl’s Law places a strict limit on the speedup that can be realized by using multiple processors.</a:t>
            </a:r>
          </a:p>
          <a:p>
            <a:pPr lvl="1">
              <a:lnSpc>
                <a:spcPct val="90000"/>
              </a:lnSpc>
            </a:pPr>
            <a:r>
              <a:rPr lang="en-US" sz="2000"/>
              <a:t>Effect of multiple processors on run time</a:t>
            </a:r>
          </a:p>
          <a:p>
            <a:pPr marL="1085850" lvl="2">
              <a:lnSpc>
                <a:spcPct val="90000"/>
              </a:lnSpc>
            </a:pPr>
            <a:endParaRPr lang="en-US" sz="2000"/>
          </a:p>
          <a:p>
            <a:pPr lvl="1">
              <a:lnSpc>
                <a:spcPct val="90000"/>
              </a:lnSpc>
            </a:pPr>
            <a:endParaRPr lang="en-US" sz="2000"/>
          </a:p>
          <a:p>
            <a:pPr lvl="1">
              <a:lnSpc>
                <a:spcPct val="90000"/>
              </a:lnSpc>
            </a:pPr>
            <a:r>
              <a:rPr lang="en-US" sz="2000"/>
              <a:t>Effect of multiple processors on speed up</a:t>
            </a:r>
          </a:p>
          <a:p>
            <a:pPr lvl="1">
              <a:lnSpc>
                <a:spcPct val="90000"/>
              </a:lnSpc>
            </a:pPr>
            <a:endParaRPr lang="en-US" sz="2000"/>
          </a:p>
          <a:p>
            <a:pPr lvl="1">
              <a:lnSpc>
                <a:spcPct val="90000"/>
              </a:lnSpc>
            </a:pPr>
            <a:r>
              <a:rPr lang="en-US" sz="2000"/>
              <a:t>Where</a:t>
            </a:r>
          </a:p>
          <a:p>
            <a:pPr marL="1085850" lvl="2">
              <a:lnSpc>
                <a:spcPct val="90000"/>
              </a:lnSpc>
            </a:pPr>
            <a:r>
              <a:rPr lang="en-US" sz="2000"/>
              <a:t>Fs = serial fraction of code</a:t>
            </a:r>
          </a:p>
          <a:p>
            <a:pPr marL="1085850" lvl="2">
              <a:lnSpc>
                <a:spcPct val="90000"/>
              </a:lnSpc>
            </a:pPr>
            <a:r>
              <a:rPr lang="en-US" sz="2000"/>
              <a:t>Fp = parallel fraction of code</a:t>
            </a:r>
          </a:p>
          <a:p>
            <a:pPr marL="1085850" lvl="2">
              <a:lnSpc>
                <a:spcPct val="90000"/>
              </a:lnSpc>
            </a:pPr>
            <a:r>
              <a:rPr lang="en-US" sz="2000"/>
              <a:t>N = number of processors</a:t>
            </a:r>
          </a:p>
          <a:p>
            <a:pPr lvl="1">
              <a:lnSpc>
                <a:spcPct val="90000"/>
              </a:lnSpc>
            </a:pPr>
            <a:r>
              <a:rPr lang="en-US" sz="2000"/>
              <a:t>Perfect speedup t=t</a:t>
            </a:r>
            <a:r>
              <a:rPr lang="en-US" sz="2000" baseline="-25000"/>
              <a:t>1</a:t>
            </a:r>
            <a:r>
              <a:rPr lang="en-US" sz="2000"/>
              <a:t>/n  or S(n)=n</a:t>
            </a:r>
          </a:p>
          <a:p>
            <a:pPr marL="1085850" lvl="2">
              <a:lnSpc>
                <a:spcPct val="90000"/>
              </a:lnSpc>
            </a:pPr>
            <a:endParaRPr lang="en-US" sz="2000"/>
          </a:p>
          <a:p>
            <a:pPr marL="1085850" lvl="2">
              <a:lnSpc>
                <a:spcPct val="90000"/>
              </a:lnSpc>
            </a:pPr>
            <a:endParaRPr lang="en-US" sz="2000"/>
          </a:p>
        </p:txBody>
      </p:sp>
      <p:sp>
        <p:nvSpPr>
          <p:cNvPr id="261157" name="Rectangle 37"/>
          <p:cNvSpPr>
            <a:spLocks noChangeArrowheads="1"/>
          </p:cNvSpPr>
          <p:nvPr/>
        </p:nvSpPr>
        <p:spPr bwMode="auto">
          <a:xfrm>
            <a:off x="8534400" y="6553200"/>
            <a:ext cx="533400" cy="228600"/>
          </a:xfrm>
          <a:prstGeom prst="rect">
            <a:avLst/>
          </a:prstGeom>
          <a:noFill/>
          <a:ln w="25400">
            <a:noFill/>
            <a:miter lim="800000"/>
            <a:headEnd type="none" w="sm" len="sm"/>
            <a:tailEnd type="none" w="sm" len="sm"/>
          </a:ln>
          <a:effectLst/>
        </p:spPr>
        <p:txBody>
          <a:bodyPr>
            <a:spAutoFit/>
          </a:bodyPr>
          <a:lstStyle/>
          <a:p>
            <a:fld id="{5F9B88C0-1314-43BE-8CE6-D294F9063FE4}" type="slidenum">
              <a:rPr lang="en-US" sz="900"/>
              <a:pPr/>
              <a:t>22</a:t>
            </a:fld>
            <a:endParaRPr lang="en-US" sz="1400">
              <a:latin typeface="Times"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9" name="Rectangle 7"/>
          <p:cNvSpPr>
            <a:spLocks noChangeArrowheads="1"/>
          </p:cNvSpPr>
          <p:nvPr/>
        </p:nvSpPr>
        <p:spPr bwMode="auto">
          <a:xfrm>
            <a:off x="850900" y="1066800"/>
            <a:ext cx="7464425" cy="1416050"/>
          </a:xfrm>
          <a:prstGeom prst="rect">
            <a:avLst/>
          </a:prstGeom>
          <a:noFill/>
          <a:ln w="9525">
            <a:noFill/>
            <a:miter lim="800000"/>
            <a:headEnd/>
            <a:tailEnd/>
          </a:ln>
        </p:spPr>
        <p:txBody>
          <a:bodyPr wrap="none" lIns="0" tIns="0" rIns="0" bIns="0">
            <a:spAutoFit/>
          </a:bodyPr>
          <a:lstStyle/>
          <a:p>
            <a:r>
              <a:rPr lang="en-US" sz="1800" b="1">
                <a:solidFill>
                  <a:srgbClr val="0034AA"/>
                </a:solidFill>
                <a:latin typeface="Verdana" pitchFamily="34" charset="0"/>
              </a:rPr>
              <a:t>It takes only a small fraction of serial content in a code to</a:t>
            </a:r>
          </a:p>
          <a:p>
            <a:r>
              <a:rPr lang="en-US" sz="1800" b="1">
                <a:solidFill>
                  <a:srgbClr val="0034AA"/>
                </a:solidFill>
                <a:latin typeface="Verdana" pitchFamily="34" charset="0"/>
              </a:rPr>
              <a:t>degrade the parallel performance. It is essential to</a:t>
            </a:r>
          </a:p>
          <a:p>
            <a:r>
              <a:rPr lang="en-US" sz="1800" b="1">
                <a:solidFill>
                  <a:srgbClr val="0034AA"/>
                </a:solidFill>
                <a:latin typeface="Verdana" pitchFamily="34" charset="0"/>
              </a:rPr>
              <a:t>determine the scaling behavior of your code before doing </a:t>
            </a:r>
          </a:p>
          <a:p>
            <a:r>
              <a:rPr lang="en-US" sz="1800" b="1">
                <a:solidFill>
                  <a:srgbClr val="0034AA"/>
                </a:solidFill>
                <a:latin typeface="Verdana" pitchFamily="34" charset="0"/>
              </a:rPr>
              <a:t>production runs using large numbers of processors</a:t>
            </a:r>
            <a:endParaRPr lang="en-US">
              <a:latin typeface="Times" charset="0"/>
            </a:endParaRPr>
          </a:p>
          <a:p>
            <a:endParaRPr lang="en-US">
              <a:latin typeface="Times" charset="0"/>
            </a:endParaRPr>
          </a:p>
          <a:p>
            <a:endParaRPr lang="en-US">
              <a:latin typeface="Times" charset="0"/>
            </a:endParaRPr>
          </a:p>
        </p:txBody>
      </p:sp>
      <p:sp>
        <p:nvSpPr>
          <p:cNvPr id="213000" name="Rectangle 8"/>
          <p:cNvSpPr>
            <a:spLocks noChangeArrowheads="1"/>
          </p:cNvSpPr>
          <p:nvPr/>
        </p:nvSpPr>
        <p:spPr bwMode="auto">
          <a:xfrm>
            <a:off x="8782050" y="1066800"/>
            <a:ext cx="77788" cy="277813"/>
          </a:xfrm>
          <a:prstGeom prst="rect">
            <a:avLst/>
          </a:prstGeom>
          <a:noFill/>
          <a:ln w="9525">
            <a:noFill/>
            <a:miter lim="800000"/>
            <a:headEnd/>
            <a:tailEnd/>
          </a:ln>
        </p:spPr>
        <p:txBody>
          <a:bodyPr wrap="none" lIns="0" tIns="0" rIns="0" bIns="0">
            <a:spAutoFit/>
          </a:bodyPr>
          <a:lstStyle/>
          <a:p>
            <a:r>
              <a:rPr lang="en-US" sz="1800" b="1">
                <a:solidFill>
                  <a:srgbClr val="0034AA"/>
                </a:solidFill>
                <a:latin typeface="Verdana" pitchFamily="34" charset="0"/>
              </a:rPr>
              <a:t> </a:t>
            </a:r>
            <a:endParaRPr lang="en-US">
              <a:latin typeface="Times" charset="0"/>
            </a:endParaRPr>
          </a:p>
        </p:txBody>
      </p:sp>
      <p:sp>
        <p:nvSpPr>
          <p:cNvPr id="213006" name="Line 14"/>
          <p:cNvSpPr>
            <a:spLocks noChangeShapeType="1"/>
          </p:cNvSpPr>
          <p:nvPr/>
        </p:nvSpPr>
        <p:spPr bwMode="auto">
          <a:xfrm>
            <a:off x="1484313" y="4865688"/>
            <a:ext cx="6586537" cy="1587"/>
          </a:xfrm>
          <a:prstGeom prst="line">
            <a:avLst/>
          </a:prstGeom>
          <a:noFill/>
          <a:ln w="12700">
            <a:solidFill>
              <a:srgbClr val="000000"/>
            </a:solidFill>
            <a:round/>
            <a:headEnd/>
            <a:tailEnd/>
          </a:ln>
        </p:spPr>
        <p:txBody>
          <a:bodyPr/>
          <a:lstStyle/>
          <a:p>
            <a:endParaRPr lang="en-US"/>
          </a:p>
        </p:txBody>
      </p:sp>
      <p:sp>
        <p:nvSpPr>
          <p:cNvPr id="213007" name="Line 15"/>
          <p:cNvSpPr>
            <a:spLocks noChangeShapeType="1"/>
          </p:cNvSpPr>
          <p:nvPr/>
        </p:nvSpPr>
        <p:spPr bwMode="auto">
          <a:xfrm>
            <a:off x="1484313" y="4273550"/>
            <a:ext cx="6586537" cy="1588"/>
          </a:xfrm>
          <a:prstGeom prst="line">
            <a:avLst/>
          </a:prstGeom>
          <a:noFill/>
          <a:ln w="12700">
            <a:solidFill>
              <a:srgbClr val="000000"/>
            </a:solidFill>
            <a:round/>
            <a:headEnd/>
            <a:tailEnd/>
          </a:ln>
        </p:spPr>
        <p:txBody>
          <a:bodyPr/>
          <a:lstStyle/>
          <a:p>
            <a:endParaRPr lang="en-US"/>
          </a:p>
        </p:txBody>
      </p:sp>
      <p:sp>
        <p:nvSpPr>
          <p:cNvPr id="213008" name="Line 16"/>
          <p:cNvSpPr>
            <a:spLocks noChangeShapeType="1"/>
          </p:cNvSpPr>
          <p:nvPr/>
        </p:nvSpPr>
        <p:spPr bwMode="auto">
          <a:xfrm>
            <a:off x="1484313" y="3673475"/>
            <a:ext cx="6586537" cy="1588"/>
          </a:xfrm>
          <a:prstGeom prst="line">
            <a:avLst/>
          </a:prstGeom>
          <a:noFill/>
          <a:ln w="12700">
            <a:solidFill>
              <a:srgbClr val="000000"/>
            </a:solidFill>
            <a:round/>
            <a:headEnd/>
            <a:tailEnd/>
          </a:ln>
        </p:spPr>
        <p:txBody>
          <a:bodyPr/>
          <a:lstStyle/>
          <a:p>
            <a:endParaRPr lang="en-US"/>
          </a:p>
        </p:txBody>
      </p:sp>
      <p:sp>
        <p:nvSpPr>
          <p:cNvPr id="213009" name="Line 17"/>
          <p:cNvSpPr>
            <a:spLocks noChangeShapeType="1"/>
          </p:cNvSpPr>
          <p:nvPr/>
        </p:nvSpPr>
        <p:spPr bwMode="auto">
          <a:xfrm>
            <a:off x="1484313" y="3073400"/>
            <a:ext cx="6586537" cy="1588"/>
          </a:xfrm>
          <a:prstGeom prst="line">
            <a:avLst/>
          </a:prstGeom>
          <a:noFill/>
          <a:ln w="12700">
            <a:solidFill>
              <a:srgbClr val="000000"/>
            </a:solidFill>
            <a:round/>
            <a:headEnd/>
            <a:tailEnd/>
          </a:ln>
        </p:spPr>
        <p:txBody>
          <a:bodyPr/>
          <a:lstStyle/>
          <a:p>
            <a:endParaRPr lang="en-US"/>
          </a:p>
        </p:txBody>
      </p:sp>
      <p:sp>
        <p:nvSpPr>
          <p:cNvPr id="213010" name="Line 18"/>
          <p:cNvSpPr>
            <a:spLocks noChangeShapeType="1"/>
          </p:cNvSpPr>
          <p:nvPr/>
        </p:nvSpPr>
        <p:spPr bwMode="auto">
          <a:xfrm>
            <a:off x="1484313" y="2468563"/>
            <a:ext cx="6586537" cy="1587"/>
          </a:xfrm>
          <a:prstGeom prst="line">
            <a:avLst/>
          </a:prstGeom>
          <a:noFill/>
          <a:ln w="12700">
            <a:solidFill>
              <a:srgbClr val="000000"/>
            </a:solidFill>
            <a:round/>
            <a:headEnd/>
            <a:tailEnd/>
          </a:ln>
        </p:spPr>
        <p:txBody>
          <a:bodyPr/>
          <a:lstStyle/>
          <a:p>
            <a:endParaRPr lang="en-US"/>
          </a:p>
        </p:txBody>
      </p:sp>
      <p:sp>
        <p:nvSpPr>
          <p:cNvPr id="213011" name="Line 19"/>
          <p:cNvSpPr>
            <a:spLocks noChangeShapeType="1"/>
          </p:cNvSpPr>
          <p:nvPr/>
        </p:nvSpPr>
        <p:spPr bwMode="auto">
          <a:xfrm>
            <a:off x="1508125" y="2401888"/>
            <a:ext cx="1588" cy="3063875"/>
          </a:xfrm>
          <a:prstGeom prst="line">
            <a:avLst/>
          </a:prstGeom>
          <a:noFill/>
          <a:ln w="12700">
            <a:solidFill>
              <a:srgbClr val="000000"/>
            </a:solidFill>
            <a:round/>
            <a:headEnd/>
            <a:tailEnd/>
          </a:ln>
        </p:spPr>
        <p:txBody>
          <a:bodyPr/>
          <a:lstStyle/>
          <a:p>
            <a:endParaRPr lang="en-US"/>
          </a:p>
        </p:txBody>
      </p:sp>
      <p:sp>
        <p:nvSpPr>
          <p:cNvPr id="213012" name="Line 20"/>
          <p:cNvSpPr>
            <a:spLocks noChangeShapeType="1"/>
          </p:cNvSpPr>
          <p:nvPr/>
        </p:nvSpPr>
        <p:spPr bwMode="auto">
          <a:xfrm>
            <a:off x="1460500" y="5465763"/>
            <a:ext cx="47625" cy="1587"/>
          </a:xfrm>
          <a:prstGeom prst="line">
            <a:avLst/>
          </a:prstGeom>
          <a:noFill/>
          <a:ln w="12700">
            <a:solidFill>
              <a:srgbClr val="000000"/>
            </a:solidFill>
            <a:round/>
            <a:headEnd/>
            <a:tailEnd/>
          </a:ln>
        </p:spPr>
        <p:txBody>
          <a:bodyPr/>
          <a:lstStyle/>
          <a:p>
            <a:endParaRPr lang="en-US"/>
          </a:p>
        </p:txBody>
      </p:sp>
      <p:sp>
        <p:nvSpPr>
          <p:cNvPr id="213013" name="Line 21"/>
          <p:cNvSpPr>
            <a:spLocks noChangeShapeType="1"/>
          </p:cNvSpPr>
          <p:nvPr/>
        </p:nvSpPr>
        <p:spPr bwMode="auto">
          <a:xfrm>
            <a:off x="1460500" y="5343525"/>
            <a:ext cx="47625" cy="1588"/>
          </a:xfrm>
          <a:prstGeom prst="line">
            <a:avLst/>
          </a:prstGeom>
          <a:noFill/>
          <a:ln w="12700">
            <a:solidFill>
              <a:srgbClr val="000000"/>
            </a:solidFill>
            <a:round/>
            <a:headEnd/>
            <a:tailEnd/>
          </a:ln>
        </p:spPr>
        <p:txBody>
          <a:bodyPr/>
          <a:lstStyle/>
          <a:p>
            <a:endParaRPr lang="en-US"/>
          </a:p>
        </p:txBody>
      </p:sp>
      <p:sp>
        <p:nvSpPr>
          <p:cNvPr id="213014" name="Line 22"/>
          <p:cNvSpPr>
            <a:spLocks noChangeShapeType="1"/>
          </p:cNvSpPr>
          <p:nvPr/>
        </p:nvSpPr>
        <p:spPr bwMode="auto">
          <a:xfrm>
            <a:off x="1460500" y="5233988"/>
            <a:ext cx="47625" cy="1587"/>
          </a:xfrm>
          <a:prstGeom prst="line">
            <a:avLst/>
          </a:prstGeom>
          <a:noFill/>
          <a:ln w="12700">
            <a:solidFill>
              <a:srgbClr val="000000"/>
            </a:solidFill>
            <a:round/>
            <a:headEnd/>
            <a:tailEnd/>
          </a:ln>
        </p:spPr>
        <p:txBody>
          <a:bodyPr/>
          <a:lstStyle/>
          <a:p>
            <a:endParaRPr lang="en-US"/>
          </a:p>
        </p:txBody>
      </p:sp>
      <p:sp>
        <p:nvSpPr>
          <p:cNvPr id="213015" name="Line 23"/>
          <p:cNvSpPr>
            <a:spLocks noChangeShapeType="1"/>
          </p:cNvSpPr>
          <p:nvPr/>
        </p:nvSpPr>
        <p:spPr bwMode="auto">
          <a:xfrm>
            <a:off x="1460500" y="5108575"/>
            <a:ext cx="47625" cy="1588"/>
          </a:xfrm>
          <a:prstGeom prst="line">
            <a:avLst/>
          </a:prstGeom>
          <a:noFill/>
          <a:ln w="12700">
            <a:solidFill>
              <a:srgbClr val="000000"/>
            </a:solidFill>
            <a:round/>
            <a:headEnd/>
            <a:tailEnd/>
          </a:ln>
        </p:spPr>
        <p:txBody>
          <a:bodyPr/>
          <a:lstStyle/>
          <a:p>
            <a:endParaRPr lang="en-US"/>
          </a:p>
        </p:txBody>
      </p:sp>
      <p:sp>
        <p:nvSpPr>
          <p:cNvPr id="213016" name="Line 24"/>
          <p:cNvSpPr>
            <a:spLocks noChangeShapeType="1"/>
          </p:cNvSpPr>
          <p:nvPr/>
        </p:nvSpPr>
        <p:spPr bwMode="auto">
          <a:xfrm>
            <a:off x="1460500" y="4987925"/>
            <a:ext cx="47625" cy="1588"/>
          </a:xfrm>
          <a:prstGeom prst="line">
            <a:avLst/>
          </a:prstGeom>
          <a:noFill/>
          <a:ln w="12700">
            <a:solidFill>
              <a:srgbClr val="000000"/>
            </a:solidFill>
            <a:round/>
            <a:headEnd/>
            <a:tailEnd/>
          </a:ln>
        </p:spPr>
        <p:txBody>
          <a:bodyPr/>
          <a:lstStyle/>
          <a:p>
            <a:endParaRPr lang="en-US"/>
          </a:p>
        </p:txBody>
      </p:sp>
      <p:sp>
        <p:nvSpPr>
          <p:cNvPr id="213017" name="Line 25"/>
          <p:cNvSpPr>
            <a:spLocks noChangeShapeType="1"/>
          </p:cNvSpPr>
          <p:nvPr/>
        </p:nvSpPr>
        <p:spPr bwMode="auto">
          <a:xfrm>
            <a:off x="1460500" y="4865688"/>
            <a:ext cx="47625" cy="1587"/>
          </a:xfrm>
          <a:prstGeom prst="line">
            <a:avLst/>
          </a:prstGeom>
          <a:noFill/>
          <a:ln w="12700">
            <a:solidFill>
              <a:srgbClr val="000000"/>
            </a:solidFill>
            <a:round/>
            <a:headEnd/>
            <a:tailEnd/>
          </a:ln>
        </p:spPr>
        <p:txBody>
          <a:bodyPr/>
          <a:lstStyle/>
          <a:p>
            <a:endParaRPr lang="en-US"/>
          </a:p>
        </p:txBody>
      </p:sp>
      <p:sp>
        <p:nvSpPr>
          <p:cNvPr id="213018" name="Line 26"/>
          <p:cNvSpPr>
            <a:spLocks noChangeShapeType="1"/>
          </p:cNvSpPr>
          <p:nvPr/>
        </p:nvSpPr>
        <p:spPr bwMode="auto">
          <a:xfrm>
            <a:off x="1460500" y="4756150"/>
            <a:ext cx="47625" cy="1588"/>
          </a:xfrm>
          <a:prstGeom prst="line">
            <a:avLst/>
          </a:prstGeom>
          <a:noFill/>
          <a:ln w="12700">
            <a:solidFill>
              <a:srgbClr val="000000"/>
            </a:solidFill>
            <a:round/>
            <a:headEnd/>
            <a:tailEnd/>
          </a:ln>
        </p:spPr>
        <p:txBody>
          <a:bodyPr/>
          <a:lstStyle/>
          <a:p>
            <a:endParaRPr lang="en-US"/>
          </a:p>
        </p:txBody>
      </p:sp>
      <p:sp>
        <p:nvSpPr>
          <p:cNvPr id="213019" name="Line 27"/>
          <p:cNvSpPr>
            <a:spLocks noChangeShapeType="1"/>
          </p:cNvSpPr>
          <p:nvPr/>
        </p:nvSpPr>
        <p:spPr bwMode="auto">
          <a:xfrm>
            <a:off x="1460500" y="4630738"/>
            <a:ext cx="47625" cy="1587"/>
          </a:xfrm>
          <a:prstGeom prst="line">
            <a:avLst/>
          </a:prstGeom>
          <a:noFill/>
          <a:ln w="12700">
            <a:solidFill>
              <a:srgbClr val="000000"/>
            </a:solidFill>
            <a:round/>
            <a:headEnd/>
            <a:tailEnd/>
          </a:ln>
        </p:spPr>
        <p:txBody>
          <a:bodyPr/>
          <a:lstStyle/>
          <a:p>
            <a:endParaRPr lang="en-US"/>
          </a:p>
        </p:txBody>
      </p:sp>
      <p:sp>
        <p:nvSpPr>
          <p:cNvPr id="213020" name="Line 28"/>
          <p:cNvSpPr>
            <a:spLocks noChangeShapeType="1"/>
          </p:cNvSpPr>
          <p:nvPr/>
        </p:nvSpPr>
        <p:spPr bwMode="auto">
          <a:xfrm>
            <a:off x="1460500" y="4508500"/>
            <a:ext cx="47625" cy="1588"/>
          </a:xfrm>
          <a:prstGeom prst="line">
            <a:avLst/>
          </a:prstGeom>
          <a:noFill/>
          <a:ln w="12700">
            <a:solidFill>
              <a:srgbClr val="000000"/>
            </a:solidFill>
            <a:round/>
            <a:headEnd/>
            <a:tailEnd/>
          </a:ln>
        </p:spPr>
        <p:txBody>
          <a:bodyPr/>
          <a:lstStyle/>
          <a:p>
            <a:endParaRPr lang="en-US"/>
          </a:p>
        </p:txBody>
      </p:sp>
      <p:sp>
        <p:nvSpPr>
          <p:cNvPr id="213021" name="Line 29"/>
          <p:cNvSpPr>
            <a:spLocks noChangeShapeType="1"/>
          </p:cNvSpPr>
          <p:nvPr/>
        </p:nvSpPr>
        <p:spPr bwMode="auto">
          <a:xfrm>
            <a:off x="1460500" y="4386263"/>
            <a:ext cx="47625" cy="1587"/>
          </a:xfrm>
          <a:prstGeom prst="line">
            <a:avLst/>
          </a:prstGeom>
          <a:noFill/>
          <a:ln w="12700">
            <a:solidFill>
              <a:srgbClr val="000000"/>
            </a:solidFill>
            <a:round/>
            <a:headEnd/>
            <a:tailEnd/>
          </a:ln>
        </p:spPr>
        <p:txBody>
          <a:bodyPr/>
          <a:lstStyle/>
          <a:p>
            <a:endParaRPr lang="en-US"/>
          </a:p>
        </p:txBody>
      </p:sp>
      <p:sp>
        <p:nvSpPr>
          <p:cNvPr id="213022" name="Line 30"/>
          <p:cNvSpPr>
            <a:spLocks noChangeShapeType="1"/>
          </p:cNvSpPr>
          <p:nvPr/>
        </p:nvSpPr>
        <p:spPr bwMode="auto">
          <a:xfrm>
            <a:off x="1460500" y="4273550"/>
            <a:ext cx="47625" cy="1588"/>
          </a:xfrm>
          <a:prstGeom prst="line">
            <a:avLst/>
          </a:prstGeom>
          <a:noFill/>
          <a:ln w="12700">
            <a:solidFill>
              <a:srgbClr val="000000"/>
            </a:solidFill>
            <a:round/>
            <a:headEnd/>
            <a:tailEnd/>
          </a:ln>
        </p:spPr>
        <p:txBody>
          <a:bodyPr/>
          <a:lstStyle/>
          <a:p>
            <a:endParaRPr lang="en-US"/>
          </a:p>
        </p:txBody>
      </p:sp>
      <p:sp>
        <p:nvSpPr>
          <p:cNvPr id="213023" name="Line 31"/>
          <p:cNvSpPr>
            <a:spLocks noChangeShapeType="1"/>
          </p:cNvSpPr>
          <p:nvPr/>
        </p:nvSpPr>
        <p:spPr bwMode="auto">
          <a:xfrm>
            <a:off x="1460500" y="4151313"/>
            <a:ext cx="47625" cy="1587"/>
          </a:xfrm>
          <a:prstGeom prst="line">
            <a:avLst/>
          </a:prstGeom>
          <a:noFill/>
          <a:ln w="12700">
            <a:solidFill>
              <a:srgbClr val="000000"/>
            </a:solidFill>
            <a:round/>
            <a:headEnd/>
            <a:tailEnd/>
          </a:ln>
        </p:spPr>
        <p:txBody>
          <a:bodyPr/>
          <a:lstStyle/>
          <a:p>
            <a:endParaRPr lang="en-US"/>
          </a:p>
        </p:txBody>
      </p:sp>
      <p:sp>
        <p:nvSpPr>
          <p:cNvPr id="213024" name="Line 32"/>
          <p:cNvSpPr>
            <a:spLocks noChangeShapeType="1"/>
          </p:cNvSpPr>
          <p:nvPr/>
        </p:nvSpPr>
        <p:spPr bwMode="auto">
          <a:xfrm>
            <a:off x="1460500" y="4030663"/>
            <a:ext cx="47625" cy="1587"/>
          </a:xfrm>
          <a:prstGeom prst="line">
            <a:avLst/>
          </a:prstGeom>
          <a:noFill/>
          <a:ln w="12700">
            <a:solidFill>
              <a:srgbClr val="000000"/>
            </a:solidFill>
            <a:round/>
            <a:headEnd/>
            <a:tailEnd/>
          </a:ln>
        </p:spPr>
        <p:txBody>
          <a:bodyPr/>
          <a:lstStyle/>
          <a:p>
            <a:endParaRPr lang="en-US"/>
          </a:p>
        </p:txBody>
      </p:sp>
      <p:sp>
        <p:nvSpPr>
          <p:cNvPr id="213025" name="Line 33"/>
          <p:cNvSpPr>
            <a:spLocks noChangeShapeType="1"/>
          </p:cNvSpPr>
          <p:nvPr/>
        </p:nvSpPr>
        <p:spPr bwMode="auto">
          <a:xfrm>
            <a:off x="1460500" y="3908425"/>
            <a:ext cx="47625" cy="1588"/>
          </a:xfrm>
          <a:prstGeom prst="line">
            <a:avLst/>
          </a:prstGeom>
          <a:noFill/>
          <a:ln w="12700">
            <a:solidFill>
              <a:srgbClr val="000000"/>
            </a:solidFill>
            <a:round/>
            <a:headEnd/>
            <a:tailEnd/>
          </a:ln>
        </p:spPr>
        <p:txBody>
          <a:bodyPr/>
          <a:lstStyle/>
          <a:p>
            <a:endParaRPr lang="en-US"/>
          </a:p>
        </p:txBody>
      </p:sp>
      <p:sp>
        <p:nvSpPr>
          <p:cNvPr id="213026" name="Line 34"/>
          <p:cNvSpPr>
            <a:spLocks noChangeShapeType="1"/>
          </p:cNvSpPr>
          <p:nvPr/>
        </p:nvSpPr>
        <p:spPr bwMode="auto">
          <a:xfrm>
            <a:off x="1460500" y="3795713"/>
            <a:ext cx="47625" cy="1587"/>
          </a:xfrm>
          <a:prstGeom prst="line">
            <a:avLst/>
          </a:prstGeom>
          <a:noFill/>
          <a:ln w="12700">
            <a:solidFill>
              <a:srgbClr val="000000"/>
            </a:solidFill>
            <a:round/>
            <a:headEnd/>
            <a:tailEnd/>
          </a:ln>
        </p:spPr>
        <p:txBody>
          <a:bodyPr/>
          <a:lstStyle/>
          <a:p>
            <a:endParaRPr lang="en-US"/>
          </a:p>
        </p:txBody>
      </p:sp>
      <p:sp>
        <p:nvSpPr>
          <p:cNvPr id="213027" name="Line 35"/>
          <p:cNvSpPr>
            <a:spLocks noChangeShapeType="1"/>
          </p:cNvSpPr>
          <p:nvPr/>
        </p:nvSpPr>
        <p:spPr bwMode="auto">
          <a:xfrm>
            <a:off x="1460500" y="3673475"/>
            <a:ext cx="47625" cy="1588"/>
          </a:xfrm>
          <a:prstGeom prst="line">
            <a:avLst/>
          </a:prstGeom>
          <a:noFill/>
          <a:ln w="12700">
            <a:solidFill>
              <a:srgbClr val="000000"/>
            </a:solidFill>
            <a:round/>
            <a:headEnd/>
            <a:tailEnd/>
          </a:ln>
        </p:spPr>
        <p:txBody>
          <a:bodyPr/>
          <a:lstStyle/>
          <a:p>
            <a:endParaRPr lang="en-US"/>
          </a:p>
        </p:txBody>
      </p:sp>
      <p:sp>
        <p:nvSpPr>
          <p:cNvPr id="213028" name="Line 36"/>
          <p:cNvSpPr>
            <a:spLocks noChangeShapeType="1"/>
          </p:cNvSpPr>
          <p:nvPr/>
        </p:nvSpPr>
        <p:spPr bwMode="auto">
          <a:xfrm>
            <a:off x="1460500" y="3551238"/>
            <a:ext cx="47625" cy="1587"/>
          </a:xfrm>
          <a:prstGeom prst="line">
            <a:avLst/>
          </a:prstGeom>
          <a:noFill/>
          <a:ln w="12700">
            <a:solidFill>
              <a:srgbClr val="000000"/>
            </a:solidFill>
            <a:round/>
            <a:headEnd/>
            <a:tailEnd/>
          </a:ln>
        </p:spPr>
        <p:txBody>
          <a:bodyPr/>
          <a:lstStyle/>
          <a:p>
            <a:endParaRPr lang="en-US"/>
          </a:p>
        </p:txBody>
      </p:sp>
      <p:sp>
        <p:nvSpPr>
          <p:cNvPr id="213029" name="Line 37"/>
          <p:cNvSpPr>
            <a:spLocks noChangeShapeType="1"/>
          </p:cNvSpPr>
          <p:nvPr/>
        </p:nvSpPr>
        <p:spPr bwMode="auto">
          <a:xfrm>
            <a:off x="1460500" y="3425825"/>
            <a:ext cx="47625" cy="1588"/>
          </a:xfrm>
          <a:prstGeom prst="line">
            <a:avLst/>
          </a:prstGeom>
          <a:noFill/>
          <a:ln w="12700">
            <a:solidFill>
              <a:srgbClr val="000000"/>
            </a:solidFill>
            <a:round/>
            <a:headEnd/>
            <a:tailEnd/>
          </a:ln>
        </p:spPr>
        <p:txBody>
          <a:bodyPr/>
          <a:lstStyle/>
          <a:p>
            <a:endParaRPr lang="en-US"/>
          </a:p>
        </p:txBody>
      </p:sp>
      <p:sp>
        <p:nvSpPr>
          <p:cNvPr id="213030" name="Line 38"/>
          <p:cNvSpPr>
            <a:spLocks noChangeShapeType="1"/>
          </p:cNvSpPr>
          <p:nvPr/>
        </p:nvSpPr>
        <p:spPr bwMode="auto">
          <a:xfrm>
            <a:off x="1460500" y="3316288"/>
            <a:ext cx="47625" cy="1587"/>
          </a:xfrm>
          <a:prstGeom prst="line">
            <a:avLst/>
          </a:prstGeom>
          <a:noFill/>
          <a:ln w="12700">
            <a:solidFill>
              <a:srgbClr val="000000"/>
            </a:solidFill>
            <a:round/>
            <a:headEnd/>
            <a:tailEnd/>
          </a:ln>
        </p:spPr>
        <p:txBody>
          <a:bodyPr/>
          <a:lstStyle/>
          <a:p>
            <a:endParaRPr lang="en-US"/>
          </a:p>
        </p:txBody>
      </p:sp>
      <p:sp>
        <p:nvSpPr>
          <p:cNvPr id="213031" name="Line 39"/>
          <p:cNvSpPr>
            <a:spLocks noChangeShapeType="1"/>
          </p:cNvSpPr>
          <p:nvPr/>
        </p:nvSpPr>
        <p:spPr bwMode="auto">
          <a:xfrm>
            <a:off x="1460500" y="3194050"/>
            <a:ext cx="47625" cy="1588"/>
          </a:xfrm>
          <a:prstGeom prst="line">
            <a:avLst/>
          </a:prstGeom>
          <a:noFill/>
          <a:ln w="12700">
            <a:solidFill>
              <a:srgbClr val="000000"/>
            </a:solidFill>
            <a:round/>
            <a:headEnd/>
            <a:tailEnd/>
          </a:ln>
        </p:spPr>
        <p:txBody>
          <a:bodyPr/>
          <a:lstStyle/>
          <a:p>
            <a:endParaRPr lang="en-US"/>
          </a:p>
        </p:txBody>
      </p:sp>
      <p:sp>
        <p:nvSpPr>
          <p:cNvPr id="213032" name="Line 40"/>
          <p:cNvSpPr>
            <a:spLocks noChangeShapeType="1"/>
          </p:cNvSpPr>
          <p:nvPr/>
        </p:nvSpPr>
        <p:spPr bwMode="auto">
          <a:xfrm>
            <a:off x="1460500" y="3073400"/>
            <a:ext cx="47625" cy="1588"/>
          </a:xfrm>
          <a:prstGeom prst="line">
            <a:avLst/>
          </a:prstGeom>
          <a:noFill/>
          <a:ln w="12700">
            <a:solidFill>
              <a:srgbClr val="000000"/>
            </a:solidFill>
            <a:round/>
            <a:headEnd/>
            <a:tailEnd/>
          </a:ln>
        </p:spPr>
        <p:txBody>
          <a:bodyPr/>
          <a:lstStyle/>
          <a:p>
            <a:endParaRPr lang="en-US"/>
          </a:p>
        </p:txBody>
      </p:sp>
      <p:sp>
        <p:nvSpPr>
          <p:cNvPr id="213033" name="Line 41"/>
          <p:cNvSpPr>
            <a:spLocks noChangeShapeType="1"/>
          </p:cNvSpPr>
          <p:nvPr/>
        </p:nvSpPr>
        <p:spPr bwMode="auto">
          <a:xfrm>
            <a:off x="1460500" y="2947988"/>
            <a:ext cx="47625" cy="1587"/>
          </a:xfrm>
          <a:prstGeom prst="line">
            <a:avLst/>
          </a:prstGeom>
          <a:noFill/>
          <a:ln w="12700">
            <a:solidFill>
              <a:srgbClr val="000000"/>
            </a:solidFill>
            <a:round/>
            <a:headEnd/>
            <a:tailEnd/>
          </a:ln>
        </p:spPr>
        <p:txBody>
          <a:bodyPr/>
          <a:lstStyle/>
          <a:p>
            <a:endParaRPr lang="en-US"/>
          </a:p>
        </p:txBody>
      </p:sp>
      <p:sp>
        <p:nvSpPr>
          <p:cNvPr id="213034" name="Line 42"/>
          <p:cNvSpPr>
            <a:spLocks noChangeShapeType="1"/>
          </p:cNvSpPr>
          <p:nvPr/>
        </p:nvSpPr>
        <p:spPr bwMode="auto">
          <a:xfrm>
            <a:off x="1460500" y="2838450"/>
            <a:ext cx="47625" cy="1588"/>
          </a:xfrm>
          <a:prstGeom prst="line">
            <a:avLst/>
          </a:prstGeom>
          <a:noFill/>
          <a:ln w="12700">
            <a:solidFill>
              <a:srgbClr val="000000"/>
            </a:solidFill>
            <a:round/>
            <a:headEnd/>
            <a:tailEnd/>
          </a:ln>
        </p:spPr>
        <p:txBody>
          <a:bodyPr/>
          <a:lstStyle/>
          <a:p>
            <a:endParaRPr lang="en-US"/>
          </a:p>
        </p:txBody>
      </p:sp>
      <p:sp>
        <p:nvSpPr>
          <p:cNvPr id="213035" name="Line 43"/>
          <p:cNvSpPr>
            <a:spLocks noChangeShapeType="1"/>
          </p:cNvSpPr>
          <p:nvPr/>
        </p:nvSpPr>
        <p:spPr bwMode="auto">
          <a:xfrm>
            <a:off x="1460500" y="2716213"/>
            <a:ext cx="47625" cy="1587"/>
          </a:xfrm>
          <a:prstGeom prst="line">
            <a:avLst/>
          </a:prstGeom>
          <a:noFill/>
          <a:ln w="12700">
            <a:solidFill>
              <a:srgbClr val="000000"/>
            </a:solidFill>
            <a:round/>
            <a:headEnd/>
            <a:tailEnd/>
          </a:ln>
        </p:spPr>
        <p:txBody>
          <a:bodyPr/>
          <a:lstStyle/>
          <a:p>
            <a:endParaRPr lang="en-US"/>
          </a:p>
        </p:txBody>
      </p:sp>
      <p:sp>
        <p:nvSpPr>
          <p:cNvPr id="213036" name="Line 44"/>
          <p:cNvSpPr>
            <a:spLocks noChangeShapeType="1"/>
          </p:cNvSpPr>
          <p:nvPr/>
        </p:nvSpPr>
        <p:spPr bwMode="auto">
          <a:xfrm>
            <a:off x="1460500" y="2590800"/>
            <a:ext cx="47625" cy="1588"/>
          </a:xfrm>
          <a:prstGeom prst="line">
            <a:avLst/>
          </a:prstGeom>
          <a:noFill/>
          <a:ln w="12700">
            <a:solidFill>
              <a:srgbClr val="000000"/>
            </a:solidFill>
            <a:round/>
            <a:headEnd/>
            <a:tailEnd/>
          </a:ln>
        </p:spPr>
        <p:txBody>
          <a:bodyPr/>
          <a:lstStyle/>
          <a:p>
            <a:endParaRPr lang="en-US"/>
          </a:p>
        </p:txBody>
      </p:sp>
      <p:sp>
        <p:nvSpPr>
          <p:cNvPr id="213037" name="Line 45"/>
          <p:cNvSpPr>
            <a:spLocks noChangeShapeType="1"/>
          </p:cNvSpPr>
          <p:nvPr/>
        </p:nvSpPr>
        <p:spPr bwMode="auto">
          <a:xfrm>
            <a:off x="1460500" y="2468563"/>
            <a:ext cx="47625" cy="1587"/>
          </a:xfrm>
          <a:prstGeom prst="line">
            <a:avLst/>
          </a:prstGeom>
          <a:noFill/>
          <a:ln w="12700">
            <a:solidFill>
              <a:srgbClr val="000000"/>
            </a:solidFill>
            <a:round/>
            <a:headEnd/>
            <a:tailEnd/>
          </a:ln>
        </p:spPr>
        <p:txBody>
          <a:bodyPr/>
          <a:lstStyle/>
          <a:p>
            <a:endParaRPr lang="en-US"/>
          </a:p>
        </p:txBody>
      </p:sp>
      <p:sp>
        <p:nvSpPr>
          <p:cNvPr id="213038" name="Line 46"/>
          <p:cNvSpPr>
            <a:spLocks noChangeShapeType="1"/>
          </p:cNvSpPr>
          <p:nvPr/>
        </p:nvSpPr>
        <p:spPr bwMode="auto">
          <a:xfrm>
            <a:off x="1447800" y="5465763"/>
            <a:ext cx="60325" cy="1587"/>
          </a:xfrm>
          <a:prstGeom prst="line">
            <a:avLst/>
          </a:prstGeom>
          <a:noFill/>
          <a:ln w="12700">
            <a:solidFill>
              <a:srgbClr val="000000"/>
            </a:solidFill>
            <a:round/>
            <a:headEnd/>
            <a:tailEnd/>
          </a:ln>
        </p:spPr>
        <p:txBody>
          <a:bodyPr/>
          <a:lstStyle/>
          <a:p>
            <a:endParaRPr lang="en-US"/>
          </a:p>
        </p:txBody>
      </p:sp>
      <p:sp>
        <p:nvSpPr>
          <p:cNvPr id="213039" name="Line 47"/>
          <p:cNvSpPr>
            <a:spLocks noChangeShapeType="1"/>
          </p:cNvSpPr>
          <p:nvPr/>
        </p:nvSpPr>
        <p:spPr bwMode="auto">
          <a:xfrm>
            <a:off x="1447800" y="4865688"/>
            <a:ext cx="60325" cy="1587"/>
          </a:xfrm>
          <a:prstGeom prst="line">
            <a:avLst/>
          </a:prstGeom>
          <a:noFill/>
          <a:ln w="12700">
            <a:solidFill>
              <a:srgbClr val="000000"/>
            </a:solidFill>
            <a:round/>
            <a:headEnd/>
            <a:tailEnd/>
          </a:ln>
        </p:spPr>
        <p:txBody>
          <a:bodyPr/>
          <a:lstStyle/>
          <a:p>
            <a:endParaRPr lang="en-US"/>
          </a:p>
        </p:txBody>
      </p:sp>
      <p:sp>
        <p:nvSpPr>
          <p:cNvPr id="213040" name="Line 48"/>
          <p:cNvSpPr>
            <a:spLocks noChangeShapeType="1"/>
          </p:cNvSpPr>
          <p:nvPr/>
        </p:nvSpPr>
        <p:spPr bwMode="auto">
          <a:xfrm>
            <a:off x="1447800" y="4273550"/>
            <a:ext cx="60325" cy="1588"/>
          </a:xfrm>
          <a:prstGeom prst="line">
            <a:avLst/>
          </a:prstGeom>
          <a:noFill/>
          <a:ln w="12700">
            <a:solidFill>
              <a:srgbClr val="000000"/>
            </a:solidFill>
            <a:round/>
            <a:headEnd/>
            <a:tailEnd/>
          </a:ln>
        </p:spPr>
        <p:txBody>
          <a:bodyPr/>
          <a:lstStyle/>
          <a:p>
            <a:endParaRPr lang="en-US"/>
          </a:p>
        </p:txBody>
      </p:sp>
      <p:sp>
        <p:nvSpPr>
          <p:cNvPr id="213041" name="Line 49"/>
          <p:cNvSpPr>
            <a:spLocks noChangeShapeType="1"/>
          </p:cNvSpPr>
          <p:nvPr/>
        </p:nvSpPr>
        <p:spPr bwMode="auto">
          <a:xfrm>
            <a:off x="1447800" y="3673475"/>
            <a:ext cx="60325" cy="1588"/>
          </a:xfrm>
          <a:prstGeom prst="line">
            <a:avLst/>
          </a:prstGeom>
          <a:noFill/>
          <a:ln w="12700">
            <a:solidFill>
              <a:srgbClr val="000000"/>
            </a:solidFill>
            <a:round/>
            <a:headEnd/>
            <a:tailEnd/>
          </a:ln>
        </p:spPr>
        <p:txBody>
          <a:bodyPr/>
          <a:lstStyle/>
          <a:p>
            <a:endParaRPr lang="en-US"/>
          </a:p>
        </p:txBody>
      </p:sp>
      <p:sp>
        <p:nvSpPr>
          <p:cNvPr id="213042" name="Line 50"/>
          <p:cNvSpPr>
            <a:spLocks noChangeShapeType="1"/>
          </p:cNvSpPr>
          <p:nvPr/>
        </p:nvSpPr>
        <p:spPr bwMode="auto">
          <a:xfrm>
            <a:off x="1447800" y="3073400"/>
            <a:ext cx="60325" cy="1588"/>
          </a:xfrm>
          <a:prstGeom prst="line">
            <a:avLst/>
          </a:prstGeom>
          <a:noFill/>
          <a:ln w="12700">
            <a:solidFill>
              <a:srgbClr val="000000"/>
            </a:solidFill>
            <a:round/>
            <a:headEnd/>
            <a:tailEnd/>
          </a:ln>
        </p:spPr>
        <p:txBody>
          <a:bodyPr/>
          <a:lstStyle/>
          <a:p>
            <a:endParaRPr lang="en-US"/>
          </a:p>
        </p:txBody>
      </p:sp>
      <p:sp>
        <p:nvSpPr>
          <p:cNvPr id="213043" name="Line 51"/>
          <p:cNvSpPr>
            <a:spLocks noChangeShapeType="1"/>
          </p:cNvSpPr>
          <p:nvPr/>
        </p:nvSpPr>
        <p:spPr bwMode="auto">
          <a:xfrm>
            <a:off x="1447800" y="2468563"/>
            <a:ext cx="60325" cy="1587"/>
          </a:xfrm>
          <a:prstGeom prst="line">
            <a:avLst/>
          </a:prstGeom>
          <a:noFill/>
          <a:ln w="12700">
            <a:solidFill>
              <a:srgbClr val="000000"/>
            </a:solidFill>
            <a:round/>
            <a:headEnd/>
            <a:tailEnd/>
          </a:ln>
        </p:spPr>
        <p:txBody>
          <a:bodyPr/>
          <a:lstStyle/>
          <a:p>
            <a:endParaRPr lang="en-US"/>
          </a:p>
        </p:txBody>
      </p:sp>
      <p:sp>
        <p:nvSpPr>
          <p:cNvPr id="213044" name="Line 52"/>
          <p:cNvSpPr>
            <a:spLocks noChangeShapeType="1"/>
          </p:cNvSpPr>
          <p:nvPr/>
        </p:nvSpPr>
        <p:spPr bwMode="auto">
          <a:xfrm>
            <a:off x="1484313" y="5465763"/>
            <a:ext cx="6586537" cy="1587"/>
          </a:xfrm>
          <a:prstGeom prst="line">
            <a:avLst/>
          </a:prstGeom>
          <a:noFill/>
          <a:ln w="12700">
            <a:solidFill>
              <a:srgbClr val="000000"/>
            </a:solidFill>
            <a:round/>
            <a:headEnd/>
            <a:tailEnd/>
          </a:ln>
        </p:spPr>
        <p:txBody>
          <a:bodyPr/>
          <a:lstStyle/>
          <a:p>
            <a:endParaRPr lang="en-US"/>
          </a:p>
        </p:txBody>
      </p:sp>
      <p:sp>
        <p:nvSpPr>
          <p:cNvPr id="213045" name="Line 53"/>
          <p:cNvSpPr>
            <a:spLocks noChangeShapeType="1"/>
          </p:cNvSpPr>
          <p:nvPr/>
        </p:nvSpPr>
        <p:spPr bwMode="auto">
          <a:xfrm flipV="1">
            <a:off x="1484313" y="5465763"/>
            <a:ext cx="1587" cy="46037"/>
          </a:xfrm>
          <a:prstGeom prst="line">
            <a:avLst/>
          </a:prstGeom>
          <a:noFill/>
          <a:ln w="12700">
            <a:solidFill>
              <a:srgbClr val="000000"/>
            </a:solidFill>
            <a:round/>
            <a:headEnd/>
            <a:tailEnd/>
          </a:ln>
        </p:spPr>
        <p:txBody>
          <a:bodyPr/>
          <a:lstStyle/>
          <a:p>
            <a:endParaRPr lang="en-US"/>
          </a:p>
        </p:txBody>
      </p:sp>
      <p:sp>
        <p:nvSpPr>
          <p:cNvPr id="213046" name="Line 54"/>
          <p:cNvSpPr>
            <a:spLocks noChangeShapeType="1"/>
          </p:cNvSpPr>
          <p:nvPr/>
        </p:nvSpPr>
        <p:spPr bwMode="auto">
          <a:xfrm flipV="1">
            <a:off x="1746250" y="5465763"/>
            <a:ext cx="1588" cy="46037"/>
          </a:xfrm>
          <a:prstGeom prst="line">
            <a:avLst/>
          </a:prstGeom>
          <a:noFill/>
          <a:ln w="12700">
            <a:solidFill>
              <a:srgbClr val="000000"/>
            </a:solidFill>
            <a:round/>
            <a:headEnd/>
            <a:tailEnd/>
          </a:ln>
        </p:spPr>
        <p:txBody>
          <a:bodyPr/>
          <a:lstStyle/>
          <a:p>
            <a:endParaRPr lang="en-US"/>
          </a:p>
        </p:txBody>
      </p:sp>
      <p:sp>
        <p:nvSpPr>
          <p:cNvPr id="213047" name="Line 55"/>
          <p:cNvSpPr>
            <a:spLocks noChangeShapeType="1"/>
          </p:cNvSpPr>
          <p:nvPr/>
        </p:nvSpPr>
        <p:spPr bwMode="auto">
          <a:xfrm flipV="1">
            <a:off x="1997075" y="5465763"/>
            <a:ext cx="1588" cy="46037"/>
          </a:xfrm>
          <a:prstGeom prst="line">
            <a:avLst/>
          </a:prstGeom>
          <a:noFill/>
          <a:ln w="12700">
            <a:solidFill>
              <a:srgbClr val="000000"/>
            </a:solidFill>
            <a:round/>
            <a:headEnd/>
            <a:tailEnd/>
          </a:ln>
        </p:spPr>
        <p:txBody>
          <a:bodyPr/>
          <a:lstStyle/>
          <a:p>
            <a:endParaRPr lang="en-US"/>
          </a:p>
        </p:txBody>
      </p:sp>
      <p:sp>
        <p:nvSpPr>
          <p:cNvPr id="213048" name="Line 56"/>
          <p:cNvSpPr>
            <a:spLocks noChangeShapeType="1"/>
          </p:cNvSpPr>
          <p:nvPr/>
        </p:nvSpPr>
        <p:spPr bwMode="auto">
          <a:xfrm flipV="1">
            <a:off x="2259013" y="5465763"/>
            <a:ext cx="1587" cy="46037"/>
          </a:xfrm>
          <a:prstGeom prst="line">
            <a:avLst/>
          </a:prstGeom>
          <a:noFill/>
          <a:ln w="12700">
            <a:solidFill>
              <a:srgbClr val="000000"/>
            </a:solidFill>
            <a:round/>
            <a:headEnd/>
            <a:tailEnd/>
          </a:ln>
        </p:spPr>
        <p:txBody>
          <a:bodyPr/>
          <a:lstStyle/>
          <a:p>
            <a:endParaRPr lang="en-US"/>
          </a:p>
        </p:txBody>
      </p:sp>
      <p:sp>
        <p:nvSpPr>
          <p:cNvPr id="213049" name="Line 57"/>
          <p:cNvSpPr>
            <a:spLocks noChangeShapeType="1"/>
          </p:cNvSpPr>
          <p:nvPr/>
        </p:nvSpPr>
        <p:spPr bwMode="auto">
          <a:xfrm flipV="1">
            <a:off x="2511425" y="5465763"/>
            <a:ext cx="1588" cy="46037"/>
          </a:xfrm>
          <a:prstGeom prst="line">
            <a:avLst/>
          </a:prstGeom>
          <a:noFill/>
          <a:ln w="12700">
            <a:solidFill>
              <a:srgbClr val="000000"/>
            </a:solidFill>
            <a:round/>
            <a:headEnd/>
            <a:tailEnd/>
          </a:ln>
        </p:spPr>
        <p:txBody>
          <a:bodyPr/>
          <a:lstStyle/>
          <a:p>
            <a:endParaRPr lang="en-US"/>
          </a:p>
        </p:txBody>
      </p:sp>
      <p:sp>
        <p:nvSpPr>
          <p:cNvPr id="213050" name="Line 58"/>
          <p:cNvSpPr>
            <a:spLocks noChangeShapeType="1"/>
          </p:cNvSpPr>
          <p:nvPr/>
        </p:nvSpPr>
        <p:spPr bwMode="auto">
          <a:xfrm flipV="1">
            <a:off x="2773363" y="5465763"/>
            <a:ext cx="1587" cy="46037"/>
          </a:xfrm>
          <a:prstGeom prst="line">
            <a:avLst/>
          </a:prstGeom>
          <a:noFill/>
          <a:ln w="12700">
            <a:solidFill>
              <a:srgbClr val="000000"/>
            </a:solidFill>
            <a:round/>
            <a:headEnd/>
            <a:tailEnd/>
          </a:ln>
        </p:spPr>
        <p:txBody>
          <a:bodyPr/>
          <a:lstStyle/>
          <a:p>
            <a:endParaRPr lang="en-US"/>
          </a:p>
        </p:txBody>
      </p:sp>
      <p:sp>
        <p:nvSpPr>
          <p:cNvPr id="213051" name="Line 59"/>
          <p:cNvSpPr>
            <a:spLocks noChangeShapeType="1"/>
          </p:cNvSpPr>
          <p:nvPr/>
        </p:nvSpPr>
        <p:spPr bwMode="auto">
          <a:xfrm flipV="1">
            <a:off x="3024188" y="5465763"/>
            <a:ext cx="1587" cy="46037"/>
          </a:xfrm>
          <a:prstGeom prst="line">
            <a:avLst/>
          </a:prstGeom>
          <a:noFill/>
          <a:ln w="12700">
            <a:solidFill>
              <a:srgbClr val="000000"/>
            </a:solidFill>
            <a:round/>
            <a:headEnd/>
            <a:tailEnd/>
          </a:ln>
        </p:spPr>
        <p:txBody>
          <a:bodyPr/>
          <a:lstStyle/>
          <a:p>
            <a:endParaRPr lang="en-US"/>
          </a:p>
        </p:txBody>
      </p:sp>
      <p:sp>
        <p:nvSpPr>
          <p:cNvPr id="213052" name="Line 60"/>
          <p:cNvSpPr>
            <a:spLocks noChangeShapeType="1"/>
          </p:cNvSpPr>
          <p:nvPr/>
        </p:nvSpPr>
        <p:spPr bwMode="auto">
          <a:xfrm flipV="1">
            <a:off x="3286125" y="5465763"/>
            <a:ext cx="1588" cy="46037"/>
          </a:xfrm>
          <a:prstGeom prst="line">
            <a:avLst/>
          </a:prstGeom>
          <a:noFill/>
          <a:ln w="12700">
            <a:solidFill>
              <a:srgbClr val="000000"/>
            </a:solidFill>
            <a:round/>
            <a:headEnd/>
            <a:tailEnd/>
          </a:ln>
        </p:spPr>
        <p:txBody>
          <a:bodyPr/>
          <a:lstStyle/>
          <a:p>
            <a:endParaRPr lang="en-US"/>
          </a:p>
        </p:txBody>
      </p:sp>
      <p:sp>
        <p:nvSpPr>
          <p:cNvPr id="213053" name="Line 61"/>
          <p:cNvSpPr>
            <a:spLocks noChangeShapeType="1"/>
          </p:cNvSpPr>
          <p:nvPr/>
        </p:nvSpPr>
        <p:spPr bwMode="auto">
          <a:xfrm flipV="1">
            <a:off x="3548063" y="5465763"/>
            <a:ext cx="1587" cy="46037"/>
          </a:xfrm>
          <a:prstGeom prst="line">
            <a:avLst/>
          </a:prstGeom>
          <a:noFill/>
          <a:ln w="12700">
            <a:solidFill>
              <a:srgbClr val="000000"/>
            </a:solidFill>
            <a:round/>
            <a:headEnd/>
            <a:tailEnd/>
          </a:ln>
        </p:spPr>
        <p:txBody>
          <a:bodyPr/>
          <a:lstStyle/>
          <a:p>
            <a:endParaRPr lang="en-US"/>
          </a:p>
        </p:txBody>
      </p:sp>
      <p:sp>
        <p:nvSpPr>
          <p:cNvPr id="213054" name="Line 62"/>
          <p:cNvSpPr>
            <a:spLocks noChangeShapeType="1"/>
          </p:cNvSpPr>
          <p:nvPr/>
        </p:nvSpPr>
        <p:spPr bwMode="auto">
          <a:xfrm flipV="1">
            <a:off x="3797300" y="5465763"/>
            <a:ext cx="1588" cy="46037"/>
          </a:xfrm>
          <a:prstGeom prst="line">
            <a:avLst/>
          </a:prstGeom>
          <a:noFill/>
          <a:ln w="12700">
            <a:solidFill>
              <a:srgbClr val="000000"/>
            </a:solidFill>
            <a:round/>
            <a:headEnd/>
            <a:tailEnd/>
          </a:ln>
        </p:spPr>
        <p:txBody>
          <a:bodyPr/>
          <a:lstStyle/>
          <a:p>
            <a:endParaRPr lang="en-US"/>
          </a:p>
        </p:txBody>
      </p:sp>
      <p:sp>
        <p:nvSpPr>
          <p:cNvPr id="213055" name="Line 63"/>
          <p:cNvSpPr>
            <a:spLocks noChangeShapeType="1"/>
          </p:cNvSpPr>
          <p:nvPr/>
        </p:nvSpPr>
        <p:spPr bwMode="auto">
          <a:xfrm flipV="1">
            <a:off x="4064000" y="5465763"/>
            <a:ext cx="1588" cy="46037"/>
          </a:xfrm>
          <a:prstGeom prst="line">
            <a:avLst/>
          </a:prstGeom>
          <a:noFill/>
          <a:ln w="12700">
            <a:solidFill>
              <a:srgbClr val="000000"/>
            </a:solidFill>
            <a:round/>
            <a:headEnd/>
            <a:tailEnd/>
          </a:ln>
        </p:spPr>
        <p:txBody>
          <a:bodyPr/>
          <a:lstStyle/>
          <a:p>
            <a:endParaRPr lang="en-US"/>
          </a:p>
        </p:txBody>
      </p:sp>
      <p:sp>
        <p:nvSpPr>
          <p:cNvPr id="213056" name="Line 64"/>
          <p:cNvSpPr>
            <a:spLocks noChangeShapeType="1"/>
          </p:cNvSpPr>
          <p:nvPr/>
        </p:nvSpPr>
        <p:spPr bwMode="auto">
          <a:xfrm flipV="1">
            <a:off x="4313238" y="5465763"/>
            <a:ext cx="1587" cy="46037"/>
          </a:xfrm>
          <a:prstGeom prst="line">
            <a:avLst/>
          </a:prstGeom>
          <a:noFill/>
          <a:ln w="12700">
            <a:solidFill>
              <a:srgbClr val="000000"/>
            </a:solidFill>
            <a:round/>
            <a:headEnd/>
            <a:tailEnd/>
          </a:ln>
        </p:spPr>
        <p:txBody>
          <a:bodyPr/>
          <a:lstStyle/>
          <a:p>
            <a:endParaRPr lang="en-US"/>
          </a:p>
        </p:txBody>
      </p:sp>
      <p:sp>
        <p:nvSpPr>
          <p:cNvPr id="213057" name="Line 65"/>
          <p:cNvSpPr>
            <a:spLocks noChangeShapeType="1"/>
          </p:cNvSpPr>
          <p:nvPr/>
        </p:nvSpPr>
        <p:spPr bwMode="auto">
          <a:xfrm flipV="1">
            <a:off x="4575175" y="5465763"/>
            <a:ext cx="1588" cy="46037"/>
          </a:xfrm>
          <a:prstGeom prst="line">
            <a:avLst/>
          </a:prstGeom>
          <a:noFill/>
          <a:ln w="12700">
            <a:solidFill>
              <a:srgbClr val="000000"/>
            </a:solidFill>
            <a:round/>
            <a:headEnd/>
            <a:tailEnd/>
          </a:ln>
        </p:spPr>
        <p:txBody>
          <a:bodyPr/>
          <a:lstStyle/>
          <a:p>
            <a:endParaRPr lang="en-US"/>
          </a:p>
        </p:txBody>
      </p:sp>
      <p:sp>
        <p:nvSpPr>
          <p:cNvPr id="213058" name="Line 66"/>
          <p:cNvSpPr>
            <a:spLocks noChangeShapeType="1"/>
          </p:cNvSpPr>
          <p:nvPr/>
        </p:nvSpPr>
        <p:spPr bwMode="auto">
          <a:xfrm flipV="1">
            <a:off x="4826000" y="5465763"/>
            <a:ext cx="1588" cy="46037"/>
          </a:xfrm>
          <a:prstGeom prst="line">
            <a:avLst/>
          </a:prstGeom>
          <a:noFill/>
          <a:ln w="12700">
            <a:solidFill>
              <a:srgbClr val="000000"/>
            </a:solidFill>
            <a:round/>
            <a:headEnd/>
            <a:tailEnd/>
          </a:ln>
        </p:spPr>
        <p:txBody>
          <a:bodyPr/>
          <a:lstStyle/>
          <a:p>
            <a:endParaRPr lang="en-US"/>
          </a:p>
        </p:txBody>
      </p:sp>
      <p:sp>
        <p:nvSpPr>
          <p:cNvPr id="213059" name="Line 67"/>
          <p:cNvSpPr>
            <a:spLocks noChangeShapeType="1"/>
          </p:cNvSpPr>
          <p:nvPr/>
        </p:nvSpPr>
        <p:spPr bwMode="auto">
          <a:xfrm flipV="1">
            <a:off x="5087938" y="5465763"/>
            <a:ext cx="1587" cy="46037"/>
          </a:xfrm>
          <a:prstGeom prst="line">
            <a:avLst/>
          </a:prstGeom>
          <a:noFill/>
          <a:ln w="12700">
            <a:solidFill>
              <a:srgbClr val="000000"/>
            </a:solidFill>
            <a:round/>
            <a:headEnd/>
            <a:tailEnd/>
          </a:ln>
        </p:spPr>
        <p:txBody>
          <a:bodyPr/>
          <a:lstStyle/>
          <a:p>
            <a:endParaRPr lang="en-US"/>
          </a:p>
        </p:txBody>
      </p:sp>
      <p:sp>
        <p:nvSpPr>
          <p:cNvPr id="213060" name="Line 68"/>
          <p:cNvSpPr>
            <a:spLocks noChangeShapeType="1"/>
          </p:cNvSpPr>
          <p:nvPr/>
        </p:nvSpPr>
        <p:spPr bwMode="auto">
          <a:xfrm flipV="1">
            <a:off x="5340350" y="5465763"/>
            <a:ext cx="1588" cy="46037"/>
          </a:xfrm>
          <a:prstGeom prst="line">
            <a:avLst/>
          </a:prstGeom>
          <a:noFill/>
          <a:ln w="12700">
            <a:solidFill>
              <a:srgbClr val="000000"/>
            </a:solidFill>
            <a:round/>
            <a:headEnd/>
            <a:tailEnd/>
          </a:ln>
        </p:spPr>
        <p:txBody>
          <a:bodyPr/>
          <a:lstStyle/>
          <a:p>
            <a:endParaRPr lang="en-US"/>
          </a:p>
        </p:txBody>
      </p:sp>
      <p:sp>
        <p:nvSpPr>
          <p:cNvPr id="213061" name="Line 69"/>
          <p:cNvSpPr>
            <a:spLocks noChangeShapeType="1"/>
          </p:cNvSpPr>
          <p:nvPr/>
        </p:nvSpPr>
        <p:spPr bwMode="auto">
          <a:xfrm flipV="1">
            <a:off x="5602288" y="5465763"/>
            <a:ext cx="1587" cy="46037"/>
          </a:xfrm>
          <a:prstGeom prst="line">
            <a:avLst/>
          </a:prstGeom>
          <a:noFill/>
          <a:ln w="12700">
            <a:solidFill>
              <a:srgbClr val="000000"/>
            </a:solidFill>
            <a:round/>
            <a:headEnd/>
            <a:tailEnd/>
          </a:ln>
        </p:spPr>
        <p:txBody>
          <a:bodyPr/>
          <a:lstStyle/>
          <a:p>
            <a:endParaRPr lang="en-US"/>
          </a:p>
        </p:txBody>
      </p:sp>
      <p:sp>
        <p:nvSpPr>
          <p:cNvPr id="213062" name="Line 70"/>
          <p:cNvSpPr>
            <a:spLocks noChangeShapeType="1"/>
          </p:cNvSpPr>
          <p:nvPr/>
        </p:nvSpPr>
        <p:spPr bwMode="auto">
          <a:xfrm flipV="1">
            <a:off x="5864225" y="5465763"/>
            <a:ext cx="1588" cy="46037"/>
          </a:xfrm>
          <a:prstGeom prst="line">
            <a:avLst/>
          </a:prstGeom>
          <a:noFill/>
          <a:ln w="12700">
            <a:solidFill>
              <a:srgbClr val="000000"/>
            </a:solidFill>
            <a:round/>
            <a:headEnd/>
            <a:tailEnd/>
          </a:ln>
        </p:spPr>
        <p:txBody>
          <a:bodyPr/>
          <a:lstStyle/>
          <a:p>
            <a:endParaRPr lang="en-US"/>
          </a:p>
        </p:txBody>
      </p:sp>
      <p:sp>
        <p:nvSpPr>
          <p:cNvPr id="213063" name="Line 71"/>
          <p:cNvSpPr>
            <a:spLocks noChangeShapeType="1"/>
          </p:cNvSpPr>
          <p:nvPr/>
        </p:nvSpPr>
        <p:spPr bwMode="auto">
          <a:xfrm flipV="1">
            <a:off x="6115050" y="5465763"/>
            <a:ext cx="1588" cy="46037"/>
          </a:xfrm>
          <a:prstGeom prst="line">
            <a:avLst/>
          </a:prstGeom>
          <a:noFill/>
          <a:ln w="12700">
            <a:solidFill>
              <a:srgbClr val="000000"/>
            </a:solidFill>
            <a:round/>
            <a:headEnd/>
            <a:tailEnd/>
          </a:ln>
        </p:spPr>
        <p:txBody>
          <a:bodyPr/>
          <a:lstStyle/>
          <a:p>
            <a:endParaRPr lang="en-US"/>
          </a:p>
        </p:txBody>
      </p:sp>
      <p:sp>
        <p:nvSpPr>
          <p:cNvPr id="213064" name="Line 72"/>
          <p:cNvSpPr>
            <a:spLocks noChangeShapeType="1"/>
          </p:cNvSpPr>
          <p:nvPr/>
        </p:nvSpPr>
        <p:spPr bwMode="auto">
          <a:xfrm flipV="1">
            <a:off x="6376988" y="5465763"/>
            <a:ext cx="1587" cy="46037"/>
          </a:xfrm>
          <a:prstGeom prst="line">
            <a:avLst/>
          </a:prstGeom>
          <a:noFill/>
          <a:ln w="12700">
            <a:solidFill>
              <a:srgbClr val="000000"/>
            </a:solidFill>
            <a:round/>
            <a:headEnd/>
            <a:tailEnd/>
          </a:ln>
        </p:spPr>
        <p:txBody>
          <a:bodyPr/>
          <a:lstStyle/>
          <a:p>
            <a:endParaRPr lang="en-US"/>
          </a:p>
        </p:txBody>
      </p:sp>
      <p:sp>
        <p:nvSpPr>
          <p:cNvPr id="213065" name="Line 73"/>
          <p:cNvSpPr>
            <a:spLocks noChangeShapeType="1"/>
          </p:cNvSpPr>
          <p:nvPr/>
        </p:nvSpPr>
        <p:spPr bwMode="auto">
          <a:xfrm flipV="1">
            <a:off x="6626225" y="5465763"/>
            <a:ext cx="1588" cy="46037"/>
          </a:xfrm>
          <a:prstGeom prst="line">
            <a:avLst/>
          </a:prstGeom>
          <a:noFill/>
          <a:ln w="12700">
            <a:solidFill>
              <a:srgbClr val="000000"/>
            </a:solidFill>
            <a:round/>
            <a:headEnd/>
            <a:tailEnd/>
          </a:ln>
        </p:spPr>
        <p:txBody>
          <a:bodyPr/>
          <a:lstStyle/>
          <a:p>
            <a:endParaRPr lang="en-US"/>
          </a:p>
        </p:txBody>
      </p:sp>
      <p:sp>
        <p:nvSpPr>
          <p:cNvPr id="213066" name="Line 74"/>
          <p:cNvSpPr>
            <a:spLocks noChangeShapeType="1"/>
          </p:cNvSpPr>
          <p:nvPr/>
        </p:nvSpPr>
        <p:spPr bwMode="auto">
          <a:xfrm flipV="1">
            <a:off x="6891338" y="5465763"/>
            <a:ext cx="1587" cy="46037"/>
          </a:xfrm>
          <a:prstGeom prst="line">
            <a:avLst/>
          </a:prstGeom>
          <a:noFill/>
          <a:ln w="12700">
            <a:solidFill>
              <a:srgbClr val="000000"/>
            </a:solidFill>
            <a:round/>
            <a:headEnd/>
            <a:tailEnd/>
          </a:ln>
        </p:spPr>
        <p:txBody>
          <a:bodyPr/>
          <a:lstStyle/>
          <a:p>
            <a:endParaRPr lang="en-US"/>
          </a:p>
        </p:txBody>
      </p:sp>
      <p:sp>
        <p:nvSpPr>
          <p:cNvPr id="213067" name="Line 75"/>
          <p:cNvSpPr>
            <a:spLocks noChangeShapeType="1"/>
          </p:cNvSpPr>
          <p:nvPr/>
        </p:nvSpPr>
        <p:spPr bwMode="auto">
          <a:xfrm flipV="1">
            <a:off x="7142163" y="5465763"/>
            <a:ext cx="1587" cy="46037"/>
          </a:xfrm>
          <a:prstGeom prst="line">
            <a:avLst/>
          </a:prstGeom>
          <a:noFill/>
          <a:ln w="12700">
            <a:solidFill>
              <a:srgbClr val="000000"/>
            </a:solidFill>
            <a:round/>
            <a:headEnd/>
            <a:tailEnd/>
          </a:ln>
        </p:spPr>
        <p:txBody>
          <a:bodyPr/>
          <a:lstStyle/>
          <a:p>
            <a:endParaRPr lang="en-US"/>
          </a:p>
        </p:txBody>
      </p:sp>
      <p:sp>
        <p:nvSpPr>
          <p:cNvPr id="213068" name="Line 76"/>
          <p:cNvSpPr>
            <a:spLocks noChangeShapeType="1"/>
          </p:cNvSpPr>
          <p:nvPr/>
        </p:nvSpPr>
        <p:spPr bwMode="auto">
          <a:xfrm flipV="1">
            <a:off x="7404100" y="5465763"/>
            <a:ext cx="1588" cy="46037"/>
          </a:xfrm>
          <a:prstGeom prst="line">
            <a:avLst/>
          </a:prstGeom>
          <a:noFill/>
          <a:ln w="12700">
            <a:solidFill>
              <a:srgbClr val="000000"/>
            </a:solidFill>
            <a:round/>
            <a:headEnd/>
            <a:tailEnd/>
          </a:ln>
        </p:spPr>
        <p:txBody>
          <a:bodyPr/>
          <a:lstStyle/>
          <a:p>
            <a:endParaRPr lang="en-US"/>
          </a:p>
        </p:txBody>
      </p:sp>
      <p:sp>
        <p:nvSpPr>
          <p:cNvPr id="213069" name="Line 77"/>
          <p:cNvSpPr>
            <a:spLocks noChangeShapeType="1"/>
          </p:cNvSpPr>
          <p:nvPr/>
        </p:nvSpPr>
        <p:spPr bwMode="auto">
          <a:xfrm flipV="1">
            <a:off x="7666038" y="5465763"/>
            <a:ext cx="1587" cy="46037"/>
          </a:xfrm>
          <a:prstGeom prst="line">
            <a:avLst/>
          </a:prstGeom>
          <a:noFill/>
          <a:ln w="12700">
            <a:solidFill>
              <a:srgbClr val="000000"/>
            </a:solidFill>
            <a:round/>
            <a:headEnd/>
            <a:tailEnd/>
          </a:ln>
        </p:spPr>
        <p:txBody>
          <a:bodyPr/>
          <a:lstStyle/>
          <a:p>
            <a:endParaRPr lang="en-US"/>
          </a:p>
        </p:txBody>
      </p:sp>
      <p:sp>
        <p:nvSpPr>
          <p:cNvPr id="213070" name="Line 78"/>
          <p:cNvSpPr>
            <a:spLocks noChangeShapeType="1"/>
          </p:cNvSpPr>
          <p:nvPr/>
        </p:nvSpPr>
        <p:spPr bwMode="auto">
          <a:xfrm flipV="1">
            <a:off x="7916863" y="5465763"/>
            <a:ext cx="1587" cy="46037"/>
          </a:xfrm>
          <a:prstGeom prst="line">
            <a:avLst/>
          </a:prstGeom>
          <a:noFill/>
          <a:ln w="12700">
            <a:solidFill>
              <a:srgbClr val="000000"/>
            </a:solidFill>
            <a:round/>
            <a:headEnd/>
            <a:tailEnd/>
          </a:ln>
        </p:spPr>
        <p:txBody>
          <a:bodyPr/>
          <a:lstStyle/>
          <a:p>
            <a:endParaRPr lang="en-US"/>
          </a:p>
        </p:txBody>
      </p:sp>
      <p:sp>
        <p:nvSpPr>
          <p:cNvPr id="213071" name="Line 79"/>
          <p:cNvSpPr>
            <a:spLocks noChangeShapeType="1"/>
          </p:cNvSpPr>
          <p:nvPr/>
        </p:nvSpPr>
        <p:spPr bwMode="auto">
          <a:xfrm flipV="1">
            <a:off x="1484313" y="5465763"/>
            <a:ext cx="1587" cy="57150"/>
          </a:xfrm>
          <a:prstGeom prst="line">
            <a:avLst/>
          </a:prstGeom>
          <a:noFill/>
          <a:ln w="12700">
            <a:solidFill>
              <a:srgbClr val="000000"/>
            </a:solidFill>
            <a:round/>
            <a:headEnd/>
            <a:tailEnd/>
          </a:ln>
        </p:spPr>
        <p:txBody>
          <a:bodyPr/>
          <a:lstStyle/>
          <a:p>
            <a:endParaRPr lang="en-US"/>
          </a:p>
        </p:txBody>
      </p:sp>
      <p:sp>
        <p:nvSpPr>
          <p:cNvPr id="213072" name="Line 80"/>
          <p:cNvSpPr>
            <a:spLocks noChangeShapeType="1"/>
          </p:cNvSpPr>
          <p:nvPr/>
        </p:nvSpPr>
        <p:spPr bwMode="auto">
          <a:xfrm flipV="1">
            <a:off x="2773363" y="5465763"/>
            <a:ext cx="1587" cy="57150"/>
          </a:xfrm>
          <a:prstGeom prst="line">
            <a:avLst/>
          </a:prstGeom>
          <a:noFill/>
          <a:ln w="12700">
            <a:solidFill>
              <a:srgbClr val="000000"/>
            </a:solidFill>
            <a:round/>
            <a:headEnd/>
            <a:tailEnd/>
          </a:ln>
        </p:spPr>
        <p:txBody>
          <a:bodyPr/>
          <a:lstStyle/>
          <a:p>
            <a:endParaRPr lang="en-US"/>
          </a:p>
        </p:txBody>
      </p:sp>
      <p:sp>
        <p:nvSpPr>
          <p:cNvPr id="213073" name="Line 81"/>
          <p:cNvSpPr>
            <a:spLocks noChangeShapeType="1"/>
          </p:cNvSpPr>
          <p:nvPr/>
        </p:nvSpPr>
        <p:spPr bwMode="auto">
          <a:xfrm flipV="1">
            <a:off x="4064000" y="5465763"/>
            <a:ext cx="1588" cy="57150"/>
          </a:xfrm>
          <a:prstGeom prst="line">
            <a:avLst/>
          </a:prstGeom>
          <a:noFill/>
          <a:ln w="12700">
            <a:solidFill>
              <a:srgbClr val="000000"/>
            </a:solidFill>
            <a:round/>
            <a:headEnd/>
            <a:tailEnd/>
          </a:ln>
        </p:spPr>
        <p:txBody>
          <a:bodyPr/>
          <a:lstStyle/>
          <a:p>
            <a:endParaRPr lang="en-US"/>
          </a:p>
        </p:txBody>
      </p:sp>
      <p:sp>
        <p:nvSpPr>
          <p:cNvPr id="213074" name="Line 82"/>
          <p:cNvSpPr>
            <a:spLocks noChangeShapeType="1"/>
          </p:cNvSpPr>
          <p:nvPr/>
        </p:nvSpPr>
        <p:spPr bwMode="auto">
          <a:xfrm flipV="1">
            <a:off x="5340350" y="5465763"/>
            <a:ext cx="1588" cy="57150"/>
          </a:xfrm>
          <a:prstGeom prst="line">
            <a:avLst/>
          </a:prstGeom>
          <a:noFill/>
          <a:ln w="12700">
            <a:solidFill>
              <a:srgbClr val="000000"/>
            </a:solidFill>
            <a:round/>
            <a:headEnd/>
            <a:tailEnd/>
          </a:ln>
        </p:spPr>
        <p:txBody>
          <a:bodyPr/>
          <a:lstStyle/>
          <a:p>
            <a:endParaRPr lang="en-US"/>
          </a:p>
        </p:txBody>
      </p:sp>
      <p:sp>
        <p:nvSpPr>
          <p:cNvPr id="213075" name="Line 83"/>
          <p:cNvSpPr>
            <a:spLocks noChangeShapeType="1"/>
          </p:cNvSpPr>
          <p:nvPr/>
        </p:nvSpPr>
        <p:spPr bwMode="auto">
          <a:xfrm flipV="1">
            <a:off x="6626225" y="5465763"/>
            <a:ext cx="1588" cy="57150"/>
          </a:xfrm>
          <a:prstGeom prst="line">
            <a:avLst/>
          </a:prstGeom>
          <a:noFill/>
          <a:ln w="12700">
            <a:solidFill>
              <a:srgbClr val="000000"/>
            </a:solidFill>
            <a:round/>
            <a:headEnd/>
            <a:tailEnd/>
          </a:ln>
        </p:spPr>
        <p:txBody>
          <a:bodyPr/>
          <a:lstStyle/>
          <a:p>
            <a:endParaRPr lang="en-US"/>
          </a:p>
        </p:txBody>
      </p:sp>
      <p:sp>
        <p:nvSpPr>
          <p:cNvPr id="213076" name="Line 84"/>
          <p:cNvSpPr>
            <a:spLocks noChangeShapeType="1"/>
          </p:cNvSpPr>
          <p:nvPr/>
        </p:nvSpPr>
        <p:spPr bwMode="auto">
          <a:xfrm flipV="1">
            <a:off x="7916863" y="5465763"/>
            <a:ext cx="1587" cy="57150"/>
          </a:xfrm>
          <a:prstGeom prst="line">
            <a:avLst/>
          </a:prstGeom>
          <a:noFill/>
          <a:ln w="12700">
            <a:solidFill>
              <a:srgbClr val="000000"/>
            </a:solidFill>
            <a:round/>
            <a:headEnd/>
            <a:tailEnd/>
          </a:ln>
        </p:spPr>
        <p:txBody>
          <a:bodyPr/>
          <a:lstStyle/>
          <a:p>
            <a:endParaRPr lang="en-US"/>
          </a:p>
        </p:txBody>
      </p:sp>
      <p:sp>
        <p:nvSpPr>
          <p:cNvPr id="213077" name="Freeform 85"/>
          <p:cNvSpPr>
            <a:spLocks/>
          </p:cNvSpPr>
          <p:nvPr/>
        </p:nvSpPr>
        <p:spPr bwMode="auto">
          <a:xfrm>
            <a:off x="1497013" y="2392363"/>
            <a:ext cx="6562725" cy="3052762"/>
          </a:xfrm>
          <a:custGeom>
            <a:avLst/>
            <a:gdLst/>
            <a:ahLst/>
            <a:cxnLst>
              <a:cxn ang="0">
                <a:pos x="0" y="1923"/>
              </a:cxn>
              <a:cxn ang="0">
                <a:pos x="7" y="1923"/>
              </a:cxn>
              <a:cxn ang="0">
                <a:pos x="15" y="1915"/>
              </a:cxn>
              <a:cxn ang="0">
                <a:pos x="29" y="1909"/>
              </a:cxn>
              <a:cxn ang="0">
                <a:pos x="52" y="1901"/>
              </a:cxn>
              <a:cxn ang="0">
                <a:pos x="75" y="1888"/>
              </a:cxn>
              <a:cxn ang="0">
                <a:pos x="90" y="1880"/>
              </a:cxn>
              <a:cxn ang="0">
                <a:pos x="111" y="1867"/>
              </a:cxn>
              <a:cxn ang="0">
                <a:pos x="134" y="1853"/>
              </a:cxn>
              <a:cxn ang="0">
                <a:pos x="165" y="1846"/>
              </a:cxn>
              <a:cxn ang="0">
                <a:pos x="201" y="1832"/>
              </a:cxn>
              <a:cxn ang="0">
                <a:pos x="247" y="1811"/>
              </a:cxn>
              <a:cxn ang="0">
                <a:pos x="299" y="1790"/>
              </a:cxn>
              <a:cxn ang="0">
                <a:pos x="353" y="1761"/>
              </a:cxn>
              <a:cxn ang="0">
                <a:pos x="420" y="1732"/>
              </a:cxn>
              <a:cxn ang="0">
                <a:pos x="459" y="1711"/>
              </a:cxn>
              <a:cxn ang="0">
                <a:pos x="503" y="1692"/>
              </a:cxn>
              <a:cxn ang="0">
                <a:pos x="601" y="1642"/>
              </a:cxn>
              <a:cxn ang="0">
                <a:pos x="653" y="1621"/>
              </a:cxn>
              <a:cxn ang="0">
                <a:pos x="714" y="1592"/>
              </a:cxn>
              <a:cxn ang="0">
                <a:pos x="781" y="1558"/>
              </a:cxn>
              <a:cxn ang="0">
                <a:pos x="848" y="1523"/>
              </a:cxn>
              <a:cxn ang="0">
                <a:pos x="931" y="1489"/>
              </a:cxn>
              <a:cxn ang="0">
                <a:pos x="1021" y="1446"/>
              </a:cxn>
              <a:cxn ang="0">
                <a:pos x="1119" y="1404"/>
              </a:cxn>
              <a:cxn ang="0">
                <a:pos x="1217" y="1354"/>
              </a:cxn>
              <a:cxn ang="0">
                <a:pos x="1330" y="1304"/>
              </a:cxn>
              <a:cxn ang="0">
                <a:pos x="1444" y="1249"/>
              </a:cxn>
              <a:cxn ang="0">
                <a:pos x="1570" y="1193"/>
              </a:cxn>
              <a:cxn ang="0">
                <a:pos x="1713" y="1130"/>
              </a:cxn>
              <a:cxn ang="0">
                <a:pos x="1880" y="1053"/>
              </a:cxn>
              <a:cxn ang="0">
                <a:pos x="1962" y="1010"/>
              </a:cxn>
              <a:cxn ang="0">
                <a:pos x="2060" y="968"/>
              </a:cxn>
              <a:cxn ang="0">
                <a:pos x="2158" y="918"/>
              </a:cxn>
              <a:cxn ang="0">
                <a:pos x="2269" y="870"/>
              </a:cxn>
              <a:cxn ang="0">
                <a:pos x="2383" y="815"/>
              </a:cxn>
              <a:cxn ang="0">
                <a:pos x="2504" y="757"/>
              </a:cxn>
              <a:cxn ang="0">
                <a:pos x="2759" y="638"/>
              </a:cxn>
              <a:cxn ang="0">
                <a:pos x="3030" y="511"/>
              </a:cxn>
              <a:cxn ang="0">
                <a:pos x="3308" y="386"/>
              </a:cxn>
              <a:cxn ang="0">
                <a:pos x="3592" y="252"/>
              </a:cxn>
              <a:cxn ang="0">
                <a:pos x="3871" y="125"/>
              </a:cxn>
              <a:cxn ang="0">
                <a:pos x="4134" y="0"/>
              </a:cxn>
            </a:cxnLst>
            <a:rect l="0" t="0" r="r" b="b"/>
            <a:pathLst>
              <a:path w="4134" h="1923">
                <a:moveTo>
                  <a:pt x="0" y="1923"/>
                </a:moveTo>
                <a:lnTo>
                  <a:pt x="7" y="1923"/>
                </a:lnTo>
                <a:lnTo>
                  <a:pt x="15" y="1915"/>
                </a:lnTo>
                <a:lnTo>
                  <a:pt x="29" y="1909"/>
                </a:lnTo>
                <a:lnTo>
                  <a:pt x="52" y="1901"/>
                </a:lnTo>
                <a:lnTo>
                  <a:pt x="75" y="1888"/>
                </a:lnTo>
                <a:lnTo>
                  <a:pt x="90" y="1880"/>
                </a:lnTo>
                <a:lnTo>
                  <a:pt x="111" y="1867"/>
                </a:lnTo>
                <a:lnTo>
                  <a:pt x="134" y="1853"/>
                </a:lnTo>
                <a:lnTo>
                  <a:pt x="165" y="1846"/>
                </a:lnTo>
                <a:lnTo>
                  <a:pt x="201" y="1832"/>
                </a:lnTo>
                <a:lnTo>
                  <a:pt x="247" y="1811"/>
                </a:lnTo>
                <a:lnTo>
                  <a:pt x="299" y="1790"/>
                </a:lnTo>
                <a:lnTo>
                  <a:pt x="353" y="1761"/>
                </a:lnTo>
                <a:lnTo>
                  <a:pt x="420" y="1732"/>
                </a:lnTo>
                <a:lnTo>
                  <a:pt x="459" y="1711"/>
                </a:lnTo>
                <a:lnTo>
                  <a:pt x="503" y="1692"/>
                </a:lnTo>
                <a:lnTo>
                  <a:pt x="601" y="1642"/>
                </a:lnTo>
                <a:lnTo>
                  <a:pt x="653" y="1621"/>
                </a:lnTo>
                <a:lnTo>
                  <a:pt x="714" y="1592"/>
                </a:lnTo>
                <a:lnTo>
                  <a:pt x="781" y="1558"/>
                </a:lnTo>
                <a:lnTo>
                  <a:pt x="848" y="1523"/>
                </a:lnTo>
                <a:lnTo>
                  <a:pt x="931" y="1489"/>
                </a:lnTo>
                <a:lnTo>
                  <a:pt x="1021" y="1446"/>
                </a:lnTo>
                <a:lnTo>
                  <a:pt x="1119" y="1404"/>
                </a:lnTo>
                <a:lnTo>
                  <a:pt x="1217" y="1354"/>
                </a:lnTo>
                <a:lnTo>
                  <a:pt x="1330" y="1304"/>
                </a:lnTo>
                <a:lnTo>
                  <a:pt x="1444" y="1249"/>
                </a:lnTo>
                <a:lnTo>
                  <a:pt x="1570" y="1193"/>
                </a:lnTo>
                <a:lnTo>
                  <a:pt x="1713" y="1130"/>
                </a:lnTo>
                <a:lnTo>
                  <a:pt x="1880" y="1053"/>
                </a:lnTo>
                <a:lnTo>
                  <a:pt x="1962" y="1010"/>
                </a:lnTo>
                <a:lnTo>
                  <a:pt x="2060" y="968"/>
                </a:lnTo>
                <a:lnTo>
                  <a:pt x="2158" y="918"/>
                </a:lnTo>
                <a:lnTo>
                  <a:pt x="2269" y="870"/>
                </a:lnTo>
                <a:lnTo>
                  <a:pt x="2383" y="815"/>
                </a:lnTo>
                <a:lnTo>
                  <a:pt x="2504" y="757"/>
                </a:lnTo>
                <a:lnTo>
                  <a:pt x="2759" y="638"/>
                </a:lnTo>
                <a:lnTo>
                  <a:pt x="3030" y="511"/>
                </a:lnTo>
                <a:lnTo>
                  <a:pt x="3308" y="386"/>
                </a:lnTo>
                <a:lnTo>
                  <a:pt x="3592" y="252"/>
                </a:lnTo>
                <a:lnTo>
                  <a:pt x="3871" y="125"/>
                </a:lnTo>
                <a:lnTo>
                  <a:pt x="4134" y="0"/>
                </a:lnTo>
              </a:path>
            </a:pathLst>
          </a:custGeom>
          <a:noFill/>
          <a:ln w="36513">
            <a:solidFill>
              <a:srgbClr val="00FFFF"/>
            </a:solidFill>
            <a:prstDash val="solid"/>
            <a:round/>
            <a:headEnd/>
            <a:tailEnd/>
          </a:ln>
        </p:spPr>
        <p:txBody>
          <a:bodyPr/>
          <a:lstStyle/>
          <a:p>
            <a:endParaRPr lang="en-US"/>
          </a:p>
        </p:txBody>
      </p:sp>
      <p:sp>
        <p:nvSpPr>
          <p:cNvPr id="213078" name="Freeform 86"/>
          <p:cNvSpPr>
            <a:spLocks/>
          </p:cNvSpPr>
          <p:nvPr/>
        </p:nvSpPr>
        <p:spPr bwMode="auto">
          <a:xfrm>
            <a:off x="1497013" y="3014663"/>
            <a:ext cx="6562725" cy="2430462"/>
          </a:xfrm>
          <a:custGeom>
            <a:avLst/>
            <a:gdLst/>
            <a:ahLst/>
            <a:cxnLst>
              <a:cxn ang="0">
                <a:pos x="0" y="1531"/>
              </a:cxn>
              <a:cxn ang="0">
                <a:pos x="7" y="1531"/>
              </a:cxn>
              <a:cxn ang="0">
                <a:pos x="15" y="1523"/>
              </a:cxn>
              <a:cxn ang="0">
                <a:pos x="29" y="1517"/>
              </a:cxn>
              <a:cxn ang="0">
                <a:pos x="52" y="1509"/>
              </a:cxn>
              <a:cxn ang="0">
                <a:pos x="75" y="1496"/>
              </a:cxn>
              <a:cxn ang="0">
                <a:pos x="90" y="1488"/>
              </a:cxn>
              <a:cxn ang="0">
                <a:pos x="111" y="1475"/>
              </a:cxn>
              <a:cxn ang="0">
                <a:pos x="134" y="1461"/>
              </a:cxn>
              <a:cxn ang="0">
                <a:pos x="165" y="1454"/>
              </a:cxn>
              <a:cxn ang="0">
                <a:pos x="201" y="1440"/>
              </a:cxn>
              <a:cxn ang="0">
                <a:pos x="247" y="1419"/>
              </a:cxn>
              <a:cxn ang="0">
                <a:pos x="299" y="1398"/>
              </a:cxn>
              <a:cxn ang="0">
                <a:pos x="353" y="1369"/>
              </a:cxn>
              <a:cxn ang="0">
                <a:pos x="420" y="1340"/>
              </a:cxn>
              <a:cxn ang="0">
                <a:pos x="459" y="1327"/>
              </a:cxn>
              <a:cxn ang="0">
                <a:pos x="503" y="1306"/>
              </a:cxn>
              <a:cxn ang="0">
                <a:pos x="601" y="1264"/>
              </a:cxn>
              <a:cxn ang="0">
                <a:pos x="653" y="1237"/>
              </a:cxn>
              <a:cxn ang="0">
                <a:pos x="714" y="1216"/>
              </a:cxn>
              <a:cxn ang="0">
                <a:pos x="781" y="1187"/>
              </a:cxn>
              <a:cxn ang="0">
                <a:pos x="848" y="1152"/>
              </a:cxn>
              <a:cxn ang="0">
                <a:pos x="931" y="1116"/>
              </a:cxn>
              <a:cxn ang="0">
                <a:pos x="1021" y="1081"/>
              </a:cxn>
              <a:cxn ang="0">
                <a:pos x="1119" y="1039"/>
              </a:cxn>
              <a:cxn ang="0">
                <a:pos x="1217" y="997"/>
              </a:cxn>
              <a:cxn ang="0">
                <a:pos x="1330" y="955"/>
              </a:cxn>
              <a:cxn ang="0">
                <a:pos x="1444" y="912"/>
              </a:cxn>
              <a:cxn ang="0">
                <a:pos x="1570" y="857"/>
              </a:cxn>
              <a:cxn ang="0">
                <a:pos x="1713" y="809"/>
              </a:cxn>
              <a:cxn ang="0">
                <a:pos x="1880" y="745"/>
              </a:cxn>
              <a:cxn ang="0">
                <a:pos x="1962" y="716"/>
              </a:cxn>
              <a:cxn ang="0">
                <a:pos x="2060" y="682"/>
              </a:cxn>
              <a:cxn ang="0">
                <a:pos x="2158" y="647"/>
              </a:cxn>
              <a:cxn ang="0">
                <a:pos x="2269" y="611"/>
              </a:cxn>
              <a:cxn ang="0">
                <a:pos x="2383" y="569"/>
              </a:cxn>
              <a:cxn ang="0">
                <a:pos x="2504" y="534"/>
              </a:cxn>
              <a:cxn ang="0">
                <a:pos x="2759" y="450"/>
              </a:cxn>
              <a:cxn ang="0">
                <a:pos x="3030" y="359"/>
              </a:cxn>
              <a:cxn ang="0">
                <a:pos x="3308" y="267"/>
              </a:cxn>
              <a:cxn ang="0">
                <a:pos x="3592" y="177"/>
              </a:cxn>
              <a:cxn ang="0">
                <a:pos x="3871" y="85"/>
              </a:cxn>
              <a:cxn ang="0">
                <a:pos x="4134" y="0"/>
              </a:cxn>
            </a:cxnLst>
            <a:rect l="0" t="0" r="r" b="b"/>
            <a:pathLst>
              <a:path w="4134" h="1531">
                <a:moveTo>
                  <a:pt x="0" y="1531"/>
                </a:moveTo>
                <a:lnTo>
                  <a:pt x="7" y="1531"/>
                </a:lnTo>
                <a:lnTo>
                  <a:pt x="15" y="1523"/>
                </a:lnTo>
                <a:lnTo>
                  <a:pt x="29" y="1517"/>
                </a:lnTo>
                <a:lnTo>
                  <a:pt x="52" y="1509"/>
                </a:lnTo>
                <a:lnTo>
                  <a:pt x="75" y="1496"/>
                </a:lnTo>
                <a:lnTo>
                  <a:pt x="90" y="1488"/>
                </a:lnTo>
                <a:lnTo>
                  <a:pt x="111" y="1475"/>
                </a:lnTo>
                <a:lnTo>
                  <a:pt x="134" y="1461"/>
                </a:lnTo>
                <a:lnTo>
                  <a:pt x="165" y="1454"/>
                </a:lnTo>
                <a:lnTo>
                  <a:pt x="201" y="1440"/>
                </a:lnTo>
                <a:lnTo>
                  <a:pt x="247" y="1419"/>
                </a:lnTo>
                <a:lnTo>
                  <a:pt x="299" y="1398"/>
                </a:lnTo>
                <a:lnTo>
                  <a:pt x="353" y="1369"/>
                </a:lnTo>
                <a:lnTo>
                  <a:pt x="420" y="1340"/>
                </a:lnTo>
                <a:lnTo>
                  <a:pt x="459" y="1327"/>
                </a:lnTo>
                <a:lnTo>
                  <a:pt x="503" y="1306"/>
                </a:lnTo>
                <a:lnTo>
                  <a:pt x="601" y="1264"/>
                </a:lnTo>
                <a:lnTo>
                  <a:pt x="653" y="1237"/>
                </a:lnTo>
                <a:lnTo>
                  <a:pt x="714" y="1216"/>
                </a:lnTo>
                <a:lnTo>
                  <a:pt x="781" y="1187"/>
                </a:lnTo>
                <a:lnTo>
                  <a:pt x="848" y="1152"/>
                </a:lnTo>
                <a:lnTo>
                  <a:pt x="931" y="1116"/>
                </a:lnTo>
                <a:lnTo>
                  <a:pt x="1021" y="1081"/>
                </a:lnTo>
                <a:lnTo>
                  <a:pt x="1119" y="1039"/>
                </a:lnTo>
                <a:lnTo>
                  <a:pt x="1217" y="997"/>
                </a:lnTo>
                <a:lnTo>
                  <a:pt x="1330" y="955"/>
                </a:lnTo>
                <a:lnTo>
                  <a:pt x="1444" y="912"/>
                </a:lnTo>
                <a:lnTo>
                  <a:pt x="1570" y="857"/>
                </a:lnTo>
                <a:lnTo>
                  <a:pt x="1713" y="809"/>
                </a:lnTo>
                <a:lnTo>
                  <a:pt x="1880" y="745"/>
                </a:lnTo>
                <a:lnTo>
                  <a:pt x="1962" y="716"/>
                </a:lnTo>
                <a:lnTo>
                  <a:pt x="2060" y="682"/>
                </a:lnTo>
                <a:lnTo>
                  <a:pt x="2158" y="647"/>
                </a:lnTo>
                <a:lnTo>
                  <a:pt x="2269" y="611"/>
                </a:lnTo>
                <a:lnTo>
                  <a:pt x="2383" y="569"/>
                </a:lnTo>
                <a:lnTo>
                  <a:pt x="2504" y="534"/>
                </a:lnTo>
                <a:lnTo>
                  <a:pt x="2759" y="450"/>
                </a:lnTo>
                <a:lnTo>
                  <a:pt x="3030" y="359"/>
                </a:lnTo>
                <a:lnTo>
                  <a:pt x="3308" y="267"/>
                </a:lnTo>
                <a:lnTo>
                  <a:pt x="3592" y="177"/>
                </a:lnTo>
                <a:lnTo>
                  <a:pt x="3871" y="85"/>
                </a:lnTo>
                <a:lnTo>
                  <a:pt x="4134" y="0"/>
                </a:lnTo>
              </a:path>
            </a:pathLst>
          </a:custGeom>
          <a:noFill/>
          <a:ln w="36513">
            <a:solidFill>
              <a:srgbClr val="008080"/>
            </a:solidFill>
            <a:prstDash val="solid"/>
            <a:round/>
            <a:headEnd/>
            <a:tailEnd/>
          </a:ln>
        </p:spPr>
        <p:txBody>
          <a:bodyPr/>
          <a:lstStyle/>
          <a:p>
            <a:endParaRPr lang="en-US"/>
          </a:p>
        </p:txBody>
      </p:sp>
      <p:sp>
        <p:nvSpPr>
          <p:cNvPr id="213079" name="Freeform 87"/>
          <p:cNvSpPr>
            <a:spLocks/>
          </p:cNvSpPr>
          <p:nvPr/>
        </p:nvSpPr>
        <p:spPr bwMode="auto">
          <a:xfrm>
            <a:off x="1497013" y="4597400"/>
            <a:ext cx="6562725" cy="847725"/>
          </a:xfrm>
          <a:custGeom>
            <a:avLst/>
            <a:gdLst/>
            <a:ahLst/>
            <a:cxnLst>
              <a:cxn ang="0">
                <a:pos x="0" y="534"/>
              </a:cxn>
              <a:cxn ang="0">
                <a:pos x="7" y="534"/>
              </a:cxn>
              <a:cxn ang="0">
                <a:pos x="15" y="526"/>
              </a:cxn>
              <a:cxn ang="0">
                <a:pos x="29" y="520"/>
              </a:cxn>
              <a:cxn ang="0">
                <a:pos x="52" y="512"/>
              </a:cxn>
              <a:cxn ang="0">
                <a:pos x="75" y="499"/>
              </a:cxn>
              <a:cxn ang="0">
                <a:pos x="90" y="491"/>
              </a:cxn>
              <a:cxn ang="0">
                <a:pos x="111" y="486"/>
              </a:cxn>
              <a:cxn ang="0">
                <a:pos x="134" y="478"/>
              </a:cxn>
              <a:cxn ang="0">
                <a:pos x="165" y="464"/>
              </a:cxn>
              <a:cxn ang="0">
                <a:pos x="201" y="449"/>
              </a:cxn>
              <a:cxn ang="0">
                <a:pos x="247" y="436"/>
              </a:cxn>
              <a:cxn ang="0">
                <a:pos x="299" y="422"/>
              </a:cxn>
              <a:cxn ang="0">
                <a:pos x="353" y="401"/>
              </a:cxn>
              <a:cxn ang="0">
                <a:pos x="420" y="380"/>
              </a:cxn>
              <a:cxn ang="0">
                <a:pos x="459" y="372"/>
              </a:cxn>
              <a:cxn ang="0">
                <a:pos x="503" y="359"/>
              </a:cxn>
              <a:cxn ang="0">
                <a:pos x="601" y="330"/>
              </a:cxn>
              <a:cxn ang="0">
                <a:pos x="653" y="317"/>
              </a:cxn>
              <a:cxn ang="0">
                <a:pos x="714" y="303"/>
              </a:cxn>
              <a:cxn ang="0">
                <a:pos x="781" y="288"/>
              </a:cxn>
              <a:cxn ang="0">
                <a:pos x="848" y="274"/>
              </a:cxn>
              <a:cxn ang="0">
                <a:pos x="931" y="261"/>
              </a:cxn>
              <a:cxn ang="0">
                <a:pos x="1021" y="246"/>
              </a:cxn>
              <a:cxn ang="0">
                <a:pos x="1119" y="232"/>
              </a:cxn>
              <a:cxn ang="0">
                <a:pos x="1217" y="211"/>
              </a:cxn>
              <a:cxn ang="0">
                <a:pos x="1330" y="198"/>
              </a:cxn>
              <a:cxn ang="0">
                <a:pos x="1444" y="176"/>
              </a:cxn>
              <a:cxn ang="0">
                <a:pos x="1570" y="161"/>
              </a:cxn>
              <a:cxn ang="0">
                <a:pos x="1713" y="148"/>
              </a:cxn>
              <a:cxn ang="0">
                <a:pos x="1880" y="126"/>
              </a:cxn>
              <a:cxn ang="0">
                <a:pos x="1962" y="119"/>
              </a:cxn>
              <a:cxn ang="0">
                <a:pos x="2060" y="113"/>
              </a:cxn>
              <a:cxn ang="0">
                <a:pos x="2158" y="105"/>
              </a:cxn>
              <a:cxn ang="0">
                <a:pos x="2269" y="100"/>
              </a:cxn>
              <a:cxn ang="0">
                <a:pos x="2383" y="92"/>
              </a:cxn>
              <a:cxn ang="0">
                <a:pos x="2504" y="84"/>
              </a:cxn>
              <a:cxn ang="0">
                <a:pos x="2759" y="71"/>
              </a:cxn>
              <a:cxn ang="0">
                <a:pos x="3030" y="57"/>
              </a:cxn>
              <a:cxn ang="0">
                <a:pos x="3308" y="42"/>
              </a:cxn>
              <a:cxn ang="0">
                <a:pos x="3592" y="29"/>
              </a:cxn>
              <a:cxn ang="0">
                <a:pos x="3871" y="15"/>
              </a:cxn>
              <a:cxn ang="0">
                <a:pos x="4134" y="0"/>
              </a:cxn>
            </a:cxnLst>
            <a:rect l="0" t="0" r="r" b="b"/>
            <a:pathLst>
              <a:path w="4134" h="534">
                <a:moveTo>
                  <a:pt x="0" y="534"/>
                </a:moveTo>
                <a:lnTo>
                  <a:pt x="7" y="534"/>
                </a:lnTo>
                <a:lnTo>
                  <a:pt x="15" y="526"/>
                </a:lnTo>
                <a:lnTo>
                  <a:pt x="29" y="520"/>
                </a:lnTo>
                <a:lnTo>
                  <a:pt x="52" y="512"/>
                </a:lnTo>
                <a:lnTo>
                  <a:pt x="75" y="499"/>
                </a:lnTo>
                <a:lnTo>
                  <a:pt x="90" y="491"/>
                </a:lnTo>
                <a:lnTo>
                  <a:pt x="111" y="486"/>
                </a:lnTo>
                <a:lnTo>
                  <a:pt x="134" y="478"/>
                </a:lnTo>
                <a:lnTo>
                  <a:pt x="165" y="464"/>
                </a:lnTo>
                <a:lnTo>
                  <a:pt x="201" y="449"/>
                </a:lnTo>
                <a:lnTo>
                  <a:pt x="247" y="436"/>
                </a:lnTo>
                <a:lnTo>
                  <a:pt x="299" y="422"/>
                </a:lnTo>
                <a:lnTo>
                  <a:pt x="353" y="401"/>
                </a:lnTo>
                <a:lnTo>
                  <a:pt x="420" y="380"/>
                </a:lnTo>
                <a:lnTo>
                  <a:pt x="459" y="372"/>
                </a:lnTo>
                <a:lnTo>
                  <a:pt x="503" y="359"/>
                </a:lnTo>
                <a:lnTo>
                  <a:pt x="601" y="330"/>
                </a:lnTo>
                <a:lnTo>
                  <a:pt x="653" y="317"/>
                </a:lnTo>
                <a:lnTo>
                  <a:pt x="714" y="303"/>
                </a:lnTo>
                <a:lnTo>
                  <a:pt x="781" y="288"/>
                </a:lnTo>
                <a:lnTo>
                  <a:pt x="848" y="274"/>
                </a:lnTo>
                <a:lnTo>
                  <a:pt x="931" y="261"/>
                </a:lnTo>
                <a:lnTo>
                  <a:pt x="1021" y="246"/>
                </a:lnTo>
                <a:lnTo>
                  <a:pt x="1119" y="232"/>
                </a:lnTo>
                <a:lnTo>
                  <a:pt x="1217" y="211"/>
                </a:lnTo>
                <a:lnTo>
                  <a:pt x="1330" y="198"/>
                </a:lnTo>
                <a:lnTo>
                  <a:pt x="1444" y="176"/>
                </a:lnTo>
                <a:lnTo>
                  <a:pt x="1570" y="161"/>
                </a:lnTo>
                <a:lnTo>
                  <a:pt x="1713" y="148"/>
                </a:lnTo>
                <a:lnTo>
                  <a:pt x="1880" y="126"/>
                </a:lnTo>
                <a:lnTo>
                  <a:pt x="1962" y="119"/>
                </a:lnTo>
                <a:lnTo>
                  <a:pt x="2060" y="113"/>
                </a:lnTo>
                <a:lnTo>
                  <a:pt x="2158" y="105"/>
                </a:lnTo>
                <a:lnTo>
                  <a:pt x="2269" y="100"/>
                </a:lnTo>
                <a:lnTo>
                  <a:pt x="2383" y="92"/>
                </a:lnTo>
                <a:lnTo>
                  <a:pt x="2504" y="84"/>
                </a:lnTo>
                <a:lnTo>
                  <a:pt x="2759" y="71"/>
                </a:lnTo>
                <a:lnTo>
                  <a:pt x="3030" y="57"/>
                </a:lnTo>
                <a:lnTo>
                  <a:pt x="3308" y="42"/>
                </a:lnTo>
                <a:lnTo>
                  <a:pt x="3592" y="29"/>
                </a:lnTo>
                <a:lnTo>
                  <a:pt x="3871" y="15"/>
                </a:lnTo>
                <a:lnTo>
                  <a:pt x="4134" y="0"/>
                </a:lnTo>
              </a:path>
            </a:pathLst>
          </a:custGeom>
          <a:noFill/>
          <a:ln w="36513">
            <a:solidFill>
              <a:srgbClr val="FF00FF"/>
            </a:solidFill>
            <a:prstDash val="solid"/>
            <a:round/>
            <a:headEnd/>
            <a:tailEnd/>
          </a:ln>
        </p:spPr>
        <p:txBody>
          <a:bodyPr/>
          <a:lstStyle/>
          <a:p>
            <a:endParaRPr lang="en-US"/>
          </a:p>
        </p:txBody>
      </p:sp>
      <p:sp>
        <p:nvSpPr>
          <p:cNvPr id="213080" name="Freeform 88"/>
          <p:cNvSpPr>
            <a:spLocks/>
          </p:cNvSpPr>
          <p:nvPr/>
        </p:nvSpPr>
        <p:spPr bwMode="auto">
          <a:xfrm>
            <a:off x="1497013" y="5343525"/>
            <a:ext cx="6562725" cy="101600"/>
          </a:xfrm>
          <a:custGeom>
            <a:avLst/>
            <a:gdLst/>
            <a:ahLst/>
            <a:cxnLst>
              <a:cxn ang="0">
                <a:pos x="0" y="64"/>
              </a:cxn>
              <a:cxn ang="0">
                <a:pos x="7" y="56"/>
              </a:cxn>
              <a:cxn ang="0">
                <a:pos x="15" y="56"/>
              </a:cxn>
              <a:cxn ang="0">
                <a:pos x="29" y="56"/>
              </a:cxn>
              <a:cxn ang="0">
                <a:pos x="52" y="50"/>
              </a:cxn>
              <a:cxn ang="0">
                <a:pos x="75" y="42"/>
              </a:cxn>
              <a:cxn ang="0">
                <a:pos x="90" y="37"/>
              </a:cxn>
              <a:cxn ang="0">
                <a:pos x="111" y="37"/>
              </a:cxn>
              <a:cxn ang="0">
                <a:pos x="134" y="29"/>
              </a:cxn>
              <a:cxn ang="0">
                <a:pos x="165" y="29"/>
              </a:cxn>
              <a:cxn ang="0">
                <a:pos x="201" y="21"/>
              </a:cxn>
              <a:cxn ang="0">
                <a:pos x="247" y="21"/>
              </a:cxn>
              <a:cxn ang="0">
                <a:pos x="299" y="21"/>
              </a:cxn>
              <a:cxn ang="0">
                <a:pos x="353" y="16"/>
              </a:cxn>
              <a:cxn ang="0">
                <a:pos x="420" y="16"/>
              </a:cxn>
              <a:cxn ang="0">
                <a:pos x="459" y="16"/>
              </a:cxn>
              <a:cxn ang="0">
                <a:pos x="503" y="16"/>
              </a:cxn>
              <a:cxn ang="0">
                <a:pos x="601" y="16"/>
              </a:cxn>
              <a:cxn ang="0">
                <a:pos x="653" y="16"/>
              </a:cxn>
              <a:cxn ang="0">
                <a:pos x="714" y="8"/>
              </a:cxn>
              <a:cxn ang="0">
                <a:pos x="781" y="8"/>
              </a:cxn>
              <a:cxn ang="0">
                <a:pos x="848" y="8"/>
              </a:cxn>
              <a:cxn ang="0">
                <a:pos x="931" y="8"/>
              </a:cxn>
              <a:cxn ang="0">
                <a:pos x="1021" y="8"/>
              </a:cxn>
              <a:cxn ang="0">
                <a:pos x="1119" y="8"/>
              </a:cxn>
              <a:cxn ang="0">
                <a:pos x="1217" y="8"/>
              </a:cxn>
              <a:cxn ang="0">
                <a:pos x="1330" y="8"/>
              </a:cxn>
              <a:cxn ang="0">
                <a:pos x="1444" y="0"/>
              </a:cxn>
              <a:cxn ang="0">
                <a:pos x="1570" y="0"/>
              </a:cxn>
              <a:cxn ang="0">
                <a:pos x="1713" y="0"/>
              </a:cxn>
              <a:cxn ang="0">
                <a:pos x="1880" y="0"/>
              </a:cxn>
              <a:cxn ang="0">
                <a:pos x="1962" y="0"/>
              </a:cxn>
              <a:cxn ang="0">
                <a:pos x="2060" y="0"/>
              </a:cxn>
              <a:cxn ang="0">
                <a:pos x="2158" y="0"/>
              </a:cxn>
              <a:cxn ang="0">
                <a:pos x="2269" y="0"/>
              </a:cxn>
              <a:cxn ang="0">
                <a:pos x="2383" y="0"/>
              </a:cxn>
              <a:cxn ang="0">
                <a:pos x="2504" y="0"/>
              </a:cxn>
              <a:cxn ang="0">
                <a:pos x="2759" y="0"/>
              </a:cxn>
              <a:cxn ang="0">
                <a:pos x="3030" y="0"/>
              </a:cxn>
              <a:cxn ang="0">
                <a:pos x="3308" y="0"/>
              </a:cxn>
              <a:cxn ang="0">
                <a:pos x="3592" y="0"/>
              </a:cxn>
              <a:cxn ang="0">
                <a:pos x="3871" y="0"/>
              </a:cxn>
              <a:cxn ang="0">
                <a:pos x="4134" y="0"/>
              </a:cxn>
            </a:cxnLst>
            <a:rect l="0" t="0" r="r" b="b"/>
            <a:pathLst>
              <a:path w="4134" h="64">
                <a:moveTo>
                  <a:pt x="0" y="64"/>
                </a:moveTo>
                <a:lnTo>
                  <a:pt x="7" y="56"/>
                </a:lnTo>
                <a:lnTo>
                  <a:pt x="15" y="56"/>
                </a:lnTo>
                <a:lnTo>
                  <a:pt x="29" y="56"/>
                </a:lnTo>
                <a:lnTo>
                  <a:pt x="52" y="50"/>
                </a:lnTo>
                <a:lnTo>
                  <a:pt x="75" y="42"/>
                </a:lnTo>
                <a:lnTo>
                  <a:pt x="90" y="37"/>
                </a:lnTo>
                <a:lnTo>
                  <a:pt x="111" y="37"/>
                </a:lnTo>
                <a:lnTo>
                  <a:pt x="134" y="29"/>
                </a:lnTo>
                <a:lnTo>
                  <a:pt x="165" y="29"/>
                </a:lnTo>
                <a:lnTo>
                  <a:pt x="201" y="21"/>
                </a:lnTo>
                <a:lnTo>
                  <a:pt x="247" y="21"/>
                </a:lnTo>
                <a:lnTo>
                  <a:pt x="299" y="21"/>
                </a:lnTo>
                <a:lnTo>
                  <a:pt x="353" y="16"/>
                </a:lnTo>
                <a:lnTo>
                  <a:pt x="420" y="16"/>
                </a:lnTo>
                <a:lnTo>
                  <a:pt x="459" y="16"/>
                </a:lnTo>
                <a:lnTo>
                  <a:pt x="503" y="16"/>
                </a:lnTo>
                <a:lnTo>
                  <a:pt x="601" y="16"/>
                </a:lnTo>
                <a:lnTo>
                  <a:pt x="653" y="16"/>
                </a:lnTo>
                <a:lnTo>
                  <a:pt x="714" y="8"/>
                </a:lnTo>
                <a:lnTo>
                  <a:pt x="781" y="8"/>
                </a:lnTo>
                <a:lnTo>
                  <a:pt x="848" y="8"/>
                </a:lnTo>
                <a:lnTo>
                  <a:pt x="931" y="8"/>
                </a:lnTo>
                <a:lnTo>
                  <a:pt x="1021" y="8"/>
                </a:lnTo>
                <a:lnTo>
                  <a:pt x="1119" y="8"/>
                </a:lnTo>
                <a:lnTo>
                  <a:pt x="1217" y="8"/>
                </a:lnTo>
                <a:lnTo>
                  <a:pt x="1330" y="8"/>
                </a:lnTo>
                <a:lnTo>
                  <a:pt x="1444" y="0"/>
                </a:lnTo>
                <a:lnTo>
                  <a:pt x="1570" y="0"/>
                </a:lnTo>
                <a:lnTo>
                  <a:pt x="1713" y="0"/>
                </a:lnTo>
                <a:lnTo>
                  <a:pt x="1880" y="0"/>
                </a:lnTo>
                <a:lnTo>
                  <a:pt x="1962" y="0"/>
                </a:lnTo>
                <a:lnTo>
                  <a:pt x="2060" y="0"/>
                </a:lnTo>
                <a:lnTo>
                  <a:pt x="2158" y="0"/>
                </a:lnTo>
                <a:lnTo>
                  <a:pt x="2269" y="0"/>
                </a:lnTo>
                <a:lnTo>
                  <a:pt x="2383" y="0"/>
                </a:lnTo>
                <a:lnTo>
                  <a:pt x="2504" y="0"/>
                </a:lnTo>
                <a:lnTo>
                  <a:pt x="2759" y="0"/>
                </a:lnTo>
                <a:lnTo>
                  <a:pt x="3030" y="0"/>
                </a:lnTo>
                <a:lnTo>
                  <a:pt x="3308" y="0"/>
                </a:lnTo>
                <a:lnTo>
                  <a:pt x="3592" y="0"/>
                </a:lnTo>
                <a:lnTo>
                  <a:pt x="3871" y="0"/>
                </a:lnTo>
                <a:lnTo>
                  <a:pt x="4134" y="0"/>
                </a:lnTo>
              </a:path>
            </a:pathLst>
          </a:custGeom>
          <a:noFill/>
          <a:ln w="36513">
            <a:solidFill>
              <a:srgbClr val="FF0000"/>
            </a:solidFill>
            <a:prstDash val="solid"/>
            <a:round/>
            <a:headEnd/>
            <a:tailEnd/>
          </a:ln>
        </p:spPr>
        <p:txBody>
          <a:bodyPr/>
          <a:lstStyle/>
          <a:p>
            <a:endParaRPr lang="en-US"/>
          </a:p>
        </p:txBody>
      </p:sp>
      <p:sp>
        <p:nvSpPr>
          <p:cNvPr id="213081" name="Rectangle 89"/>
          <p:cNvSpPr>
            <a:spLocks noChangeArrowheads="1"/>
          </p:cNvSpPr>
          <p:nvPr/>
        </p:nvSpPr>
        <p:spPr bwMode="auto">
          <a:xfrm>
            <a:off x="1238250" y="5362575"/>
            <a:ext cx="120650" cy="258763"/>
          </a:xfrm>
          <a:prstGeom prst="rect">
            <a:avLst/>
          </a:prstGeom>
          <a:noFill/>
          <a:ln w="9525">
            <a:noFill/>
            <a:miter lim="800000"/>
            <a:headEnd/>
            <a:tailEnd/>
          </a:ln>
        </p:spPr>
        <p:txBody>
          <a:bodyPr wrap="none" lIns="0" tIns="0" rIns="0" bIns="0">
            <a:spAutoFit/>
          </a:bodyPr>
          <a:lstStyle/>
          <a:p>
            <a:r>
              <a:rPr lang="en-US" sz="1700" b="1">
                <a:solidFill>
                  <a:srgbClr val="000000"/>
                </a:solidFill>
                <a:latin typeface="Arial" pitchFamily="34" charset="0"/>
              </a:rPr>
              <a:t>0</a:t>
            </a:r>
            <a:endParaRPr lang="en-US">
              <a:latin typeface="Times" charset="0"/>
            </a:endParaRPr>
          </a:p>
        </p:txBody>
      </p:sp>
      <p:sp>
        <p:nvSpPr>
          <p:cNvPr id="213082" name="Rectangle 90"/>
          <p:cNvSpPr>
            <a:spLocks noChangeArrowheads="1"/>
          </p:cNvSpPr>
          <p:nvPr/>
        </p:nvSpPr>
        <p:spPr bwMode="auto">
          <a:xfrm>
            <a:off x="1119188" y="4757738"/>
            <a:ext cx="241300" cy="258762"/>
          </a:xfrm>
          <a:prstGeom prst="rect">
            <a:avLst/>
          </a:prstGeom>
          <a:noFill/>
          <a:ln w="9525">
            <a:noFill/>
            <a:miter lim="800000"/>
            <a:headEnd/>
            <a:tailEnd/>
          </a:ln>
        </p:spPr>
        <p:txBody>
          <a:bodyPr wrap="none" lIns="0" tIns="0" rIns="0" bIns="0">
            <a:spAutoFit/>
          </a:bodyPr>
          <a:lstStyle/>
          <a:p>
            <a:r>
              <a:rPr lang="en-US" sz="1700" b="1">
                <a:solidFill>
                  <a:srgbClr val="000000"/>
                </a:solidFill>
                <a:latin typeface="Arial" pitchFamily="34" charset="0"/>
              </a:rPr>
              <a:t>50</a:t>
            </a:r>
            <a:endParaRPr lang="en-US">
              <a:latin typeface="Times" charset="0"/>
            </a:endParaRPr>
          </a:p>
        </p:txBody>
      </p:sp>
      <p:sp>
        <p:nvSpPr>
          <p:cNvPr id="213083" name="Rectangle 91"/>
          <p:cNvSpPr>
            <a:spLocks noChangeArrowheads="1"/>
          </p:cNvSpPr>
          <p:nvPr/>
        </p:nvSpPr>
        <p:spPr bwMode="auto">
          <a:xfrm>
            <a:off x="1000125" y="4170363"/>
            <a:ext cx="361950" cy="258762"/>
          </a:xfrm>
          <a:prstGeom prst="rect">
            <a:avLst/>
          </a:prstGeom>
          <a:noFill/>
          <a:ln w="9525">
            <a:noFill/>
            <a:miter lim="800000"/>
            <a:headEnd/>
            <a:tailEnd/>
          </a:ln>
        </p:spPr>
        <p:txBody>
          <a:bodyPr wrap="none" lIns="0" tIns="0" rIns="0" bIns="0">
            <a:spAutoFit/>
          </a:bodyPr>
          <a:lstStyle/>
          <a:p>
            <a:r>
              <a:rPr lang="en-US" sz="1700" b="1">
                <a:solidFill>
                  <a:srgbClr val="000000"/>
                </a:solidFill>
                <a:latin typeface="Arial" pitchFamily="34" charset="0"/>
              </a:rPr>
              <a:t>100</a:t>
            </a:r>
            <a:endParaRPr lang="en-US">
              <a:latin typeface="Times" charset="0"/>
            </a:endParaRPr>
          </a:p>
        </p:txBody>
      </p:sp>
      <p:sp>
        <p:nvSpPr>
          <p:cNvPr id="213084" name="Rectangle 92"/>
          <p:cNvSpPr>
            <a:spLocks noChangeArrowheads="1"/>
          </p:cNvSpPr>
          <p:nvPr/>
        </p:nvSpPr>
        <p:spPr bwMode="auto">
          <a:xfrm>
            <a:off x="1000125" y="3567113"/>
            <a:ext cx="361950" cy="258762"/>
          </a:xfrm>
          <a:prstGeom prst="rect">
            <a:avLst/>
          </a:prstGeom>
          <a:noFill/>
          <a:ln w="9525">
            <a:noFill/>
            <a:miter lim="800000"/>
            <a:headEnd/>
            <a:tailEnd/>
          </a:ln>
        </p:spPr>
        <p:txBody>
          <a:bodyPr wrap="none" lIns="0" tIns="0" rIns="0" bIns="0">
            <a:spAutoFit/>
          </a:bodyPr>
          <a:lstStyle/>
          <a:p>
            <a:r>
              <a:rPr lang="en-US" sz="1700" b="1">
                <a:solidFill>
                  <a:srgbClr val="000000"/>
                </a:solidFill>
                <a:latin typeface="Arial" pitchFamily="34" charset="0"/>
              </a:rPr>
              <a:t>150</a:t>
            </a:r>
            <a:endParaRPr lang="en-US">
              <a:latin typeface="Times" charset="0"/>
            </a:endParaRPr>
          </a:p>
        </p:txBody>
      </p:sp>
      <p:sp>
        <p:nvSpPr>
          <p:cNvPr id="213085" name="Rectangle 93"/>
          <p:cNvSpPr>
            <a:spLocks noChangeArrowheads="1"/>
          </p:cNvSpPr>
          <p:nvPr/>
        </p:nvSpPr>
        <p:spPr bwMode="auto">
          <a:xfrm>
            <a:off x="1000125" y="2965450"/>
            <a:ext cx="361950" cy="258763"/>
          </a:xfrm>
          <a:prstGeom prst="rect">
            <a:avLst/>
          </a:prstGeom>
          <a:noFill/>
          <a:ln w="9525">
            <a:noFill/>
            <a:miter lim="800000"/>
            <a:headEnd/>
            <a:tailEnd/>
          </a:ln>
        </p:spPr>
        <p:txBody>
          <a:bodyPr wrap="none" lIns="0" tIns="0" rIns="0" bIns="0">
            <a:spAutoFit/>
          </a:bodyPr>
          <a:lstStyle/>
          <a:p>
            <a:r>
              <a:rPr lang="en-US" sz="1700" b="1">
                <a:solidFill>
                  <a:srgbClr val="000000"/>
                </a:solidFill>
                <a:latin typeface="Arial" pitchFamily="34" charset="0"/>
              </a:rPr>
              <a:t>200</a:t>
            </a:r>
            <a:endParaRPr lang="en-US">
              <a:latin typeface="Times" charset="0"/>
            </a:endParaRPr>
          </a:p>
        </p:txBody>
      </p:sp>
      <p:sp>
        <p:nvSpPr>
          <p:cNvPr id="213086" name="Rectangle 94"/>
          <p:cNvSpPr>
            <a:spLocks noChangeArrowheads="1"/>
          </p:cNvSpPr>
          <p:nvPr/>
        </p:nvSpPr>
        <p:spPr bwMode="auto">
          <a:xfrm>
            <a:off x="1000125" y="2362200"/>
            <a:ext cx="361950" cy="258763"/>
          </a:xfrm>
          <a:prstGeom prst="rect">
            <a:avLst/>
          </a:prstGeom>
          <a:noFill/>
          <a:ln w="9525">
            <a:noFill/>
            <a:miter lim="800000"/>
            <a:headEnd/>
            <a:tailEnd/>
          </a:ln>
        </p:spPr>
        <p:txBody>
          <a:bodyPr wrap="none" lIns="0" tIns="0" rIns="0" bIns="0">
            <a:spAutoFit/>
          </a:bodyPr>
          <a:lstStyle/>
          <a:p>
            <a:r>
              <a:rPr lang="en-US" sz="1700" b="1">
                <a:solidFill>
                  <a:srgbClr val="000000"/>
                </a:solidFill>
                <a:latin typeface="Arial" pitchFamily="34" charset="0"/>
              </a:rPr>
              <a:t>250</a:t>
            </a:r>
            <a:endParaRPr lang="en-US">
              <a:latin typeface="Times" charset="0"/>
            </a:endParaRPr>
          </a:p>
        </p:txBody>
      </p:sp>
      <p:sp>
        <p:nvSpPr>
          <p:cNvPr id="213087" name="Rectangle 95"/>
          <p:cNvSpPr>
            <a:spLocks noChangeArrowheads="1"/>
          </p:cNvSpPr>
          <p:nvPr/>
        </p:nvSpPr>
        <p:spPr bwMode="auto">
          <a:xfrm>
            <a:off x="1428750" y="5627688"/>
            <a:ext cx="120650" cy="258762"/>
          </a:xfrm>
          <a:prstGeom prst="rect">
            <a:avLst/>
          </a:prstGeom>
          <a:noFill/>
          <a:ln w="9525">
            <a:noFill/>
            <a:miter lim="800000"/>
            <a:headEnd/>
            <a:tailEnd/>
          </a:ln>
        </p:spPr>
        <p:txBody>
          <a:bodyPr wrap="none" lIns="0" tIns="0" rIns="0" bIns="0">
            <a:spAutoFit/>
          </a:bodyPr>
          <a:lstStyle/>
          <a:p>
            <a:r>
              <a:rPr lang="en-US" sz="1700" b="1">
                <a:solidFill>
                  <a:srgbClr val="000000"/>
                </a:solidFill>
                <a:latin typeface="Arial" pitchFamily="34" charset="0"/>
              </a:rPr>
              <a:t>0</a:t>
            </a:r>
            <a:endParaRPr lang="en-US">
              <a:latin typeface="Times" charset="0"/>
            </a:endParaRPr>
          </a:p>
        </p:txBody>
      </p:sp>
      <p:sp>
        <p:nvSpPr>
          <p:cNvPr id="213088" name="Rectangle 96"/>
          <p:cNvSpPr>
            <a:spLocks noChangeArrowheads="1"/>
          </p:cNvSpPr>
          <p:nvPr/>
        </p:nvSpPr>
        <p:spPr bwMode="auto">
          <a:xfrm>
            <a:off x="2659063" y="5627688"/>
            <a:ext cx="241300" cy="258762"/>
          </a:xfrm>
          <a:prstGeom prst="rect">
            <a:avLst/>
          </a:prstGeom>
          <a:noFill/>
          <a:ln w="9525">
            <a:noFill/>
            <a:miter lim="800000"/>
            <a:headEnd/>
            <a:tailEnd/>
          </a:ln>
        </p:spPr>
        <p:txBody>
          <a:bodyPr wrap="none" lIns="0" tIns="0" rIns="0" bIns="0">
            <a:spAutoFit/>
          </a:bodyPr>
          <a:lstStyle/>
          <a:p>
            <a:r>
              <a:rPr lang="en-US" sz="1700" b="1">
                <a:solidFill>
                  <a:srgbClr val="000000"/>
                </a:solidFill>
                <a:latin typeface="Arial" pitchFamily="34" charset="0"/>
              </a:rPr>
              <a:t>50</a:t>
            </a:r>
            <a:endParaRPr lang="en-US">
              <a:latin typeface="Times" charset="0"/>
            </a:endParaRPr>
          </a:p>
        </p:txBody>
      </p:sp>
      <p:sp>
        <p:nvSpPr>
          <p:cNvPr id="213089" name="Rectangle 97"/>
          <p:cNvSpPr>
            <a:spLocks noChangeArrowheads="1"/>
          </p:cNvSpPr>
          <p:nvPr/>
        </p:nvSpPr>
        <p:spPr bwMode="auto">
          <a:xfrm>
            <a:off x="3887788" y="5627688"/>
            <a:ext cx="361950" cy="258762"/>
          </a:xfrm>
          <a:prstGeom prst="rect">
            <a:avLst/>
          </a:prstGeom>
          <a:noFill/>
          <a:ln w="9525">
            <a:noFill/>
            <a:miter lim="800000"/>
            <a:headEnd/>
            <a:tailEnd/>
          </a:ln>
        </p:spPr>
        <p:txBody>
          <a:bodyPr wrap="none" lIns="0" tIns="0" rIns="0" bIns="0">
            <a:spAutoFit/>
          </a:bodyPr>
          <a:lstStyle/>
          <a:p>
            <a:r>
              <a:rPr lang="en-US" sz="1700" b="1">
                <a:solidFill>
                  <a:srgbClr val="000000"/>
                </a:solidFill>
                <a:latin typeface="Arial" pitchFamily="34" charset="0"/>
              </a:rPr>
              <a:t>100</a:t>
            </a:r>
            <a:endParaRPr lang="en-US">
              <a:latin typeface="Times" charset="0"/>
            </a:endParaRPr>
          </a:p>
        </p:txBody>
      </p:sp>
      <p:sp>
        <p:nvSpPr>
          <p:cNvPr id="213090" name="Rectangle 98"/>
          <p:cNvSpPr>
            <a:spLocks noChangeArrowheads="1"/>
          </p:cNvSpPr>
          <p:nvPr/>
        </p:nvSpPr>
        <p:spPr bwMode="auto">
          <a:xfrm>
            <a:off x="5165725" y="5627688"/>
            <a:ext cx="361950" cy="258762"/>
          </a:xfrm>
          <a:prstGeom prst="rect">
            <a:avLst/>
          </a:prstGeom>
          <a:noFill/>
          <a:ln w="9525">
            <a:noFill/>
            <a:miter lim="800000"/>
            <a:headEnd/>
            <a:tailEnd/>
          </a:ln>
        </p:spPr>
        <p:txBody>
          <a:bodyPr wrap="none" lIns="0" tIns="0" rIns="0" bIns="0">
            <a:spAutoFit/>
          </a:bodyPr>
          <a:lstStyle/>
          <a:p>
            <a:r>
              <a:rPr lang="en-US" sz="1700" b="1">
                <a:solidFill>
                  <a:srgbClr val="000000"/>
                </a:solidFill>
                <a:latin typeface="Arial" pitchFamily="34" charset="0"/>
              </a:rPr>
              <a:t>150</a:t>
            </a:r>
            <a:endParaRPr lang="en-US">
              <a:latin typeface="Times" charset="0"/>
            </a:endParaRPr>
          </a:p>
        </p:txBody>
      </p:sp>
      <p:sp>
        <p:nvSpPr>
          <p:cNvPr id="213091" name="Rectangle 99"/>
          <p:cNvSpPr>
            <a:spLocks noChangeArrowheads="1"/>
          </p:cNvSpPr>
          <p:nvPr/>
        </p:nvSpPr>
        <p:spPr bwMode="auto">
          <a:xfrm>
            <a:off x="6454775" y="5627688"/>
            <a:ext cx="361950" cy="258762"/>
          </a:xfrm>
          <a:prstGeom prst="rect">
            <a:avLst/>
          </a:prstGeom>
          <a:noFill/>
          <a:ln w="9525">
            <a:noFill/>
            <a:miter lim="800000"/>
            <a:headEnd/>
            <a:tailEnd/>
          </a:ln>
        </p:spPr>
        <p:txBody>
          <a:bodyPr wrap="none" lIns="0" tIns="0" rIns="0" bIns="0">
            <a:spAutoFit/>
          </a:bodyPr>
          <a:lstStyle/>
          <a:p>
            <a:r>
              <a:rPr lang="en-US" sz="1700" b="1">
                <a:solidFill>
                  <a:srgbClr val="000000"/>
                </a:solidFill>
                <a:latin typeface="Arial" pitchFamily="34" charset="0"/>
              </a:rPr>
              <a:t>200</a:t>
            </a:r>
            <a:endParaRPr lang="en-US">
              <a:latin typeface="Times" charset="0"/>
            </a:endParaRPr>
          </a:p>
        </p:txBody>
      </p:sp>
      <p:sp>
        <p:nvSpPr>
          <p:cNvPr id="213092" name="Rectangle 100"/>
          <p:cNvSpPr>
            <a:spLocks noChangeArrowheads="1"/>
          </p:cNvSpPr>
          <p:nvPr/>
        </p:nvSpPr>
        <p:spPr bwMode="auto">
          <a:xfrm>
            <a:off x="7743825" y="5627688"/>
            <a:ext cx="361950" cy="258762"/>
          </a:xfrm>
          <a:prstGeom prst="rect">
            <a:avLst/>
          </a:prstGeom>
          <a:noFill/>
          <a:ln w="9525">
            <a:noFill/>
            <a:miter lim="800000"/>
            <a:headEnd/>
            <a:tailEnd/>
          </a:ln>
        </p:spPr>
        <p:txBody>
          <a:bodyPr wrap="none" lIns="0" tIns="0" rIns="0" bIns="0">
            <a:spAutoFit/>
          </a:bodyPr>
          <a:lstStyle/>
          <a:p>
            <a:r>
              <a:rPr lang="en-US" sz="1700" b="1">
                <a:solidFill>
                  <a:srgbClr val="000000"/>
                </a:solidFill>
                <a:latin typeface="Arial" pitchFamily="34" charset="0"/>
              </a:rPr>
              <a:t>250</a:t>
            </a:r>
            <a:endParaRPr lang="en-US">
              <a:latin typeface="Times" charset="0"/>
            </a:endParaRPr>
          </a:p>
        </p:txBody>
      </p:sp>
      <p:sp>
        <p:nvSpPr>
          <p:cNvPr id="213093" name="Rectangle 101"/>
          <p:cNvSpPr>
            <a:spLocks noChangeArrowheads="1"/>
          </p:cNvSpPr>
          <p:nvPr/>
        </p:nvSpPr>
        <p:spPr bwMode="auto">
          <a:xfrm>
            <a:off x="3887788" y="5895975"/>
            <a:ext cx="2024062" cy="258763"/>
          </a:xfrm>
          <a:prstGeom prst="rect">
            <a:avLst/>
          </a:prstGeom>
          <a:noFill/>
          <a:ln w="9525">
            <a:noFill/>
            <a:miter lim="800000"/>
            <a:headEnd/>
            <a:tailEnd/>
          </a:ln>
        </p:spPr>
        <p:txBody>
          <a:bodyPr wrap="none" lIns="0" tIns="0" rIns="0" bIns="0">
            <a:spAutoFit/>
          </a:bodyPr>
          <a:lstStyle/>
          <a:p>
            <a:r>
              <a:rPr lang="en-US" sz="1700" b="1">
                <a:solidFill>
                  <a:srgbClr val="000000"/>
                </a:solidFill>
              </a:rPr>
              <a:t>Number of processors</a:t>
            </a:r>
            <a:endParaRPr lang="en-US">
              <a:latin typeface="Times" charset="0"/>
            </a:endParaRPr>
          </a:p>
        </p:txBody>
      </p:sp>
      <p:pic>
        <p:nvPicPr>
          <p:cNvPr id="213094" name="Picture 102"/>
          <p:cNvPicPr>
            <a:picLocks noChangeAspect="1" noChangeArrowheads="1"/>
          </p:cNvPicPr>
          <p:nvPr/>
        </p:nvPicPr>
        <p:blipFill>
          <a:blip r:embed="rId2"/>
          <a:srcRect/>
          <a:stretch>
            <a:fillRect/>
          </a:stretch>
        </p:blipFill>
        <p:spPr bwMode="auto">
          <a:xfrm>
            <a:off x="649288" y="3660775"/>
            <a:ext cx="238125" cy="704850"/>
          </a:xfrm>
          <a:prstGeom prst="rect">
            <a:avLst/>
          </a:prstGeom>
          <a:noFill/>
          <a:ln w="9525">
            <a:noFill/>
            <a:miter lim="800000"/>
            <a:headEnd/>
            <a:tailEnd/>
          </a:ln>
        </p:spPr>
      </p:pic>
      <p:sp>
        <p:nvSpPr>
          <p:cNvPr id="213095" name="Rectangle 103"/>
          <p:cNvSpPr>
            <a:spLocks noChangeArrowheads="1"/>
          </p:cNvSpPr>
          <p:nvPr/>
        </p:nvSpPr>
        <p:spPr bwMode="auto">
          <a:xfrm>
            <a:off x="1947863" y="2838450"/>
            <a:ext cx="1468437" cy="1036638"/>
          </a:xfrm>
          <a:prstGeom prst="rect">
            <a:avLst/>
          </a:prstGeom>
          <a:noFill/>
          <a:ln w="12700">
            <a:solidFill>
              <a:srgbClr val="000000"/>
            </a:solidFill>
            <a:miter lim="800000"/>
            <a:headEnd/>
            <a:tailEnd/>
          </a:ln>
        </p:spPr>
        <p:txBody>
          <a:bodyPr/>
          <a:lstStyle/>
          <a:p>
            <a:endParaRPr lang="en-US"/>
          </a:p>
        </p:txBody>
      </p:sp>
      <p:sp>
        <p:nvSpPr>
          <p:cNvPr id="213096" name="Line 104"/>
          <p:cNvSpPr>
            <a:spLocks noChangeShapeType="1"/>
          </p:cNvSpPr>
          <p:nvPr/>
        </p:nvSpPr>
        <p:spPr bwMode="auto">
          <a:xfrm>
            <a:off x="1997075" y="2960688"/>
            <a:ext cx="322263" cy="1587"/>
          </a:xfrm>
          <a:prstGeom prst="line">
            <a:avLst/>
          </a:prstGeom>
          <a:noFill/>
          <a:ln w="36513">
            <a:solidFill>
              <a:srgbClr val="00FFFF"/>
            </a:solidFill>
            <a:round/>
            <a:headEnd/>
            <a:tailEnd/>
          </a:ln>
        </p:spPr>
        <p:txBody>
          <a:bodyPr/>
          <a:lstStyle/>
          <a:p>
            <a:endParaRPr lang="en-US"/>
          </a:p>
        </p:txBody>
      </p:sp>
      <p:sp>
        <p:nvSpPr>
          <p:cNvPr id="213097" name="Rectangle 105"/>
          <p:cNvSpPr>
            <a:spLocks noChangeArrowheads="1"/>
          </p:cNvSpPr>
          <p:nvPr/>
        </p:nvSpPr>
        <p:spPr bwMode="auto">
          <a:xfrm>
            <a:off x="2384425" y="2865438"/>
            <a:ext cx="992188" cy="258762"/>
          </a:xfrm>
          <a:prstGeom prst="rect">
            <a:avLst/>
          </a:prstGeom>
          <a:noFill/>
          <a:ln w="9525">
            <a:noFill/>
            <a:miter lim="800000"/>
            <a:headEnd/>
            <a:tailEnd/>
          </a:ln>
        </p:spPr>
        <p:txBody>
          <a:bodyPr wrap="none" lIns="0" tIns="0" rIns="0" bIns="0">
            <a:spAutoFit/>
          </a:bodyPr>
          <a:lstStyle/>
          <a:p>
            <a:r>
              <a:rPr lang="en-US" sz="1700" b="1">
                <a:solidFill>
                  <a:srgbClr val="000000"/>
                </a:solidFill>
                <a:latin typeface="Arial" pitchFamily="34" charset="0"/>
              </a:rPr>
              <a:t>fp = 1.000</a:t>
            </a:r>
            <a:endParaRPr lang="en-US">
              <a:latin typeface="Times" charset="0"/>
            </a:endParaRPr>
          </a:p>
        </p:txBody>
      </p:sp>
      <p:sp>
        <p:nvSpPr>
          <p:cNvPr id="213098" name="Line 106"/>
          <p:cNvSpPr>
            <a:spLocks noChangeShapeType="1"/>
          </p:cNvSpPr>
          <p:nvPr/>
        </p:nvSpPr>
        <p:spPr bwMode="auto">
          <a:xfrm>
            <a:off x="1997075" y="3216275"/>
            <a:ext cx="322263" cy="1588"/>
          </a:xfrm>
          <a:prstGeom prst="line">
            <a:avLst/>
          </a:prstGeom>
          <a:noFill/>
          <a:ln w="36513">
            <a:solidFill>
              <a:srgbClr val="008080"/>
            </a:solidFill>
            <a:round/>
            <a:headEnd/>
            <a:tailEnd/>
          </a:ln>
        </p:spPr>
        <p:txBody>
          <a:bodyPr/>
          <a:lstStyle/>
          <a:p>
            <a:endParaRPr lang="en-US"/>
          </a:p>
        </p:txBody>
      </p:sp>
      <p:sp>
        <p:nvSpPr>
          <p:cNvPr id="213099" name="Rectangle 107"/>
          <p:cNvSpPr>
            <a:spLocks noChangeArrowheads="1"/>
          </p:cNvSpPr>
          <p:nvPr/>
        </p:nvSpPr>
        <p:spPr bwMode="auto">
          <a:xfrm>
            <a:off x="2384425" y="3121025"/>
            <a:ext cx="992188" cy="258763"/>
          </a:xfrm>
          <a:prstGeom prst="rect">
            <a:avLst/>
          </a:prstGeom>
          <a:noFill/>
          <a:ln w="9525">
            <a:noFill/>
            <a:miter lim="800000"/>
            <a:headEnd/>
            <a:tailEnd/>
          </a:ln>
        </p:spPr>
        <p:txBody>
          <a:bodyPr wrap="none" lIns="0" tIns="0" rIns="0" bIns="0">
            <a:spAutoFit/>
          </a:bodyPr>
          <a:lstStyle/>
          <a:p>
            <a:r>
              <a:rPr lang="en-US" sz="1700" b="1">
                <a:solidFill>
                  <a:srgbClr val="000000"/>
                </a:solidFill>
                <a:latin typeface="Arial" pitchFamily="34" charset="0"/>
              </a:rPr>
              <a:t>fp = 0.999</a:t>
            </a:r>
            <a:endParaRPr lang="en-US">
              <a:latin typeface="Times" charset="0"/>
            </a:endParaRPr>
          </a:p>
        </p:txBody>
      </p:sp>
      <p:sp>
        <p:nvSpPr>
          <p:cNvPr id="213100" name="Line 108"/>
          <p:cNvSpPr>
            <a:spLocks noChangeShapeType="1"/>
          </p:cNvSpPr>
          <p:nvPr/>
        </p:nvSpPr>
        <p:spPr bwMode="auto">
          <a:xfrm>
            <a:off x="1997075" y="3471863"/>
            <a:ext cx="322263" cy="1587"/>
          </a:xfrm>
          <a:prstGeom prst="line">
            <a:avLst/>
          </a:prstGeom>
          <a:noFill/>
          <a:ln w="36513">
            <a:solidFill>
              <a:srgbClr val="FF00FF"/>
            </a:solidFill>
            <a:round/>
            <a:headEnd/>
            <a:tailEnd/>
          </a:ln>
        </p:spPr>
        <p:txBody>
          <a:bodyPr/>
          <a:lstStyle/>
          <a:p>
            <a:endParaRPr lang="en-US"/>
          </a:p>
        </p:txBody>
      </p:sp>
      <p:sp>
        <p:nvSpPr>
          <p:cNvPr id="213101" name="Rectangle 109"/>
          <p:cNvSpPr>
            <a:spLocks noChangeArrowheads="1"/>
          </p:cNvSpPr>
          <p:nvPr/>
        </p:nvSpPr>
        <p:spPr bwMode="auto">
          <a:xfrm>
            <a:off x="2384425" y="3378200"/>
            <a:ext cx="992188" cy="258763"/>
          </a:xfrm>
          <a:prstGeom prst="rect">
            <a:avLst/>
          </a:prstGeom>
          <a:noFill/>
          <a:ln w="9525">
            <a:noFill/>
            <a:miter lim="800000"/>
            <a:headEnd/>
            <a:tailEnd/>
          </a:ln>
        </p:spPr>
        <p:txBody>
          <a:bodyPr wrap="none" lIns="0" tIns="0" rIns="0" bIns="0">
            <a:spAutoFit/>
          </a:bodyPr>
          <a:lstStyle/>
          <a:p>
            <a:r>
              <a:rPr lang="en-US" sz="1700" b="1">
                <a:solidFill>
                  <a:srgbClr val="000000"/>
                </a:solidFill>
                <a:latin typeface="Arial" pitchFamily="34" charset="0"/>
              </a:rPr>
              <a:t>fp = 0.990</a:t>
            </a:r>
            <a:endParaRPr lang="en-US">
              <a:latin typeface="Times" charset="0"/>
            </a:endParaRPr>
          </a:p>
        </p:txBody>
      </p:sp>
      <p:sp>
        <p:nvSpPr>
          <p:cNvPr id="213102" name="Line 110"/>
          <p:cNvSpPr>
            <a:spLocks noChangeShapeType="1"/>
          </p:cNvSpPr>
          <p:nvPr/>
        </p:nvSpPr>
        <p:spPr bwMode="auto">
          <a:xfrm>
            <a:off x="1997075" y="3729038"/>
            <a:ext cx="322263" cy="1587"/>
          </a:xfrm>
          <a:prstGeom prst="line">
            <a:avLst/>
          </a:prstGeom>
          <a:noFill/>
          <a:ln w="36513">
            <a:solidFill>
              <a:srgbClr val="FF0000"/>
            </a:solidFill>
            <a:round/>
            <a:headEnd/>
            <a:tailEnd/>
          </a:ln>
        </p:spPr>
        <p:txBody>
          <a:bodyPr/>
          <a:lstStyle/>
          <a:p>
            <a:endParaRPr lang="en-US"/>
          </a:p>
        </p:txBody>
      </p:sp>
      <p:sp>
        <p:nvSpPr>
          <p:cNvPr id="213103" name="Rectangle 111"/>
          <p:cNvSpPr>
            <a:spLocks noChangeArrowheads="1"/>
          </p:cNvSpPr>
          <p:nvPr/>
        </p:nvSpPr>
        <p:spPr bwMode="auto">
          <a:xfrm>
            <a:off x="2384425" y="3633788"/>
            <a:ext cx="992188" cy="258762"/>
          </a:xfrm>
          <a:prstGeom prst="rect">
            <a:avLst/>
          </a:prstGeom>
          <a:noFill/>
          <a:ln w="9525">
            <a:noFill/>
            <a:miter lim="800000"/>
            <a:headEnd/>
            <a:tailEnd/>
          </a:ln>
        </p:spPr>
        <p:txBody>
          <a:bodyPr wrap="none" lIns="0" tIns="0" rIns="0" bIns="0">
            <a:spAutoFit/>
          </a:bodyPr>
          <a:lstStyle/>
          <a:p>
            <a:r>
              <a:rPr lang="en-US" sz="1700" b="1">
                <a:solidFill>
                  <a:srgbClr val="000000"/>
                </a:solidFill>
                <a:latin typeface="Arial" pitchFamily="34" charset="0"/>
              </a:rPr>
              <a:t>fp = 0.900</a:t>
            </a:r>
            <a:endParaRPr lang="en-US">
              <a:latin typeface="Times" charset="0"/>
            </a:endParaRPr>
          </a:p>
        </p:txBody>
      </p:sp>
      <p:sp>
        <p:nvSpPr>
          <p:cNvPr id="213104" name="Rectangle 112"/>
          <p:cNvSpPr>
            <a:spLocks noGrp="1" noChangeArrowheads="1"/>
          </p:cNvSpPr>
          <p:nvPr>
            <p:ph type="title"/>
          </p:nvPr>
        </p:nvSpPr>
        <p:spPr/>
        <p:txBody>
          <a:bodyPr/>
          <a:lstStyle/>
          <a:p>
            <a:r>
              <a:rPr lang="en-US" b="1"/>
              <a:t>Illustration of Amdahl's Law</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3" name="Rectangle 7"/>
          <p:cNvSpPr>
            <a:spLocks noChangeArrowheads="1"/>
          </p:cNvSpPr>
          <p:nvPr/>
        </p:nvSpPr>
        <p:spPr bwMode="auto">
          <a:xfrm>
            <a:off x="457200" y="762000"/>
            <a:ext cx="8305800" cy="1263650"/>
          </a:xfrm>
          <a:prstGeom prst="rect">
            <a:avLst/>
          </a:prstGeom>
          <a:noFill/>
          <a:ln w="9525">
            <a:noFill/>
            <a:miter lim="800000"/>
            <a:headEnd/>
            <a:tailEnd/>
          </a:ln>
        </p:spPr>
        <p:txBody>
          <a:bodyPr lIns="0" tIns="0" rIns="0" bIns="0">
            <a:spAutoFit/>
          </a:bodyPr>
          <a:lstStyle/>
          <a:p>
            <a:r>
              <a:rPr lang="en-US" sz="1800" b="1">
                <a:solidFill>
                  <a:srgbClr val="0034AA"/>
                </a:solidFill>
                <a:latin typeface="Verdana" pitchFamily="34" charset="0"/>
              </a:rPr>
              <a:t>Amdahl’s Law provides a theoretical upper limit on parallel</a:t>
            </a:r>
          </a:p>
          <a:p>
            <a:r>
              <a:rPr lang="en-US" sz="1800" b="1">
                <a:solidFill>
                  <a:srgbClr val="0034AA"/>
                </a:solidFill>
                <a:latin typeface="Verdana" pitchFamily="34" charset="0"/>
              </a:rPr>
              <a:t>speedup assuming that there are no costs for communications. In  reality, communications will result in a</a:t>
            </a:r>
            <a:r>
              <a:rPr lang="en-US">
                <a:latin typeface="Times" charset="0"/>
              </a:rPr>
              <a:t> </a:t>
            </a:r>
            <a:r>
              <a:rPr lang="en-US" sz="1800" b="1">
                <a:solidFill>
                  <a:srgbClr val="0034AA"/>
                </a:solidFill>
                <a:latin typeface="Verdana" pitchFamily="34" charset="0"/>
              </a:rPr>
              <a:t>further degradation of performance</a:t>
            </a:r>
            <a:endParaRPr lang="en-US">
              <a:latin typeface="Times" charset="0"/>
            </a:endParaRPr>
          </a:p>
          <a:p>
            <a:endParaRPr lang="en-US">
              <a:latin typeface="Times" charset="0"/>
            </a:endParaRPr>
          </a:p>
        </p:txBody>
      </p:sp>
      <p:grpSp>
        <p:nvGrpSpPr>
          <p:cNvPr id="214115" name="Group 99"/>
          <p:cNvGrpSpPr>
            <a:grpSpLocks/>
          </p:cNvGrpSpPr>
          <p:nvPr/>
        </p:nvGrpSpPr>
        <p:grpSpPr bwMode="auto">
          <a:xfrm>
            <a:off x="1335088" y="2493963"/>
            <a:ext cx="6203950" cy="3173412"/>
            <a:chOff x="841" y="1571"/>
            <a:chExt cx="3589" cy="983"/>
          </a:xfrm>
        </p:grpSpPr>
        <p:sp>
          <p:nvSpPr>
            <p:cNvPr id="214030" name="Line 14"/>
            <p:cNvSpPr>
              <a:spLocks noChangeShapeType="1"/>
            </p:cNvSpPr>
            <p:nvPr/>
          </p:nvSpPr>
          <p:spPr bwMode="auto">
            <a:xfrm>
              <a:off x="1185" y="2287"/>
              <a:ext cx="3245" cy="1"/>
            </a:xfrm>
            <a:prstGeom prst="line">
              <a:avLst/>
            </a:prstGeom>
            <a:noFill/>
            <a:ln w="9525">
              <a:solidFill>
                <a:srgbClr val="000000"/>
              </a:solidFill>
              <a:round/>
              <a:headEnd/>
              <a:tailEnd/>
            </a:ln>
          </p:spPr>
          <p:txBody>
            <a:bodyPr/>
            <a:lstStyle/>
            <a:p>
              <a:endParaRPr lang="en-US"/>
            </a:p>
          </p:txBody>
        </p:sp>
        <p:sp>
          <p:nvSpPr>
            <p:cNvPr id="214031" name="Line 15"/>
            <p:cNvSpPr>
              <a:spLocks noChangeShapeType="1"/>
            </p:cNvSpPr>
            <p:nvPr/>
          </p:nvSpPr>
          <p:spPr bwMode="auto">
            <a:xfrm>
              <a:off x="1185" y="2187"/>
              <a:ext cx="3245" cy="1"/>
            </a:xfrm>
            <a:prstGeom prst="line">
              <a:avLst/>
            </a:prstGeom>
            <a:noFill/>
            <a:ln w="9525">
              <a:solidFill>
                <a:srgbClr val="000000"/>
              </a:solidFill>
              <a:round/>
              <a:headEnd/>
              <a:tailEnd/>
            </a:ln>
          </p:spPr>
          <p:txBody>
            <a:bodyPr/>
            <a:lstStyle/>
            <a:p>
              <a:endParaRPr lang="en-US"/>
            </a:p>
          </p:txBody>
        </p:sp>
        <p:sp>
          <p:nvSpPr>
            <p:cNvPr id="214032" name="Line 16"/>
            <p:cNvSpPr>
              <a:spLocks noChangeShapeType="1"/>
            </p:cNvSpPr>
            <p:nvPr/>
          </p:nvSpPr>
          <p:spPr bwMode="auto">
            <a:xfrm>
              <a:off x="1185" y="2089"/>
              <a:ext cx="3245" cy="1"/>
            </a:xfrm>
            <a:prstGeom prst="line">
              <a:avLst/>
            </a:prstGeom>
            <a:noFill/>
            <a:ln w="9525">
              <a:solidFill>
                <a:srgbClr val="000000"/>
              </a:solidFill>
              <a:round/>
              <a:headEnd/>
              <a:tailEnd/>
            </a:ln>
          </p:spPr>
          <p:txBody>
            <a:bodyPr/>
            <a:lstStyle/>
            <a:p>
              <a:endParaRPr lang="en-US"/>
            </a:p>
          </p:txBody>
        </p:sp>
        <p:sp>
          <p:nvSpPr>
            <p:cNvPr id="214033" name="Line 17"/>
            <p:cNvSpPr>
              <a:spLocks noChangeShapeType="1"/>
            </p:cNvSpPr>
            <p:nvPr/>
          </p:nvSpPr>
          <p:spPr bwMode="auto">
            <a:xfrm>
              <a:off x="1185" y="1993"/>
              <a:ext cx="3245" cy="1"/>
            </a:xfrm>
            <a:prstGeom prst="line">
              <a:avLst/>
            </a:prstGeom>
            <a:noFill/>
            <a:ln w="9525">
              <a:solidFill>
                <a:srgbClr val="000000"/>
              </a:solidFill>
              <a:round/>
              <a:headEnd/>
              <a:tailEnd/>
            </a:ln>
          </p:spPr>
          <p:txBody>
            <a:bodyPr/>
            <a:lstStyle/>
            <a:p>
              <a:endParaRPr lang="en-US"/>
            </a:p>
          </p:txBody>
        </p:sp>
        <p:sp>
          <p:nvSpPr>
            <p:cNvPr id="214034" name="Line 18"/>
            <p:cNvSpPr>
              <a:spLocks noChangeShapeType="1"/>
            </p:cNvSpPr>
            <p:nvPr/>
          </p:nvSpPr>
          <p:spPr bwMode="auto">
            <a:xfrm>
              <a:off x="1185" y="1893"/>
              <a:ext cx="3245" cy="1"/>
            </a:xfrm>
            <a:prstGeom prst="line">
              <a:avLst/>
            </a:prstGeom>
            <a:noFill/>
            <a:ln w="9525">
              <a:solidFill>
                <a:srgbClr val="000000"/>
              </a:solidFill>
              <a:round/>
              <a:headEnd/>
              <a:tailEnd/>
            </a:ln>
          </p:spPr>
          <p:txBody>
            <a:bodyPr/>
            <a:lstStyle/>
            <a:p>
              <a:endParaRPr lang="en-US"/>
            </a:p>
          </p:txBody>
        </p:sp>
        <p:sp>
          <p:nvSpPr>
            <p:cNvPr id="214035" name="Line 19"/>
            <p:cNvSpPr>
              <a:spLocks noChangeShapeType="1"/>
            </p:cNvSpPr>
            <p:nvPr/>
          </p:nvSpPr>
          <p:spPr bwMode="auto">
            <a:xfrm>
              <a:off x="1185" y="1795"/>
              <a:ext cx="3245" cy="1"/>
            </a:xfrm>
            <a:prstGeom prst="line">
              <a:avLst/>
            </a:prstGeom>
            <a:noFill/>
            <a:ln w="9525">
              <a:solidFill>
                <a:srgbClr val="000000"/>
              </a:solidFill>
              <a:round/>
              <a:headEnd/>
              <a:tailEnd/>
            </a:ln>
          </p:spPr>
          <p:txBody>
            <a:bodyPr/>
            <a:lstStyle/>
            <a:p>
              <a:endParaRPr lang="en-US"/>
            </a:p>
          </p:txBody>
        </p:sp>
        <p:sp>
          <p:nvSpPr>
            <p:cNvPr id="214036" name="Line 20"/>
            <p:cNvSpPr>
              <a:spLocks noChangeShapeType="1"/>
            </p:cNvSpPr>
            <p:nvPr/>
          </p:nvSpPr>
          <p:spPr bwMode="auto">
            <a:xfrm>
              <a:off x="1185" y="1695"/>
              <a:ext cx="3245" cy="1"/>
            </a:xfrm>
            <a:prstGeom prst="line">
              <a:avLst/>
            </a:prstGeom>
            <a:noFill/>
            <a:ln w="9525">
              <a:solidFill>
                <a:srgbClr val="000000"/>
              </a:solidFill>
              <a:round/>
              <a:headEnd/>
              <a:tailEnd/>
            </a:ln>
          </p:spPr>
          <p:txBody>
            <a:bodyPr/>
            <a:lstStyle/>
            <a:p>
              <a:endParaRPr lang="en-US"/>
            </a:p>
          </p:txBody>
        </p:sp>
        <p:sp>
          <p:nvSpPr>
            <p:cNvPr id="214037" name="Line 21"/>
            <p:cNvSpPr>
              <a:spLocks noChangeShapeType="1"/>
            </p:cNvSpPr>
            <p:nvPr/>
          </p:nvSpPr>
          <p:spPr bwMode="auto">
            <a:xfrm>
              <a:off x="1185" y="1599"/>
              <a:ext cx="3245" cy="1"/>
            </a:xfrm>
            <a:prstGeom prst="line">
              <a:avLst/>
            </a:prstGeom>
            <a:noFill/>
            <a:ln w="9525">
              <a:solidFill>
                <a:srgbClr val="000000"/>
              </a:solidFill>
              <a:round/>
              <a:headEnd/>
              <a:tailEnd/>
            </a:ln>
          </p:spPr>
          <p:txBody>
            <a:bodyPr/>
            <a:lstStyle/>
            <a:p>
              <a:endParaRPr lang="en-US"/>
            </a:p>
          </p:txBody>
        </p:sp>
        <p:sp>
          <p:nvSpPr>
            <p:cNvPr id="214038" name="Line 22"/>
            <p:cNvSpPr>
              <a:spLocks noChangeShapeType="1"/>
            </p:cNvSpPr>
            <p:nvPr/>
          </p:nvSpPr>
          <p:spPr bwMode="auto">
            <a:xfrm>
              <a:off x="1196" y="1599"/>
              <a:ext cx="1" cy="786"/>
            </a:xfrm>
            <a:prstGeom prst="line">
              <a:avLst/>
            </a:prstGeom>
            <a:noFill/>
            <a:ln w="9525">
              <a:solidFill>
                <a:srgbClr val="000000"/>
              </a:solidFill>
              <a:round/>
              <a:headEnd/>
              <a:tailEnd/>
            </a:ln>
          </p:spPr>
          <p:txBody>
            <a:bodyPr/>
            <a:lstStyle/>
            <a:p>
              <a:endParaRPr lang="en-US"/>
            </a:p>
          </p:txBody>
        </p:sp>
        <p:sp>
          <p:nvSpPr>
            <p:cNvPr id="214039" name="Line 23"/>
            <p:cNvSpPr>
              <a:spLocks noChangeShapeType="1"/>
            </p:cNvSpPr>
            <p:nvPr/>
          </p:nvSpPr>
          <p:spPr bwMode="auto">
            <a:xfrm>
              <a:off x="1173" y="2385"/>
              <a:ext cx="23" cy="1"/>
            </a:xfrm>
            <a:prstGeom prst="line">
              <a:avLst/>
            </a:prstGeom>
            <a:noFill/>
            <a:ln w="9525">
              <a:solidFill>
                <a:srgbClr val="000000"/>
              </a:solidFill>
              <a:round/>
              <a:headEnd/>
              <a:tailEnd/>
            </a:ln>
          </p:spPr>
          <p:txBody>
            <a:bodyPr/>
            <a:lstStyle/>
            <a:p>
              <a:endParaRPr lang="en-US"/>
            </a:p>
          </p:txBody>
        </p:sp>
        <p:sp>
          <p:nvSpPr>
            <p:cNvPr id="214040" name="Line 24"/>
            <p:cNvSpPr>
              <a:spLocks noChangeShapeType="1"/>
            </p:cNvSpPr>
            <p:nvPr/>
          </p:nvSpPr>
          <p:spPr bwMode="auto">
            <a:xfrm>
              <a:off x="1173" y="2287"/>
              <a:ext cx="23" cy="1"/>
            </a:xfrm>
            <a:prstGeom prst="line">
              <a:avLst/>
            </a:prstGeom>
            <a:noFill/>
            <a:ln w="9525">
              <a:solidFill>
                <a:srgbClr val="000000"/>
              </a:solidFill>
              <a:round/>
              <a:headEnd/>
              <a:tailEnd/>
            </a:ln>
          </p:spPr>
          <p:txBody>
            <a:bodyPr/>
            <a:lstStyle/>
            <a:p>
              <a:endParaRPr lang="en-US"/>
            </a:p>
          </p:txBody>
        </p:sp>
        <p:sp>
          <p:nvSpPr>
            <p:cNvPr id="214041" name="Line 25"/>
            <p:cNvSpPr>
              <a:spLocks noChangeShapeType="1"/>
            </p:cNvSpPr>
            <p:nvPr/>
          </p:nvSpPr>
          <p:spPr bwMode="auto">
            <a:xfrm>
              <a:off x="1173" y="2187"/>
              <a:ext cx="23" cy="1"/>
            </a:xfrm>
            <a:prstGeom prst="line">
              <a:avLst/>
            </a:prstGeom>
            <a:noFill/>
            <a:ln w="9525">
              <a:solidFill>
                <a:srgbClr val="000000"/>
              </a:solidFill>
              <a:round/>
              <a:headEnd/>
              <a:tailEnd/>
            </a:ln>
          </p:spPr>
          <p:txBody>
            <a:bodyPr/>
            <a:lstStyle/>
            <a:p>
              <a:endParaRPr lang="en-US"/>
            </a:p>
          </p:txBody>
        </p:sp>
        <p:sp>
          <p:nvSpPr>
            <p:cNvPr id="214042" name="Line 26"/>
            <p:cNvSpPr>
              <a:spLocks noChangeShapeType="1"/>
            </p:cNvSpPr>
            <p:nvPr/>
          </p:nvSpPr>
          <p:spPr bwMode="auto">
            <a:xfrm>
              <a:off x="1173" y="2089"/>
              <a:ext cx="23" cy="1"/>
            </a:xfrm>
            <a:prstGeom prst="line">
              <a:avLst/>
            </a:prstGeom>
            <a:noFill/>
            <a:ln w="9525">
              <a:solidFill>
                <a:srgbClr val="000000"/>
              </a:solidFill>
              <a:round/>
              <a:headEnd/>
              <a:tailEnd/>
            </a:ln>
          </p:spPr>
          <p:txBody>
            <a:bodyPr/>
            <a:lstStyle/>
            <a:p>
              <a:endParaRPr lang="en-US"/>
            </a:p>
          </p:txBody>
        </p:sp>
        <p:sp>
          <p:nvSpPr>
            <p:cNvPr id="214043" name="Line 27"/>
            <p:cNvSpPr>
              <a:spLocks noChangeShapeType="1"/>
            </p:cNvSpPr>
            <p:nvPr/>
          </p:nvSpPr>
          <p:spPr bwMode="auto">
            <a:xfrm>
              <a:off x="1173" y="1993"/>
              <a:ext cx="23" cy="1"/>
            </a:xfrm>
            <a:prstGeom prst="line">
              <a:avLst/>
            </a:prstGeom>
            <a:noFill/>
            <a:ln w="9525">
              <a:solidFill>
                <a:srgbClr val="000000"/>
              </a:solidFill>
              <a:round/>
              <a:headEnd/>
              <a:tailEnd/>
            </a:ln>
          </p:spPr>
          <p:txBody>
            <a:bodyPr/>
            <a:lstStyle/>
            <a:p>
              <a:endParaRPr lang="en-US"/>
            </a:p>
          </p:txBody>
        </p:sp>
        <p:sp>
          <p:nvSpPr>
            <p:cNvPr id="214044" name="Line 28"/>
            <p:cNvSpPr>
              <a:spLocks noChangeShapeType="1"/>
            </p:cNvSpPr>
            <p:nvPr/>
          </p:nvSpPr>
          <p:spPr bwMode="auto">
            <a:xfrm>
              <a:off x="1173" y="1893"/>
              <a:ext cx="23" cy="1"/>
            </a:xfrm>
            <a:prstGeom prst="line">
              <a:avLst/>
            </a:prstGeom>
            <a:noFill/>
            <a:ln w="9525">
              <a:solidFill>
                <a:srgbClr val="000000"/>
              </a:solidFill>
              <a:round/>
              <a:headEnd/>
              <a:tailEnd/>
            </a:ln>
          </p:spPr>
          <p:txBody>
            <a:bodyPr/>
            <a:lstStyle/>
            <a:p>
              <a:endParaRPr lang="en-US"/>
            </a:p>
          </p:txBody>
        </p:sp>
        <p:sp>
          <p:nvSpPr>
            <p:cNvPr id="214045" name="Line 29"/>
            <p:cNvSpPr>
              <a:spLocks noChangeShapeType="1"/>
            </p:cNvSpPr>
            <p:nvPr/>
          </p:nvSpPr>
          <p:spPr bwMode="auto">
            <a:xfrm>
              <a:off x="1173" y="1795"/>
              <a:ext cx="23" cy="1"/>
            </a:xfrm>
            <a:prstGeom prst="line">
              <a:avLst/>
            </a:prstGeom>
            <a:noFill/>
            <a:ln w="9525">
              <a:solidFill>
                <a:srgbClr val="000000"/>
              </a:solidFill>
              <a:round/>
              <a:headEnd/>
              <a:tailEnd/>
            </a:ln>
          </p:spPr>
          <p:txBody>
            <a:bodyPr/>
            <a:lstStyle/>
            <a:p>
              <a:endParaRPr lang="en-US"/>
            </a:p>
          </p:txBody>
        </p:sp>
        <p:sp>
          <p:nvSpPr>
            <p:cNvPr id="214046" name="Line 30"/>
            <p:cNvSpPr>
              <a:spLocks noChangeShapeType="1"/>
            </p:cNvSpPr>
            <p:nvPr/>
          </p:nvSpPr>
          <p:spPr bwMode="auto">
            <a:xfrm>
              <a:off x="1173" y="1695"/>
              <a:ext cx="23" cy="1"/>
            </a:xfrm>
            <a:prstGeom prst="line">
              <a:avLst/>
            </a:prstGeom>
            <a:noFill/>
            <a:ln w="9525">
              <a:solidFill>
                <a:srgbClr val="000000"/>
              </a:solidFill>
              <a:round/>
              <a:headEnd/>
              <a:tailEnd/>
            </a:ln>
          </p:spPr>
          <p:txBody>
            <a:bodyPr/>
            <a:lstStyle/>
            <a:p>
              <a:endParaRPr lang="en-US"/>
            </a:p>
          </p:txBody>
        </p:sp>
        <p:sp>
          <p:nvSpPr>
            <p:cNvPr id="214047" name="Line 31"/>
            <p:cNvSpPr>
              <a:spLocks noChangeShapeType="1"/>
            </p:cNvSpPr>
            <p:nvPr/>
          </p:nvSpPr>
          <p:spPr bwMode="auto">
            <a:xfrm>
              <a:off x="1173" y="1599"/>
              <a:ext cx="23" cy="1"/>
            </a:xfrm>
            <a:prstGeom prst="line">
              <a:avLst/>
            </a:prstGeom>
            <a:noFill/>
            <a:ln w="9525">
              <a:solidFill>
                <a:srgbClr val="000000"/>
              </a:solidFill>
              <a:round/>
              <a:headEnd/>
              <a:tailEnd/>
            </a:ln>
          </p:spPr>
          <p:txBody>
            <a:bodyPr/>
            <a:lstStyle/>
            <a:p>
              <a:endParaRPr lang="en-US"/>
            </a:p>
          </p:txBody>
        </p:sp>
        <p:sp>
          <p:nvSpPr>
            <p:cNvPr id="214048" name="Line 32"/>
            <p:cNvSpPr>
              <a:spLocks noChangeShapeType="1"/>
            </p:cNvSpPr>
            <p:nvPr/>
          </p:nvSpPr>
          <p:spPr bwMode="auto">
            <a:xfrm>
              <a:off x="1167" y="2385"/>
              <a:ext cx="29" cy="1"/>
            </a:xfrm>
            <a:prstGeom prst="line">
              <a:avLst/>
            </a:prstGeom>
            <a:noFill/>
            <a:ln w="9525">
              <a:solidFill>
                <a:srgbClr val="000000"/>
              </a:solidFill>
              <a:round/>
              <a:headEnd/>
              <a:tailEnd/>
            </a:ln>
          </p:spPr>
          <p:txBody>
            <a:bodyPr/>
            <a:lstStyle/>
            <a:p>
              <a:endParaRPr lang="en-US"/>
            </a:p>
          </p:txBody>
        </p:sp>
        <p:sp>
          <p:nvSpPr>
            <p:cNvPr id="214049" name="Line 33"/>
            <p:cNvSpPr>
              <a:spLocks noChangeShapeType="1"/>
            </p:cNvSpPr>
            <p:nvPr/>
          </p:nvSpPr>
          <p:spPr bwMode="auto">
            <a:xfrm>
              <a:off x="1167" y="2287"/>
              <a:ext cx="29" cy="1"/>
            </a:xfrm>
            <a:prstGeom prst="line">
              <a:avLst/>
            </a:prstGeom>
            <a:noFill/>
            <a:ln w="9525">
              <a:solidFill>
                <a:srgbClr val="000000"/>
              </a:solidFill>
              <a:round/>
              <a:headEnd/>
              <a:tailEnd/>
            </a:ln>
          </p:spPr>
          <p:txBody>
            <a:bodyPr/>
            <a:lstStyle/>
            <a:p>
              <a:endParaRPr lang="en-US"/>
            </a:p>
          </p:txBody>
        </p:sp>
        <p:sp>
          <p:nvSpPr>
            <p:cNvPr id="214050" name="Line 34"/>
            <p:cNvSpPr>
              <a:spLocks noChangeShapeType="1"/>
            </p:cNvSpPr>
            <p:nvPr/>
          </p:nvSpPr>
          <p:spPr bwMode="auto">
            <a:xfrm>
              <a:off x="1167" y="2187"/>
              <a:ext cx="29" cy="1"/>
            </a:xfrm>
            <a:prstGeom prst="line">
              <a:avLst/>
            </a:prstGeom>
            <a:noFill/>
            <a:ln w="9525">
              <a:solidFill>
                <a:srgbClr val="000000"/>
              </a:solidFill>
              <a:round/>
              <a:headEnd/>
              <a:tailEnd/>
            </a:ln>
          </p:spPr>
          <p:txBody>
            <a:bodyPr/>
            <a:lstStyle/>
            <a:p>
              <a:endParaRPr lang="en-US"/>
            </a:p>
          </p:txBody>
        </p:sp>
        <p:sp>
          <p:nvSpPr>
            <p:cNvPr id="214051" name="Line 35"/>
            <p:cNvSpPr>
              <a:spLocks noChangeShapeType="1"/>
            </p:cNvSpPr>
            <p:nvPr/>
          </p:nvSpPr>
          <p:spPr bwMode="auto">
            <a:xfrm>
              <a:off x="1167" y="2089"/>
              <a:ext cx="29" cy="1"/>
            </a:xfrm>
            <a:prstGeom prst="line">
              <a:avLst/>
            </a:prstGeom>
            <a:noFill/>
            <a:ln w="9525">
              <a:solidFill>
                <a:srgbClr val="000000"/>
              </a:solidFill>
              <a:round/>
              <a:headEnd/>
              <a:tailEnd/>
            </a:ln>
          </p:spPr>
          <p:txBody>
            <a:bodyPr/>
            <a:lstStyle/>
            <a:p>
              <a:endParaRPr lang="en-US"/>
            </a:p>
          </p:txBody>
        </p:sp>
        <p:sp>
          <p:nvSpPr>
            <p:cNvPr id="214052" name="Line 36"/>
            <p:cNvSpPr>
              <a:spLocks noChangeShapeType="1"/>
            </p:cNvSpPr>
            <p:nvPr/>
          </p:nvSpPr>
          <p:spPr bwMode="auto">
            <a:xfrm>
              <a:off x="1167" y="1993"/>
              <a:ext cx="29" cy="1"/>
            </a:xfrm>
            <a:prstGeom prst="line">
              <a:avLst/>
            </a:prstGeom>
            <a:noFill/>
            <a:ln w="9525">
              <a:solidFill>
                <a:srgbClr val="000000"/>
              </a:solidFill>
              <a:round/>
              <a:headEnd/>
              <a:tailEnd/>
            </a:ln>
          </p:spPr>
          <p:txBody>
            <a:bodyPr/>
            <a:lstStyle/>
            <a:p>
              <a:endParaRPr lang="en-US"/>
            </a:p>
          </p:txBody>
        </p:sp>
        <p:sp>
          <p:nvSpPr>
            <p:cNvPr id="214053" name="Line 37"/>
            <p:cNvSpPr>
              <a:spLocks noChangeShapeType="1"/>
            </p:cNvSpPr>
            <p:nvPr/>
          </p:nvSpPr>
          <p:spPr bwMode="auto">
            <a:xfrm>
              <a:off x="1167" y="1893"/>
              <a:ext cx="29" cy="1"/>
            </a:xfrm>
            <a:prstGeom prst="line">
              <a:avLst/>
            </a:prstGeom>
            <a:noFill/>
            <a:ln w="9525">
              <a:solidFill>
                <a:srgbClr val="000000"/>
              </a:solidFill>
              <a:round/>
              <a:headEnd/>
              <a:tailEnd/>
            </a:ln>
          </p:spPr>
          <p:txBody>
            <a:bodyPr/>
            <a:lstStyle/>
            <a:p>
              <a:endParaRPr lang="en-US"/>
            </a:p>
          </p:txBody>
        </p:sp>
        <p:sp>
          <p:nvSpPr>
            <p:cNvPr id="214054" name="Line 38"/>
            <p:cNvSpPr>
              <a:spLocks noChangeShapeType="1"/>
            </p:cNvSpPr>
            <p:nvPr/>
          </p:nvSpPr>
          <p:spPr bwMode="auto">
            <a:xfrm>
              <a:off x="1167" y="1795"/>
              <a:ext cx="29" cy="1"/>
            </a:xfrm>
            <a:prstGeom prst="line">
              <a:avLst/>
            </a:prstGeom>
            <a:noFill/>
            <a:ln w="9525">
              <a:solidFill>
                <a:srgbClr val="000000"/>
              </a:solidFill>
              <a:round/>
              <a:headEnd/>
              <a:tailEnd/>
            </a:ln>
          </p:spPr>
          <p:txBody>
            <a:bodyPr/>
            <a:lstStyle/>
            <a:p>
              <a:endParaRPr lang="en-US"/>
            </a:p>
          </p:txBody>
        </p:sp>
        <p:sp>
          <p:nvSpPr>
            <p:cNvPr id="214055" name="Line 39"/>
            <p:cNvSpPr>
              <a:spLocks noChangeShapeType="1"/>
            </p:cNvSpPr>
            <p:nvPr/>
          </p:nvSpPr>
          <p:spPr bwMode="auto">
            <a:xfrm>
              <a:off x="1167" y="1695"/>
              <a:ext cx="29" cy="1"/>
            </a:xfrm>
            <a:prstGeom prst="line">
              <a:avLst/>
            </a:prstGeom>
            <a:noFill/>
            <a:ln w="9525">
              <a:solidFill>
                <a:srgbClr val="000000"/>
              </a:solidFill>
              <a:round/>
              <a:headEnd/>
              <a:tailEnd/>
            </a:ln>
          </p:spPr>
          <p:txBody>
            <a:bodyPr/>
            <a:lstStyle/>
            <a:p>
              <a:endParaRPr lang="en-US"/>
            </a:p>
          </p:txBody>
        </p:sp>
        <p:sp>
          <p:nvSpPr>
            <p:cNvPr id="214056" name="Line 40"/>
            <p:cNvSpPr>
              <a:spLocks noChangeShapeType="1"/>
            </p:cNvSpPr>
            <p:nvPr/>
          </p:nvSpPr>
          <p:spPr bwMode="auto">
            <a:xfrm>
              <a:off x="1167" y="1599"/>
              <a:ext cx="29" cy="1"/>
            </a:xfrm>
            <a:prstGeom prst="line">
              <a:avLst/>
            </a:prstGeom>
            <a:noFill/>
            <a:ln w="9525">
              <a:solidFill>
                <a:srgbClr val="000000"/>
              </a:solidFill>
              <a:round/>
              <a:headEnd/>
              <a:tailEnd/>
            </a:ln>
          </p:spPr>
          <p:txBody>
            <a:bodyPr/>
            <a:lstStyle/>
            <a:p>
              <a:endParaRPr lang="en-US"/>
            </a:p>
          </p:txBody>
        </p:sp>
        <p:sp>
          <p:nvSpPr>
            <p:cNvPr id="214057" name="Line 41"/>
            <p:cNvSpPr>
              <a:spLocks noChangeShapeType="1"/>
            </p:cNvSpPr>
            <p:nvPr/>
          </p:nvSpPr>
          <p:spPr bwMode="auto">
            <a:xfrm>
              <a:off x="1185" y="2385"/>
              <a:ext cx="3245" cy="1"/>
            </a:xfrm>
            <a:prstGeom prst="line">
              <a:avLst/>
            </a:prstGeom>
            <a:noFill/>
            <a:ln w="9525">
              <a:solidFill>
                <a:srgbClr val="000000"/>
              </a:solidFill>
              <a:round/>
              <a:headEnd/>
              <a:tailEnd/>
            </a:ln>
          </p:spPr>
          <p:txBody>
            <a:bodyPr/>
            <a:lstStyle/>
            <a:p>
              <a:endParaRPr lang="en-US"/>
            </a:p>
          </p:txBody>
        </p:sp>
        <p:sp>
          <p:nvSpPr>
            <p:cNvPr id="214058" name="Line 42"/>
            <p:cNvSpPr>
              <a:spLocks noChangeShapeType="1"/>
            </p:cNvSpPr>
            <p:nvPr/>
          </p:nvSpPr>
          <p:spPr bwMode="auto">
            <a:xfrm flipV="1">
              <a:off x="1185" y="2385"/>
              <a:ext cx="1" cy="9"/>
            </a:xfrm>
            <a:prstGeom prst="line">
              <a:avLst/>
            </a:prstGeom>
            <a:noFill/>
            <a:ln w="9525">
              <a:solidFill>
                <a:srgbClr val="000000"/>
              </a:solidFill>
              <a:round/>
              <a:headEnd/>
              <a:tailEnd/>
            </a:ln>
          </p:spPr>
          <p:txBody>
            <a:bodyPr/>
            <a:lstStyle/>
            <a:p>
              <a:endParaRPr lang="en-US"/>
            </a:p>
          </p:txBody>
        </p:sp>
        <p:sp>
          <p:nvSpPr>
            <p:cNvPr id="214059" name="Line 43"/>
            <p:cNvSpPr>
              <a:spLocks noChangeShapeType="1"/>
            </p:cNvSpPr>
            <p:nvPr/>
          </p:nvSpPr>
          <p:spPr bwMode="auto">
            <a:xfrm flipV="1">
              <a:off x="1311" y="2385"/>
              <a:ext cx="1" cy="9"/>
            </a:xfrm>
            <a:prstGeom prst="line">
              <a:avLst/>
            </a:prstGeom>
            <a:noFill/>
            <a:ln w="9525">
              <a:solidFill>
                <a:srgbClr val="000000"/>
              </a:solidFill>
              <a:round/>
              <a:headEnd/>
              <a:tailEnd/>
            </a:ln>
          </p:spPr>
          <p:txBody>
            <a:bodyPr/>
            <a:lstStyle/>
            <a:p>
              <a:endParaRPr lang="en-US"/>
            </a:p>
          </p:txBody>
        </p:sp>
        <p:sp>
          <p:nvSpPr>
            <p:cNvPr id="214060" name="Line 44"/>
            <p:cNvSpPr>
              <a:spLocks noChangeShapeType="1"/>
            </p:cNvSpPr>
            <p:nvPr/>
          </p:nvSpPr>
          <p:spPr bwMode="auto">
            <a:xfrm flipV="1">
              <a:off x="1438" y="2385"/>
              <a:ext cx="1" cy="9"/>
            </a:xfrm>
            <a:prstGeom prst="line">
              <a:avLst/>
            </a:prstGeom>
            <a:noFill/>
            <a:ln w="9525">
              <a:solidFill>
                <a:srgbClr val="000000"/>
              </a:solidFill>
              <a:round/>
              <a:headEnd/>
              <a:tailEnd/>
            </a:ln>
          </p:spPr>
          <p:txBody>
            <a:bodyPr/>
            <a:lstStyle/>
            <a:p>
              <a:endParaRPr lang="en-US"/>
            </a:p>
          </p:txBody>
        </p:sp>
        <p:sp>
          <p:nvSpPr>
            <p:cNvPr id="214061" name="Line 45"/>
            <p:cNvSpPr>
              <a:spLocks noChangeShapeType="1"/>
            </p:cNvSpPr>
            <p:nvPr/>
          </p:nvSpPr>
          <p:spPr bwMode="auto">
            <a:xfrm flipV="1">
              <a:off x="1565" y="2385"/>
              <a:ext cx="1" cy="9"/>
            </a:xfrm>
            <a:prstGeom prst="line">
              <a:avLst/>
            </a:prstGeom>
            <a:noFill/>
            <a:ln w="9525">
              <a:solidFill>
                <a:srgbClr val="000000"/>
              </a:solidFill>
              <a:round/>
              <a:headEnd/>
              <a:tailEnd/>
            </a:ln>
          </p:spPr>
          <p:txBody>
            <a:bodyPr/>
            <a:lstStyle/>
            <a:p>
              <a:endParaRPr lang="en-US"/>
            </a:p>
          </p:txBody>
        </p:sp>
        <p:sp>
          <p:nvSpPr>
            <p:cNvPr id="214062" name="Line 46"/>
            <p:cNvSpPr>
              <a:spLocks noChangeShapeType="1"/>
            </p:cNvSpPr>
            <p:nvPr/>
          </p:nvSpPr>
          <p:spPr bwMode="auto">
            <a:xfrm flipV="1">
              <a:off x="1692" y="2385"/>
              <a:ext cx="1" cy="9"/>
            </a:xfrm>
            <a:prstGeom prst="line">
              <a:avLst/>
            </a:prstGeom>
            <a:noFill/>
            <a:ln w="9525">
              <a:solidFill>
                <a:srgbClr val="000000"/>
              </a:solidFill>
              <a:round/>
              <a:headEnd/>
              <a:tailEnd/>
            </a:ln>
          </p:spPr>
          <p:txBody>
            <a:bodyPr/>
            <a:lstStyle/>
            <a:p>
              <a:endParaRPr lang="en-US"/>
            </a:p>
          </p:txBody>
        </p:sp>
        <p:sp>
          <p:nvSpPr>
            <p:cNvPr id="214063" name="Line 47"/>
            <p:cNvSpPr>
              <a:spLocks noChangeShapeType="1"/>
            </p:cNvSpPr>
            <p:nvPr/>
          </p:nvSpPr>
          <p:spPr bwMode="auto">
            <a:xfrm flipV="1">
              <a:off x="1816" y="2385"/>
              <a:ext cx="1" cy="9"/>
            </a:xfrm>
            <a:prstGeom prst="line">
              <a:avLst/>
            </a:prstGeom>
            <a:noFill/>
            <a:ln w="9525">
              <a:solidFill>
                <a:srgbClr val="000000"/>
              </a:solidFill>
              <a:round/>
              <a:headEnd/>
              <a:tailEnd/>
            </a:ln>
          </p:spPr>
          <p:txBody>
            <a:bodyPr/>
            <a:lstStyle/>
            <a:p>
              <a:endParaRPr lang="en-US"/>
            </a:p>
          </p:txBody>
        </p:sp>
        <p:sp>
          <p:nvSpPr>
            <p:cNvPr id="214064" name="Line 48"/>
            <p:cNvSpPr>
              <a:spLocks noChangeShapeType="1"/>
            </p:cNvSpPr>
            <p:nvPr/>
          </p:nvSpPr>
          <p:spPr bwMode="auto">
            <a:xfrm flipV="1">
              <a:off x="1943" y="2385"/>
              <a:ext cx="1" cy="9"/>
            </a:xfrm>
            <a:prstGeom prst="line">
              <a:avLst/>
            </a:prstGeom>
            <a:noFill/>
            <a:ln w="9525">
              <a:solidFill>
                <a:srgbClr val="000000"/>
              </a:solidFill>
              <a:round/>
              <a:headEnd/>
              <a:tailEnd/>
            </a:ln>
          </p:spPr>
          <p:txBody>
            <a:bodyPr/>
            <a:lstStyle/>
            <a:p>
              <a:endParaRPr lang="en-US"/>
            </a:p>
          </p:txBody>
        </p:sp>
        <p:sp>
          <p:nvSpPr>
            <p:cNvPr id="214065" name="Line 49"/>
            <p:cNvSpPr>
              <a:spLocks noChangeShapeType="1"/>
            </p:cNvSpPr>
            <p:nvPr/>
          </p:nvSpPr>
          <p:spPr bwMode="auto">
            <a:xfrm flipV="1">
              <a:off x="2070" y="2385"/>
              <a:ext cx="1" cy="9"/>
            </a:xfrm>
            <a:prstGeom prst="line">
              <a:avLst/>
            </a:prstGeom>
            <a:noFill/>
            <a:ln w="9525">
              <a:solidFill>
                <a:srgbClr val="000000"/>
              </a:solidFill>
              <a:round/>
              <a:headEnd/>
              <a:tailEnd/>
            </a:ln>
          </p:spPr>
          <p:txBody>
            <a:bodyPr/>
            <a:lstStyle/>
            <a:p>
              <a:endParaRPr lang="en-US"/>
            </a:p>
          </p:txBody>
        </p:sp>
        <p:sp>
          <p:nvSpPr>
            <p:cNvPr id="214066" name="Line 50"/>
            <p:cNvSpPr>
              <a:spLocks noChangeShapeType="1"/>
            </p:cNvSpPr>
            <p:nvPr/>
          </p:nvSpPr>
          <p:spPr bwMode="auto">
            <a:xfrm flipV="1">
              <a:off x="2202" y="2385"/>
              <a:ext cx="1" cy="9"/>
            </a:xfrm>
            <a:prstGeom prst="line">
              <a:avLst/>
            </a:prstGeom>
            <a:noFill/>
            <a:ln w="9525">
              <a:solidFill>
                <a:srgbClr val="000000"/>
              </a:solidFill>
              <a:round/>
              <a:headEnd/>
              <a:tailEnd/>
            </a:ln>
          </p:spPr>
          <p:txBody>
            <a:bodyPr/>
            <a:lstStyle/>
            <a:p>
              <a:endParaRPr lang="en-US"/>
            </a:p>
          </p:txBody>
        </p:sp>
        <p:sp>
          <p:nvSpPr>
            <p:cNvPr id="214067" name="Line 51"/>
            <p:cNvSpPr>
              <a:spLocks noChangeShapeType="1"/>
            </p:cNvSpPr>
            <p:nvPr/>
          </p:nvSpPr>
          <p:spPr bwMode="auto">
            <a:xfrm flipV="1">
              <a:off x="2329" y="2385"/>
              <a:ext cx="1" cy="9"/>
            </a:xfrm>
            <a:prstGeom prst="line">
              <a:avLst/>
            </a:prstGeom>
            <a:noFill/>
            <a:ln w="9525">
              <a:solidFill>
                <a:srgbClr val="000000"/>
              </a:solidFill>
              <a:round/>
              <a:headEnd/>
              <a:tailEnd/>
            </a:ln>
          </p:spPr>
          <p:txBody>
            <a:bodyPr/>
            <a:lstStyle/>
            <a:p>
              <a:endParaRPr lang="en-US"/>
            </a:p>
          </p:txBody>
        </p:sp>
        <p:sp>
          <p:nvSpPr>
            <p:cNvPr id="214068" name="Line 52"/>
            <p:cNvSpPr>
              <a:spLocks noChangeShapeType="1"/>
            </p:cNvSpPr>
            <p:nvPr/>
          </p:nvSpPr>
          <p:spPr bwMode="auto">
            <a:xfrm flipV="1">
              <a:off x="2454" y="2385"/>
              <a:ext cx="1" cy="9"/>
            </a:xfrm>
            <a:prstGeom prst="line">
              <a:avLst/>
            </a:prstGeom>
            <a:noFill/>
            <a:ln w="9525">
              <a:solidFill>
                <a:srgbClr val="000000"/>
              </a:solidFill>
              <a:round/>
              <a:headEnd/>
              <a:tailEnd/>
            </a:ln>
          </p:spPr>
          <p:txBody>
            <a:bodyPr/>
            <a:lstStyle/>
            <a:p>
              <a:endParaRPr lang="en-US"/>
            </a:p>
          </p:txBody>
        </p:sp>
        <p:sp>
          <p:nvSpPr>
            <p:cNvPr id="214069" name="Line 53"/>
            <p:cNvSpPr>
              <a:spLocks noChangeShapeType="1"/>
            </p:cNvSpPr>
            <p:nvPr/>
          </p:nvSpPr>
          <p:spPr bwMode="auto">
            <a:xfrm flipV="1">
              <a:off x="2581" y="2385"/>
              <a:ext cx="1" cy="9"/>
            </a:xfrm>
            <a:prstGeom prst="line">
              <a:avLst/>
            </a:prstGeom>
            <a:noFill/>
            <a:ln w="9525">
              <a:solidFill>
                <a:srgbClr val="000000"/>
              </a:solidFill>
              <a:round/>
              <a:headEnd/>
              <a:tailEnd/>
            </a:ln>
          </p:spPr>
          <p:txBody>
            <a:bodyPr/>
            <a:lstStyle/>
            <a:p>
              <a:endParaRPr lang="en-US"/>
            </a:p>
          </p:txBody>
        </p:sp>
        <p:sp>
          <p:nvSpPr>
            <p:cNvPr id="214070" name="Line 54"/>
            <p:cNvSpPr>
              <a:spLocks noChangeShapeType="1"/>
            </p:cNvSpPr>
            <p:nvPr/>
          </p:nvSpPr>
          <p:spPr bwMode="auto">
            <a:xfrm flipV="1">
              <a:off x="2707" y="2385"/>
              <a:ext cx="1" cy="9"/>
            </a:xfrm>
            <a:prstGeom prst="line">
              <a:avLst/>
            </a:prstGeom>
            <a:noFill/>
            <a:ln w="9525">
              <a:solidFill>
                <a:srgbClr val="000000"/>
              </a:solidFill>
              <a:round/>
              <a:headEnd/>
              <a:tailEnd/>
            </a:ln>
          </p:spPr>
          <p:txBody>
            <a:bodyPr/>
            <a:lstStyle/>
            <a:p>
              <a:endParaRPr lang="en-US"/>
            </a:p>
          </p:txBody>
        </p:sp>
        <p:sp>
          <p:nvSpPr>
            <p:cNvPr id="214071" name="Line 55"/>
            <p:cNvSpPr>
              <a:spLocks noChangeShapeType="1"/>
            </p:cNvSpPr>
            <p:nvPr/>
          </p:nvSpPr>
          <p:spPr bwMode="auto">
            <a:xfrm flipV="1">
              <a:off x="2834" y="2385"/>
              <a:ext cx="1" cy="9"/>
            </a:xfrm>
            <a:prstGeom prst="line">
              <a:avLst/>
            </a:prstGeom>
            <a:noFill/>
            <a:ln w="9525">
              <a:solidFill>
                <a:srgbClr val="000000"/>
              </a:solidFill>
              <a:round/>
              <a:headEnd/>
              <a:tailEnd/>
            </a:ln>
          </p:spPr>
          <p:txBody>
            <a:bodyPr/>
            <a:lstStyle/>
            <a:p>
              <a:endParaRPr lang="en-US"/>
            </a:p>
          </p:txBody>
        </p:sp>
        <p:sp>
          <p:nvSpPr>
            <p:cNvPr id="214072" name="Line 56"/>
            <p:cNvSpPr>
              <a:spLocks noChangeShapeType="1"/>
            </p:cNvSpPr>
            <p:nvPr/>
          </p:nvSpPr>
          <p:spPr bwMode="auto">
            <a:xfrm flipV="1">
              <a:off x="2959" y="2385"/>
              <a:ext cx="1" cy="9"/>
            </a:xfrm>
            <a:prstGeom prst="line">
              <a:avLst/>
            </a:prstGeom>
            <a:noFill/>
            <a:ln w="9525">
              <a:solidFill>
                <a:srgbClr val="000000"/>
              </a:solidFill>
              <a:round/>
              <a:headEnd/>
              <a:tailEnd/>
            </a:ln>
          </p:spPr>
          <p:txBody>
            <a:bodyPr/>
            <a:lstStyle/>
            <a:p>
              <a:endParaRPr lang="en-US"/>
            </a:p>
          </p:txBody>
        </p:sp>
        <p:sp>
          <p:nvSpPr>
            <p:cNvPr id="214073" name="Line 57"/>
            <p:cNvSpPr>
              <a:spLocks noChangeShapeType="1"/>
            </p:cNvSpPr>
            <p:nvPr/>
          </p:nvSpPr>
          <p:spPr bwMode="auto">
            <a:xfrm flipV="1">
              <a:off x="3086" y="2385"/>
              <a:ext cx="1" cy="9"/>
            </a:xfrm>
            <a:prstGeom prst="line">
              <a:avLst/>
            </a:prstGeom>
            <a:noFill/>
            <a:ln w="9525">
              <a:solidFill>
                <a:srgbClr val="000000"/>
              </a:solidFill>
              <a:round/>
              <a:headEnd/>
              <a:tailEnd/>
            </a:ln>
          </p:spPr>
          <p:txBody>
            <a:bodyPr/>
            <a:lstStyle/>
            <a:p>
              <a:endParaRPr lang="en-US"/>
            </a:p>
          </p:txBody>
        </p:sp>
        <p:sp>
          <p:nvSpPr>
            <p:cNvPr id="214074" name="Line 58"/>
            <p:cNvSpPr>
              <a:spLocks noChangeShapeType="1"/>
            </p:cNvSpPr>
            <p:nvPr/>
          </p:nvSpPr>
          <p:spPr bwMode="auto">
            <a:xfrm flipV="1">
              <a:off x="3212" y="2385"/>
              <a:ext cx="1" cy="9"/>
            </a:xfrm>
            <a:prstGeom prst="line">
              <a:avLst/>
            </a:prstGeom>
            <a:noFill/>
            <a:ln w="9525">
              <a:solidFill>
                <a:srgbClr val="000000"/>
              </a:solidFill>
              <a:round/>
              <a:headEnd/>
              <a:tailEnd/>
            </a:ln>
          </p:spPr>
          <p:txBody>
            <a:bodyPr/>
            <a:lstStyle/>
            <a:p>
              <a:endParaRPr lang="en-US"/>
            </a:p>
          </p:txBody>
        </p:sp>
        <p:sp>
          <p:nvSpPr>
            <p:cNvPr id="214075" name="Line 59"/>
            <p:cNvSpPr>
              <a:spLocks noChangeShapeType="1"/>
            </p:cNvSpPr>
            <p:nvPr/>
          </p:nvSpPr>
          <p:spPr bwMode="auto">
            <a:xfrm flipV="1">
              <a:off x="3339" y="2385"/>
              <a:ext cx="1" cy="9"/>
            </a:xfrm>
            <a:prstGeom prst="line">
              <a:avLst/>
            </a:prstGeom>
            <a:noFill/>
            <a:ln w="9525">
              <a:solidFill>
                <a:srgbClr val="000000"/>
              </a:solidFill>
              <a:round/>
              <a:headEnd/>
              <a:tailEnd/>
            </a:ln>
          </p:spPr>
          <p:txBody>
            <a:bodyPr/>
            <a:lstStyle/>
            <a:p>
              <a:endParaRPr lang="en-US"/>
            </a:p>
          </p:txBody>
        </p:sp>
        <p:sp>
          <p:nvSpPr>
            <p:cNvPr id="214076" name="Line 60"/>
            <p:cNvSpPr>
              <a:spLocks noChangeShapeType="1"/>
            </p:cNvSpPr>
            <p:nvPr/>
          </p:nvSpPr>
          <p:spPr bwMode="auto">
            <a:xfrm flipV="1">
              <a:off x="3466" y="2385"/>
              <a:ext cx="1" cy="9"/>
            </a:xfrm>
            <a:prstGeom prst="line">
              <a:avLst/>
            </a:prstGeom>
            <a:noFill/>
            <a:ln w="9525">
              <a:solidFill>
                <a:srgbClr val="000000"/>
              </a:solidFill>
              <a:round/>
              <a:headEnd/>
              <a:tailEnd/>
            </a:ln>
          </p:spPr>
          <p:txBody>
            <a:bodyPr/>
            <a:lstStyle/>
            <a:p>
              <a:endParaRPr lang="en-US"/>
            </a:p>
          </p:txBody>
        </p:sp>
        <p:sp>
          <p:nvSpPr>
            <p:cNvPr id="214077" name="Line 61"/>
            <p:cNvSpPr>
              <a:spLocks noChangeShapeType="1"/>
            </p:cNvSpPr>
            <p:nvPr/>
          </p:nvSpPr>
          <p:spPr bwMode="auto">
            <a:xfrm flipV="1">
              <a:off x="3593" y="2385"/>
              <a:ext cx="1" cy="9"/>
            </a:xfrm>
            <a:prstGeom prst="line">
              <a:avLst/>
            </a:prstGeom>
            <a:noFill/>
            <a:ln w="9525">
              <a:solidFill>
                <a:srgbClr val="000000"/>
              </a:solidFill>
              <a:round/>
              <a:headEnd/>
              <a:tailEnd/>
            </a:ln>
          </p:spPr>
          <p:txBody>
            <a:bodyPr/>
            <a:lstStyle/>
            <a:p>
              <a:endParaRPr lang="en-US"/>
            </a:p>
          </p:txBody>
        </p:sp>
        <p:sp>
          <p:nvSpPr>
            <p:cNvPr id="214078" name="Line 62"/>
            <p:cNvSpPr>
              <a:spLocks noChangeShapeType="1"/>
            </p:cNvSpPr>
            <p:nvPr/>
          </p:nvSpPr>
          <p:spPr bwMode="auto">
            <a:xfrm flipV="1">
              <a:off x="3717" y="2385"/>
              <a:ext cx="1" cy="9"/>
            </a:xfrm>
            <a:prstGeom prst="line">
              <a:avLst/>
            </a:prstGeom>
            <a:noFill/>
            <a:ln w="9525">
              <a:solidFill>
                <a:srgbClr val="000000"/>
              </a:solidFill>
              <a:round/>
              <a:headEnd/>
              <a:tailEnd/>
            </a:ln>
          </p:spPr>
          <p:txBody>
            <a:bodyPr/>
            <a:lstStyle/>
            <a:p>
              <a:endParaRPr lang="en-US"/>
            </a:p>
          </p:txBody>
        </p:sp>
        <p:sp>
          <p:nvSpPr>
            <p:cNvPr id="214079" name="Line 63"/>
            <p:cNvSpPr>
              <a:spLocks noChangeShapeType="1"/>
            </p:cNvSpPr>
            <p:nvPr/>
          </p:nvSpPr>
          <p:spPr bwMode="auto">
            <a:xfrm flipV="1">
              <a:off x="3844" y="2385"/>
              <a:ext cx="1" cy="9"/>
            </a:xfrm>
            <a:prstGeom prst="line">
              <a:avLst/>
            </a:prstGeom>
            <a:noFill/>
            <a:ln w="9525">
              <a:solidFill>
                <a:srgbClr val="000000"/>
              </a:solidFill>
              <a:round/>
              <a:headEnd/>
              <a:tailEnd/>
            </a:ln>
          </p:spPr>
          <p:txBody>
            <a:bodyPr/>
            <a:lstStyle/>
            <a:p>
              <a:endParaRPr lang="en-US"/>
            </a:p>
          </p:txBody>
        </p:sp>
        <p:sp>
          <p:nvSpPr>
            <p:cNvPr id="214080" name="Line 64"/>
            <p:cNvSpPr>
              <a:spLocks noChangeShapeType="1"/>
            </p:cNvSpPr>
            <p:nvPr/>
          </p:nvSpPr>
          <p:spPr bwMode="auto">
            <a:xfrm flipV="1">
              <a:off x="3977" y="2385"/>
              <a:ext cx="1" cy="9"/>
            </a:xfrm>
            <a:prstGeom prst="line">
              <a:avLst/>
            </a:prstGeom>
            <a:noFill/>
            <a:ln w="9525">
              <a:solidFill>
                <a:srgbClr val="000000"/>
              </a:solidFill>
              <a:round/>
              <a:headEnd/>
              <a:tailEnd/>
            </a:ln>
          </p:spPr>
          <p:txBody>
            <a:bodyPr/>
            <a:lstStyle/>
            <a:p>
              <a:endParaRPr lang="en-US"/>
            </a:p>
          </p:txBody>
        </p:sp>
        <p:sp>
          <p:nvSpPr>
            <p:cNvPr id="214081" name="Line 65"/>
            <p:cNvSpPr>
              <a:spLocks noChangeShapeType="1"/>
            </p:cNvSpPr>
            <p:nvPr/>
          </p:nvSpPr>
          <p:spPr bwMode="auto">
            <a:xfrm flipV="1">
              <a:off x="4103" y="2385"/>
              <a:ext cx="1" cy="9"/>
            </a:xfrm>
            <a:prstGeom prst="line">
              <a:avLst/>
            </a:prstGeom>
            <a:noFill/>
            <a:ln w="9525">
              <a:solidFill>
                <a:srgbClr val="000000"/>
              </a:solidFill>
              <a:round/>
              <a:headEnd/>
              <a:tailEnd/>
            </a:ln>
          </p:spPr>
          <p:txBody>
            <a:bodyPr/>
            <a:lstStyle/>
            <a:p>
              <a:endParaRPr lang="en-US"/>
            </a:p>
          </p:txBody>
        </p:sp>
        <p:sp>
          <p:nvSpPr>
            <p:cNvPr id="214082" name="Line 66"/>
            <p:cNvSpPr>
              <a:spLocks noChangeShapeType="1"/>
            </p:cNvSpPr>
            <p:nvPr/>
          </p:nvSpPr>
          <p:spPr bwMode="auto">
            <a:xfrm flipV="1">
              <a:off x="4230" y="2385"/>
              <a:ext cx="1" cy="9"/>
            </a:xfrm>
            <a:prstGeom prst="line">
              <a:avLst/>
            </a:prstGeom>
            <a:noFill/>
            <a:ln w="9525">
              <a:solidFill>
                <a:srgbClr val="000000"/>
              </a:solidFill>
              <a:round/>
              <a:headEnd/>
              <a:tailEnd/>
            </a:ln>
          </p:spPr>
          <p:txBody>
            <a:bodyPr/>
            <a:lstStyle/>
            <a:p>
              <a:endParaRPr lang="en-US"/>
            </a:p>
          </p:txBody>
        </p:sp>
        <p:sp>
          <p:nvSpPr>
            <p:cNvPr id="214083" name="Line 67"/>
            <p:cNvSpPr>
              <a:spLocks noChangeShapeType="1"/>
            </p:cNvSpPr>
            <p:nvPr/>
          </p:nvSpPr>
          <p:spPr bwMode="auto">
            <a:xfrm flipV="1">
              <a:off x="4355" y="2385"/>
              <a:ext cx="1" cy="9"/>
            </a:xfrm>
            <a:prstGeom prst="line">
              <a:avLst/>
            </a:prstGeom>
            <a:noFill/>
            <a:ln w="9525">
              <a:solidFill>
                <a:srgbClr val="000000"/>
              </a:solidFill>
              <a:round/>
              <a:headEnd/>
              <a:tailEnd/>
            </a:ln>
          </p:spPr>
          <p:txBody>
            <a:bodyPr/>
            <a:lstStyle/>
            <a:p>
              <a:endParaRPr lang="en-US"/>
            </a:p>
          </p:txBody>
        </p:sp>
        <p:sp>
          <p:nvSpPr>
            <p:cNvPr id="214084" name="Line 68"/>
            <p:cNvSpPr>
              <a:spLocks noChangeShapeType="1"/>
            </p:cNvSpPr>
            <p:nvPr/>
          </p:nvSpPr>
          <p:spPr bwMode="auto">
            <a:xfrm flipV="1">
              <a:off x="1185" y="2385"/>
              <a:ext cx="1" cy="13"/>
            </a:xfrm>
            <a:prstGeom prst="line">
              <a:avLst/>
            </a:prstGeom>
            <a:noFill/>
            <a:ln w="9525">
              <a:solidFill>
                <a:srgbClr val="000000"/>
              </a:solidFill>
              <a:round/>
              <a:headEnd/>
              <a:tailEnd/>
            </a:ln>
          </p:spPr>
          <p:txBody>
            <a:bodyPr/>
            <a:lstStyle/>
            <a:p>
              <a:endParaRPr lang="en-US"/>
            </a:p>
          </p:txBody>
        </p:sp>
        <p:sp>
          <p:nvSpPr>
            <p:cNvPr id="214085" name="Line 69"/>
            <p:cNvSpPr>
              <a:spLocks noChangeShapeType="1"/>
            </p:cNvSpPr>
            <p:nvPr/>
          </p:nvSpPr>
          <p:spPr bwMode="auto">
            <a:xfrm flipV="1">
              <a:off x="1816" y="2385"/>
              <a:ext cx="1" cy="13"/>
            </a:xfrm>
            <a:prstGeom prst="line">
              <a:avLst/>
            </a:prstGeom>
            <a:noFill/>
            <a:ln w="9525">
              <a:solidFill>
                <a:srgbClr val="000000"/>
              </a:solidFill>
              <a:round/>
              <a:headEnd/>
              <a:tailEnd/>
            </a:ln>
          </p:spPr>
          <p:txBody>
            <a:bodyPr/>
            <a:lstStyle/>
            <a:p>
              <a:endParaRPr lang="en-US"/>
            </a:p>
          </p:txBody>
        </p:sp>
        <p:sp>
          <p:nvSpPr>
            <p:cNvPr id="214086" name="Line 70"/>
            <p:cNvSpPr>
              <a:spLocks noChangeShapeType="1"/>
            </p:cNvSpPr>
            <p:nvPr/>
          </p:nvSpPr>
          <p:spPr bwMode="auto">
            <a:xfrm flipV="1">
              <a:off x="2454" y="2385"/>
              <a:ext cx="1" cy="13"/>
            </a:xfrm>
            <a:prstGeom prst="line">
              <a:avLst/>
            </a:prstGeom>
            <a:noFill/>
            <a:ln w="9525">
              <a:solidFill>
                <a:srgbClr val="000000"/>
              </a:solidFill>
              <a:round/>
              <a:headEnd/>
              <a:tailEnd/>
            </a:ln>
          </p:spPr>
          <p:txBody>
            <a:bodyPr/>
            <a:lstStyle/>
            <a:p>
              <a:endParaRPr lang="en-US"/>
            </a:p>
          </p:txBody>
        </p:sp>
        <p:sp>
          <p:nvSpPr>
            <p:cNvPr id="214087" name="Line 71"/>
            <p:cNvSpPr>
              <a:spLocks noChangeShapeType="1"/>
            </p:cNvSpPr>
            <p:nvPr/>
          </p:nvSpPr>
          <p:spPr bwMode="auto">
            <a:xfrm flipV="1">
              <a:off x="3086" y="2385"/>
              <a:ext cx="1" cy="13"/>
            </a:xfrm>
            <a:prstGeom prst="line">
              <a:avLst/>
            </a:prstGeom>
            <a:noFill/>
            <a:ln w="9525">
              <a:solidFill>
                <a:srgbClr val="000000"/>
              </a:solidFill>
              <a:round/>
              <a:headEnd/>
              <a:tailEnd/>
            </a:ln>
          </p:spPr>
          <p:txBody>
            <a:bodyPr/>
            <a:lstStyle/>
            <a:p>
              <a:endParaRPr lang="en-US"/>
            </a:p>
          </p:txBody>
        </p:sp>
        <p:sp>
          <p:nvSpPr>
            <p:cNvPr id="214088" name="Line 72"/>
            <p:cNvSpPr>
              <a:spLocks noChangeShapeType="1"/>
            </p:cNvSpPr>
            <p:nvPr/>
          </p:nvSpPr>
          <p:spPr bwMode="auto">
            <a:xfrm flipV="1">
              <a:off x="3717" y="2385"/>
              <a:ext cx="1" cy="13"/>
            </a:xfrm>
            <a:prstGeom prst="line">
              <a:avLst/>
            </a:prstGeom>
            <a:noFill/>
            <a:ln w="9525">
              <a:solidFill>
                <a:srgbClr val="000000"/>
              </a:solidFill>
              <a:round/>
              <a:headEnd/>
              <a:tailEnd/>
            </a:ln>
          </p:spPr>
          <p:txBody>
            <a:bodyPr/>
            <a:lstStyle/>
            <a:p>
              <a:endParaRPr lang="en-US"/>
            </a:p>
          </p:txBody>
        </p:sp>
        <p:sp>
          <p:nvSpPr>
            <p:cNvPr id="214089" name="Line 73"/>
            <p:cNvSpPr>
              <a:spLocks noChangeShapeType="1"/>
            </p:cNvSpPr>
            <p:nvPr/>
          </p:nvSpPr>
          <p:spPr bwMode="auto">
            <a:xfrm flipV="1">
              <a:off x="4355" y="2385"/>
              <a:ext cx="1" cy="13"/>
            </a:xfrm>
            <a:prstGeom prst="line">
              <a:avLst/>
            </a:prstGeom>
            <a:noFill/>
            <a:ln w="9525">
              <a:solidFill>
                <a:srgbClr val="000000"/>
              </a:solidFill>
              <a:round/>
              <a:headEnd/>
              <a:tailEnd/>
            </a:ln>
          </p:spPr>
          <p:txBody>
            <a:bodyPr/>
            <a:lstStyle/>
            <a:p>
              <a:endParaRPr lang="en-US"/>
            </a:p>
          </p:txBody>
        </p:sp>
        <p:sp>
          <p:nvSpPr>
            <p:cNvPr id="214090" name="Freeform 74"/>
            <p:cNvSpPr>
              <a:spLocks/>
            </p:cNvSpPr>
            <p:nvPr/>
          </p:nvSpPr>
          <p:spPr bwMode="auto">
            <a:xfrm>
              <a:off x="1190" y="1672"/>
              <a:ext cx="3234" cy="701"/>
            </a:xfrm>
            <a:custGeom>
              <a:avLst/>
              <a:gdLst/>
              <a:ahLst/>
              <a:cxnLst>
                <a:cxn ang="0">
                  <a:pos x="0" y="701"/>
                </a:cxn>
                <a:cxn ang="0">
                  <a:pos x="6" y="696"/>
                </a:cxn>
                <a:cxn ang="0">
                  <a:pos x="12" y="690"/>
                </a:cxn>
                <a:cxn ang="0">
                  <a:pos x="24" y="684"/>
                </a:cxn>
                <a:cxn ang="0">
                  <a:pos x="41" y="672"/>
                </a:cxn>
                <a:cxn ang="0">
                  <a:pos x="64" y="657"/>
                </a:cxn>
                <a:cxn ang="0">
                  <a:pos x="93" y="634"/>
                </a:cxn>
                <a:cxn ang="0">
                  <a:pos x="110" y="621"/>
                </a:cxn>
                <a:cxn ang="0">
                  <a:pos x="133" y="607"/>
                </a:cxn>
                <a:cxn ang="0">
                  <a:pos x="156" y="592"/>
                </a:cxn>
                <a:cxn ang="0">
                  <a:pos x="191" y="573"/>
                </a:cxn>
                <a:cxn ang="0">
                  <a:pos x="231" y="550"/>
                </a:cxn>
                <a:cxn ang="0">
                  <a:pos x="277" y="527"/>
                </a:cxn>
                <a:cxn ang="0">
                  <a:pos x="329" y="498"/>
                </a:cxn>
                <a:cxn ang="0">
                  <a:pos x="363" y="484"/>
                </a:cxn>
                <a:cxn ang="0">
                  <a:pos x="398" y="469"/>
                </a:cxn>
                <a:cxn ang="0">
                  <a:pos x="471" y="434"/>
                </a:cxn>
                <a:cxn ang="0">
                  <a:pos x="519" y="417"/>
                </a:cxn>
                <a:cxn ang="0">
                  <a:pos x="557" y="402"/>
                </a:cxn>
                <a:cxn ang="0">
                  <a:pos x="609" y="381"/>
                </a:cxn>
                <a:cxn ang="0">
                  <a:pos x="667" y="363"/>
                </a:cxn>
                <a:cxn ang="0">
                  <a:pos x="730" y="344"/>
                </a:cxn>
                <a:cxn ang="0">
                  <a:pos x="799" y="323"/>
                </a:cxn>
                <a:cxn ang="0">
                  <a:pos x="874" y="304"/>
                </a:cxn>
                <a:cxn ang="0">
                  <a:pos x="955" y="285"/>
                </a:cxn>
                <a:cxn ang="0">
                  <a:pos x="1041" y="262"/>
                </a:cxn>
                <a:cxn ang="0">
                  <a:pos x="1131" y="240"/>
                </a:cxn>
                <a:cxn ang="0">
                  <a:pos x="1229" y="217"/>
                </a:cxn>
                <a:cxn ang="0">
                  <a:pos x="1345" y="198"/>
                </a:cxn>
                <a:cxn ang="0">
                  <a:pos x="1471" y="175"/>
                </a:cxn>
                <a:cxn ang="0">
                  <a:pos x="1540" y="167"/>
                </a:cxn>
                <a:cxn ang="0">
                  <a:pos x="1615" y="156"/>
                </a:cxn>
                <a:cxn ang="0">
                  <a:pos x="1696" y="144"/>
                </a:cxn>
                <a:cxn ang="0">
                  <a:pos x="1782" y="135"/>
                </a:cxn>
                <a:cxn ang="0">
                  <a:pos x="1867" y="127"/>
                </a:cxn>
                <a:cxn ang="0">
                  <a:pos x="1965" y="116"/>
                </a:cxn>
                <a:cxn ang="0">
                  <a:pos x="2161" y="95"/>
                </a:cxn>
                <a:cxn ang="0">
                  <a:pos x="2374" y="79"/>
                </a:cxn>
                <a:cxn ang="0">
                  <a:pos x="2591" y="58"/>
                </a:cxn>
                <a:cxn ang="0">
                  <a:pos x="2810" y="39"/>
                </a:cxn>
                <a:cxn ang="0">
                  <a:pos x="3027" y="22"/>
                </a:cxn>
                <a:cxn ang="0">
                  <a:pos x="3234" y="0"/>
                </a:cxn>
              </a:cxnLst>
              <a:rect l="0" t="0" r="r" b="b"/>
              <a:pathLst>
                <a:path w="3234" h="701">
                  <a:moveTo>
                    <a:pt x="0" y="701"/>
                  </a:moveTo>
                  <a:lnTo>
                    <a:pt x="6" y="696"/>
                  </a:lnTo>
                  <a:lnTo>
                    <a:pt x="12" y="690"/>
                  </a:lnTo>
                  <a:lnTo>
                    <a:pt x="24" y="684"/>
                  </a:lnTo>
                  <a:lnTo>
                    <a:pt x="41" y="672"/>
                  </a:lnTo>
                  <a:lnTo>
                    <a:pt x="64" y="657"/>
                  </a:lnTo>
                  <a:lnTo>
                    <a:pt x="93" y="634"/>
                  </a:lnTo>
                  <a:lnTo>
                    <a:pt x="110" y="621"/>
                  </a:lnTo>
                  <a:lnTo>
                    <a:pt x="133" y="607"/>
                  </a:lnTo>
                  <a:lnTo>
                    <a:pt x="156" y="592"/>
                  </a:lnTo>
                  <a:lnTo>
                    <a:pt x="191" y="573"/>
                  </a:lnTo>
                  <a:lnTo>
                    <a:pt x="231" y="550"/>
                  </a:lnTo>
                  <a:lnTo>
                    <a:pt x="277" y="527"/>
                  </a:lnTo>
                  <a:lnTo>
                    <a:pt x="329" y="498"/>
                  </a:lnTo>
                  <a:lnTo>
                    <a:pt x="363" y="484"/>
                  </a:lnTo>
                  <a:lnTo>
                    <a:pt x="398" y="469"/>
                  </a:lnTo>
                  <a:lnTo>
                    <a:pt x="471" y="434"/>
                  </a:lnTo>
                  <a:lnTo>
                    <a:pt x="519" y="417"/>
                  </a:lnTo>
                  <a:lnTo>
                    <a:pt x="557" y="402"/>
                  </a:lnTo>
                  <a:lnTo>
                    <a:pt x="609" y="381"/>
                  </a:lnTo>
                  <a:lnTo>
                    <a:pt x="667" y="363"/>
                  </a:lnTo>
                  <a:lnTo>
                    <a:pt x="730" y="344"/>
                  </a:lnTo>
                  <a:lnTo>
                    <a:pt x="799" y="323"/>
                  </a:lnTo>
                  <a:lnTo>
                    <a:pt x="874" y="304"/>
                  </a:lnTo>
                  <a:lnTo>
                    <a:pt x="955" y="285"/>
                  </a:lnTo>
                  <a:lnTo>
                    <a:pt x="1041" y="262"/>
                  </a:lnTo>
                  <a:lnTo>
                    <a:pt x="1131" y="240"/>
                  </a:lnTo>
                  <a:lnTo>
                    <a:pt x="1229" y="217"/>
                  </a:lnTo>
                  <a:lnTo>
                    <a:pt x="1345" y="198"/>
                  </a:lnTo>
                  <a:lnTo>
                    <a:pt x="1471" y="175"/>
                  </a:lnTo>
                  <a:lnTo>
                    <a:pt x="1540" y="167"/>
                  </a:lnTo>
                  <a:lnTo>
                    <a:pt x="1615" y="156"/>
                  </a:lnTo>
                  <a:lnTo>
                    <a:pt x="1696" y="144"/>
                  </a:lnTo>
                  <a:lnTo>
                    <a:pt x="1782" y="135"/>
                  </a:lnTo>
                  <a:lnTo>
                    <a:pt x="1867" y="127"/>
                  </a:lnTo>
                  <a:lnTo>
                    <a:pt x="1965" y="116"/>
                  </a:lnTo>
                  <a:lnTo>
                    <a:pt x="2161" y="95"/>
                  </a:lnTo>
                  <a:lnTo>
                    <a:pt x="2374" y="79"/>
                  </a:lnTo>
                  <a:lnTo>
                    <a:pt x="2591" y="58"/>
                  </a:lnTo>
                  <a:lnTo>
                    <a:pt x="2810" y="39"/>
                  </a:lnTo>
                  <a:lnTo>
                    <a:pt x="3027" y="22"/>
                  </a:lnTo>
                  <a:lnTo>
                    <a:pt x="3234" y="0"/>
                  </a:lnTo>
                </a:path>
              </a:pathLst>
            </a:custGeom>
            <a:noFill/>
            <a:ln w="26988">
              <a:solidFill>
                <a:srgbClr val="FF0000"/>
              </a:solidFill>
              <a:prstDash val="solid"/>
              <a:round/>
              <a:headEnd/>
              <a:tailEnd/>
            </a:ln>
          </p:spPr>
          <p:txBody>
            <a:bodyPr/>
            <a:lstStyle/>
            <a:p>
              <a:endParaRPr lang="en-US"/>
            </a:p>
          </p:txBody>
        </p:sp>
        <p:sp>
          <p:nvSpPr>
            <p:cNvPr id="214091" name="Freeform 75"/>
            <p:cNvSpPr>
              <a:spLocks/>
            </p:cNvSpPr>
            <p:nvPr/>
          </p:nvSpPr>
          <p:spPr bwMode="auto">
            <a:xfrm>
              <a:off x="1190" y="2139"/>
              <a:ext cx="3234" cy="234"/>
            </a:xfrm>
            <a:custGeom>
              <a:avLst/>
              <a:gdLst/>
              <a:ahLst/>
              <a:cxnLst>
                <a:cxn ang="0">
                  <a:pos x="0" y="234"/>
                </a:cxn>
                <a:cxn ang="0">
                  <a:pos x="6" y="229"/>
                </a:cxn>
                <a:cxn ang="0">
                  <a:pos x="12" y="223"/>
                </a:cxn>
                <a:cxn ang="0">
                  <a:pos x="24" y="217"/>
                </a:cxn>
                <a:cxn ang="0">
                  <a:pos x="41" y="205"/>
                </a:cxn>
                <a:cxn ang="0">
                  <a:pos x="52" y="196"/>
                </a:cxn>
                <a:cxn ang="0">
                  <a:pos x="64" y="188"/>
                </a:cxn>
                <a:cxn ang="0">
                  <a:pos x="93" y="167"/>
                </a:cxn>
                <a:cxn ang="0">
                  <a:pos x="110" y="159"/>
                </a:cxn>
                <a:cxn ang="0">
                  <a:pos x="133" y="148"/>
                </a:cxn>
                <a:cxn ang="0">
                  <a:pos x="156" y="136"/>
                </a:cxn>
                <a:cxn ang="0">
                  <a:pos x="191" y="125"/>
                </a:cxn>
                <a:cxn ang="0">
                  <a:pos x="231" y="108"/>
                </a:cxn>
                <a:cxn ang="0">
                  <a:pos x="277" y="90"/>
                </a:cxn>
                <a:cxn ang="0">
                  <a:pos x="329" y="71"/>
                </a:cxn>
                <a:cxn ang="0">
                  <a:pos x="363" y="63"/>
                </a:cxn>
                <a:cxn ang="0">
                  <a:pos x="398" y="54"/>
                </a:cxn>
                <a:cxn ang="0">
                  <a:pos x="471" y="37"/>
                </a:cxn>
                <a:cxn ang="0">
                  <a:pos x="519" y="31"/>
                </a:cxn>
                <a:cxn ang="0">
                  <a:pos x="557" y="23"/>
                </a:cxn>
                <a:cxn ang="0">
                  <a:pos x="609" y="17"/>
                </a:cxn>
                <a:cxn ang="0">
                  <a:pos x="667" y="12"/>
                </a:cxn>
                <a:cxn ang="0">
                  <a:pos x="730" y="6"/>
                </a:cxn>
                <a:cxn ang="0">
                  <a:pos x="799" y="2"/>
                </a:cxn>
                <a:cxn ang="0">
                  <a:pos x="874" y="0"/>
                </a:cxn>
                <a:cxn ang="0">
                  <a:pos x="955" y="0"/>
                </a:cxn>
                <a:cxn ang="0">
                  <a:pos x="1041" y="0"/>
                </a:cxn>
                <a:cxn ang="0">
                  <a:pos x="1131" y="0"/>
                </a:cxn>
                <a:cxn ang="0">
                  <a:pos x="1229" y="0"/>
                </a:cxn>
                <a:cxn ang="0">
                  <a:pos x="1345" y="2"/>
                </a:cxn>
                <a:cxn ang="0">
                  <a:pos x="1471" y="8"/>
                </a:cxn>
                <a:cxn ang="0">
                  <a:pos x="1540" y="13"/>
                </a:cxn>
                <a:cxn ang="0">
                  <a:pos x="1615" y="17"/>
                </a:cxn>
                <a:cxn ang="0">
                  <a:pos x="1696" y="23"/>
                </a:cxn>
                <a:cxn ang="0">
                  <a:pos x="1782" y="29"/>
                </a:cxn>
                <a:cxn ang="0">
                  <a:pos x="1867" y="33"/>
                </a:cxn>
                <a:cxn ang="0">
                  <a:pos x="1965" y="40"/>
                </a:cxn>
                <a:cxn ang="0">
                  <a:pos x="2161" y="56"/>
                </a:cxn>
                <a:cxn ang="0">
                  <a:pos x="2374" y="73"/>
                </a:cxn>
                <a:cxn ang="0">
                  <a:pos x="2591" y="90"/>
                </a:cxn>
                <a:cxn ang="0">
                  <a:pos x="2810" y="111"/>
                </a:cxn>
                <a:cxn ang="0">
                  <a:pos x="3027" y="129"/>
                </a:cxn>
                <a:cxn ang="0">
                  <a:pos x="3234" y="144"/>
                </a:cxn>
              </a:cxnLst>
              <a:rect l="0" t="0" r="r" b="b"/>
              <a:pathLst>
                <a:path w="3234" h="234">
                  <a:moveTo>
                    <a:pt x="0" y="234"/>
                  </a:moveTo>
                  <a:lnTo>
                    <a:pt x="6" y="229"/>
                  </a:lnTo>
                  <a:lnTo>
                    <a:pt x="12" y="223"/>
                  </a:lnTo>
                  <a:lnTo>
                    <a:pt x="24" y="217"/>
                  </a:lnTo>
                  <a:lnTo>
                    <a:pt x="41" y="205"/>
                  </a:lnTo>
                  <a:lnTo>
                    <a:pt x="52" y="196"/>
                  </a:lnTo>
                  <a:lnTo>
                    <a:pt x="64" y="188"/>
                  </a:lnTo>
                  <a:lnTo>
                    <a:pt x="93" y="167"/>
                  </a:lnTo>
                  <a:lnTo>
                    <a:pt x="110" y="159"/>
                  </a:lnTo>
                  <a:lnTo>
                    <a:pt x="133" y="148"/>
                  </a:lnTo>
                  <a:lnTo>
                    <a:pt x="156" y="136"/>
                  </a:lnTo>
                  <a:lnTo>
                    <a:pt x="191" y="125"/>
                  </a:lnTo>
                  <a:lnTo>
                    <a:pt x="231" y="108"/>
                  </a:lnTo>
                  <a:lnTo>
                    <a:pt x="277" y="90"/>
                  </a:lnTo>
                  <a:lnTo>
                    <a:pt x="329" y="71"/>
                  </a:lnTo>
                  <a:lnTo>
                    <a:pt x="363" y="63"/>
                  </a:lnTo>
                  <a:lnTo>
                    <a:pt x="398" y="54"/>
                  </a:lnTo>
                  <a:lnTo>
                    <a:pt x="471" y="37"/>
                  </a:lnTo>
                  <a:lnTo>
                    <a:pt x="519" y="31"/>
                  </a:lnTo>
                  <a:lnTo>
                    <a:pt x="557" y="23"/>
                  </a:lnTo>
                  <a:lnTo>
                    <a:pt x="609" y="17"/>
                  </a:lnTo>
                  <a:lnTo>
                    <a:pt x="667" y="12"/>
                  </a:lnTo>
                  <a:lnTo>
                    <a:pt x="730" y="6"/>
                  </a:lnTo>
                  <a:lnTo>
                    <a:pt x="799" y="2"/>
                  </a:lnTo>
                  <a:lnTo>
                    <a:pt x="874" y="0"/>
                  </a:lnTo>
                  <a:lnTo>
                    <a:pt x="955" y="0"/>
                  </a:lnTo>
                  <a:lnTo>
                    <a:pt x="1041" y="0"/>
                  </a:lnTo>
                  <a:lnTo>
                    <a:pt x="1131" y="0"/>
                  </a:lnTo>
                  <a:lnTo>
                    <a:pt x="1229" y="0"/>
                  </a:lnTo>
                  <a:lnTo>
                    <a:pt x="1345" y="2"/>
                  </a:lnTo>
                  <a:lnTo>
                    <a:pt x="1471" y="8"/>
                  </a:lnTo>
                  <a:lnTo>
                    <a:pt x="1540" y="13"/>
                  </a:lnTo>
                  <a:lnTo>
                    <a:pt x="1615" y="17"/>
                  </a:lnTo>
                  <a:lnTo>
                    <a:pt x="1696" y="23"/>
                  </a:lnTo>
                  <a:lnTo>
                    <a:pt x="1782" y="29"/>
                  </a:lnTo>
                  <a:lnTo>
                    <a:pt x="1867" y="33"/>
                  </a:lnTo>
                  <a:lnTo>
                    <a:pt x="1965" y="40"/>
                  </a:lnTo>
                  <a:lnTo>
                    <a:pt x="2161" y="56"/>
                  </a:lnTo>
                  <a:lnTo>
                    <a:pt x="2374" y="73"/>
                  </a:lnTo>
                  <a:lnTo>
                    <a:pt x="2591" y="90"/>
                  </a:lnTo>
                  <a:lnTo>
                    <a:pt x="2810" y="111"/>
                  </a:lnTo>
                  <a:lnTo>
                    <a:pt x="3027" y="129"/>
                  </a:lnTo>
                  <a:lnTo>
                    <a:pt x="3234" y="144"/>
                  </a:lnTo>
                </a:path>
              </a:pathLst>
            </a:custGeom>
            <a:noFill/>
            <a:ln w="26988">
              <a:solidFill>
                <a:srgbClr val="0000FF"/>
              </a:solidFill>
              <a:prstDash val="solid"/>
              <a:round/>
              <a:headEnd/>
              <a:tailEnd/>
            </a:ln>
          </p:spPr>
          <p:txBody>
            <a:bodyPr/>
            <a:lstStyle/>
            <a:p>
              <a:endParaRPr lang="en-US"/>
            </a:p>
          </p:txBody>
        </p:sp>
        <p:sp>
          <p:nvSpPr>
            <p:cNvPr id="214092" name="Rectangle 76"/>
            <p:cNvSpPr>
              <a:spLocks noChangeArrowheads="1"/>
            </p:cNvSpPr>
            <p:nvPr/>
          </p:nvSpPr>
          <p:spPr bwMode="auto">
            <a:xfrm>
              <a:off x="1067" y="2357"/>
              <a:ext cx="53" cy="61"/>
            </a:xfrm>
            <a:prstGeom prst="rect">
              <a:avLst/>
            </a:prstGeom>
            <a:noFill/>
            <a:ln w="9525">
              <a:noFill/>
              <a:miter lim="800000"/>
              <a:headEnd/>
              <a:tailEnd/>
            </a:ln>
          </p:spPr>
          <p:txBody>
            <a:bodyPr wrap="none" lIns="0" tIns="0" rIns="0" bIns="0">
              <a:spAutoFit/>
            </a:bodyPr>
            <a:lstStyle/>
            <a:p>
              <a:r>
                <a:rPr lang="en-US" sz="1300" b="1">
                  <a:solidFill>
                    <a:srgbClr val="000000"/>
                  </a:solidFill>
                  <a:latin typeface="Arial" pitchFamily="34" charset="0"/>
                </a:rPr>
                <a:t>0</a:t>
              </a:r>
              <a:endParaRPr lang="en-US">
                <a:latin typeface="Times" charset="0"/>
              </a:endParaRPr>
            </a:p>
          </p:txBody>
        </p:sp>
        <p:sp>
          <p:nvSpPr>
            <p:cNvPr id="214093" name="Rectangle 77"/>
            <p:cNvSpPr>
              <a:spLocks noChangeArrowheads="1"/>
            </p:cNvSpPr>
            <p:nvPr/>
          </p:nvSpPr>
          <p:spPr bwMode="auto">
            <a:xfrm>
              <a:off x="1009" y="2259"/>
              <a:ext cx="107" cy="61"/>
            </a:xfrm>
            <a:prstGeom prst="rect">
              <a:avLst/>
            </a:prstGeom>
            <a:noFill/>
            <a:ln w="9525">
              <a:noFill/>
              <a:miter lim="800000"/>
              <a:headEnd/>
              <a:tailEnd/>
            </a:ln>
          </p:spPr>
          <p:txBody>
            <a:bodyPr wrap="none" lIns="0" tIns="0" rIns="0" bIns="0">
              <a:spAutoFit/>
            </a:bodyPr>
            <a:lstStyle/>
            <a:p>
              <a:r>
                <a:rPr lang="en-US" sz="1300" b="1">
                  <a:solidFill>
                    <a:srgbClr val="000000"/>
                  </a:solidFill>
                  <a:latin typeface="Arial" pitchFamily="34" charset="0"/>
                </a:rPr>
                <a:t>10</a:t>
              </a:r>
              <a:endParaRPr lang="en-US">
                <a:latin typeface="Times" charset="0"/>
              </a:endParaRPr>
            </a:p>
          </p:txBody>
        </p:sp>
        <p:sp>
          <p:nvSpPr>
            <p:cNvPr id="214094" name="Rectangle 78"/>
            <p:cNvSpPr>
              <a:spLocks noChangeArrowheads="1"/>
            </p:cNvSpPr>
            <p:nvPr/>
          </p:nvSpPr>
          <p:spPr bwMode="auto">
            <a:xfrm>
              <a:off x="1009" y="2159"/>
              <a:ext cx="107" cy="62"/>
            </a:xfrm>
            <a:prstGeom prst="rect">
              <a:avLst/>
            </a:prstGeom>
            <a:noFill/>
            <a:ln w="9525">
              <a:noFill/>
              <a:miter lim="800000"/>
              <a:headEnd/>
              <a:tailEnd/>
            </a:ln>
          </p:spPr>
          <p:txBody>
            <a:bodyPr wrap="none" lIns="0" tIns="0" rIns="0" bIns="0">
              <a:spAutoFit/>
            </a:bodyPr>
            <a:lstStyle/>
            <a:p>
              <a:r>
                <a:rPr lang="en-US" sz="1300" b="1">
                  <a:solidFill>
                    <a:srgbClr val="000000"/>
                  </a:solidFill>
                  <a:latin typeface="Arial" pitchFamily="34" charset="0"/>
                </a:rPr>
                <a:t>20</a:t>
              </a:r>
              <a:endParaRPr lang="en-US">
                <a:latin typeface="Times" charset="0"/>
              </a:endParaRPr>
            </a:p>
          </p:txBody>
        </p:sp>
        <p:sp>
          <p:nvSpPr>
            <p:cNvPr id="214095" name="Rectangle 79"/>
            <p:cNvSpPr>
              <a:spLocks noChangeArrowheads="1"/>
            </p:cNvSpPr>
            <p:nvPr/>
          </p:nvSpPr>
          <p:spPr bwMode="auto">
            <a:xfrm>
              <a:off x="1009" y="2063"/>
              <a:ext cx="107" cy="62"/>
            </a:xfrm>
            <a:prstGeom prst="rect">
              <a:avLst/>
            </a:prstGeom>
            <a:noFill/>
            <a:ln w="9525">
              <a:noFill/>
              <a:miter lim="800000"/>
              <a:headEnd/>
              <a:tailEnd/>
            </a:ln>
          </p:spPr>
          <p:txBody>
            <a:bodyPr wrap="none" lIns="0" tIns="0" rIns="0" bIns="0">
              <a:spAutoFit/>
            </a:bodyPr>
            <a:lstStyle/>
            <a:p>
              <a:r>
                <a:rPr lang="en-US" sz="1300" b="1">
                  <a:solidFill>
                    <a:srgbClr val="000000"/>
                  </a:solidFill>
                  <a:latin typeface="Arial" pitchFamily="34" charset="0"/>
                </a:rPr>
                <a:t>30</a:t>
              </a:r>
              <a:endParaRPr lang="en-US">
                <a:latin typeface="Times" charset="0"/>
              </a:endParaRPr>
            </a:p>
          </p:txBody>
        </p:sp>
        <p:sp>
          <p:nvSpPr>
            <p:cNvPr id="214096" name="Rectangle 80"/>
            <p:cNvSpPr>
              <a:spLocks noChangeArrowheads="1"/>
            </p:cNvSpPr>
            <p:nvPr/>
          </p:nvSpPr>
          <p:spPr bwMode="auto">
            <a:xfrm>
              <a:off x="1009" y="1965"/>
              <a:ext cx="107" cy="61"/>
            </a:xfrm>
            <a:prstGeom prst="rect">
              <a:avLst/>
            </a:prstGeom>
            <a:noFill/>
            <a:ln w="9525">
              <a:noFill/>
              <a:miter lim="800000"/>
              <a:headEnd/>
              <a:tailEnd/>
            </a:ln>
          </p:spPr>
          <p:txBody>
            <a:bodyPr wrap="none" lIns="0" tIns="0" rIns="0" bIns="0">
              <a:spAutoFit/>
            </a:bodyPr>
            <a:lstStyle/>
            <a:p>
              <a:r>
                <a:rPr lang="en-US" sz="1300" b="1">
                  <a:solidFill>
                    <a:srgbClr val="000000"/>
                  </a:solidFill>
                  <a:latin typeface="Arial" pitchFamily="34" charset="0"/>
                </a:rPr>
                <a:t>40</a:t>
              </a:r>
              <a:endParaRPr lang="en-US">
                <a:latin typeface="Times" charset="0"/>
              </a:endParaRPr>
            </a:p>
          </p:txBody>
        </p:sp>
        <p:sp>
          <p:nvSpPr>
            <p:cNvPr id="214097" name="Rectangle 81"/>
            <p:cNvSpPr>
              <a:spLocks noChangeArrowheads="1"/>
            </p:cNvSpPr>
            <p:nvPr/>
          </p:nvSpPr>
          <p:spPr bwMode="auto">
            <a:xfrm>
              <a:off x="1009" y="1865"/>
              <a:ext cx="107" cy="62"/>
            </a:xfrm>
            <a:prstGeom prst="rect">
              <a:avLst/>
            </a:prstGeom>
            <a:noFill/>
            <a:ln w="9525">
              <a:noFill/>
              <a:miter lim="800000"/>
              <a:headEnd/>
              <a:tailEnd/>
            </a:ln>
          </p:spPr>
          <p:txBody>
            <a:bodyPr wrap="none" lIns="0" tIns="0" rIns="0" bIns="0">
              <a:spAutoFit/>
            </a:bodyPr>
            <a:lstStyle/>
            <a:p>
              <a:r>
                <a:rPr lang="en-US" sz="1300" b="1">
                  <a:solidFill>
                    <a:srgbClr val="000000"/>
                  </a:solidFill>
                  <a:latin typeface="Arial" pitchFamily="34" charset="0"/>
                </a:rPr>
                <a:t>50</a:t>
              </a:r>
              <a:endParaRPr lang="en-US">
                <a:latin typeface="Times" charset="0"/>
              </a:endParaRPr>
            </a:p>
          </p:txBody>
        </p:sp>
        <p:sp>
          <p:nvSpPr>
            <p:cNvPr id="214098" name="Rectangle 82"/>
            <p:cNvSpPr>
              <a:spLocks noChangeArrowheads="1"/>
            </p:cNvSpPr>
            <p:nvPr/>
          </p:nvSpPr>
          <p:spPr bwMode="auto">
            <a:xfrm>
              <a:off x="1009" y="1769"/>
              <a:ext cx="107" cy="62"/>
            </a:xfrm>
            <a:prstGeom prst="rect">
              <a:avLst/>
            </a:prstGeom>
            <a:noFill/>
            <a:ln w="9525">
              <a:noFill/>
              <a:miter lim="800000"/>
              <a:headEnd/>
              <a:tailEnd/>
            </a:ln>
          </p:spPr>
          <p:txBody>
            <a:bodyPr wrap="none" lIns="0" tIns="0" rIns="0" bIns="0">
              <a:spAutoFit/>
            </a:bodyPr>
            <a:lstStyle/>
            <a:p>
              <a:r>
                <a:rPr lang="en-US" sz="1300" b="1">
                  <a:solidFill>
                    <a:srgbClr val="000000"/>
                  </a:solidFill>
                  <a:latin typeface="Arial" pitchFamily="34" charset="0"/>
                </a:rPr>
                <a:t>60</a:t>
              </a:r>
              <a:endParaRPr lang="en-US">
                <a:latin typeface="Times" charset="0"/>
              </a:endParaRPr>
            </a:p>
          </p:txBody>
        </p:sp>
        <p:sp>
          <p:nvSpPr>
            <p:cNvPr id="214099" name="Rectangle 83"/>
            <p:cNvSpPr>
              <a:spLocks noChangeArrowheads="1"/>
            </p:cNvSpPr>
            <p:nvPr/>
          </p:nvSpPr>
          <p:spPr bwMode="auto">
            <a:xfrm>
              <a:off x="1009" y="1667"/>
              <a:ext cx="107" cy="61"/>
            </a:xfrm>
            <a:prstGeom prst="rect">
              <a:avLst/>
            </a:prstGeom>
            <a:noFill/>
            <a:ln w="9525">
              <a:noFill/>
              <a:miter lim="800000"/>
              <a:headEnd/>
              <a:tailEnd/>
            </a:ln>
          </p:spPr>
          <p:txBody>
            <a:bodyPr wrap="none" lIns="0" tIns="0" rIns="0" bIns="0">
              <a:spAutoFit/>
            </a:bodyPr>
            <a:lstStyle/>
            <a:p>
              <a:r>
                <a:rPr lang="en-US" sz="1300" b="1">
                  <a:solidFill>
                    <a:srgbClr val="000000"/>
                  </a:solidFill>
                  <a:latin typeface="Arial" pitchFamily="34" charset="0"/>
                </a:rPr>
                <a:t>70</a:t>
              </a:r>
              <a:endParaRPr lang="en-US">
                <a:latin typeface="Times" charset="0"/>
              </a:endParaRPr>
            </a:p>
          </p:txBody>
        </p:sp>
        <p:sp>
          <p:nvSpPr>
            <p:cNvPr id="214100" name="Rectangle 84"/>
            <p:cNvSpPr>
              <a:spLocks noChangeArrowheads="1"/>
            </p:cNvSpPr>
            <p:nvPr/>
          </p:nvSpPr>
          <p:spPr bwMode="auto">
            <a:xfrm>
              <a:off x="1009" y="1571"/>
              <a:ext cx="107" cy="61"/>
            </a:xfrm>
            <a:prstGeom prst="rect">
              <a:avLst/>
            </a:prstGeom>
            <a:noFill/>
            <a:ln w="9525">
              <a:noFill/>
              <a:miter lim="800000"/>
              <a:headEnd/>
              <a:tailEnd/>
            </a:ln>
          </p:spPr>
          <p:txBody>
            <a:bodyPr wrap="none" lIns="0" tIns="0" rIns="0" bIns="0">
              <a:spAutoFit/>
            </a:bodyPr>
            <a:lstStyle/>
            <a:p>
              <a:r>
                <a:rPr lang="en-US" sz="1300" b="1">
                  <a:solidFill>
                    <a:srgbClr val="000000"/>
                  </a:solidFill>
                  <a:latin typeface="Arial" pitchFamily="34" charset="0"/>
                </a:rPr>
                <a:t>80</a:t>
              </a:r>
              <a:endParaRPr lang="en-US">
                <a:latin typeface="Times" charset="0"/>
              </a:endParaRPr>
            </a:p>
          </p:txBody>
        </p:sp>
        <p:sp>
          <p:nvSpPr>
            <p:cNvPr id="214101" name="Rectangle 85"/>
            <p:cNvSpPr>
              <a:spLocks noChangeArrowheads="1"/>
            </p:cNvSpPr>
            <p:nvPr/>
          </p:nvSpPr>
          <p:spPr bwMode="auto">
            <a:xfrm>
              <a:off x="1165" y="2424"/>
              <a:ext cx="48" cy="62"/>
            </a:xfrm>
            <a:prstGeom prst="rect">
              <a:avLst/>
            </a:prstGeom>
            <a:noFill/>
            <a:ln w="9525">
              <a:noFill/>
              <a:miter lim="800000"/>
              <a:headEnd/>
              <a:tailEnd/>
            </a:ln>
          </p:spPr>
          <p:txBody>
            <a:bodyPr wrap="none" lIns="0" tIns="0" rIns="0" bIns="0">
              <a:spAutoFit/>
            </a:bodyPr>
            <a:lstStyle/>
            <a:p>
              <a:r>
                <a:rPr lang="en-US" sz="1300" b="1">
                  <a:solidFill>
                    <a:srgbClr val="000000"/>
                  </a:solidFill>
                </a:rPr>
                <a:t>0</a:t>
              </a:r>
              <a:endParaRPr lang="en-US">
                <a:latin typeface="Times" charset="0"/>
              </a:endParaRPr>
            </a:p>
          </p:txBody>
        </p:sp>
        <p:sp>
          <p:nvSpPr>
            <p:cNvPr id="214102" name="Rectangle 86"/>
            <p:cNvSpPr>
              <a:spLocks noChangeArrowheads="1"/>
            </p:cNvSpPr>
            <p:nvPr/>
          </p:nvSpPr>
          <p:spPr bwMode="auto">
            <a:xfrm>
              <a:off x="1768" y="2424"/>
              <a:ext cx="95" cy="62"/>
            </a:xfrm>
            <a:prstGeom prst="rect">
              <a:avLst/>
            </a:prstGeom>
            <a:noFill/>
            <a:ln w="9525">
              <a:noFill/>
              <a:miter lim="800000"/>
              <a:headEnd/>
              <a:tailEnd/>
            </a:ln>
          </p:spPr>
          <p:txBody>
            <a:bodyPr wrap="none" lIns="0" tIns="0" rIns="0" bIns="0">
              <a:spAutoFit/>
            </a:bodyPr>
            <a:lstStyle/>
            <a:p>
              <a:r>
                <a:rPr lang="en-US" sz="1300" b="1">
                  <a:solidFill>
                    <a:srgbClr val="000000"/>
                  </a:solidFill>
                </a:rPr>
                <a:t>50</a:t>
              </a:r>
              <a:endParaRPr lang="en-US">
                <a:latin typeface="Times" charset="0"/>
              </a:endParaRPr>
            </a:p>
          </p:txBody>
        </p:sp>
        <p:sp>
          <p:nvSpPr>
            <p:cNvPr id="214103" name="Rectangle 87"/>
            <p:cNvSpPr>
              <a:spLocks noChangeArrowheads="1"/>
            </p:cNvSpPr>
            <p:nvPr/>
          </p:nvSpPr>
          <p:spPr bwMode="auto">
            <a:xfrm>
              <a:off x="2382" y="2424"/>
              <a:ext cx="143" cy="62"/>
            </a:xfrm>
            <a:prstGeom prst="rect">
              <a:avLst/>
            </a:prstGeom>
            <a:noFill/>
            <a:ln w="9525">
              <a:noFill/>
              <a:miter lim="800000"/>
              <a:headEnd/>
              <a:tailEnd/>
            </a:ln>
          </p:spPr>
          <p:txBody>
            <a:bodyPr wrap="none" lIns="0" tIns="0" rIns="0" bIns="0">
              <a:spAutoFit/>
            </a:bodyPr>
            <a:lstStyle/>
            <a:p>
              <a:r>
                <a:rPr lang="en-US" sz="1300" b="1">
                  <a:solidFill>
                    <a:srgbClr val="000000"/>
                  </a:solidFill>
                </a:rPr>
                <a:t>100</a:t>
              </a:r>
              <a:endParaRPr lang="en-US">
                <a:latin typeface="Times" charset="0"/>
              </a:endParaRPr>
            </a:p>
          </p:txBody>
        </p:sp>
        <p:sp>
          <p:nvSpPr>
            <p:cNvPr id="214104" name="Rectangle 88"/>
            <p:cNvSpPr>
              <a:spLocks noChangeArrowheads="1"/>
            </p:cNvSpPr>
            <p:nvPr/>
          </p:nvSpPr>
          <p:spPr bwMode="auto">
            <a:xfrm>
              <a:off x="3014" y="2424"/>
              <a:ext cx="143" cy="62"/>
            </a:xfrm>
            <a:prstGeom prst="rect">
              <a:avLst/>
            </a:prstGeom>
            <a:noFill/>
            <a:ln w="9525">
              <a:noFill/>
              <a:miter lim="800000"/>
              <a:headEnd/>
              <a:tailEnd/>
            </a:ln>
          </p:spPr>
          <p:txBody>
            <a:bodyPr wrap="none" lIns="0" tIns="0" rIns="0" bIns="0">
              <a:spAutoFit/>
            </a:bodyPr>
            <a:lstStyle/>
            <a:p>
              <a:r>
                <a:rPr lang="en-US" sz="1300" b="1">
                  <a:solidFill>
                    <a:srgbClr val="000000"/>
                  </a:solidFill>
                </a:rPr>
                <a:t>150</a:t>
              </a:r>
              <a:endParaRPr lang="en-US">
                <a:latin typeface="Times" charset="0"/>
              </a:endParaRPr>
            </a:p>
          </p:txBody>
        </p:sp>
        <p:sp>
          <p:nvSpPr>
            <p:cNvPr id="214105" name="Rectangle 89"/>
            <p:cNvSpPr>
              <a:spLocks noChangeArrowheads="1"/>
            </p:cNvSpPr>
            <p:nvPr/>
          </p:nvSpPr>
          <p:spPr bwMode="auto">
            <a:xfrm>
              <a:off x="3647" y="2424"/>
              <a:ext cx="143" cy="62"/>
            </a:xfrm>
            <a:prstGeom prst="rect">
              <a:avLst/>
            </a:prstGeom>
            <a:noFill/>
            <a:ln w="9525">
              <a:noFill/>
              <a:miter lim="800000"/>
              <a:headEnd/>
              <a:tailEnd/>
            </a:ln>
          </p:spPr>
          <p:txBody>
            <a:bodyPr wrap="none" lIns="0" tIns="0" rIns="0" bIns="0">
              <a:spAutoFit/>
            </a:bodyPr>
            <a:lstStyle/>
            <a:p>
              <a:r>
                <a:rPr lang="en-US" sz="1300" b="1">
                  <a:solidFill>
                    <a:srgbClr val="000000"/>
                  </a:solidFill>
                </a:rPr>
                <a:t>200</a:t>
              </a:r>
              <a:endParaRPr lang="en-US">
                <a:latin typeface="Times" charset="0"/>
              </a:endParaRPr>
            </a:p>
          </p:txBody>
        </p:sp>
        <p:sp>
          <p:nvSpPr>
            <p:cNvPr id="214106" name="Rectangle 90"/>
            <p:cNvSpPr>
              <a:spLocks noChangeArrowheads="1"/>
            </p:cNvSpPr>
            <p:nvPr/>
          </p:nvSpPr>
          <p:spPr bwMode="auto">
            <a:xfrm>
              <a:off x="4283" y="2424"/>
              <a:ext cx="143" cy="62"/>
            </a:xfrm>
            <a:prstGeom prst="rect">
              <a:avLst/>
            </a:prstGeom>
            <a:noFill/>
            <a:ln w="9525">
              <a:noFill/>
              <a:miter lim="800000"/>
              <a:headEnd/>
              <a:tailEnd/>
            </a:ln>
          </p:spPr>
          <p:txBody>
            <a:bodyPr wrap="none" lIns="0" tIns="0" rIns="0" bIns="0">
              <a:spAutoFit/>
            </a:bodyPr>
            <a:lstStyle/>
            <a:p>
              <a:r>
                <a:rPr lang="en-US" sz="1300" b="1">
                  <a:solidFill>
                    <a:srgbClr val="000000"/>
                  </a:solidFill>
                </a:rPr>
                <a:t>250</a:t>
              </a:r>
              <a:endParaRPr lang="en-US">
                <a:latin typeface="Times" charset="0"/>
              </a:endParaRPr>
            </a:p>
          </p:txBody>
        </p:sp>
        <p:sp>
          <p:nvSpPr>
            <p:cNvPr id="214107" name="Rectangle 91"/>
            <p:cNvSpPr>
              <a:spLocks noChangeArrowheads="1"/>
            </p:cNvSpPr>
            <p:nvPr/>
          </p:nvSpPr>
          <p:spPr bwMode="auto">
            <a:xfrm>
              <a:off x="2376" y="2493"/>
              <a:ext cx="895" cy="61"/>
            </a:xfrm>
            <a:prstGeom prst="rect">
              <a:avLst/>
            </a:prstGeom>
            <a:noFill/>
            <a:ln w="9525">
              <a:noFill/>
              <a:miter lim="800000"/>
              <a:headEnd/>
              <a:tailEnd/>
            </a:ln>
          </p:spPr>
          <p:txBody>
            <a:bodyPr wrap="none" lIns="0" tIns="0" rIns="0" bIns="0">
              <a:spAutoFit/>
            </a:bodyPr>
            <a:lstStyle/>
            <a:p>
              <a:r>
                <a:rPr lang="en-US" sz="1300" b="1">
                  <a:solidFill>
                    <a:srgbClr val="000000"/>
                  </a:solidFill>
                </a:rPr>
                <a:t>Number of processors</a:t>
              </a:r>
              <a:endParaRPr lang="en-US">
                <a:latin typeface="Times" charset="0"/>
              </a:endParaRPr>
            </a:p>
          </p:txBody>
        </p:sp>
        <p:pic>
          <p:nvPicPr>
            <p:cNvPr id="214108" name="Picture 92"/>
            <p:cNvPicPr>
              <a:picLocks noChangeAspect="1" noChangeArrowheads="1"/>
            </p:cNvPicPr>
            <p:nvPr/>
          </p:nvPicPr>
          <p:blipFill>
            <a:blip r:embed="rId2"/>
            <a:srcRect/>
            <a:stretch>
              <a:fillRect/>
            </a:stretch>
          </p:blipFill>
          <p:spPr bwMode="auto">
            <a:xfrm>
              <a:off x="841" y="1922"/>
              <a:ext cx="115" cy="179"/>
            </a:xfrm>
            <a:prstGeom prst="rect">
              <a:avLst/>
            </a:prstGeom>
            <a:noFill/>
            <a:ln w="9525">
              <a:noFill/>
              <a:miter lim="800000"/>
              <a:headEnd/>
              <a:tailEnd/>
            </a:ln>
          </p:spPr>
        </p:pic>
        <p:sp>
          <p:nvSpPr>
            <p:cNvPr id="214109" name="Rectangle 93"/>
            <p:cNvSpPr>
              <a:spLocks noChangeArrowheads="1"/>
            </p:cNvSpPr>
            <p:nvPr/>
          </p:nvSpPr>
          <p:spPr bwMode="auto">
            <a:xfrm>
              <a:off x="2707" y="1916"/>
              <a:ext cx="926" cy="135"/>
            </a:xfrm>
            <a:prstGeom prst="rect">
              <a:avLst/>
            </a:prstGeom>
            <a:noFill/>
            <a:ln w="9525">
              <a:solidFill>
                <a:srgbClr val="000000"/>
              </a:solidFill>
              <a:miter lim="800000"/>
              <a:headEnd/>
              <a:tailEnd/>
            </a:ln>
          </p:spPr>
          <p:txBody>
            <a:bodyPr/>
            <a:lstStyle/>
            <a:p>
              <a:endParaRPr lang="en-US"/>
            </a:p>
          </p:txBody>
        </p:sp>
        <p:sp>
          <p:nvSpPr>
            <p:cNvPr id="214110" name="Line 94"/>
            <p:cNvSpPr>
              <a:spLocks noChangeShapeType="1"/>
            </p:cNvSpPr>
            <p:nvPr/>
          </p:nvSpPr>
          <p:spPr bwMode="auto">
            <a:xfrm>
              <a:off x="2730" y="1947"/>
              <a:ext cx="156" cy="1"/>
            </a:xfrm>
            <a:prstGeom prst="line">
              <a:avLst/>
            </a:prstGeom>
            <a:noFill/>
            <a:ln w="26988">
              <a:solidFill>
                <a:srgbClr val="FF0000"/>
              </a:solidFill>
              <a:round/>
              <a:headEnd/>
              <a:tailEnd/>
            </a:ln>
          </p:spPr>
          <p:txBody>
            <a:bodyPr/>
            <a:lstStyle/>
            <a:p>
              <a:endParaRPr lang="en-US"/>
            </a:p>
          </p:txBody>
        </p:sp>
        <p:sp>
          <p:nvSpPr>
            <p:cNvPr id="214111" name="Rectangle 95"/>
            <p:cNvSpPr>
              <a:spLocks noChangeArrowheads="1"/>
            </p:cNvSpPr>
            <p:nvPr/>
          </p:nvSpPr>
          <p:spPr bwMode="auto">
            <a:xfrm>
              <a:off x="2916" y="1923"/>
              <a:ext cx="640" cy="62"/>
            </a:xfrm>
            <a:prstGeom prst="rect">
              <a:avLst/>
            </a:prstGeom>
            <a:noFill/>
            <a:ln w="9525">
              <a:noFill/>
              <a:miter lim="800000"/>
              <a:headEnd/>
              <a:tailEnd/>
            </a:ln>
          </p:spPr>
          <p:txBody>
            <a:bodyPr wrap="none" lIns="0" tIns="0" rIns="0" bIns="0">
              <a:spAutoFit/>
            </a:bodyPr>
            <a:lstStyle/>
            <a:p>
              <a:r>
                <a:rPr lang="en-US" sz="1300" b="1">
                  <a:solidFill>
                    <a:srgbClr val="000000"/>
                  </a:solidFill>
                  <a:latin typeface="Arial" pitchFamily="34" charset="0"/>
                </a:rPr>
                <a:t>Amdahl's Law</a:t>
              </a:r>
              <a:endParaRPr lang="en-US">
                <a:latin typeface="Times" charset="0"/>
              </a:endParaRPr>
            </a:p>
          </p:txBody>
        </p:sp>
        <p:sp>
          <p:nvSpPr>
            <p:cNvPr id="214112" name="Line 96"/>
            <p:cNvSpPr>
              <a:spLocks noChangeShapeType="1"/>
            </p:cNvSpPr>
            <p:nvPr/>
          </p:nvSpPr>
          <p:spPr bwMode="auto">
            <a:xfrm>
              <a:off x="2730" y="2012"/>
              <a:ext cx="156" cy="1"/>
            </a:xfrm>
            <a:prstGeom prst="line">
              <a:avLst/>
            </a:prstGeom>
            <a:noFill/>
            <a:ln w="26988">
              <a:solidFill>
                <a:srgbClr val="0000FF"/>
              </a:solidFill>
              <a:round/>
              <a:headEnd/>
              <a:tailEnd/>
            </a:ln>
          </p:spPr>
          <p:txBody>
            <a:bodyPr/>
            <a:lstStyle/>
            <a:p>
              <a:endParaRPr lang="en-US"/>
            </a:p>
          </p:txBody>
        </p:sp>
        <p:sp>
          <p:nvSpPr>
            <p:cNvPr id="214113" name="Rectangle 97"/>
            <p:cNvSpPr>
              <a:spLocks noChangeArrowheads="1"/>
            </p:cNvSpPr>
            <p:nvPr/>
          </p:nvSpPr>
          <p:spPr bwMode="auto">
            <a:xfrm>
              <a:off x="2916" y="1988"/>
              <a:ext cx="314" cy="61"/>
            </a:xfrm>
            <a:prstGeom prst="rect">
              <a:avLst/>
            </a:prstGeom>
            <a:noFill/>
            <a:ln w="9525">
              <a:noFill/>
              <a:miter lim="800000"/>
              <a:headEnd/>
              <a:tailEnd/>
            </a:ln>
          </p:spPr>
          <p:txBody>
            <a:bodyPr wrap="none" lIns="0" tIns="0" rIns="0" bIns="0">
              <a:spAutoFit/>
            </a:bodyPr>
            <a:lstStyle/>
            <a:p>
              <a:r>
                <a:rPr lang="en-US" sz="1300" b="1">
                  <a:solidFill>
                    <a:srgbClr val="000000"/>
                  </a:solidFill>
                  <a:latin typeface="Arial" pitchFamily="34" charset="0"/>
                </a:rPr>
                <a:t>Reality</a:t>
              </a:r>
              <a:endParaRPr lang="en-US">
                <a:latin typeface="Times" charset="0"/>
              </a:endParaRPr>
            </a:p>
          </p:txBody>
        </p:sp>
        <p:sp>
          <p:nvSpPr>
            <p:cNvPr id="214114" name="Rectangle 98"/>
            <p:cNvSpPr>
              <a:spLocks noChangeArrowheads="1"/>
            </p:cNvSpPr>
            <p:nvPr/>
          </p:nvSpPr>
          <p:spPr bwMode="auto">
            <a:xfrm>
              <a:off x="1314" y="1620"/>
              <a:ext cx="436" cy="76"/>
            </a:xfrm>
            <a:prstGeom prst="rect">
              <a:avLst/>
            </a:prstGeom>
            <a:noFill/>
            <a:ln w="9525">
              <a:noFill/>
              <a:miter lim="800000"/>
              <a:headEnd/>
              <a:tailEnd/>
            </a:ln>
          </p:spPr>
          <p:txBody>
            <a:bodyPr wrap="none" lIns="0" tIns="0" rIns="0" bIns="0">
              <a:spAutoFit/>
            </a:bodyPr>
            <a:lstStyle/>
            <a:p>
              <a:r>
                <a:rPr lang="en-US" sz="1600" b="1">
                  <a:solidFill>
                    <a:srgbClr val="000000"/>
                  </a:solidFill>
                </a:rPr>
                <a:t>fp = 0.99</a:t>
              </a:r>
              <a:endParaRPr lang="en-US">
                <a:latin typeface="Times" charset="0"/>
              </a:endParaRPr>
            </a:p>
          </p:txBody>
        </p:sp>
      </p:grpSp>
      <p:sp>
        <p:nvSpPr>
          <p:cNvPr id="214117" name="Rectangle 101"/>
          <p:cNvSpPr>
            <a:spLocks noGrp="1" noChangeArrowheads="1"/>
          </p:cNvSpPr>
          <p:nvPr>
            <p:ph type="title"/>
          </p:nvPr>
        </p:nvSpPr>
        <p:spPr/>
        <p:txBody>
          <a:bodyPr/>
          <a:lstStyle/>
          <a:p>
            <a:r>
              <a:rPr lang="en-US" b="1"/>
              <a:t>Amdahl’s Law Vs. Reality</a:t>
            </a:r>
            <a:br>
              <a:rPr lang="en-US" b="1"/>
            </a:b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en-US"/>
              <a:t>Sometimes you don’t get what you expect!</a:t>
            </a:r>
          </a:p>
        </p:txBody>
      </p:sp>
      <p:pic>
        <p:nvPicPr>
          <p:cNvPr id="422916" name="Picture 4" descr="Figure 0.pdf                                                   0002F5C4one                            BC4CDD5F:"/>
          <p:cNvPicPr>
            <a:picLocks noChangeAspect="1" noChangeArrowheads="1"/>
          </p:cNvPicPr>
          <p:nvPr/>
        </p:nvPicPr>
        <p:blipFill>
          <a:blip r:embed="rId2"/>
          <a:srcRect/>
          <a:stretch>
            <a:fillRect/>
          </a:stretch>
        </p:blipFill>
        <p:spPr bwMode="auto">
          <a:xfrm>
            <a:off x="533400" y="896938"/>
            <a:ext cx="7513638" cy="5275262"/>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3" name="Rectangle 23"/>
          <p:cNvSpPr>
            <a:spLocks noChangeArrowheads="1"/>
          </p:cNvSpPr>
          <p:nvPr/>
        </p:nvSpPr>
        <p:spPr bwMode="auto">
          <a:xfrm>
            <a:off x="8655050" y="3948113"/>
            <a:ext cx="130175" cy="461962"/>
          </a:xfrm>
          <a:prstGeom prst="rect">
            <a:avLst/>
          </a:prstGeom>
          <a:noFill/>
          <a:ln w="9525">
            <a:noFill/>
            <a:miter lim="800000"/>
            <a:headEnd/>
            <a:tailEnd/>
          </a:ln>
        </p:spPr>
        <p:txBody>
          <a:bodyPr wrap="none" lIns="0" tIns="0" rIns="0" bIns="0">
            <a:spAutoFit/>
          </a:bodyPr>
          <a:lstStyle/>
          <a:p>
            <a:r>
              <a:rPr lang="en-US" sz="3000" b="1">
                <a:solidFill>
                  <a:srgbClr val="0034AA"/>
                </a:solidFill>
                <a:latin typeface="Verdana" pitchFamily="34" charset="0"/>
              </a:rPr>
              <a:t> </a:t>
            </a:r>
            <a:endParaRPr lang="en-US">
              <a:latin typeface="Times" charset="0"/>
            </a:endParaRPr>
          </a:p>
        </p:txBody>
      </p:sp>
      <p:sp>
        <p:nvSpPr>
          <p:cNvPr id="215076" name="Rectangle 36"/>
          <p:cNvSpPr>
            <a:spLocks noGrp="1" noChangeArrowheads="1"/>
          </p:cNvSpPr>
          <p:nvPr>
            <p:ph type="title"/>
          </p:nvPr>
        </p:nvSpPr>
        <p:spPr/>
        <p:txBody>
          <a:bodyPr/>
          <a:lstStyle/>
          <a:p>
            <a:r>
              <a:rPr lang="en-US" b="1"/>
              <a:t>Some other considerations</a:t>
            </a:r>
            <a:endParaRPr lang="en-US"/>
          </a:p>
        </p:txBody>
      </p:sp>
      <p:sp>
        <p:nvSpPr>
          <p:cNvPr id="215077" name="Rectangle 37"/>
          <p:cNvSpPr>
            <a:spLocks noGrp="1" noChangeArrowheads="1"/>
          </p:cNvSpPr>
          <p:nvPr>
            <p:ph type="body" idx="1"/>
          </p:nvPr>
        </p:nvSpPr>
        <p:spPr/>
        <p:txBody>
          <a:bodyPr/>
          <a:lstStyle/>
          <a:p>
            <a:r>
              <a:rPr lang="en-US"/>
              <a:t>Writing effective parallel application is difficult</a:t>
            </a:r>
          </a:p>
          <a:p>
            <a:pPr lvl="1"/>
            <a:r>
              <a:rPr lang="en-US"/>
              <a:t>Communication can limit parallel efficiency</a:t>
            </a:r>
          </a:p>
          <a:p>
            <a:pPr lvl="1"/>
            <a:r>
              <a:rPr lang="en-US"/>
              <a:t>Serial time can dominate</a:t>
            </a:r>
          </a:p>
          <a:p>
            <a:pPr lvl="1"/>
            <a:r>
              <a:rPr lang="en-US"/>
              <a:t>Load balance is important</a:t>
            </a:r>
          </a:p>
          <a:p>
            <a:r>
              <a:rPr lang="en-US"/>
              <a:t>Is it worth your time to rewrite your application</a:t>
            </a:r>
          </a:p>
          <a:p>
            <a:pPr lvl="1"/>
            <a:r>
              <a:rPr lang="en-US"/>
              <a:t>Do the CPU requirements justify parallelization?</a:t>
            </a:r>
          </a:p>
          <a:p>
            <a:pPr lvl="1"/>
            <a:r>
              <a:rPr lang="en-US"/>
              <a:t>Will the code be used just once?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noFill/>
          <a:ln/>
        </p:spPr>
        <p:txBody>
          <a:bodyPr/>
          <a:lstStyle/>
          <a:p>
            <a:r>
              <a:rPr lang="en-US" b="1"/>
              <a:t>Parallelism Carries a Price Tag</a:t>
            </a:r>
            <a:endParaRPr lang="en-US"/>
          </a:p>
        </p:txBody>
      </p:sp>
      <p:sp>
        <p:nvSpPr>
          <p:cNvPr id="389123" name="Rectangle 3"/>
          <p:cNvSpPr>
            <a:spLocks noGrp="1" noChangeArrowheads="1"/>
          </p:cNvSpPr>
          <p:nvPr>
            <p:ph type="body" idx="1"/>
          </p:nvPr>
        </p:nvSpPr>
        <p:spPr>
          <a:noFill/>
          <a:ln/>
        </p:spPr>
        <p:txBody>
          <a:bodyPr/>
          <a:lstStyle/>
          <a:p>
            <a:pPr>
              <a:lnSpc>
                <a:spcPct val="90000"/>
              </a:lnSpc>
            </a:pPr>
            <a:r>
              <a:rPr lang="en-US" sz="2000"/>
              <a:t>Parallel programming</a:t>
            </a:r>
          </a:p>
          <a:p>
            <a:pPr lvl="1">
              <a:lnSpc>
                <a:spcPct val="90000"/>
              </a:lnSpc>
              <a:buSzPct val="65000"/>
            </a:pPr>
            <a:r>
              <a:rPr lang="en-US" sz="2000"/>
              <a:t>Involves a steep learning curve</a:t>
            </a:r>
          </a:p>
          <a:p>
            <a:pPr lvl="1">
              <a:lnSpc>
                <a:spcPct val="90000"/>
              </a:lnSpc>
              <a:buSzPct val="65000"/>
            </a:pPr>
            <a:r>
              <a:rPr lang="en-US" sz="2000"/>
              <a:t>Is effort-intensive</a:t>
            </a:r>
          </a:p>
          <a:p>
            <a:pPr>
              <a:lnSpc>
                <a:spcPct val="90000"/>
              </a:lnSpc>
            </a:pPr>
            <a:r>
              <a:rPr lang="en-US" sz="2000"/>
              <a:t>Parallel computing environments are unstable and unpredictable</a:t>
            </a:r>
          </a:p>
          <a:p>
            <a:pPr lvl="1">
              <a:lnSpc>
                <a:spcPct val="90000"/>
              </a:lnSpc>
              <a:buSzPct val="65000"/>
            </a:pPr>
            <a:r>
              <a:rPr lang="en-US" sz="2000"/>
              <a:t>Don’t respond to many serial debugging and tuning techniques</a:t>
            </a:r>
          </a:p>
          <a:p>
            <a:pPr lvl="1">
              <a:lnSpc>
                <a:spcPct val="90000"/>
              </a:lnSpc>
              <a:buSzPct val="65000"/>
            </a:pPr>
            <a:endParaRPr lang="en-US" sz="2000"/>
          </a:p>
          <a:p>
            <a:pPr lvl="1">
              <a:lnSpc>
                <a:spcPct val="90000"/>
              </a:lnSpc>
              <a:buSzPct val="65000"/>
            </a:pPr>
            <a:endParaRPr lang="en-US" sz="2000"/>
          </a:p>
          <a:p>
            <a:pPr lvl="1">
              <a:lnSpc>
                <a:spcPct val="90000"/>
              </a:lnSpc>
              <a:buSzPct val="65000"/>
            </a:pPr>
            <a:endParaRPr lang="en-US" sz="2000"/>
          </a:p>
          <a:p>
            <a:pPr lvl="1">
              <a:lnSpc>
                <a:spcPct val="90000"/>
              </a:lnSpc>
              <a:buSzPct val="65000"/>
            </a:pPr>
            <a:endParaRPr lang="en-US" sz="2000"/>
          </a:p>
          <a:p>
            <a:pPr lvl="1">
              <a:lnSpc>
                <a:spcPct val="90000"/>
              </a:lnSpc>
              <a:buSzPct val="65000"/>
            </a:pPr>
            <a:endParaRPr lang="en-US" sz="2000"/>
          </a:p>
          <a:p>
            <a:pPr lvl="1">
              <a:lnSpc>
                <a:spcPct val="90000"/>
              </a:lnSpc>
              <a:buSzPct val="65000"/>
            </a:pPr>
            <a:endParaRPr lang="en-US" sz="2000"/>
          </a:p>
          <a:p>
            <a:pPr lvl="1">
              <a:lnSpc>
                <a:spcPct val="90000"/>
              </a:lnSpc>
              <a:buSzPct val="65000"/>
            </a:pPr>
            <a:r>
              <a:rPr lang="en-US" sz="2000"/>
              <a:t>May not yield the results you want, even if you invest a lot of time</a:t>
            </a:r>
          </a:p>
          <a:p>
            <a:pPr lvl="1">
              <a:lnSpc>
                <a:spcPct val="90000"/>
              </a:lnSpc>
              <a:buFontTx/>
              <a:buNone/>
            </a:pPr>
            <a:endParaRPr lang="en-US" sz="2000"/>
          </a:p>
        </p:txBody>
      </p:sp>
      <p:sp>
        <p:nvSpPr>
          <p:cNvPr id="389124" name="AutoShape 4"/>
          <p:cNvSpPr>
            <a:spLocks noChangeArrowheads="1"/>
          </p:cNvSpPr>
          <p:nvPr/>
        </p:nvSpPr>
        <p:spPr bwMode="auto">
          <a:xfrm>
            <a:off x="762000" y="3352800"/>
            <a:ext cx="7620000" cy="838200"/>
          </a:xfrm>
          <a:prstGeom prst="roundRect">
            <a:avLst>
              <a:gd name="adj" fmla="val 12486"/>
            </a:avLst>
          </a:prstGeom>
          <a:solidFill>
            <a:srgbClr val="E1E7FF"/>
          </a:solidFill>
          <a:ln w="12700">
            <a:noFill/>
            <a:round/>
            <a:headEnd/>
            <a:tailEnd/>
          </a:ln>
          <a:effectLst>
            <a:outerShdw dist="107763" dir="2700000" algn="ctr" rotWithShape="0">
              <a:srgbClr val="280049"/>
            </a:outerShdw>
          </a:effectLst>
        </p:spPr>
        <p:txBody>
          <a:bodyPr wrap="none" lIns="90488" tIns="44450" rIns="90488" bIns="44450" anchor="ctr"/>
          <a:lstStyle/>
          <a:p>
            <a:pPr algn="ctr"/>
            <a:r>
              <a:rPr lang="en-US" sz="1800" b="1" i="1">
                <a:solidFill>
                  <a:schemeClr val="tx2"/>
                </a:solidFill>
                <a:latin typeface="Arial" pitchFamily="34" charset="0"/>
              </a:rPr>
              <a:t>Will the investment of your time be worth it?</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noFill/>
          <a:ln/>
        </p:spPr>
        <p:txBody>
          <a:bodyPr/>
          <a:lstStyle/>
          <a:p>
            <a:r>
              <a:rPr lang="en-US" b="1"/>
              <a:t>Test the “Preconditions for Parallelism”</a:t>
            </a:r>
            <a:endParaRPr lang="en-US"/>
          </a:p>
        </p:txBody>
      </p:sp>
      <p:sp>
        <p:nvSpPr>
          <p:cNvPr id="391171" name="Rectangle 3"/>
          <p:cNvSpPr>
            <a:spLocks noGrp="1" noChangeArrowheads="1"/>
          </p:cNvSpPr>
          <p:nvPr>
            <p:ph type="body" idx="1"/>
          </p:nvPr>
        </p:nvSpPr>
        <p:spPr>
          <a:xfrm>
            <a:off x="609600" y="4648200"/>
            <a:ext cx="7772400" cy="1101725"/>
          </a:xfrm>
          <a:noFill/>
          <a:ln/>
        </p:spPr>
        <p:txBody>
          <a:bodyPr/>
          <a:lstStyle/>
          <a:p>
            <a:r>
              <a:rPr lang="en-US" sz="1800"/>
              <a:t>According to experienced parallel programmers:</a:t>
            </a:r>
          </a:p>
          <a:p>
            <a:pPr lvl="1">
              <a:buSzPct val="65000"/>
            </a:pPr>
            <a:r>
              <a:rPr lang="en-US" sz="1800" i="1"/>
              <a:t>no green </a:t>
            </a:r>
            <a:r>
              <a:rPr lang="en-US" sz="1800" i="1">
                <a:latin typeface="Symbol" pitchFamily="18" charset="2"/>
              </a:rPr>
              <a:t></a:t>
            </a:r>
            <a:r>
              <a:rPr lang="en-US" sz="1800"/>
              <a:t> Don’t even consider it</a:t>
            </a:r>
          </a:p>
          <a:p>
            <a:pPr lvl="1">
              <a:buSzPct val="65000"/>
            </a:pPr>
            <a:r>
              <a:rPr lang="en-US" sz="1800" i="1"/>
              <a:t>one or more red </a:t>
            </a:r>
            <a:r>
              <a:rPr lang="en-US" sz="1800" i="1">
                <a:latin typeface="Symbol" pitchFamily="18" charset="2"/>
              </a:rPr>
              <a:t></a:t>
            </a:r>
            <a:r>
              <a:rPr lang="en-US" sz="1800"/>
              <a:t> Parallelism may cost you more than you gain</a:t>
            </a:r>
          </a:p>
          <a:p>
            <a:pPr lvl="1">
              <a:buSzPct val="65000"/>
            </a:pPr>
            <a:r>
              <a:rPr lang="en-US" sz="1800" i="1"/>
              <a:t>all green </a:t>
            </a:r>
            <a:r>
              <a:rPr lang="en-US" sz="1800" i="1">
                <a:latin typeface="Symbol" pitchFamily="18" charset="2"/>
              </a:rPr>
              <a:t></a:t>
            </a:r>
            <a:r>
              <a:rPr lang="en-US" sz="1800">
                <a:latin typeface="Symbol" pitchFamily="18" charset="2"/>
              </a:rPr>
              <a:t></a:t>
            </a:r>
            <a:r>
              <a:rPr lang="en-US" sz="1800"/>
              <a:t>You need the power of parallelism (but there are no guarantees)</a:t>
            </a:r>
            <a:endParaRPr lang="en-US"/>
          </a:p>
        </p:txBody>
      </p:sp>
      <p:pic>
        <p:nvPicPr>
          <p:cNvPr id="391172" name="Picture 4"/>
          <p:cNvPicPr>
            <a:picLocks noChangeArrowheads="1"/>
          </p:cNvPicPr>
          <p:nvPr/>
        </p:nvPicPr>
        <p:blipFill>
          <a:blip r:embed="rId3"/>
          <a:srcRect/>
          <a:stretch>
            <a:fillRect/>
          </a:stretch>
        </p:blipFill>
        <p:spPr bwMode="auto">
          <a:xfrm>
            <a:off x="457200" y="990600"/>
            <a:ext cx="8077200" cy="3517900"/>
          </a:xfrm>
          <a:prstGeom prst="rect">
            <a:avLst/>
          </a:prstGeom>
          <a:noFill/>
          <a:ln w="12700">
            <a:noFill/>
            <a:miter lim="800000"/>
            <a:headEnd/>
            <a:tailEnd/>
          </a:ln>
          <a:effectLst/>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9" name="Rectangle 5"/>
          <p:cNvSpPr>
            <a:spLocks noChangeArrowheads="1"/>
          </p:cNvSpPr>
          <p:nvPr/>
        </p:nvSpPr>
        <p:spPr bwMode="auto">
          <a:xfrm>
            <a:off x="914400" y="739775"/>
            <a:ext cx="0" cy="152400"/>
          </a:xfrm>
          <a:prstGeom prst="rect">
            <a:avLst/>
          </a:prstGeom>
          <a:noFill/>
          <a:ln w="9525">
            <a:noFill/>
            <a:miter lim="800000"/>
            <a:headEnd/>
            <a:tailEnd/>
          </a:ln>
        </p:spPr>
        <p:txBody>
          <a:bodyPr wrap="none" lIns="0" tIns="0" rIns="0" bIns="0">
            <a:spAutoFit/>
          </a:bodyPr>
          <a:lstStyle/>
          <a:p>
            <a:endParaRPr lang="en-US">
              <a:latin typeface="Times" charset="0"/>
            </a:endParaRPr>
          </a:p>
        </p:txBody>
      </p:sp>
      <p:sp>
        <p:nvSpPr>
          <p:cNvPr id="216097" name="Rectangle 33"/>
          <p:cNvSpPr>
            <a:spLocks noChangeArrowheads="1"/>
          </p:cNvSpPr>
          <p:nvPr/>
        </p:nvSpPr>
        <p:spPr bwMode="auto">
          <a:xfrm>
            <a:off x="8748713" y="4206875"/>
            <a:ext cx="77787" cy="277813"/>
          </a:xfrm>
          <a:prstGeom prst="rect">
            <a:avLst/>
          </a:prstGeom>
          <a:noFill/>
          <a:ln w="9525">
            <a:noFill/>
            <a:miter lim="800000"/>
            <a:headEnd/>
            <a:tailEnd/>
          </a:ln>
        </p:spPr>
        <p:txBody>
          <a:bodyPr wrap="none" lIns="0" tIns="0" rIns="0" bIns="0">
            <a:spAutoFit/>
          </a:bodyPr>
          <a:lstStyle/>
          <a:p>
            <a:r>
              <a:rPr lang="en-US" sz="1800" b="1">
                <a:solidFill>
                  <a:srgbClr val="0034AA"/>
                </a:solidFill>
                <a:latin typeface="Verdana" pitchFamily="34" charset="0"/>
              </a:rPr>
              <a:t> </a:t>
            </a:r>
            <a:endParaRPr lang="en-US">
              <a:latin typeface="Times" charset="0"/>
            </a:endParaRPr>
          </a:p>
        </p:txBody>
      </p:sp>
      <p:sp>
        <p:nvSpPr>
          <p:cNvPr id="216108" name="Rectangle 44"/>
          <p:cNvSpPr>
            <a:spLocks noGrp="1" noChangeArrowheads="1"/>
          </p:cNvSpPr>
          <p:nvPr>
            <p:ph type="title"/>
          </p:nvPr>
        </p:nvSpPr>
        <p:spPr/>
        <p:txBody>
          <a:bodyPr/>
          <a:lstStyle/>
          <a:p>
            <a:r>
              <a:rPr lang="en-US" b="1"/>
              <a:t>One way of looking at</a:t>
            </a:r>
            <a:br>
              <a:rPr lang="en-US" b="1"/>
            </a:br>
            <a:r>
              <a:rPr lang="en-US" b="1"/>
              <a:t>parallel machines</a:t>
            </a:r>
            <a:endParaRPr lang="en-US"/>
          </a:p>
        </p:txBody>
      </p:sp>
      <p:sp>
        <p:nvSpPr>
          <p:cNvPr id="216109" name="Rectangle 45"/>
          <p:cNvSpPr>
            <a:spLocks noGrp="1" noChangeArrowheads="1"/>
          </p:cNvSpPr>
          <p:nvPr>
            <p:ph type="body" idx="1"/>
          </p:nvPr>
        </p:nvSpPr>
        <p:spPr>
          <a:xfrm>
            <a:off x="685800" y="1295400"/>
            <a:ext cx="7924800" cy="4724400"/>
          </a:xfrm>
        </p:spPr>
        <p:txBody>
          <a:bodyPr/>
          <a:lstStyle/>
          <a:p>
            <a:r>
              <a:rPr lang="en-US"/>
              <a:t>Flynn's taxonomy has been commonly use to classify parallel computers into one of four basic types:</a:t>
            </a:r>
          </a:p>
          <a:p>
            <a:pPr lvl="1"/>
            <a:r>
              <a:rPr lang="en-US" sz="2000"/>
              <a:t>Single instruction, single data (SISD): single scalar processor</a:t>
            </a:r>
          </a:p>
          <a:p>
            <a:pPr lvl="1"/>
            <a:r>
              <a:rPr lang="en-US" sz="2000"/>
              <a:t>Single instruction, multiple data (SIMD): Thinking machines CM-2</a:t>
            </a:r>
          </a:p>
          <a:p>
            <a:pPr lvl="1"/>
            <a:r>
              <a:rPr lang="en-US" sz="2000"/>
              <a:t>Multiple instruction, single data (MISD): various special purpose machines</a:t>
            </a:r>
          </a:p>
          <a:p>
            <a:pPr lvl="1"/>
            <a:r>
              <a:rPr lang="en-US" sz="2000"/>
              <a:t>Multiple instruction, multiple data (MIMD): Nearly all parallel machines</a:t>
            </a:r>
          </a:p>
          <a:p>
            <a:r>
              <a:rPr lang="en-US"/>
              <a:t>Since the MIMD model “won”, a  much more useful way to classify modern parallel computers is by their memory model</a:t>
            </a:r>
          </a:p>
          <a:p>
            <a:pPr lvl="1"/>
            <a:r>
              <a:rPr lang="en-US" sz="2000"/>
              <a:t>Shared memory</a:t>
            </a:r>
          </a:p>
          <a:p>
            <a:pPr lvl="1"/>
            <a:r>
              <a:rPr lang="en-US" sz="2000"/>
              <a:t>Distributed memory</a:t>
            </a:r>
          </a:p>
          <a:p>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a:t>Slides and examples at:</a:t>
            </a:r>
          </a:p>
        </p:txBody>
      </p:sp>
      <p:sp>
        <p:nvSpPr>
          <p:cNvPr id="423939" name="Rectangle 3"/>
          <p:cNvSpPr>
            <a:spLocks noGrp="1" noChangeArrowheads="1"/>
          </p:cNvSpPr>
          <p:nvPr>
            <p:ph type="body" idx="1"/>
          </p:nvPr>
        </p:nvSpPr>
        <p:spPr/>
        <p:txBody>
          <a:bodyPr/>
          <a:lstStyle/>
          <a:p>
            <a:pPr algn="ctr">
              <a:spcBef>
                <a:spcPct val="0"/>
              </a:spcBef>
              <a:buSzTx/>
              <a:buFontTx/>
              <a:buNone/>
            </a:pPr>
            <a:r>
              <a:rPr lang="en-US" b="0" dirty="0"/>
              <a:t>http://peloton.sdsc.edu/~tkaiser/mpi_stuff</a:t>
            </a:r>
            <a:endParaRPr lang="en-US" b="0" dirty="0">
              <a:hlinkClick r:id="rId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0968" name="Picture 328"/>
          <p:cNvPicPr>
            <a:picLocks noChangeAspect="1" noChangeArrowheads="1"/>
          </p:cNvPicPr>
          <p:nvPr/>
        </p:nvPicPr>
        <p:blipFill>
          <a:blip r:embed="rId2"/>
          <a:srcRect r="3572"/>
          <a:stretch>
            <a:fillRect/>
          </a:stretch>
        </p:blipFill>
        <p:spPr bwMode="auto">
          <a:xfrm>
            <a:off x="7175500" y="3327400"/>
            <a:ext cx="342900" cy="12700"/>
          </a:xfrm>
          <a:prstGeom prst="rect">
            <a:avLst/>
          </a:prstGeom>
          <a:noFill/>
          <a:ln w="9525">
            <a:noFill/>
            <a:miter lim="800000"/>
            <a:headEnd/>
            <a:tailEnd/>
          </a:ln>
        </p:spPr>
      </p:pic>
      <p:grpSp>
        <p:nvGrpSpPr>
          <p:cNvPr id="241368" name="Group 728"/>
          <p:cNvGrpSpPr>
            <a:grpSpLocks/>
          </p:cNvGrpSpPr>
          <p:nvPr/>
        </p:nvGrpSpPr>
        <p:grpSpPr bwMode="auto">
          <a:xfrm>
            <a:off x="5181600" y="1676400"/>
            <a:ext cx="3048000" cy="1066800"/>
            <a:chOff x="672" y="1392"/>
            <a:chExt cx="1921" cy="569"/>
          </a:xfrm>
        </p:grpSpPr>
        <p:pic>
          <p:nvPicPr>
            <p:cNvPr id="240776" name="Picture 136"/>
            <p:cNvPicPr>
              <a:picLocks noChangeAspect="1" noChangeArrowheads="1"/>
            </p:cNvPicPr>
            <p:nvPr/>
          </p:nvPicPr>
          <p:blipFill>
            <a:blip r:embed="rId3"/>
            <a:srcRect/>
            <a:stretch>
              <a:fillRect/>
            </a:stretch>
          </p:blipFill>
          <p:spPr bwMode="auto">
            <a:xfrm>
              <a:off x="768" y="1400"/>
              <a:ext cx="216" cy="136"/>
            </a:xfrm>
            <a:prstGeom prst="rect">
              <a:avLst/>
            </a:prstGeom>
            <a:noFill/>
            <a:ln w="9525">
              <a:noFill/>
              <a:miter lim="800000"/>
              <a:headEnd/>
              <a:tailEnd/>
            </a:ln>
          </p:spPr>
        </p:pic>
        <p:sp>
          <p:nvSpPr>
            <p:cNvPr id="240777" name="Line 137"/>
            <p:cNvSpPr>
              <a:spLocks noChangeShapeType="1"/>
            </p:cNvSpPr>
            <p:nvPr/>
          </p:nvSpPr>
          <p:spPr bwMode="auto">
            <a:xfrm>
              <a:off x="760" y="1392"/>
              <a:ext cx="232" cy="1"/>
            </a:xfrm>
            <a:prstGeom prst="line">
              <a:avLst/>
            </a:prstGeom>
            <a:noFill/>
            <a:ln w="12700">
              <a:solidFill>
                <a:srgbClr val="000000"/>
              </a:solidFill>
              <a:round/>
              <a:headEnd/>
              <a:tailEnd/>
            </a:ln>
          </p:spPr>
          <p:txBody>
            <a:bodyPr/>
            <a:lstStyle/>
            <a:p>
              <a:endParaRPr lang="en-US"/>
            </a:p>
          </p:txBody>
        </p:sp>
        <p:sp>
          <p:nvSpPr>
            <p:cNvPr id="240778" name="Line 138"/>
            <p:cNvSpPr>
              <a:spLocks noChangeShapeType="1"/>
            </p:cNvSpPr>
            <p:nvPr/>
          </p:nvSpPr>
          <p:spPr bwMode="auto">
            <a:xfrm>
              <a:off x="992" y="1392"/>
              <a:ext cx="1" cy="1"/>
            </a:xfrm>
            <a:prstGeom prst="line">
              <a:avLst/>
            </a:prstGeom>
            <a:noFill/>
            <a:ln w="12700">
              <a:solidFill>
                <a:srgbClr val="000000"/>
              </a:solidFill>
              <a:round/>
              <a:headEnd/>
              <a:tailEnd/>
            </a:ln>
          </p:spPr>
          <p:txBody>
            <a:bodyPr/>
            <a:lstStyle/>
            <a:p>
              <a:endParaRPr lang="en-US"/>
            </a:p>
          </p:txBody>
        </p:sp>
        <p:sp>
          <p:nvSpPr>
            <p:cNvPr id="240779" name="Line 139"/>
            <p:cNvSpPr>
              <a:spLocks noChangeShapeType="1"/>
            </p:cNvSpPr>
            <p:nvPr/>
          </p:nvSpPr>
          <p:spPr bwMode="auto">
            <a:xfrm>
              <a:off x="992" y="1392"/>
              <a:ext cx="1" cy="144"/>
            </a:xfrm>
            <a:prstGeom prst="line">
              <a:avLst/>
            </a:prstGeom>
            <a:noFill/>
            <a:ln w="12700">
              <a:solidFill>
                <a:srgbClr val="000000"/>
              </a:solidFill>
              <a:round/>
              <a:headEnd/>
              <a:tailEnd/>
            </a:ln>
          </p:spPr>
          <p:txBody>
            <a:bodyPr/>
            <a:lstStyle/>
            <a:p>
              <a:endParaRPr lang="en-US"/>
            </a:p>
          </p:txBody>
        </p:sp>
        <p:sp>
          <p:nvSpPr>
            <p:cNvPr id="240780" name="Line 140"/>
            <p:cNvSpPr>
              <a:spLocks noChangeShapeType="1"/>
            </p:cNvSpPr>
            <p:nvPr/>
          </p:nvSpPr>
          <p:spPr bwMode="auto">
            <a:xfrm>
              <a:off x="992" y="1536"/>
              <a:ext cx="1" cy="1"/>
            </a:xfrm>
            <a:prstGeom prst="line">
              <a:avLst/>
            </a:prstGeom>
            <a:noFill/>
            <a:ln w="12700">
              <a:solidFill>
                <a:srgbClr val="000000"/>
              </a:solidFill>
              <a:round/>
              <a:headEnd/>
              <a:tailEnd/>
            </a:ln>
          </p:spPr>
          <p:txBody>
            <a:bodyPr/>
            <a:lstStyle/>
            <a:p>
              <a:endParaRPr lang="en-US"/>
            </a:p>
          </p:txBody>
        </p:sp>
        <p:sp>
          <p:nvSpPr>
            <p:cNvPr id="240781" name="Line 141"/>
            <p:cNvSpPr>
              <a:spLocks noChangeShapeType="1"/>
            </p:cNvSpPr>
            <p:nvPr/>
          </p:nvSpPr>
          <p:spPr bwMode="auto">
            <a:xfrm flipH="1">
              <a:off x="760" y="1536"/>
              <a:ext cx="232" cy="1"/>
            </a:xfrm>
            <a:prstGeom prst="line">
              <a:avLst/>
            </a:prstGeom>
            <a:noFill/>
            <a:ln w="12700">
              <a:solidFill>
                <a:srgbClr val="000000"/>
              </a:solidFill>
              <a:round/>
              <a:headEnd/>
              <a:tailEnd/>
            </a:ln>
          </p:spPr>
          <p:txBody>
            <a:bodyPr/>
            <a:lstStyle/>
            <a:p>
              <a:endParaRPr lang="en-US"/>
            </a:p>
          </p:txBody>
        </p:sp>
        <p:sp>
          <p:nvSpPr>
            <p:cNvPr id="240782" name="Line 142"/>
            <p:cNvSpPr>
              <a:spLocks noChangeShapeType="1"/>
            </p:cNvSpPr>
            <p:nvPr/>
          </p:nvSpPr>
          <p:spPr bwMode="auto">
            <a:xfrm>
              <a:off x="760" y="1536"/>
              <a:ext cx="1" cy="1"/>
            </a:xfrm>
            <a:prstGeom prst="line">
              <a:avLst/>
            </a:prstGeom>
            <a:noFill/>
            <a:ln w="12700">
              <a:solidFill>
                <a:srgbClr val="000000"/>
              </a:solidFill>
              <a:round/>
              <a:headEnd/>
              <a:tailEnd/>
            </a:ln>
          </p:spPr>
          <p:txBody>
            <a:bodyPr/>
            <a:lstStyle/>
            <a:p>
              <a:endParaRPr lang="en-US"/>
            </a:p>
          </p:txBody>
        </p:sp>
        <p:sp>
          <p:nvSpPr>
            <p:cNvPr id="240783" name="Line 143"/>
            <p:cNvSpPr>
              <a:spLocks noChangeShapeType="1"/>
            </p:cNvSpPr>
            <p:nvPr/>
          </p:nvSpPr>
          <p:spPr bwMode="auto">
            <a:xfrm flipV="1">
              <a:off x="760" y="1392"/>
              <a:ext cx="1" cy="144"/>
            </a:xfrm>
            <a:prstGeom prst="line">
              <a:avLst/>
            </a:prstGeom>
            <a:noFill/>
            <a:ln w="12700">
              <a:solidFill>
                <a:srgbClr val="000000"/>
              </a:solidFill>
              <a:round/>
              <a:headEnd/>
              <a:tailEnd/>
            </a:ln>
          </p:spPr>
          <p:txBody>
            <a:bodyPr/>
            <a:lstStyle/>
            <a:p>
              <a:endParaRPr lang="en-US"/>
            </a:p>
          </p:txBody>
        </p:sp>
        <p:sp>
          <p:nvSpPr>
            <p:cNvPr id="240784" name="Line 144"/>
            <p:cNvSpPr>
              <a:spLocks noChangeShapeType="1"/>
            </p:cNvSpPr>
            <p:nvPr/>
          </p:nvSpPr>
          <p:spPr bwMode="auto">
            <a:xfrm>
              <a:off x="760" y="1392"/>
              <a:ext cx="1" cy="1"/>
            </a:xfrm>
            <a:prstGeom prst="line">
              <a:avLst/>
            </a:prstGeom>
            <a:noFill/>
            <a:ln w="12700">
              <a:solidFill>
                <a:srgbClr val="000000"/>
              </a:solidFill>
              <a:round/>
              <a:headEnd/>
              <a:tailEnd/>
            </a:ln>
          </p:spPr>
          <p:txBody>
            <a:bodyPr/>
            <a:lstStyle/>
            <a:p>
              <a:endParaRPr lang="en-US"/>
            </a:p>
          </p:txBody>
        </p:sp>
        <p:sp>
          <p:nvSpPr>
            <p:cNvPr id="240785" name="Rectangle 145"/>
            <p:cNvSpPr>
              <a:spLocks noChangeArrowheads="1"/>
            </p:cNvSpPr>
            <p:nvPr/>
          </p:nvSpPr>
          <p:spPr bwMode="auto">
            <a:xfrm>
              <a:off x="832" y="1400"/>
              <a:ext cx="53" cy="97"/>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charset="0"/>
                </a:rPr>
                <a:t>P</a:t>
              </a:r>
              <a:endParaRPr lang="en-US"/>
            </a:p>
          </p:txBody>
        </p:sp>
        <p:pic>
          <p:nvPicPr>
            <p:cNvPr id="240786" name="Picture 146"/>
            <p:cNvPicPr>
              <a:picLocks noChangeAspect="1" noChangeArrowheads="1"/>
            </p:cNvPicPr>
            <p:nvPr/>
          </p:nvPicPr>
          <p:blipFill>
            <a:blip r:embed="rId3"/>
            <a:srcRect/>
            <a:stretch>
              <a:fillRect/>
            </a:stretch>
          </p:blipFill>
          <p:spPr bwMode="auto">
            <a:xfrm>
              <a:off x="1080" y="1400"/>
              <a:ext cx="216" cy="136"/>
            </a:xfrm>
            <a:prstGeom prst="rect">
              <a:avLst/>
            </a:prstGeom>
            <a:noFill/>
            <a:ln w="9525">
              <a:noFill/>
              <a:miter lim="800000"/>
              <a:headEnd/>
              <a:tailEnd/>
            </a:ln>
          </p:spPr>
        </p:pic>
        <p:sp>
          <p:nvSpPr>
            <p:cNvPr id="240787" name="Line 147"/>
            <p:cNvSpPr>
              <a:spLocks noChangeShapeType="1"/>
            </p:cNvSpPr>
            <p:nvPr/>
          </p:nvSpPr>
          <p:spPr bwMode="auto">
            <a:xfrm>
              <a:off x="1072" y="1392"/>
              <a:ext cx="232" cy="1"/>
            </a:xfrm>
            <a:prstGeom prst="line">
              <a:avLst/>
            </a:prstGeom>
            <a:noFill/>
            <a:ln w="12700">
              <a:solidFill>
                <a:srgbClr val="000000"/>
              </a:solidFill>
              <a:round/>
              <a:headEnd/>
              <a:tailEnd/>
            </a:ln>
          </p:spPr>
          <p:txBody>
            <a:bodyPr/>
            <a:lstStyle/>
            <a:p>
              <a:endParaRPr lang="en-US"/>
            </a:p>
          </p:txBody>
        </p:sp>
        <p:sp>
          <p:nvSpPr>
            <p:cNvPr id="240788" name="Line 148"/>
            <p:cNvSpPr>
              <a:spLocks noChangeShapeType="1"/>
            </p:cNvSpPr>
            <p:nvPr/>
          </p:nvSpPr>
          <p:spPr bwMode="auto">
            <a:xfrm>
              <a:off x="1304" y="1392"/>
              <a:ext cx="1" cy="1"/>
            </a:xfrm>
            <a:prstGeom prst="line">
              <a:avLst/>
            </a:prstGeom>
            <a:noFill/>
            <a:ln w="12700">
              <a:solidFill>
                <a:srgbClr val="000000"/>
              </a:solidFill>
              <a:round/>
              <a:headEnd/>
              <a:tailEnd/>
            </a:ln>
          </p:spPr>
          <p:txBody>
            <a:bodyPr/>
            <a:lstStyle/>
            <a:p>
              <a:endParaRPr lang="en-US"/>
            </a:p>
          </p:txBody>
        </p:sp>
        <p:sp>
          <p:nvSpPr>
            <p:cNvPr id="240789" name="Line 149"/>
            <p:cNvSpPr>
              <a:spLocks noChangeShapeType="1"/>
            </p:cNvSpPr>
            <p:nvPr/>
          </p:nvSpPr>
          <p:spPr bwMode="auto">
            <a:xfrm>
              <a:off x="1304" y="1392"/>
              <a:ext cx="1" cy="144"/>
            </a:xfrm>
            <a:prstGeom prst="line">
              <a:avLst/>
            </a:prstGeom>
            <a:noFill/>
            <a:ln w="12700">
              <a:solidFill>
                <a:srgbClr val="000000"/>
              </a:solidFill>
              <a:round/>
              <a:headEnd/>
              <a:tailEnd/>
            </a:ln>
          </p:spPr>
          <p:txBody>
            <a:bodyPr/>
            <a:lstStyle/>
            <a:p>
              <a:endParaRPr lang="en-US"/>
            </a:p>
          </p:txBody>
        </p:sp>
        <p:sp>
          <p:nvSpPr>
            <p:cNvPr id="240790" name="Line 150"/>
            <p:cNvSpPr>
              <a:spLocks noChangeShapeType="1"/>
            </p:cNvSpPr>
            <p:nvPr/>
          </p:nvSpPr>
          <p:spPr bwMode="auto">
            <a:xfrm>
              <a:off x="1304" y="1536"/>
              <a:ext cx="1" cy="1"/>
            </a:xfrm>
            <a:prstGeom prst="line">
              <a:avLst/>
            </a:prstGeom>
            <a:noFill/>
            <a:ln w="12700">
              <a:solidFill>
                <a:srgbClr val="000000"/>
              </a:solidFill>
              <a:round/>
              <a:headEnd/>
              <a:tailEnd/>
            </a:ln>
          </p:spPr>
          <p:txBody>
            <a:bodyPr/>
            <a:lstStyle/>
            <a:p>
              <a:endParaRPr lang="en-US"/>
            </a:p>
          </p:txBody>
        </p:sp>
        <p:sp>
          <p:nvSpPr>
            <p:cNvPr id="240791" name="Line 151"/>
            <p:cNvSpPr>
              <a:spLocks noChangeShapeType="1"/>
            </p:cNvSpPr>
            <p:nvPr/>
          </p:nvSpPr>
          <p:spPr bwMode="auto">
            <a:xfrm flipH="1">
              <a:off x="1072" y="1536"/>
              <a:ext cx="232" cy="1"/>
            </a:xfrm>
            <a:prstGeom prst="line">
              <a:avLst/>
            </a:prstGeom>
            <a:noFill/>
            <a:ln w="12700">
              <a:solidFill>
                <a:srgbClr val="000000"/>
              </a:solidFill>
              <a:round/>
              <a:headEnd/>
              <a:tailEnd/>
            </a:ln>
          </p:spPr>
          <p:txBody>
            <a:bodyPr/>
            <a:lstStyle/>
            <a:p>
              <a:endParaRPr lang="en-US"/>
            </a:p>
          </p:txBody>
        </p:sp>
        <p:sp>
          <p:nvSpPr>
            <p:cNvPr id="240792" name="Line 152"/>
            <p:cNvSpPr>
              <a:spLocks noChangeShapeType="1"/>
            </p:cNvSpPr>
            <p:nvPr/>
          </p:nvSpPr>
          <p:spPr bwMode="auto">
            <a:xfrm>
              <a:off x="1072" y="1536"/>
              <a:ext cx="1" cy="1"/>
            </a:xfrm>
            <a:prstGeom prst="line">
              <a:avLst/>
            </a:prstGeom>
            <a:noFill/>
            <a:ln w="12700">
              <a:solidFill>
                <a:srgbClr val="000000"/>
              </a:solidFill>
              <a:round/>
              <a:headEnd/>
              <a:tailEnd/>
            </a:ln>
          </p:spPr>
          <p:txBody>
            <a:bodyPr/>
            <a:lstStyle/>
            <a:p>
              <a:endParaRPr lang="en-US"/>
            </a:p>
          </p:txBody>
        </p:sp>
        <p:sp>
          <p:nvSpPr>
            <p:cNvPr id="240793" name="Line 153"/>
            <p:cNvSpPr>
              <a:spLocks noChangeShapeType="1"/>
            </p:cNvSpPr>
            <p:nvPr/>
          </p:nvSpPr>
          <p:spPr bwMode="auto">
            <a:xfrm flipV="1">
              <a:off x="1072" y="1392"/>
              <a:ext cx="1" cy="144"/>
            </a:xfrm>
            <a:prstGeom prst="line">
              <a:avLst/>
            </a:prstGeom>
            <a:noFill/>
            <a:ln w="12700">
              <a:solidFill>
                <a:srgbClr val="000000"/>
              </a:solidFill>
              <a:round/>
              <a:headEnd/>
              <a:tailEnd/>
            </a:ln>
          </p:spPr>
          <p:txBody>
            <a:bodyPr/>
            <a:lstStyle/>
            <a:p>
              <a:endParaRPr lang="en-US"/>
            </a:p>
          </p:txBody>
        </p:sp>
        <p:sp>
          <p:nvSpPr>
            <p:cNvPr id="240794" name="Line 154"/>
            <p:cNvSpPr>
              <a:spLocks noChangeShapeType="1"/>
            </p:cNvSpPr>
            <p:nvPr/>
          </p:nvSpPr>
          <p:spPr bwMode="auto">
            <a:xfrm>
              <a:off x="1072" y="1392"/>
              <a:ext cx="1" cy="1"/>
            </a:xfrm>
            <a:prstGeom prst="line">
              <a:avLst/>
            </a:prstGeom>
            <a:noFill/>
            <a:ln w="12700">
              <a:solidFill>
                <a:srgbClr val="000000"/>
              </a:solidFill>
              <a:round/>
              <a:headEnd/>
              <a:tailEnd/>
            </a:ln>
          </p:spPr>
          <p:txBody>
            <a:bodyPr/>
            <a:lstStyle/>
            <a:p>
              <a:endParaRPr lang="en-US"/>
            </a:p>
          </p:txBody>
        </p:sp>
        <p:sp>
          <p:nvSpPr>
            <p:cNvPr id="240795" name="Rectangle 155"/>
            <p:cNvSpPr>
              <a:spLocks noChangeArrowheads="1"/>
            </p:cNvSpPr>
            <p:nvPr/>
          </p:nvSpPr>
          <p:spPr bwMode="auto">
            <a:xfrm>
              <a:off x="1144" y="1400"/>
              <a:ext cx="53" cy="97"/>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charset="0"/>
                </a:rPr>
                <a:t>P</a:t>
              </a:r>
              <a:endParaRPr lang="en-US"/>
            </a:p>
          </p:txBody>
        </p:sp>
        <p:pic>
          <p:nvPicPr>
            <p:cNvPr id="240796" name="Picture 156"/>
            <p:cNvPicPr>
              <a:picLocks noChangeAspect="1" noChangeArrowheads="1"/>
            </p:cNvPicPr>
            <p:nvPr/>
          </p:nvPicPr>
          <p:blipFill>
            <a:blip r:embed="rId3"/>
            <a:srcRect/>
            <a:stretch>
              <a:fillRect/>
            </a:stretch>
          </p:blipFill>
          <p:spPr bwMode="auto">
            <a:xfrm>
              <a:off x="1392" y="1400"/>
              <a:ext cx="216" cy="136"/>
            </a:xfrm>
            <a:prstGeom prst="rect">
              <a:avLst/>
            </a:prstGeom>
            <a:noFill/>
            <a:ln w="9525">
              <a:noFill/>
              <a:miter lim="800000"/>
              <a:headEnd/>
              <a:tailEnd/>
            </a:ln>
          </p:spPr>
        </p:pic>
        <p:sp>
          <p:nvSpPr>
            <p:cNvPr id="240797" name="Line 157"/>
            <p:cNvSpPr>
              <a:spLocks noChangeShapeType="1"/>
            </p:cNvSpPr>
            <p:nvPr/>
          </p:nvSpPr>
          <p:spPr bwMode="auto">
            <a:xfrm>
              <a:off x="1384" y="1392"/>
              <a:ext cx="232" cy="1"/>
            </a:xfrm>
            <a:prstGeom prst="line">
              <a:avLst/>
            </a:prstGeom>
            <a:noFill/>
            <a:ln w="12700">
              <a:solidFill>
                <a:srgbClr val="000000"/>
              </a:solidFill>
              <a:round/>
              <a:headEnd/>
              <a:tailEnd/>
            </a:ln>
          </p:spPr>
          <p:txBody>
            <a:bodyPr/>
            <a:lstStyle/>
            <a:p>
              <a:endParaRPr lang="en-US"/>
            </a:p>
          </p:txBody>
        </p:sp>
        <p:sp>
          <p:nvSpPr>
            <p:cNvPr id="240798" name="Line 158"/>
            <p:cNvSpPr>
              <a:spLocks noChangeShapeType="1"/>
            </p:cNvSpPr>
            <p:nvPr/>
          </p:nvSpPr>
          <p:spPr bwMode="auto">
            <a:xfrm>
              <a:off x="1616" y="1392"/>
              <a:ext cx="1" cy="1"/>
            </a:xfrm>
            <a:prstGeom prst="line">
              <a:avLst/>
            </a:prstGeom>
            <a:noFill/>
            <a:ln w="12700">
              <a:solidFill>
                <a:srgbClr val="000000"/>
              </a:solidFill>
              <a:round/>
              <a:headEnd/>
              <a:tailEnd/>
            </a:ln>
          </p:spPr>
          <p:txBody>
            <a:bodyPr/>
            <a:lstStyle/>
            <a:p>
              <a:endParaRPr lang="en-US"/>
            </a:p>
          </p:txBody>
        </p:sp>
        <p:sp>
          <p:nvSpPr>
            <p:cNvPr id="240799" name="Line 159"/>
            <p:cNvSpPr>
              <a:spLocks noChangeShapeType="1"/>
            </p:cNvSpPr>
            <p:nvPr/>
          </p:nvSpPr>
          <p:spPr bwMode="auto">
            <a:xfrm>
              <a:off x="1616" y="1392"/>
              <a:ext cx="1" cy="144"/>
            </a:xfrm>
            <a:prstGeom prst="line">
              <a:avLst/>
            </a:prstGeom>
            <a:noFill/>
            <a:ln w="12700">
              <a:solidFill>
                <a:srgbClr val="000000"/>
              </a:solidFill>
              <a:round/>
              <a:headEnd/>
              <a:tailEnd/>
            </a:ln>
          </p:spPr>
          <p:txBody>
            <a:bodyPr/>
            <a:lstStyle/>
            <a:p>
              <a:endParaRPr lang="en-US"/>
            </a:p>
          </p:txBody>
        </p:sp>
        <p:sp>
          <p:nvSpPr>
            <p:cNvPr id="240800" name="Line 160"/>
            <p:cNvSpPr>
              <a:spLocks noChangeShapeType="1"/>
            </p:cNvSpPr>
            <p:nvPr/>
          </p:nvSpPr>
          <p:spPr bwMode="auto">
            <a:xfrm>
              <a:off x="1616" y="1536"/>
              <a:ext cx="1" cy="1"/>
            </a:xfrm>
            <a:prstGeom prst="line">
              <a:avLst/>
            </a:prstGeom>
            <a:noFill/>
            <a:ln w="12700">
              <a:solidFill>
                <a:srgbClr val="000000"/>
              </a:solidFill>
              <a:round/>
              <a:headEnd/>
              <a:tailEnd/>
            </a:ln>
          </p:spPr>
          <p:txBody>
            <a:bodyPr/>
            <a:lstStyle/>
            <a:p>
              <a:endParaRPr lang="en-US"/>
            </a:p>
          </p:txBody>
        </p:sp>
        <p:sp>
          <p:nvSpPr>
            <p:cNvPr id="240801" name="Line 161"/>
            <p:cNvSpPr>
              <a:spLocks noChangeShapeType="1"/>
            </p:cNvSpPr>
            <p:nvPr/>
          </p:nvSpPr>
          <p:spPr bwMode="auto">
            <a:xfrm flipH="1">
              <a:off x="1384" y="1536"/>
              <a:ext cx="232" cy="1"/>
            </a:xfrm>
            <a:prstGeom prst="line">
              <a:avLst/>
            </a:prstGeom>
            <a:noFill/>
            <a:ln w="12700">
              <a:solidFill>
                <a:srgbClr val="000000"/>
              </a:solidFill>
              <a:round/>
              <a:headEnd/>
              <a:tailEnd/>
            </a:ln>
          </p:spPr>
          <p:txBody>
            <a:bodyPr/>
            <a:lstStyle/>
            <a:p>
              <a:endParaRPr lang="en-US"/>
            </a:p>
          </p:txBody>
        </p:sp>
        <p:sp>
          <p:nvSpPr>
            <p:cNvPr id="240802" name="Line 162"/>
            <p:cNvSpPr>
              <a:spLocks noChangeShapeType="1"/>
            </p:cNvSpPr>
            <p:nvPr/>
          </p:nvSpPr>
          <p:spPr bwMode="auto">
            <a:xfrm>
              <a:off x="1384" y="1536"/>
              <a:ext cx="1" cy="1"/>
            </a:xfrm>
            <a:prstGeom prst="line">
              <a:avLst/>
            </a:prstGeom>
            <a:noFill/>
            <a:ln w="12700">
              <a:solidFill>
                <a:srgbClr val="000000"/>
              </a:solidFill>
              <a:round/>
              <a:headEnd/>
              <a:tailEnd/>
            </a:ln>
          </p:spPr>
          <p:txBody>
            <a:bodyPr/>
            <a:lstStyle/>
            <a:p>
              <a:endParaRPr lang="en-US"/>
            </a:p>
          </p:txBody>
        </p:sp>
        <p:sp>
          <p:nvSpPr>
            <p:cNvPr id="240803" name="Line 163"/>
            <p:cNvSpPr>
              <a:spLocks noChangeShapeType="1"/>
            </p:cNvSpPr>
            <p:nvPr/>
          </p:nvSpPr>
          <p:spPr bwMode="auto">
            <a:xfrm flipV="1">
              <a:off x="1384" y="1392"/>
              <a:ext cx="1" cy="144"/>
            </a:xfrm>
            <a:prstGeom prst="line">
              <a:avLst/>
            </a:prstGeom>
            <a:noFill/>
            <a:ln w="12700">
              <a:solidFill>
                <a:srgbClr val="000000"/>
              </a:solidFill>
              <a:round/>
              <a:headEnd/>
              <a:tailEnd/>
            </a:ln>
          </p:spPr>
          <p:txBody>
            <a:bodyPr/>
            <a:lstStyle/>
            <a:p>
              <a:endParaRPr lang="en-US"/>
            </a:p>
          </p:txBody>
        </p:sp>
        <p:sp>
          <p:nvSpPr>
            <p:cNvPr id="240804" name="Line 164"/>
            <p:cNvSpPr>
              <a:spLocks noChangeShapeType="1"/>
            </p:cNvSpPr>
            <p:nvPr/>
          </p:nvSpPr>
          <p:spPr bwMode="auto">
            <a:xfrm>
              <a:off x="1384" y="1392"/>
              <a:ext cx="1" cy="1"/>
            </a:xfrm>
            <a:prstGeom prst="line">
              <a:avLst/>
            </a:prstGeom>
            <a:noFill/>
            <a:ln w="12700">
              <a:solidFill>
                <a:srgbClr val="000000"/>
              </a:solidFill>
              <a:round/>
              <a:headEnd/>
              <a:tailEnd/>
            </a:ln>
          </p:spPr>
          <p:txBody>
            <a:bodyPr/>
            <a:lstStyle/>
            <a:p>
              <a:endParaRPr lang="en-US"/>
            </a:p>
          </p:txBody>
        </p:sp>
        <p:sp>
          <p:nvSpPr>
            <p:cNvPr id="240805" name="Rectangle 165"/>
            <p:cNvSpPr>
              <a:spLocks noChangeArrowheads="1"/>
            </p:cNvSpPr>
            <p:nvPr/>
          </p:nvSpPr>
          <p:spPr bwMode="auto">
            <a:xfrm>
              <a:off x="1456" y="1400"/>
              <a:ext cx="53" cy="97"/>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charset="0"/>
                </a:rPr>
                <a:t>P</a:t>
              </a:r>
              <a:endParaRPr lang="en-US"/>
            </a:p>
          </p:txBody>
        </p:sp>
        <p:pic>
          <p:nvPicPr>
            <p:cNvPr id="240806" name="Picture 166"/>
            <p:cNvPicPr>
              <a:picLocks noChangeAspect="1" noChangeArrowheads="1"/>
            </p:cNvPicPr>
            <p:nvPr/>
          </p:nvPicPr>
          <p:blipFill>
            <a:blip r:embed="rId3"/>
            <a:srcRect/>
            <a:stretch>
              <a:fillRect/>
            </a:stretch>
          </p:blipFill>
          <p:spPr bwMode="auto">
            <a:xfrm>
              <a:off x="1704" y="1400"/>
              <a:ext cx="216" cy="136"/>
            </a:xfrm>
            <a:prstGeom prst="rect">
              <a:avLst/>
            </a:prstGeom>
            <a:noFill/>
            <a:ln w="9525">
              <a:noFill/>
              <a:miter lim="800000"/>
              <a:headEnd/>
              <a:tailEnd/>
            </a:ln>
          </p:spPr>
        </p:pic>
        <p:sp>
          <p:nvSpPr>
            <p:cNvPr id="240807" name="Line 167"/>
            <p:cNvSpPr>
              <a:spLocks noChangeShapeType="1"/>
            </p:cNvSpPr>
            <p:nvPr/>
          </p:nvSpPr>
          <p:spPr bwMode="auto">
            <a:xfrm>
              <a:off x="1696" y="1392"/>
              <a:ext cx="224" cy="1"/>
            </a:xfrm>
            <a:prstGeom prst="line">
              <a:avLst/>
            </a:prstGeom>
            <a:noFill/>
            <a:ln w="12700">
              <a:solidFill>
                <a:srgbClr val="000000"/>
              </a:solidFill>
              <a:round/>
              <a:headEnd/>
              <a:tailEnd/>
            </a:ln>
          </p:spPr>
          <p:txBody>
            <a:bodyPr/>
            <a:lstStyle/>
            <a:p>
              <a:endParaRPr lang="en-US"/>
            </a:p>
          </p:txBody>
        </p:sp>
        <p:sp>
          <p:nvSpPr>
            <p:cNvPr id="240808" name="Line 168"/>
            <p:cNvSpPr>
              <a:spLocks noChangeShapeType="1"/>
            </p:cNvSpPr>
            <p:nvPr/>
          </p:nvSpPr>
          <p:spPr bwMode="auto">
            <a:xfrm>
              <a:off x="1920" y="1392"/>
              <a:ext cx="1" cy="1"/>
            </a:xfrm>
            <a:prstGeom prst="line">
              <a:avLst/>
            </a:prstGeom>
            <a:noFill/>
            <a:ln w="12700">
              <a:solidFill>
                <a:srgbClr val="000000"/>
              </a:solidFill>
              <a:round/>
              <a:headEnd/>
              <a:tailEnd/>
            </a:ln>
          </p:spPr>
          <p:txBody>
            <a:bodyPr/>
            <a:lstStyle/>
            <a:p>
              <a:endParaRPr lang="en-US"/>
            </a:p>
          </p:txBody>
        </p:sp>
        <p:sp>
          <p:nvSpPr>
            <p:cNvPr id="240809" name="Line 169"/>
            <p:cNvSpPr>
              <a:spLocks noChangeShapeType="1"/>
            </p:cNvSpPr>
            <p:nvPr/>
          </p:nvSpPr>
          <p:spPr bwMode="auto">
            <a:xfrm>
              <a:off x="1920" y="1392"/>
              <a:ext cx="1" cy="144"/>
            </a:xfrm>
            <a:prstGeom prst="line">
              <a:avLst/>
            </a:prstGeom>
            <a:noFill/>
            <a:ln w="12700">
              <a:solidFill>
                <a:srgbClr val="000000"/>
              </a:solidFill>
              <a:round/>
              <a:headEnd/>
              <a:tailEnd/>
            </a:ln>
          </p:spPr>
          <p:txBody>
            <a:bodyPr/>
            <a:lstStyle/>
            <a:p>
              <a:endParaRPr lang="en-US"/>
            </a:p>
          </p:txBody>
        </p:sp>
        <p:sp>
          <p:nvSpPr>
            <p:cNvPr id="240810" name="Line 170"/>
            <p:cNvSpPr>
              <a:spLocks noChangeShapeType="1"/>
            </p:cNvSpPr>
            <p:nvPr/>
          </p:nvSpPr>
          <p:spPr bwMode="auto">
            <a:xfrm>
              <a:off x="1920" y="1536"/>
              <a:ext cx="1" cy="1"/>
            </a:xfrm>
            <a:prstGeom prst="line">
              <a:avLst/>
            </a:prstGeom>
            <a:noFill/>
            <a:ln w="12700">
              <a:solidFill>
                <a:srgbClr val="000000"/>
              </a:solidFill>
              <a:round/>
              <a:headEnd/>
              <a:tailEnd/>
            </a:ln>
          </p:spPr>
          <p:txBody>
            <a:bodyPr/>
            <a:lstStyle/>
            <a:p>
              <a:endParaRPr lang="en-US"/>
            </a:p>
          </p:txBody>
        </p:sp>
        <p:sp>
          <p:nvSpPr>
            <p:cNvPr id="240811" name="Line 171"/>
            <p:cNvSpPr>
              <a:spLocks noChangeShapeType="1"/>
            </p:cNvSpPr>
            <p:nvPr/>
          </p:nvSpPr>
          <p:spPr bwMode="auto">
            <a:xfrm flipH="1">
              <a:off x="1696" y="1536"/>
              <a:ext cx="224" cy="1"/>
            </a:xfrm>
            <a:prstGeom prst="line">
              <a:avLst/>
            </a:prstGeom>
            <a:noFill/>
            <a:ln w="12700">
              <a:solidFill>
                <a:srgbClr val="000000"/>
              </a:solidFill>
              <a:round/>
              <a:headEnd/>
              <a:tailEnd/>
            </a:ln>
          </p:spPr>
          <p:txBody>
            <a:bodyPr/>
            <a:lstStyle/>
            <a:p>
              <a:endParaRPr lang="en-US"/>
            </a:p>
          </p:txBody>
        </p:sp>
        <p:sp>
          <p:nvSpPr>
            <p:cNvPr id="240812" name="Line 172"/>
            <p:cNvSpPr>
              <a:spLocks noChangeShapeType="1"/>
            </p:cNvSpPr>
            <p:nvPr/>
          </p:nvSpPr>
          <p:spPr bwMode="auto">
            <a:xfrm>
              <a:off x="1696" y="1536"/>
              <a:ext cx="1" cy="1"/>
            </a:xfrm>
            <a:prstGeom prst="line">
              <a:avLst/>
            </a:prstGeom>
            <a:noFill/>
            <a:ln w="12700">
              <a:solidFill>
                <a:srgbClr val="000000"/>
              </a:solidFill>
              <a:round/>
              <a:headEnd/>
              <a:tailEnd/>
            </a:ln>
          </p:spPr>
          <p:txBody>
            <a:bodyPr/>
            <a:lstStyle/>
            <a:p>
              <a:endParaRPr lang="en-US"/>
            </a:p>
          </p:txBody>
        </p:sp>
        <p:sp>
          <p:nvSpPr>
            <p:cNvPr id="240813" name="Line 173"/>
            <p:cNvSpPr>
              <a:spLocks noChangeShapeType="1"/>
            </p:cNvSpPr>
            <p:nvPr/>
          </p:nvSpPr>
          <p:spPr bwMode="auto">
            <a:xfrm flipV="1">
              <a:off x="1696" y="1392"/>
              <a:ext cx="1" cy="144"/>
            </a:xfrm>
            <a:prstGeom prst="line">
              <a:avLst/>
            </a:prstGeom>
            <a:noFill/>
            <a:ln w="12700">
              <a:solidFill>
                <a:srgbClr val="000000"/>
              </a:solidFill>
              <a:round/>
              <a:headEnd/>
              <a:tailEnd/>
            </a:ln>
          </p:spPr>
          <p:txBody>
            <a:bodyPr/>
            <a:lstStyle/>
            <a:p>
              <a:endParaRPr lang="en-US"/>
            </a:p>
          </p:txBody>
        </p:sp>
        <p:sp>
          <p:nvSpPr>
            <p:cNvPr id="240814" name="Line 174"/>
            <p:cNvSpPr>
              <a:spLocks noChangeShapeType="1"/>
            </p:cNvSpPr>
            <p:nvPr/>
          </p:nvSpPr>
          <p:spPr bwMode="auto">
            <a:xfrm>
              <a:off x="1696" y="1392"/>
              <a:ext cx="1" cy="1"/>
            </a:xfrm>
            <a:prstGeom prst="line">
              <a:avLst/>
            </a:prstGeom>
            <a:noFill/>
            <a:ln w="12700">
              <a:solidFill>
                <a:srgbClr val="000000"/>
              </a:solidFill>
              <a:round/>
              <a:headEnd/>
              <a:tailEnd/>
            </a:ln>
          </p:spPr>
          <p:txBody>
            <a:bodyPr/>
            <a:lstStyle/>
            <a:p>
              <a:endParaRPr lang="en-US"/>
            </a:p>
          </p:txBody>
        </p:sp>
        <p:sp>
          <p:nvSpPr>
            <p:cNvPr id="240815" name="Rectangle 175"/>
            <p:cNvSpPr>
              <a:spLocks noChangeArrowheads="1"/>
            </p:cNvSpPr>
            <p:nvPr/>
          </p:nvSpPr>
          <p:spPr bwMode="auto">
            <a:xfrm>
              <a:off x="1768" y="1400"/>
              <a:ext cx="53" cy="97"/>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charset="0"/>
                </a:rPr>
                <a:t>P</a:t>
              </a:r>
              <a:endParaRPr lang="en-US"/>
            </a:p>
          </p:txBody>
        </p:sp>
        <p:pic>
          <p:nvPicPr>
            <p:cNvPr id="240816" name="Picture 176"/>
            <p:cNvPicPr>
              <a:picLocks noChangeAspect="1" noChangeArrowheads="1"/>
            </p:cNvPicPr>
            <p:nvPr/>
          </p:nvPicPr>
          <p:blipFill>
            <a:blip r:embed="rId4"/>
            <a:srcRect/>
            <a:stretch>
              <a:fillRect/>
            </a:stretch>
          </p:blipFill>
          <p:spPr bwMode="auto">
            <a:xfrm>
              <a:off x="2008" y="1400"/>
              <a:ext cx="224" cy="136"/>
            </a:xfrm>
            <a:prstGeom prst="rect">
              <a:avLst/>
            </a:prstGeom>
            <a:noFill/>
            <a:ln w="9525">
              <a:noFill/>
              <a:miter lim="800000"/>
              <a:headEnd/>
              <a:tailEnd/>
            </a:ln>
          </p:spPr>
        </p:pic>
        <p:sp>
          <p:nvSpPr>
            <p:cNvPr id="240817" name="Line 177"/>
            <p:cNvSpPr>
              <a:spLocks noChangeShapeType="1"/>
            </p:cNvSpPr>
            <p:nvPr/>
          </p:nvSpPr>
          <p:spPr bwMode="auto">
            <a:xfrm>
              <a:off x="2008" y="1392"/>
              <a:ext cx="224" cy="1"/>
            </a:xfrm>
            <a:prstGeom prst="line">
              <a:avLst/>
            </a:prstGeom>
            <a:noFill/>
            <a:ln w="12700">
              <a:solidFill>
                <a:srgbClr val="000000"/>
              </a:solidFill>
              <a:round/>
              <a:headEnd/>
              <a:tailEnd/>
            </a:ln>
          </p:spPr>
          <p:txBody>
            <a:bodyPr/>
            <a:lstStyle/>
            <a:p>
              <a:endParaRPr lang="en-US"/>
            </a:p>
          </p:txBody>
        </p:sp>
        <p:sp>
          <p:nvSpPr>
            <p:cNvPr id="240818" name="Line 178"/>
            <p:cNvSpPr>
              <a:spLocks noChangeShapeType="1"/>
            </p:cNvSpPr>
            <p:nvPr/>
          </p:nvSpPr>
          <p:spPr bwMode="auto">
            <a:xfrm>
              <a:off x="2232" y="1392"/>
              <a:ext cx="1" cy="1"/>
            </a:xfrm>
            <a:prstGeom prst="line">
              <a:avLst/>
            </a:prstGeom>
            <a:noFill/>
            <a:ln w="12700">
              <a:solidFill>
                <a:srgbClr val="000000"/>
              </a:solidFill>
              <a:round/>
              <a:headEnd/>
              <a:tailEnd/>
            </a:ln>
          </p:spPr>
          <p:txBody>
            <a:bodyPr/>
            <a:lstStyle/>
            <a:p>
              <a:endParaRPr lang="en-US"/>
            </a:p>
          </p:txBody>
        </p:sp>
        <p:sp>
          <p:nvSpPr>
            <p:cNvPr id="240819" name="Line 179"/>
            <p:cNvSpPr>
              <a:spLocks noChangeShapeType="1"/>
            </p:cNvSpPr>
            <p:nvPr/>
          </p:nvSpPr>
          <p:spPr bwMode="auto">
            <a:xfrm>
              <a:off x="2232" y="1392"/>
              <a:ext cx="1" cy="144"/>
            </a:xfrm>
            <a:prstGeom prst="line">
              <a:avLst/>
            </a:prstGeom>
            <a:noFill/>
            <a:ln w="12700">
              <a:solidFill>
                <a:srgbClr val="000000"/>
              </a:solidFill>
              <a:round/>
              <a:headEnd/>
              <a:tailEnd/>
            </a:ln>
          </p:spPr>
          <p:txBody>
            <a:bodyPr/>
            <a:lstStyle/>
            <a:p>
              <a:endParaRPr lang="en-US"/>
            </a:p>
          </p:txBody>
        </p:sp>
        <p:sp>
          <p:nvSpPr>
            <p:cNvPr id="240820" name="Line 180"/>
            <p:cNvSpPr>
              <a:spLocks noChangeShapeType="1"/>
            </p:cNvSpPr>
            <p:nvPr/>
          </p:nvSpPr>
          <p:spPr bwMode="auto">
            <a:xfrm>
              <a:off x="2232" y="1536"/>
              <a:ext cx="1" cy="1"/>
            </a:xfrm>
            <a:prstGeom prst="line">
              <a:avLst/>
            </a:prstGeom>
            <a:noFill/>
            <a:ln w="12700">
              <a:solidFill>
                <a:srgbClr val="000000"/>
              </a:solidFill>
              <a:round/>
              <a:headEnd/>
              <a:tailEnd/>
            </a:ln>
          </p:spPr>
          <p:txBody>
            <a:bodyPr/>
            <a:lstStyle/>
            <a:p>
              <a:endParaRPr lang="en-US"/>
            </a:p>
          </p:txBody>
        </p:sp>
        <p:sp>
          <p:nvSpPr>
            <p:cNvPr id="240821" name="Line 181"/>
            <p:cNvSpPr>
              <a:spLocks noChangeShapeType="1"/>
            </p:cNvSpPr>
            <p:nvPr/>
          </p:nvSpPr>
          <p:spPr bwMode="auto">
            <a:xfrm flipH="1">
              <a:off x="2008" y="1536"/>
              <a:ext cx="224" cy="1"/>
            </a:xfrm>
            <a:prstGeom prst="line">
              <a:avLst/>
            </a:prstGeom>
            <a:noFill/>
            <a:ln w="12700">
              <a:solidFill>
                <a:srgbClr val="000000"/>
              </a:solidFill>
              <a:round/>
              <a:headEnd/>
              <a:tailEnd/>
            </a:ln>
          </p:spPr>
          <p:txBody>
            <a:bodyPr/>
            <a:lstStyle/>
            <a:p>
              <a:endParaRPr lang="en-US"/>
            </a:p>
          </p:txBody>
        </p:sp>
        <p:sp>
          <p:nvSpPr>
            <p:cNvPr id="240822" name="Line 182"/>
            <p:cNvSpPr>
              <a:spLocks noChangeShapeType="1"/>
            </p:cNvSpPr>
            <p:nvPr/>
          </p:nvSpPr>
          <p:spPr bwMode="auto">
            <a:xfrm>
              <a:off x="2008" y="1536"/>
              <a:ext cx="1" cy="1"/>
            </a:xfrm>
            <a:prstGeom prst="line">
              <a:avLst/>
            </a:prstGeom>
            <a:noFill/>
            <a:ln w="12700">
              <a:solidFill>
                <a:srgbClr val="000000"/>
              </a:solidFill>
              <a:round/>
              <a:headEnd/>
              <a:tailEnd/>
            </a:ln>
          </p:spPr>
          <p:txBody>
            <a:bodyPr/>
            <a:lstStyle/>
            <a:p>
              <a:endParaRPr lang="en-US"/>
            </a:p>
          </p:txBody>
        </p:sp>
        <p:sp>
          <p:nvSpPr>
            <p:cNvPr id="240823" name="Line 183"/>
            <p:cNvSpPr>
              <a:spLocks noChangeShapeType="1"/>
            </p:cNvSpPr>
            <p:nvPr/>
          </p:nvSpPr>
          <p:spPr bwMode="auto">
            <a:xfrm flipV="1">
              <a:off x="2008" y="1392"/>
              <a:ext cx="1" cy="144"/>
            </a:xfrm>
            <a:prstGeom prst="line">
              <a:avLst/>
            </a:prstGeom>
            <a:noFill/>
            <a:ln w="12700">
              <a:solidFill>
                <a:srgbClr val="000000"/>
              </a:solidFill>
              <a:round/>
              <a:headEnd/>
              <a:tailEnd/>
            </a:ln>
          </p:spPr>
          <p:txBody>
            <a:bodyPr/>
            <a:lstStyle/>
            <a:p>
              <a:endParaRPr lang="en-US"/>
            </a:p>
          </p:txBody>
        </p:sp>
        <p:sp>
          <p:nvSpPr>
            <p:cNvPr id="240824" name="Line 184"/>
            <p:cNvSpPr>
              <a:spLocks noChangeShapeType="1"/>
            </p:cNvSpPr>
            <p:nvPr/>
          </p:nvSpPr>
          <p:spPr bwMode="auto">
            <a:xfrm>
              <a:off x="2008" y="1392"/>
              <a:ext cx="1" cy="1"/>
            </a:xfrm>
            <a:prstGeom prst="line">
              <a:avLst/>
            </a:prstGeom>
            <a:noFill/>
            <a:ln w="12700">
              <a:solidFill>
                <a:srgbClr val="000000"/>
              </a:solidFill>
              <a:round/>
              <a:headEnd/>
              <a:tailEnd/>
            </a:ln>
          </p:spPr>
          <p:txBody>
            <a:bodyPr/>
            <a:lstStyle/>
            <a:p>
              <a:endParaRPr lang="en-US"/>
            </a:p>
          </p:txBody>
        </p:sp>
        <p:sp>
          <p:nvSpPr>
            <p:cNvPr id="240825" name="Rectangle 185"/>
            <p:cNvSpPr>
              <a:spLocks noChangeArrowheads="1"/>
            </p:cNvSpPr>
            <p:nvPr/>
          </p:nvSpPr>
          <p:spPr bwMode="auto">
            <a:xfrm>
              <a:off x="2080" y="1400"/>
              <a:ext cx="53" cy="97"/>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charset="0"/>
                </a:rPr>
                <a:t>P</a:t>
              </a:r>
              <a:endParaRPr lang="en-US"/>
            </a:p>
          </p:txBody>
        </p:sp>
        <p:pic>
          <p:nvPicPr>
            <p:cNvPr id="240826" name="Picture 186"/>
            <p:cNvPicPr>
              <a:picLocks noChangeAspect="1" noChangeArrowheads="1"/>
            </p:cNvPicPr>
            <p:nvPr/>
          </p:nvPicPr>
          <p:blipFill>
            <a:blip r:embed="rId3"/>
            <a:srcRect/>
            <a:stretch>
              <a:fillRect/>
            </a:stretch>
          </p:blipFill>
          <p:spPr bwMode="auto">
            <a:xfrm>
              <a:off x="2320" y="1400"/>
              <a:ext cx="216" cy="136"/>
            </a:xfrm>
            <a:prstGeom prst="rect">
              <a:avLst/>
            </a:prstGeom>
            <a:noFill/>
            <a:ln w="9525">
              <a:noFill/>
              <a:miter lim="800000"/>
              <a:headEnd/>
              <a:tailEnd/>
            </a:ln>
          </p:spPr>
        </p:pic>
        <p:sp>
          <p:nvSpPr>
            <p:cNvPr id="240827" name="Line 187"/>
            <p:cNvSpPr>
              <a:spLocks noChangeShapeType="1"/>
            </p:cNvSpPr>
            <p:nvPr/>
          </p:nvSpPr>
          <p:spPr bwMode="auto">
            <a:xfrm>
              <a:off x="2320" y="1392"/>
              <a:ext cx="224" cy="1"/>
            </a:xfrm>
            <a:prstGeom prst="line">
              <a:avLst/>
            </a:prstGeom>
            <a:noFill/>
            <a:ln w="12700">
              <a:solidFill>
                <a:srgbClr val="000000"/>
              </a:solidFill>
              <a:round/>
              <a:headEnd/>
              <a:tailEnd/>
            </a:ln>
          </p:spPr>
          <p:txBody>
            <a:bodyPr/>
            <a:lstStyle/>
            <a:p>
              <a:endParaRPr lang="en-US"/>
            </a:p>
          </p:txBody>
        </p:sp>
        <p:sp>
          <p:nvSpPr>
            <p:cNvPr id="240828" name="Line 188"/>
            <p:cNvSpPr>
              <a:spLocks noChangeShapeType="1"/>
            </p:cNvSpPr>
            <p:nvPr/>
          </p:nvSpPr>
          <p:spPr bwMode="auto">
            <a:xfrm>
              <a:off x="2544" y="1392"/>
              <a:ext cx="1" cy="1"/>
            </a:xfrm>
            <a:prstGeom prst="line">
              <a:avLst/>
            </a:prstGeom>
            <a:noFill/>
            <a:ln w="12700">
              <a:solidFill>
                <a:srgbClr val="000000"/>
              </a:solidFill>
              <a:round/>
              <a:headEnd/>
              <a:tailEnd/>
            </a:ln>
          </p:spPr>
          <p:txBody>
            <a:bodyPr/>
            <a:lstStyle/>
            <a:p>
              <a:endParaRPr lang="en-US"/>
            </a:p>
          </p:txBody>
        </p:sp>
        <p:sp>
          <p:nvSpPr>
            <p:cNvPr id="240829" name="Line 189"/>
            <p:cNvSpPr>
              <a:spLocks noChangeShapeType="1"/>
            </p:cNvSpPr>
            <p:nvPr/>
          </p:nvSpPr>
          <p:spPr bwMode="auto">
            <a:xfrm>
              <a:off x="2544" y="1392"/>
              <a:ext cx="1" cy="144"/>
            </a:xfrm>
            <a:prstGeom prst="line">
              <a:avLst/>
            </a:prstGeom>
            <a:noFill/>
            <a:ln w="12700">
              <a:solidFill>
                <a:srgbClr val="000000"/>
              </a:solidFill>
              <a:round/>
              <a:headEnd/>
              <a:tailEnd/>
            </a:ln>
          </p:spPr>
          <p:txBody>
            <a:bodyPr/>
            <a:lstStyle/>
            <a:p>
              <a:endParaRPr lang="en-US"/>
            </a:p>
          </p:txBody>
        </p:sp>
        <p:sp>
          <p:nvSpPr>
            <p:cNvPr id="240830" name="Line 190"/>
            <p:cNvSpPr>
              <a:spLocks noChangeShapeType="1"/>
            </p:cNvSpPr>
            <p:nvPr/>
          </p:nvSpPr>
          <p:spPr bwMode="auto">
            <a:xfrm>
              <a:off x="2544" y="1536"/>
              <a:ext cx="1" cy="1"/>
            </a:xfrm>
            <a:prstGeom prst="line">
              <a:avLst/>
            </a:prstGeom>
            <a:noFill/>
            <a:ln w="12700">
              <a:solidFill>
                <a:srgbClr val="000000"/>
              </a:solidFill>
              <a:round/>
              <a:headEnd/>
              <a:tailEnd/>
            </a:ln>
          </p:spPr>
          <p:txBody>
            <a:bodyPr/>
            <a:lstStyle/>
            <a:p>
              <a:endParaRPr lang="en-US"/>
            </a:p>
          </p:txBody>
        </p:sp>
        <p:sp>
          <p:nvSpPr>
            <p:cNvPr id="240831" name="Line 191"/>
            <p:cNvSpPr>
              <a:spLocks noChangeShapeType="1"/>
            </p:cNvSpPr>
            <p:nvPr/>
          </p:nvSpPr>
          <p:spPr bwMode="auto">
            <a:xfrm flipH="1">
              <a:off x="2320" y="1536"/>
              <a:ext cx="224" cy="1"/>
            </a:xfrm>
            <a:prstGeom prst="line">
              <a:avLst/>
            </a:prstGeom>
            <a:noFill/>
            <a:ln w="12700">
              <a:solidFill>
                <a:srgbClr val="000000"/>
              </a:solidFill>
              <a:round/>
              <a:headEnd/>
              <a:tailEnd/>
            </a:ln>
          </p:spPr>
          <p:txBody>
            <a:bodyPr/>
            <a:lstStyle/>
            <a:p>
              <a:endParaRPr lang="en-US"/>
            </a:p>
          </p:txBody>
        </p:sp>
        <p:sp>
          <p:nvSpPr>
            <p:cNvPr id="240832" name="Line 192"/>
            <p:cNvSpPr>
              <a:spLocks noChangeShapeType="1"/>
            </p:cNvSpPr>
            <p:nvPr/>
          </p:nvSpPr>
          <p:spPr bwMode="auto">
            <a:xfrm>
              <a:off x="2320" y="1536"/>
              <a:ext cx="1" cy="1"/>
            </a:xfrm>
            <a:prstGeom prst="line">
              <a:avLst/>
            </a:prstGeom>
            <a:noFill/>
            <a:ln w="12700">
              <a:solidFill>
                <a:srgbClr val="000000"/>
              </a:solidFill>
              <a:round/>
              <a:headEnd/>
              <a:tailEnd/>
            </a:ln>
          </p:spPr>
          <p:txBody>
            <a:bodyPr/>
            <a:lstStyle/>
            <a:p>
              <a:endParaRPr lang="en-US"/>
            </a:p>
          </p:txBody>
        </p:sp>
        <p:sp>
          <p:nvSpPr>
            <p:cNvPr id="240833" name="Line 193"/>
            <p:cNvSpPr>
              <a:spLocks noChangeShapeType="1"/>
            </p:cNvSpPr>
            <p:nvPr/>
          </p:nvSpPr>
          <p:spPr bwMode="auto">
            <a:xfrm flipV="1">
              <a:off x="2320" y="1392"/>
              <a:ext cx="1" cy="144"/>
            </a:xfrm>
            <a:prstGeom prst="line">
              <a:avLst/>
            </a:prstGeom>
            <a:noFill/>
            <a:ln w="12700">
              <a:solidFill>
                <a:srgbClr val="000000"/>
              </a:solidFill>
              <a:round/>
              <a:headEnd/>
              <a:tailEnd/>
            </a:ln>
          </p:spPr>
          <p:txBody>
            <a:bodyPr/>
            <a:lstStyle/>
            <a:p>
              <a:endParaRPr lang="en-US"/>
            </a:p>
          </p:txBody>
        </p:sp>
        <p:sp>
          <p:nvSpPr>
            <p:cNvPr id="240834" name="Line 194"/>
            <p:cNvSpPr>
              <a:spLocks noChangeShapeType="1"/>
            </p:cNvSpPr>
            <p:nvPr/>
          </p:nvSpPr>
          <p:spPr bwMode="auto">
            <a:xfrm>
              <a:off x="2320" y="1392"/>
              <a:ext cx="1" cy="1"/>
            </a:xfrm>
            <a:prstGeom prst="line">
              <a:avLst/>
            </a:prstGeom>
            <a:noFill/>
            <a:ln w="12700">
              <a:solidFill>
                <a:srgbClr val="000000"/>
              </a:solidFill>
              <a:round/>
              <a:headEnd/>
              <a:tailEnd/>
            </a:ln>
          </p:spPr>
          <p:txBody>
            <a:bodyPr/>
            <a:lstStyle/>
            <a:p>
              <a:endParaRPr lang="en-US"/>
            </a:p>
          </p:txBody>
        </p:sp>
        <p:sp>
          <p:nvSpPr>
            <p:cNvPr id="240835" name="Rectangle 195"/>
            <p:cNvSpPr>
              <a:spLocks noChangeArrowheads="1"/>
            </p:cNvSpPr>
            <p:nvPr/>
          </p:nvSpPr>
          <p:spPr bwMode="auto">
            <a:xfrm>
              <a:off x="2392" y="1400"/>
              <a:ext cx="53" cy="97"/>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charset="0"/>
                </a:rPr>
                <a:t>P</a:t>
              </a:r>
              <a:endParaRPr lang="en-US"/>
            </a:p>
          </p:txBody>
        </p:sp>
        <p:sp>
          <p:nvSpPr>
            <p:cNvPr id="240836" name="Line 196"/>
            <p:cNvSpPr>
              <a:spLocks noChangeShapeType="1"/>
            </p:cNvSpPr>
            <p:nvPr/>
          </p:nvSpPr>
          <p:spPr bwMode="auto">
            <a:xfrm>
              <a:off x="672" y="1648"/>
              <a:ext cx="1920" cy="1"/>
            </a:xfrm>
            <a:prstGeom prst="line">
              <a:avLst/>
            </a:prstGeom>
            <a:noFill/>
            <a:ln w="12700">
              <a:solidFill>
                <a:srgbClr val="000000"/>
              </a:solidFill>
              <a:round/>
              <a:headEnd/>
              <a:tailEnd/>
            </a:ln>
          </p:spPr>
          <p:txBody>
            <a:bodyPr/>
            <a:lstStyle/>
            <a:p>
              <a:endParaRPr lang="en-US"/>
            </a:p>
          </p:txBody>
        </p:sp>
        <p:sp>
          <p:nvSpPr>
            <p:cNvPr id="240837" name="Line 197"/>
            <p:cNvSpPr>
              <a:spLocks noChangeShapeType="1"/>
            </p:cNvSpPr>
            <p:nvPr/>
          </p:nvSpPr>
          <p:spPr bwMode="auto">
            <a:xfrm>
              <a:off x="2592" y="1648"/>
              <a:ext cx="1" cy="1"/>
            </a:xfrm>
            <a:prstGeom prst="line">
              <a:avLst/>
            </a:prstGeom>
            <a:noFill/>
            <a:ln w="12700">
              <a:solidFill>
                <a:srgbClr val="000000"/>
              </a:solidFill>
              <a:round/>
              <a:headEnd/>
              <a:tailEnd/>
            </a:ln>
          </p:spPr>
          <p:txBody>
            <a:bodyPr/>
            <a:lstStyle/>
            <a:p>
              <a:endParaRPr lang="en-US"/>
            </a:p>
          </p:txBody>
        </p:sp>
        <p:sp>
          <p:nvSpPr>
            <p:cNvPr id="240838" name="Line 198"/>
            <p:cNvSpPr>
              <a:spLocks noChangeShapeType="1"/>
            </p:cNvSpPr>
            <p:nvPr/>
          </p:nvSpPr>
          <p:spPr bwMode="auto">
            <a:xfrm>
              <a:off x="2592" y="1648"/>
              <a:ext cx="1" cy="88"/>
            </a:xfrm>
            <a:prstGeom prst="line">
              <a:avLst/>
            </a:prstGeom>
            <a:noFill/>
            <a:ln w="12700">
              <a:solidFill>
                <a:srgbClr val="000000"/>
              </a:solidFill>
              <a:round/>
              <a:headEnd/>
              <a:tailEnd/>
            </a:ln>
          </p:spPr>
          <p:txBody>
            <a:bodyPr/>
            <a:lstStyle/>
            <a:p>
              <a:endParaRPr lang="en-US"/>
            </a:p>
          </p:txBody>
        </p:sp>
        <p:sp>
          <p:nvSpPr>
            <p:cNvPr id="240839" name="Line 199"/>
            <p:cNvSpPr>
              <a:spLocks noChangeShapeType="1"/>
            </p:cNvSpPr>
            <p:nvPr/>
          </p:nvSpPr>
          <p:spPr bwMode="auto">
            <a:xfrm>
              <a:off x="2592" y="1736"/>
              <a:ext cx="1" cy="1"/>
            </a:xfrm>
            <a:prstGeom prst="line">
              <a:avLst/>
            </a:prstGeom>
            <a:noFill/>
            <a:ln w="12700">
              <a:solidFill>
                <a:srgbClr val="000000"/>
              </a:solidFill>
              <a:round/>
              <a:headEnd/>
              <a:tailEnd/>
            </a:ln>
          </p:spPr>
          <p:txBody>
            <a:bodyPr/>
            <a:lstStyle/>
            <a:p>
              <a:endParaRPr lang="en-US"/>
            </a:p>
          </p:txBody>
        </p:sp>
        <p:sp>
          <p:nvSpPr>
            <p:cNvPr id="240840" name="Line 200"/>
            <p:cNvSpPr>
              <a:spLocks noChangeShapeType="1"/>
            </p:cNvSpPr>
            <p:nvPr/>
          </p:nvSpPr>
          <p:spPr bwMode="auto">
            <a:xfrm flipH="1">
              <a:off x="672" y="1736"/>
              <a:ext cx="1920" cy="1"/>
            </a:xfrm>
            <a:prstGeom prst="line">
              <a:avLst/>
            </a:prstGeom>
            <a:noFill/>
            <a:ln w="12700">
              <a:solidFill>
                <a:srgbClr val="000000"/>
              </a:solidFill>
              <a:round/>
              <a:headEnd/>
              <a:tailEnd/>
            </a:ln>
          </p:spPr>
          <p:txBody>
            <a:bodyPr/>
            <a:lstStyle/>
            <a:p>
              <a:endParaRPr lang="en-US"/>
            </a:p>
          </p:txBody>
        </p:sp>
        <p:sp>
          <p:nvSpPr>
            <p:cNvPr id="240841" name="Line 201"/>
            <p:cNvSpPr>
              <a:spLocks noChangeShapeType="1"/>
            </p:cNvSpPr>
            <p:nvPr/>
          </p:nvSpPr>
          <p:spPr bwMode="auto">
            <a:xfrm>
              <a:off x="672" y="1736"/>
              <a:ext cx="1" cy="1"/>
            </a:xfrm>
            <a:prstGeom prst="line">
              <a:avLst/>
            </a:prstGeom>
            <a:noFill/>
            <a:ln w="12700">
              <a:solidFill>
                <a:srgbClr val="000000"/>
              </a:solidFill>
              <a:round/>
              <a:headEnd/>
              <a:tailEnd/>
            </a:ln>
          </p:spPr>
          <p:txBody>
            <a:bodyPr/>
            <a:lstStyle/>
            <a:p>
              <a:endParaRPr lang="en-US"/>
            </a:p>
          </p:txBody>
        </p:sp>
        <p:sp>
          <p:nvSpPr>
            <p:cNvPr id="240842" name="Line 202"/>
            <p:cNvSpPr>
              <a:spLocks noChangeShapeType="1"/>
            </p:cNvSpPr>
            <p:nvPr/>
          </p:nvSpPr>
          <p:spPr bwMode="auto">
            <a:xfrm flipV="1">
              <a:off x="672" y="1648"/>
              <a:ext cx="1" cy="88"/>
            </a:xfrm>
            <a:prstGeom prst="line">
              <a:avLst/>
            </a:prstGeom>
            <a:noFill/>
            <a:ln w="12700">
              <a:solidFill>
                <a:srgbClr val="000000"/>
              </a:solidFill>
              <a:round/>
              <a:headEnd/>
              <a:tailEnd/>
            </a:ln>
          </p:spPr>
          <p:txBody>
            <a:bodyPr/>
            <a:lstStyle/>
            <a:p>
              <a:endParaRPr lang="en-US"/>
            </a:p>
          </p:txBody>
        </p:sp>
        <p:sp>
          <p:nvSpPr>
            <p:cNvPr id="240843" name="Line 203"/>
            <p:cNvSpPr>
              <a:spLocks noChangeShapeType="1"/>
            </p:cNvSpPr>
            <p:nvPr/>
          </p:nvSpPr>
          <p:spPr bwMode="auto">
            <a:xfrm>
              <a:off x="672" y="1648"/>
              <a:ext cx="1" cy="1"/>
            </a:xfrm>
            <a:prstGeom prst="line">
              <a:avLst/>
            </a:prstGeom>
            <a:noFill/>
            <a:ln w="12700">
              <a:solidFill>
                <a:srgbClr val="000000"/>
              </a:solidFill>
              <a:round/>
              <a:headEnd/>
              <a:tailEnd/>
            </a:ln>
          </p:spPr>
          <p:txBody>
            <a:bodyPr/>
            <a:lstStyle/>
            <a:p>
              <a:endParaRPr lang="en-US"/>
            </a:p>
          </p:txBody>
        </p:sp>
        <p:sp>
          <p:nvSpPr>
            <p:cNvPr id="240844" name="Rectangle 204"/>
            <p:cNvSpPr>
              <a:spLocks noChangeArrowheads="1"/>
            </p:cNvSpPr>
            <p:nvPr/>
          </p:nvSpPr>
          <p:spPr bwMode="auto">
            <a:xfrm>
              <a:off x="1488" y="1632"/>
              <a:ext cx="64" cy="97"/>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charset="0"/>
                </a:rPr>
                <a:t>B</a:t>
              </a:r>
              <a:endParaRPr lang="en-US"/>
            </a:p>
          </p:txBody>
        </p:sp>
        <p:sp>
          <p:nvSpPr>
            <p:cNvPr id="240845" name="Rectangle 205"/>
            <p:cNvSpPr>
              <a:spLocks noChangeArrowheads="1"/>
            </p:cNvSpPr>
            <p:nvPr/>
          </p:nvSpPr>
          <p:spPr bwMode="auto">
            <a:xfrm>
              <a:off x="1584" y="1632"/>
              <a:ext cx="70" cy="97"/>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charset="0"/>
                </a:rPr>
                <a:t>U</a:t>
              </a:r>
              <a:endParaRPr lang="en-US"/>
            </a:p>
          </p:txBody>
        </p:sp>
        <p:sp>
          <p:nvSpPr>
            <p:cNvPr id="240846" name="Rectangle 206"/>
            <p:cNvSpPr>
              <a:spLocks noChangeArrowheads="1"/>
            </p:cNvSpPr>
            <p:nvPr/>
          </p:nvSpPr>
          <p:spPr bwMode="auto">
            <a:xfrm>
              <a:off x="1688" y="1632"/>
              <a:ext cx="53" cy="97"/>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charset="0"/>
                </a:rPr>
                <a:t>S</a:t>
              </a:r>
              <a:endParaRPr lang="en-US"/>
            </a:p>
          </p:txBody>
        </p:sp>
        <p:pic>
          <p:nvPicPr>
            <p:cNvPr id="240847" name="Picture 207"/>
            <p:cNvPicPr>
              <a:picLocks noChangeAspect="1" noChangeArrowheads="1"/>
            </p:cNvPicPr>
            <p:nvPr/>
          </p:nvPicPr>
          <p:blipFill>
            <a:blip r:embed="rId5"/>
            <a:srcRect/>
            <a:stretch>
              <a:fillRect/>
            </a:stretch>
          </p:blipFill>
          <p:spPr bwMode="auto">
            <a:xfrm>
              <a:off x="1120" y="1848"/>
              <a:ext cx="176" cy="112"/>
            </a:xfrm>
            <a:prstGeom prst="rect">
              <a:avLst/>
            </a:prstGeom>
            <a:noFill/>
            <a:ln w="9525">
              <a:noFill/>
              <a:miter lim="800000"/>
              <a:headEnd/>
              <a:tailEnd/>
            </a:ln>
          </p:spPr>
        </p:pic>
        <p:pic>
          <p:nvPicPr>
            <p:cNvPr id="240848" name="Picture 208"/>
            <p:cNvPicPr>
              <a:picLocks noChangeAspect="1" noChangeArrowheads="1"/>
            </p:cNvPicPr>
            <p:nvPr/>
          </p:nvPicPr>
          <p:blipFill>
            <a:blip r:embed="rId6"/>
            <a:srcRect/>
            <a:stretch>
              <a:fillRect/>
            </a:stretch>
          </p:blipFill>
          <p:spPr bwMode="auto">
            <a:xfrm>
              <a:off x="1296" y="1848"/>
              <a:ext cx="184" cy="112"/>
            </a:xfrm>
            <a:prstGeom prst="rect">
              <a:avLst/>
            </a:prstGeom>
            <a:noFill/>
            <a:ln w="9525">
              <a:noFill/>
              <a:miter lim="800000"/>
              <a:headEnd/>
              <a:tailEnd/>
            </a:ln>
          </p:spPr>
        </p:pic>
        <p:pic>
          <p:nvPicPr>
            <p:cNvPr id="240849" name="Picture 209"/>
            <p:cNvPicPr>
              <a:picLocks noChangeAspect="1" noChangeArrowheads="1"/>
            </p:cNvPicPr>
            <p:nvPr/>
          </p:nvPicPr>
          <p:blipFill>
            <a:blip r:embed="rId7"/>
            <a:srcRect/>
            <a:stretch>
              <a:fillRect/>
            </a:stretch>
          </p:blipFill>
          <p:spPr bwMode="auto">
            <a:xfrm>
              <a:off x="1480" y="1848"/>
              <a:ext cx="176" cy="112"/>
            </a:xfrm>
            <a:prstGeom prst="rect">
              <a:avLst/>
            </a:prstGeom>
            <a:noFill/>
            <a:ln w="9525">
              <a:noFill/>
              <a:miter lim="800000"/>
              <a:headEnd/>
              <a:tailEnd/>
            </a:ln>
          </p:spPr>
        </p:pic>
        <p:pic>
          <p:nvPicPr>
            <p:cNvPr id="240850" name="Picture 210"/>
            <p:cNvPicPr>
              <a:picLocks noChangeAspect="1" noChangeArrowheads="1"/>
            </p:cNvPicPr>
            <p:nvPr/>
          </p:nvPicPr>
          <p:blipFill>
            <a:blip r:embed="rId8"/>
            <a:srcRect/>
            <a:stretch>
              <a:fillRect/>
            </a:stretch>
          </p:blipFill>
          <p:spPr bwMode="auto">
            <a:xfrm>
              <a:off x="1656" y="1848"/>
              <a:ext cx="176" cy="112"/>
            </a:xfrm>
            <a:prstGeom prst="rect">
              <a:avLst/>
            </a:prstGeom>
            <a:noFill/>
            <a:ln w="9525">
              <a:noFill/>
              <a:miter lim="800000"/>
              <a:headEnd/>
              <a:tailEnd/>
            </a:ln>
          </p:spPr>
        </p:pic>
        <p:pic>
          <p:nvPicPr>
            <p:cNvPr id="240851" name="Picture 211"/>
            <p:cNvPicPr>
              <a:picLocks noChangeAspect="1" noChangeArrowheads="1"/>
            </p:cNvPicPr>
            <p:nvPr/>
          </p:nvPicPr>
          <p:blipFill>
            <a:blip r:embed="rId9"/>
            <a:srcRect/>
            <a:stretch>
              <a:fillRect/>
            </a:stretch>
          </p:blipFill>
          <p:spPr bwMode="auto">
            <a:xfrm>
              <a:off x="1832" y="1848"/>
              <a:ext cx="176" cy="112"/>
            </a:xfrm>
            <a:prstGeom prst="rect">
              <a:avLst/>
            </a:prstGeom>
            <a:noFill/>
            <a:ln w="9525">
              <a:noFill/>
              <a:miter lim="800000"/>
              <a:headEnd/>
              <a:tailEnd/>
            </a:ln>
          </p:spPr>
        </p:pic>
        <p:pic>
          <p:nvPicPr>
            <p:cNvPr id="240852" name="Picture 212"/>
            <p:cNvPicPr>
              <a:picLocks noChangeAspect="1" noChangeArrowheads="1"/>
            </p:cNvPicPr>
            <p:nvPr/>
          </p:nvPicPr>
          <p:blipFill>
            <a:blip r:embed="rId10"/>
            <a:srcRect/>
            <a:stretch>
              <a:fillRect/>
            </a:stretch>
          </p:blipFill>
          <p:spPr bwMode="auto">
            <a:xfrm>
              <a:off x="2008" y="1848"/>
              <a:ext cx="176" cy="112"/>
            </a:xfrm>
            <a:prstGeom prst="rect">
              <a:avLst/>
            </a:prstGeom>
            <a:noFill/>
            <a:ln w="9525">
              <a:noFill/>
              <a:miter lim="800000"/>
              <a:headEnd/>
              <a:tailEnd/>
            </a:ln>
          </p:spPr>
        </p:pic>
        <p:sp>
          <p:nvSpPr>
            <p:cNvPr id="240853" name="Line 213"/>
            <p:cNvSpPr>
              <a:spLocks noChangeShapeType="1"/>
            </p:cNvSpPr>
            <p:nvPr/>
          </p:nvSpPr>
          <p:spPr bwMode="auto">
            <a:xfrm>
              <a:off x="1120" y="1848"/>
              <a:ext cx="1072" cy="1"/>
            </a:xfrm>
            <a:prstGeom prst="line">
              <a:avLst/>
            </a:prstGeom>
            <a:noFill/>
            <a:ln w="12700">
              <a:solidFill>
                <a:srgbClr val="000000"/>
              </a:solidFill>
              <a:round/>
              <a:headEnd/>
              <a:tailEnd/>
            </a:ln>
          </p:spPr>
          <p:txBody>
            <a:bodyPr/>
            <a:lstStyle/>
            <a:p>
              <a:endParaRPr lang="en-US"/>
            </a:p>
          </p:txBody>
        </p:sp>
        <p:sp>
          <p:nvSpPr>
            <p:cNvPr id="240854" name="Line 214"/>
            <p:cNvSpPr>
              <a:spLocks noChangeShapeType="1"/>
            </p:cNvSpPr>
            <p:nvPr/>
          </p:nvSpPr>
          <p:spPr bwMode="auto">
            <a:xfrm>
              <a:off x="2192" y="1848"/>
              <a:ext cx="1" cy="1"/>
            </a:xfrm>
            <a:prstGeom prst="line">
              <a:avLst/>
            </a:prstGeom>
            <a:noFill/>
            <a:ln w="12700">
              <a:solidFill>
                <a:srgbClr val="000000"/>
              </a:solidFill>
              <a:round/>
              <a:headEnd/>
              <a:tailEnd/>
            </a:ln>
          </p:spPr>
          <p:txBody>
            <a:bodyPr/>
            <a:lstStyle/>
            <a:p>
              <a:endParaRPr lang="en-US"/>
            </a:p>
          </p:txBody>
        </p:sp>
        <p:sp>
          <p:nvSpPr>
            <p:cNvPr id="240855" name="Line 215"/>
            <p:cNvSpPr>
              <a:spLocks noChangeShapeType="1"/>
            </p:cNvSpPr>
            <p:nvPr/>
          </p:nvSpPr>
          <p:spPr bwMode="auto">
            <a:xfrm>
              <a:off x="2192" y="1848"/>
              <a:ext cx="1" cy="112"/>
            </a:xfrm>
            <a:prstGeom prst="line">
              <a:avLst/>
            </a:prstGeom>
            <a:noFill/>
            <a:ln w="12700">
              <a:solidFill>
                <a:srgbClr val="000000"/>
              </a:solidFill>
              <a:round/>
              <a:headEnd/>
              <a:tailEnd/>
            </a:ln>
          </p:spPr>
          <p:txBody>
            <a:bodyPr/>
            <a:lstStyle/>
            <a:p>
              <a:endParaRPr lang="en-US"/>
            </a:p>
          </p:txBody>
        </p:sp>
        <p:sp>
          <p:nvSpPr>
            <p:cNvPr id="240856" name="Line 216"/>
            <p:cNvSpPr>
              <a:spLocks noChangeShapeType="1"/>
            </p:cNvSpPr>
            <p:nvPr/>
          </p:nvSpPr>
          <p:spPr bwMode="auto">
            <a:xfrm>
              <a:off x="2192" y="1960"/>
              <a:ext cx="1" cy="1"/>
            </a:xfrm>
            <a:prstGeom prst="line">
              <a:avLst/>
            </a:prstGeom>
            <a:noFill/>
            <a:ln w="12700">
              <a:solidFill>
                <a:srgbClr val="000000"/>
              </a:solidFill>
              <a:round/>
              <a:headEnd/>
              <a:tailEnd/>
            </a:ln>
          </p:spPr>
          <p:txBody>
            <a:bodyPr/>
            <a:lstStyle/>
            <a:p>
              <a:endParaRPr lang="en-US"/>
            </a:p>
          </p:txBody>
        </p:sp>
        <p:sp>
          <p:nvSpPr>
            <p:cNvPr id="240857" name="Line 217"/>
            <p:cNvSpPr>
              <a:spLocks noChangeShapeType="1"/>
            </p:cNvSpPr>
            <p:nvPr/>
          </p:nvSpPr>
          <p:spPr bwMode="auto">
            <a:xfrm flipH="1">
              <a:off x="1120" y="1960"/>
              <a:ext cx="1072" cy="1"/>
            </a:xfrm>
            <a:prstGeom prst="line">
              <a:avLst/>
            </a:prstGeom>
            <a:noFill/>
            <a:ln w="12700">
              <a:solidFill>
                <a:srgbClr val="000000"/>
              </a:solidFill>
              <a:round/>
              <a:headEnd/>
              <a:tailEnd/>
            </a:ln>
          </p:spPr>
          <p:txBody>
            <a:bodyPr/>
            <a:lstStyle/>
            <a:p>
              <a:endParaRPr lang="en-US"/>
            </a:p>
          </p:txBody>
        </p:sp>
        <p:sp>
          <p:nvSpPr>
            <p:cNvPr id="240858" name="Line 218"/>
            <p:cNvSpPr>
              <a:spLocks noChangeShapeType="1"/>
            </p:cNvSpPr>
            <p:nvPr/>
          </p:nvSpPr>
          <p:spPr bwMode="auto">
            <a:xfrm>
              <a:off x="1120" y="1960"/>
              <a:ext cx="1" cy="1"/>
            </a:xfrm>
            <a:prstGeom prst="line">
              <a:avLst/>
            </a:prstGeom>
            <a:noFill/>
            <a:ln w="12700">
              <a:solidFill>
                <a:srgbClr val="000000"/>
              </a:solidFill>
              <a:round/>
              <a:headEnd/>
              <a:tailEnd/>
            </a:ln>
          </p:spPr>
          <p:txBody>
            <a:bodyPr/>
            <a:lstStyle/>
            <a:p>
              <a:endParaRPr lang="en-US"/>
            </a:p>
          </p:txBody>
        </p:sp>
        <p:sp>
          <p:nvSpPr>
            <p:cNvPr id="240859" name="Line 219"/>
            <p:cNvSpPr>
              <a:spLocks noChangeShapeType="1"/>
            </p:cNvSpPr>
            <p:nvPr/>
          </p:nvSpPr>
          <p:spPr bwMode="auto">
            <a:xfrm flipV="1">
              <a:off x="1120" y="1848"/>
              <a:ext cx="1" cy="112"/>
            </a:xfrm>
            <a:prstGeom prst="line">
              <a:avLst/>
            </a:prstGeom>
            <a:noFill/>
            <a:ln w="12700">
              <a:solidFill>
                <a:srgbClr val="000000"/>
              </a:solidFill>
              <a:round/>
              <a:headEnd/>
              <a:tailEnd/>
            </a:ln>
          </p:spPr>
          <p:txBody>
            <a:bodyPr/>
            <a:lstStyle/>
            <a:p>
              <a:endParaRPr lang="en-US"/>
            </a:p>
          </p:txBody>
        </p:sp>
        <p:sp>
          <p:nvSpPr>
            <p:cNvPr id="240860" name="Line 220"/>
            <p:cNvSpPr>
              <a:spLocks noChangeShapeType="1"/>
            </p:cNvSpPr>
            <p:nvPr/>
          </p:nvSpPr>
          <p:spPr bwMode="auto">
            <a:xfrm>
              <a:off x="1120" y="1848"/>
              <a:ext cx="1" cy="1"/>
            </a:xfrm>
            <a:prstGeom prst="line">
              <a:avLst/>
            </a:prstGeom>
            <a:noFill/>
            <a:ln w="12700">
              <a:solidFill>
                <a:srgbClr val="000000"/>
              </a:solidFill>
              <a:round/>
              <a:headEnd/>
              <a:tailEnd/>
            </a:ln>
          </p:spPr>
          <p:txBody>
            <a:bodyPr/>
            <a:lstStyle/>
            <a:p>
              <a:endParaRPr lang="en-US"/>
            </a:p>
          </p:txBody>
        </p:sp>
        <p:sp>
          <p:nvSpPr>
            <p:cNvPr id="240861" name="Rectangle 221"/>
            <p:cNvSpPr>
              <a:spLocks noChangeArrowheads="1"/>
            </p:cNvSpPr>
            <p:nvPr/>
          </p:nvSpPr>
          <p:spPr bwMode="auto">
            <a:xfrm>
              <a:off x="1400" y="1832"/>
              <a:ext cx="85" cy="98"/>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charset="0"/>
                </a:rPr>
                <a:t>M</a:t>
              </a:r>
              <a:endParaRPr lang="en-US"/>
            </a:p>
          </p:txBody>
        </p:sp>
        <p:sp>
          <p:nvSpPr>
            <p:cNvPr id="240862" name="Rectangle 222"/>
            <p:cNvSpPr>
              <a:spLocks noChangeArrowheads="1"/>
            </p:cNvSpPr>
            <p:nvPr/>
          </p:nvSpPr>
          <p:spPr bwMode="auto">
            <a:xfrm>
              <a:off x="1528" y="1832"/>
              <a:ext cx="43" cy="98"/>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charset="0"/>
                </a:rPr>
                <a:t>e</a:t>
              </a:r>
              <a:endParaRPr lang="en-US"/>
            </a:p>
          </p:txBody>
        </p:sp>
        <p:sp>
          <p:nvSpPr>
            <p:cNvPr id="240863" name="Rectangle 223"/>
            <p:cNvSpPr>
              <a:spLocks noChangeArrowheads="1"/>
            </p:cNvSpPr>
            <p:nvPr/>
          </p:nvSpPr>
          <p:spPr bwMode="auto">
            <a:xfrm>
              <a:off x="1592" y="1832"/>
              <a:ext cx="76" cy="98"/>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charset="0"/>
                </a:rPr>
                <a:t>m</a:t>
              </a:r>
              <a:endParaRPr lang="en-US"/>
            </a:p>
          </p:txBody>
        </p:sp>
        <p:sp>
          <p:nvSpPr>
            <p:cNvPr id="240864" name="Rectangle 224"/>
            <p:cNvSpPr>
              <a:spLocks noChangeArrowheads="1"/>
            </p:cNvSpPr>
            <p:nvPr/>
          </p:nvSpPr>
          <p:spPr bwMode="auto">
            <a:xfrm>
              <a:off x="1704" y="1832"/>
              <a:ext cx="48" cy="98"/>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charset="0"/>
                </a:rPr>
                <a:t>o</a:t>
              </a:r>
              <a:endParaRPr lang="en-US"/>
            </a:p>
          </p:txBody>
        </p:sp>
        <p:sp>
          <p:nvSpPr>
            <p:cNvPr id="240865" name="Rectangle 225"/>
            <p:cNvSpPr>
              <a:spLocks noChangeArrowheads="1"/>
            </p:cNvSpPr>
            <p:nvPr/>
          </p:nvSpPr>
          <p:spPr bwMode="auto">
            <a:xfrm>
              <a:off x="1776" y="1832"/>
              <a:ext cx="32" cy="98"/>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charset="0"/>
                </a:rPr>
                <a:t>r</a:t>
              </a:r>
              <a:endParaRPr lang="en-US"/>
            </a:p>
          </p:txBody>
        </p:sp>
        <p:sp>
          <p:nvSpPr>
            <p:cNvPr id="240866" name="Rectangle 226"/>
            <p:cNvSpPr>
              <a:spLocks noChangeArrowheads="1"/>
            </p:cNvSpPr>
            <p:nvPr/>
          </p:nvSpPr>
          <p:spPr bwMode="auto">
            <a:xfrm>
              <a:off x="1824" y="1832"/>
              <a:ext cx="48" cy="98"/>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charset="0"/>
                </a:rPr>
                <a:t>y</a:t>
              </a:r>
              <a:endParaRPr lang="en-US"/>
            </a:p>
          </p:txBody>
        </p:sp>
        <p:sp>
          <p:nvSpPr>
            <p:cNvPr id="240867" name="Freeform 227"/>
            <p:cNvSpPr>
              <a:spLocks/>
            </p:cNvSpPr>
            <p:nvPr/>
          </p:nvSpPr>
          <p:spPr bwMode="auto">
            <a:xfrm>
              <a:off x="856" y="1536"/>
              <a:ext cx="1" cy="112"/>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112"/>
                </a:cxn>
                <a:cxn ang="0">
                  <a:pos x="0" y="112"/>
                </a:cxn>
                <a:cxn ang="0">
                  <a:pos x="0" y="112"/>
                </a:cxn>
                <a:cxn ang="0">
                  <a:pos x="0" y="112"/>
                </a:cxn>
                <a:cxn ang="0">
                  <a:pos x="0" y="112"/>
                </a:cxn>
                <a:cxn ang="0">
                  <a:pos x="0" y="112"/>
                </a:cxn>
                <a:cxn ang="0">
                  <a:pos x="0" y="112"/>
                </a:cxn>
                <a:cxn ang="0">
                  <a:pos x="0" y="112"/>
                </a:cxn>
                <a:cxn ang="0">
                  <a:pos x="0" y="112"/>
                </a:cxn>
                <a:cxn ang="0">
                  <a:pos x="0" y="0"/>
                </a:cxn>
              </a:cxnLst>
              <a:rect l="0" t="0" r="r" b="b"/>
              <a:pathLst>
                <a:path h="112">
                  <a:moveTo>
                    <a:pt x="0" y="0"/>
                  </a:moveTo>
                  <a:lnTo>
                    <a:pt x="0" y="0"/>
                  </a:lnTo>
                  <a:lnTo>
                    <a:pt x="0" y="0"/>
                  </a:lnTo>
                  <a:lnTo>
                    <a:pt x="0" y="0"/>
                  </a:lnTo>
                  <a:lnTo>
                    <a:pt x="0" y="0"/>
                  </a:lnTo>
                  <a:lnTo>
                    <a:pt x="0" y="0"/>
                  </a:lnTo>
                  <a:lnTo>
                    <a:pt x="0" y="0"/>
                  </a:lnTo>
                  <a:lnTo>
                    <a:pt x="0" y="0"/>
                  </a:lnTo>
                  <a:lnTo>
                    <a:pt x="0" y="0"/>
                  </a:lnTo>
                  <a:lnTo>
                    <a:pt x="0" y="112"/>
                  </a:lnTo>
                  <a:lnTo>
                    <a:pt x="0" y="112"/>
                  </a:lnTo>
                  <a:lnTo>
                    <a:pt x="0" y="112"/>
                  </a:lnTo>
                  <a:lnTo>
                    <a:pt x="0" y="112"/>
                  </a:lnTo>
                  <a:lnTo>
                    <a:pt x="0" y="112"/>
                  </a:lnTo>
                  <a:lnTo>
                    <a:pt x="0" y="112"/>
                  </a:lnTo>
                  <a:lnTo>
                    <a:pt x="0" y="112"/>
                  </a:lnTo>
                  <a:lnTo>
                    <a:pt x="0" y="112"/>
                  </a:lnTo>
                  <a:lnTo>
                    <a:pt x="0" y="112"/>
                  </a:lnTo>
                  <a:lnTo>
                    <a:pt x="0" y="0"/>
                  </a:lnTo>
                  <a:close/>
                </a:path>
              </a:pathLst>
            </a:custGeom>
            <a:solidFill>
              <a:srgbClr val="000000"/>
            </a:solidFill>
            <a:ln w="9525">
              <a:noFill/>
              <a:round/>
              <a:headEnd/>
              <a:tailEnd/>
            </a:ln>
          </p:spPr>
          <p:txBody>
            <a:bodyPr/>
            <a:lstStyle/>
            <a:p>
              <a:endParaRPr lang="en-US"/>
            </a:p>
          </p:txBody>
        </p:sp>
        <p:sp>
          <p:nvSpPr>
            <p:cNvPr id="240868" name="Freeform 228"/>
            <p:cNvSpPr>
              <a:spLocks/>
            </p:cNvSpPr>
            <p:nvPr/>
          </p:nvSpPr>
          <p:spPr bwMode="auto">
            <a:xfrm>
              <a:off x="1160" y="1536"/>
              <a:ext cx="8" cy="112"/>
            </a:xfrm>
            <a:custGeom>
              <a:avLst/>
              <a:gdLst/>
              <a:ahLst/>
              <a:cxnLst>
                <a:cxn ang="0">
                  <a:pos x="8" y="0"/>
                </a:cxn>
                <a:cxn ang="0">
                  <a:pos x="8" y="0"/>
                </a:cxn>
                <a:cxn ang="0">
                  <a:pos x="8" y="0"/>
                </a:cxn>
                <a:cxn ang="0">
                  <a:pos x="8" y="0"/>
                </a:cxn>
                <a:cxn ang="0">
                  <a:pos x="8" y="0"/>
                </a:cxn>
                <a:cxn ang="0">
                  <a:pos x="8" y="0"/>
                </a:cxn>
                <a:cxn ang="0">
                  <a:pos x="8" y="0"/>
                </a:cxn>
                <a:cxn ang="0">
                  <a:pos x="8" y="0"/>
                </a:cxn>
                <a:cxn ang="0">
                  <a:pos x="0" y="0"/>
                </a:cxn>
                <a:cxn ang="0">
                  <a:pos x="0" y="112"/>
                </a:cxn>
                <a:cxn ang="0">
                  <a:pos x="0" y="112"/>
                </a:cxn>
                <a:cxn ang="0">
                  <a:pos x="8" y="112"/>
                </a:cxn>
                <a:cxn ang="0">
                  <a:pos x="8" y="112"/>
                </a:cxn>
                <a:cxn ang="0">
                  <a:pos x="8" y="112"/>
                </a:cxn>
                <a:cxn ang="0">
                  <a:pos x="8" y="112"/>
                </a:cxn>
                <a:cxn ang="0">
                  <a:pos x="8" y="112"/>
                </a:cxn>
                <a:cxn ang="0">
                  <a:pos x="8" y="112"/>
                </a:cxn>
                <a:cxn ang="0">
                  <a:pos x="8" y="112"/>
                </a:cxn>
                <a:cxn ang="0">
                  <a:pos x="8" y="0"/>
                </a:cxn>
              </a:cxnLst>
              <a:rect l="0" t="0" r="r" b="b"/>
              <a:pathLst>
                <a:path w="8" h="112">
                  <a:moveTo>
                    <a:pt x="8" y="0"/>
                  </a:moveTo>
                  <a:lnTo>
                    <a:pt x="8" y="0"/>
                  </a:lnTo>
                  <a:lnTo>
                    <a:pt x="8" y="0"/>
                  </a:lnTo>
                  <a:lnTo>
                    <a:pt x="8" y="0"/>
                  </a:lnTo>
                  <a:lnTo>
                    <a:pt x="8" y="0"/>
                  </a:lnTo>
                  <a:lnTo>
                    <a:pt x="8" y="0"/>
                  </a:lnTo>
                  <a:lnTo>
                    <a:pt x="8" y="0"/>
                  </a:lnTo>
                  <a:lnTo>
                    <a:pt x="8" y="0"/>
                  </a:lnTo>
                  <a:lnTo>
                    <a:pt x="0" y="0"/>
                  </a:lnTo>
                  <a:lnTo>
                    <a:pt x="0" y="112"/>
                  </a:lnTo>
                  <a:lnTo>
                    <a:pt x="0" y="112"/>
                  </a:lnTo>
                  <a:lnTo>
                    <a:pt x="8" y="112"/>
                  </a:lnTo>
                  <a:lnTo>
                    <a:pt x="8" y="112"/>
                  </a:lnTo>
                  <a:lnTo>
                    <a:pt x="8" y="112"/>
                  </a:lnTo>
                  <a:lnTo>
                    <a:pt x="8" y="112"/>
                  </a:lnTo>
                  <a:lnTo>
                    <a:pt x="8" y="112"/>
                  </a:lnTo>
                  <a:lnTo>
                    <a:pt x="8" y="112"/>
                  </a:lnTo>
                  <a:lnTo>
                    <a:pt x="8" y="112"/>
                  </a:lnTo>
                  <a:lnTo>
                    <a:pt x="8" y="0"/>
                  </a:lnTo>
                  <a:close/>
                </a:path>
              </a:pathLst>
            </a:custGeom>
            <a:solidFill>
              <a:srgbClr val="000000"/>
            </a:solidFill>
            <a:ln w="9525">
              <a:noFill/>
              <a:round/>
              <a:headEnd/>
              <a:tailEnd/>
            </a:ln>
          </p:spPr>
          <p:txBody>
            <a:bodyPr/>
            <a:lstStyle/>
            <a:p>
              <a:endParaRPr lang="en-US"/>
            </a:p>
          </p:txBody>
        </p:sp>
        <p:sp>
          <p:nvSpPr>
            <p:cNvPr id="240869" name="Freeform 229"/>
            <p:cNvSpPr>
              <a:spLocks/>
            </p:cNvSpPr>
            <p:nvPr/>
          </p:nvSpPr>
          <p:spPr bwMode="auto">
            <a:xfrm>
              <a:off x="1472" y="1536"/>
              <a:ext cx="8" cy="112"/>
            </a:xfrm>
            <a:custGeom>
              <a:avLst/>
              <a:gdLst/>
              <a:ahLst/>
              <a:cxnLst>
                <a:cxn ang="0">
                  <a:pos x="8" y="0"/>
                </a:cxn>
                <a:cxn ang="0">
                  <a:pos x="8" y="0"/>
                </a:cxn>
                <a:cxn ang="0">
                  <a:pos x="8" y="0"/>
                </a:cxn>
                <a:cxn ang="0">
                  <a:pos x="8" y="0"/>
                </a:cxn>
                <a:cxn ang="0">
                  <a:pos x="8" y="0"/>
                </a:cxn>
                <a:cxn ang="0">
                  <a:pos x="8" y="0"/>
                </a:cxn>
                <a:cxn ang="0">
                  <a:pos x="8" y="0"/>
                </a:cxn>
                <a:cxn ang="0">
                  <a:pos x="0" y="0"/>
                </a:cxn>
                <a:cxn ang="0">
                  <a:pos x="0" y="0"/>
                </a:cxn>
                <a:cxn ang="0">
                  <a:pos x="0" y="112"/>
                </a:cxn>
                <a:cxn ang="0">
                  <a:pos x="0" y="112"/>
                </a:cxn>
                <a:cxn ang="0">
                  <a:pos x="0" y="112"/>
                </a:cxn>
                <a:cxn ang="0">
                  <a:pos x="8" y="112"/>
                </a:cxn>
                <a:cxn ang="0">
                  <a:pos x="8" y="112"/>
                </a:cxn>
                <a:cxn ang="0">
                  <a:pos x="8" y="112"/>
                </a:cxn>
                <a:cxn ang="0">
                  <a:pos x="8" y="112"/>
                </a:cxn>
                <a:cxn ang="0">
                  <a:pos x="8" y="112"/>
                </a:cxn>
                <a:cxn ang="0">
                  <a:pos x="8" y="112"/>
                </a:cxn>
                <a:cxn ang="0">
                  <a:pos x="8" y="0"/>
                </a:cxn>
              </a:cxnLst>
              <a:rect l="0" t="0" r="r" b="b"/>
              <a:pathLst>
                <a:path w="8" h="112">
                  <a:moveTo>
                    <a:pt x="8" y="0"/>
                  </a:moveTo>
                  <a:lnTo>
                    <a:pt x="8" y="0"/>
                  </a:lnTo>
                  <a:lnTo>
                    <a:pt x="8" y="0"/>
                  </a:lnTo>
                  <a:lnTo>
                    <a:pt x="8" y="0"/>
                  </a:lnTo>
                  <a:lnTo>
                    <a:pt x="8" y="0"/>
                  </a:lnTo>
                  <a:lnTo>
                    <a:pt x="8" y="0"/>
                  </a:lnTo>
                  <a:lnTo>
                    <a:pt x="8" y="0"/>
                  </a:lnTo>
                  <a:lnTo>
                    <a:pt x="0" y="0"/>
                  </a:lnTo>
                  <a:lnTo>
                    <a:pt x="0" y="0"/>
                  </a:lnTo>
                  <a:lnTo>
                    <a:pt x="0" y="112"/>
                  </a:lnTo>
                  <a:lnTo>
                    <a:pt x="0" y="112"/>
                  </a:lnTo>
                  <a:lnTo>
                    <a:pt x="0" y="112"/>
                  </a:lnTo>
                  <a:lnTo>
                    <a:pt x="8" y="112"/>
                  </a:lnTo>
                  <a:lnTo>
                    <a:pt x="8" y="112"/>
                  </a:lnTo>
                  <a:lnTo>
                    <a:pt x="8" y="112"/>
                  </a:lnTo>
                  <a:lnTo>
                    <a:pt x="8" y="112"/>
                  </a:lnTo>
                  <a:lnTo>
                    <a:pt x="8" y="112"/>
                  </a:lnTo>
                  <a:lnTo>
                    <a:pt x="8" y="112"/>
                  </a:lnTo>
                  <a:lnTo>
                    <a:pt x="8" y="0"/>
                  </a:lnTo>
                  <a:close/>
                </a:path>
              </a:pathLst>
            </a:custGeom>
            <a:solidFill>
              <a:srgbClr val="000000"/>
            </a:solidFill>
            <a:ln w="9525">
              <a:noFill/>
              <a:round/>
              <a:headEnd/>
              <a:tailEnd/>
            </a:ln>
          </p:spPr>
          <p:txBody>
            <a:bodyPr/>
            <a:lstStyle/>
            <a:p>
              <a:endParaRPr lang="en-US"/>
            </a:p>
          </p:txBody>
        </p:sp>
        <p:sp>
          <p:nvSpPr>
            <p:cNvPr id="240870" name="Freeform 230"/>
            <p:cNvSpPr>
              <a:spLocks/>
            </p:cNvSpPr>
            <p:nvPr/>
          </p:nvSpPr>
          <p:spPr bwMode="auto">
            <a:xfrm>
              <a:off x="1792" y="1536"/>
              <a:ext cx="1" cy="112"/>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112"/>
                </a:cxn>
                <a:cxn ang="0">
                  <a:pos x="0" y="112"/>
                </a:cxn>
                <a:cxn ang="0">
                  <a:pos x="0" y="112"/>
                </a:cxn>
                <a:cxn ang="0">
                  <a:pos x="0" y="112"/>
                </a:cxn>
                <a:cxn ang="0">
                  <a:pos x="0" y="112"/>
                </a:cxn>
                <a:cxn ang="0">
                  <a:pos x="0" y="112"/>
                </a:cxn>
                <a:cxn ang="0">
                  <a:pos x="0" y="112"/>
                </a:cxn>
                <a:cxn ang="0">
                  <a:pos x="0" y="112"/>
                </a:cxn>
                <a:cxn ang="0">
                  <a:pos x="0" y="112"/>
                </a:cxn>
                <a:cxn ang="0">
                  <a:pos x="0" y="0"/>
                </a:cxn>
              </a:cxnLst>
              <a:rect l="0" t="0" r="r" b="b"/>
              <a:pathLst>
                <a:path h="112">
                  <a:moveTo>
                    <a:pt x="0" y="0"/>
                  </a:moveTo>
                  <a:lnTo>
                    <a:pt x="0" y="0"/>
                  </a:lnTo>
                  <a:lnTo>
                    <a:pt x="0" y="0"/>
                  </a:lnTo>
                  <a:lnTo>
                    <a:pt x="0" y="0"/>
                  </a:lnTo>
                  <a:lnTo>
                    <a:pt x="0" y="0"/>
                  </a:lnTo>
                  <a:lnTo>
                    <a:pt x="0" y="0"/>
                  </a:lnTo>
                  <a:lnTo>
                    <a:pt x="0" y="0"/>
                  </a:lnTo>
                  <a:lnTo>
                    <a:pt x="0" y="0"/>
                  </a:lnTo>
                  <a:lnTo>
                    <a:pt x="0" y="0"/>
                  </a:lnTo>
                  <a:lnTo>
                    <a:pt x="0" y="112"/>
                  </a:lnTo>
                  <a:lnTo>
                    <a:pt x="0" y="112"/>
                  </a:lnTo>
                  <a:lnTo>
                    <a:pt x="0" y="112"/>
                  </a:lnTo>
                  <a:lnTo>
                    <a:pt x="0" y="112"/>
                  </a:lnTo>
                  <a:lnTo>
                    <a:pt x="0" y="112"/>
                  </a:lnTo>
                  <a:lnTo>
                    <a:pt x="0" y="112"/>
                  </a:lnTo>
                  <a:lnTo>
                    <a:pt x="0" y="112"/>
                  </a:lnTo>
                  <a:lnTo>
                    <a:pt x="0" y="112"/>
                  </a:lnTo>
                  <a:lnTo>
                    <a:pt x="0" y="112"/>
                  </a:lnTo>
                  <a:lnTo>
                    <a:pt x="0" y="0"/>
                  </a:lnTo>
                  <a:close/>
                </a:path>
              </a:pathLst>
            </a:custGeom>
            <a:solidFill>
              <a:srgbClr val="000000"/>
            </a:solidFill>
            <a:ln w="9525">
              <a:noFill/>
              <a:round/>
              <a:headEnd/>
              <a:tailEnd/>
            </a:ln>
          </p:spPr>
          <p:txBody>
            <a:bodyPr/>
            <a:lstStyle/>
            <a:p>
              <a:endParaRPr lang="en-US"/>
            </a:p>
          </p:txBody>
        </p:sp>
        <p:sp>
          <p:nvSpPr>
            <p:cNvPr id="240871" name="Freeform 231"/>
            <p:cNvSpPr>
              <a:spLocks/>
            </p:cNvSpPr>
            <p:nvPr/>
          </p:nvSpPr>
          <p:spPr bwMode="auto">
            <a:xfrm>
              <a:off x="2096" y="1536"/>
              <a:ext cx="8" cy="112"/>
            </a:xfrm>
            <a:custGeom>
              <a:avLst/>
              <a:gdLst/>
              <a:ahLst/>
              <a:cxnLst>
                <a:cxn ang="0">
                  <a:pos x="8" y="0"/>
                </a:cxn>
                <a:cxn ang="0">
                  <a:pos x="8" y="0"/>
                </a:cxn>
                <a:cxn ang="0">
                  <a:pos x="8" y="0"/>
                </a:cxn>
                <a:cxn ang="0">
                  <a:pos x="8" y="0"/>
                </a:cxn>
                <a:cxn ang="0">
                  <a:pos x="0" y="0"/>
                </a:cxn>
                <a:cxn ang="0">
                  <a:pos x="0" y="0"/>
                </a:cxn>
                <a:cxn ang="0">
                  <a:pos x="0" y="0"/>
                </a:cxn>
                <a:cxn ang="0">
                  <a:pos x="0" y="0"/>
                </a:cxn>
                <a:cxn ang="0">
                  <a:pos x="0" y="0"/>
                </a:cxn>
                <a:cxn ang="0">
                  <a:pos x="0" y="112"/>
                </a:cxn>
                <a:cxn ang="0">
                  <a:pos x="0" y="112"/>
                </a:cxn>
                <a:cxn ang="0">
                  <a:pos x="0" y="112"/>
                </a:cxn>
                <a:cxn ang="0">
                  <a:pos x="0" y="112"/>
                </a:cxn>
                <a:cxn ang="0">
                  <a:pos x="0" y="112"/>
                </a:cxn>
                <a:cxn ang="0">
                  <a:pos x="0" y="112"/>
                </a:cxn>
                <a:cxn ang="0">
                  <a:pos x="8" y="112"/>
                </a:cxn>
                <a:cxn ang="0">
                  <a:pos x="8" y="112"/>
                </a:cxn>
                <a:cxn ang="0">
                  <a:pos x="8" y="112"/>
                </a:cxn>
                <a:cxn ang="0">
                  <a:pos x="8" y="0"/>
                </a:cxn>
              </a:cxnLst>
              <a:rect l="0" t="0" r="r" b="b"/>
              <a:pathLst>
                <a:path w="8" h="112">
                  <a:moveTo>
                    <a:pt x="8" y="0"/>
                  </a:moveTo>
                  <a:lnTo>
                    <a:pt x="8" y="0"/>
                  </a:lnTo>
                  <a:lnTo>
                    <a:pt x="8" y="0"/>
                  </a:lnTo>
                  <a:lnTo>
                    <a:pt x="8" y="0"/>
                  </a:lnTo>
                  <a:lnTo>
                    <a:pt x="0" y="0"/>
                  </a:lnTo>
                  <a:lnTo>
                    <a:pt x="0" y="0"/>
                  </a:lnTo>
                  <a:lnTo>
                    <a:pt x="0" y="0"/>
                  </a:lnTo>
                  <a:lnTo>
                    <a:pt x="0" y="0"/>
                  </a:lnTo>
                  <a:lnTo>
                    <a:pt x="0" y="0"/>
                  </a:lnTo>
                  <a:lnTo>
                    <a:pt x="0" y="112"/>
                  </a:lnTo>
                  <a:lnTo>
                    <a:pt x="0" y="112"/>
                  </a:lnTo>
                  <a:lnTo>
                    <a:pt x="0" y="112"/>
                  </a:lnTo>
                  <a:lnTo>
                    <a:pt x="0" y="112"/>
                  </a:lnTo>
                  <a:lnTo>
                    <a:pt x="0" y="112"/>
                  </a:lnTo>
                  <a:lnTo>
                    <a:pt x="0" y="112"/>
                  </a:lnTo>
                  <a:lnTo>
                    <a:pt x="8" y="112"/>
                  </a:lnTo>
                  <a:lnTo>
                    <a:pt x="8" y="112"/>
                  </a:lnTo>
                  <a:lnTo>
                    <a:pt x="8" y="112"/>
                  </a:lnTo>
                  <a:lnTo>
                    <a:pt x="8" y="0"/>
                  </a:lnTo>
                  <a:close/>
                </a:path>
              </a:pathLst>
            </a:custGeom>
            <a:solidFill>
              <a:srgbClr val="000000"/>
            </a:solidFill>
            <a:ln w="9525">
              <a:noFill/>
              <a:round/>
              <a:headEnd/>
              <a:tailEnd/>
            </a:ln>
          </p:spPr>
          <p:txBody>
            <a:bodyPr/>
            <a:lstStyle/>
            <a:p>
              <a:endParaRPr lang="en-US"/>
            </a:p>
          </p:txBody>
        </p:sp>
        <p:sp>
          <p:nvSpPr>
            <p:cNvPr id="240872" name="Freeform 232"/>
            <p:cNvSpPr>
              <a:spLocks/>
            </p:cNvSpPr>
            <p:nvPr/>
          </p:nvSpPr>
          <p:spPr bwMode="auto">
            <a:xfrm>
              <a:off x="2448" y="1536"/>
              <a:ext cx="8" cy="112"/>
            </a:xfrm>
            <a:custGeom>
              <a:avLst/>
              <a:gdLst/>
              <a:ahLst/>
              <a:cxnLst>
                <a:cxn ang="0">
                  <a:pos x="8" y="0"/>
                </a:cxn>
                <a:cxn ang="0">
                  <a:pos x="8" y="0"/>
                </a:cxn>
                <a:cxn ang="0">
                  <a:pos x="8" y="0"/>
                </a:cxn>
                <a:cxn ang="0">
                  <a:pos x="8" y="0"/>
                </a:cxn>
                <a:cxn ang="0">
                  <a:pos x="8" y="0"/>
                </a:cxn>
                <a:cxn ang="0">
                  <a:pos x="8" y="0"/>
                </a:cxn>
                <a:cxn ang="0">
                  <a:pos x="0" y="0"/>
                </a:cxn>
                <a:cxn ang="0">
                  <a:pos x="0" y="0"/>
                </a:cxn>
                <a:cxn ang="0">
                  <a:pos x="0" y="0"/>
                </a:cxn>
                <a:cxn ang="0">
                  <a:pos x="0" y="112"/>
                </a:cxn>
                <a:cxn ang="0">
                  <a:pos x="0" y="112"/>
                </a:cxn>
                <a:cxn ang="0">
                  <a:pos x="0" y="112"/>
                </a:cxn>
                <a:cxn ang="0">
                  <a:pos x="0" y="112"/>
                </a:cxn>
                <a:cxn ang="0">
                  <a:pos x="8" y="112"/>
                </a:cxn>
                <a:cxn ang="0">
                  <a:pos x="8" y="112"/>
                </a:cxn>
                <a:cxn ang="0">
                  <a:pos x="8" y="112"/>
                </a:cxn>
                <a:cxn ang="0">
                  <a:pos x="8" y="112"/>
                </a:cxn>
                <a:cxn ang="0">
                  <a:pos x="8" y="112"/>
                </a:cxn>
                <a:cxn ang="0">
                  <a:pos x="8" y="0"/>
                </a:cxn>
              </a:cxnLst>
              <a:rect l="0" t="0" r="r" b="b"/>
              <a:pathLst>
                <a:path w="8" h="112">
                  <a:moveTo>
                    <a:pt x="8" y="0"/>
                  </a:moveTo>
                  <a:lnTo>
                    <a:pt x="8" y="0"/>
                  </a:lnTo>
                  <a:lnTo>
                    <a:pt x="8" y="0"/>
                  </a:lnTo>
                  <a:lnTo>
                    <a:pt x="8" y="0"/>
                  </a:lnTo>
                  <a:lnTo>
                    <a:pt x="8" y="0"/>
                  </a:lnTo>
                  <a:lnTo>
                    <a:pt x="8" y="0"/>
                  </a:lnTo>
                  <a:lnTo>
                    <a:pt x="0" y="0"/>
                  </a:lnTo>
                  <a:lnTo>
                    <a:pt x="0" y="0"/>
                  </a:lnTo>
                  <a:lnTo>
                    <a:pt x="0" y="0"/>
                  </a:lnTo>
                  <a:lnTo>
                    <a:pt x="0" y="112"/>
                  </a:lnTo>
                  <a:lnTo>
                    <a:pt x="0" y="112"/>
                  </a:lnTo>
                  <a:lnTo>
                    <a:pt x="0" y="112"/>
                  </a:lnTo>
                  <a:lnTo>
                    <a:pt x="0" y="112"/>
                  </a:lnTo>
                  <a:lnTo>
                    <a:pt x="8" y="112"/>
                  </a:lnTo>
                  <a:lnTo>
                    <a:pt x="8" y="112"/>
                  </a:lnTo>
                  <a:lnTo>
                    <a:pt x="8" y="112"/>
                  </a:lnTo>
                  <a:lnTo>
                    <a:pt x="8" y="112"/>
                  </a:lnTo>
                  <a:lnTo>
                    <a:pt x="8" y="112"/>
                  </a:lnTo>
                  <a:lnTo>
                    <a:pt x="8" y="0"/>
                  </a:lnTo>
                  <a:close/>
                </a:path>
              </a:pathLst>
            </a:custGeom>
            <a:solidFill>
              <a:srgbClr val="000000"/>
            </a:solidFill>
            <a:ln w="9525">
              <a:noFill/>
              <a:round/>
              <a:headEnd/>
              <a:tailEnd/>
            </a:ln>
          </p:spPr>
          <p:txBody>
            <a:bodyPr/>
            <a:lstStyle/>
            <a:p>
              <a:endParaRPr lang="en-US"/>
            </a:p>
          </p:txBody>
        </p:sp>
        <p:sp>
          <p:nvSpPr>
            <p:cNvPr id="240873" name="Freeform 233"/>
            <p:cNvSpPr>
              <a:spLocks/>
            </p:cNvSpPr>
            <p:nvPr/>
          </p:nvSpPr>
          <p:spPr bwMode="auto">
            <a:xfrm>
              <a:off x="1648" y="1728"/>
              <a:ext cx="8" cy="120"/>
            </a:xfrm>
            <a:custGeom>
              <a:avLst/>
              <a:gdLst/>
              <a:ahLst/>
              <a:cxnLst>
                <a:cxn ang="0">
                  <a:pos x="8" y="8"/>
                </a:cxn>
                <a:cxn ang="0">
                  <a:pos x="8" y="8"/>
                </a:cxn>
                <a:cxn ang="0">
                  <a:pos x="8" y="8"/>
                </a:cxn>
                <a:cxn ang="0">
                  <a:pos x="8" y="8"/>
                </a:cxn>
                <a:cxn ang="0">
                  <a:pos x="8" y="0"/>
                </a:cxn>
                <a:cxn ang="0">
                  <a:pos x="8" y="0"/>
                </a:cxn>
                <a:cxn ang="0">
                  <a:pos x="8" y="8"/>
                </a:cxn>
                <a:cxn ang="0">
                  <a:pos x="8" y="8"/>
                </a:cxn>
                <a:cxn ang="0">
                  <a:pos x="0" y="8"/>
                </a:cxn>
                <a:cxn ang="0">
                  <a:pos x="0" y="120"/>
                </a:cxn>
                <a:cxn ang="0">
                  <a:pos x="0" y="120"/>
                </a:cxn>
                <a:cxn ang="0">
                  <a:pos x="8" y="120"/>
                </a:cxn>
                <a:cxn ang="0">
                  <a:pos x="8" y="120"/>
                </a:cxn>
                <a:cxn ang="0">
                  <a:pos x="8" y="120"/>
                </a:cxn>
                <a:cxn ang="0">
                  <a:pos x="8" y="120"/>
                </a:cxn>
                <a:cxn ang="0">
                  <a:pos x="8" y="120"/>
                </a:cxn>
                <a:cxn ang="0">
                  <a:pos x="8" y="120"/>
                </a:cxn>
                <a:cxn ang="0">
                  <a:pos x="8" y="120"/>
                </a:cxn>
                <a:cxn ang="0">
                  <a:pos x="8" y="8"/>
                </a:cxn>
              </a:cxnLst>
              <a:rect l="0" t="0" r="r" b="b"/>
              <a:pathLst>
                <a:path w="8" h="120">
                  <a:moveTo>
                    <a:pt x="8" y="8"/>
                  </a:moveTo>
                  <a:lnTo>
                    <a:pt x="8" y="8"/>
                  </a:lnTo>
                  <a:lnTo>
                    <a:pt x="8" y="8"/>
                  </a:lnTo>
                  <a:lnTo>
                    <a:pt x="8" y="8"/>
                  </a:lnTo>
                  <a:lnTo>
                    <a:pt x="8" y="0"/>
                  </a:lnTo>
                  <a:lnTo>
                    <a:pt x="8" y="0"/>
                  </a:lnTo>
                  <a:lnTo>
                    <a:pt x="8" y="8"/>
                  </a:lnTo>
                  <a:lnTo>
                    <a:pt x="8" y="8"/>
                  </a:lnTo>
                  <a:lnTo>
                    <a:pt x="0" y="8"/>
                  </a:lnTo>
                  <a:lnTo>
                    <a:pt x="0" y="120"/>
                  </a:lnTo>
                  <a:lnTo>
                    <a:pt x="0" y="120"/>
                  </a:lnTo>
                  <a:lnTo>
                    <a:pt x="8" y="120"/>
                  </a:lnTo>
                  <a:lnTo>
                    <a:pt x="8" y="120"/>
                  </a:lnTo>
                  <a:lnTo>
                    <a:pt x="8" y="120"/>
                  </a:lnTo>
                  <a:lnTo>
                    <a:pt x="8" y="120"/>
                  </a:lnTo>
                  <a:lnTo>
                    <a:pt x="8" y="120"/>
                  </a:lnTo>
                  <a:lnTo>
                    <a:pt x="8" y="120"/>
                  </a:lnTo>
                  <a:lnTo>
                    <a:pt x="8" y="120"/>
                  </a:lnTo>
                  <a:lnTo>
                    <a:pt x="8" y="8"/>
                  </a:lnTo>
                  <a:close/>
                </a:path>
              </a:pathLst>
            </a:custGeom>
            <a:solidFill>
              <a:srgbClr val="000000"/>
            </a:solidFill>
            <a:ln w="9525">
              <a:noFill/>
              <a:round/>
              <a:headEnd/>
              <a:tailEnd/>
            </a:ln>
          </p:spPr>
          <p:txBody>
            <a:bodyPr/>
            <a:lstStyle/>
            <a:p>
              <a:endParaRPr lang="en-US"/>
            </a:p>
          </p:txBody>
        </p:sp>
        <p:grpSp>
          <p:nvGrpSpPr>
            <p:cNvPr id="241367" name="Group 727"/>
            <p:cNvGrpSpPr>
              <a:grpSpLocks/>
            </p:cNvGrpSpPr>
            <p:nvPr/>
          </p:nvGrpSpPr>
          <p:grpSpPr bwMode="auto">
            <a:xfrm>
              <a:off x="856" y="1536"/>
              <a:ext cx="953" cy="112"/>
              <a:chOff x="856" y="1536"/>
              <a:chExt cx="953" cy="112"/>
            </a:xfrm>
          </p:grpSpPr>
          <p:sp>
            <p:nvSpPr>
              <p:cNvPr id="241357" name="Line 717"/>
              <p:cNvSpPr>
                <a:spLocks noChangeShapeType="1"/>
              </p:cNvSpPr>
              <p:nvPr/>
            </p:nvSpPr>
            <p:spPr bwMode="auto">
              <a:xfrm>
                <a:off x="856" y="1536"/>
                <a:ext cx="1" cy="112"/>
              </a:xfrm>
              <a:prstGeom prst="line">
                <a:avLst/>
              </a:prstGeom>
              <a:noFill/>
              <a:ln w="12700">
                <a:solidFill>
                  <a:srgbClr val="000000"/>
                </a:solidFill>
                <a:round/>
                <a:headEnd/>
                <a:tailEnd/>
              </a:ln>
            </p:spPr>
            <p:txBody>
              <a:bodyPr/>
              <a:lstStyle/>
              <a:p>
                <a:endParaRPr lang="en-US"/>
              </a:p>
            </p:txBody>
          </p:sp>
          <p:sp>
            <p:nvSpPr>
              <p:cNvPr id="241358" name="Line 718"/>
              <p:cNvSpPr>
                <a:spLocks noChangeShapeType="1"/>
              </p:cNvSpPr>
              <p:nvPr/>
            </p:nvSpPr>
            <p:spPr bwMode="auto">
              <a:xfrm>
                <a:off x="1808" y="1536"/>
                <a:ext cx="1" cy="112"/>
              </a:xfrm>
              <a:prstGeom prst="line">
                <a:avLst/>
              </a:prstGeom>
              <a:noFill/>
              <a:ln w="12700">
                <a:solidFill>
                  <a:srgbClr val="000000"/>
                </a:solidFill>
                <a:round/>
                <a:headEnd/>
                <a:tailEnd/>
              </a:ln>
            </p:spPr>
            <p:txBody>
              <a:bodyPr/>
              <a:lstStyle/>
              <a:p>
                <a:endParaRPr lang="en-US"/>
              </a:p>
            </p:txBody>
          </p:sp>
        </p:grpSp>
      </p:grpSp>
      <p:pic>
        <p:nvPicPr>
          <p:cNvPr id="240972" name="Picture 332"/>
          <p:cNvPicPr>
            <a:picLocks noChangeAspect="1" noChangeArrowheads="1"/>
          </p:cNvPicPr>
          <p:nvPr/>
        </p:nvPicPr>
        <p:blipFill>
          <a:blip r:embed="rId2"/>
          <a:srcRect r="3572"/>
          <a:stretch>
            <a:fillRect/>
          </a:stretch>
        </p:blipFill>
        <p:spPr bwMode="auto">
          <a:xfrm>
            <a:off x="3190875" y="1743075"/>
            <a:ext cx="341313" cy="14288"/>
          </a:xfrm>
          <a:prstGeom prst="rect">
            <a:avLst/>
          </a:prstGeom>
          <a:noFill/>
          <a:ln w="9525">
            <a:noFill/>
            <a:miter lim="800000"/>
            <a:headEnd/>
            <a:tailEnd/>
          </a:ln>
        </p:spPr>
      </p:pic>
      <p:pic>
        <p:nvPicPr>
          <p:cNvPr id="240975" name="Picture 335"/>
          <p:cNvPicPr>
            <a:picLocks noChangeAspect="1" noChangeArrowheads="1"/>
          </p:cNvPicPr>
          <p:nvPr/>
        </p:nvPicPr>
        <p:blipFill>
          <a:blip r:embed="rId2"/>
          <a:srcRect r="3572"/>
          <a:stretch>
            <a:fillRect/>
          </a:stretch>
        </p:blipFill>
        <p:spPr bwMode="auto">
          <a:xfrm>
            <a:off x="3190875" y="1784350"/>
            <a:ext cx="341313" cy="12700"/>
          </a:xfrm>
          <a:prstGeom prst="rect">
            <a:avLst/>
          </a:prstGeom>
          <a:noFill/>
          <a:ln w="9525">
            <a:noFill/>
            <a:miter lim="800000"/>
            <a:headEnd/>
            <a:tailEnd/>
          </a:ln>
        </p:spPr>
      </p:pic>
      <p:pic>
        <p:nvPicPr>
          <p:cNvPr id="240979" name="Picture 339"/>
          <p:cNvPicPr>
            <a:picLocks noChangeAspect="1" noChangeArrowheads="1"/>
          </p:cNvPicPr>
          <p:nvPr/>
        </p:nvPicPr>
        <p:blipFill>
          <a:blip r:embed="rId2"/>
          <a:srcRect r="3572"/>
          <a:stretch>
            <a:fillRect/>
          </a:stretch>
        </p:blipFill>
        <p:spPr bwMode="auto">
          <a:xfrm>
            <a:off x="3190875" y="1824038"/>
            <a:ext cx="341313" cy="12700"/>
          </a:xfrm>
          <a:prstGeom prst="rect">
            <a:avLst/>
          </a:prstGeom>
          <a:noFill/>
          <a:ln w="9525">
            <a:noFill/>
            <a:miter lim="800000"/>
            <a:headEnd/>
            <a:tailEnd/>
          </a:ln>
        </p:spPr>
      </p:pic>
      <p:pic>
        <p:nvPicPr>
          <p:cNvPr id="240983" name="Picture 343"/>
          <p:cNvPicPr>
            <a:picLocks noChangeAspect="1" noChangeArrowheads="1"/>
          </p:cNvPicPr>
          <p:nvPr/>
        </p:nvPicPr>
        <p:blipFill>
          <a:blip r:embed="rId2"/>
          <a:srcRect r="3572"/>
          <a:stretch>
            <a:fillRect/>
          </a:stretch>
        </p:blipFill>
        <p:spPr bwMode="auto">
          <a:xfrm>
            <a:off x="3190875" y="1878013"/>
            <a:ext cx="341313" cy="12700"/>
          </a:xfrm>
          <a:prstGeom prst="rect">
            <a:avLst/>
          </a:prstGeom>
          <a:noFill/>
          <a:ln w="9525">
            <a:noFill/>
            <a:miter lim="800000"/>
            <a:headEnd/>
            <a:tailEnd/>
          </a:ln>
        </p:spPr>
      </p:pic>
      <p:pic>
        <p:nvPicPr>
          <p:cNvPr id="241010" name="Picture 370"/>
          <p:cNvPicPr>
            <a:picLocks noChangeAspect="1" noChangeArrowheads="1"/>
          </p:cNvPicPr>
          <p:nvPr/>
        </p:nvPicPr>
        <p:blipFill>
          <a:blip r:embed="rId11"/>
          <a:srcRect/>
          <a:stretch>
            <a:fillRect/>
          </a:stretch>
        </p:blipFill>
        <p:spPr bwMode="auto">
          <a:xfrm>
            <a:off x="3695700" y="1743075"/>
            <a:ext cx="341313" cy="14288"/>
          </a:xfrm>
          <a:prstGeom prst="rect">
            <a:avLst/>
          </a:prstGeom>
          <a:noFill/>
          <a:ln w="9525">
            <a:noFill/>
            <a:miter lim="800000"/>
            <a:headEnd/>
            <a:tailEnd/>
          </a:ln>
        </p:spPr>
      </p:pic>
      <p:pic>
        <p:nvPicPr>
          <p:cNvPr id="241013" name="Picture 373"/>
          <p:cNvPicPr>
            <a:picLocks noChangeAspect="1" noChangeArrowheads="1"/>
          </p:cNvPicPr>
          <p:nvPr/>
        </p:nvPicPr>
        <p:blipFill>
          <a:blip r:embed="rId11"/>
          <a:srcRect/>
          <a:stretch>
            <a:fillRect/>
          </a:stretch>
        </p:blipFill>
        <p:spPr bwMode="auto">
          <a:xfrm>
            <a:off x="3695700" y="1784350"/>
            <a:ext cx="341313" cy="12700"/>
          </a:xfrm>
          <a:prstGeom prst="rect">
            <a:avLst/>
          </a:prstGeom>
          <a:noFill/>
          <a:ln w="9525">
            <a:noFill/>
            <a:miter lim="800000"/>
            <a:headEnd/>
            <a:tailEnd/>
          </a:ln>
        </p:spPr>
      </p:pic>
      <p:pic>
        <p:nvPicPr>
          <p:cNvPr id="241016" name="Picture 376"/>
          <p:cNvPicPr>
            <a:picLocks noChangeAspect="1" noChangeArrowheads="1"/>
          </p:cNvPicPr>
          <p:nvPr/>
        </p:nvPicPr>
        <p:blipFill>
          <a:blip r:embed="rId11"/>
          <a:srcRect/>
          <a:stretch>
            <a:fillRect/>
          </a:stretch>
        </p:blipFill>
        <p:spPr bwMode="auto">
          <a:xfrm>
            <a:off x="3695700" y="1824038"/>
            <a:ext cx="341313" cy="12700"/>
          </a:xfrm>
          <a:prstGeom prst="rect">
            <a:avLst/>
          </a:prstGeom>
          <a:noFill/>
          <a:ln w="9525">
            <a:noFill/>
            <a:miter lim="800000"/>
            <a:headEnd/>
            <a:tailEnd/>
          </a:ln>
        </p:spPr>
      </p:pic>
      <p:pic>
        <p:nvPicPr>
          <p:cNvPr id="241020" name="Picture 380"/>
          <p:cNvPicPr>
            <a:picLocks noChangeAspect="1" noChangeArrowheads="1"/>
          </p:cNvPicPr>
          <p:nvPr/>
        </p:nvPicPr>
        <p:blipFill>
          <a:blip r:embed="rId11"/>
          <a:srcRect/>
          <a:stretch>
            <a:fillRect/>
          </a:stretch>
        </p:blipFill>
        <p:spPr bwMode="auto">
          <a:xfrm>
            <a:off x="3695700" y="1878013"/>
            <a:ext cx="341313" cy="12700"/>
          </a:xfrm>
          <a:prstGeom prst="rect">
            <a:avLst/>
          </a:prstGeom>
          <a:noFill/>
          <a:ln w="9525">
            <a:noFill/>
            <a:miter lim="800000"/>
            <a:headEnd/>
            <a:tailEnd/>
          </a:ln>
        </p:spPr>
      </p:pic>
      <p:sp>
        <p:nvSpPr>
          <p:cNvPr id="240775" name="Rectangle 135"/>
          <p:cNvSpPr>
            <a:spLocks noGrp="1" noChangeArrowheads="1"/>
          </p:cNvSpPr>
          <p:nvPr>
            <p:ph type="title"/>
          </p:nvPr>
        </p:nvSpPr>
        <p:spPr/>
        <p:txBody>
          <a:bodyPr/>
          <a:lstStyle/>
          <a:p>
            <a:r>
              <a:rPr lang="en-US" b="1"/>
              <a:t>Shared and Distributed memory</a:t>
            </a:r>
            <a:endParaRPr lang="en-US"/>
          </a:p>
        </p:txBody>
      </p:sp>
      <p:sp>
        <p:nvSpPr>
          <p:cNvPr id="241370" name="Text Box 730"/>
          <p:cNvSpPr txBox="1">
            <a:spLocks noChangeArrowheads="1"/>
          </p:cNvSpPr>
          <p:nvPr/>
        </p:nvSpPr>
        <p:spPr bwMode="auto">
          <a:xfrm>
            <a:off x="5334000" y="3505200"/>
            <a:ext cx="2967038" cy="2047875"/>
          </a:xfrm>
          <a:prstGeom prst="rect">
            <a:avLst/>
          </a:prstGeom>
          <a:noFill/>
          <a:ln w="12700">
            <a:noFill/>
            <a:miter lim="800000"/>
            <a:headEnd/>
            <a:tailEnd/>
          </a:ln>
          <a:effectLst/>
        </p:spPr>
        <p:txBody>
          <a:bodyPr wrap="none">
            <a:spAutoFit/>
          </a:bodyPr>
          <a:lstStyle/>
          <a:p>
            <a:r>
              <a:rPr lang="en-US" sz="1600" b="1"/>
              <a:t>Shared memory</a:t>
            </a:r>
            <a:r>
              <a:rPr lang="en-US" sz="1600"/>
              <a:t> - single address </a:t>
            </a:r>
          </a:p>
          <a:p>
            <a:r>
              <a:rPr lang="en-US" sz="1600"/>
              <a:t>space. All processors have access </a:t>
            </a:r>
          </a:p>
          <a:p>
            <a:r>
              <a:rPr lang="en-US" sz="1600"/>
              <a:t>to a pool of shared memory.</a:t>
            </a:r>
          </a:p>
          <a:p>
            <a:r>
              <a:rPr lang="en-US" sz="1600"/>
              <a:t>(examples: CRAY T90)</a:t>
            </a:r>
          </a:p>
          <a:p>
            <a:endParaRPr lang="en-US" sz="1600"/>
          </a:p>
          <a:p>
            <a:r>
              <a:rPr lang="en-US" sz="1600"/>
              <a:t>Methods of memory access :</a:t>
            </a:r>
          </a:p>
          <a:p>
            <a:r>
              <a:rPr lang="en-US" sz="1600"/>
              <a:t>   - Bus</a:t>
            </a:r>
          </a:p>
          <a:p>
            <a:r>
              <a:rPr lang="en-US" sz="1600"/>
              <a:t>   - Crossbar</a:t>
            </a:r>
          </a:p>
        </p:txBody>
      </p:sp>
      <p:sp>
        <p:nvSpPr>
          <p:cNvPr id="241371" name="Text Box 731"/>
          <p:cNvSpPr txBox="1">
            <a:spLocks noChangeArrowheads="1"/>
          </p:cNvSpPr>
          <p:nvPr/>
        </p:nvSpPr>
        <p:spPr bwMode="auto">
          <a:xfrm>
            <a:off x="1143000" y="3429000"/>
            <a:ext cx="3328988" cy="1314450"/>
          </a:xfrm>
          <a:prstGeom prst="rect">
            <a:avLst/>
          </a:prstGeom>
          <a:noFill/>
          <a:ln w="12700">
            <a:noFill/>
            <a:miter lim="800000"/>
            <a:headEnd/>
            <a:tailEnd/>
          </a:ln>
          <a:effectLst/>
        </p:spPr>
        <p:txBody>
          <a:bodyPr wrap="none">
            <a:spAutoFit/>
          </a:bodyPr>
          <a:lstStyle/>
          <a:p>
            <a:r>
              <a:rPr lang="en-US" sz="1600" b="1"/>
              <a:t>Distributed memory</a:t>
            </a:r>
            <a:r>
              <a:rPr lang="en-US" sz="1600"/>
              <a:t> - each processor</a:t>
            </a:r>
          </a:p>
          <a:p>
            <a:r>
              <a:rPr lang="en-US" sz="1600"/>
              <a:t>has it’s own local memory. Must do </a:t>
            </a:r>
          </a:p>
          <a:p>
            <a:r>
              <a:rPr lang="en-US" sz="1600"/>
              <a:t>message passing to exchange data </a:t>
            </a:r>
          </a:p>
          <a:p>
            <a:r>
              <a:rPr lang="en-US" sz="1600"/>
              <a:t>between processors. </a:t>
            </a:r>
          </a:p>
          <a:p>
            <a:r>
              <a:rPr lang="en-US" sz="1600"/>
              <a:t>(examples: CRAY T3E, IBM SP )</a:t>
            </a:r>
          </a:p>
        </p:txBody>
      </p:sp>
      <p:sp>
        <p:nvSpPr>
          <p:cNvPr id="241372" name="Line 732"/>
          <p:cNvSpPr>
            <a:spLocks noChangeShapeType="1"/>
          </p:cNvSpPr>
          <p:nvPr/>
        </p:nvSpPr>
        <p:spPr bwMode="auto">
          <a:xfrm>
            <a:off x="7467600" y="1905000"/>
            <a:ext cx="0" cy="228600"/>
          </a:xfrm>
          <a:prstGeom prst="line">
            <a:avLst/>
          </a:prstGeom>
          <a:noFill/>
          <a:ln w="12700">
            <a:solidFill>
              <a:schemeClr val="tx1"/>
            </a:solidFill>
            <a:round/>
            <a:headEnd/>
            <a:tailEnd/>
          </a:ln>
          <a:effectLst/>
        </p:spPr>
        <p:txBody>
          <a:bodyPr wrap="none" anchor="ctr"/>
          <a:lstStyle/>
          <a:p>
            <a:endParaRPr lang="en-US"/>
          </a:p>
        </p:txBody>
      </p:sp>
      <p:sp>
        <p:nvSpPr>
          <p:cNvPr id="241373" name="Line 733"/>
          <p:cNvSpPr>
            <a:spLocks noChangeShapeType="1"/>
          </p:cNvSpPr>
          <p:nvPr/>
        </p:nvSpPr>
        <p:spPr bwMode="auto">
          <a:xfrm>
            <a:off x="6019800" y="1905000"/>
            <a:ext cx="0" cy="228600"/>
          </a:xfrm>
          <a:prstGeom prst="line">
            <a:avLst/>
          </a:prstGeom>
          <a:noFill/>
          <a:ln w="12700">
            <a:solidFill>
              <a:schemeClr val="tx1"/>
            </a:solidFill>
            <a:round/>
            <a:headEnd/>
            <a:tailEnd/>
          </a:ln>
          <a:effectLst/>
        </p:spPr>
        <p:txBody>
          <a:bodyPr wrap="none" anchor="ctr"/>
          <a:lstStyle/>
          <a:p>
            <a:endParaRPr lang="en-US"/>
          </a:p>
        </p:txBody>
      </p:sp>
      <p:sp>
        <p:nvSpPr>
          <p:cNvPr id="241374" name="Line 734"/>
          <p:cNvSpPr>
            <a:spLocks noChangeShapeType="1"/>
          </p:cNvSpPr>
          <p:nvPr/>
        </p:nvSpPr>
        <p:spPr bwMode="auto">
          <a:xfrm>
            <a:off x="6477000" y="1905000"/>
            <a:ext cx="0" cy="228600"/>
          </a:xfrm>
          <a:prstGeom prst="line">
            <a:avLst/>
          </a:prstGeom>
          <a:noFill/>
          <a:ln w="12700">
            <a:solidFill>
              <a:schemeClr val="tx1"/>
            </a:solidFill>
            <a:round/>
            <a:headEnd/>
            <a:tailEnd/>
          </a:ln>
          <a:effectLst/>
        </p:spPr>
        <p:txBody>
          <a:bodyPr wrap="none" anchor="ctr"/>
          <a:lstStyle/>
          <a:p>
            <a:endParaRPr lang="en-US"/>
          </a:p>
        </p:txBody>
      </p:sp>
      <p:grpSp>
        <p:nvGrpSpPr>
          <p:cNvPr id="241384" name="Group 744"/>
          <p:cNvGrpSpPr>
            <a:grpSpLocks/>
          </p:cNvGrpSpPr>
          <p:nvPr/>
        </p:nvGrpSpPr>
        <p:grpSpPr bwMode="auto">
          <a:xfrm>
            <a:off x="1295400" y="1676400"/>
            <a:ext cx="2743200" cy="1600200"/>
            <a:chOff x="816" y="1056"/>
            <a:chExt cx="1728" cy="1008"/>
          </a:xfrm>
        </p:grpSpPr>
        <p:pic>
          <p:nvPicPr>
            <p:cNvPr id="240874" name="Picture 234"/>
            <p:cNvPicPr>
              <a:picLocks noChangeAspect="1" noChangeArrowheads="1"/>
            </p:cNvPicPr>
            <p:nvPr/>
          </p:nvPicPr>
          <p:blipFill>
            <a:blip r:embed="rId12"/>
            <a:srcRect/>
            <a:stretch>
              <a:fillRect/>
            </a:stretch>
          </p:blipFill>
          <p:spPr bwMode="auto">
            <a:xfrm>
              <a:off x="1437" y="1292"/>
              <a:ext cx="223" cy="144"/>
            </a:xfrm>
            <a:prstGeom prst="rect">
              <a:avLst/>
            </a:prstGeom>
            <a:noFill/>
            <a:ln w="9525">
              <a:noFill/>
              <a:miter lim="800000"/>
              <a:headEnd/>
              <a:tailEnd/>
            </a:ln>
          </p:spPr>
        </p:pic>
        <p:sp>
          <p:nvSpPr>
            <p:cNvPr id="240875" name="Line 235"/>
            <p:cNvSpPr>
              <a:spLocks noChangeShapeType="1"/>
            </p:cNvSpPr>
            <p:nvPr/>
          </p:nvSpPr>
          <p:spPr bwMode="auto">
            <a:xfrm>
              <a:off x="1437" y="1292"/>
              <a:ext cx="223" cy="1"/>
            </a:xfrm>
            <a:prstGeom prst="line">
              <a:avLst/>
            </a:prstGeom>
            <a:noFill/>
            <a:ln w="12700">
              <a:solidFill>
                <a:srgbClr val="000000"/>
              </a:solidFill>
              <a:round/>
              <a:headEnd/>
              <a:tailEnd/>
            </a:ln>
          </p:spPr>
          <p:txBody>
            <a:bodyPr/>
            <a:lstStyle/>
            <a:p>
              <a:endParaRPr lang="en-US"/>
            </a:p>
          </p:txBody>
        </p:sp>
        <p:sp>
          <p:nvSpPr>
            <p:cNvPr id="240876" name="Line 236"/>
            <p:cNvSpPr>
              <a:spLocks noChangeShapeType="1"/>
            </p:cNvSpPr>
            <p:nvPr/>
          </p:nvSpPr>
          <p:spPr bwMode="auto">
            <a:xfrm>
              <a:off x="1660" y="1292"/>
              <a:ext cx="1" cy="1"/>
            </a:xfrm>
            <a:prstGeom prst="line">
              <a:avLst/>
            </a:prstGeom>
            <a:noFill/>
            <a:ln w="12700">
              <a:solidFill>
                <a:srgbClr val="000000"/>
              </a:solidFill>
              <a:round/>
              <a:headEnd/>
              <a:tailEnd/>
            </a:ln>
          </p:spPr>
          <p:txBody>
            <a:bodyPr/>
            <a:lstStyle/>
            <a:p>
              <a:endParaRPr lang="en-US"/>
            </a:p>
          </p:txBody>
        </p:sp>
        <p:sp>
          <p:nvSpPr>
            <p:cNvPr id="240877" name="Line 237"/>
            <p:cNvSpPr>
              <a:spLocks noChangeShapeType="1"/>
            </p:cNvSpPr>
            <p:nvPr/>
          </p:nvSpPr>
          <p:spPr bwMode="auto">
            <a:xfrm>
              <a:off x="1660" y="1292"/>
              <a:ext cx="1" cy="152"/>
            </a:xfrm>
            <a:prstGeom prst="line">
              <a:avLst/>
            </a:prstGeom>
            <a:noFill/>
            <a:ln w="12700">
              <a:solidFill>
                <a:srgbClr val="000000"/>
              </a:solidFill>
              <a:round/>
              <a:headEnd/>
              <a:tailEnd/>
            </a:ln>
          </p:spPr>
          <p:txBody>
            <a:bodyPr/>
            <a:lstStyle/>
            <a:p>
              <a:endParaRPr lang="en-US"/>
            </a:p>
          </p:txBody>
        </p:sp>
        <p:sp>
          <p:nvSpPr>
            <p:cNvPr id="240878" name="Line 238"/>
            <p:cNvSpPr>
              <a:spLocks noChangeShapeType="1"/>
            </p:cNvSpPr>
            <p:nvPr/>
          </p:nvSpPr>
          <p:spPr bwMode="auto">
            <a:xfrm>
              <a:off x="1660" y="1444"/>
              <a:ext cx="1" cy="1"/>
            </a:xfrm>
            <a:prstGeom prst="line">
              <a:avLst/>
            </a:prstGeom>
            <a:noFill/>
            <a:ln w="12700">
              <a:solidFill>
                <a:srgbClr val="000000"/>
              </a:solidFill>
              <a:round/>
              <a:headEnd/>
              <a:tailEnd/>
            </a:ln>
          </p:spPr>
          <p:txBody>
            <a:bodyPr/>
            <a:lstStyle/>
            <a:p>
              <a:endParaRPr lang="en-US"/>
            </a:p>
          </p:txBody>
        </p:sp>
        <p:sp>
          <p:nvSpPr>
            <p:cNvPr id="240879" name="Line 239"/>
            <p:cNvSpPr>
              <a:spLocks noChangeShapeType="1"/>
            </p:cNvSpPr>
            <p:nvPr/>
          </p:nvSpPr>
          <p:spPr bwMode="auto">
            <a:xfrm flipH="1">
              <a:off x="1437" y="1444"/>
              <a:ext cx="223" cy="1"/>
            </a:xfrm>
            <a:prstGeom prst="line">
              <a:avLst/>
            </a:prstGeom>
            <a:noFill/>
            <a:ln w="12700">
              <a:solidFill>
                <a:srgbClr val="000000"/>
              </a:solidFill>
              <a:round/>
              <a:headEnd/>
              <a:tailEnd/>
            </a:ln>
          </p:spPr>
          <p:txBody>
            <a:bodyPr/>
            <a:lstStyle/>
            <a:p>
              <a:endParaRPr lang="en-US"/>
            </a:p>
          </p:txBody>
        </p:sp>
        <p:sp>
          <p:nvSpPr>
            <p:cNvPr id="240880" name="Line 240"/>
            <p:cNvSpPr>
              <a:spLocks noChangeShapeType="1"/>
            </p:cNvSpPr>
            <p:nvPr/>
          </p:nvSpPr>
          <p:spPr bwMode="auto">
            <a:xfrm>
              <a:off x="1437" y="1444"/>
              <a:ext cx="1" cy="1"/>
            </a:xfrm>
            <a:prstGeom prst="line">
              <a:avLst/>
            </a:prstGeom>
            <a:noFill/>
            <a:ln w="12700">
              <a:solidFill>
                <a:srgbClr val="000000"/>
              </a:solidFill>
              <a:round/>
              <a:headEnd/>
              <a:tailEnd/>
            </a:ln>
          </p:spPr>
          <p:txBody>
            <a:bodyPr/>
            <a:lstStyle/>
            <a:p>
              <a:endParaRPr lang="en-US"/>
            </a:p>
          </p:txBody>
        </p:sp>
        <p:sp>
          <p:nvSpPr>
            <p:cNvPr id="240881" name="Line 241"/>
            <p:cNvSpPr>
              <a:spLocks noChangeShapeType="1"/>
            </p:cNvSpPr>
            <p:nvPr/>
          </p:nvSpPr>
          <p:spPr bwMode="auto">
            <a:xfrm flipV="1">
              <a:off x="1437" y="1292"/>
              <a:ext cx="1" cy="152"/>
            </a:xfrm>
            <a:prstGeom prst="line">
              <a:avLst/>
            </a:prstGeom>
            <a:noFill/>
            <a:ln w="12700">
              <a:solidFill>
                <a:srgbClr val="000000"/>
              </a:solidFill>
              <a:round/>
              <a:headEnd/>
              <a:tailEnd/>
            </a:ln>
          </p:spPr>
          <p:txBody>
            <a:bodyPr/>
            <a:lstStyle/>
            <a:p>
              <a:endParaRPr lang="en-US"/>
            </a:p>
          </p:txBody>
        </p:sp>
        <p:sp>
          <p:nvSpPr>
            <p:cNvPr id="240882" name="Line 242"/>
            <p:cNvSpPr>
              <a:spLocks noChangeShapeType="1"/>
            </p:cNvSpPr>
            <p:nvPr/>
          </p:nvSpPr>
          <p:spPr bwMode="auto">
            <a:xfrm>
              <a:off x="1437" y="1292"/>
              <a:ext cx="1" cy="1"/>
            </a:xfrm>
            <a:prstGeom prst="line">
              <a:avLst/>
            </a:prstGeom>
            <a:noFill/>
            <a:ln w="12700">
              <a:solidFill>
                <a:srgbClr val="000000"/>
              </a:solidFill>
              <a:round/>
              <a:headEnd/>
              <a:tailEnd/>
            </a:ln>
          </p:spPr>
          <p:txBody>
            <a:bodyPr/>
            <a:lstStyle/>
            <a:p>
              <a:endParaRPr lang="en-US"/>
            </a:p>
          </p:txBody>
        </p:sp>
        <p:sp>
          <p:nvSpPr>
            <p:cNvPr id="240883" name="Rectangle 243"/>
            <p:cNvSpPr>
              <a:spLocks noChangeArrowheads="1"/>
            </p:cNvSpPr>
            <p:nvPr/>
          </p:nvSpPr>
          <p:spPr bwMode="auto">
            <a:xfrm>
              <a:off x="1485" y="1292"/>
              <a:ext cx="85"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charset="0"/>
                </a:rPr>
                <a:t>M</a:t>
              </a:r>
              <a:endParaRPr lang="en-US"/>
            </a:p>
          </p:txBody>
        </p:sp>
        <p:pic>
          <p:nvPicPr>
            <p:cNvPr id="240884" name="Picture 244"/>
            <p:cNvPicPr>
              <a:picLocks noChangeAspect="1" noChangeArrowheads="1"/>
            </p:cNvPicPr>
            <p:nvPr/>
          </p:nvPicPr>
          <p:blipFill>
            <a:blip r:embed="rId4"/>
            <a:srcRect/>
            <a:stretch>
              <a:fillRect/>
            </a:stretch>
          </p:blipFill>
          <p:spPr bwMode="auto">
            <a:xfrm>
              <a:off x="1437" y="1056"/>
              <a:ext cx="223" cy="143"/>
            </a:xfrm>
            <a:prstGeom prst="rect">
              <a:avLst/>
            </a:prstGeom>
            <a:noFill/>
            <a:ln w="9525">
              <a:noFill/>
              <a:miter lim="800000"/>
              <a:headEnd/>
              <a:tailEnd/>
            </a:ln>
          </p:spPr>
        </p:pic>
        <p:sp>
          <p:nvSpPr>
            <p:cNvPr id="240885" name="Line 245"/>
            <p:cNvSpPr>
              <a:spLocks noChangeShapeType="1"/>
            </p:cNvSpPr>
            <p:nvPr/>
          </p:nvSpPr>
          <p:spPr bwMode="auto">
            <a:xfrm>
              <a:off x="1437" y="1056"/>
              <a:ext cx="223" cy="1"/>
            </a:xfrm>
            <a:prstGeom prst="line">
              <a:avLst/>
            </a:prstGeom>
            <a:noFill/>
            <a:ln w="12700">
              <a:solidFill>
                <a:srgbClr val="000000"/>
              </a:solidFill>
              <a:round/>
              <a:headEnd/>
              <a:tailEnd/>
            </a:ln>
          </p:spPr>
          <p:txBody>
            <a:bodyPr/>
            <a:lstStyle/>
            <a:p>
              <a:endParaRPr lang="en-US"/>
            </a:p>
          </p:txBody>
        </p:sp>
        <p:sp>
          <p:nvSpPr>
            <p:cNvPr id="240886" name="Line 246"/>
            <p:cNvSpPr>
              <a:spLocks noChangeShapeType="1"/>
            </p:cNvSpPr>
            <p:nvPr/>
          </p:nvSpPr>
          <p:spPr bwMode="auto">
            <a:xfrm>
              <a:off x="1660" y="1056"/>
              <a:ext cx="1" cy="1"/>
            </a:xfrm>
            <a:prstGeom prst="line">
              <a:avLst/>
            </a:prstGeom>
            <a:noFill/>
            <a:ln w="12700">
              <a:solidFill>
                <a:srgbClr val="000000"/>
              </a:solidFill>
              <a:round/>
              <a:headEnd/>
              <a:tailEnd/>
            </a:ln>
          </p:spPr>
          <p:txBody>
            <a:bodyPr/>
            <a:lstStyle/>
            <a:p>
              <a:endParaRPr lang="en-US"/>
            </a:p>
          </p:txBody>
        </p:sp>
        <p:sp>
          <p:nvSpPr>
            <p:cNvPr id="240887" name="Line 247"/>
            <p:cNvSpPr>
              <a:spLocks noChangeShapeType="1"/>
            </p:cNvSpPr>
            <p:nvPr/>
          </p:nvSpPr>
          <p:spPr bwMode="auto">
            <a:xfrm>
              <a:off x="1660" y="1056"/>
              <a:ext cx="1" cy="152"/>
            </a:xfrm>
            <a:prstGeom prst="line">
              <a:avLst/>
            </a:prstGeom>
            <a:noFill/>
            <a:ln w="12700">
              <a:solidFill>
                <a:srgbClr val="000000"/>
              </a:solidFill>
              <a:round/>
              <a:headEnd/>
              <a:tailEnd/>
            </a:ln>
          </p:spPr>
          <p:txBody>
            <a:bodyPr/>
            <a:lstStyle/>
            <a:p>
              <a:endParaRPr lang="en-US"/>
            </a:p>
          </p:txBody>
        </p:sp>
        <p:sp>
          <p:nvSpPr>
            <p:cNvPr id="240888" name="Line 248"/>
            <p:cNvSpPr>
              <a:spLocks noChangeShapeType="1"/>
            </p:cNvSpPr>
            <p:nvPr/>
          </p:nvSpPr>
          <p:spPr bwMode="auto">
            <a:xfrm>
              <a:off x="1660" y="1208"/>
              <a:ext cx="1" cy="1"/>
            </a:xfrm>
            <a:prstGeom prst="line">
              <a:avLst/>
            </a:prstGeom>
            <a:noFill/>
            <a:ln w="12700">
              <a:solidFill>
                <a:srgbClr val="000000"/>
              </a:solidFill>
              <a:round/>
              <a:headEnd/>
              <a:tailEnd/>
            </a:ln>
          </p:spPr>
          <p:txBody>
            <a:bodyPr/>
            <a:lstStyle/>
            <a:p>
              <a:endParaRPr lang="en-US"/>
            </a:p>
          </p:txBody>
        </p:sp>
        <p:sp>
          <p:nvSpPr>
            <p:cNvPr id="240889" name="Line 249"/>
            <p:cNvSpPr>
              <a:spLocks noChangeShapeType="1"/>
            </p:cNvSpPr>
            <p:nvPr/>
          </p:nvSpPr>
          <p:spPr bwMode="auto">
            <a:xfrm flipH="1">
              <a:off x="1437" y="1208"/>
              <a:ext cx="223" cy="1"/>
            </a:xfrm>
            <a:prstGeom prst="line">
              <a:avLst/>
            </a:prstGeom>
            <a:noFill/>
            <a:ln w="12700">
              <a:solidFill>
                <a:srgbClr val="000000"/>
              </a:solidFill>
              <a:round/>
              <a:headEnd/>
              <a:tailEnd/>
            </a:ln>
          </p:spPr>
          <p:txBody>
            <a:bodyPr/>
            <a:lstStyle/>
            <a:p>
              <a:endParaRPr lang="en-US"/>
            </a:p>
          </p:txBody>
        </p:sp>
        <p:sp>
          <p:nvSpPr>
            <p:cNvPr id="240890" name="Line 250"/>
            <p:cNvSpPr>
              <a:spLocks noChangeShapeType="1"/>
            </p:cNvSpPr>
            <p:nvPr/>
          </p:nvSpPr>
          <p:spPr bwMode="auto">
            <a:xfrm>
              <a:off x="1437" y="1208"/>
              <a:ext cx="1" cy="1"/>
            </a:xfrm>
            <a:prstGeom prst="line">
              <a:avLst/>
            </a:prstGeom>
            <a:noFill/>
            <a:ln w="12700">
              <a:solidFill>
                <a:srgbClr val="000000"/>
              </a:solidFill>
              <a:round/>
              <a:headEnd/>
              <a:tailEnd/>
            </a:ln>
          </p:spPr>
          <p:txBody>
            <a:bodyPr/>
            <a:lstStyle/>
            <a:p>
              <a:endParaRPr lang="en-US"/>
            </a:p>
          </p:txBody>
        </p:sp>
        <p:sp>
          <p:nvSpPr>
            <p:cNvPr id="240891" name="Line 251"/>
            <p:cNvSpPr>
              <a:spLocks noChangeShapeType="1"/>
            </p:cNvSpPr>
            <p:nvPr/>
          </p:nvSpPr>
          <p:spPr bwMode="auto">
            <a:xfrm flipV="1">
              <a:off x="1437" y="1056"/>
              <a:ext cx="1" cy="152"/>
            </a:xfrm>
            <a:prstGeom prst="line">
              <a:avLst/>
            </a:prstGeom>
            <a:noFill/>
            <a:ln w="12700">
              <a:solidFill>
                <a:srgbClr val="000000"/>
              </a:solidFill>
              <a:round/>
              <a:headEnd/>
              <a:tailEnd/>
            </a:ln>
          </p:spPr>
          <p:txBody>
            <a:bodyPr/>
            <a:lstStyle/>
            <a:p>
              <a:endParaRPr lang="en-US"/>
            </a:p>
          </p:txBody>
        </p:sp>
        <p:sp>
          <p:nvSpPr>
            <p:cNvPr id="240892" name="Line 252"/>
            <p:cNvSpPr>
              <a:spLocks noChangeShapeType="1"/>
            </p:cNvSpPr>
            <p:nvPr/>
          </p:nvSpPr>
          <p:spPr bwMode="auto">
            <a:xfrm>
              <a:off x="1437" y="1056"/>
              <a:ext cx="1" cy="1"/>
            </a:xfrm>
            <a:prstGeom prst="line">
              <a:avLst/>
            </a:prstGeom>
            <a:noFill/>
            <a:ln w="12700">
              <a:solidFill>
                <a:srgbClr val="000000"/>
              </a:solidFill>
              <a:round/>
              <a:headEnd/>
              <a:tailEnd/>
            </a:ln>
          </p:spPr>
          <p:txBody>
            <a:bodyPr/>
            <a:lstStyle/>
            <a:p>
              <a:endParaRPr lang="en-US"/>
            </a:p>
          </p:txBody>
        </p:sp>
        <p:sp>
          <p:nvSpPr>
            <p:cNvPr id="240893" name="Rectangle 253"/>
            <p:cNvSpPr>
              <a:spLocks noChangeArrowheads="1"/>
            </p:cNvSpPr>
            <p:nvPr/>
          </p:nvSpPr>
          <p:spPr bwMode="auto">
            <a:xfrm>
              <a:off x="1508" y="1056"/>
              <a:ext cx="53"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charset="0"/>
                </a:rPr>
                <a:t>P</a:t>
              </a:r>
              <a:endParaRPr lang="en-US"/>
            </a:p>
          </p:txBody>
        </p:sp>
        <p:sp>
          <p:nvSpPr>
            <p:cNvPr id="240894" name="Freeform 254"/>
            <p:cNvSpPr>
              <a:spLocks/>
            </p:cNvSpPr>
            <p:nvPr/>
          </p:nvSpPr>
          <p:spPr bwMode="auto">
            <a:xfrm>
              <a:off x="1548" y="1199"/>
              <a:ext cx="1" cy="93"/>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88"/>
                </a:cxn>
                <a:cxn ang="0">
                  <a:pos x="0" y="88"/>
                </a:cxn>
                <a:cxn ang="0">
                  <a:pos x="0" y="88"/>
                </a:cxn>
                <a:cxn ang="0">
                  <a:pos x="0" y="88"/>
                </a:cxn>
                <a:cxn ang="0">
                  <a:pos x="0" y="88"/>
                </a:cxn>
                <a:cxn ang="0">
                  <a:pos x="0" y="88"/>
                </a:cxn>
                <a:cxn ang="0">
                  <a:pos x="0" y="88"/>
                </a:cxn>
                <a:cxn ang="0">
                  <a:pos x="0" y="88"/>
                </a:cxn>
                <a:cxn ang="0">
                  <a:pos x="0" y="88"/>
                </a:cxn>
                <a:cxn ang="0">
                  <a:pos x="0" y="0"/>
                </a:cxn>
              </a:cxnLst>
              <a:rect l="0" t="0" r="r" b="b"/>
              <a:pathLst>
                <a:path h="88">
                  <a:moveTo>
                    <a:pt x="0" y="0"/>
                  </a:moveTo>
                  <a:lnTo>
                    <a:pt x="0" y="0"/>
                  </a:lnTo>
                  <a:lnTo>
                    <a:pt x="0" y="0"/>
                  </a:lnTo>
                  <a:lnTo>
                    <a:pt x="0" y="0"/>
                  </a:lnTo>
                  <a:lnTo>
                    <a:pt x="0" y="0"/>
                  </a:lnTo>
                  <a:lnTo>
                    <a:pt x="0" y="0"/>
                  </a:lnTo>
                  <a:lnTo>
                    <a:pt x="0" y="0"/>
                  </a:lnTo>
                  <a:lnTo>
                    <a:pt x="0" y="0"/>
                  </a:lnTo>
                  <a:lnTo>
                    <a:pt x="0" y="0"/>
                  </a:lnTo>
                  <a:lnTo>
                    <a:pt x="0" y="88"/>
                  </a:lnTo>
                  <a:lnTo>
                    <a:pt x="0" y="88"/>
                  </a:lnTo>
                  <a:lnTo>
                    <a:pt x="0" y="88"/>
                  </a:lnTo>
                  <a:lnTo>
                    <a:pt x="0" y="88"/>
                  </a:lnTo>
                  <a:lnTo>
                    <a:pt x="0" y="88"/>
                  </a:lnTo>
                  <a:lnTo>
                    <a:pt x="0" y="88"/>
                  </a:lnTo>
                  <a:lnTo>
                    <a:pt x="0" y="88"/>
                  </a:lnTo>
                  <a:lnTo>
                    <a:pt x="0" y="88"/>
                  </a:lnTo>
                  <a:lnTo>
                    <a:pt x="0" y="88"/>
                  </a:lnTo>
                  <a:lnTo>
                    <a:pt x="0" y="0"/>
                  </a:lnTo>
                  <a:close/>
                </a:path>
              </a:pathLst>
            </a:custGeom>
            <a:solidFill>
              <a:srgbClr val="000000"/>
            </a:solidFill>
            <a:ln w="9525">
              <a:noFill/>
              <a:round/>
              <a:headEnd/>
              <a:tailEnd/>
            </a:ln>
          </p:spPr>
          <p:txBody>
            <a:bodyPr/>
            <a:lstStyle/>
            <a:p>
              <a:endParaRPr lang="en-US"/>
            </a:p>
          </p:txBody>
        </p:sp>
        <p:pic>
          <p:nvPicPr>
            <p:cNvPr id="240895" name="Picture 255"/>
            <p:cNvPicPr>
              <a:picLocks noChangeAspect="1" noChangeArrowheads="1"/>
            </p:cNvPicPr>
            <p:nvPr/>
          </p:nvPicPr>
          <p:blipFill>
            <a:blip r:embed="rId12"/>
            <a:srcRect/>
            <a:stretch>
              <a:fillRect/>
            </a:stretch>
          </p:blipFill>
          <p:spPr bwMode="auto">
            <a:xfrm>
              <a:off x="1723" y="1292"/>
              <a:ext cx="223" cy="144"/>
            </a:xfrm>
            <a:prstGeom prst="rect">
              <a:avLst/>
            </a:prstGeom>
            <a:noFill/>
            <a:ln w="9525">
              <a:noFill/>
              <a:miter lim="800000"/>
              <a:headEnd/>
              <a:tailEnd/>
            </a:ln>
          </p:spPr>
        </p:pic>
        <p:sp>
          <p:nvSpPr>
            <p:cNvPr id="240896" name="Line 256"/>
            <p:cNvSpPr>
              <a:spLocks noChangeShapeType="1"/>
            </p:cNvSpPr>
            <p:nvPr/>
          </p:nvSpPr>
          <p:spPr bwMode="auto">
            <a:xfrm>
              <a:off x="1723" y="1292"/>
              <a:ext cx="223" cy="1"/>
            </a:xfrm>
            <a:prstGeom prst="line">
              <a:avLst/>
            </a:prstGeom>
            <a:noFill/>
            <a:ln w="12700">
              <a:solidFill>
                <a:srgbClr val="000000"/>
              </a:solidFill>
              <a:round/>
              <a:headEnd/>
              <a:tailEnd/>
            </a:ln>
          </p:spPr>
          <p:txBody>
            <a:bodyPr/>
            <a:lstStyle/>
            <a:p>
              <a:endParaRPr lang="en-US"/>
            </a:p>
          </p:txBody>
        </p:sp>
        <p:sp>
          <p:nvSpPr>
            <p:cNvPr id="240897" name="Line 257"/>
            <p:cNvSpPr>
              <a:spLocks noChangeShapeType="1"/>
            </p:cNvSpPr>
            <p:nvPr/>
          </p:nvSpPr>
          <p:spPr bwMode="auto">
            <a:xfrm>
              <a:off x="1946" y="1292"/>
              <a:ext cx="1" cy="1"/>
            </a:xfrm>
            <a:prstGeom prst="line">
              <a:avLst/>
            </a:prstGeom>
            <a:noFill/>
            <a:ln w="12700">
              <a:solidFill>
                <a:srgbClr val="000000"/>
              </a:solidFill>
              <a:round/>
              <a:headEnd/>
              <a:tailEnd/>
            </a:ln>
          </p:spPr>
          <p:txBody>
            <a:bodyPr/>
            <a:lstStyle/>
            <a:p>
              <a:endParaRPr lang="en-US"/>
            </a:p>
          </p:txBody>
        </p:sp>
        <p:sp>
          <p:nvSpPr>
            <p:cNvPr id="240898" name="Line 258"/>
            <p:cNvSpPr>
              <a:spLocks noChangeShapeType="1"/>
            </p:cNvSpPr>
            <p:nvPr/>
          </p:nvSpPr>
          <p:spPr bwMode="auto">
            <a:xfrm>
              <a:off x="1946" y="1292"/>
              <a:ext cx="1" cy="152"/>
            </a:xfrm>
            <a:prstGeom prst="line">
              <a:avLst/>
            </a:prstGeom>
            <a:noFill/>
            <a:ln w="12700">
              <a:solidFill>
                <a:srgbClr val="000000"/>
              </a:solidFill>
              <a:round/>
              <a:headEnd/>
              <a:tailEnd/>
            </a:ln>
          </p:spPr>
          <p:txBody>
            <a:bodyPr/>
            <a:lstStyle/>
            <a:p>
              <a:endParaRPr lang="en-US"/>
            </a:p>
          </p:txBody>
        </p:sp>
        <p:sp>
          <p:nvSpPr>
            <p:cNvPr id="240899" name="Line 259"/>
            <p:cNvSpPr>
              <a:spLocks noChangeShapeType="1"/>
            </p:cNvSpPr>
            <p:nvPr/>
          </p:nvSpPr>
          <p:spPr bwMode="auto">
            <a:xfrm>
              <a:off x="1946" y="1444"/>
              <a:ext cx="1" cy="1"/>
            </a:xfrm>
            <a:prstGeom prst="line">
              <a:avLst/>
            </a:prstGeom>
            <a:noFill/>
            <a:ln w="12700">
              <a:solidFill>
                <a:srgbClr val="000000"/>
              </a:solidFill>
              <a:round/>
              <a:headEnd/>
              <a:tailEnd/>
            </a:ln>
          </p:spPr>
          <p:txBody>
            <a:bodyPr/>
            <a:lstStyle/>
            <a:p>
              <a:endParaRPr lang="en-US"/>
            </a:p>
          </p:txBody>
        </p:sp>
        <p:sp>
          <p:nvSpPr>
            <p:cNvPr id="240900" name="Line 260"/>
            <p:cNvSpPr>
              <a:spLocks noChangeShapeType="1"/>
            </p:cNvSpPr>
            <p:nvPr/>
          </p:nvSpPr>
          <p:spPr bwMode="auto">
            <a:xfrm flipH="1">
              <a:off x="1723" y="1444"/>
              <a:ext cx="223" cy="1"/>
            </a:xfrm>
            <a:prstGeom prst="line">
              <a:avLst/>
            </a:prstGeom>
            <a:noFill/>
            <a:ln w="12700">
              <a:solidFill>
                <a:srgbClr val="000000"/>
              </a:solidFill>
              <a:round/>
              <a:headEnd/>
              <a:tailEnd/>
            </a:ln>
          </p:spPr>
          <p:txBody>
            <a:bodyPr/>
            <a:lstStyle/>
            <a:p>
              <a:endParaRPr lang="en-US"/>
            </a:p>
          </p:txBody>
        </p:sp>
        <p:sp>
          <p:nvSpPr>
            <p:cNvPr id="240901" name="Line 261"/>
            <p:cNvSpPr>
              <a:spLocks noChangeShapeType="1"/>
            </p:cNvSpPr>
            <p:nvPr/>
          </p:nvSpPr>
          <p:spPr bwMode="auto">
            <a:xfrm>
              <a:off x="1723" y="1444"/>
              <a:ext cx="1" cy="1"/>
            </a:xfrm>
            <a:prstGeom prst="line">
              <a:avLst/>
            </a:prstGeom>
            <a:noFill/>
            <a:ln w="12700">
              <a:solidFill>
                <a:srgbClr val="000000"/>
              </a:solidFill>
              <a:round/>
              <a:headEnd/>
              <a:tailEnd/>
            </a:ln>
          </p:spPr>
          <p:txBody>
            <a:bodyPr/>
            <a:lstStyle/>
            <a:p>
              <a:endParaRPr lang="en-US"/>
            </a:p>
          </p:txBody>
        </p:sp>
        <p:sp>
          <p:nvSpPr>
            <p:cNvPr id="240902" name="Line 262"/>
            <p:cNvSpPr>
              <a:spLocks noChangeShapeType="1"/>
            </p:cNvSpPr>
            <p:nvPr/>
          </p:nvSpPr>
          <p:spPr bwMode="auto">
            <a:xfrm flipV="1">
              <a:off x="1723" y="1292"/>
              <a:ext cx="1" cy="152"/>
            </a:xfrm>
            <a:prstGeom prst="line">
              <a:avLst/>
            </a:prstGeom>
            <a:noFill/>
            <a:ln w="12700">
              <a:solidFill>
                <a:srgbClr val="000000"/>
              </a:solidFill>
              <a:round/>
              <a:headEnd/>
              <a:tailEnd/>
            </a:ln>
          </p:spPr>
          <p:txBody>
            <a:bodyPr/>
            <a:lstStyle/>
            <a:p>
              <a:endParaRPr lang="en-US"/>
            </a:p>
          </p:txBody>
        </p:sp>
        <p:sp>
          <p:nvSpPr>
            <p:cNvPr id="240903" name="Line 263"/>
            <p:cNvSpPr>
              <a:spLocks noChangeShapeType="1"/>
            </p:cNvSpPr>
            <p:nvPr/>
          </p:nvSpPr>
          <p:spPr bwMode="auto">
            <a:xfrm>
              <a:off x="1723" y="1292"/>
              <a:ext cx="1" cy="1"/>
            </a:xfrm>
            <a:prstGeom prst="line">
              <a:avLst/>
            </a:prstGeom>
            <a:noFill/>
            <a:ln w="12700">
              <a:solidFill>
                <a:srgbClr val="000000"/>
              </a:solidFill>
              <a:round/>
              <a:headEnd/>
              <a:tailEnd/>
            </a:ln>
          </p:spPr>
          <p:txBody>
            <a:bodyPr/>
            <a:lstStyle/>
            <a:p>
              <a:endParaRPr lang="en-US"/>
            </a:p>
          </p:txBody>
        </p:sp>
        <p:sp>
          <p:nvSpPr>
            <p:cNvPr id="240904" name="Rectangle 264"/>
            <p:cNvSpPr>
              <a:spLocks noChangeArrowheads="1"/>
            </p:cNvSpPr>
            <p:nvPr/>
          </p:nvSpPr>
          <p:spPr bwMode="auto">
            <a:xfrm>
              <a:off x="1771" y="1292"/>
              <a:ext cx="85"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charset="0"/>
                </a:rPr>
                <a:t>M</a:t>
              </a:r>
              <a:endParaRPr lang="en-US"/>
            </a:p>
          </p:txBody>
        </p:sp>
        <p:pic>
          <p:nvPicPr>
            <p:cNvPr id="240905" name="Picture 265"/>
            <p:cNvPicPr>
              <a:picLocks noChangeAspect="1" noChangeArrowheads="1"/>
            </p:cNvPicPr>
            <p:nvPr/>
          </p:nvPicPr>
          <p:blipFill>
            <a:blip r:embed="rId4"/>
            <a:srcRect/>
            <a:stretch>
              <a:fillRect/>
            </a:stretch>
          </p:blipFill>
          <p:spPr bwMode="auto">
            <a:xfrm>
              <a:off x="1723" y="1056"/>
              <a:ext cx="223" cy="143"/>
            </a:xfrm>
            <a:prstGeom prst="rect">
              <a:avLst/>
            </a:prstGeom>
            <a:noFill/>
            <a:ln w="9525">
              <a:noFill/>
              <a:miter lim="800000"/>
              <a:headEnd/>
              <a:tailEnd/>
            </a:ln>
          </p:spPr>
        </p:pic>
        <p:sp>
          <p:nvSpPr>
            <p:cNvPr id="240906" name="Line 266"/>
            <p:cNvSpPr>
              <a:spLocks noChangeShapeType="1"/>
            </p:cNvSpPr>
            <p:nvPr/>
          </p:nvSpPr>
          <p:spPr bwMode="auto">
            <a:xfrm>
              <a:off x="1723" y="1056"/>
              <a:ext cx="223" cy="1"/>
            </a:xfrm>
            <a:prstGeom prst="line">
              <a:avLst/>
            </a:prstGeom>
            <a:noFill/>
            <a:ln w="12700">
              <a:solidFill>
                <a:srgbClr val="000000"/>
              </a:solidFill>
              <a:round/>
              <a:headEnd/>
              <a:tailEnd/>
            </a:ln>
          </p:spPr>
          <p:txBody>
            <a:bodyPr/>
            <a:lstStyle/>
            <a:p>
              <a:endParaRPr lang="en-US"/>
            </a:p>
          </p:txBody>
        </p:sp>
        <p:sp>
          <p:nvSpPr>
            <p:cNvPr id="240907" name="Line 267"/>
            <p:cNvSpPr>
              <a:spLocks noChangeShapeType="1"/>
            </p:cNvSpPr>
            <p:nvPr/>
          </p:nvSpPr>
          <p:spPr bwMode="auto">
            <a:xfrm>
              <a:off x="1946" y="1056"/>
              <a:ext cx="1" cy="1"/>
            </a:xfrm>
            <a:prstGeom prst="line">
              <a:avLst/>
            </a:prstGeom>
            <a:noFill/>
            <a:ln w="12700">
              <a:solidFill>
                <a:srgbClr val="000000"/>
              </a:solidFill>
              <a:round/>
              <a:headEnd/>
              <a:tailEnd/>
            </a:ln>
          </p:spPr>
          <p:txBody>
            <a:bodyPr/>
            <a:lstStyle/>
            <a:p>
              <a:endParaRPr lang="en-US"/>
            </a:p>
          </p:txBody>
        </p:sp>
        <p:sp>
          <p:nvSpPr>
            <p:cNvPr id="240908" name="Line 268"/>
            <p:cNvSpPr>
              <a:spLocks noChangeShapeType="1"/>
            </p:cNvSpPr>
            <p:nvPr/>
          </p:nvSpPr>
          <p:spPr bwMode="auto">
            <a:xfrm>
              <a:off x="1946" y="1056"/>
              <a:ext cx="1" cy="152"/>
            </a:xfrm>
            <a:prstGeom prst="line">
              <a:avLst/>
            </a:prstGeom>
            <a:noFill/>
            <a:ln w="12700">
              <a:solidFill>
                <a:srgbClr val="000000"/>
              </a:solidFill>
              <a:round/>
              <a:headEnd/>
              <a:tailEnd/>
            </a:ln>
          </p:spPr>
          <p:txBody>
            <a:bodyPr/>
            <a:lstStyle/>
            <a:p>
              <a:endParaRPr lang="en-US"/>
            </a:p>
          </p:txBody>
        </p:sp>
        <p:sp>
          <p:nvSpPr>
            <p:cNvPr id="240909" name="Line 269"/>
            <p:cNvSpPr>
              <a:spLocks noChangeShapeType="1"/>
            </p:cNvSpPr>
            <p:nvPr/>
          </p:nvSpPr>
          <p:spPr bwMode="auto">
            <a:xfrm>
              <a:off x="1946" y="1208"/>
              <a:ext cx="1" cy="1"/>
            </a:xfrm>
            <a:prstGeom prst="line">
              <a:avLst/>
            </a:prstGeom>
            <a:noFill/>
            <a:ln w="12700">
              <a:solidFill>
                <a:srgbClr val="000000"/>
              </a:solidFill>
              <a:round/>
              <a:headEnd/>
              <a:tailEnd/>
            </a:ln>
          </p:spPr>
          <p:txBody>
            <a:bodyPr/>
            <a:lstStyle/>
            <a:p>
              <a:endParaRPr lang="en-US"/>
            </a:p>
          </p:txBody>
        </p:sp>
        <p:sp>
          <p:nvSpPr>
            <p:cNvPr id="240910" name="Line 270"/>
            <p:cNvSpPr>
              <a:spLocks noChangeShapeType="1"/>
            </p:cNvSpPr>
            <p:nvPr/>
          </p:nvSpPr>
          <p:spPr bwMode="auto">
            <a:xfrm flipH="1">
              <a:off x="1723" y="1208"/>
              <a:ext cx="223" cy="1"/>
            </a:xfrm>
            <a:prstGeom prst="line">
              <a:avLst/>
            </a:prstGeom>
            <a:noFill/>
            <a:ln w="12700">
              <a:solidFill>
                <a:srgbClr val="000000"/>
              </a:solidFill>
              <a:round/>
              <a:headEnd/>
              <a:tailEnd/>
            </a:ln>
          </p:spPr>
          <p:txBody>
            <a:bodyPr/>
            <a:lstStyle/>
            <a:p>
              <a:endParaRPr lang="en-US"/>
            </a:p>
          </p:txBody>
        </p:sp>
        <p:sp>
          <p:nvSpPr>
            <p:cNvPr id="240911" name="Line 271"/>
            <p:cNvSpPr>
              <a:spLocks noChangeShapeType="1"/>
            </p:cNvSpPr>
            <p:nvPr/>
          </p:nvSpPr>
          <p:spPr bwMode="auto">
            <a:xfrm>
              <a:off x="1723" y="1208"/>
              <a:ext cx="1" cy="1"/>
            </a:xfrm>
            <a:prstGeom prst="line">
              <a:avLst/>
            </a:prstGeom>
            <a:noFill/>
            <a:ln w="12700">
              <a:solidFill>
                <a:srgbClr val="000000"/>
              </a:solidFill>
              <a:round/>
              <a:headEnd/>
              <a:tailEnd/>
            </a:ln>
          </p:spPr>
          <p:txBody>
            <a:bodyPr/>
            <a:lstStyle/>
            <a:p>
              <a:endParaRPr lang="en-US"/>
            </a:p>
          </p:txBody>
        </p:sp>
        <p:sp>
          <p:nvSpPr>
            <p:cNvPr id="240912" name="Line 272"/>
            <p:cNvSpPr>
              <a:spLocks noChangeShapeType="1"/>
            </p:cNvSpPr>
            <p:nvPr/>
          </p:nvSpPr>
          <p:spPr bwMode="auto">
            <a:xfrm flipV="1">
              <a:off x="1723" y="1056"/>
              <a:ext cx="1" cy="152"/>
            </a:xfrm>
            <a:prstGeom prst="line">
              <a:avLst/>
            </a:prstGeom>
            <a:noFill/>
            <a:ln w="12700">
              <a:solidFill>
                <a:srgbClr val="000000"/>
              </a:solidFill>
              <a:round/>
              <a:headEnd/>
              <a:tailEnd/>
            </a:ln>
          </p:spPr>
          <p:txBody>
            <a:bodyPr/>
            <a:lstStyle/>
            <a:p>
              <a:endParaRPr lang="en-US"/>
            </a:p>
          </p:txBody>
        </p:sp>
        <p:sp>
          <p:nvSpPr>
            <p:cNvPr id="240913" name="Line 273"/>
            <p:cNvSpPr>
              <a:spLocks noChangeShapeType="1"/>
            </p:cNvSpPr>
            <p:nvPr/>
          </p:nvSpPr>
          <p:spPr bwMode="auto">
            <a:xfrm>
              <a:off x="1723" y="1056"/>
              <a:ext cx="1" cy="1"/>
            </a:xfrm>
            <a:prstGeom prst="line">
              <a:avLst/>
            </a:prstGeom>
            <a:noFill/>
            <a:ln w="12700">
              <a:solidFill>
                <a:srgbClr val="000000"/>
              </a:solidFill>
              <a:round/>
              <a:headEnd/>
              <a:tailEnd/>
            </a:ln>
          </p:spPr>
          <p:txBody>
            <a:bodyPr/>
            <a:lstStyle/>
            <a:p>
              <a:endParaRPr lang="en-US"/>
            </a:p>
          </p:txBody>
        </p:sp>
        <p:sp>
          <p:nvSpPr>
            <p:cNvPr id="240914" name="Rectangle 274"/>
            <p:cNvSpPr>
              <a:spLocks noChangeArrowheads="1"/>
            </p:cNvSpPr>
            <p:nvPr/>
          </p:nvSpPr>
          <p:spPr bwMode="auto">
            <a:xfrm>
              <a:off x="1795" y="1056"/>
              <a:ext cx="53"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charset="0"/>
                </a:rPr>
                <a:t>P</a:t>
              </a:r>
              <a:endParaRPr lang="en-US"/>
            </a:p>
          </p:txBody>
        </p:sp>
        <p:sp>
          <p:nvSpPr>
            <p:cNvPr id="240915" name="Freeform 275"/>
            <p:cNvSpPr>
              <a:spLocks/>
            </p:cNvSpPr>
            <p:nvPr/>
          </p:nvSpPr>
          <p:spPr bwMode="auto">
            <a:xfrm>
              <a:off x="1835" y="1199"/>
              <a:ext cx="1" cy="93"/>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88"/>
                </a:cxn>
                <a:cxn ang="0">
                  <a:pos x="0" y="88"/>
                </a:cxn>
                <a:cxn ang="0">
                  <a:pos x="0" y="88"/>
                </a:cxn>
                <a:cxn ang="0">
                  <a:pos x="0" y="88"/>
                </a:cxn>
                <a:cxn ang="0">
                  <a:pos x="0" y="88"/>
                </a:cxn>
                <a:cxn ang="0">
                  <a:pos x="0" y="88"/>
                </a:cxn>
                <a:cxn ang="0">
                  <a:pos x="0" y="88"/>
                </a:cxn>
                <a:cxn ang="0">
                  <a:pos x="0" y="88"/>
                </a:cxn>
                <a:cxn ang="0">
                  <a:pos x="0" y="88"/>
                </a:cxn>
                <a:cxn ang="0">
                  <a:pos x="0" y="0"/>
                </a:cxn>
              </a:cxnLst>
              <a:rect l="0" t="0" r="r" b="b"/>
              <a:pathLst>
                <a:path h="88">
                  <a:moveTo>
                    <a:pt x="0" y="0"/>
                  </a:moveTo>
                  <a:lnTo>
                    <a:pt x="0" y="0"/>
                  </a:lnTo>
                  <a:lnTo>
                    <a:pt x="0" y="0"/>
                  </a:lnTo>
                  <a:lnTo>
                    <a:pt x="0" y="0"/>
                  </a:lnTo>
                  <a:lnTo>
                    <a:pt x="0" y="0"/>
                  </a:lnTo>
                  <a:lnTo>
                    <a:pt x="0" y="0"/>
                  </a:lnTo>
                  <a:lnTo>
                    <a:pt x="0" y="0"/>
                  </a:lnTo>
                  <a:lnTo>
                    <a:pt x="0" y="0"/>
                  </a:lnTo>
                  <a:lnTo>
                    <a:pt x="0" y="0"/>
                  </a:lnTo>
                  <a:lnTo>
                    <a:pt x="0" y="88"/>
                  </a:lnTo>
                  <a:lnTo>
                    <a:pt x="0" y="88"/>
                  </a:lnTo>
                  <a:lnTo>
                    <a:pt x="0" y="88"/>
                  </a:lnTo>
                  <a:lnTo>
                    <a:pt x="0" y="88"/>
                  </a:lnTo>
                  <a:lnTo>
                    <a:pt x="0" y="88"/>
                  </a:lnTo>
                  <a:lnTo>
                    <a:pt x="0" y="88"/>
                  </a:lnTo>
                  <a:lnTo>
                    <a:pt x="0" y="88"/>
                  </a:lnTo>
                  <a:lnTo>
                    <a:pt x="0" y="88"/>
                  </a:lnTo>
                  <a:lnTo>
                    <a:pt x="0" y="88"/>
                  </a:lnTo>
                  <a:lnTo>
                    <a:pt x="0" y="0"/>
                  </a:lnTo>
                  <a:close/>
                </a:path>
              </a:pathLst>
            </a:custGeom>
            <a:solidFill>
              <a:srgbClr val="000000"/>
            </a:solidFill>
            <a:ln w="9525">
              <a:noFill/>
              <a:round/>
              <a:headEnd/>
              <a:tailEnd/>
            </a:ln>
          </p:spPr>
          <p:txBody>
            <a:bodyPr/>
            <a:lstStyle/>
            <a:p>
              <a:endParaRPr lang="en-US"/>
            </a:p>
          </p:txBody>
        </p:sp>
        <p:pic>
          <p:nvPicPr>
            <p:cNvPr id="240916" name="Picture 276"/>
            <p:cNvPicPr>
              <a:picLocks noChangeAspect="1" noChangeArrowheads="1"/>
            </p:cNvPicPr>
            <p:nvPr/>
          </p:nvPicPr>
          <p:blipFill>
            <a:blip r:embed="rId13"/>
            <a:srcRect/>
            <a:stretch>
              <a:fillRect/>
            </a:stretch>
          </p:blipFill>
          <p:spPr bwMode="auto">
            <a:xfrm>
              <a:off x="1134" y="1292"/>
              <a:ext cx="215" cy="144"/>
            </a:xfrm>
            <a:prstGeom prst="rect">
              <a:avLst/>
            </a:prstGeom>
            <a:noFill/>
            <a:ln w="9525">
              <a:noFill/>
              <a:miter lim="800000"/>
              <a:headEnd/>
              <a:tailEnd/>
            </a:ln>
          </p:spPr>
        </p:pic>
        <p:sp>
          <p:nvSpPr>
            <p:cNvPr id="240917" name="Line 277"/>
            <p:cNvSpPr>
              <a:spLocks noChangeShapeType="1"/>
            </p:cNvSpPr>
            <p:nvPr/>
          </p:nvSpPr>
          <p:spPr bwMode="auto">
            <a:xfrm>
              <a:off x="1126" y="1292"/>
              <a:ext cx="223" cy="1"/>
            </a:xfrm>
            <a:prstGeom prst="line">
              <a:avLst/>
            </a:prstGeom>
            <a:noFill/>
            <a:ln w="12700">
              <a:solidFill>
                <a:srgbClr val="000000"/>
              </a:solidFill>
              <a:round/>
              <a:headEnd/>
              <a:tailEnd/>
            </a:ln>
          </p:spPr>
          <p:txBody>
            <a:bodyPr/>
            <a:lstStyle/>
            <a:p>
              <a:endParaRPr lang="en-US"/>
            </a:p>
          </p:txBody>
        </p:sp>
        <p:sp>
          <p:nvSpPr>
            <p:cNvPr id="240918" name="Line 278"/>
            <p:cNvSpPr>
              <a:spLocks noChangeShapeType="1"/>
            </p:cNvSpPr>
            <p:nvPr/>
          </p:nvSpPr>
          <p:spPr bwMode="auto">
            <a:xfrm>
              <a:off x="1349" y="1292"/>
              <a:ext cx="1" cy="1"/>
            </a:xfrm>
            <a:prstGeom prst="line">
              <a:avLst/>
            </a:prstGeom>
            <a:noFill/>
            <a:ln w="12700">
              <a:solidFill>
                <a:srgbClr val="000000"/>
              </a:solidFill>
              <a:round/>
              <a:headEnd/>
              <a:tailEnd/>
            </a:ln>
          </p:spPr>
          <p:txBody>
            <a:bodyPr/>
            <a:lstStyle/>
            <a:p>
              <a:endParaRPr lang="en-US"/>
            </a:p>
          </p:txBody>
        </p:sp>
        <p:sp>
          <p:nvSpPr>
            <p:cNvPr id="240919" name="Line 279"/>
            <p:cNvSpPr>
              <a:spLocks noChangeShapeType="1"/>
            </p:cNvSpPr>
            <p:nvPr/>
          </p:nvSpPr>
          <p:spPr bwMode="auto">
            <a:xfrm>
              <a:off x="1349" y="1292"/>
              <a:ext cx="1" cy="152"/>
            </a:xfrm>
            <a:prstGeom prst="line">
              <a:avLst/>
            </a:prstGeom>
            <a:noFill/>
            <a:ln w="12700">
              <a:solidFill>
                <a:srgbClr val="000000"/>
              </a:solidFill>
              <a:round/>
              <a:headEnd/>
              <a:tailEnd/>
            </a:ln>
          </p:spPr>
          <p:txBody>
            <a:bodyPr/>
            <a:lstStyle/>
            <a:p>
              <a:endParaRPr lang="en-US"/>
            </a:p>
          </p:txBody>
        </p:sp>
        <p:sp>
          <p:nvSpPr>
            <p:cNvPr id="240920" name="Line 280"/>
            <p:cNvSpPr>
              <a:spLocks noChangeShapeType="1"/>
            </p:cNvSpPr>
            <p:nvPr/>
          </p:nvSpPr>
          <p:spPr bwMode="auto">
            <a:xfrm>
              <a:off x="1349" y="1444"/>
              <a:ext cx="1" cy="1"/>
            </a:xfrm>
            <a:prstGeom prst="line">
              <a:avLst/>
            </a:prstGeom>
            <a:noFill/>
            <a:ln w="12700">
              <a:solidFill>
                <a:srgbClr val="000000"/>
              </a:solidFill>
              <a:round/>
              <a:headEnd/>
              <a:tailEnd/>
            </a:ln>
          </p:spPr>
          <p:txBody>
            <a:bodyPr/>
            <a:lstStyle/>
            <a:p>
              <a:endParaRPr lang="en-US"/>
            </a:p>
          </p:txBody>
        </p:sp>
        <p:sp>
          <p:nvSpPr>
            <p:cNvPr id="240921" name="Line 281"/>
            <p:cNvSpPr>
              <a:spLocks noChangeShapeType="1"/>
            </p:cNvSpPr>
            <p:nvPr/>
          </p:nvSpPr>
          <p:spPr bwMode="auto">
            <a:xfrm flipH="1">
              <a:off x="1126" y="1444"/>
              <a:ext cx="223" cy="1"/>
            </a:xfrm>
            <a:prstGeom prst="line">
              <a:avLst/>
            </a:prstGeom>
            <a:noFill/>
            <a:ln w="12700">
              <a:solidFill>
                <a:srgbClr val="000000"/>
              </a:solidFill>
              <a:round/>
              <a:headEnd/>
              <a:tailEnd/>
            </a:ln>
          </p:spPr>
          <p:txBody>
            <a:bodyPr/>
            <a:lstStyle/>
            <a:p>
              <a:endParaRPr lang="en-US"/>
            </a:p>
          </p:txBody>
        </p:sp>
        <p:sp>
          <p:nvSpPr>
            <p:cNvPr id="240922" name="Line 282"/>
            <p:cNvSpPr>
              <a:spLocks noChangeShapeType="1"/>
            </p:cNvSpPr>
            <p:nvPr/>
          </p:nvSpPr>
          <p:spPr bwMode="auto">
            <a:xfrm>
              <a:off x="1126" y="1444"/>
              <a:ext cx="1" cy="1"/>
            </a:xfrm>
            <a:prstGeom prst="line">
              <a:avLst/>
            </a:prstGeom>
            <a:noFill/>
            <a:ln w="12700">
              <a:solidFill>
                <a:srgbClr val="000000"/>
              </a:solidFill>
              <a:round/>
              <a:headEnd/>
              <a:tailEnd/>
            </a:ln>
          </p:spPr>
          <p:txBody>
            <a:bodyPr/>
            <a:lstStyle/>
            <a:p>
              <a:endParaRPr lang="en-US"/>
            </a:p>
          </p:txBody>
        </p:sp>
        <p:sp>
          <p:nvSpPr>
            <p:cNvPr id="240923" name="Line 283"/>
            <p:cNvSpPr>
              <a:spLocks noChangeShapeType="1"/>
            </p:cNvSpPr>
            <p:nvPr/>
          </p:nvSpPr>
          <p:spPr bwMode="auto">
            <a:xfrm flipV="1">
              <a:off x="1126" y="1292"/>
              <a:ext cx="1" cy="152"/>
            </a:xfrm>
            <a:prstGeom prst="line">
              <a:avLst/>
            </a:prstGeom>
            <a:noFill/>
            <a:ln w="12700">
              <a:solidFill>
                <a:srgbClr val="000000"/>
              </a:solidFill>
              <a:round/>
              <a:headEnd/>
              <a:tailEnd/>
            </a:ln>
          </p:spPr>
          <p:txBody>
            <a:bodyPr/>
            <a:lstStyle/>
            <a:p>
              <a:endParaRPr lang="en-US"/>
            </a:p>
          </p:txBody>
        </p:sp>
        <p:sp>
          <p:nvSpPr>
            <p:cNvPr id="240924" name="Line 284"/>
            <p:cNvSpPr>
              <a:spLocks noChangeShapeType="1"/>
            </p:cNvSpPr>
            <p:nvPr/>
          </p:nvSpPr>
          <p:spPr bwMode="auto">
            <a:xfrm>
              <a:off x="1126" y="1292"/>
              <a:ext cx="1" cy="1"/>
            </a:xfrm>
            <a:prstGeom prst="line">
              <a:avLst/>
            </a:prstGeom>
            <a:noFill/>
            <a:ln w="12700">
              <a:solidFill>
                <a:srgbClr val="000000"/>
              </a:solidFill>
              <a:round/>
              <a:headEnd/>
              <a:tailEnd/>
            </a:ln>
          </p:spPr>
          <p:txBody>
            <a:bodyPr/>
            <a:lstStyle/>
            <a:p>
              <a:endParaRPr lang="en-US"/>
            </a:p>
          </p:txBody>
        </p:sp>
        <p:sp>
          <p:nvSpPr>
            <p:cNvPr id="240925" name="Rectangle 285"/>
            <p:cNvSpPr>
              <a:spLocks noChangeArrowheads="1"/>
            </p:cNvSpPr>
            <p:nvPr/>
          </p:nvSpPr>
          <p:spPr bwMode="auto">
            <a:xfrm>
              <a:off x="1174" y="1292"/>
              <a:ext cx="85"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charset="0"/>
                </a:rPr>
                <a:t>M</a:t>
              </a:r>
              <a:endParaRPr lang="en-US"/>
            </a:p>
          </p:txBody>
        </p:sp>
        <p:pic>
          <p:nvPicPr>
            <p:cNvPr id="240926" name="Picture 286"/>
            <p:cNvPicPr>
              <a:picLocks noChangeAspect="1" noChangeArrowheads="1"/>
            </p:cNvPicPr>
            <p:nvPr/>
          </p:nvPicPr>
          <p:blipFill>
            <a:blip r:embed="rId3"/>
            <a:srcRect/>
            <a:stretch>
              <a:fillRect/>
            </a:stretch>
          </p:blipFill>
          <p:spPr bwMode="auto">
            <a:xfrm>
              <a:off x="1134" y="1056"/>
              <a:ext cx="215" cy="143"/>
            </a:xfrm>
            <a:prstGeom prst="rect">
              <a:avLst/>
            </a:prstGeom>
            <a:noFill/>
            <a:ln w="9525">
              <a:noFill/>
              <a:miter lim="800000"/>
              <a:headEnd/>
              <a:tailEnd/>
            </a:ln>
          </p:spPr>
        </p:pic>
        <p:sp>
          <p:nvSpPr>
            <p:cNvPr id="240927" name="Line 287"/>
            <p:cNvSpPr>
              <a:spLocks noChangeShapeType="1"/>
            </p:cNvSpPr>
            <p:nvPr/>
          </p:nvSpPr>
          <p:spPr bwMode="auto">
            <a:xfrm>
              <a:off x="1126" y="1056"/>
              <a:ext cx="223" cy="1"/>
            </a:xfrm>
            <a:prstGeom prst="line">
              <a:avLst/>
            </a:prstGeom>
            <a:noFill/>
            <a:ln w="12700">
              <a:solidFill>
                <a:srgbClr val="000000"/>
              </a:solidFill>
              <a:round/>
              <a:headEnd/>
              <a:tailEnd/>
            </a:ln>
          </p:spPr>
          <p:txBody>
            <a:bodyPr/>
            <a:lstStyle/>
            <a:p>
              <a:endParaRPr lang="en-US"/>
            </a:p>
          </p:txBody>
        </p:sp>
        <p:sp>
          <p:nvSpPr>
            <p:cNvPr id="240928" name="Line 288"/>
            <p:cNvSpPr>
              <a:spLocks noChangeShapeType="1"/>
            </p:cNvSpPr>
            <p:nvPr/>
          </p:nvSpPr>
          <p:spPr bwMode="auto">
            <a:xfrm>
              <a:off x="1349" y="1056"/>
              <a:ext cx="1" cy="1"/>
            </a:xfrm>
            <a:prstGeom prst="line">
              <a:avLst/>
            </a:prstGeom>
            <a:noFill/>
            <a:ln w="12700">
              <a:solidFill>
                <a:srgbClr val="000000"/>
              </a:solidFill>
              <a:round/>
              <a:headEnd/>
              <a:tailEnd/>
            </a:ln>
          </p:spPr>
          <p:txBody>
            <a:bodyPr/>
            <a:lstStyle/>
            <a:p>
              <a:endParaRPr lang="en-US"/>
            </a:p>
          </p:txBody>
        </p:sp>
        <p:sp>
          <p:nvSpPr>
            <p:cNvPr id="240929" name="Line 289"/>
            <p:cNvSpPr>
              <a:spLocks noChangeShapeType="1"/>
            </p:cNvSpPr>
            <p:nvPr/>
          </p:nvSpPr>
          <p:spPr bwMode="auto">
            <a:xfrm>
              <a:off x="1349" y="1056"/>
              <a:ext cx="1" cy="152"/>
            </a:xfrm>
            <a:prstGeom prst="line">
              <a:avLst/>
            </a:prstGeom>
            <a:noFill/>
            <a:ln w="12700">
              <a:solidFill>
                <a:srgbClr val="000000"/>
              </a:solidFill>
              <a:round/>
              <a:headEnd/>
              <a:tailEnd/>
            </a:ln>
          </p:spPr>
          <p:txBody>
            <a:bodyPr/>
            <a:lstStyle/>
            <a:p>
              <a:endParaRPr lang="en-US"/>
            </a:p>
          </p:txBody>
        </p:sp>
        <p:sp>
          <p:nvSpPr>
            <p:cNvPr id="240930" name="Line 290"/>
            <p:cNvSpPr>
              <a:spLocks noChangeShapeType="1"/>
            </p:cNvSpPr>
            <p:nvPr/>
          </p:nvSpPr>
          <p:spPr bwMode="auto">
            <a:xfrm>
              <a:off x="1349" y="1208"/>
              <a:ext cx="1" cy="1"/>
            </a:xfrm>
            <a:prstGeom prst="line">
              <a:avLst/>
            </a:prstGeom>
            <a:noFill/>
            <a:ln w="12700">
              <a:solidFill>
                <a:srgbClr val="000000"/>
              </a:solidFill>
              <a:round/>
              <a:headEnd/>
              <a:tailEnd/>
            </a:ln>
          </p:spPr>
          <p:txBody>
            <a:bodyPr/>
            <a:lstStyle/>
            <a:p>
              <a:endParaRPr lang="en-US"/>
            </a:p>
          </p:txBody>
        </p:sp>
        <p:sp>
          <p:nvSpPr>
            <p:cNvPr id="240931" name="Line 291"/>
            <p:cNvSpPr>
              <a:spLocks noChangeShapeType="1"/>
            </p:cNvSpPr>
            <p:nvPr/>
          </p:nvSpPr>
          <p:spPr bwMode="auto">
            <a:xfrm flipH="1">
              <a:off x="1126" y="1208"/>
              <a:ext cx="223" cy="1"/>
            </a:xfrm>
            <a:prstGeom prst="line">
              <a:avLst/>
            </a:prstGeom>
            <a:noFill/>
            <a:ln w="12700">
              <a:solidFill>
                <a:srgbClr val="000000"/>
              </a:solidFill>
              <a:round/>
              <a:headEnd/>
              <a:tailEnd/>
            </a:ln>
          </p:spPr>
          <p:txBody>
            <a:bodyPr/>
            <a:lstStyle/>
            <a:p>
              <a:endParaRPr lang="en-US"/>
            </a:p>
          </p:txBody>
        </p:sp>
        <p:sp>
          <p:nvSpPr>
            <p:cNvPr id="240932" name="Line 292"/>
            <p:cNvSpPr>
              <a:spLocks noChangeShapeType="1"/>
            </p:cNvSpPr>
            <p:nvPr/>
          </p:nvSpPr>
          <p:spPr bwMode="auto">
            <a:xfrm>
              <a:off x="1126" y="1208"/>
              <a:ext cx="1" cy="1"/>
            </a:xfrm>
            <a:prstGeom prst="line">
              <a:avLst/>
            </a:prstGeom>
            <a:noFill/>
            <a:ln w="12700">
              <a:solidFill>
                <a:srgbClr val="000000"/>
              </a:solidFill>
              <a:round/>
              <a:headEnd/>
              <a:tailEnd/>
            </a:ln>
          </p:spPr>
          <p:txBody>
            <a:bodyPr/>
            <a:lstStyle/>
            <a:p>
              <a:endParaRPr lang="en-US"/>
            </a:p>
          </p:txBody>
        </p:sp>
        <p:sp>
          <p:nvSpPr>
            <p:cNvPr id="240933" name="Line 293"/>
            <p:cNvSpPr>
              <a:spLocks noChangeShapeType="1"/>
            </p:cNvSpPr>
            <p:nvPr/>
          </p:nvSpPr>
          <p:spPr bwMode="auto">
            <a:xfrm flipV="1">
              <a:off x="1126" y="1056"/>
              <a:ext cx="1" cy="152"/>
            </a:xfrm>
            <a:prstGeom prst="line">
              <a:avLst/>
            </a:prstGeom>
            <a:noFill/>
            <a:ln w="12700">
              <a:solidFill>
                <a:srgbClr val="000000"/>
              </a:solidFill>
              <a:round/>
              <a:headEnd/>
              <a:tailEnd/>
            </a:ln>
          </p:spPr>
          <p:txBody>
            <a:bodyPr/>
            <a:lstStyle/>
            <a:p>
              <a:endParaRPr lang="en-US"/>
            </a:p>
          </p:txBody>
        </p:sp>
        <p:sp>
          <p:nvSpPr>
            <p:cNvPr id="240934" name="Line 294"/>
            <p:cNvSpPr>
              <a:spLocks noChangeShapeType="1"/>
            </p:cNvSpPr>
            <p:nvPr/>
          </p:nvSpPr>
          <p:spPr bwMode="auto">
            <a:xfrm>
              <a:off x="1126" y="1056"/>
              <a:ext cx="1" cy="1"/>
            </a:xfrm>
            <a:prstGeom prst="line">
              <a:avLst/>
            </a:prstGeom>
            <a:noFill/>
            <a:ln w="12700">
              <a:solidFill>
                <a:srgbClr val="000000"/>
              </a:solidFill>
              <a:round/>
              <a:headEnd/>
              <a:tailEnd/>
            </a:ln>
          </p:spPr>
          <p:txBody>
            <a:bodyPr/>
            <a:lstStyle/>
            <a:p>
              <a:endParaRPr lang="en-US"/>
            </a:p>
          </p:txBody>
        </p:sp>
        <p:sp>
          <p:nvSpPr>
            <p:cNvPr id="240935" name="Rectangle 295"/>
            <p:cNvSpPr>
              <a:spLocks noChangeArrowheads="1"/>
            </p:cNvSpPr>
            <p:nvPr/>
          </p:nvSpPr>
          <p:spPr bwMode="auto">
            <a:xfrm>
              <a:off x="1198" y="1056"/>
              <a:ext cx="53"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charset="0"/>
                </a:rPr>
                <a:t>P</a:t>
              </a:r>
              <a:endParaRPr lang="en-US"/>
            </a:p>
          </p:txBody>
        </p:sp>
        <p:sp>
          <p:nvSpPr>
            <p:cNvPr id="240936" name="Freeform 296"/>
            <p:cNvSpPr>
              <a:spLocks/>
            </p:cNvSpPr>
            <p:nvPr/>
          </p:nvSpPr>
          <p:spPr bwMode="auto">
            <a:xfrm>
              <a:off x="1238" y="1199"/>
              <a:ext cx="1" cy="93"/>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88"/>
                </a:cxn>
                <a:cxn ang="0">
                  <a:pos x="0" y="88"/>
                </a:cxn>
                <a:cxn ang="0">
                  <a:pos x="0" y="88"/>
                </a:cxn>
                <a:cxn ang="0">
                  <a:pos x="0" y="88"/>
                </a:cxn>
                <a:cxn ang="0">
                  <a:pos x="0" y="88"/>
                </a:cxn>
                <a:cxn ang="0">
                  <a:pos x="0" y="88"/>
                </a:cxn>
                <a:cxn ang="0">
                  <a:pos x="0" y="88"/>
                </a:cxn>
                <a:cxn ang="0">
                  <a:pos x="0" y="88"/>
                </a:cxn>
                <a:cxn ang="0">
                  <a:pos x="0" y="88"/>
                </a:cxn>
                <a:cxn ang="0">
                  <a:pos x="0" y="0"/>
                </a:cxn>
              </a:cxnLst>
              <a:rect l="0" t="0" r="r" b="b"/>
              <a:pathLst>
                <a:path h="88">
                  <a:moveTo>
                    <a:pt x="0" y="0"/>
                  </a:moveTo>
                  <a:lnTo>
                    <a:pt x="0" y="0"/>
                  </a:lnTo>
                  <a:lnTo>
                    <a:pt x="0" y="0"/>
                  </a:lnTo>
                  <a:lnTo>
                    <a:pt x="0" y="0"/>
                  </a:lnTo>
                  <a:lnTo>
                    <a:pt x="0" y="0"/>
                  </a:lnTo>
                  <a:lnTo>
                    <a:pt x="0" y="0"/>
                  </a:lnTo>
                  <a:lnTo>
                    <a:pt x="0" y="0"/>
                  </a:lnTo>
                  <a:lnTo>
                    <a:pt x="0" y="0"/>
                  </a:lnTo>
                  <a:lnTo>
                    <a:pt x="0" y="0"/>
                  </a:lnTo>
                  <a:lnTo>
                    <a:pt x="0" y="88"/>
                  </a:lnTo>
                  <a:lnTo>
                    <a:pt x="0" y="88"/>
                  </a:lnTo>
                  <a:lnTo>
                    <a:pt x="0" y="88"/>
                  </a:lnTo>
                  <a:lnTo>
                    <a:pt x="0" y="88"/>
                  </a:lnTo>
                  <a:lnTo>
                    <a:pt x="0" y="88"/>
                  </a:lnTo>
                  <a:lnTo>
                    <a:pt x="0" y="88"/>
                  </a:lnTo>
                  <a:lnTo>
                    <a:pt x="0" y="88"/>
                  </a:lnTo>
                  <a:lnTo>
                    <a:pt x="0" y="88"/>
                  </a:lnTo>
                  <a:lnTo>
                    <a:pt x="0" y="88"/>
                  </a:lnTo>
                  <a:lnTo>
                    <a:pt x="0" y="0"/>
                  </a:lnTo>
                  <a:close/>
                </a:path>
              </a:pathLst>
            </a:custGeom>
            <a:solidFill>
              <a:srgbClr val="000000"/>
            </a:solidFill>
            <a:ln w="9525">
              <a:noFill/>
              <a:round/>
              <a:headEnd/>
              <a:tailEnd/>
            </a:ln>
          </p:spPr>
          <p:txBody>
            <a:bodyPr/>
            <a:lstStyle/>
            <a:p>
              <a:endParaRPr lang="en-US"/>
            </a:p>
          </p:txBody>
        </p:sp>
        <p:pic>
          <p:nvPicPr>
            <p:cNvPr id="240937" name="Picture 297"/>
            <p:cNvPicPr>
              <a:picLocks noChangeAspect="1" noChangeArrowheads="1"/>
            </p:cNvPicPr>
            <p:nvPr/>
          </p:nvPicPr>
          <p:blipFill>
            <a:blip r:embed="rId13"/>
            <a:srcRect/>
            <a:stretch>
              <a:fillRect/>
            </a:stretch>
          </p:blipFill>
          <p:spPr bwMode="auto">
            <a:xfrm>
              <a:off x="824" y="1292"/>
              <a:ext cx="215" cy="144"/>
            </a:xfrm>
            <a:prstGeom prst="rect">
              <a:avLst/>
            </a:prstGeom>
            <a:noFill/>
            <a:ln w="9525">
              <a:noFill/>
              <a:miter lim="800000"/>
              <a:headEnd/>
              <a:tailEnd/>
            </a:ln>
          </p:spPr>
        </p:pic>
        <p:sp>
          <p:nvSpPr>
            <p:cNvPr id="240938" name="Line 298"/>
            <p:cNvSpPr>
              <a:spLocks noChangeShapeType="1"/>
            </p:cNvSpPr>
            <p:nvPr/>
          </p:nvSpPr>
          <p:spPr bwMode="auto">
            <a:xfrm>
              <a:off x="816" y="1292"/>
              <a:ext cx="223" cy="1"/>
            </a:xfrm>
            <a:prstGeom prst="line">
              <a:avLst/>
            </a:prstGeom>
            <a:noFill/>
            <a:ln w="12700">
              <a:solidFill>
                <a:srgbClr val="000000"/>
              </a:solidFill>
              <a:round/>
              <a:headEnd/>
              <a:tailEnd/>
            </a:ln>
          </p:spPr>
          <p:txBody>
            <a:bodyPr/>
            <a:lstStyle/>
            <a:p>
              <a:endParaRPr lang="en-US"/>
            </a:p>
          </p:txBody>
        </p:sp>
        <p:sp>
          <p:nvSpPr>
            <p:cNvPr id="240939" name="Line 299"/>
            <p:cNvSpPr>
              <a:spLocks noChangeShapeType="1"/>
            </p:cNvSpPr>
            <p:nvPr/>
          </p:nvSpPr>
          <p:spPr bwMode="auto">
            <a:xfrm>
              <a:off x="1039" y="1292"/>
              <a:ext cx="1" cy="1"/>
            </a:xfrm>
            <a:prstGeom prst="line">
              <a:avLst/>
            </a:prstGeom>
            <a:noFill/>
            <a:ln w="12700">
              <a:solidFill>
                <a:srgbClr val="000000"/>
              </a:solidFill>
              <a:round/>
              <a:headEnd/>
              <a:tailEnd/>
            </a:ln>
          </p:spPr>
          <p:txBody>
            <a:bodyPr/>
            <a:lstStyle/>
            <a:p>
              <a:endParaRPr lang="en-US"/>
            </a:p>
          </p:txBody>
        </p:sp>
        <p:sp>
          <p:nvSpPr>
            <p:cNvPr id="240940" name="Line 300"/>
            <p:cNvSpPr>
              <a:spLocks noChangeShapeType="1"/>
            </p:cNvSpPr>
            <p:nvPr/>
          </p:nvSpPr>
          <p:spPr bwMode="auto">
            <a:xfrm>
              <a:off x="1039" y="1292"/>
              <a:ext cx="1" cy="152"/>
            </a:xfrm>
            <a:prstGeom prst="line">
              <a:avLst/>
            </a:prstGeom>
            <a:noFill/>
            <a:ln w="12700">
              <a:solidFill>
                <a:srgbClr val="000000"/>
              </a:solidFill>
              <a:round/>
              <a:headEnd/>
              <a:tailEnd/>
            </a:ln>
          </p:spPr>
          <p:txBody>
            <a:bodyPr/>
            <a:lstStyle/>
            <a:p>
              <a:endParaRPr lang="en-US"/>
            </a:p>
          </p:txBody>
        </p:sp>
        <p:sp>
          <p:nvSpPr>
            <p:cNvPr id="240941" name="Line 301"/>
            <p:cNvSpPr>
              <a:spLocks noChangeShapeType="1"/>
            </p:cNvSpPr>
            <p:nvPr/>
          </p:nvSpPr>
          <p:spPr bwMode="auto">
            <a:xfrm>
              <a:off x="1039" y="1444"/>
              <a:ext cx="1" cy="1"/>
            </a:xfrm>
            <a:prstGeom prst="line">
              <a:avLst/>
            </a:prstGeom>
            <a:noFill/>
            <a:ln w="12700">
              <a:solidFill>
                <a:srgbClr val="000000"/>
              </a:solidFill>
              <a:round/>
              <a:headEnd/>
              <a:tailEnd/>
            </a:ln>
          </p:spPr>
          <p:txBody>
            <a:bodyPr/>
            <a:lstStyle/>
            <a:p>
              <a:endParaRPr lang="en-US"/>
            </a:p>
          </p:txBody>
        </p:sp>
        <p:sp>
          <p:nvSpPr>
            <p:cNvPr id="240942" name="Line 302"/>
            <p:cNvSpPr>
              <a:spLocks noChangeShapeType="1"/>
            </p:cNvSpPr>
            <p:nvPr/>
          </p:nvSpPr>
          <p:spPr bwMode="auto">
            <a:xfrm flipH="1">
              <a:off x="816" y="1444"/>
              <a:ext cx="223" cy="1"/>
            </a:xfrm>
            <a:prstGeom prst="line">
              <a:avLst/>
            </a:prstGeom>
            <a:noFill/>
            <a:ln w="12700">
              <a:solidFill>
                <a:srgbClr val="000000"/>
              </a:solidFill>
              <a:round/>
              <a:headEnd/>
              <a:tailEnd/>
            </a:ln>
          </p:spPr>
          <p:txBody>
            <a:bodyPr/>
            <a:lstStyle/>
            <a:p>
              <a:endParaRPr lang="en-US"/>
            </a:p>
          </p:txBody>
        </p:sp>
        <p:sp>
          <p:nvSpPr>
            <p:cNvPr id="240943" name="Line 303"/>
            <p:cNvSpPr>
              <a:spLocks noChangeShapeType="1"/>
            </p:cNvSpPr>
            <p:nvPr/>
          </p:nvSpPr>
          <p:spPr bwMode="auto">
            <a:xfrm>
              <a:off x="816" y="1444"/>
              <a:ext cx="1" cy="1"/>
            </a:xfrm>
            <a:prstGeom prst="line">
              <a:avLst/>
            </a:prstGeom>
            <a:noFill/>
            <a:ln w="12700">
              <a:solidFill>
                <a:srgbClr val="000000"/>
              </a:solidFill>
              <a:round/>
              <a:headEnd/>
              <a:tailEnd/>
            </a:ln>
          </p:spPr>
          <p:txBody>
            <a:bodyPr/>
            <a:lstStyle/>
            <a:p>
              <a:endParaRPr lang="en-US"/>
            </a:p>
          </p:txBody>
        </p:sp>
        <p:sp>
          <p:nvSpPr>
            <p:cNvPr id="240944" name="Line 304"/>
            <p:cNvSpPr>
              <a:spLocks noChangeShapeType="1"/>
            </p:cNvSpPr>
            <p:nvPr/>
          </p:nvSpPr>
          <p:spPr bwMode="auto">
            <a:xfrm flipV="1">
              <a:off x="816" y="1292"/>
              <a:ext cx="1" cy="152"/>
            </a:xfrm>
            <a:prstGeom prst="line">
              <a:avLst/>
            </a:prstGeom>
            <a:noFill/>
            <a:ln w="12700">
              <a:solidFill>
                <a:srgbClr val="000000"/>
              </a:solidFill>
              <a:round/>
              <a:headEnd/>
              <a:tailEnd/>
            </a:ln>
          </p:spPr>
          <p:txBody>
            <a:bodyPr/>
            <a:lstStyle/>
            <a:p>
              <a:endParaRPr lang="en-US"/>
            </a:p>
          </p:txBody>
        </p:sp>
        <p:sp>
          <p:nvSpPr>
            <p:cNvPr id="240945" name="Line 305"/>
            <p:cNvSpPr>
              <a:spLocks noChangeShapeType="1"/>
            </p:cNvSpPr>
            <p:nvPr/>
          </p:nvSpPr>
          <p:spPr bwMode="auto">
            <a:xfrm>
              <a:off x="816" y="1292"/>
              <a:ext cx="1" cy="1"/>
            </a:xfrm>
            <a:prstGeom prst="line">
              <a:avLst/>
            </a:prstGeom>
            <a:noFill/>
            <a:ln w="12700">
              <a:solidFill>
                <a:srgbClr val="000000"/>
              </a:solidFill>
              <a:round/>
              <a:headEnd/>
              <a:tailEnd/>
            </a:ln>
          </p:spPr>
          <p:txBody>
            <a:bodyPr/>
            <a:lstStyle/>
            <a:p>
              <a:endParaRPr lang="en-US"/>
            </a:p>
          </p:txBody>
        </p:sp>
        <p:sp>
          <p:nvSpPr>
            <p:cNvPr id="240946" name="Rectangle 306"/>
            <p:cNvSpPr>
              <a:spLocks noChangeArrowheads="1"/>
            </p:cNvSpPr>
            <p:nvPr/>
          </p:nvSpPr>
          <p:spPr bwMode="auto">
            <a:xfrm>
              <a:off x="864" y="1292"/>
              <a:ext cx="85"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charset="0"/>
                </a:rPr>
                <a:t>M</a:t>
              </a:r>
              <a:endParaRPr lang="en-US"/>
            </a:p>
          </p:txBody>
        </p:sp>
        <p:pic>
          <p:nvPicPr>
            <p:cNvPr id="240947" name="Picture 307"/>
            <p:cNvPicPr>
              <a:picLocks noChangeAspect="1" noChangeArrowheads="1"/>
            </p:cNvPicPr>
            <p:nvPr/>
          </p:nvPicPr>
          <p:blipFill>
            <a:blip r:embed="rId3"/>
            <a:srcRect/>
            <a:stretch>
              <a:fillRect/>
            </a:stretch>
          </p:blipFill>
          <p:spPr bwMode="auto">
            <a:xfrm>
              <a:off x="824" y="1056"/>
              <a:ext cx="215" cy="143"/>
            </a:xfrm>
            <a:prstGeom prst="rect">
              <a:avLst/>
            </a:prstGeom>
            <a:noFill/>
            <a:ln w="9525">
              <a:noFill/>
              <a:miter lim="800000"/>
              <a:headEnd/>
              <a:tailEnd/>
            </a:ln>
          </p:spPr>
        </p:pic>
        <p:sp>
          <p:nvSpPr>
            <p:cNvPr id="240948" name="Line 308"/>
            <p:cNvSpPr>
              <a:spLocks noChangeShapeType="1"/>
            </p:cNvSpPr>
            <p:nvPr/>
          </p:nvSpPr>
          <p:spPr bwMode="auto">
            <a:xfrm>
              <a:off x="816" y="1056"/>
              <a:ext cx="223" cy="1"/>
            </a:xfrm>
            <a:prstGeom prst="line">
              <a:avLst/>
            </a:prstGeom>
            <a:noFill/>
            <a:ln w="12700">
              <a:solidFill>
                <a:srgbClr val="000000"/>
              </a:solidFill>
              <a:round/>
              <a:headEnd/>
              <a:tailEnd/>
            </a:ln>
          </p:spPr>
          <p:txBody>
            <a:bodyPr/>
            <a:lstStyle/>
            <a:p>
              <a:endParaRPr lang="en-US"/>
            </a:p>
          </p:txBody>
        </p:sp>
        <p:sp>
          <p:nvSpPr>
            <p:cNvPr id="240949" name="Line 309"/>
            <p:cNvSpPr>
              <a:spLocks noChangeShapeType="1"/>
            </p:cNvSpPr>
            <p:nvPr/>
          </p:nvSpPr>
          <p:spPr bwMode="auto">
            <a:xfrm>
              <a:off x="1039" y="1056"/>
              <a:ext cx="1" cy="1"/>
            </a:xfrm>
            <a:prstGeom prst="line">
              <a:avLst/>
            </a:prstGeom>
            <a:noFill/>
            <a:ln w="12700">
              <a:solidFill>
                <a:srgbClr val="000000"/>
              </a:solidFill>
              <a:round/>
              <a:headEnd/>
              <a:tailEnd/>
            </a:ln>
          </p:spPr>
          <p:txBody>
            <a:bodyPr/>
            <a:lstStyle/>
            <a:p>
              <a:endParaRPr lang="en-US"/>
            </a:p>
          </p:txBody>
        </p:sp>
        <p:sp>
          <p:nvSpPr>
            <p:cNvPr id="240950" name="Line 310"/>
            <p:cNvSpPr>
              <a:spLocks noChangeShapeType="1"/>
            </p:cNvSpPr>
            <p:nvPr/>
          </p:nvSpPr>
          <p:spPr bwMode="auto">
            <a:xfrm>
              <a:off x="1039" y="1056"/>
              <a:ext cx="1" cy="152"/>
            </a:xfrm>
            <a:prstGeom prst="line">
              <a:avLst/>
            </a:prstGeom>
            <a:noFill/>
            <a:ln w="12700">
              <a:solidFill>
                <a:srgbClr val="000000"/>
              </a:solidFill>
              <a:round/>
              <a:headEnd/>
              <a:tailEnd/>
            </a:ln>
          </p:spPr>
          <p:txBody>
            <a:bodyPr/>
            <a:lstStyle/>
            <a:p>
              <a:endParaRPr lang="en-US"/>
            </a:p>
          </p:txBody>
        </p:sp>
        <p:sp>
          <p:nvSpPr>
            <p:cNvPr id="240951" name="Line 311"/>
            <p:cNvSpPr>
              <a:spLocks noChangeShapeType="1"/>
            </p:cNvSpPr>
            <p:nvPr/>
          </p:nvSpPr>
          <p:spPr bwMode="auto">
            <a:xfrm>
              <a:off x="1039" y="1208"/>
              <a:ext cx="1" cy="1"/>
            </a:xfrm>
            <a:prstGeom prst="line">
              <a:avLst/>
            </a:prstGeom>
            <a:noFill/>
            <a:ln w="12700">
              <a:solidFill>
                <a:srgbClr val="000000"/>
              </a:solidFill>
              <a:round/>
              <a:headEnd/>
              <a:tailEnd/>
            </a:ln>
          </p:spPr>
          <p:txBody>
            <a:bodyPr/>
            <a:lstStyle/>
            <a:p>
              <a:endParaRPr lang="en-US"/>
            </a:p>
          </p:txBody>
        </p:sp>
        <p:sp>
          <p:nvSpPr>
            <p:cNvPr id="240952" name="Line 312"/>
            <p:cNvSpPr>
              <a:spLocks noChangeShapeType="1"/>
            </p:cNvSpPr>
            <p:nvPr/>
          </p:nvSpPr>
          <p:spPr bwMode="auto">
            <a:xfrm flipH="1">
              <a:off x="816" y="1208"/>
              <a:ext cx="223" cy="1"/>
            </a:xfrm>
            <a:prstGeom prst="line">
              <a:avLst/>
            </a:prstGeom>
            <a:noFill/>
            <a:ln w="12700">
              <a:solidFill>
                <a:srgbClr val="000000"/>
              </a:solidFill>
              <a:round/>
              <a:headEnd/>
              <a:tailEnd/>
            </a:ln>
          </p:spPr>
          <p:txBody>
            <a:bodyPr/>
            <a:lstStyle/>
            <a:p>
              <a:endParaRPr lang="en-US"/>
            </a:p>
          </p:txBody>
        </p:sp>
        <p:sp>
          <p:nvSpPr>
            <p:cNvPr id="240953" name="Line 313"/>
            <p:cNvSpPr>
              <a:spLocks noChangeShapeType="1"/>
            </p:cNvSpPr>
            <p:nvPr/>
          </p:nvSpPr>
          <p:spPr bwMode="auto">
            <a:xfrm>
              <a:off x="816" y="1208"/>
              <a:ext cx="1" cy="1"/>
            </a:xfrm>
            <a:prstGeom prst="line">
              <a:avLst/>
            </a:prstGeom>
            <a:noFill/>
            <a:ln w="12700">
              <a:solidFill>
                <a:srgbClr val="000000"/>
              </a:solidFill>
              <a:round/>
              <a:headEnd/>
              <a:tailEnd/>
            </a:ln>
          </p:spPr>
          <p:txBody>
            <a:bodyPr/>
            <a:lstStyle/>
            <a:p>
              <a:endParaRPr lang="en-US"/>
            </a:p>
          </p:txBody>
        </p:sp>
        <p:sp>
          <p:nvSpPr>
            <p:cNvPr id="240954" name="Line 314"/>
            <p:cNvSpPr>
              <a:spLocks noChangeShapeType="1"/>
            </p:cNvSpPr>
            <p:nvPr/>
          </p:nvSpPr>
          <p:spPr bwMode="auto">
            <a:xfrm flipV="1">
              <a:off x="816" y="1056"/>
              <a:ext cx="1" cy="152"/>
            </a:xfrm>
            <a:prstGeom prst="line">
              <a:avLst/>
            </a:prstGeom>
            <a:noFill/>
            <a:ln w="12700">
              <a:solidFill>
                <a:srgbClr val="000000"/>
              </a:solidFill>
              <a:round/>
              <a:headEnd/>
              <a:tailEnd/>
            </a:ln>
          </p:spPr>
          <p:txBody>
            <a:bodyPr/>
            <a:lstStyle/>
            <a:p>
              <a:endParaRPr lang="en-US"/>
            </a:p>
          </p:txBody>
        </p:sp>
        <p:sp>
          <p:nvSpPr>
            <p:cNvPr id="240955" name="Line 315"/>
            <p:cNvSpPr>
              <a:spLocks noChangeShapeType="1"/>
            </p:cNvSpPr>
            <p:nvPr/>
          </p:nvSpPr>
          <p:spPr bwMode="auto">
            <a:xfrm>
              <a:off x="816" y="1056"/>
              <a:ext cx="1" cy="1"/>
            </a:xfrm>
            <a:prstGeom prst="line">
              <a:avLst/>
            </a:prstGeom>
            <a:noFill/>
            <a:ln w="12700">
              <a:solidFill>
                <a:srgbClr val="000000"/>
              </a:solidFill>
              <a:round/>
              <a:headEnd/>
              <a:tailEnd/>
            </a:ln>
          </p:spPr>
          <p:txBody>
            <a:bodyPr/>
            <a:lstStyle/>
            <a:p>
              <a:endParaRPr lang="en-US"/>
            </a:p>
          </p:txBody>
        </p:sp>
        <p:sp>
          <p:nvSpPr>
            <p:cNvPr id="240956" name="Rectangle 316"/>
            <p:cNvSpPr>
              <a:spLocks noChangeArrowheads="1"/>
            </p:cNvSpPr>
            <p:nvPr/>
          </p:nvSpPr>
          <p:spPr bwMode="auto">
            <a:xfrm>
              <a:off x="888" y="1056"/>
              <a:ext cx="53"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charset="0"/>
                </a:rPr>
                <a:t>P</a:t>
              </a:r>
              <a:endParaRPr lang="en-US"/>
            </a:p>
          </p:txBody>
        </p:sp>
        <p:sp>
          <p:nvSpPr>
            <p:cNvPr id="240957" name="Freeform 317"/>
            <p:cNvSpPr>
              <a:spLocks/>
            </p:cNvSpPr>
            <p:nvPr/>
          </p:nvSpPr>
          <p:spPr bwMode="auto">
            <a:xfrm>
              <a:off x="927" y="1199"/>
              <a:ext cx="8" cy="93"/>
            </a:xfrm>
            <a:custGeom>
              <a:avLst/>
              <a:gdLst/>
              <a:ahLst/>
              <a:cxnLst>
                <a:cxn ang="0">
                  <a:pos x="8" y="0"/>
                </a:cxn>
                <a:cxn ang="0">
                  <a:pos x="8" y="0"/>
                </a:cxn>
                <a:cxn ang="0">
                  <a:pos x="8" y="0"/>
                </a:cxn>
                <a:cxn ang="0">
                  <a:pos x="8" y="0"/>
                </a:cxn>
                <a:cxn ang="0">
                  <a:pos x="0" y="0"/>
                </a:cxn>
                <a:cxn ang="0">
                  <a:pos x="0" y="0"/>
                </a:cxn>
                <a:cxn ang="0">
                  <a:pos x="0" y="0"/>
                </a:cxn>
                <a:cxn ang="0">
                  <a:pos x="0" y="0"/>
                </a:cxn>
                <a:cxn ang="0">
                  <a:pos x="0" y="0"/>
                </a:cxn>
                <a:cxn ang="0">
                  <a:pos x="0" y="88"/>
                </a:cxn>
                <a:cxn ang="0">
                  <a:pos x="0" y="88"/>
                </a:cxn>
                <a:cxn ang="0">
                  <a:pos x="0" y="88"/>
                </a:cxn>
                <a:cxn ang="0">
                  <a:pos x="0" y="88"/>
                </a:cxn>
                <a:cxn ang="0">
                  <a:pos x="0" y="88"/>
                </a:cxn>
                <a:cxn ang="0">
                  <a:pos x="0" y="88"/>
                </a:cxn>
                <a:cxn ang="0">
                  <a:pos x="8" y="88"/>
                </a:cxn>
                <a:cxn ang="0">
                  <a:pos x="8" y="88"/>
                </a:cxn>
                <a:cxn ang="0">
                  <a:pos x="8" y="88"/>
                </a:cxn>
                <a:cxn ang="0">
                  <a:pos x="8" y="0"/>
                </a:cxn>
              </a:cxnLst>
              <a:rect l="0" t="0" r="r" b="b"/>
              <a:pathLst>
                <a:path w="8" h="88">
                  <a:moveTo>
                    <a:pt x="8" y="0"/>
                  </a:moveTo>
                  <a:lnTo>
                    <a:pt x="8" y="0"/>
                  </a:lnTo>
                  <a:lnTo>
                    <a:pt x="8" y="0"/>
                  </a:lnTo>
                  <a:lnTo>
                    <a:pt x="8" y="0"/>
                  </a:lnTo>
                  <a:lnTo>
                    <a:pt x="0" y="0"/>
                  </a:lnTo>
                  <a:lnTo>
                    <a:pt x="0" y="0"/>
                  </a:lnTo>
                  <a:lnTo>
                    <a:pt x="0" y="0"/>
                  </a:lnTo>
                  <a:lnTo>
                    <a:pt x="0" y="0"/>
                  </a:lnTo>
                  <a:lnTo>
                    <a:pt x="0" y="0"/>
                  </a:lnTo>
                  <a:lnTo>
                    <a:pt x="0" y="88"/>
                  </a:lnTo>
                  <a:lnTo>
                    <a:pt x="0" y="88"/>
                  </a:lnTo>
                  <a:lnTo>
                    <a:pt x="0" y="88"/>
                  </a:lnTo>
                  <a:lnTo>
                    <a:pt x="0" y="88"/>
                  </a:lnTo>
                  <a:lnTo>
                    <a:pt x="0" y="88"/>
                  </a:lnTo>
                  <a:lnTo>
                    <a:pt x="0" y="88"/>
                  </a:lnTo>
                  <a:lnTo>
                    <a:pt x="8" y="88"/>
                  </a:lnTo>
                  <a:lnTo>
                    <a:pt x="8" y="88"/>
                  </a:lnTo>
                  <a:lnTo>
                    <a:pt x="8" y="88"/>
                  </a:lnTo>
                  <a:lnTo>
                    <a:pt x="8" y="0"/>
                  </a:lnTo>
                  <a:close/>
                </a:path>
              </a:pathLst>
            </a:custGeom>
            <a:solidFill>
              <a:srgbClr val="000000"/>
            </a:solidFill>
            <a:ln w="9525">
              <a:noFill/>
              <a:round/>
              <a:headEnd/>
              <a:tailEnd/>
            </a:ln>
          </p:spPr>
          <p:txBody>
            <a:bodyPr/>
            <a:lstStyle/>
            <a:p>
              <a:endParaRPr lang="en-US"/>
            </a:p>
          </p:txBody>
        </p:sp>
        <p:pic>
          <p:nvPicPr>
            <p:cNvPr id="240958" name="Picture 318"/>
            <p:cNvPicPr>
              <a:picLocks noChangeAspect="1" noChangeArrowheads="1"/>
            </p:cNvPicPr>
            <p:nvPr/>
          </p:nvPicPr>
          <p:blipFill>
            <a:blip r:embed="rId13"/>
            <a:srcRect/>
            <a:stretch>
              <a:fillRect/>
            </a:stretch>
          </p:blipFill>
          <p:spPr bwMode="auto">
            <a:xfrm>
              <a:off x="2018" y="1292"/>
              <a:ext cx="215" cy="144"/>
            </a:xfrm>
            <a:prstGeom prst="rect">
              <a:avLst/>
            </a:prstGeom>
            <a:noFill/>
            <a:ln w="9525">
              <a:noFill/>
              <a:miter lim="800000"/>
              <a:headEnd/>
              <a:tailEnd/>
            </a:ln>
          </p:spPr>
        </p:pic>
        <p:sp>
          <p:nvSpPr>
            <p:cNvPr id="240959" name="Line 319"/>
            <p:cNvSpPr>
              <a:spLocks noChangeShapeType="1"/>
            </p:cNvSpPr>
            <p:nvPr/>
          </p:nvSpPr>
          <p:spPr bwMode="auto">
            <a:xfrm>
              <a:off x="2010" y="1292"/>
              <a:ext cx="223" cy="1"/>
            </a:xfrm>
            <a:prstGeom prst="line">
              <a:avLst/>
            </a:prstGeom>
            <a:noFill/>
            <a:ln w="12700">
              <a:solidFill>
                <a:srgbClr val="000000"/>
              </a:solidFill>
              <a:round/>
              <a:headEnd/>
              <a:tailEnd/>
            </a:ln>
          </p:spPr>
          <p:txBody>
            <a:bodyPr/>
            <a:lstStyle/>
            <a:p>
              <a:endParaRPr lang="en-US"/>
            </a:p>
          </p:txBody>
        </p:sp>
        <p:sp>
          <p:nvSpPr>
            <p:cNvPr id="240960" name="Line 320"/>
            <p:cNvSpPr>
              <a:spLocks noChangeShapeType="1"/>
            </p:cNvSpPr>
            <p:nvPr/>
          </p:nvSpPr>
          <p:spPr bwMode="auto">
            <a:xfrm>
              <a:off x="2233" y="1292"/>
              <a:ext cx="1" cy="1"/>
            </a:xfrm>
            <a:prstGeom prst="line">
              <a:avLst/>
            </a:prstGeom>
            <a:noFill/>
            <a:ln w="12700">
              <a:solidFill>
                <a:srgbClr val="000000"/>
              </a:solidFill>
              <a:round/>
              <a:headEnd/>
              <a:tailEnd/>
            </a:ln>
          </p:spPr>
          <p:txBody>
            <a:bodyPr/>
            <a:lstStyle/>
            <a:p>
              <a:endParaRPr lang="en-US"/>
            </a:p>
          </p:txBody>
        </p:sp>
        <p:sp>
          <p:nvSpPr>
            <p:cNvPr id="240961" name="Line 321"/>
            <p:cNvSpPr>
              <a:spLocks noChangeShapeType="1"/>
            </p:cNvSpPr>
            <p:nvPr/>
          </p:nvSpPr>
          <p:spPr bwMode="auto">
            <a:xfrm>
              <a:off x="2233" y="1292"/>
              <a:ext cx="1" cy="152"/>
            </a:xfrm>
            <a:prstGeom prst="line">
              <a:avLst/>
            </a:prstGeom>
            <a:noFill/>
            <a:ln w="12700">
              <a:solidFill>
                <a:srgbClr val="000000"/>
              </a:solidFill>
              <a:round/>
              <a:headEnd/>
              <a:tailEnd/>
            </a:ln>
          </p:spPr>
          <p:txBody>
            <a:bodyPr/>
            <a:lstStyle/>
            <a:p>
              <a:endParaRPr lang="en-US"/>
            </a:p>
          </p:txBody>
        </p:sp>
        <p:sp>
          <p:nvSpPr>
            <p:cNvPr id="240962" name="Line 322"/>
            <p:cNvSpPr>
              <a:spLocks noChangeShapeType="1"/>
            </p:cNvSpPr>
            <p:nvPr/>
          </p:nvSpPr>
          <p:spPr bwMode="auto">
            <a:xfrm>
              <a:off x="2233" y="1444"/>
              <a:ext cx="1" cy="1"/>
            </a:xfrm>
            <a:prstGeom prst="line">
              <a:avLst/>
            </a:prstGeom>
            <a:noFill/>
            <a:ln w="12700">
              <a:solidFill>
                <a:srgbClr val="000000"/>
              </a:solidFill>
              <a:round/>
              <a:headEnd/>
              <a:tailEnd/>
            </a:ln>
          </p:spPr>
          <p:txBody>
            <a:bodyPr/>
            <a:lstStyle/>
            <a:p>
              <a:endParaRPr lang="en-US"/>
            </a:p>
          </p:txBody>
        </p:sp>
        <p:sp>
          <p:nvSpPr>
            <p:cNvPr id="240963" name="Line 323"/>
            <p:cNvSpPr>
              <a:spLocks noChangeShapeType="1"/>
            </p:cNvSpPr>
            <p:nvPr/>
          </p:nvSpPr>
          <p:spPr bwMode="auto">
            <a:xfrm flipH="1">
              <a:off x="2010" y="1444"/>
              <a:ext cx="223" cy="1"/>
            </a:xfrm>
            <a:prstGeom prst="line">
              <a:avLst/>
            </a:prstGeom>
            <a:noFill/>
            <a:ln w="12700">
              <a:solidFill>
                <a:srgbClr val="000000"/>
              </a:solidFill>
              <a:round/>
              <a:headEnd/>
              <a:tailEnd/>
            </a:ln>
          </p:spPr>
          <p:txBody>
            <a:bodyPr/>
            <a:lstStyle/>
            <a:p>
              <a:endParaRPr lang="en-US"/>
            </a:p>
          </p:txBody>
        </p:sp>
        <p:sp>
          <p:nvSpPr>
            <p:cNvPr id="240964" name="Line 324"/>
            <p:cNvSpPr>
              <a:spLocks noChangeShapeType="1"/>
            </p:cNvSpPr>
            <p:nvPr/>
          </p:nvSpPr>
          <p:spPr bwMode="auto">
            <a:xfrm>
              <a:off x="2010" y="1444"/>
              <a:ext cx="1" cy="1"/>
            </a:xfrm>
            <a:prstGeom prst="line">
              <a:avLst/>
            </a:prstGeom>
            <a:noFill/>
            <a:ln w="12700">
              <a:solidFill>
                <a:srgbClr val="000000"/>
              </a:solidFill>
              <a:round/>
              <a:headEnd/>
              <a:tailEnd/>
            </a:ln>
          </p:spPr>
          <p:txBody>
            <a:bodyPr/>
            <a:lstStyle/>
            <a:p>
              <a:endParaRPr lang="en-US"/>
            </a:p>
          </p:txBody>
        </p:sp>
        <p:sp>
          <p:nvSpPr>
            <p:cNvPr id="240965" name="Line 325"/>
            <p:cNvSpPr>
              <a:spLocks noChangeShapeType="1"/>
            </p:cNvSpPr>
            <p:nvPr/>
          </p:nvSpPr>
          <p:spPr bwMode="auto">
            <a:xfrm flipV="1">
              <a:off x="2010" y="1292"/>
              <a:ext cx="1" cy="152"/>
            </a:xfrm>
            <a:prstGeom prst="line">
              <a:avLst/>
            </a:prstGeom>
            <a:noFill/>
            <a:ln w="12700">
              <a:solidFill>
                <a:srgbClr val="000000"/>
              </a:solidFill>
              <a:round/>
              <a:headEnd/>
              <a:tailEnd/>
            </a:ln>
          </p:spPr>
          <p:txBody>
            <a:bodyPr/>
            <a:lstStyle/>
            <a:p>
              <a:endParaRPr lang="en-US"/>
            </a:p>
          </p:txBody>
        </p:sp>
        <p:sp>
          <p:nvSpPr>
            <p:cNvPr id="240966" name="Line 326"/>
            <p:cNvSpPr>
              <a:spLocks noChangeShapeType="1"/>
            </p:cNvSpPr>
            <p:nvPr/>
          </p:nvSpPr>
          <p:spPr bwMode="auto">
            <a:xfrm>
              <a:off x="2010" y="1292"/>
              <a:ext cx="1" cy="1"/>
            </a:xfrm>
            <a:prstGeom prst="line">
              <a:avLst/>
            </a:prstGeom>
            <a:noFill/>
            <a:ln w="12700">
              <a:solidFill>
                <a:srgbClr val="000000"/>
              </a:solidFill>
              <a:round/>
              <a:headEnd/>
              <a:tailEnd/>
            </a:ln>
          </p:spPr>
          <p:txBody>
            <a:bodyPr/>
            <a:lstStyle/>
            <a:p>
              <a:endParaRPr lang="en-US"/>
            </a:p>
          </p:txBody>
        </p:sp>
        <p:sp>
          <p:nvSpPr>
            <p:cNvPr id="240967" name="Rectangle 327"/>
            <p:cNvSpPr>
              <a:spLocks noChangeArrowheads="1"/>
            </p:cNvSpPr>
            <p:nvPr/>
          </p:nvSpPr>
          <p:spPr bwMode="auto">
            <a:xfrm>
              <a:off x="2058" y="1292"/>
              <a:ext cx="85"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charset="0"/>
                </a:rPr>
                <a:t>M</a:t>
              </a:r>
              <a:endParaRPr lang="en-US"/>
            </a:p>
          </p:txBody>
        </p:sp>
        <p:pic>
          <p:nvPicPr>
            <p:cNvPr id="240969" name="Picture 329"/>
            <p:cNvPicPr>
              <a:picLocks noChangeAspect="1" noChangeArrowheads="1"/>
            </p:cNvPicPr>
            <p:nvPr/>
          </p:nvPicPr>
          <p:blipFill>
            <a:blip r:embed="rId2"/>
            <a:srcRect r="3572"/>
            <a:stretch>
              <a:fillRect/>
            </a:stretch>
          </p:blipFill>
          <p:spPr bwMode="auto">
            <a:xfrm>
              <a:off x="2010" y="1073"/>
              <a:ext cx="215" cy="8"/>
            </a:xfrm>
            <a:prstGeom prst="rect">
              <a:avLst/>
            </a:prstGeom>
            <a:noFill/>
            <a:ln w="9525">
              <a:noFill/>
              <a:miter lim="800000"/>
              <a:headEnd/>
              <a:tailEnd/>
            </a:ln>
          </p:spPr>
        </p:pic>
        <p:pic>
          <p:nvPicPr>
            <p:cNvPr id="240970" name="Picture 330"/>
            <p:cNvPicPr>
              <a:picLocks noChangeAspect="1" noChangeArrowheads="1"/>
            </p:cNvPicPr>
            <p:nvPr/>
          </p:nvPicPr>
          <p:blipFill>
            <a:blip r:embed="rId2"/>
            <a:srcRect r="3572"/>
            <a:stretch>
              <a:fillRect/>
            </a:stretch>
          </p:blipFill>
          <p:spPr bwMode="auto">
            <a:xfrm>
              <a:off x="2010" y="1081"/>
              <a:ext cx="215" cy="9"/>
            </a:xfrm>
            <a:prstGeom prst="rect">
              <a:avLst/>
            </a:prstGeom>
            <a:noFill/>
            <a:ln w="9525">
              <a:noFill/>
              <a:miter lim="800000"/>
              <a:headEnd/>
              <a:tailEnd/>
            </a:ln>
          </p:spPr>
        </p:pic>
        <p:pic>
          <p:nvPicPr>
            <p:cNvPr id="240971" name="Picture 331"/>
            <p:cNvPicPr>
              <a:picLocks noChangeAspect="1" noChangeArrowheads="1"/>
            </p:cNvPicPr>
            <p:nvPr/>
          </p:nvPicPr>
          <p:blipFill>
            <a:blip r:embed="rId2"/>
            <a:srcRect r="3572"/>
            <a:stretch>
              <a:fillRect/>
            </a:stretch>
          </p:blipFill>
          <p:spPr bwMode="auto">
            <a:xfrm>
              <a:off x="2010" y="1090"/>
              <a:ext cx="215" cy="8"/>
            </a:xfrm>
            <a:prstGeom prst="rect">
              <a:avLst/>
            </a:prstGeom>
            <a:noFill/>
            <a:ln w="9525">
              <a:noFill/>
              <a:miter lim="800000"/>
              <a:headEnd/>
              <a:tailEnd/>
            </a:ln>
          </p:spPr>
        </p:pic>
        <p:pic>
          <p:nvPicPr>
            <p:cNvPr id="240973" name="Picture 333"/>
            <p:cNvPicPr>
              <a:picLocks noChangeAspect="1" noChangeArrowheads="1"/>
            </p:cNvPicPr>
            <p:nvPr/>
          </p:nvPicPr>
          <p:blipFill>
            <a:blip r:embed="rId2"/>
            <a:srcRect r="3572"/>
            <a:stretch>
              <a:fillRect/>
            </a:stretch>
          </p:blipFill>
          <p:spPr bwMode="auto">
            <a:xfrm>
              <a:off x="2010" y="1107"/>
              <a:ext cx="215" cy="8"/>
            </a:xfrm>
            <a:prstGeom prst="rect">
              <a:avLst/>
            </a:prstGeom>
            <a:noFill/>
            <a:ln w="9525">
              <a:noFill/>
              <a:miter lim="800000"/>
              <a:headEnd/>
              <a:tailEnd/>
            </a:ln>
          </p:spPr>
        </p:pic>
        <p:pic>
          <p:nvPicPr>
            <p:cNvPr id="240974" name="Picture 334"/>
            <p:cNvPicPr>
              <a:picLocks noChangeAspect="1" noChangeArrowheads="1"/>
            </p:cNvPicPr>
            <p:nvPr/>
          </p:nvPicPr>
          <p:blipFill>
            <a:blip r:embed="rId2"/>
            <a:srcRect r="3572"/>
            <a:stretch>
              <a:fillRect/>
            </a:stretch>
          </p:blipFill>
          <p:spPr bwMode="auto">
            <a:xfrm>
              <a:off x="2010" y="1115"/>
              <a:ext cx="215" cy="9"/>
            </a:xfrm>
            <a:prstGeom prst="rect">
              <a:avLst/>
            </a:prstGeom>
            <a:noFill/>
            <a:ln w="9525">
              <a:noFill/>
              <a:miter lim="800000"/>
              <a:headEnd/>
              <a:tailEnd/>
            </a:ln>
          </p:spPr>
        </p:pic>
        <p:pic>
          <p:nvPicPr>
            <p:cNvPr id="240978" name="Picture 338"/>
            <p:cNvPicPr>
              <a:picLocks noChangeAspect="1" noChangeArrowheads="1"/>
            </p:cNvPicPr>
            <p:nvPr/>
          </p:nvPicPr>
          <p:blipFill>
            <a:blip r:embed="rId2"/>
            <a:srcRect r="3572"/>
            <a:stretch>
              <a:fillRect/>
            </a:stretch>
          </p:blipFill>
          <p:spPr bwMode="auto">
            <a:xfrm>
              <a:off x="2010" y="1140"/>
              <a:ext cx="215" cy="9"/>
            </a:xfrm>
            <a:prstGeom prst="rect">
              <a:avLst/>
            </a:prstGeom>
            <a:noFill/>
            <a:ln w="9525">
              <a:noFill/>
              <a:miter lim="800000"/>
              <a:headEnd/>
              <a:tailEnd/>
            </a:ln>
          </p:spPr>
        </p:pic>
        <p:pic>
          <p:nvPicPr>
            <p:cNvPr id="240980" name="Picture 340"/>
            <p:cNvPicPr>
              <a:picLocks noChangeAspect="1" noChangeArrowheads="1"/>
            </p:cNvPicPr>
            <p:nvPr/>
          </p:nvPicPr>
          <p:blipFill>
            <a:blip r:embed="rId2"/>
            <a:srcRect r="3572"/>
            <a:stretch>
              <a:fillRect/>
            </a:stretch>
          </p:blipFill>
          <p:spPr bwMode="auto">
            <a:xfrm>
              <a:off x="2010" y="1157"/>
              <a:ext cx="215" cy="9"/>
            </a:xfrm>
            <a:prstGeom prst="rect">
              <a:avLst/>
            </a:prstGeom>
            <a:noFill/>
            <a:ln w="9525">
              <a:noFill/>
              <a:miter lim="800000"/>
              <a:headEnd/>
              <a:tailEnd/>
            </a:ln>
          </p:spPr>
        </p:pic>
        <p:pic>
          <p:nvPicPr>
            <p:cNvPr id="240981" name="Picture 341"/>
            <p:cNvPicPr>
              <a:picLocks noChangeAspect="1" noChangeArrowheads="1"/>
            </p:cNvPicPr>
            <p:nvPr/>
          </p:nvPicPr>
          <p:blipFill>
            <a:blip r:embed="rId2"/>
            <a:srcRect r="3572"/>
            <a:stretch>
              <a:fillRect/>
            </a:stretch>
          </p:blipFill>
          <p:spPr bwMode="auto">
            <a:xfrm>
              <a:off x="2010" y="1166"/>
              <a:ext cx="215" cy="8"/>
            </a:xfrm>
            <a:prstGeom prst="rect">
              <a:avLst/>
            </a:prstGeom>
            <a:noFill/>
            <a:ln w="9525">
              <a:noFill/>
              <a:miter lim="800000"/>
              <a:headEnd/>
              <a:tailEnd/>
            </a:ln>
          </p:spPr>
        </p:pic>
        <p:pic>
          <p:nvPicPr>
            <p:cNvPr id="240982" name="Picture 342"/>
            <p:cNvPicPr>
              <a:picLocks noChangeAspect="1" noChangeArrowheads="1"/>
            </p:cNvPicPr>
            <p:nvPr/>
          </p:nvPicPr>
          <p:blipFill>
            <a:blip r:embed="rId2"/>
            <a:srcRect r="3572"/>
            <a:stretch>
              <a:fillRect/>
            </a:stretch>
          </p:blipFill>
          <p:spPr bwMode="auto">
            <a:xfrm>
              <a:off x="2010" y="1174"/>
              <a:ext cx="215" cy="9"/>
            </a:xfrm>
            <a:prstGeom prst="rect">
              <a:avLst/>
            </a:prstGeom>
            <a:noFill/>
            <a:ln w="9525">
              <a:noFill/>
              <a:miter lim="800000"/>
              <a:headEnd/>
              <a:tailEnd/>
            </a:ln>
          </p:spPr>
        </p:pic>
        <p:pic>
          <p:nvPicPr>
            <p:cNvPr id="240984" name="Picture 344"/>
            <p:cNvPicPr>
              <a:picLocks noChangeAspect="1" noChangeArrowheads="1"/>
            </p:cNvPicPr>
            <p:nvPr/>
          </p:nvPicPr>
          <p:blipFill>
            <a:blip r:embed="rId2"/>
            <a:srcRect r="3572"/>
            <a:stretch>
              <a:fillRect/>
            </a:stretch>
          </p:blipFill>
          <p:spPr bwMode="auto">
            <a:xfrm>
              <a:off x="2010" y="1191"/>
              <a:ext cx="215" cy="8"/>
            </a:xfrm>
            <a:prstGeom prst="rect">
              <a:avLst/>
            </a:prstGeom>
            <a:noFill/>
            <a:ln w="9525">
              <a:noFill/>
              <a:miter lim="800000"/>
              <a:headEnd/>
              <a:tailEnd/>
            </a:ln>
          </p:spPr>
        </p:pic>
        <p:pic>
          <p:nvPicPr>
            <p:cNvPr id="240985" name="Picture 345"/>
            <p:cNvPicPr>
              <a:picLocks noChangeAspect="1" noChangeArrowheads="1"/>
            </p:cNvPicPr>
            <p:nvPr/>
          </p:nvPicPr>
          <p:blipFill>
            <a:blip r:embed="rId2"/>
            <a:srcRect r="3572"/>
            <a:stretch>
              <a:fillRect/>
            </a:stretch>
          </p:blipFill>
          <p:spPr bwMode="auto">
            <a:xfrm>
              <a:off x="2010" y="1199"/>
              <a:ext cx="215" cy="9"/>
            </a:xfrm>
            <a:prstGeom prst="rect">
              <a:avLst/>
            </a:prstGeom>
            <a:noFill/>
            <a:ln w="9525">
              <a:noFill/>
              <a:miter lim="800000"/>
              <a:headEnd/>
              <a:tailEnd/>
            </a:ln>
          </p:spPr>
        </p:pic>
        <p:sp>
          <p:nvSpPr>
            <p:cNvPr id="240986" name="Line 346"/>
            <p:cNvSpPr>
              <a:spLocks noChangeShapeType="1"/>
            </p:cNvSpPr>
            <p:nvPr/>
          </p:nvSpPr>
          <p:spPr bwMode="auto">
            <a:xfrm>
              <a:off x="2010" y="1056"/>
              <a:ext cx="223" cy="1"/>
            </a:xfrm>
            <a:prstGeom prst="line">
              <a:avLst/>
            </a:prstGeom>
            <a:noFill/>
            <a:ln w="12700">
              <a:solidFill>
                <a:srgbClr val="000000"/>
              </a:solidFill>
              <a:round/>
              <a:headEnd/>
              <a:tailEnd/>
            </a:ln>
          </p:spPr>
          <p:txBody>
            <a:bodyPr/>
            <a:lstStyle/>
            <a:p>
              <a:endParaRPr lang="en-US"/>
            </a:p>
          </p:txBody>
        </p:sp>
        <p:sp>
          <p:nvSpPr>
            <p:cNvPr id="240987" name="Line 347"/>
            <p:cNvSpPr>
              <a:spLocks noChangeShapeType="1"/>
            </p:cNvSpPr>
            <p:nvPr/>
          </p:nvSpPr>
          <p:spPr bwMode="auto">
            <a:xfrm>
              <a:off x="2233" y="1056"/>
              <a:ext cx="1" cy="1"/>
            </a:xfrm>
            <a:prstGeom prst="line">
              <a:avLst/>
            </a:prstGeom>
            <a:noFill/>
            <a:ln w="12700">
              <a:solidFill>
                <a:srgbClr val="000000"/>
              </a:solidFill>
              <a:round/>
              <a:headEnd/>
              <a:tailEnd/>
            </a:ln>
          </p:spPr>
          <p:txBody>
            <a:bodyPr/>
            <a:lstStyle/>
            <a:p>
              <a:endParaRPr lang="en-US"/>
            </a:p>
          </p:txBody>
        </p:sp>
        <p:sp>
          <p:nvSpPr>
            <p:cNvPr id="240988" name="Line 348"/>
            <p:cNvSpPr>
              <a:spLocks noChangeShapeType="1"/>
            </p:cNvSpPr>
            <p:nvPr/>
          </p:nvSpPr>
          <p:spPr bwMode="auto">
            <a:xfrm>
              <a:off x="2233" y="1056"/>
              <a:ext cx="1" cy="152"/>
            </a:xfrm>
            <a:prstGeom prst="line">
              <a:avLst/>
            </a:prstGeom>
            <a:noFill/>
            <a:ln w="12700">
              <a:solidFill>
                <a:srgbClr val="000000"/>
              </a:solidFill>
              <a:round/>
              <a:headEnd/>
              <a:tailEnd/>
            </a:ln>
          </p:spPr>
          <p:txBody>
            <a:bodyPr/>
            <a:lstStyle/>
            <a:p>
              <a:endParaRPr lang="en-US"/>
            </a:p>
          </p:txBody>
        </p:sp>
        <p:sp>
          <p:nvSpPr>
            <p:cNvPr id="240989" name="Line 349"/>
            <p:cNvSpPr>
              <a:spLocks noChangeShapeType="1"/>
            </p:cNvSpPr>
            <p:nvPr/>
          </p:nvSpPr>
          <p:spPr bwMode="auto">
            <a:xfrm>
              <a:off x="2233" y="1208"/>
              <a:ext cx="1" cy="1"/>
            </a:xfrm>
            <a:prstGeom prst="line">
              <a:avLst/>
            </a:prstGeom>
            <a:noFill/>
            <a:ln w="12700">
              <a:solidFill>
                <a:srgbClr val="000000"/>
              </a:solidFill>
              <a:round/>
              <a:headEnd/>
              <a:tailEnd/>
            </a:ln>
          </p:spPr>
          <p:txBody>
            <a:bodyPr/>
            <a:lstStyle/>
            <a:p>
              <a:endParaRPr lang="en-US"/>
            </a:p>
          </p:txBody>
        </p:sp>
        <p:sp>
          <p:nvSpPr>
            <p:cNvPr id="240990" name="Line 350"/>
            <p:cNvSpPr>
              <a:spLocks noChangeShapeType="1"/>
            </p:cNvSpPr>
            <p:nvPr/>
          </p:nvSpPr>
          <p:spPr bwMode="auto">
            <a:xfrm flipH="1">
              <a:off x="2010" y="1208"/>
              <a:ext cx="223" cy="1"/>
            </a:xfrm>
            <a:prstGeom prst="line">
              <a:avLst/>
            </a:prstGeom>
            <a:noFill/>
            <a:ln w="12700">
              <a:solidFill>
                <a:srgbClr val="000000"/>
              </a:solidFill>
              <a:round/>
              <a:headEnd/>
              <a:tailEnd/>
            </a:ln>
          </p:spPr>
          <p:txBody>
            <a:bodyPr/>
            <a:lstStyle/>
            <a:p>
              <a:endParaRPr lang="en-US"/>
            </a:p>
          </p:txBody>
        </p:sp>
        <p:sp>
          <p:nvSpPr>
            <p:cNvPr id="240991" name="Line 351"/>
            <p:cNvSpPr>
              <a:spLocks noChangeShapeType="1"/>
            </p:cNvSpPr>
            <p:nvPr/>
          </p:nvSpPr>
          <p:spPr bwMode="auto">
            <a:xfrm>
              <a:off x="2010" y="1208"/>
              <a:ext cx="1" cy="1"/>
            </a:xfrm>
            <a:prstGeom prst="line">
              <a:avLst/>
            </a:prstGeom>
            <a:noFill/>
            <a:ln w="12700">
              <a:solidFill>
                <a:srgbClr val="000000"/>
              </a:solidFill>
              <a:round/>
              <a:headEnd/>
              <a:tailEnd/>
            </a:ln>
          </p:spPr>
          <p:txBody>
            <a:bodyPr/>
            <a:lstStyle/>
            <a:p>
              <a:endParaRPr lang="en-US"/>
            </a:p>
          </p:txBody>
        </p:sp>
        <p:sp>
          <p:nvSpPr>
            <p:cNvPr id="240992" name="Line 352"/>
            <p:cNvSpPr>
              <a:spLocks noChangeShapeType="1"/>
            </p:cNvSpPr>
            <p:nvPr/>
          </p:nvSpPr>
          <p:spPr bwMode="auto">
            <a:xfrm flipV="1">
              <a:off x="2010" y="1056"/>
              <a:ext cx="1" cy="152"/>
            </a:xfrm>
            <a:prstGeom prst="line">
              <a:avLst/>
            </a:prstGeom>
            <a:noFill/>
            <a:ln w="12700">
              <a:solidFill>
                <a:srgbClr val="000000"/>
              </a:solidFill>
              <a:round/>
              <a:headEnd/>
              <a:tailEnd/>
            </a:ln>
          </p:spPr>
          <p:txBody>
            <a:bodyPr/>
            <a:lstStyle/>
            <a:p>
              <a:endParaRPr lang="en-US"/>
            </a:p>
          </p:txBody>
        </p:sp>
        <p:sp>
          <p:nvSpPr>
            <p:cNvPr id="240993" name="Line 353"/>
            <p:cNvSpPr>
              <a:spLocks noChangeShapeType="1"/>
            </p:cNvSpPr>
            <p:nvPr/>
          </p:nvSpPr>
          <p:spPr bwMode="auto">
            <a:xfrm>
              <a:off x="2010" y="1056"/>
              <a:ext cx="1" cy="1"/>
            </a:xfrm>
            <a:prstGeom prst="line">
              <a:avLst/>
            </a:prstGeom>
            <a:noFill/>
            <a:ln w="12700">
              <a:solidFill>
                <a:srgbClr val="000000"/>
              </a:solidFill>
              <a:round/>
              <a:headEnd/>
              <a:tailEnd/>
            </a:ln>
          </p:spPr>
          <p:txBody>
            <a:bodyPr/>
            <a:lstStyle/>
            <a:p>
              <a:endParaRPr lang="en-US"/>
            </a:p>
          </p:txBody>
        </p:sp>
        <p:sp>
          <p:nvSpPr>
            <p:cNvPr id="240994" name="Rectangle 354"/>
            <p:cNvSpPr>
              <a:spLocks noChangeArrowheads="1"/>
            </p:cNvSpPr>
            <p:nvPr/>
          </p:nvSpPr>
          <p:spPr bwMode="auto">
            <a:xfrm>
              <a:off x="2081" y="1056"/>
              <a:ext cx="53"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charset="0"/>
                </a:rPr>
                <a:t>P</a:t>
              </a:r>
              <a:endParaRPr lang="en-US"/>
            </a:p>
          </p:txBody>
        </p:sp>
        <p:sp>
          <p:nvSpPr>
            <p:cNvPr id="240995" name="Freeform 355"/>
            <p:cNvSpPr>
              <a:spLocks/>
            </p:cNvSpPr>
            <p:nvPr/>
          </p:nvSpPr>
          <p:spPr bwMode="auto">
            <a:xfrm>
              <a:off x="2121" y="1199"/>
              <a:ext cx="1" cy="93"/>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88"/>
                </a:cxn>
                <a:cxn ang="0">
                  <a:pos x="0" y="88"/>
                </a:cxn>
                <a:cxn ang="0">
                  <a:pos x="0" y="88"/>
                </a:cxn>
                <a:cxn ang="0">
                  <a:pos x="0" y="88"/>
                </a:cxn>
                <a:cxn ang="0">
                  <a:pos x="0" y="88"/>
                </a:cxn>
                <a:cxn ang="0">
                  <a:pos x="0" y="88"/>
                </a:cxn>
                <a:cxn ang="0">
                  <a:pos x="0" y="88"/>
                </a:cxn>
                <a:cxn ang="0">
                  <a:pos x="0" y="88"/>
                </a:cxn>
                <a:cxn ang="0">
                  <a:pos x="0" y="88"/>
                </a:cxn>
                <a:cxn ang="0">
                  <a:pos x="0" y="0"/>
                </a:cxn>
              </a:cxnLst>
              <a:rect l="0" t="0" r="r" b="b"/>
              <a:pathLst>
                <a:path h="88">
                  <a:moveTo>
                    <a:pt x="0" y="0"/>
                  </a:moveTo>
                  <a:lnTo>
                    <a:pt x="0" y="0"/>
                  </a:lnTo>
                  <a:lnTo>
                    <a:pt x="0" y="0"/>
                  </a:lnTo>
                  <a:lnTo>
                    <a:pt x="0" y="0"/>
                  </a:lnTo>
                  <a:lnTo>
                    <a:pt x="0" y="0"/>
                  </a:lnTo>
                  <a:lnTo>
                    <a:pt x="0" y="0"/>
                  </a:lnTo>
                  <a:lnTo>
                    <a:pt x="0" y="0"/>
                  </a:lnTo>
                  <a:lnTo>
                    <a:pt x="0" y="0"/>
                  </a:lnTo>
                  <a:lnTo>
                    <a:pt x="0" y="0"/>
                  </a:lnTo>
                  <a:lnTo>
                    <a:pt x="0" y="88"/>
                  </a:lnTo>
                  <a:lnTo>
                    <a:pt x="0" y="88"/>
                  </a:lnTo>
                  <a:lnTo>
                    <a:pt x="0" y="88"/>
                  </a:lnTo>
                  <a:lnTo>
                    <a:pt x="0" y="88"/>
                  </a:lnTo>
                  <a:lnTo>
                    <a:pt x="0" y="88"/>
                  </a:lnTo>
                  <a:lnTo>
                    <a:pt x="0" y="88"/>
                  </a:lnTo>
                  <a:lnTo>
                    <a:pt x="0" y="88"/>
                  </a:lnTo>
                  <a:lnTo>
                    <a:pt x="0" y="88"/>
                  </a:lnTo>
                  <a:lnTo>
                    <a:pt x="0" y="88"/>
                  </a:lnTo>
                  <a:lnTo>
                    <a:pt x="0" y="0"/>
                  </a:lnTo>
                  <a:close/>
                </a:path>
              </a:pathLst>
            </a:custGeom>
            <a:solidFill>
              <a:srgbClr val="000000"/>
            </a:solidFill>
            <a:ln w="9525">
              <a:noFill/>
              <a:round/>
              <a:headEnd/>
              <a:tailEnd/>
            </a:ln>
          </p:spPr>
          <p:txBody>
            <a:bodyPr/>
            <a:lstStyle/>
            <a:p>
              <a:endParaRPr lang="en-US"/>
            </a:p>
          </p:txBody>
        </p:sp>
        <p:pic>
          <p:nvPicPr>
            <p:cNvPr id="240996" name="Picture 356"/>
            <p:cNvPicPr>
              <a:picLocks noChangeAspect="1" noChangeArrowheads="1"/>
            </p:cNvPicPr>
            <p:nvPr/>
          </p:nvPicPr>
          <p:blipFill>
            <a:blip r:embed="rId13"/>
            <a:srcRect/>
            <a:stretch>
              <a:fillRect/>
            </a:stretch>
          </p:blipFill>
          <p:spPr bwMode="auto">
            <a:xfrm>
              <a:off x="2320" y="1292"/>
              <a:ext cx="215" cy="144"/>
            </a:xfrm>
            <a:prstGeom prst="rect">
              <a:avLst/>
            </a:prstGeom>
            <a:noFill/>
            <a:ln w="9525">
              <a:noFill/>
              <a:miter lim="800000"/>
              <a:headEnd/>
              <a:tailEnd/>
            </a:ln>
          </p:spPr>
        </p:pic>
        <p:sp>
          <p:nvSpPr>
            <p:cNvPr id="240997" name="Line 357"/>
            <p:cNvSpPr>
              <a:spLocks noChangeShapeType="1"/>
            </p:cNvSpPr>
            <p:nvPr/>
          </p:nvSpPr>
          <p:spPr bwMode="auto">
            <a:xfrm>
              <a:off x="2320" y="1292"/>
              <a:ext cx="223" cy="1"/>
            </a:xfrm>
            <a:prstGeom prst="line">
              <a:avLst/>
            </a:prstGeom>
            <a:noFill/>
            <a:ln w="12700">
              <a:solidFill>
                <a:srgbClr val="000000"/>
              </a:solidFill>
              <a:round/>
              <a:headEnd/>
              <a:tailEnd/>
            </a:ln>
          </p:spPr>
          <p:txBody>
            <a:bodyPr/>
            <a:lstStyle/>
            <a:p>
              <a:endParaRPr lang="en-US"/>
            </a:p>
          </p:txBody>
        </p:sp>
        <p:sp>
          <p:nvSpPr>
            <p:cNvPr id="240998" name="Line 358"/>
            <p:cNvSpPr>
              <a:spLocks noChangeShapeType="1"/>
            </p:cNvSpPr>
            <p:nvPr/>
          </p:nvSpPr>
          <p:spPr bwMode="auto">
            <a:xfrm>
              <a:off x="2543" y="1292"/>
              <a:ext cx="1" cy="1"/>
            </a:xfrm>
            <a:prstGeom prst="line">
              <a:avLst/>
            </a:prstGeom>
            <a:noFill/>
            <a:ln w="12700">
              <a:solidFill>
                <a:srgbClr val="000000"/>
              </a:solidFill>
              <a:round/>
              <a:headEnd/>
              <a:tailEnd/>
            </a:ln>
          </p:spPr>
          <p:txBody>
            <a:bodyPr/>
            <a:lstStyle/>
            <a:p>
              <a:endParaRPr lang="en-US"/>
            </a:p>
          </p:txBody>
        </p:sp>
        <p:sp>
          <p:nvSpPr>
            <p:cNvPr id="240999" name="Line 359"/>
            <p:cNvSpPr>
              <a:spLocks noChangeShapeType="1"/>
            </p:cNvSpPr>
            <p:nvPr/>
          </p:nvSpPr>
          <p:spPr bwMode="auto">
            <a:xfrm>
              <a:off x="2543" y="1292"/>
              <a:ext cx="1" cy="152"/>
            </a:xfrm>
            <a:prstGeom prst="line">
              <a:avLst/>
            </a:prstGeom>
            <a:noFill/>
            <a:ln w="12700">
              <a:solidFill>
                <a:srgbClr val="000000"/>
              </a:solidFill>
              <a:round/>
              <a:headEnd/>
              <a:tailEnd/>
            </a:ln>
          </p:spPr>
          <p:txBody>
            <a:bodyPr/>
            <a:lstStyle/>
            <a:p>
              <a:endParaRPr lang="en-US"/>
            </a:p>
          </p:txBody>
        </p:sp>
        <p:sp>
          <p:nvSpPr>
            <p:cNvPr id="241000" name="Line 360"/>
            <p:cNvSpPr>
              <a:spLocks noChangeShapeType="1"/>
            </p:cNvSpPr>
            <p:nvPr/>
          </p:nvSpPr>
          <p:spPr bwMode="auto">
            <a:xfrm>
              <a:off x="2543" y="1444"/>
              <a:ext cx="1" cy="1"/>
            </a:xfrm>
            <a:prstGeom prst="line">
              <a:avLst/>
            </a:prstGeom>
            <a:noFill/>
            <a:ln w="12700">
              <a:solidFill>
                <a:srgbClr val="000000"/>
              </a:solidFill>
              <a:round/>
              <a:headEnd/>
              <a:tailEnd/>
            </a:ln>
          </p:spPr>
          <p:txBody>
            <a:bodyPr/>
            <a:lstStyle/>
            <a:p>
              <a:endParaRPr lang="en-US"/>
            </a:p>
          </p:txBody>
        </p:sp>
        <p:sp>
          <p:nvSpPr>
            <p:cNvPr id="241001" name="Line 361"/>
            <p:cNvSpPr>
              <a:spLocks noChangeShapeType="1"/>
            </p:cNvSpPr>
            <p:nvPr/>
          </p:nvSpPr>
          <p:spPr bwMode="auto">
            <a:xfrm flipH="1">
              <a:off x="2320" y="1444"/>
              <a:ext cx="223" cy="1"/>
            </a:xfrm>
            <a:prstGeom prst="line">
              <a:avLst/>
            </a:prstGeom>
            <a:noFill/>
            <a:ln w="12700">
              <a:solidFill>
                <a:srgbClr val="000000"/>
              </a:solidFill>
              <a:round/>
              <a:headEnd/>
              <a:tailEnd/>
            </a:ln>
          </p:spPr>
          <p:txBody>
            <a:bodyPr/>
            <a:lstStyle/>
            <a:p>
              <a:endParaRPr lang="en-US"/>
            </a:p>
          </p:txBody>
        </p:sp>
        <p:sp>
          <p:nvSpPr>
            <p:cNvPr id="241002" name="Line 362"/>
            <p:cNvSpPr>
              <a:spLocks noChangeShapeType="1"/>
            </p:cNvSpPr>
            <p:nvPr/>
          </p:nvSpPr>
          <p:spPr bwMode="auto">
            <a:xfrm>
              <a:off x="2320" y="1444"/>
              <a:ext cx="1" cy="1"/>
            </a:xfrm>
            <a:prstGeom prst="line">
              <a:avLst/>
            </a:prstGeom>
            <a:noFill/>
            <a:ln w="12700">
              <a:solidFill>
                <a:srgbClr val="000000"/>
              </a:solidFill>
              <a:round/>
              <a:headEnd/>
              <a:tailEnd/>
            </a:ln>
          </p:spPr>
          <p:txBody>
            <a:bodyPr/>
            <a:lstStyle/>
            <a:p>
              <a:endParaRPr lang="en-US"/>
            </a:p>
          </p:txBody>
        </p:sp>
        <p:sp>
          <p:nvSpPr>
            <p:cNvPr id="241003" name="Line 363"/>
            <p:cNvSpPr>
              <a:spLocks noChangeShapeType="1"/>
            </p:cNvSpPr>
            <p:nvPr/>
          </p:nvSpPr>
          <p:spPr bwMode="auto">
            <a:xfrm flipV="1">
              <a:off x="2320" y="1292"/>
              <a:ext cx="1" cy="152"/>
            </a:xfrm>
            <a:prstGeom prst="line">
              <a:avLst/>
            </a:prstGeom>
            <a:noFill/>
            <a:ln w="12700">
              <a:solidFill>
                <a:srgbClr val="000000"/>
              </a:solidFill>
              <a:round/>
              <a:headEnd/>
              <a:tailEnd/>
            </a:ln>
          </p:spPr>
          <p:txBody>
            <a:bodyPr/>
            <a:lstStyle/>
            <a:p>
              <a:endParaRPr lang="en-US"/>
            </a:p>
          </p:txBody>
        </p:sp>
        <p:sp>
          <p:nvSpPr>
            <p:cNvPr id="241004" name="Line 364"/>
            <p:cNvSpPr>
              <a:spLocks noChangeShapeType="1"/>
            </p:cNvSpPr>
            <p:nvPr/>
          </p:nvSpPr>
          <p:spPr bwMode="auto">
            <a:xfrm>
              <a:off x="2320" y="1292"/>
              <a:ext cx="1" cy="1"/>
            </a:xfrm>
            <a:prstGeom prst="line">
              <a:avLst/>
            </a:prstGeom>
            <a:noFill/>
            <a:ln w="12700">
              <a:solidFill>
                <a:srgbClr val="000000"/>
              </a:solidFill>
              <a:round/>
              <a:headEnd/>
              <a:tailEnd/>
            </a:ln>
          </p:spPr>
          <p:txBody>
            <a:bodyPr/>
            <a:lstStyle/>
            <a:p>
              <a:endParaRPr lang="en-US"/>
            </a:p>
          </p:txBody>
        </p:sp>
        <p:sp>
          <p:nvSpPr>
            <p:cNvPr id="241005" name="Rectangle 365"/>
            <p:cNvSpPr>
              <a:spLocks noChangeArrowheads="1"/>
            </p:cNvSpPr>
            <p:nvPr/>
          </p:nvSpPr>
          <p:spPr bwMode="auto">
            <a:xfrm>
              <a:off x="2368" y="1292"/>
              <a:ext cx="85"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charset="0"/>
                </a:rPr>
                <a:t>M</a:t>
              </a:r>
              <a:endParaRPr lang="en-US"/>
            </a:p>
          </p:txBody>
        </p:sp>
        <p:pic>
          <p:nvPicPr>
            <p:cNvPr id="241007" name="Picture 367"/>
            <p:cNvPicPr>
              <a:picLocks noChangeAspect="1" noChangeArrowheads="1"/>
            </p:cNvPicPr>
            <p:nvPr/>
          </p:nvPicPr>
          <p:blipFill>
            <a:blip r:embed="rId11"/>
            <a:srcRect/>
            <a:stretch>
              <a:fillRect/>
            </a:stretch>
          </p:blipFill>
          <p:spPr bwMode="auto">
            <a:xfrm>
              <a:off x="2328" y="1073"/>
              <a:ext cx="215" cy="8"/>
            </a:xfrm>
            <a:prstGeom prst="rect">
              <a:avLst/>
            </a:prstGeom>
            <a:noFill/>
            <a:ln w="9525">
              <a:noFill/>
              <a:miter lim="800000"/>
              <a:headEnd/>
              <a:tailEnd/>
            </a:ln>
          </p:spPr>
        </p:pic>
        <p:pic>
          <p:nvPicPr>
            <p:cNvPr id="241008" name="Picture 368"/>
            <p:cNvPicPr>
              <a:picLocks noChangeAspect="1" noChangeArrowheads="1"/>
            </p:cNvPicPr>
            <p:nvPr/>
          </p:nvPicPr>
          <p:blipFill>
            <a:blip r:embed="rId11"/>
            <a:srcRect/>
            <a:stretch>
              <a:fillRect/>
            </a:stretch>
          </p:blipFill>
          <p:spPr bwMode="auto">
            <a:xfrm>
              <a:off x="2328" y="1081"/>
              <a:ext cx="215" cy="9"/>
            </a:xfrm>
            <a:prstGeom prst="rect">
              <a:avLst/>
            </a:prstGeom>
            <a:noFill/>
            <a:ln w="9525">
              <a:noFill/>
              <a:miter lim="800000"/>
              <a:headEnd/>
              <a:tailEnd/>
            </a:ln>
          </p:spPr>
        </p:pic>
        <p:pic>
          <p:nvPicPr>
            <p:cNvPr id="241009" name="Picture 369"/>
            <p:cNvPicPr>
              <a:picLocks noChangeAspect="1" noChangeArrowheads="1"/>
            </p:cNvPicPr>
            <p:nvPr/>
          </p:nvPicPr>
          <p:blipFill>
            <a:blip r:embed="rId11"/>
            <a:srcRect/>
            <a:stretch>
              <a:fillRect/>
            </a:stretch>
          </p:blipFill>
          <p:spPr bwMode="auto">
            <a:xfrm>
              <a:off x="2328" y="1090"/>
              <a:ext cx="215" cy="8"/>
            </a:xfrm>
            <a:prstGeom prst="rect">
              <a:avLst/>
            </a:prstGeom>
            <a:noFill/>
            <a:ln w="9525">
              <a:noFill/>
              <a:miter lim="800000"/>
              <a:headEnd/>
              <a:tailEnd/>
            </a:ln>
          </p:spPr>
        </p:pic>
        <p:pic>
          <p:nvPicPr>
            <p:cNvPr id="241011" name="Picture 371"/>
            <p:cNvPicPr>
              <a:picLocks noChangeAspect="1" noChangeArrowheads="1"/>
            </p:cNvPicPr>
            <p:nvPr/>
          </p:nvPicPr>
          <p:blipFill>
            <a:blip r:embed="rId11"/>
            <a:srcRect/>
            <a:stretch>
              <a:fillRect/>
            </a:stretch>
          </p:blipFill>
          <p:spPr bwMode="auto">
            <a:xfrm>
              <a:off x="2328" y="1107"/>
              <a:ext cx="215" cy="8"/>
            </a:xfrm>
            <a:prstGeom prst="rect">
              <a:avLst/>
            </a:prstGeom>
            <a:noFill/>
            <a:ln w="9525">
              <a:noFill/>
              <a:miter lim="800000"/>
              <a:headEnd/>
              <a:tailEnd/>
            </a:ln>
          </p:spPr>
        </p:pic>
        <p:pic>
          <p:nvPicPr>
            <p:cNvPr id="241012" name="Picture 372"/>
            <p:cNvPicPr>
              <a:picLocks noChangeAspect="1" noChangeArrowheads="1"/>
            </p:cNvPicPr>
            <p:nvPr/>
          </p:nvPicPr>
          <p:blipFill>
            <a:blip r:embed="rId11"/>
            <a:srcRect/>
            <a:stretch>
              <a:fillRect/>
            </a:stretch>
          </p:blipFill>
          <p:spPr bwMode="auto">
            <a:xfrm>
              <a:off x="2328" y="1115"/>
              <a:ext cx="215" cy="9"/>
            </a:xfrm>
            <a:prstGeom prst="rect">
              <a:avLst/>
            </a:prstGeom>
            <a:noFill/>
            <a:ln w="9525">
              <a:noFill/>
              <a:miter lim="800000"/>
              <a:headEnd/>
              <a:tailEnd/>
            </a:ln>
          </p:spPr>
        </p:pic>
        <p:pic>
          <p:nvPicPr>
            <p:cNvPr id="241015" name="Picture 375"/>
            <p:cNvPicPr>
              <a:picLocks noChangeAspect="1" noChangeArrowheads="1"/>
            </p:cNvPicPr>
            <p:nvPr/>
          </p:nvPicPr>
          <p:blipFill>
            <a:blip r:embed="rId11"/>
            <a:srcRect/>
            <a:stretch>
              <a:fillRect/>
            </a:stretch>
          </p:blipFill>
          <p:spPr bwMode="auto">
            <a:xfrm>
              <a:off x="2328" y="1140"/>
              <a:ext cx="215" cy="9"/>
            </a:xfrm>
            <a:prstGeom prst="rect">
              <a:avLst/>
            </a:prstGeom>
            <a:noFill/>
            <a:ln w="9525">
              <a:noFill/>
              <a:miter lim="800000"/>
              <a:headEnd/>
              <a:tailEnd/>
            </a:ln>
          </p:spPr>
        </p:pic>
        <p:pic>
          <p:nvPicPr>
            <p:cNvPr id="241017" name="Picture 377"/>
            <p:cNvPicPr>
              <a:picLocks noChangeAspect="1" noChangeArrowheads="1"/>
            </p:cNvPicPr>
            <p:nvPr/>
          </p:nvPicPr>
          <p:blipFill>
            <a:blip r:embed="rId11"/>
            <a:srcRect/>
            <a:stretch>
              <a:fillRect/>
            </a:stretch>
          </p:blipFill>
          <p:spPr bwMode="auto">
            <a:xfrm>
              <a:off x="2328" y="1157"/>
              <a:ext cx="215" cy="9"/>
            </a:xfrm>
            <a:prstGeom prst="rect">
              <a:avLst/>
            </a:prstGeom>
            <a:noFill/>
            <a:ln w="9525">
              <a:noFill/>
              <a:miter lim="800000"/>
              <a:headEnd/>
              <a:tailEnd/>
            </a:ln>
          </p:spPr>
        </p:pic>
        <p:pic>
          <p:nvPicPr>
            <p:cNvPr id="241018" name="Picture 378"/>
            <p:cNvPicPr>
              <a:picLocks noChangeAspect="1" noChangeArrowheads="1"/>
            </p:cNvPicPr>
            <p:nvPr/>
          </p:nvPicPr>
          <p:blipFill>
            <a:blip r:embed="rId11"/>
            <a:srcRect/>
            <a:stretch>
              <a:fillRect/>
            </a:stretch>
          </p:blipFill>
          <p:spPr bwMode="auto">
            <a:xfrm>
              <a:off x="2328" y="1166"/>
              <a:ext cx="215" cy="8"/>
            </a:xfrm>
            <a:prstGeom prst="rect">
              <a:avLst/>
            </a:prstGeom>
            <a:noFill/>
            <a:ln w="9525">
              <a:noFill/>
              <a:miter lim="800000"/>
              <a:headEnd/>
              <a:tailEnd/>
            </a:ln>
          </p:spPr>
        </p:pic>
        <p:pic>
          <p:nvPicPr>
            <p:cNvPr id="241019" name="Picture 379"/>
            <p:cNvPicPr>
              <a:picLocks noChangeAspect="1" noChangeArrowheads="1"/>
            </p:cNvPicPr>
            <p:nvPr/>
          </p:nvPicPr>
          <p:blipFill>
            <a:blip r:embed="rId11"/>
            <a:srcRect/>
            <a:stretch>
              <a:fillRect/>
            </a:stretch>
          </p:blipFill>
          <p:spPr bwMode="auto">
            <a:xfrm>
              <a:off x="2328" y="1174"/>
              <a:ext cx="215" cy="9"/>
            </a:xfrm>
            <a:prstGeom prst="rect">
              <a:avLst/>
            </a:prstGeom>
            <a:noFill/>
            <a:ln w="9525">
              <a:noFill/>
              <a:miter lim="800000"/>
              <a:headEnd/>
              <a:tailEnd/>
            </a:ln>
          </p:spPr>
        </p:pic>
        <p:pic>
          <p:nvPicPr>
            <p:cNvPr id="241021" name="Picture 381"/>
            <p:cNvPicPr>
              <a:picLocks noChangeAspect="1" noChangeArrowheads="1"/>
            </p:cNvPicPr>
            <p:nvPr/>
          </p:nvPicPr>
          <p:blipFill>
            <a:blip r:embed="rId11"/>
            <a:srcRect/>
            <a:stretch>
              <a:fillRect/>
            </a:stretch>
          </p:blipFill>
          <p:spPr bwMode="auto">
            <a:xfrm>
              <a:off x="2328" y="1191"/>
              <a:ext cx="215" cy="8"/>
            </a:xfrm>
            <a:prstGeom prst="rect">
              <a:avLst/>
            </a:prstGeom>
            <a:noFill/>
            <a:ln w="9525">
              <a:noFill/>
              <a:miter lim="800000"/>
              <a:headEnd/>
              <a:tailEnd/>
            </a:ln>
          </p:spPr>
        </p:pic>
        <p:pic>
          <p:nvPicPr>
            <p:cNvPr id="241022" name="Picture 382"/>
            <p:cNvPicPr>
              <a:picLocks noChangeAspect="1" noChangeArrowheads="1"/>
            </p:cNvPicPr>
            <p:nvPr/>
          </p:nvPicPr>
          <p:blipFill>
            <a:blip r:embed="rId11"/>
            <a:srcRect/>
            <a:stretch>
              <a:fillRect/>
            </a:stretch>
          </p:blipFill>
          <p:spPr bwMode="auto">
            <a:xfrm>
              <a:off x="2328" y="1199"/>
              <a:ext cx="215" cy="9"/>
            </a:xfrm>
            <a:prstGeom prst="rect">
              <a:avLst/>
            </a:prstGeom>
            <a:noFill/>
            <a:ln w="9525">
              <a:noFill/>
              <a:miter lim="800000"/>
              <a:headEnd/>
              <a:tailEnd/>
            </a:ln>
          </p:spPr>
        </p:pic>
        <p:sp>
          <p:nvSpPr>
            <p:cNvPr id="241023" name="Line 383"/>
            <p:cNvSpPr>
              <a:spLocks noChangeShapeType="1"/>
            </p:cNvSpPr>
            <p:nvPr/>
          </p:nvSpPr>
          <p:spPr bwMode="auto">
            <a:xfrm>
              <a:off x="2320" y="1056"/>
              <a:ext cx="223" cy="1"/>
            </a:xfrm>
            <a:prstGeom prst="line">
              <a:avLst/>
            </a:prstGeom>
            <a:noFill/>
            <a:ln w="12700">
              <a:solidFill>
                <a:srgbClr val="000000"/>
              </a:solidFill>
              <a:round/>
              <a:headEnd/>
              <a:tailEnd/>
            </a:ln>
          </p:spPr>
          <p:txBody>
            <a:bodyPr/>
            <a:lstStyle/>
            <a:p>
              <a:endParaRPr lang="en-US"/>
            </a:p>
          </p:txBody>
        </p:sp>
        <p:sp>
          <p:nvSpPr>
            <p:cNvPr id="241024" name="Line 384"/>
            <p:cNvSpPr>
              <a:spLocks noChangeShapeType="1"/>
            </p:cNvSpPr>
            <p:nvPr/>
          </p:nvSpPr>
          <p:spPr bwMode="auto">
            <a:xfrm>
              <a:off x="2543" y="1056"/>
              <a:ext cx="1" cy="1"/>
            </a:xfrm>
            <a:prstGeom prst="line">
              <a:avLst/>
            </a:prstGeom>
            <a:noFill/>
            <a:ln w="12700">
              <a:solidFill>
                <a:srgbClr val="000000"/>
              </a:solidFill>
              <a:round/>
              <a:headEnd/>
              <a:tailEnd/>
            </a:ln>
          </p:spPr>
          <p:txBody>
            <a:bodyPr/>
            <a:lstStyle/>
            <a:p>
              <a:endParaRPr lang="en-US"/>
            </a:p>
          </p:txBody>
        </p:sp>
        <p:sp>
          <p:nvSpPr>
            <p:cNvPr id="241025" name="Line 385"/>
            <p:cNvSpPr>
              <a:spLocks noChangeShapeType="1"/>
            </p:cNvSpPr>
            <p:nvPr/>
          </p:nvSpPr>
          <p:spPr bwMode="auto">
            <a:xfrm>
              <a:off x="2543" y="1056"/>
              <a:ext cx="1" cy="152"/>
            </a:xfrm>
            <a:prstGeom prst="line">
              <a:avLst/>
            </a:prstGeom>
            <a:noFill/>
            <a:ln w="12700">
              <a:solidFill>
                <a:srgbClr val="000000"/>
              </a:solidFill>
              <a:round/>
              <a:headEnd/>
              <a:tailEnd/>
            </a:ln>
          </p:spPr>
          <p:txBody>
            <a:bodyPr/>
            <a:lstStyle/>
            <a:p>
              <a:endParaRPr lang="en-US"/>
            </a:p>
          </p:txBody>
        </p:sp>
        <p:sp>
          <p:nvSpPr>
            <p:cNvPr id="241026" name="Line 386"/>
            <p:cNvSpPr>
              <a:spLocks noChangeShapeType="1"/>
            </p:cNvSpPr>
            <p:nvPr/>
          </p:nvSpPr>
          <p:spPr bwMode="auto">
            <a:xfrm>
              <a:off x="2543" y="1208"/>
              <a:ext cx="1" cy="1"/>
            </a:xfrm>
            <a:prstGeom prst="line">
              <a:avLst/>
            </a:prstGeom>
            <a:noFill/>
            <a:ln w="12700">
              <a:solidFill>
                <a:srgbClr val="000000"/>
              </a:solidFill>
              <a:round/>
              <a:headEnd/>
              <a:tailEnd/>
            </a:ln>
          </p:spPr>
          <p:txBody>
            <a:bodyPr/>
            <a:lstStyle/>
            <a:p>
              <a:endParaRPr lang="en-US"/>
            </a:p>
          </p:txBody>
        </p:sp>
        <p:sp>
          <p:nvSpPr>
            <p:cNvPr id="241027" name="Line 387"/>
            <p:cNvSpPr>
              <a:spLocks noChangeShapeType="1"/>
            </p:cNvSpPr>
            <p:nvPr/>
          </p:nvSpPr>
          <p:spPr bwMode="auto">
            <a:xfrm flipH="1">
              <a:off x="2320" y="1208"/>
              <a:ext cx="223" cy="1"/>
            </a:xfrm>
            <a:prstGeom prst="line">
              <a:avLst/>
            </a:prstGeom>
            <a:noFill/>
            <a:ln w="12700">
              <a:solidFill>
                <a:srgbClr val="000000"/>
              </a:solidFill>
              <a:round/>
              <a:headEnd/>
              <a:tailEnd/>
            </a:ln>
          </p:spPr>
          <p:txBody>
            <a:bodyPr/>
            <a:lstStyle/>
            <a:p>
              <a:endParaRPr lang="en-US"/>
            </a:p>
          </p:txBody>
        </p:sp>
        <p:sp>
          <p:nvSpPr>
            <p:cNvPr id="241028" name="Line 388"/>
            <p:cNvSpPr>
              <a:spLocks noChangeShapeType="1"/>
            </p:cNvSpPr>
            <p:nvPr/>
          </p:nvSpPr>
          <p:spPr bwMode="auto">
            <a:xfrm>
              <a:off x="2320" y="1208"/>
              <a:ext cx="1" cy="1"/>
            </a:xfrm>
            <a:prstGeom prst="line">
              <a:avLst/>
            </a:prstGeom>
            <a:noFill/>
            <a:ln w="12700">
              <a:solidFill>
                <a:srgbClr val="000000"/>
              </a:solidFill>
              <a:round/>
              <a:headEnd/>
              <a:tailEnd/>
            </a:ln>
          </p:spPr>
          <p:txBody>
            <a:bodyPr/>
            <a:lstStyle/>
            <a:p>
              <a:endParaRPr lang="en-US"/>
            </a:p>
          </p:txBody>
        </p:sp>
        <p:sp>
          <p:nvSpPr>
            <p:cNvPr id="241029" name="Line 389"/>
            <p:cNvSpPr>
              <a:spLocks noChangeShapeType="1"/>
            </p:cNvSpPr>
            <p:nvPr/>
          </p:nvSpPr>
          <p:spPr bwMode="auto">
            <a:xfrm flipV="1">
              <a:off x="2320" y="1056"/>
              <a:ext cx="1" cy="152"/>
            </a:xfrm>
            <a:prstGeom prst="line">
              <a:avLst/>
            </a:prstGeom>
            <a:noFill/>
            <a:ln w="12700">
              <a:solidFill>
                <a:srgbClr val="000000"/>
              </a:solidFill>
              <a:round/>
              <a:headEnd/>
              <a:tailEnd/>
            </a:ln>
          </p:spPr>
          <p:txBody>
            <a:bodyPr/>
            <a:lstStyle/>
            <a:p>
              <a:endParaRPr lang="en-US"/>
            </a:p>
          </p:txBody>
        </p:sp>
        <p:sp>
          <p:nvSpPr>
            <p:cNvPr id="241030" name="Line 390"/>
            <p:cNvSpPr>
              <a:spLocks noChangeShapeType="1"/>
            </p:cNvSpPr>
            <p:nvPr/>
          </p:nvSpPr>
          <p:spPr bwMode="auto">
            <a:xfrm>
              <a:off x="2320" y="1056"/>
              <a:ext cx="1" cy="1"/>
            </a:xfrm>
            <a:prstGeom prst="line">
              <a:avLst/>
            </a:prstGeom>
            <a:noFill/>
            <a:ln w="12700">
              <a:solidFill>
                <a:srgbClr val="000000"/>
              </a:solidFill>
              <a:round/>
              <a:headEnd/>
              <a:tailEnd/>
            </a:ln>
          </p:spPr>
          <p:txBody>
            <a:bodyPr/>
            <a:lstStyle/>
            <a:p>
              <a:endParaRPr lang="en-US"/>
            </a:p>
          </p:txBody>
        </p:sp>
        <p:sp>
          <p:nvSpPr>
            <p:cNvPr id="241031" name="Rectangle 391"/>
            <p:cNvSpPr>
              <a:spLocks noChangeArrowheads="1"/>
            </p:cNvSpPr>
            <p:nvPr/>
          </p:nvSpPr>
          <p:spPr bwMode="auto">
            <a:xfrm>
              <a:off x="2392" y="1056"/>
              <a:ext cx="53"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Times" charset="0"/>
                </a:rPr>
                <a:t>P</a:t>
              </a:r>
              <a:endParaRPr lang="en-US"/>
            </a:p>
          </p:txBody>
        </p:sp>
        <p:sp>
          <p:nvSpPr>
            <p:cNvPr id="241032" name="Freeform 392"/>
            <p:cNvSpPr>
              <a:spLocks/>
            </p:cNvSpPr>
            <p:nvPr/>
          </p:nvSpPr>
          <p:spPr bwMode="auto">
            <a:xfrm>
              <a:off x="2424" y="1199"/>
              <a:ext cx="8" cy="93"/>
            </a:xfrm>
            <a:custGeom>
              <a:avLst/>
              <a:gdLst/>
              <a:ahLst/>
              <a:cxnLst>
                <a:cxn ang="0">
                  <a:pos x="8" y="0"/>
                </a:cxn>
                <a:cxn ang="0">
                  <a:pos x="8" y="0"/>
                </a:cxn>
                <a:cxn ang="0">
                  <a:pos x="8" y="0"/>
                </a:cxn>
                <a:cxn ang="0">
                  <a:pos x="8" y="0"/>
                </a:cxn>
                <a:cxn ang="0">
                  <a:pos x="8" y="0"/>
                </a:cxn>
                <a:cxn ang="0">
                  <a:pos x="8" y="0"/>
                </a:cxn>
                <a:cxn ang="0">
                  <a:pos x="8" y="0"/>
                </a:cxn>
                <a:cxn ang="0">
                  <a:pos x="8" y="0"/>
                </a:cxn>
                <a:cxn ang="0">
                  <a:pos x="0" y="0"/>
                </a:cxn>
                <a:cxn ang="0">
                  <a:pos x="0" y="88"/>
                </a:cxn>
                <a:cxn ang="0">
                  <a:pos x="0" y="88"/>
                </a:cxn>
                <a:cxn ang="0">
                  <a:pos x="8" y="88"/>
                </a:cxn>
                <a:cxn ang="0">
                  <a:pos x="8" y="88"/>
                </a:cxn>
                <a:cxn ang="0">
                  <a:pos x="8" y="88"/>
                </a:cxn>
                <a:cxn ang="0">
                  <a:pos x="8" y="88"/>
                </a:cxn>
                <a:cxn ang="0">
                  <a:pos x="8" y="88"/>
                </a:cxn>
                <a:cxn ang="0">
                  <a:pos x="8" y="88"/>
                </a:cxn>
                <a:cxn ang="0">
                  <a:pos x="8" y="88"/>
                </a:cxn>
                <a:cxn ang="0">
                  <a:pos x="8" y="0"/>
                </a:cxn>
              </a:cxnLst>
              <a:rect l="0" t="0" r="r" b="b"/>
              <a:pathLst>
                <a:path w="8" h="88">
                  <a:moveTo>
                    <a:pt x="8" y="0"/>
                  </a:moveTo>
                  <a:lnTo>
                    <a:pt x="8" y="0"/>
                  </a:lnTo>
                  <a:lnTo>
                    <a:pt x="8" y="0"/>
                  </a:lnTo>
                  <a:lnTo>
                    <a:pt x="8" y="0"/>
                  </a:lnTo>
                  <a:lnTo>
                    <a:pt x="8" y="0"/>
                  </a:lnTo>
                  <a:lnTo>
                    <a:pt x="8" y="0"/>
                  </a:lnTo>
                  <a:lnTo>
                    <a:pt x="8" y="0"/>
                  </a:lnTo>
                  <a:lnTo>
                    <a:pt x="8" y="0"/>
                  </a:lnTo>
                  <a:lnTo>
                    <a:pt x="0" y="0"/>
                  </a:lnTo>
                  <a:lnTo>
                    <a:pt x="0" y="88"/>
                  </a:lnTo>
                  <a:lnTo>
                    <a:pt x="0" y="88"/>
                  </a:lnTo>
                  <a:lnTo>
                    <a:pt x="8" y="88"/>
                  </a:lnTo>
                  <a:lnTo>
                    <a:pt x="8" y="88"/>
                  </a:lnTo>
                  <a:lnTo>
                    <a:pt x="8" y="88"/>
                  </a:lnTo>
                  <a:lnTo>
                    <a:pt x="8" y="88"/>
                  </a:lnTo>
                  <a:lnTo>
                    <a:pt x="8" y="88"/>
                  </a:lnTo>
                  <a:lnTo>
                    <a:pt x="8" y="88"/>
                  </a:lnTo>
                  <a:lnTo>
                    <a:pt x="8" y="88"/>
                  </a:lnTo>
                  <a:lnTo>
                    <a:pt x="8" y="0"/>
                  </a:lnTo>
                  <a:close/>
                </a:path>
              </a:pathLst>
            </a:custGeom>
            <a:solidFill>
              <a:srgbClr val="000000"/>
            </a:solidFill>
            <a:ln w="9525">
              <a:noFill/>
              <a:round/>
              <a:headEnd/>
              <a:tailEnd/>
            </a:ln>
          </p:spPr>
          <p:txBody>
            <a:bodyPr/>
            <a:lstStyle/>
            <a:p>
              <a:endParaRPr lang="en-US"/>
            </a:p>
          </p:txBody>
        </p:sp>
        <p:sp>
          <p:nvSpPr>
            <p:cNvPr id="241114" name="Freeform 474"/>
            <p:cNvSpPr>
              <a:spLocks/>
            </p:cNvSpPr>
            <p:nvPr/>
          </p:nvSpPr>
          <p:spPr bwMode="auto">
            <a:xfrm>
              <a:off x="2002" y="1436"/>
              <a:ext cx="119" cy="194"/>
            </a:xfrm>
            <a:custGeom>
              <a:avLst/>
              <a:gdLst/>
              <a:ahLst/>
              <a:cxnLst>
                <a:cxn ang="0">
                  <a:pos x="120" y="0"/>
                </a:cxn>
                <a:cxn ang="0">
                  <a:pos x="120" y="0"/>
                </a:cxn>
                <a:cxn ang="0">
                  <a:pos x="120" y="0"/>
                </a:cxn>
                <a:cxn ang="0">
                  <a:pos x="120" y="0"/>
                </a:cxn>
                <a:cxn ang="0">
                  <a:pos x="120" y="0"/>
                </a:cxn>
                <a:cxn ang="0">
                  <a:pos x="120" y="0"/>
                </a:cxn>
                <a:cxn ang="0">
                  <a:pos x="120" y="0"/>
                </a:cxn>
                <a:cxn ang="0">
                  <a:pos x="120" y="0"/>
                </a:cxn>
                <a:cxn ang="0">
                  <a:pos x="120" y="0"/>
                </a:cxn>
                <a:cxn ang="0">
                  <a:pos x="0" y="184"/>
                </a:cxn>
                <a:cxn ang="0">
                  <a:pos x="0" y="184"/>
                </a:cxn>
                <a:cxn ang="0">
                  <a:pos x="0" y="184"/>
                </a:cxn>
                <a:cxn ang="0">
                  <a:pos x="0" y="184"/>
                </a:cxn>
                <a:cxn ang="0">
                  <a:pos x="0" y="184"/>
                </a:cxn>
                <a:cxn ang="0">
                  <a:pos x="8" y="184"/>
                </a:cxn>
                <a:cxn ang="0">
                  <a:pos x="8" y="184"/>
                </a:cxn>
                <a:cxn ang="0">
                  <a:pos x="8" y="184"/>
                </a:cxn>
                <a:cxn ang="0">
                  <a:pos x="8" y="184"/>
                </a:cxn>
                <a:cxn ang="0">
                  <a:pos x="120" y="0"/>
                </a:cxn>
              </a:cxnLst>
              <a:rect l="0" t="0" r="r" b="b"/>
              <a:pathLst>
                <a:path w="120" h="184">
                  <a:moveTo>
                    <a:pt x="120" y="0"/>
                  </a:moveTo>
                  <a:lnTo>
                    <a:pt x="120" y="0"/>
                  </a:lnTo>
                  <a:lnTo>
                    <a:pt x="120" y="0"/>
                  </a:lnTo>
                  <a:lnTo>
                    <a:pt x="120" y="0"/>
                  </a:lnTo>
                  <a:lnTo>
                    <a:pt x="120" y="0"/>
                  </a:lnTo>
                  <a:lnTo>
                    <a:pt x="120" y="0"/>
                  </a:lnTo>
                  <a:lnTo>
                    <a:pt x="120" y="0"/>
                  </a:lnTo>
                  <a:lnTo>
                    <a:pt x="120" y="0"/>
                  </a:lnTo>
                  <a:lnTo>
                    <a:pt x="120" y="0"/>
                  </a:lnTo>
                  <a:lnTo>
                    <a:pt x="0" y="184"/>
                  </a:lnTo>
                  <a:lnTo>
                    <a:pt x="0" y="184"/>
                  </a:lnTo>
                  <a:lnTo>
                    <a:pt x="0" y="184"/>
                  </a:lnTo>
                  <a:lnTo>
                    <a:pt x="0" y="184"/>
                  </a:lnTo>
                  <a:lnTo>
                    <a:pt x="0" y="184"/>
                  </a:lnTo>
                  <a:lnTo>
                    <a:pt x="8" y="184"/>
                  </a:lnTo>
                  <a:lnTo>
                    <a:pt x="8" y="184"/>
                  </a:lnTo>
                  <a:lnTo>
                    <a:pt x="8" y="184"/>
                  </a:lnTo>
                  <a:lnTo>
                    <a:pt x="8" y="184"/>
                  </a:lnTo>
                  <a:lnTo>
                    <a:pt x="120" y="0"/>
                  </a:lnTo>
                  <a:close/>
                </a:path>
              </a:pathLst>
            </a:custGeom>
            <a:solidFill>
              <a:srgbClr val="000000"/>
            </a:solidFill>
            <a:ln w="9525">
              <a:noFill/>
              <a:round/>
              <a:headEnd/>
              <a:tailEnd/>
            </a:ln>
          </p:spPr>
          <p:txBody>
            <a:bodyPr/>
            <a:lstStyle/>
            <a:p>
              <a:endParaRPr lang="en-US"/>
            </a:p>
          </p:txBody>
        </p:sp>
        <p:sp>
          <p:nvSpPr>
            <p:cNvPr id="241359" name="Line 719"/>
            <p:cNvSpPr>
              <a:spLocks noChangeShapeType="1"/>
            </p:cNvSpPr>
            <p:nvPr/>
          </p:nvSpPr>
          <p:spPr bwMode="auto">
            <a:xfrm>
              <a:off x="1246" y="1191"/>
              <a:ext cx="1" cy="93"/>
            </a:xfrm>
            <a:prstGeom prst="line">
              <a:avLst/>
            </a:prstGeom>
            <a:noFill/>
            <a:ln w="12700">
              <a:solidFill>
                <a:srgbClr val="000000"/>
              </a:solidFill>
              <a:round/>
              <a:headEnd/>
              <a:tailEnd/>
            </a:ln>
          </p:spPr>
          <p:txBody>
            <a:bodyPr/>
            <a:lstStyle/>
            <a:p>
              <a:endParaRPr lang="en-US"/>
            </a:p>
          </p:txBody>
        </p:sp>
        <p:sp>
          <p:nvSpPr>
            <p:cNvPr id="241360" name="Line 720"/>
            <p:cNvSpPr>
              <a:spLocks noChangeShapeType="1"/>
            </p:cNvSpPr>
            <p:nvPr/>
          </p:nvSpPr>
          <p:spPr bwMode="auto">
            <a:xfrm>
              <a:off x="1548" y="1208"/>
              <a:ext cx="1" cy="93"/>
            </a:xfrm>
            <a:prstGeom prst="line">
              <a:avLst/>
            </a:prstGeom>
            <a:noFill/>
            <a:ln w="12700">
              <a:solidFill>
                <a:srgbClr val="000000"/>
              </a:solidFill>
              <a:round/>
              <a:headEnd/>
              <a:tailEnd/>
            </a:ln>
          </p:spPr>
          <p:txBody>
            <a:bodyPr/>
            <a:lstStyle/>
            <a:p>
              <a:endParaRPr lang="en-US"/>
            </a:p>
          </p:txBody>
        </p:sp>
        <p:sp>
          <p:nvSpPr>
            <p:cNvPr id="241361" name="Line 721"/>
            <p:cNvSpPr>
              <a:spLocks noChangeShapeType="1"/>
            </p:cNvSpPr>
            <p:nvPr/>
          </p:nvSpPr>
          <p:spPr bwMode="auto">
            <a:xfrm>
              <a:off x="1827" y="1208"/>
              <a:ext cx="1" cy="93"/>
            </a:xfrm>
            <a:prstGeom prst="line">
              <a:avLst/>
            </a:prstGeom>
            <a:noFill/>
            <a:ln w="12700">
              <a:solidFill>
                <a:srgbClr val="000000"/>
              </a:solidFill>
              <a:round/>
              <a:headEnd/>
              <a:tailEnd/>
            </a:ln>
          </p:spPr>
          <p:txBody>
            <a:bodyPr/>
            <a:lstStyle/>
            <a:p>
              <a:endParaRPr lang="en-US"/>
            </a:p>
          </p:txBody>
        </p:sp>
        <p:sp>
          <p:nvSpPr>
            <p:cNvPr id="241362" name="Line 722"/>
            <p:cNvSpPr>
              <a:spLocks noChangeShapeType="1"/>
            </p:cNvSpPr>
            <p:nvPr/>
          </p:nvSpPr>
          <p:spPr bwMode="auto">
            <a:xfrm>
              <a:off x="2121" y="1208"/>
              <a:ext cx="1" cy="93"/>
            </a:xfrm>
            <a:prstGeom prst="line">
              <a:avLst/>
            </a:prstGeom>
            <a:noFill/>
            <a:ln w="12700">
              <a:solidFill>
                <a:srgbClr val="000000"/>
              </a:solidFill>
              <a:round/>
              <a:headEnd/>
              <a:tailEnd/>
            </a:ln>
          </p:spPr>
          <p:txBody>
            <a:bodyPr/>
            <a:lstStyle/>
            <a:p>
              <a:endParaRPr lang="en-US"/>
            </a:p>
          </p:txBody>
        </p:sp>
        <p:sp>
          <p:nvSpPr>
            <p:cNvPr id="241375" name="Oval 735"/>
            <p:cNvSpPr>
              <a:spLocks noChangeArrowheads="1"/>
            </p:cNvSpPr>
            <p:nvPr/>
          </p:nvSpPr>
          <p:spPr bwMode="auto">
            <a:xfrm>
              <a:off x="960" y="1584"/>
              <a:ext cx="1392" cy="480"/>
            </a:xfrm>
            <a:prstGeom prst="ellipse">
              <a:avLst/>
            </a:prstGeom>
            <a:noFill/>
            <a:ln w="28575">
              <a:solidFill>
                <a:schemeClr val="tx1"/>
              </a:solidFill>
              <a:round/>
              <a:headEnd/>
              <a:tailEnd/>
            </a:ln>
            <a:effectLst/>
          </p:spPr>
          <p:txBody>
            <a:bodyPr wrap="none" anchor="ctr"/>
            <a:lstStyle/>
            <a:p>
              <a:endParaRPr lang="en-US"/>
            </a:p>
          </p:txBody>
        </p:sp>
        <p:sp>
          <p:nvSpPr>
            <p:cNvPr id="241377" name="Line 737"/>
            <p:cNvSpPr>
              <a:spLocks noChangeShapeType="1"/>
            </p:cNvSpPr>
            <p:nvPr/>
          </p:nvSpPr>
          <p:spPr bwMode="auto">
            <a:xfrm flipH="1">
              <a:off x="1968" y="1440"/>
              <a:ext cx="144" cy="192"/>
            </a:xfrm>
            <a:prstGeom prst="line">
              <a:avLst/>
            </a:prstGeom>
            <a:noFill/>
            <a:ln w="12700">
              <a:solidFill>
                <a:schemeClr val="tx1"/>
              </a:solidFill>
              <a:round/>
              <a:headEnd/>
              <a:tailEnd/>
            </a:ln>
            <a:effectLst/>
          </p:spPr>
          <p:txBody>
            <a:bodyPr wrap="none" anchor="ctr"/>
            <a:lstStyle/>
            <a:p>
              <a:endParaRPr lang="en-US"/>
            </a:p>
          </p:txBody>
        </p:sp>
        <p:sp>
          <p:nvSpPr>
            <p:cNvPr id="241378" name="Line 738"/>
            <p:cNvSpPr>
              <a:spLocks noChangeShapeType="1"/>
            </p:cNvSpPr>
            <p:nvPr/>
          </p:nvSpPr>
          <p:spPr bwMode="auto">
            <a:xfrm flipH="1">
              <a:off x="1776" y="1440"/>
              <a:ext cx="48" cy="144"/>
            </a:xfrm>
            <a:prstGeom prst="line">
              <a:avLst/>
            </a:prstGeom>
            <a:noFill/>
            <a:ln w="12700">
              <a:solidFill>
                <a:schemeClr val="tx1"/>
              </a:solidFill>
              <a:round/>
              <a:headEnd/>
              <a:tailEnd/>
            </a:ln>
            <a:effectLst/>
          </p:spPr>
          <p:txBody>
            <a:bodyPr wrap="none" anchor="ctr"/>
            <a:lstStyle/>
            <a:p>
              <a:endParaRPr lang="en-US"/>
            </a:p>
          </p:txBody>
        </p:sp>
        <p:sp>
          <p:nvSpPr>
            <p:cNvPr id="241379" name="Line 739"/>
            <p:cNvSpPr>
              <a:spLocks noChangeShapeType="1"/>
            </p:cNvSpPr>
            <p:nvPr/>
          </p:nvSpPr>
          <p:spPr bwMode="auto">
            <a:xfrm>
              <a:off x="1536" y="1440"/>
              <a:ext cx="0" cy="144"/>
            </a:xfrm>
            <a:prstGeom prst="line">
              <a:avLst/>
            </a:prstGeom>
            <a:noFill/>
            <a:ln w="12700">
              <a:solidFill>
                <a:schemeClr val="tx1"/>
              </a:solidFill>
              <a:round/>
              <a:headEnd/>
              <a:tailEnd/>
            </a:ln>
            <a:effectLst/>
          </p:spPr>
          <p:txBody>
            <a:bodyPr wrap="none" anchor="ctr"/>
            <a:lstStyle/>
            <a:p>
              <a:endParaRPr lang="en-US"/>
            </a:p>
          </p:txBody>
        </p:sp>
        <p:sp>
          <p:nvSpPr>
            <p:cNvPr id="241380" name="Line 740"/>
            <p:cNvSpPr>
              <a:spLocks noChangeShapeType="1"/>
            </p:cNvSpPr>
            <p:nvPr/>
          </p:nvSpPr>
          <p:spPr bwMode="auto">
            <a:xfrm>
              <a:off x="1200" y="1440"/>
              <a:ext cx="96" cy="192"/>
            </a:xfrm>
            <a:prstGeom prst="line">
              <a:avLst/>
            </a:prstGeom>
            <a:noFill/>
            <a:ln w="12700">
              <a:solidFill>
                <a:schemeClr val="tx1"/>
              </a:solidFill>
              <a:round/>
              <a:headEnd/>
              <a:tailEnd/>
            </a:ln>
            <a:effectLst/>
          </p:spPr>
          <p:txBody>
            <a:bodyPr wrap="none" anchor="ctr"/>
            <a:lstStyle/>
            <a:p>
              <a:endParaRPr lang="en-US"/>
            </a:p>
          </p:txBody>
        </p:sp>
        <p:sp>
          <p:nvSpPr>
            <p:cNvPr id="241381" name="Line 741"/>
            <p:cNvSpPr>
              <a:spLocks noChangeShapeType="1"/>
            </p:cNvSpPr>
            <p:nvPr/>
          </p:nvSpPr>
          <p:spPr bwMode="auto">
            <a:xfrm>
              <a:off x="912" y="1440"/>
              <a:ext cx="192" cy="240"/>
            </a:xfrm>
            <a:prstGeom prst="line">
              <a:avLst/>
            </a:prstGeom>
            <a:noFill/>
            <a:ln w="12700">
              <a:solidFill>
                <a:schemeClr val="tx1"/>
              </a:solidFill>
              <a:round/>
              <a:headEnd/>
              <a:tailEnd/>
            </a:ln>
            <a:effectLst/>
          </p:spPr>
          <p:txBody>
            <a:bodyPr wrap="none" anchor="ctr"/>
            <a:lstStyle/>
            <a:p>
              <a:endParaRPr lang="en-US"/>
            </a:p>
          </p:txBody>
        </p:sp>
        <p:sp>
          <p:nvSpPr>
            <p:cNvPr id="241382" name="Line 742"/>
            <p:cNvSpPr>
              <a:spLocks noChangeShapeType="1"/>
            </p:cNvSpPr>
            <p:nvPr/>
          </p:nvSpPr>
          <p:spPr bwMode="auto">
            <a:xfrm flipH="1">
              <a:off x="2208" y="1440"/>
              <a:ext cx="240" cy="240"/>
            </a:xfrm>
            <a:prstGeom prst="line">
              <a:avLst/>
            </a:prstGeom>
            <a:noFill/>
            <a:ln w="12700">
              <a:solidFill>
                <a:schemeClr val="tx1"/>
              </a:solidFill>
              <a:round/>
              <a:headEnd/>
              <a:tailEnd/>
            </a:ln>
            <a:effectLst/>
          </p:spPr>
          <p:txBody>
            <a:bodyPr wrap="none" anchor="ctr"/>
            <a:lstStyle/>
            <a:p>
              <a:endParaRPr lang="en-US"/>
            </a:p>
          </p:txBody>
        </p:sp>
        <p:sp>
          <p:nvSpPr>
            <p:cNvPr id="241383" name="Text Box 743"/>
            <p:cNvSpPr txBox="1">
              <a:spLocks noChangeArrowheads="1"/>
            </p:cNvSpPr>
            <p:nvPr/>
          </p:nvSpPr>
          <p:spPr bwMode="auto">
            <a:xfrm>
              <a:off x="1392" y="1728"/>
              <a:ext cx="533" cy="192"/>
            </a:xfrm>
            <a:prstGeom prst="rect">
              <a:avLst/>
            </a:prstGeom>
            <a:noFill/>
            <a:ln w="12700">
              <a:noFill/>
              <a:miter lim="800000"/>
              <a:headEnd/>
              <a:tailEnd/>
            </a:ln>
            <a:effectLst/>
          </p:spPr>
          <p:txBody>
            <a:bodyPr wrap="none">
              <a:spAutoFit/>
            </a:bodyPr>
            <a:lstStyle/>
            <a:p>
              <a:r>
                <a:rPr lang="en-US" sz="1400" b="1"/>
                <a:t>Network</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8" name="Rectangle 6"/>
          <p:cNvSpPr>
            <a:spLocks noChangeArrowheads="1"/>
          </p:cNvSpPr>
          <p:nvPr/>
        </p:nvSpPr>
        <p:spPr bwMode="auto">
          <a:xfrm>
            <a:off x="8380413" y="487363"/>
            <a:ext cx="155575" cy="555625"/>
          </a:xfrm>
          <a:prstGeom prst="rect">
            <a:avLst/>
          </a:prstGeom>
          <a:noFill/>
          <a:ln w="9525">
            <a:noFill/>
            <a:miter lim="800000"/>
            <a:headEnd/>
            <a:tailEnd/>
          </a:ln>
        </p:spPr>
        <p:txBody>
          <a:bodyPr wrap="none" lIns="0" tIns="0" rIns="0" bIns="0">
            <a:spAutoFit/>
          </a:bodyPr>
          <a:lstStyle/>
          <a:p>
            <a:r>
              <a:rPr lang="en-US" sz="3600" b="1" i="1">
                <a:solidFill>
                  <a:srgbClr val="5589FF"/>
                </a:solidFill>
                <a:latin typeface="Verdana" pitchFamily="34" charset="0"/>
              </a:rPr>
              <a:t> </a:t>
            </a:r>
            <a:endParaRPr lang="en-US">
              <a:latin typeface="Times" charset="0"/>
            </a:endParaRPr>
          </a:p>
        </p:txBody>
      </p:sp>
      <p:sp>
        <p:nvSpPr>
          <p:cNvPr id="218205" name="Rectangle 93"/>
          <p:cNvSpPr>
            <a:spLocks noChangeArrowheads="1"/>
          </p:cNvSpPr>
          <p:nvPr/>
        </p:nvSpPr>
        <p:spPr bwMode="auto">
          <a:xfrm>
            <a:off x="4167188" y="1647825"/>
            <a:ext cx="3317875"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Times" charset="0"/>
              </a:rPr>
              <a:t>Uniform memory access (UMA)</a:t>
            </a:r>
            <a:endParaRPr lang="en-US">
              <a:latin typeface="Times" charset="0"/>
            </a:endParaRPr>
          </a:p>
        </p:txBody>
      </p:sp>
      <p:sp>
        <p:nvSpPr>
          <p:cNvPr id="218206" name="Rectangle 94"/>
          <p:cNvSpPr>
            <a:spLocks noChangeArrowheads="1"/>
          </p:cNvSpPr>
          <p:nvPr/>
        </p:nvSpPr>
        <p:spPr bwMode="auto">
          <a:xfrm>
            <a:off x="4167188" y="1857375"/>
            <a:ext cx="3535362"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Times" charset="0"/>
              </a:rPr>
              <a:t>Each processor has uniform access</a:t>
            </a:r>
            <a:endParaRPr lang="en-US">
              <a:latin typeface="Times" charset="0"/>
            </a:endParaRPr>
          </a:p>
        </p:txBody>
      </p:sp>
      <p:sp>
        <p:nvSpPr>
          <p:cNvPr id="218207" name="Rectangle 95"/>
          <p:cNvSpPr>
            <a:spLocks noChangeArrowheads="1"/>
          </p:cNvSpPr>
          <p:nvPr/>
        </p:nvSpPr>
        <p:spPr bwMode="auto">
          <a:xfrm>
            <a:off x="4167188" y="2065338"/>
            <a:ext cx="282575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Times" charset="0"/>
              </a:rPr>
              <a:t>to memory - Also known as</a:t>
            </a:r>
            <a:endParaRPr lang="en-US">
              <a:latin typeface="Times" charset="0"/>
            </a:endParaRPr>
          </a:p>
        </p:txBody>
      </p:sp>
      <p:sp>
        <p:nvSpPr>
          <p:cNvPr id="218208" name="Rectangle 96"/>
          <p:cNvSpPr>
            <a:spLocks noChangeArrowheads="1"/>
          </p:cNvSpPr>
          <p:nvPr/>
        </p:nvSpPr>
        <p:spPr bwMode="auto">
          <a:xfrm>
            <a:off x="4167188" y="2274888"/>
            <a:ext cx="3573462"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Times" charset="0"/>
              </a:rPr>
              <a:t>symmetric multiprocessors (SMPs)</a:t>
            </a:r>
            <a:endParaRPr lang="en-US">
              <a:latin typeface="Times" charset="0"/>
            </a:endParaRPr>
          </a:p>
        </p:txBody>
      </p:sp>
      <p:sp>
        <p:nvSpPr>
          <p:cNvPr id="218485" name="Rectangle 373"/>
          <p:cNvSpPr>
            <a:spLocks noChangeArrowheads="1"/>
          </p:cNvSpPr>
          <p:nvPr/>
        </p:nvSpPr>
        <p:spPr bwMode="auto">
          <a:xfrm>
            <a:off x="533400" y="4360863"/>
            <a:ext cx="3967163"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Times" charset="0"/>
              </a:rPr>
              <a:t>Non-uniform memory access (NUMA)</a:t>
            </a:r>
            <a:endParaRPr lang="en-US">
              <a:latin typeface="Times" charset="0"/>
            </a:endParaRPr>
          </a:p>
        </p:txBody>
      </p:sp>
      <p:sp>
        <p:nvSpPr>
          <p:cNvPr id="218486" name="Rectangle 374"/>
          <p:cNvSpPr>
            <a:spLocks noChangeArrowheads="1"/>
          </p:cNvSpPr>
          <p:nvPr/>
        </p:nvSpPr>
        <p:spPr bwMode="auto">
          <a:xfrm>
            <a:off x="533400" y="4572000"/>
            <a:ext cx="3789363"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Times" charset="0"/>
              </a:rPr>
              <a:t>Time for memory access depends on </a:t>
            </a:r>
            <a:endParaRPr lang="en-US">
              <a:latin typeface="Times" charset="0"/>
            </a:endParaRPr>
          </a:p>
        </p:txBody>
      </p:sp>
      <p:sp>
        <p:nvSpPr>
          <p:cNvPr id="218487" name="Rectangle 375"/>
          <p:cNvSpPr>
            <a:spLocks noChangeArrowheads="1"/>
          </p:cNvSpPr>
          <p:nvPr/>
        </p:nvSpPr>
        <p:spPr bwMode="auto">
          <a:xfrm>
            <a:off x="533400" y="4778375"/>
            <a:ext cx="3913188"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Times" charset="0"/>
              </a:rPr>
              <a:t>location of data. Local access is faster </a:t>
            </a:r>
            <a:endParaRPr lang="en-US">
              <a:latin typeface="Times" charset="0"/>
            </a:endParaRPr>
          </a:p>
        </p:txBody>
      </p:sp>
      <p:sp>
        <p:nvSpPr>
          <p:cNvPr id="218488" name="Rectangle 376"/>
          <p:cNvSpPr>
            <a:spLocks noChangeArrowheads="1"/>
          </p:cNvSpPr>
          <p:nvPr/>
        </p:nvSpPr>
        <p:spPr bwMode="auto">
          <a:xfrm>
            <a:off x="533400" y="4989513"/>
            <a:ext cx="37592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Times" charset="0"/>
              </a:rPr>
              <a:t>than non-local access. Easier to scale</a:t>
            </a:r>
            <a:endParaRPr lang="en-US">
              <a:latin typeface="Times" charset="0"/>
            </a:endParaRPr>
          </a:p>
        </p:txBody>
      </p:sp>
      <p:sp>
        <p:nvSpPr>
          <p:cNvPr id="218489" name="Rectangle 377"/>
          <p:cNvSpPr>
            <a:spLocks noChangeArrowheads="1"/>
          </p:cNvSpPr>
          <p:nvPr/>
        </p:nvSpPr>
        <p:spPr bwMode="auto">
          <a:xfrm>
            <a:off x="533400" y="5195888"/>
            <a:ext cx="1106488"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Times" charset="0"/>
              </a:rPr>
              <a:t>than SMPs</a:t>
            </a:r>
            <a:endParaRPr lang="en-US">
              <a:latin typeface="Times" charset="0"/>
            </a:endParaRPr>
          </a:p>
        </p:txBody>
      </p:sp>
      <p:sp>
        <p:nvSpPr>
          <p:cNvPr id="218490" name="Rectangle 378"/>
          <p:cNvSpPr>
            <a:spLocks noChangeArrowheads="1"/>
          </p:cNvSpPr>
          <p:nvPr/>
        </p:nvSpPr>
        <p:spPr bwMode="auto">
          <a:xfrm>
            <a:off x="533400" y="5407025"/>
            <a:ext cx="340995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Times" charset="0"/>
              </a:rPr>
              <a:t>(example: HP-Convex Exemplar)</a:t>
            </a:r>
            <a:endParaRPr lang="en-US">
              <a:latin typeface="Times" charset="0"/>
            </a:endParaRPr>
          </a:p>
        </p:txBody>
      </p:sp>
      <p:pic>
        <p:nvPicPr>
          <p:cNvPr id="218493" name="Picture 381"/>
          <p:cNvPicPr>
            <a:picLocks noChangeAspect="1" noChangeArrowheads="1"/>
          </p:cNvPicPr>
          <p:nvPr/>
        </p:nvPicPr>
        <p:blipFill>
          <a:blip r:embed="rId2"/>
          <a:srcRect/>
          <a:stretch>
            <a:fillRect/>
          </a:stretch>
        </p:blipFill>
        <p:spPr bwMode="auto">
          <a:xfrm>
            <a:off x="1752600" y="1600200"/>
            <a:ext cx="2108200" cy="1117600"/>
          </a:xfrm>
          <a:prstGeom prst="rect">
            <a:avLst/>
          </a:prstGeom>
          <a:noFill/>
          <a:ln w="12700">
            <a:noFill/>
            <a:miter lim="800000"/>
            <a:headEnd/>
            <a:tailEnd/>
          </a:ln>
          <a:effectLst/>
        </p:spPr>
      </p:pic>
      <p:sp>
        <p:nvSpPr>
          <p:cNvPr id="218495" name="Rectangle 383"/>
          <p:cNvSpPr>
            <a:spLocks noGrp="1" noChangeArrowheads="1"/>
          </p:cNvSpPr>
          <p:nvPr>
            <p:ph type="title"/>
          </p:nvPr>
        </p:nvSpPr>
        <p:spPr/>
        <p:txBody>
          <a:bodyPr/>
          <a:lstStyle/>
          <a:p>
            <a:r>
              <a:rPr lang="en-US" b="1"/>
              <a:t>Styles of Shared memory: UMA and NUMA</a:t>
            </a:r>
            <a:endParaRPr lang="en-US"/>
          </a:p>
        </p:txBody>
      </p:sp>
      <p:pic>
        <p:nvPicPr>
          <p:cNvPr id="218500" name="Picture 388"/>
          <p:cNvPicPr>
            <a:picLocks noChangeAspect="1" noChangeArrowheads="1"/>
          </p:cNvPicPr>
          <p:nvPr/>
        </p:nvPicPr>
        <p:blipFill>
          <a:blip r:embed="rId3"/>
          <a:srcRect/>
          <a:stretch>
            <a:fillRect/>
          </a:stretch>
        </p:blipFill>
        <p:spPr bwMode="auto">
          <a:xfrm>
            <a:off x="4648200" y="3962400"/>
            <a:ext cx="4076700" cy="2070100"/>
          </a:xfrm>
          <a:prstGeom prst="rect">
            <a:avLst/>
          </a:prstGeom>
          <a:noFill/>
          <a:ln w="12700">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b="1"/>
              <a:t>Memory Access Problems</a:t>
            </a:r>
            <a:endParaRPr lang="en-US"/>
          </a:p>
        </p:txBody>
      </p:sp>
      <p:sp>
        <p:nvSpPr>
          <p:cNvPr id="271363" name="Rectangle 3"/>
          <p:cNvSpPr>
            <a:spLocks noGrp="1" noChangeArrowheads="1"/>
          </p:cNvSpPr>
          <p:nvPr>
            <p:ph type="body" idx="1"/>
          </p:nvPr>
        </p:nvSpPr>
        <p:spPr>
          <a:xfrm>
            <a:off x="685800" y="1143000"/>
            <a:ext cx="7772400" cy="4343400"/>
          </a:xfrm>
        </p:spPr>
        <p:txBody>
          <a:bodyPr/>
          <a:lstStyle/>
          <a:p>
            <a:r>
              <a:rPr lang="en-US"/>
              <a:t>Conventional wisdom is that systems do not scale well</a:t>
            </a:r>
          </a:p>
          <a:p>
            <a:pPr lvl="1"/>
            <a:r>
              <a:rPr lang="en-US"/>
              <a:t>Bus based systems can become saturated</a:t>
            </a:r>
          </a:p>
          <a:p>
            <a:pPr lvl="1"/>
            <a:r>
              <a:rPr lang="en-US"/>
              <a:t>Fast large crossbars are expensive</a:t>
            </a:r>
          </a:p>
          <a:p>
            <a:r>
              <a:rPr lang="en-US"/>
              <a:t>Cache coherence problem</a:t>
            </a:r>
          </a:p>
          <a:p>
            <a:pPr lvl="1"/>
            <a:r>
              <a:rPr lang="en-US"/>
              <a:t>Copies of a variable can be present in multiple caches</a:t>
            </a:r>
          </a:p>
          <a:p>
            <a:pPr lvl="1"/>
            <a:r>
              <a:rPr lang="en-US"/>
              <a:t>A write by one processor my not become visible to others</a:t>
            </a:r>
          </a:p>
          <a:p>
            <a:pPr lvl="1"/>
            <a:r>
              <a:rPr lang="en-US"/>
              <a:t>They'll keep accessing stale value in their caches</a:t>
            </a:r>
          </a:p>
          <a:p>
            <a:pPr lvl="1"/>
            <a:r>
              <a:rPr lang="en-US"/>
              <a:t>Need to take actions to ensure visibility or cache coherence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8" name="Rectangle 4"/>
          <p:cNvSpPr>
            <a:spLocks noChangeArrowheads="1"/>
          </p:cNvSpPr>
          <p:nvPr/>
        </p:nvSpPr>
        <p:spPr bwMode="auto">
          <a:xfrm>
            <a:off x="1271588" y="493713"/>
            <a:ext cx="0" cy="152400"/>
          </a:xfrm>
          <a:prstGeom prst="rect">
            <a:avLst/>
          </a:prstGeom>
          <a:noFill/>
          <a:ln w="9525">
            <a:noFill/>
            <a:miter lim="800000"/>
            <a:headEnd/>
            <a:tailEnd/>
          </a:ln>
        </p:spPr>
        <p:txBody>
          <a:bodyPr wrap="none" lIns="0" tIns="0" rIns="0" bIns="0">
            <a:spAutoFit/>
          </a:bodyPr>
          <a:lstStyle/>
          <a:p>
            <a:endParaRPr lang="en-US">
              <a:latin typeface="Times" charset="0"/>
            </a:endParaRPr>
          </a:p>
        </p:txBody>
      </p:sp>
      <p:grpSp>
        <p:nvGrpSpPr>
          <p:cNvPr id="231530" name="Group 106"/>
          <p:cNvGrpSpPr>
            <a:grpSpLocks/>
          </p:cNvGrpSpPr>
          <p:nvPr/>
        </p:nvGrpSpPr>
        <p:grpSpPr bwMode="auto">
          <a:xfrm>
            <a:off x="2743200" y="762000"/>
            <a:ext cx="3956050" cy="2163763"/>
            <a:chOff x="1333" y="722"/>
            <a:chExt cx="2492" cy="1363"/>
          </a:xfrm>
        </p:grpSpPr>
        <p:sp>
          <p:nvSpPr>
            <p:cNvPr id="231429" name="Line 5"/>
            <p:cNvSpPr>
              <a:spLocks noChangeShapeType="1"/>
            </p:cNvSpPr>
            <p:nvPr/>
          </p:nvSpPr>
          <p:spPr bwMode="auto">
            <a:xfrm>
              <a:off x="1333" y="1507"/>
              <a:ext cx="2392" cy="1"/>
            </a:xfrm>
            <a:prstGeom prst="line">
              <a:avLst/>
            </a:prstGeom>
            <a:noFill/>
            <a:ln w="19050">
              <a:solidFill>
                <a:srgbClr val="000000"/>
              </a:solidFill>
              <a:round/>
              <a:headEnd/>
              <a:tailEnd/>
            </a:ln>
          </p:spPr>
          <p:txBody>
            <a:bodyPr/>
            <a:lstStyle/>
            <a:p>
              <a:endParaRPr lang="en-US"/>
            </a:p>
          </p:txBody>
        </p:sp>
        <p:sp>
          <p:nvSpPr>
            <p:cNvPr id="231430" name="Line 6"/>
            <p:cNvSpPr>
              <a:spLocks noChangeShapeType="1"/>
            </p:cNvSpPr>
            <p:nvPr/>
          </p:nvSpPr>
          <p:spPr bwMode="auto">
            <a:xfrm>
              <a:off x="2008" y="1507"/>
              <a:ext cx="1" cy="144"/>
            </a:xfrm>
            <a:prstGeom prst="line">
              <a:avLst/>
            </a:prstGeom>
            <a:noFill/>
            <a:ln w="19050">
              <a:solidFill>
                <a:srgbClr val="000000"/>
              </a:solidFill>
              <a:round/>
              <a:headEnd/>
              <a:tailEnd/>
            </a:ln>
          </p:spPr>
          <p:txBody>
            <a:bodyPr/>
            <a:lstStyle/>
            <a:p>
              <a:endParaRPr lang="en-US"/>
            </a:p>
          </p:txBody>
        </p:sp>
        <p:sp>
          <p:nvSpPr>
            <p:cNvPr id="231431" name="Rectangle 7"/>
            <p:cNvSpPr>
              <a:spLocks noChangeArrowheads="1"/>
            </p:cNvSpPr>
            <p:nvPr/>
          </p:nvSpPr>
          <p:spPr bwMode="auto">
            <a:xfrm>
              <a:off x="1638" y="1657"/>
              <a:ext cx="747" cy="428"/>
            </a:xfrm>
            <a:prstGeom prst="rect">
              <a:avLst/>
            </a:prstGeom>
            <a:solidFill>
              <a:srgbClr val="FFFFFF"/>
            </a:solidFill>
            <a:ln w="9525">
              <a:noFill/>
              <a:miter lim="800000"/>
              <a:headEnd/>
              <a:tailEnd/>
            </a:ln>
          </p:spPr>
          <p:txBody>
            <a:bodyPr/>
            <a:lstStyle/>
            <a:p>
              <a:endParaRPr lang="en-US"/>
            </a:p>
          </p:txBody>
        </p:sp>
        <p:sp>
          <p:nvSpPr>
            <p:cNvPr id="231432" name="Rectangle 8"/>
            <p:cNvSpPr>
              <a:spLocks noChangeArrowheads="1"/>
            </p:cNvSpPr>
            <p:nvPr/>
          </p:nvSpPr>
          <p:spPr bwMode="auto">
            <a:xfrm>
              <a:off x="1636" y="1655"/>
              <a:ext cx="749" cy="428"/>
            </a:xfrm>
            <a:prstGeom prst="rect">
              <a:avLst/>
            </a:prstGeom>
            <a:noFill/>
            <a:ln w="6350">
              <a:solidFill>
                <a:srgbClr val="000000"/>
              </a:solidFill>
              <a:miter lim="800000"/>
              <a:headEnd/>
              <a:tailEnd/>
            </a:ln>
          </p:spPr>
          <p:txBody>
            <a:bodyPr/>
            <a:lstStyle/>
            <a:p>
              <a:endParaRPr lang="en-US"/>
            </a:p>
          </p:txBody>
        </p:sp>
        <p:sp>
          <p:nvSpPr>
            <p:cNvPr id="231433" name="Rectangle 9"/>
            <p:cNvSpPr>
              <a:spLocks noChangeArrowheads="1"/>
            </p:cNvSpPr>
            <p:nvPr/>
          </p:nvSpPr>
          <p:spPr bwMode="auto">
            <a:xfrm>
              <a:off x="3134" y="1691"/>
              <a:ext cx="2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I</a:t>
              </a:r>
              <a:endParaRPr lang="en-US">
                <a:latin typeface="Times" charset="0"/>
              </a:endParaRPr>
            </a:p>
          </p:txBody>
        </p:sp>
        <p:sp>
          <p:nvSpPr>
            <p:cNvPr id="231434" name="Rectangle 10"/>
            <p:cNvSpPr>
              <a:spLocks noChangeArrowheads="1"/>
            </p:cNvSpPr>
            <p:nvPr/>
          </p:nvSpPr>
          <p:spPr bwMode="auto">
            <a:xfrm>
              <a:off x="3152" y="1691"/>
              <a:ext cx="2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a:t>
              </a:r>
              <a:endParaRPr lang="en-US">
                <a:latin typeface="Times" charset="0"/>
              </a:endParaRPr>
            </a:p>
          </p:txBody>
        </p:sp>
        <p:sp>
          <p:nvSpPr>
            <p:cNvPr id="231435" name="Rectangle 11"/>
            <p:cNvSpPr>
              <a:spLocks noChangeArrowheads="1"/>
            </p:cNvSpPr>
            <p:nvPr/>
          </p:nvSpPr>
          <p:spPr bwMode="auto">
            <a:xfrm>
              <a:off x="3170" y="1691"/>
              <a:ext cx="56"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O</a:t>
              </a:r>
              <a:endParaRPr lang="en-US">
                <a:latin typeface="Times" charset="0"/>
              </a:endParaRPr>
            </a:p>
          </p:txBody>
        </p:sp>
        <p:sp>
          <p:nvSpPr>
            <p:cNvPr id="231436" name="Rectangle 12"/>
            <p:cNvSpPr>
              <a:spLocks noChangeArrowheads="1"/>
            </p:cNvSpPr>
            <p:nvPr/>
          </p:nvSpPr>
          <p:spPr bwMode="auto">
            <a:xfrm>
              <a:off x="3222" y="1691"/>
              <a:ext cx="2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 </a:t>
              </a:r>
              <a:endParaRPr lang="en-US">
                <a:latin typeface="Times" charset="0"/>
              </a:endParaRPr>
            </a:p>
          </p:txBody>
        </p:sp>
        <p:sp>
          <p:nvSpPr>
            <p:cNvPr id="231437" name="Rectangle 13"/>
            <p:cNvSpPr>
              <a:spLocks noChangeArrowheads="1"/>
            </p:cNvSpPr>
            <p:nvPr/>
          </p:nvSpPr>
          <p:spPr bwMode="auto">
            <a:xfrm>
              <a:off x="3240" y="1691"/>
              <a:ext cx="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d</a:t>
              </a:r>
              <a:endParaRPr lang="en-US">
                <a:latin typeface="Times" charset="0"/>
              </a:endParaRPr>
            </a:p>
          </p:txBody>
        </p:sp>
        <p:sp>
          <p:nvSpPr>
            <p:cNvPr id="231438" name="Rectangle 14"/>
            <p:cNvSpPr>
              <a:spLocks noChangeArrowheads="1"/>
            </p:cNvSpPr>
            <p:nvPr/>
          </p:nvSpPr>
          <p:spPr bwMode="auto">
            <a:xfrm>
              <a:off x="3275" y="1691"/>
              <a:ext cx="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e</a:t>
              </a:r>
              <a:endParaRPr lang="en-US">
                <a:latin typeface="Times" charset="0"/>
              </a:endParaRPr>
            </a:p>
          </p:txBody>
        </p:sp>
        <p:sp>
          <p:nvSpPr>
            <p:cNvPr id="231439" name="Rectangle 15"/>
            <p:cNvSpPr>
              <a:spLocks noChangeArrowheads="1"/>
            </p:cNvSpPr>
            <p:nvPr/>
          </p:nvSpPr>
          <p:spPr bwMode="auto">
            <a:xfrm>
              <a:off x="3309" y="1691"/>
              <a:ext cx="36"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v</a:t>
              </a:r>
              <a:endParaRPr lang="en-US">
                <a:latin typeface="Times" charset="0"/>
              </a:endParaRPr>
            </a:p>
          </p:txBody>
        </p:sp>
        <p:sp>
          <p:nvSpPr>
            <p:cNvPr id="231440" name="Rectangle 16"/>
            <p:cNvSpPr>
              <a:spLocks noChangeArrowheads="1"/>
            </p:cNvSpPr>
            <p:nvPr/>
          </p:nvSpPr>
          <p:spPr bwMode="auto">
            <a:xfrm>
              <a:off x="3339" y="1691"/>
              <a:ext cx="16"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i</a:t>
              </a:r>
              <a:endParaRPr lang="en-US">
                <a:latin typeface="Times" charset="0"/>
              </a:endParaRPr>
            </a:p>
          </p:txBody>
        </p:sp>
        <p:sp>
          <p:nvSpPr>
            <p:cNvPr id="231441" name="Rectangle 17"/>
            <p:cNvSpPr>
              <a:spLocks noChangeArrowheads="1"/>
            </p:cNvSpPr>
            <p:nvPr/>
          </p:nvSpPr>
          <p:spPr bwMode="auto">
            <a:xfrm>
              <a:off x="3353" y="1691"/>
              <a:ext cx="36"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c</a:t>
              </a:r>
              <a:endParaRPr lang="en-US">
                <a:latin typeface="Times" charset="0"/>
              </a:endParaRPr>
            </a:p>
          </p:txBody>
        </p:sp>
        <p:sp>
          <p:nvSpPr>
            <p:cNvPr id="231442" name="Rectangle 18"/>
            <p:cNvSpPr>
              <a:spLocks noChangeArrowheads="1"/>
            </p:cNvSpPr>
            <p:nvPr/>
          </p:nvSpPr>
          <p:spPr bwMode="auto">
            <a:xfrm>
              <a:off x="3387" y="1691"/>
              <a:ext cx="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e</a:t>
              </a:r>
              <a:endParaRPr lang="en-US">
                <a:latin typeface="Times" charset="0"/>
              </a:endParaRPr>
            </a:p>
          </p:txBody>
        </p:sp>
        <p:sp>
          <p:nvSpPr>
            <p:cNvPr id="231443" name="Rectangle 19"/>
            <p:cNvSpPr>
              <a:spLocks noChangeArrowheads="1"/>
            </p:cNvSpPr>
            <p:nvPr/>
          </p:nvSpPr>
          <p:spPr bwMode="auto">
            <a:xfrm>
              <a:off x="3421" y="1691"/>
              <a:ext cx="36"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s</a:t>
              </a:r>
              <a:endParaRPr lang="en-US">
                <a:latin typeface="Times" charset="0"/>
              </a:endParaRPr>
            </a:p>
          </p:txBody>
        </p:sp>
        <p:sp>
          <p:nvSpPr>
            <p:cNvPr id="231444" name="Rectangle 20"/>
            <p:cNvSpPr>
              <a:spLocks noChangeArrowheads="1"/>
            </p:cNvSpPr>
            <p:nvPr/>
          </p:nvSpPr>
          <p:spPr bwMode="auto">
            <a:xfrm>
              <a:off x="1894" y="1986"/>
              <a:ext cx="6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M</a:t>
              </a:r>
              <a:endParaRPr lang="en-US">
                <a:latin typeface="Times" charset="0"/>
              </a:endParaRPr>
            </a:p>
          </p:txBody>
        </p:sp>
        <p:sp>
          <p:nvSpPr>
            <p:cNvPr id="231445" name="Rectangle 21"/>
            <p:cNvSpPr>
              <a:spLocks noChangeArrowheads="1"/>
            </p:cNvSpPr>
            <p:nvPr/>
          </p:nvSpPr>
          <p:spPr bwMode="auto">
            <a:xfrm>
              <a:off x="1947" y="1986"/>
              <a:ext cx="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e</a:t>
              </a:r>
              <a:endParaRPr lang="en-US">
                <a:latin typeface="Times" charset="0"/>
              </a:endParaRPr>
            </a:p>
          </p:txBody>
        </p:sp>
        <p:sp>
          <p:nvSpPr>
            <p:cNvPr id="231446" name="Rectangle 22"/>
            <p:cNvSpPr>
              <a:spLocks noChangeArrowheads="1"/>
            </p:cNvSpPr>
            <p:nvPr/>
          </p:nvSpPr>
          <p:spPr bwMode="auto">
            <a:xfrm>
              <a:off x="1981" y="1986"/>
              <a:ext cx="6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m</a:t>
              </a:r>
              <a:endParaRPr lang="en-US">
                <a:latin typeface="Times" charset="0"/>
              </a:endParaRPr>
            </a:p>
          </p:txBody>
        </p:sp>
        <p:sp>
          <p:nvSpPr>
            <p:cNvPr id="231447" name="Rectangle 23"/>
            <p:cNvSpPr>
              <a:spLocks noChangeArrowheads="1"/>
            </p:cNvSpPr>
            <p:nvPr/>
          </p:nvSpPr>
          <p:spPr bwMode="auto">
            <a:xfrm>
              <a:off x="2035" y="1986"/>
              <a:ext cx="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o</a:t>
              </a:r>
              <a:endParaRPr lang="en-US">
                <a:latin typeface="Times" charset="0"/>
              </a:endParaRPr>
            </a:p>
          </p:txBody>
        </p:sp>
        <p:sp>
          <p:nvSpPr>
            <p:cNvPr id="231448" name="Rectangle 24"/>
            <p:cNvSpPr>
              <a:spLocks noChangeArrowheads="1"/>
            </p:cNvSpPr>
            <p:nvPr/>
          </p:nvSpPr>
          <p:spPr bwMode="auto">
            <a:xfrm>
              <a:off x="2069" y="1986"/>
              <a:ext cx="24"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r</a:t>
              </a:r>
              <a:endParaRPr lang="en-US">
                <a:latin typeface="Times" charset="0"/>
              </a:endParaRPr>
            </a:p>
          </p:txBody>
        </p:sp>
        <p:sp>
          <p:nvSpPr>
            <p:cNvPr id="231449" name="Rectangle 25"/>
            <p:cNvSpPr>
              <a:spLocks noChangeArrowheads="1"/>
            </p:cNvSpPr>
            <p:nvPr/>
          </p:nvSpPr>
          <p:spPr bwMode="auto">
            <a:xfrm>
              <a:off x="2091" y="1986"/>
              <a:ext cx="36"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y</a:t>
              </a:r>
              <a:endParaRPr lang="en-US">
                <a:latin typeface="Times" charset="0"/>
              </a:endParaRPr>
            </a:p>
          </p:txBody>
        </p:sp>
        <p:sp>
          <p:nvSpPr>
            <p:cNvPr id="231450" name="Line 26"/>
            <p:cNvSpPr>
              <a:spLocks noChangeShapeType="1"/>
            </p:cNvSpPr>
            <p:nvPr/>
          </p:nvSpPr>
          <p:spPr bwMode="auto">
            <a:xfrm>
              <a:off x="1559" y="1365"/>
              <a:ext cx="1" cy="142"/>
            </a:xfrm>
            <a:prstGeom prst="line">
              <a:avLst/>
            </a:prstGeom>
            <a:noFill/>
            <a:ln w="19050">
              <a:solidFill>
                <a:srgbClr val="000000"/>
              </a:solidFill>
              <a:round/>
              <a:headEnd/>
              <a:tailEnd/>
            </a:ln>
          </p:spPr>
          <p:txBody>
            <a:bodyPr/>
            <a:lstStyle/>
            <a:p>
              <a:endParaRPr lang="en-US"/>
            </a:p>
          </p:txBody>
        </p:sp>
        <p:sp>
          <p:nvSpPr>
            <p:cNvPr id="231451" name="Line 27"/>
            <p:cNvSpPr>
              <a:spLocks noChangeShapeType="1"/>
            </p:cNvSpPr>
            <p:nvPr/>
          </p:nvSpPr>
          <p:spPr bwMode="auto">
            <a:xfrm>
              <a:off x="1559" y="1008"/>
              <a:ext cx="1" cy="71"/>
            </a:xfrm>
            <a:prstGeom prst="line">
              <a:avLst/>
            </a:prstGeom>
            <a:noFill/>
            <a:ln w="19050">
              <a:solidFill>
                <a:srgbClr val="000000"/>
              </a:solidFill>
              <a:round/>
              <a:headEnd/>
              <a:tailEnd/>
            </a:ln>
          </p:spPr>
          <p:txBody>
            <a:bodyPr/>
            <a:lstStyle/>
            <a:p>
              <a:endParaRPr lang="en-US"/>
            </a:p>
          </p:txBody>
        </p:sp>
        <p:sp>
          <p:nvSpPr>
            <p:cNvPr id="231452" name="Freeform 28"/>
            <p:cNvSpPr>
              <a:spLocks/>
            </p:cNvSpPr>
            <p:nvPr/>
          </p:nvSpPr>
          <p:spPr bwMode="auto">
            <a:xfrm>
              <a:off x="1415" y="728"/>
              <a:ext cx="300" cy="286"/>
            </a:xfrm>
            <a:custGeom>
              <a:avLst/>
              <a:gdLst/>
              <a:ahLst/>
              <a:cxnLst>
                <a:cxn ang="0">
                  <a:pos x="296" y="142"/>
                </a:cxn>
                <a:cxn ang="0">
                  <a:pos x="296" y="167"/>
                </a:cxn>
                <a:cxn ang="0">
                  <a:pos x="290" y="188"/>
                </a:cxn>
                <a:cxn ang="0">
                  <a:pos x="280" y="209"/>
                </a:cxn>
                <a:cxn ang="0">
                  <a:pos x="269" y="226"/>
                </a:cxn>
                <a:cxn ang="0">
                  <a:pos x="256" y="246"/>
                </a:cxn>
                <a:cxn ang="0">
                  <a:pos x="236" y="257"/>
                </a:cxn>
                <a:cxn ang="0">
                  <a:pos x="217" y="269"/>
                </a:cxn>
                <a:cxn ang="0">
                  <a:pos x="198" y="278"/>
                </a:cxn>
                <a:cxn ang="0">
                  <a:pos x="173" y="284"/>
                </a:cxn>
                <a:cxn ang="0">
                  <a:pos x="148" y="286"/>
                </a:cxn>
                <a:cxn ang="0">
                  <a:pos x="125" y="284"/>
                </a:cxn>
                <a:cxn ang="0">
                  <a:pos x="100" y="278"/>
                </a:cxn>
                <a:cxn ang="0">
                  <a:pos x="79" y="269"/>
                </a:cxn>
                <a:cxn ang="0">
                  <a:pos x="62" y="257"/>
                </a:cxn>
                <a:cxn ang="0">
                  <a:pos x="44" y="246"/>
                </a:cxn>
                <a:cxn ang="0">
                  <a:pos x="27" y="226"/>
                </a:cxn>
                <a:cxn ang="0">
                  <a:pos x="15" y="209"/>
                </a:cxn>
                <a:cxn ang="0">
                  <a:pos x="8" y="188"/>
                </a:cxn>
                <a:cxn ang="0">
                  <a:pos x="2" y="167"/>
                </a:cxn>
                <a:cxn ang="0">
                  <a:pos x="0" y="144"/>
                </a:cxn>
                <a:cxn ang="0">
                  <a:pos x="2" y="121"/>
                </a:cxn>
                <a:cxn ang="0">
                  <a:pos x="8" y="98"/>
                </a:cxn>
                <a:cxn ang="0">
                  <a:pos x="15" y="77"/>
                </a:cxn>
                <a:cxn ang="0">
                  <a:pos x="27" y="57"/>
                </a:cxn>
                <a:cxn ang="0">
                  <a:pos x="44" y="42"/>
                </a:cxn>
                <a:cxn ang="0">
                  <a:pos x="62" y="27"/>
                </a:cxn>
                <a:cxn ang="0">
                  <a:pos x="79" y="15"/>
                </a:cxn>
                <a:cxn ang="0">
                  <a:pos x="100" y="7"/>
                </a:cxn>
                <a:cxn ang="0">
                  <a:pos x="125" y="2"/>
                </a:cxn>
                <a:cxn ang="0">
                  <a:pos x="148" y="0"/>
                </a:cxn>
                <a:cxn ang="0">
                  <a:pos x="173" y="2"/>
                </a:cxn>
                <a:cxn ang="0">
                  <a:pos x="198" y="7"/>
                </a:cxn>
                <a:cxn ang="0">
                  <a:pos x="217" y="15"/>
                </a:cxn>
                <a:cxn ang="0">
                  <a:pos x="236" y="27"/>
                </a:cxn>
                <a:cxn ang="0">
                  <a:pos x="256" y="42"/>
                </a:cxn>
                <a:cxn ang="0">
                  <a:pos x="269" y="57"/>
                </a:cxn>
                <a:cxn ang="0">
                  <a:pos x="280" y="77"/>
                </a:cxn>
                <a:cxn ang="0">
                  <a:pos x="290" y="98"/>
                </a:cxn>
                <a:cxn ang="0">
                  <a:pos x="296" y="121"/>
                </a:cxn>
                <a:cxn ang="0">
                  <a:pos x="300" y="144"/>
                </a:cxn>
                <a:cxn ang="0">
                  <a:pos x="296" y="142"/>
                </a:cxn>
              </a:cxnLst>
              <a:rect l="0" t="0" r="r" b="b"/>
              <a:pathLst>
                <a:path w="300" h="286">
                  <a:moveTo>
                    <a:pt x="296" y="142"/>
                  </a:moveTo>
                  <a:lnTo>
                    <a:pt x="296" y="167"/>
                  </a:lnTo>
                  <a:lnTo>
                    <a:pt x="290" y="188"/>
                  </a:lnTo>
                  <a:lnTo>
                    <a:pt x="280" y="209"/>
                  </a:lnTo>
                  <a:lnTo>
                    <a:pt x="269" y="226"/>
                  </a:lnTo>
                  <a:lnTo>
                    <a:pt x="256" y="246"/>
                  </a:lnTo>
                  <a:lnTo>
                    <a:pt x="236" y="257"/>
                  </a:lnTo>
                  <a:lnTo>
                    <a:pt x="217" y="269"/>
                  </a:lnTo>
                  <a:lnTo>
                    <a:pt x="198" y="278"/>
                  </a:lnTo>
                  <a:lnTo>
                    <a:pt x="173" y="284"/>
                  </a:lnTo>
                  <a:lnTo>
                    <a:pt x="148" y="286"/>
                  </a:lnTo>
                  <a:lnTo>
                    <a:pt x="125" y="284"/>
                  </a:lnTo>
                  <a:lnTo>
                    <a:pt x="100" y="278"/>
                  </a:lnTo>
                  <a:lnTo>
                    <a:pt x="79" y="269"/>
                  </a:lnTo>
                  <a:lnTo>
                    <a:pt x="62" y="257"/>
                  </a:lnTo>
                  <a:lnTo>
                    <a:pt x="44" y="246"/>
                  </a:lnTo>
                  <a:lnTo>
                    <a:pt x="27" y="226"/>
                  </a:lnTo>
                  <a:lnTo>
                    <a:pt x="15" y="209"/>
                  </a:lnTo>
                  <a:lnTo>
                    <a:pt x="8" y="188"/>
                  </a:lnTo>
                  <a:lnTo>
                    <a:pt x="2" y="167"/>
                  </a:lnTo>
                  <a:lnTo>
                    <a:pt x="0" y="144"/>
                  </a:lnTo>
                  <a:lnTo>
                    <a:pt x="2" y="121"/>
                  </a:lnTo>
                  <a:lnTo>
                    <a:pt x="8" y="98"/>
                  </a:lnTo>
                  <a:lnTo>
                    <a:pt x="15" y="77"/>
                  </a:lnTo>
                  <a:lnTo>
                    <a:pt x="27" y="57"/>
                  </a:lnTo>
                  <a:lnTo>
                    <a:pt x="44" y="42"/>
                  </a:lnTo>
                  <a:lnTo>
                    <a:pt x="62" y="27"/>
                  </a:lnTo>
                  <a:lnTo>
                    <a:pt x="79" y="15"/>
                  </a:lnTo>
                  <a:lnTo>
                    <a:pt x="100" y="7"/>
                  </a:lnTo>
                  <a:lnTo>
                    <a:pt x="125" y="2"/>
                  </a:lnTo>
                  <a:lnTo>
                    <a:pt x="148" y="0"/>
                  </a:lnTo>
                  <a:lnTo>
                    <a:pt x="173" y="2"/>
                  </a:lnTo>
                  <a:lnTo>
                    <a:pt x="198" y="7"/>
                  </a:lnTo>
                  <a:lnTo>
                    <a:pt x="217" y="15"/>
                  </a:lnTo>
                  <a:lnTo>
                    <a:pt x="236" y="27"/>
                  </a:lnTo>
                  <a:lnTo>
                    <a:pt x="256" y="42"/>
                  </a:lnTo>
                  <a:lnTo>
                    <a:pt x="269" y="57"/>
                  </a:lnTo>
                  <a:lnTo>
                    <a:pt x="280" y="77"/>
                  </a:lnTo>
                  <a:lnTo>
                    <a:pt x="290" y="98"/>
                  </a:lnTo>
                  <a:lnTo>
                    <a:pt x="296" y="121"/>
                  </a:lnTo>
                  <a:lnTo>
                    <a:pt x="300" y="144"/>
                  </a:lnTo>
                  <a:lnTo>
                    <a:pt x="296" y="142"/>
                  </a:lnTo>
                  <a:close/>
                </a:path>
              </a:pathLst>
            </a:custGeom>
            <a:solidFill>
              <a:srgbClr val="FFFFFF"/>
            </a:solidFill>
            <a:ln w="9525">
              <a:noFill/>
              <a:round/>
              <a:headEnd/>
              <a:tailEnd/>
            </a:ln>
          </p:spPr>
          <p:txBody>
            <a:bodyPr/>
            <a:lstStyle/>
            <a:p>
              <a:endParaRPr lang="en-US"/>
            </a:p>
          </p:txBody>
        </p:sp>
        <p:sp>
          <p:nvSpPr>
            <p:cNvPr id="231453" name="Rectangle 29"/>
            <p:cNvSpPr>
              <a:spLocks noChangeArrowheads="1"/>
            </p:cNvSpPr>
            <p:nvPr/>
          </p:nvSpPr>
          <p:spPr bwMode="auto">
            <a:xfrm>
              <a:off x="1338" y="1085"/>
              <a:ext cx="450" cy="286"/>
            </a:xfrm>
            <a:prstGeom prst="rect">
              <a:avLst/>
            </a:prstGeom>
            <a:solidFill>
              <a:srgbClr val="FFFFFF"/>
            </a:solidFill>
            <a:ln w="9525">
              <a:noFill/>
              <a:miter lim="800000"/>
              <a:headEnd/>
              <a:tailEnd/>
            </a:ln>
          </p:spPr>
          <p:txBody>
            <a:bodyPr/>
            <a:lstStyle/>
            <a:p>
              <a:endParaRPr lang="en-US"/>
            </a:p>
          </p:txBody>
        </p:sp>
        <p:sp>
          <p:nvSpPr>
            <p:cNvPr id="231454" name="Freeform 30"/>
            <p:cNvSpPr>
              <a:spLocks/>
            </p:cNvSpPr>
            <p:nvPr/>
          </p:nvSpPr>
          <p:spPr bwMode="auto">
            <a:xfrm>
              <a:off x="1407" y="722"/>
              <a:ext cx="300" cy="286"/>
            </a:xfrm>
            <a:custGeom>
              <a:avLst/>
              <a:gdLst/>
              <a:ahLst/>
              <a:cxnLst>
                <a:cxn ang="0">
                  <a:pos x="298" y="142"/>
                </a:cxn>
                <a:cxn ang="0">
                  <a:pos x="298" y="121"/>
                </a:cxn>
                <a:cxn ang="0">
                  <a:pos x="292" y="98"/>
                </a:cxn>
                <a:cxn ang="0">
                  <a:pos x="283" y="77"/>
                </a:cxn>
                <a:cxn ang="0">
                  <a:pos x="271" y="58"/>
                </a:cxn>
                <a:cxn ang="0">
                  <a:pos x="256" y="42"/>
                </a:cxn>
                <a:cxn ang="0">
                  <a:pos x="239" y="27"/>
                </a:cxn>
                <a:cxn ang="0">
                  <a:pos x="219" y="15"/>
                </a:cxn>
                <a:cxn ang="0">
                  <a:pos x="198" y="8"/>
                </a:cxn>
                <a:cxn ang="0">
                  <a:pos x="175" y="2"/>
                </a:cxn>
                <a:cxn ang="0">
                  <a:pos x="152" y="0"/>
                </a:cxn>
                <a:cxn ang="0">
                  <a:pos x="127" y="2"/>
                </a:cxn>
                <a:cxn ang="0">
                  <a:pos x="102" y="8"/>
                </a:cxn>
                <a:cxn ang="0">
                  <a:pos x="81" y="15"/>
                </a:cxn>
                <a:cxn ang="0">
                  <a:pos x="64" y="27"/>
                </a:cxn>
                <a:cxn ang="0">
                  <a:pos x="45" y="42"/>
                </a:cxn>
                <a:cxn ang="0">
                  <a:pos x="29" y="58"/>
                </a:cxn>
                <a:cxn ang="0">
                  <a:pos x="18" y="77"/>
                </a:cxn>
                <a:cxn ang="0">
                  <a:pos x="10" y="98"/>
                </a:cxn>
                <a:cxn ang="0">
                  <a:pos x="4" y="121"/>
                </a:cxn>
                <a:cxn ang="0">
                  <a:pos x="0" y="144"/>
                </a:cxn>
                <a:cxn ang="0">
                  <a:pos x="4" y="167"/>
                </a:cxn>
                <a:cxn ang="0">
                  <a:pos x="10" y="186"/>
                </a:cxn>
                <a:cxn ang="0">
                  <a:pos x="18" y="207"/>
                </a:cxn>
                <a:cxn ang="0">
                  <a:pos x="29" y="228"/>
                </a:cxn>
                <a:cxn ang="0">
                  <a:pos x="45" y="244"/>
                </a:cxn>
                <a:cxn ang="0">
                  <a:pos x="64" y="257"/>
                </a:cxn>
                <a:cxn ang="0">
                  <a:pos x="81" y="269"/>
                </a:cxn>
                <a:cxn ang="0">
                  <a:pos x="102" y="278"/>
                </a:cxn>
                <a:cxn ang="0">
                  <a:pos x="127" y="284"/>
                </a:cxn>
                <a:cxn ang="0">
                  <a:pos x="152" y="286"/>
                </a:cxn>
                <a:cxn ang="0">
                  <a:pos x="175" y="284"/>
                </a:cxn>
                <a:cxn ang="0">
                  <a:pos x="198" y="278"/>
                </a:cxn>
                <a:cxn ang="0">
                  <a:pos x="219" y="269"/>
                </a:cxn>
                <a:cxn ang="0">
                  <a:pos x="239" y="257"/>
                </a:cxn>
                <a:cxn ang="0">
                  <a:pos x="256" y="244"/>
                </a:cxn>
                <a:cxn ang="0">
                  <a:pos x="271" y="228"/>
                </a:cxn>
                <a:cxn ang="0">
                  <a:pos x="283" y="207"/>
                </a:cxn>
                <a:cxn ang="0">
                  <a:pos x="292" y="186"/>
                </a:cxn>
                <a:cxn ang="0">
                  <a:pos x="298" y="167"/>
                </a:cxn>
                <a:cxn ang="0">
                  <a:pos x="300" y="144"/>
                </a:cxn>
                <a:cxn ang="0">
                  <a:pos x="300" y="144"/>
                </a:cxn>
              </a:cxnLst>
              <a:rect l="0" t="0" r="r" b="b"/>
              <a:pathLst>
                <a:path w="300" h="286">
                  <a:moveTo>
                    <a:pt x="298" y="142"/>
                  </a:moveTo>
                  <a:lnTo>
                    <a:pt x="298" y="121"/>
                  </a:lnTo>
                  <a:lnTo>
                    <a:pt x="292" y="98"/>
                  </a:lnTo>
                  <a:lnTo>
                    <a:pt x="283" y="77"/>
                  </a:lnTo>
                  <a:lnTo>
                    <a:pt x="271" y="58"/>
                  </a:lnTo>
                  <a:lnTo>
                    <a:pt x="256" y="42"/>
                  </a:lnTo>
                  <a:lnTo>
                    <a:pt x="239" y="27"/>
                  </a:lnTo>
                  <a:lnTo>
                    <a:pt x="219" y="15"/>
                  </a:lnTo>
                  <a:lnTo>
                    <a:pt x="198" y="8"/>
                  </a:lnTo>
                  <a:lnTo>
                    <a:pt x="175" y="2"/>
                  </a:lnTo>
                  <a:lnTo>
                    <a:pt x="152" y="0"/>
                  </a:lnTo>
                  <a:lnTo>
                    <a:pt x="127" y="2"/>
                  </a:lnTo>
                  <a:lnTo>
                    <a:pt x="102" y="8"/>
                  </a:lnTo>
                  <a:lnTo>
                    <a:pt x="81" y="15"/>
                  </a:lnTo>
                  <a:lnTo>
                    <a:pt x="64" y="27"/>
                  </a:lnTo>
                  <a:lnTo>
                    <a:pt x="45" y="42"/>
                  </a:lnTo>
                  <a:lnTo>
                    <a:pt x="29" y="58"/>
                  </a:lnTo>
                  <a:lnTo>
                    <a:pt x="18" y="77"/>
                  </a:lnTo>
                  <a:lnTo>
                    <a:pt x="10" y="98"/>
                  </a:lnTo>
                  <a:lnTo>
                    <a:pt x="4" y="121"/>
                  </a:lnTo>
                  <a:lnTo>
                    <a:pt x="0" y="144"/>
                  </a:lnTo>
                  <a:lnTo>
                    <a:pt x="4" y="167"/>
                  </a:lnTo>
                  <a:lnTo>
                    <a:pt x="10" y="186"/>
                  </a:lnTo>
                  <a:lnTo>
                    <a:pt x="18" y="207"/>
                  </a:lnTo>
                  <a:lnTo>
                    <a:pt x="29" y="228"/>
                  </a:lnTo>
                  <a:lnTo>
                    <a:pt x="45" y="244"/>
                  </a:lnTo>
                  <a:lnTo>
                    <a:pt x="64" y="257"/>
                  </a:lnTo>
                  <a:lnTo>
                    <a:pt x="81" y="269"/>
                  </a:lnTo>
                  <a:lnTo>
                    <a:pt x="102" y="278"/>
                  </a:lnTo>
                  <a:lnTo>
                    <a:pt x="127" y="284"/>
                  </a:lnTo>
                  <a:lnTo>
                    <a:pt x="152" y="286"/>
                  </a:lnTo>
                  <a:lnTo>
                    <a:pt x="175" y="284"/>
                  </a:lnTo>
                  <a:lnTo>
                    <a:pt x="198" y="278"/>
                  </a:lnTo>
                  <a:lnTo>
                    <a:pt x="219" y="269"/>
                  </a:lnTo>
                  <a:lnTo>
                    <a:pt x="239" y="257"/>
                  </a:lnTo>
                  <a:lnTo>
                    <a:pt x="256" y="244"/>
                  </a:lnTo>
                  <a:lnTo>
                    <a:pt x="271" y="228"/>
                  </a:lnTo>
                  <a:lnTo>
                    <a:pt x="283" y="207"/>
                  </a:lnTo>
                  <a:lnTo>
                    <a:pt x="292" y="186"/>
                  </a:lnTo>
                  <a:lnTo>
                    <a:pt x="298" y="167"/>
                  </a:lnTo>
                  <a:lnTo>
                    <a:pt x="300" y="144"/>
                  </a:lnTo>
                  <a:lnTo>
                    <a:pt x="300" y="144"/>
                  </a:lnTo>
                </a:path>
              </a:pathLst>
            </a:custGeom>
            <a:noFill/>
            <a:ln w="19050">
              <a:solidFill>
                <a:srgbClr val="000000"/>
              </a:solidFill>
              <a:prstDash val="solid"/>
              <a:round/>
              <a:headEnd/>
              <a:tailEnd/>
            </a:ln>
          </p:spPr>
          <p:txBody>
            <a:bodyPr/>
            <a:lstStyle/>
            <a:p>
              <a:endParaRPr lang="en-US"/>
            </a:p>
          </p:txBody>
        </p:sp>
        <p:sp>
          <p:nvSpPr>
            <p:cNvPr id="231455" name="Rectangle 31"/>
            <p:cNvSpPr>
              <a:spLocks noChangeArrowheads="1"/>
            </p:cNvSpPr>
            <p:nvPr/>
          </p:nvSpPr>
          <p:spPr bwMode="auto">
            <a:xfrm>
              <a:off x="1336" y="1083"/>
              <a:ext cx="450" cy="286"/>
            </a:xfrm>
            <a:prstGeom prst="rect">
              <a:avLst/>
            </a:prstGeom>
            <a:noFill/>
            <a:ln w="6350">
              <a:solidFill>
                <a:srgbClr val="000000"/>
              </a:solidFill>
              <a:miter lim="800000"/>
              <a:headEnd/>
              <a:tailEnd/>
            </a:ln>
          </p:spPr>
          <p:txBody>
            <a:bodyPr/>
            <a:lstStyle/>
            <a:p>
              <a:endParaRPr lang="en-US"/>
            </a:p>
          </p:txBody>
        </p:sp>
        <p:sp>
          <p:nvSpPr>
            <p:cNvPr id="231456" name="Rectangle 32"/>
            <p:cNvSpPr>
              <a:spLocks noChangeArrowheads="1"/>
            </p:cNvSpPr>
            <p:nvPr/>
          </p:nvSpPr>
          <p:spPr bwMode="auto">
            <a:xfrm>
              <a:off x="1523" y="836"/>
              <a:ext cx="48"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P</a:t>
              </a:r>
              <a:endParaRPr lang="en-US">
                <a:latin typeface="Times" charset="0"/>
              </a:endParaRPr>
            </a:p>
          </p:txBody>
        </p:sp>
        <p:sp>
          <p:nvSpPr>
            <p:cNvPr id="231457" name="Rectangle 33"/>
            <p:cNvSpPr>
              <a:spLocks noChangeArrowheads="1"/>
            </p:cNvSpPr>
            <p:nvPr/>
          </p:nvSpPr>
          <p:spPr bwMode="auto">
            <a:xfrm>
              <a:off x="1554" y="863"/>
              <a:ext cx="31" cy="67"/>
            </a:xfrm>
            <a:prstGeom prst="rect">
              <a:avLst/>
            </a:prstGeom>
            <a:noFill/>
            <a:ln w="9525">
              <a:noFill/>
              <a:miter lim="800000"/>
              <a:headEnd/>
              <a:tailEnd/>
            </a:ln>
          </p:spPr>
          <p:txBody>
            <a:bodyPr wrap="none" lIns="0" tIns="0" rIns="0" bIns="0">
              <a:spAutoFit/>
            </a:bodyPr>
            <a:lstStyle/>
            <a:p>
              <a:r>
                <a:rPr lang="en-US" sz="700">
                  <a:solidFill>
                    <a:srgbClr val="000000"/>
                  </a:solidFill>
                  <a:latin typeface="Arial" pitchFamily="34" charset="0"/>
                </a:rPr>
                <a:t>1</a:t>
              </a:r>
              <a:endParaRPr lang="en-US">
                <a:latin typeface="Times" charset="0"/>
              </a:endParaRPr>
            </a:p>
          </p:txBody>
        </p:sp>
        <p:sp>
          <p:nvSpPr>
            <p:cNvPr id="231458" name="Rectangle 34"/>
            <p:cNvSpPr>
              <a:spLocks noChangeArrowheads="1"/>
            </p:cNvSpPr>
            <p:nvPr/>
          </p:nvSpPr>
          <p:spPr bwMode="auto">
            <a:xfrm>
              <a:off x="1541" y="1126"/>
              <a:ext cx="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a:t>
              </a:r>
              <a:endParaRPr lang="en-US">
                <a:latin typeface="Times" charset="0"/>
              </a:endParaRPr>
            </a:p>
          </p:txBody>
        </p:sp>
        <p:sp>
          <p:nvSpPr>
            <p:cNvPr id="231459" name="Line 35"/>
            <p:cNvSpPr>
              <a:spLocks noChangeShapeType="1"/>
            </p:cNvSpPr>
            <p:nvPr/>
          </p:nvSpPr>
          <p:spPr bwMode="auto">
            <a:xfrm>
              <a:off x="3278" y="1507"/>
              <a:ext cx="1" cy="144"/>
            </a:xfrm>
            <a:prstGeom prst="line">
              <a:avLst/>
            </a:prstGeom>
            <a:noFill/>
            <a:ln w="19050">
              <a:solidFill>
                <a:srgbClr val="000000"/>
              </a:solidFill>
              <a:round/>
              <a:headEnd/>
              <a:tailEnd/>
            </a:ln>
          </p:spPr>
          <p:txBody>
            <a:bodyPr/>
            <a:lstStyle/>
            <a:p>
              <a:endParaRPr lang="en-US"/>
            </a:p>
          </p:txBody>
        </p:sp>
        <p:sp>
          <p:nvSpPr>
            <p:cNvPr id="231460" name="Line 36"/>
            <p:cNvSpPr>
              <a:spLocks noChangeShapeType="1"/>
            </p:cNvSpPr>
            <p:nvPr/>
          </p:nvSpPr>
          <p:spPr bwMode="auto">
            <a:xfrm>
              <a:off x="2529" y="1365"/>
              <a:ext cx="1" cy="142"/>
            </a:xfrm>
            <a:prstGeom prst="line">
              <a:avLst/>
            </a:prstGeom>
            <a:noFill/>
            <a:ln w="19050">
              <a:solidFill>
                <a:srgbClr val="000000"/>
              </a:solidFill>
              <a:round/>
              <a:headEnd/>
              <a:tailEnd/>
            </a:ln>
          </p:spPr>
          <p:txBody>
            <a:bodyPr/>
            <a:lstStyle/>
            <a:p>
              <a:endParaRPr lang="en-US"/>
            </a:p>
          </p:txBody>
        </p:sp>
        <p:sp>
          <p:nvSpPr>
            <p:cNvPr id="231461" name="Line 37"/>
            <p:cNvSpPr>
              <a:spLocks noChangeShapeType="1"/>
            </p:cNvSpPr>
            <p:nvPr/>
          </p:nvSpPr>
          <p:spPr bwMode="auto">
            <a:xfrm>
              <a:off x="2529" y="1008"/>
              <a:ext cx="1" cy="71"/>
            </a:xfrm>
            <a:prstGeom prst="line">
              <a:avLst/>
            </a:prstGeom>
            <a:noFill/>
            <a:ln w="19050">
              <a:solidFill>
                <a:srgbClr val="000000"/>
              </a:solidFill>
              <a:round/>
              <a:headEnd/>
              <a:tailEnd/>
            </a:ln>
          </p:spPr>
          <p:txBody>
            <a:bodyPr/>
            <a:lstStyle/>
            <a:p>
              <a:endParaRPr lang="en-US"/>
            </a:p>
          </p:txBody>
        </p:sp>
        <p:sp>
          <p:nvSpPr>
            <p:cNvPr id="231462" name="Freeform 38"/>
            <p:cNvSpPr>
              <a:spLocks/>
            </p:cNvSpPr>
            <p:nvPr/>
          </p:nvSpPr>
          <p:spPr bwMode="auto">
            <a:xfrm>
              <a:off x="2385" y="728"/>
              <a:ext cx="299" cy="286"/>
            </a:xfrm>
            <a:custGeom>
              <a:avLst/>
              <a:gdLst/>
              <a:ahLst/>
              <a:cxnLst>
                <a:cxn ang="0">
                  <a:pos x="299" y="142"/>
                </a:cxn>
                <a:cxn ang="0">
                  <a:pos x="297" y="167"/>
                </a:cxn>
                <a:cxn ang="0">
                  <a:pos x="292" y="188"/>
                </a:cxn>
                <a:cxn ang="0">
                  <a:pos x="284" y="209"/>
                </a:cxn>
                <a:cxn ang="0">
                  <a:pos x="272" y="226"/>
                </a:cxn>
                <a:cxn ang="0">
                  <a:pos x="255" y="246"/>
                </a:cxn>
                <a:cxn ang="0">
                  <a:pos x="240" y="257"/>
                </a:cxn>
                <a:cxn ang="0">
                  <a:pos x="221" y="269"/>
                </a:cxn>
                <a:cxn ang="0">
                  <a:pos x="198" y="278"/>
                </a:cxn>
                <a:cxn ang="0">
                  <a:pos x="175" y="284"/>
                </a:cxn>
                <a:cxn ang="0">
                  <a:pos x="150" y="286"/>
                </a:cxn>
                <a:cxn ang="0">
                  <a:pos x="127" y="284"/>
                </a:cxn>
                <a:cxn ang="0">
                  <a:pos x="103" y="278"/>
                </a:cxn>
                <a:cxn ang="0">
                  <a:pos x="82" y="269"/>
                </a:cxn>
                <a:cxn ang="0">
                  <a:pos x="63" y="257"/>
                </a:cxn>
                <a:cxn ang="0">
                  <a:pos x="44" y="246"/>
                </a:cxn>
                <a:cxn ang="0">
                  <a:pos x="31" y="226"/>
                </a:cxn>
                <a:cxn ang="0">
                  <a:pos x="19" y="209"/>
                </a:cxn>
                <a:cxn ang="0">
                  <a:pos x="9" y="188"/>
                </a:cxn>
                <a:cxn ang="0">
                  <a:pos x="2" y="167"/>
                </a:cxn>
                <a:cxn ang="0">
                  <a:pos x="0" y="144"/>
                </a:cxn>
                <a:cxn ang="0">
                  <a:pos x="2" y="121"/>
                </a:cxn>
                <a:cxn ang="0">
                  <a:pos x="9" y="98"/>
                </a:cxn>
                <a:cxn ang="0">
                  <a:pos x="19" y="77"/>
                </a:cxn>
                <a:cxn ang="0">
                  <a:pos x="31" y="57"/>
                </a:cxn>
                <a:cxn ang="0">
                  <a:pos x="44" y="42"/>
                </a:cxn>
                <a:cxn ang="0">
                  <a:pos x="63" y="27"/>
                </a:cxn>
                <a:cxn ang="0">
                  <a:pos x="82" y="15"/>
                </a:cxn>
                <a:cxn ang="0">
                  <a:pos x="103" y="7"/>
                </a:cxn>
                <a:cxn ang="0">
                  <a:pos x="127" y="2"/>
                </a:cxn>
                <a:cxn ang="0">
                  <a:pos x="150" y="0"/>
                </a:cxn>
                <a:cxn ang="0">
                  <a:pos x="175" y="2"/>
                </a:cxn>
                <a:cxn ang="0">
                  <a:pos x="198" y="7"/>
                </a:cxn>
                <a:cxn ang="0">
                  <a:pos x="221" y="15"/>
                </a:cxn>
                <a:cxn ang="0">
                  <a:pos x="240" y="27"/>
                </a:cxn>
                <a:cxn ang="0">
                  <a:pos x="255" y="42"/>
                </a:cxn>
                <a:cxn ang="0">
                  <a:pos x="272" y="57"/>
                </a:cxn>
                <a:cxn ang="0">
                  <a:pos x="284" y="77"/>
                </a:cxn>
                <a:cxn ang="0">
                  <a:pos x="292" y="98"/>
                </a:cxn>
                <a:cxn ang="0">
                  <a:pos x="297" y="121"/>
                </a:cxn>
                <a:cxn ang="0">
                  <a:pos x="299" y="144"/>
                </a:cxn>
                <a:cxn ang="0">
                  <a:pos x="299" y="142"/>
                </a:cxn>
              </a:cxnLst>
              <a:rect l="0" t="0" r="r" b="b"/>
              <a:pathLst>
                <a:path w="299" h="286">
                  <a:moveTo>
                    <a:pt x="299" y="142"/>
                  </a:moveTo>
                  <a:lnTo>
                    <a:pt x="297" y="167"/>
                  </a:lnTo>
                  <a:lnTo>
                    <a:pt x="292" y="188"/>
                  </a:lnTo>
                  <a:lnTo>
                    <a:pt x="284" y="209"/>
                  </a:lnTo>
                  <a:lnTo>
                    <a:pt x="272" y="226"/>
                  </a:lnTo>
                  <a:lnTo>
                    <a:pt x="255" y="246"/>
                  </a:lnTo>
                  <a:lnTo>
                    <a:pt x="240" y="257"/>
                  </a:lnTo>
                  <a:lnTo>
                    <a:pt x="221" y="269"/>
                  </a:lnTo>
                  <a:lnTo>
                    <a:pt x="198" y="278"/>
                  </a:lnTo>
                  <a:lnTo>
                    <a:pt x="175" y="284"/>
                  </a:lnTo>
                  <a:lnTo>
                    <a:pt x="150" y="286"/>
                  </a:lnTo>
                  <a:lnTo>
                    <a:pt x="127" y="284"/>
                  </a:lnTo>
                  <a:lnTo>
                    <a:pt x="103" y="278"/>
                  </a:lnTo>
                  <a:lnTo>
                    <a:pt x="82" y="269"/>
                  </a:lnTo>
                  <a:lnTo>
                    <a:pt x="63" y="257"/>
                  </a:lnTo>
                  <a:lnTo>
                    <a:pt x="44" y="246"/>
                  </a:lnTo>
                  <a:lnTo>
                    <a:pt x="31" y="226"/>
                  </a:lnTo>
                  <a:lnTo>
                    <a:pt x="19" y="209"/>
                  </a:lnTo>
                  <a:lnTo>
                    <a:pt x="9" y="188"/>
                  </a:lnTo>
                  <a:lnTo>
                    <a:pt x="2" y="167"/>
                  </a:lnTo>
                  <a:lnTo>
                    <a:pt x="0" y="144"/>
                  </a:lnTo>
                  <a:lnTo>
                    <a:pt x="2" y="121"/>
                  </a:lnTo>
                  <a:lnTo>
                    <a:pt x="9" y="98"/>
                  </a:lnTo>
                  <a:lnTo>
                    <a:pt x="19" y="77"/>
                  </a:lnTo>
                  <a:lnTo>
                    <a:pt x="31" y="57"/>
                  </a:lnTo>
                  <a:lnTo>
                    <a:pt x="44" y="42"/>
                  </a:lnTo>
                  <a:lnTo>
                    <a:pt x="63" y="27"/>
                  </a:lnTo>
                  <a:lnTo>
                    <a:pt x="82" y="15"/>
                  </a:lnTo>
                  <a:lnTo>
                    <a:pt x="103" y="7"/>
                  </a:lnTo>
                  <a:lnTo>
                    <a:pt x="127" y="2"/>
                  </a:lnTo>
                  <a:lnTo>
                    <a:pt x="150" y="0"/>
                  </a:lnTo>
                  <a:lnTo>
                    <a:pt x="175" y="2"/>
                  </a:lnTo>
                  <a:lnTo>
                    <a:pt x="198" y="7"/>
                  </a:lnTo>
                  <a:lnTo>
                    <a:pt x="221" y="15"/>
                  </a:lnTo>
                  <a:lnTo>
                    <a:pt x="240" y="27"/>
                  </a:lnTo>
                  <a:lnTo>
                    <a:pt x="255" y="42"/>
                  </a:lnTo>
                  <a:lnTo>
                    <a:pt x="272" y="57"/>
                  </a:lnTo>
                  <a:lnTo>
                    <a:pt x="284" y="77"/>
                  </a:lnTo>
                  <a:lnTo>
                    <a:pt x="292" y="98"/>
                  </a:lnTo>
                  <a:lnTo>
                    <a:pt x="297" y="121"/>
                  </a:lnTo>
                  <a:lnTo>
                    <a:pt x="299" y="144"/>
                  </a:lnTo>
                  <a:lnTo>
                    <a:pt x="299" y="142"/>
                  </a:lnTo>
                  <a:close/>
                </a:path>
              </a:pathLst>
            </a:custGeom>
            <a:solidFill>
              <a:srgbClr val="FFFFFF"/>
            </a:solidFill>
            <a:ln w="9525">
              <a:noFill/>
              <a:round/>
              <a:headEnd/>
              <a:tailEnd/>
            </a:ln>
          </p:spPr>
          <p:txBody>
            <a:bodyPr/>
            <a:lstStyle/>
            <a:p>
              <a:endParaRPr lang="en-US"/>
            </a:p>
          </p:txBody>
        </p:sp>
        <p:sp>
          <p:nvSpPr>
            <p:cNvPr id="231463" name="Rectangle 39"/>
            <p:cNvSpPr>
              <a:spLocks noChangeArrowheads="1"/>
            </p:cNvSpPr>
            <p:nvPr/>
          </p:nvSpPr>
          <p:spPr bwMode="auto">
            <a:xfrm>
              <a:off x="2312" y="1085"/>
              <a:ext cx="449" cy="286"/>
            </a:xfrm>
            <a:prstGeom prst="rect">
              <a:avLst/>
            </a:prstGeom>
            <a:solidFill>
              <a:srgbClr val="FFFFFF"/>
            </a:solidFill>
            <a:ln w="9525">
              <a:noFill/>
              <a:miter lim="800000"/>
              <a:headEnd/>
              <a:tailEnd/>
            </a:ln>
          </p:spPr>
          <p:txBody>
            <a:bodyPr/>
            <a:lstStyle/>
            <a:p>
              <a:endParaRPr lang="en-US"/>
            </a:p>
          </p:txBody>
        </p:sp>
        <p:sp>
          <p:nvSpPr>
            <p:cNvPr id="231464" name="Freeform 40"/>
            <p:cNvSpPr>
              <a:spLocks/>
            </p:cNvSpPr>
            <p:nvPr/>
          </p:nvSpPr>
          <p:spPr bwMode="auto">
            <a:xfrm>
              <a:off x="2379" y="722"/>
              <a:ext cx="300" cy="286"/>
            </a:xfrm>
            <a:custGeom>
              <a:avLst/>
              <a:gdLst/>
              <a:ahLst/>
              <a:cxnLst>
                <a:cxn ang="0">
                  <a:pos x="300" y="142"/>
                </a:cxn>
                <a:cxn ang="0">
                  <a:pos x="298" y="121"/>
                </a:cxn>
                <a:cxn ang="0">
                  <a:pos x="292" y="98"/>
                </a:cxn>
                <a:cxn ang="0">
                  <a:pos x="284" y="77"/>
                </a:cxn>
                <a:cxn ang="0">
                  <a:pos x="273" y="58"/>
                </a:cxn>
                <a:cxn ang="0">
                  <a:pos x="255" y="42"/>
                </a:cxn>
                <a:cxn ang="0">
                  <a:pos x="240" y="27"/>
                </a:cxn>
                <a:cxn ang="0">
                  <a:pos x="219" y="15"/>
                </a:cxn>
                <a:cxn ang="0">
                  <a:pos x="198" y="8"/>
                </a:cxn>
                <a:cxn ang="0">
                  <a:pos x="175" y="2"/>
                </a:cxn>
                <a:cxn ang="0">
                  <a:pos x="150" y="0"/>
                </a:cxn>
                <a:cxn ang="0">
                  <a:pos x="127" y="2"/>
                </a:cxn>
                <a:cxn ang="0">
                  <a:pos x="104" y="8"/>
                </a:cxn>
                <a:cxn ang="0">
                  <a:pos x="83" y="15"/>
                </a:cxn>
                <a:cxn ang="0">
                  <a:pos x="61" y="27"/>
                </a:cxn>
                <a:cxn ang="0">
                  <a:pos x="44" y="42"/>
                </a:cxn>
                <a:cxn ang="0">
                  <a:pos x="31" y="58"/>
                </a:cxn>
                <a:cxn ang="0">
                  <a:pos x="19" y="77"/>
                </a:cxn>
                <a:cxn ang="0">
                  <a:pos x="8" y="98"/>
                </a:cxn>
                <a:cxn ang="0">
                  <a:pos x="2" y="121"/>
                </a:cxn>
                <a:cxn ang="0">
                  <a:pos x="0" y="144"/>
                </a:cxn>
                <a:cxn ang="0">
                  <a:pos x="2" y="167"/>
                </a:cxn>
                <a:cxn ang="0">
                  <a:pos x="8" y="186"/>
                </a:cxn>
                <a:cxn ang="0">
                  <a:pos x="19" y="207"/>
                </a:cxn>
                <a:cxn ang="0">
                  <a:pos x="31" y="228"/>
                </a:cxn>
                <a:cxn ang="0">
                  <a:pos x="44" y="244"/>
                </a:cxn>
                <a:cxn ang="0">
                  <a:pos x="61" y="257"/>
                </a:cxn>
                <a:cxn ang="0">
                  <a:pos x="83" y="269"/>
                </a:cxn>
                <a:cxn ang="0">
                  <a:pos x="104" y="278"/>
                </a:cxn>
                <a:cxn ang="0">
                  <a:pos x="127" y="284"/>
                </a:cxn>
                <a:cxn ang="0">
                  <a:pos x="150" y="286"/>
                </a:cxn>
                <a:cxn ang="0">
                  <a:pos x="175" y="284"/>
                </a:cxn>
                <a:cxn ang="0">
                  <a:pos x="198" y="278"/>
                </a:cxn>
                <a:cxn ang="0">
                  <a:pos x="219" y="269"/>
                </a:cxn>
                <a:cxn ang="0">
                  <a:pos x="240" y="257"/>
                </a:cxn>
                <a:cxn ang="0">
                  <a:pos x="255" y="244"/>
                </a:cxn>
                <a:cxn ang="0">
                  <a:pos x="273" y="228"/>
                </a:cxn>
                <a:cxn ang="0">
                  <a:pos x="284" y="207"/>
                </a:cxn>
                <a:cxn ang="0">
                  <a:pos x="292" y="186"/>
                </a:cxn>
                <a:cxn ang="0">
                  <a:pos x="298" y="167"/>
                </a:cxn>
                <a:cxn ang="0">
                  <a:pos x="300" y="144"/>
                </a:cxn>
                <a:cxn ang="0">
                  <a:pos x="300" y="144"/>
                </a:cxn>
              </a:cxnLst>
              <a:rect l="0" t="0" r="r" b="b"/>
              <a:pathLst>
                <a:path w="300" h="286">
                  <a:moveTo>
                    <a:pt x="300" y="142"/>
                  </a:moveTo>
                  <a:lnTo>
                    <a:pt x="298" y="121"/>
                  </a:lnTo>
                  <a:lnTo>
                    <a:pt x="292" y="98"/>
                  </a:lnTo>
                  <a:lnTo>
                    <a:pt x="284" y="77"/>
                  </a:lnTo>
                  <a:lnTo>
                    <a:pt x="273" y="58"/>
                  </a:lnTo>
                  <a:lnTo>
                    <a:pt x="255" y="42"/>
                  </a:lnTo>
                  <a:lnTo>
                    <a:pt x="240" y="27"/>
                  </a:lnTo>
                  <a:lnTo>
                    <a:pt x="219" y="15"/>
                  </a:lnTo>
                  <a:lnTo>
                    <a:pt x="198" y="8"/>
                  </a:lnTo>
                  <a:lnTo>
                    <a:pt x="175" y="2"/>
                  </a:lnTo>
                  <a:lnTo>
                    <a:pt x="150" y="0"/>
                  </a:lnTo>
                  <a:lnTo>
                    <a:pt x="127" y="2"/>
                  </a:lnTo>
                  <a:lnTo>
                    <a:pt x="104" y="8"/>
                  </a:lnTo>
                  <a:lnTo>
                    <a:pt x="83" y="15"/>
                  </a:lnTo>
                  <a:lnTo>
                    <a:pt x="61" y="27"/>
                  </a:lnTo>
                  <a:lnTo>
                    <a:pt x="44" y="42"/>
                  </a:lnTo>
                  <a:lnTo>
                    <a:pt x="31" y="58"/>
                  </a:lnTo>
                  <a:lnTo>
                    <a:pt x="19" y="77"/>
                  </a:lnTo>
                  <a:lnTo>
                    <a:pt x="8" y="98"/>
                  </a:lnTo>
                  <a:lnTo>
                    <a:pt x="2" y="121"/>
                  </a:lnTo>
                  <a:lnTo>
                    <a:pt x="0" y="144"/>
                  </a:lnTo>
                  <a:lnTo>
                    <a:pt x="2" y="167"/>
                  </a:lnTo>
                  <a:lnTo>
                    <a:pt x="8" y="186"/>
                  </a:lnTo>
                  <a:lnTo>
                    <a:pt x="19" y="207"/>
                  </a:lnTo>
                  <a:lnTo>
                    <a:pt x="31" y="228"/>
                  </a:lnTo>
                  <a:lnTo>
                    <a:pt x="44" y="244"/>
                  </a:lnTo>
                  <a:lnTo>
                    <a:pt x="61" y="257"/>
                  </a:lnTo>
                  <a:lnTo>
                    <a:pt x="83" y="269"/>
                  </a:lnTo>
                  <a:lnTo>
                    <a:pt x="104" y="278"/>
                  </a:lnTo>
                  <a:lnTo>
                    <a:pt x="127" y="284"/>
                  </a:lnTo>
                  <a:lnTo>
                    <a:pt x="150" y="286"/>
                  </a:lnTo>
                  <a:lnTo>
                    <a:pt x="175" y="284"/>
                  </a:lnTo>
                  <a:lnTo>
                    <a:pt x="198" y="278"/>
                  </a:lnTo>
                  <a:lnTo>
                    <a:pt x="219" y="269"/>
                  </a:lnTo>
                  <a:lnTo>
                    <a:pt x="240" y="257"/>
                  </a:lnTo>
                  <a:lnTo>
                    <a:pt x="255" y="244"/>
                  </a:lnTo>
                  <a:lnTo>
                    <a:pt x="273" y="228"/>
                  </a:lnTo>
                  <a:lnTo>
                    <a:pt x="284" y="207"/>
                  </a:lnTo>
                  <a:lnTo>
                    <a:pt x="292" y="186"/>
                  </a:lnTo>
                  <a:lnTo>
                    <a:pt x="298" y="167"/>
                  </a:lnTo>
                  <a:lnTo>
                    <a:pt x="300" y="144"/>
                  </a:lnTo>
                  <a:lnTo>
                    <a:pt x="300" y="144"/>
                  </a:lnTo>
                </a:path>
              </a:pathLst>
            </a:custGeom>
            <a:noFill/>
            <a:ln w="19050">
              <a:solidFill>
                <a:srgbClr val="000000"/>
              </a:solidFill>
              <a:prstDash val="solid"/>
              <a:round/>
              <a:headEnd/>
              <a:tailEnd/>
            </a:ln>
          </p:spPr>
          <p:txBody>
            <a:bodyPr/>
            <a:lstStyle/>
            <a:p>
              <a:endParaRPr lang="en-US"/>
            </a:p>
          </p:txBody>
        </p:sp>
        <p:sp>
          <p:nvSpPr>
            <p:cNvPr id="231465" name="Rectangle 41"/>
            <p:cNvSpPr>
              <a:spLocks noChangeArrowheads="1"/>
            </p:cNvSpPr>
            <p:nvPr/>
          </p:nvSpPr>
          <p:spPr bwMode="auto">
            <a:xfrm>
              <a:off x="2310" y="1083"/>
              <a:ext cx="449" cy="286"/>
            </a:xfrm>
            <a:prstGeom prst="rect">
              <a:avLst/>
            </a:prstGeom>
            <a:noFill/>
            <a:ln w="6350">
              <a:solidFill>
                <a:srgbClr val="000000"/>
              </a:solidFill>
              <a:miter lim="800000"/>
              <a:headEnd/>
              <a:tailEnd/>
            </a:ln>
          </p:spPr>
          <p:txBody>
            <a:bodyPr/>
            <a:lstStyle/>
            <a:p>
              <a:endParaRPr lang="en-US"/>
            </a:p>
          </p:txBody>
        </p:sp>
        <p:sp>
          <p:nvSpPr>
            <p:cNvPr id="231466" name="Rectangle 42"/>
            <p:cNvSpPr>
              <a:spLocks noChangeArrowheads="1"/>
            </p:cNvSpPr>
            <p:nvPr/>
          </p:nvSpPr>
          <p:spPr bwMode="auto">
            <a:xfrm>
              <a:off x="2526" y="1126"/>
              <a:ext cx="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a:t>
              </a:r>
              <a:endParaRPr lang="en-US">
                <a:latin typeface="Times" charset="0"/>
              </a:endParaRPr>
            </a:p>
          </p:txBody>
        </p:sp>
        <p:sp>
          <p:nvSpPr>
            <p:cNvPr id="231467" name="Line 43"/>
            <p:cNvSpPr>
              <a:spLocks noChangeShapeType="1"/>
            </p:cNvSpPr>
            <p:nvPr/>
          </p:nvSpPr>
          <p:spPr bwMode="auto">
            <a:xfrm>
              <a:off x="3502" y="1365"/>
              <a:ext cx="1" cy="142"/>
            </a:xfrm>
            <a:prstGeom prst="line">
              <a:avLst/>
            </a:prstGeom>
            <a:noFill/>
            <a:ln w="19050">
              <a:solidFill>
                <a:srgbClr val="000000"/>
              </a:solidFill>
              <a:round/>
              <a:headEnd/>
              <a:tailEnd/>
            </a:ln>
          </p:spPr>
          <p:txBody>
            <a:bodyPr/>
            <a:lstStyle/>
            <a:p>
              <a:endParaRPr lang="en-US"/>
            </a:p>
          </p:txBody>
        </p:sp>
        <p:sp>
          <p:nvSpPr>
            <p:cNvPr id="231468" name="Line 44"/>
            <p:cNvSpPr>
              <a:spLocks noChangeShapeType="1"/>
            </p:cNvSpPr>
            <p:nvPr/>
          </p:nvSpPr>
          <p:spPr bwMode="auto">
            <a:xfrm>
              <a:off x="3502" y="1008"/>
              <a:ext cx="1" cy="71"/>
            </a:xfrm>
            <a:prstGeom prst="line">
              <a:avLst/>
            </a:prstGeom>
            <a:noFill/>
            <a:ln w="19050">
              <a:solidFill>
                <a:srgbClr val="000000"/>
              </a:solidFill>
              <a:round/>
              <a:headEnd/>
              <a:tailEnd/>
            </a:ln>
          </p:spPr>
          <p:txBody>
            <a:bodyPr/>
            <a:lstStyle/>
            <a:p>
              <a:endParaRPr lang="en-US"/>
            </a:p>
          </p:txBody>
        </p:sp>
        <p:sp>
          <p:nvSpPr>
            <p:cNvPr id="231469" name="Freeform 45"/>
            <p:cNvSpPr>
              <a:spLocks/>
            </p:cNvSpPr>
            <p:nvPr/>
          </p:nvSpPr>
          <p:spPr bwMode="auto">
            <a:xfrm>
              <a:off x="3358" y="728"/>
              <a:ext cx="300" cy="286"/>
            </a:xfrm>
            <a:custGeom>
              <a:avLst/>
              <a:gdLst/>
              <a:ahLst/>
              <a:cxnLst>
                <a:cxn ang="0">
                  <a:pos x="298" y="142"/>
                </a:cxn>
                <a:cxn ang="0">
                  <a:pos x="298" y="167"/>
                </a:cxn>
                <a:cxn ang="0">
                  <a:pos x="292" y="188"/>
                </a:cxn>
                <a:cxn ang="0">
                  <a:pos x="283" y="209"/>
                </a:cxn>
                <a:cxn ang="0">
                  <a:pos x="271" y="226"/>
                </a:cxn>
                <a:cxn ang="0">
                  <a:pos x="256" y="246"/>
                </a:cxn>
                <a:cxn ang="0">
                  <a:pos x="238" y="257"/>
                </a:cxn>
                <a:cxn ang="0">
                  <a:pos x="219" y="269"/>
                </a:cxn>
                <a:cxn ang="0">
                  <a:pos x="198" y="278"/>
                </a:cxn>
                <a:cxn ang="0">
                  <a:pos x="173" y="284"/>
                </a:cxn>
                <a:cxn ang="0">
                  <a:pos x="150" y="286"/>
                </a:cxn>
                <a:cxn ang="0">
                  <a:pos x="127" y="284"/>
                </a:cxn>
                <a:cxn ang="0">
                  <a:pos x="102" y="278"/>
                </a:cxn>
                <a:cxn ang="0">
                  <a:pos x="81" y="269"/>
                </a:cxn>
                <a:cxn ang="0">
                  <a:pos x="62" y="257"/>
                </a:cxn>
                <a:cxn ang="0">
                  <a:pos x="44" y="246"/>
                </a:cxn>
                <a:cxn ang="0">
                  <a:pos x="29" y="226"/>
                </a:cxn>
                <a:cxn ang="0">
                  <a:pos x="18" y="209"/>
                </a:cxn>
                <a:cxn ang="0">
                  <a:pos x="8" y="188"/>
                </a:cxn>
                <a:cxn ang="0">
                  <a:pos x="2" y="167"/>
                </a:cxn>
                <a:cxn ang="0">
                  <a:pos x="0" y="144"/>
                </a:cxn>
                <a:cxn ang="0">
                  <a:pos x="2" y="121"/>
                </a:cxn>
                <a:cxn ang="0">
                  <a:pos x="8" y="98"/>
                </a:cxn>
                <a:cxn ang="0">
                  <a:pos x="18" y="77"/>
                </a:cxn>
                <a:cxn ang="0">
                  <a:pos x="29" y="57"/>
                </a:cxn>
                <a:cxn ang="0">
                  <a:pos x="44" y="42"/>
                </a:cxn>
                <a:cxn ang="0">
                  <a:pos x="62" y="27"/>
                </a:cxn>
                <a:cxn ang="0">
                  <a:pos x="81" y="15"/>
                </a:cxn>
                <a:cxn ang="0">
                  <a:pos x="102" y="7"/>
                </a:cxn>
                <a:cxn ang="0">
                  <a:pos x="127" y="2"/>
                </a:cxn>
                <a:cxn ang="0">
                  <a:pos x="150" y="0"/>
                </a:cxn>
                <a:cxn ang="0">
                  <a:pos x="173" y="2"/>
                </a:cxn>
                <a:cxn ang="0">
                  <a:pos x="198" y="7"/>
                </a:cxn>
                <a:cxn ang="0">
                  <a:pos x="219" y="15"/>
                </a:cxn>
                <a:cxn ang="0">
                  <a:pos x="238" y="27"/>
                </a:cxn>
                <a:cxn ang="0">
                  <a:pos x="256" y="42"/>
                </a:cxn>
                <a:cxn ang="0">
                  <a:pos x="271" y="57"/>
                </a:cxn>
                <a:cxn ang="0">
                  <a:pos x="283" y="77"/>
                </a:cxn>
                <a:cxn ang="0">
                  <a:pos x="292" y="98"/>
                </a:cxn>
                <a:cxn ang="0">
                  <a:pos x="298" y="121"/>
                </a:cxn>
                <a:cxn ang="0">
                  <a:pos x="300" y="144"/>
                </a:cxn>
                <a:cxn ang="0">
                  <a:pos x="298" y="142"/>
                </a:cxn>
              </a:cxnLst>
              <a:rect l="0" t="0" r="r" b="b"/>
              <a:pathLst>
                <a:path w="300" h="286">
                  <a:moveTo>
                    <a:pt x="298" y="142"/>
                  </a:moveTo>
                  <a:lnTo>
                    <a:pt x="298" y="167"/>
                  </a:lnTo>
                  <a:lnTo>
                    <a:pt x="292" y="188"/>
                  </a:lnTo>
                  <a:lnTo>
                    <a:pt x="283" y="209"/>
                  </a:lnTo>
                  <a:lnTo>
                    <a:pt x="271" y="226"/>
                  </a:lnTo>
                  <a:lnTo>
                    <a:pt x="256" y="246"/>
                  </a:lnTo>
                  <a:lnTo>
                    <a:pt x="238" y="257"/>
                  </a:lnTo>
                  <a:lnTo>
                    <a:pt x="219" y="269"/>
                  </a:lnTo>
                  <a:lnTo>
                    <a:pt x="198" y="278"/>
                  </a:lnTo>
                  <a:lnTo>
                    <a:pt x="173" y="284"/>
                  </a:lnTo>
                  <a:lnTo>
                    <a:pt x="150" y="286"/>
                  </a:lnTo>
                  <a:lnTo>
                    <a:pt x="127" y="284"/>
                  </a:lnTo>
                  <a:lnTo>
                    <a:pt x="102" y="278"/>
                  </a:lnTo>
                  <a:lnTo>
                    <a:pt x="81" y="269"/>
                  </a:lnTo>
                  <a:lnTo>
                    <a:pt x="62" y="257"/>
                  </a:lnTo>
                  <a:lnTo>
                    <a:pt x="44" y="246"/>
                  </a:lnTo>
                  <a:lnTo>
                    <a:pt x="29" y="226"/>
                  </a:lnTo>
                  <a:lnTo>
                    <a:pt x="18" y="209"/>
                  </a:lnTo>
                  <a:lnTo>
                    <a:pt x="8" y="188"/>
                  </a:lnTo>
                  <a:lnTo>
                    <a:pt x="2" y="167"/>
                  </a:lnTo>
                  <a:lnTo>
                    <a:pt x="0" y="144"/>
                  </a:lnTo>
                  <a:lnTo>
                    <a:pt x="2" y="121"/>
                  </a:lnTo>
                  <a:lnTo>
                    <a:pt x="8" y="98"/>
                  </a:lnTo>
                  <a:lnTo>
                    <a:pt x="18" y="77"/>
                  </a:lnTo>
                  <a:lnTo>
                    <a:pt x="29" y="57"/>
                  </a:lnTo>
                  <a:lnTo>
                    <a:pt x="44" y="42"/>
                  </a:lnTo>
                  <a:lnTo>
                    <a:pt x="62" y="27"/>
                  </a:lnTo>
                  <a:lnTo>
                    <a:pt x="81" y="15"/>
                  </a:lnTo>
                  <a:lnTo>
                    <a:pt x="102" y="7"/>
                  </a:lnTo>
                  <a:lnTo>
                    <a:pt x="127" y="2"/>
                  </a:lnTo>
                  <a:lnTo>
                    <a:pt x="150" y="0"/>
                  </a:lnTo>
                  <a:lnTo>
                    <a:pt x="173" y="2"/>
                  </a:lnTo>
                  <a:lnTo>
                    <a:pt x="198" y="7"/>
                  </a:lnTo>
                  <a:lnTo>
                    <a:pt x="219" y="15"/>
                  </a:lnTo>
                  <a:lnTo>
                    <a:pt x="238" y="27"/>
                  </a:lnTo>
                  <a:lnTo>
                    <a:pt x="256" y="42"/>
                  </a:lnTo>
                  <a:lnTo>
                    <a:pt x="271" y="57"/>
                  </a:lnTo>
                  <a:lnTo>
                    <a:pt x="283" y="77"/>
                  </a:lnTo>
                  <a:lnTo>
                    <a:pt x="292" y="98"/>
                  </a:lnTo>
                  <a:lnTo>
                    <a:pt x="298" y="121"/>
                  </a:lnTo>
                  <a:lnTo>
                    <a:pt x="300" y="144"/>
                  </a:lnTo>
                  <a:lnTo>
                    <a:pt x="298" y="142"/>
                  </a:lnTo>
                  <a:close/>
                </a:path>
              </a:pathLst>
            </a:custGeom>
            <a:solidFill>
              <a:srgbClr val="FFFFFF"/>
            </a:solidFill>
            <a:ln w="9525">
              <a:noFill/>
              <a:round/>
              <a:headEnd/>
              <a:tailEnd/>
            </a:ln>
          </p:spPr>
          <p:txBody>
            <a:bodyPr/>
            <a:lstStyle/>
            <a:p>
              <a:endParaRPr lang="en-US"/>
            </a:p>
          </p:txBody>
        </p:sp>
        <p:sp>
          <p:nvSpPr>
            <p:cNvPr id="231470" name="Rectangle 46"/>
            <p:cNvSpPr>
              <a:spLocks noChangeArrowheads="1"/>
            </p:cNvSpPr>
            <p:nvPr/>
          </p:nvSpPr>
          <p:spPr bwMode="auto">
            <a:xfrm>
              <a:off x="3283" y="1085"/>
              <a:ext cx="450" cy="286"/>
            </a:xfrm>
            <a:prstGeom prst="rect">
              <a:avLst/>
            </a:prstGeom>
            <a:solidFill>
              <a:srgbClr val="FFFFFF"/>
            </a:solidFill>
            <a:ln w="9525">
              <a:noFill/>
              <a:miter lim="800000"/>
              <a:headEnd/>
              <a:tailEnd/>
            </a:ln>
          </p:spPr>
          <p:txBody>
            <a:bodyPr/>
            <a:lstStyle/>
            <a:p>
              <a:endParaRPr lang="en-US"/>
            </a:p>
          </p:txBody>
        </p:sp>
        <p:sp>
          <p:nvSpPr>
            <p:cNvPr id="231471" name="Freeform 47"/>
            <p:cNvSpPr>
              <a:spLocks/>
            </p:cNvSpPr>
            <p:nvPr/>
          </p:nvSpPr>
          <p:spPr bwMode="auto">
            <a:xfrm>
              <a:off x="3353" y="722"/>
              <a:ext cx="299" cy="286"/>
            </a:xfrm>
            <a:custGeom>
              <a:avLst/>
              <a:gdLst/>
              <a:ahLst/>
              <a:cxnLst>
                <a:cxn ang="0">
                  <a:pos x="297" y="142"/>
                </a:cxn>
                <a:cxn ang="0">
                  <a:pos x="297" y="121"/>
                </a:cxn>
                <a:cxn ang="0">
                  <a:pos x="291" y="98"/>
                </a:cxn>
                <a:cxn ang="0">
                  <a:pos x="280" y="77"/>
                </a:cxn>
                <a:cxn ang="0">
                  <a:pos x="268" y="58"/>
                </a:cxn>
                <a:cxn ang="0">
                  <a:pos x="255" y="42"/>
                </a:cxn>
                <a:cxn ang="0">
                  <a:pos x="238" y="27"/>
                </a:cxn>
                <a:cxn ang="0">
                  <a:pos x="217" y="15"/>
                </a:cxn>
                <a:cxn ang="0">
                  <a:pos x="197" y="8"/>
                </a:cxn>
                <a:cxn ang="0">
                  <a:pos x="174" y="2"/>
                </a:cxn>
                <a:cxn ang="0">
                  <a:pos x="149" y="0"/>
                </a:cxn>
                <a:cxn ang="0">
                  <a:pos x="124" y="2"/>
                </a:cxn>
                <a:cxn ang="0">
                  <a:pos x="101" y="8"/>
                </a:cxn>
                <a:cxn ang="0">
                  <a:pos x="80" y="15"/>
                </a:cxn>
                <a:cxn ang="0">
                  <a:pos x="61" y="27"/>
                </a:cxn>
                <a:cxn ang="0">
                  <a:pos x="44" y="42"/>
                </a:cxn>
                <a:cxn ang="0">
                  <a:pos x="28" y="58"/>
                </a:cxn>
                <a:cxn ang="0">
                  <a:pos x="15" y="77"/>
                </a:cxn>
                <a:cxn ang="0">
                  <a:pos x="7" y="98"/>
                </a:cxn>
                <a:cxn ang="0">
                  <a:pos x="1" y="121"/>
                </a:cxn>
                <a:cxn ang="0">
                  <a:pos x="0" y="144"/>
                </a:cxn>
                <a:cxn ang="0">
                  <a:pos x="1" y="167"/>
                </a:cxn>
                <a:cxn ang="0">
                  <a:pos x="7" y="186"/>
                </a:cxn>
                <a:cxn ang="0">
                  <a:pos x="15" y="207"/>
                </a:cxn>
                <a:cxn ang="0">
                  <a:pos x="28" y="228"/>
                </a:cxn>
                <a:cxn ang="0">
                  <a:pos x="44" y="244"/>
                </a:cxn>
                <a:cxn ang="0">
                  <a:pos x="61" y="257"/>
                </a:cxn>
                <a:cxn ang="0">
                  <a:pos x="80" y="269"/>
                </a:cxn>
                <a:cxn ang="0">
                  <a:pos x="101" y="278"/>
                </a:cxn>
                <a:cxn ang="0">
                  <a:pos x="124" y="284"/>
                </a:cxn>
                <a:cxn ang="0">
                  <a:pos x="149" y="286"/>
                </a:cxn>
                <a:cxn ang="0">
                  <a:pos x="174" y="284"/>
                </a:cxn>
                <a:cxn ang="0">
                  <a:pos x="197" y="278"/>
                </a:cxn>
                <a:cxn ang="0">
                  <a:pos x="217" y="269"/>
                </a:cxn>
                <a:cxn ang="0">
                  <a:pos x="238" y="257"/>
                </a:cxn>
                <a:cxn ang="0">
                  <a:pos x="255" y="244"/>
                </a:cxn>
                <a:cxn ang="0">
                  <a:pos x="268" y="228"/>
                </a:cxn>
                <a:cxn ang="0">
                  <a:pos x="280" y="207"/>
                </a:cxn>
                <a:cxn ang="0">
                  <a:pos x="291" y="186"/>
                </a:cxn>
                <a:cxn ang="0">
                  <a:pos x="297" y="167"/>
                </a:cxn>
                <a:cxn ang="0">
                  <a:pos x="299" y="144"/>
                </a:cxn>
                <a:cxn ang="0">
                  <a:pos x="299" y="144"/>
                </a:cxn>
              </a:cxnLst>
              <a:rect l="0" t="0" r="r" b="b"/>
              <a:pathLst>
                <a:path w="299" h="286">
                  <a:moveTo>
                    <a:pt x="297" y="142"/>
                  </a:moveTo>
                  <a:lnTo>
                    <a:pt x="297" y="121"/>
                  </a:lnTo>
                  <a:lnTo>
                    <a:pt x="291" y="98"/>
                  </a:lnTo>
                  <a:lnTo>
                    <a:pt x="280" y="77"/>
                  </a:lnTo>
                  <a:lnTo>
                    <a:pt x="268" y="58"/>
                  </a:lnTo>
                  <a:lnTo>
                    <a:pt x="255" y="42"/>
                  </a:lnTo>
                  <a:lnTo>
                    <a:pt x="238" y="27"/>
                  </a:lnTo>
                  <a:lnTo>
                    <a:pt x="217" y="15"/>
                  </a:lnTo>
                  <a:lnTo>
                    <a:pt x="197" y="8"/>
                  </a:lnTo>
                  <a:lnTo>
                    <a:pt x="174" y="2"/>
                  </a:lnTo>
                  <a:lnTo>
                    <a:pt x="149" y="0"/>
                  </a:lnTo>
                  <a:lnTo>
                    <a:pt x="124" y="2"/>
                  </a:lnTo>
                  <a:lnTo>
                    <a:pt x="101" y="8"/>
                  </a:lnTo>
                  <a:lnTo>
                    <a:pt x="80" y="15"/>
                  </a:lnTo>
                  <a:lnTo>
                    <a:pt x="61" y="27"/>
                  </a:lnTo>
                  <a:lnTo>
                    <a:pt x="44" y="42"/>
                  </a:lnTo>
                  <a:lnTo>
                    <a:pt x="28" y="58"/>
                  </a:lnTo>
                  <a:lnTo>
                    <a:pt x="15" y="77"/>
                  </a:lnTo>
                  <a:lnTo>
                    <a:pt x="7" y="98"/>
                  </a:lnTo>
                  <a:lnTo>
                    <a:pt x="1" y="121"/>
                  </a:lnTo>
                  <a:lnTo>
                    <a:pt x="0" y="144"/>
                  </a:lnTo>
                  <a:lnTo>
                    <a:pt x="1" y="167"/>
                  </a:lnTo>
                  <a:lnTo>
                    <a:pt x="7" y="186"/>
                  </a:lnTo>
                  <a:lnTo>
                    <a:pt x="15" y="207"/>
                  </a:lnTo>
                  <a:lnTo>
                    <a:pt x="28" y="228"/>
                  </a:lnTo>
                  <a:lnTo>
                    <a:pt x="44" y="244"/>
                  </a:lnTo>
                  <a:lnTo>
                    <a:pt x="61" y="257"/>
                  </a:lnTo>
                  <a:lnTo>
                    <a:pt x="80" y="269"/>
                  </a:lnTo>
                  <a:lnTo>
                    <a:pt x="101" y="278"/>
                  </a:lnTo>
                  <a:lnTo>
                    <a:pt x="124" y="284"/>
                  </a:lnTo>
                  <a:lnTo>
                    <a:pt x="149" y="286"/>
                  </a:lnTo>
                  <a:lnTo>
                    <a:pt x="174" y="284"/>
                  </a:lnTo>
                  <a:lnTo>
                    <a:pt x="197" y="278"/>
                  </a:lnTo>
                  <a:lnTo>
                    <a:pt x="217" y="269"/>
                  </a:lnTo>
                  <a:lnTo>
                    <a:pt x="238" y="257"/>
                  </a:lnTo>
                  <a:lnTo>
                    <a:pt x="255" y="244"/>
                  </a:lnTo>
                  <a:lnTo>
                    <a:pt x="268" y="228"/>
                  </a:lnTo>
                  <a:lnTo>
                    <a:pt x="280" y="207"/>
                  </a:lnTo>
                  <a:lnTo>
                    <a:pt x="291" y="186"/>
                  </a:lnTo>
                  <a:lnTo>
                    <a:pt x="297" y="167"/>
                  </a:lnTo>
                  <a:lnTo>
                    <a:pt x="299" y="144"/>
                  </a:lnTo>
                  <a:lnTo>
                    <a:pt x="299" y="144"/>
                  </a:lnTo>
                </a:path>
              </a:pathLst>
            </a:custGeom>
            <a:noFill/>
            <a:ln w="19050">
              <a:solidFill>
                <a:srgbClr val="000000"/>
              </a:solidFill>
              <a:prstDash val="solid"/>
              <a:round/>
              <a:headEnd/>
              <a:tailEnd/>
            </a:ln>
          </p:spPr>
          <p:txBody>
            <a:bodyPr/>
            <a:lstStyle/>
            <a:p>
              <a:endParaRPr lang="en-US"/>
            </a:p>
          </p:txBody>
        </p:sp>
        <p:sp>
          <p:nvSpPr>
            <p:cNvPr id="231472" name="Rectangle 48"/>
            <p:cNvSpPr>
              <a:spLocks noChangeArrowheads="1"/>
            </p:cNvSpPr>
            <p:nvPr/>
          </p:nvSpPr>
          <p:spPr bwMode="auto">
            <a:xfrm>
              <a:off x="3281" y="1083"/>
              <a:ext cx="450" cy="286"/>
            </a:xfrm>
            <a:prstGeom prst="rect">
              <a:avLst/>
            </a:prstGeom>
            <a:noFill/>
            <a:ln w="6350">
              <a:solidFill>
                <a:srgbClr val="000000"/>
              </a:solidFill>
              <a:miter lim="800000"/>
              <a:headEnd/>
              <a:tailEnd/>
            </a:ln>
          </p:spPr>
          <p:txBody>
            <a:bodyPr/>
            <a:lstStyle/>
            <a:p>
              <a:endParaRPr lang="en-US"/>
            </a:p>
          </p:txBody>
        </p:sp>
        <p:sp>
          <p:nvSpPr>
            <p:cNvPr id="231473" name="Rectangle 49"/>
            <p:cNvSpPr>
              <a:spLocks noChangeArrowheads="1"/>
            </p:cNvSpPr>
            <p:nvPr/>
          </p:nvSpPr>
          <p:spPr bwMode="auto">
            <a:xfrm>
              <a:off x="3485" y="1115"/>
              <a:ext cx="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a:t>
              </a:r>
              <a:endParaRPr lang="en-US">
                <a:latin typeface="Times" charset="0"/>
              </a:endParaRPr>
            </a:p>
          </p:txBody>
        </p:sp>
        <p:sp>
          <p:nvSpPr>
            <p:cNvPr id="231474" name="Rectangle 50"/>
            <p:cNvSpPr>
              <a:spLocks noChangeArrowheads="1"/>
            </p:cNvSpPr>
            <p:nvPr/>
          </p:nvSpPr>
          <p:spPr bwMode="auto">
            <a:xfrm>
              <a:off x="2500" y="831"/>
              <a:ext cx="48"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P</a:t>
              </a:r>
              <a:endParaRPr lang="en-US">
                <a:latin typeface="Times" charset="0"/>
              </a:endParaRPr>
            </a:p>
          </p:txBody>
        </p:sp>
        <p:sp>
          <p:nvSpPr>
            <p:cNvPr id="231475" name="Rectangle 51"/>
            <p:cNvSpPr>
              <a:spLocks noChangeArrowheads="1"/>
            </p:cNvSpPr>
            <p:nvPr/>
          </p:nvSpPr>
          <p:spPr bwMode="auto">
            <a:xfrm>
              <a:off x="2534" y="859"/>
              <a:ext cx="31" cy="67"/>
            </a:xfrm>
            <a:prstGeom prst="rect">
              <a:avLst/>
            </a:prstGeom>
            <a:noFill/>
            <a:ln w="9525">
              <a:noFill/>
              <a:miter lim="800000"/>
              <a:headEnd/>
              <a:tailEnd/>
            </a:ln>
          </p:spPr>
          <p:txBody>
            <a:bodyPr wrap="none" lIns="0" tIns="0" rIns="0" bIns="0">
              <a:spAutoFit/>
            </a:bodyPr>
            <a:lstStyle/>
            <a:p>
              <a:r>
                <a:rPr lang="en-US" sz="700">
                  <a:solidFill>
                    <a:srgbClr val="000000"/>
                  </a:solidFill>
                  <a:latin typeface="Arial" pitchFamily="34" charset="0"/>
                </a:rPr>
                <a:t>2</a:t>
              </a:r>
              <a:endParaRPr lang="en-US">
                <a:latin typeface="Times" charset="0"/>
              </a:endParaRPr>
            </a:p>
          </p:txBody>
        </p:sp>
        <p:sp>
          <p:nvSpPr>
            <p:cNvPr id="231476" name="Rectangle 52"/>
            <p:cNvSpPr>
              <a:spLocks noChangeArrowheads="1"/>
            </p:cNvSpPr>
            <p:nvPr/>
          </p:nvSpPr>
          <p:spPr bwMode="auto">
            <a:xfrm>
              <a:off x="3461" y="836"/>
              <a:ext cx="48"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P</a:t>
              </a:r>
              <a:endParaRPr lang="en-US">
                <a:latin typeface="Times" charset="0"/>
              </a:endParaRPr>
            </a:p>
          </p:txBody>
        </p:sp>
        <p:sp>
          <p:nvSpPr>
            <p:cNvPr id="231477" name="Rectangle 53"/>
            <p:cNvSpPr>
              <a:spLocks noChangeArrowheads="1"/>
            </p:cNvSpPr>
            <p:nvPr/>
          </p:nvSpPr>
          <p:spPr bwMode="auto">
            <a:xfrm>
              <a:off x="3493" y="863"/>
              <a:ext cx="31" cy="67"/>
            </a:xfrm>
            <a:prstGeom prst="rect">
              <a:avLst/>
            </a:prstGeom>
            <a:noFill/>
            <a:ln w="9525">
              <a:noFill/>
              <a:miter lim="800000"/>
              <a:headEnd/>
              <a:tailEnd/>
            </a:ln>
          </p:spPr>
          <p:txBody>
            <a:bodyPr wrap="none" lIns="0" tIns="0" rIns="0" bIns="0">
              <a:spAutoFit/>
            </a:bodyPr>
            <a:lstStyle/>
            <a:p>
              <a:r>
                <a:rPr lang="en-US" sz="700">
                  <a:solidFill>
                    <a:srgbClr val="000000"/>
                  </a:solidFill>
                  <a:latin typeface="Arial" pitchFamily="34" charset="0"/>
                </a:rPr>
                <a:t>3</a:t>
              </a:r>
              <a:endParaRPr lang="en-US">
                <a:latin typeface="Times" charset="0"/>
              </a:endParaRPr>
            </a:p>
          </p:txBody>
        </p:sp>
        <p:sp>
          <p:nvSpPr>
            <p:cNvPr id="231478" name="Freeform 54"/>
            <p:cNvSpPr>
              <a:spLocks/>
            </p:cNvSpPr>
            <p:nvPr/>
          </p:nvSpPr>
          <p:spPr bwMode="auto">
            <a:xfrm>
              <a:off x="1459" y="1317"/>
              <a:ext cx="37" cy="62"/>
            </a:xfrm>
            <a:custGeom>
              <a:avLst/>
              <a:gdLst/>
              <a:ahLst/>
              <a:cxnLst>
                <a:cxn ang="0">
                  <a:pos x="18" y="60"/>
                </a:cxn>
                <a:cxn ang="0">
                  <a:pos x="0" y="62"/>
                </a:cxn>
                <a:cxn ang="0">
                  <a:pos x="16" y="0"/>
                </a:cxn>
                <a:cxn ang="0">
                  <a:pos x="37" y="60"/>
                </a:cxn>
                <a:cxn ang="0">
                  <a:pos x="19" y="60"/>
                </a:cxn>
              </a:cxnLst>
              <a:rect l="0" t="0" r="r" b="b"/>
              <a:pathLst>
                <a:path w="37" h="62">
                  <a:moveTo>
                    <a:pt x="18" y="60"/>
                  </a:moveTo>
                  <a:lnTo>
                    <a:pt x="0" y="62"/>
                  </a:lnTo>
                  <a:lnTo>
                    <a:pt x="16" y="0"/>
                  </a:lnTo>
                  <a:lnTo>
                    <a:pt x="37" y="60"/>
                  </a:lnTo>
                  <a:lnTo>
                    <a:pt x="19" y="60"/>
                  </a:lnTo>
                </a:path>
              </a:pathLst>
            </a:custGeom>
            <a:noFill/>
            <a:ln w="6350">
              <a:solidFill>
                <a:srgbClr val="000000"/>
              </a:solidFill>
              <a:prstDash val="solid"/>
              <a:round/>
              <a:headEnd/>
              <a:tailEnd/>
            </a:ln>
          </p:spPr>
          <p:txBody>
            <a:bodyPr/>
            <a:lstStyle/>
            <a:p>
              <a:endParaRPr lang="en-US"/>
            </a:p>
          </p:txBody>
        </p:sp>
        <p:sp>
          <p:nvSpPr>
            <p:cNvPr id="231479" name="Freeform 55"/>
            <p:cNvSpPr>
              <a:spLocks/>
            </p:cNvSpPr>
            <p:nvPr/>
          </p:nvSpPr>
          <p:spPr bwMode="auto">
            <a:xfrm>
              <a:off x="1461" y="1319"/>
              <a:ext cx="37" cy="62"/>
            </a:xfrm>
            <a:custGeom>
              <a:avLst/>
              <a:gdLst/>
              <a:ahLst/>
              <a:cxnLst>
                <a:cxn ang="0">
                  <a:pos x="17" y="60"/>
                </a:cxn>
                <a:cxn ang="0">
                  <a:pos x="0" y="62"/>
                </a:cxn>
                <a:cxn ang="0">
                  <a:pos x="16" y="0"/>
                </a:cxn>
                <a:cxn ang="0">
                  <a:pos x="37" y="60"/>
                </a:cxn>
                <a:cxn ang="0">
                  <a:pos x="17" y="60"/>
                </a:cxn>
              </a:cxnLst>
              <a:rect l="0" t="0" r="r" b="b"/>
              <a:pathLst>
                <a:path w="37" h="62">
                  <a:moveTo>
                    <a:pt x="17" y="60"/>
                  </a:moveTo>
                  <a:lnTo>
                    <a:pt x="0" y="62"/>
                  </a:lnTo>
                  <a:lnTo>
                    <a:pt x="16" y="0"/>
                  </a:lnTo>
                  <a:lnTo>
                    <a:pt x="37" y="60"/>
                  </a:lnTo>
                  <a:lnTo>
                    <a:pt x="17" y="60"/>
                  </a:lnTo>
                  <a:close/>
                </a:path>
              </a:pathLst>
            </a:custGeom>
            <a:solidFill>
              <a:srgbClr val="000000"/>
            </a:solidFill>
            <a:ln w="9525">
              <a:noFill/>
              <a:round/>
              <a:headEnd/>
              <a:tailEnd/>
            </a:ln>
          </p:spPr>
          <p:txBody>
            <a:bodyPr/>
            <a:lstStyle/>
            <a:p>
              <a:endParaRPr lang="en-US"/>
            </a:p>
          </p:txBody>
        </p:sp>
        <p:sp>
          <p:nvSpPr>
            <p:cNvPr id="231480" name="Freeform 56"/>
            <p:cNvSpPr>
              <a:spLocks/>
            </p:cNvSpPr>
            <p:nvPr/>
          </p:nvSpPr>
          <p:spPr bwMode="auto">
            <a:xfrm>
              <a:off x="1477" y="1379"/>
              <a:ext cx="240" cy="436"/>
            </a:xfrm>
            <a:custGeom>
              <a:avLst/>
              <a:gdLst/>
              <a:ahLst/>
              <a:cxnLst>
                <a:cxn ang="0">
                  <a:pos x="0" y="0"/>
                </a:cxn>
                <a:cxn ang="0">
                  <a:pos x="7" y="50"/>
                </a:cxn>
                <a:cxn ang="0">
                  <a:pos x="15" y="101"/>
                </a:cxn>
                <a:cxn ang="0">
                  <a:pos x="28" y="151"/>
                </a:cxn>
                <a:cxn ang="0">
                  <a:pos x="44" y="199"/>
                </a:cxn>
                <a:cxn ang="0">
                  <a:pos x="65" y="245"/>
                </a:cxn>
                <a:cxn ang="0">
                  <a:pos x="90" y="290"/>
                </a:cxn>
                <a:cxn ang="0">
                  <a:pos x="119" y="332"/>
                </a:cxn>
                <a:cxn ang="0">
                  <a:pos x="153" y="370"/>
                </a:cxn>
                <a:cxn ang="0">
                  <a:pos x="194" y="405"/>
                </a:cxn>
                <a:cxn ang="0">
                  <a:pos x="240" y="436"/>
                </a:cxn>
              </a:cxnLst>
              <a:rect l="0" t="0" r="r" b="b"/>
              <a:pathLst>
                <a:path w="240" h="436">
                  <a:moveTo>
                    <a:pt x="0" y="0"/>
                  </a:moveTo>
                  <a:lnTo>
                    <a:pt x="7" y="50"/>
                  </a:lnTo>
                  <a:lnTo>
                    <a:pt x="15" y="101"/>
                  </a:lnTo>
                  <a:lnTo>
                    <a:pt x="28" y="151"/>
                  </a:lnTo>
                  <a:lnTo>
                    <a:pt x="44" y="199"/>
                  </a:lnTo>
                  <a:lnTo>
                    <a:pt x="65" y="245"/>
                  </a:lnTo>
                  <a:lnTo>
                    <a:pt x="90" y="290"/>
                  </a:lnTo>
                  <a:lnTo>
                    <a:pt x="119" y="332"/>
                  </a:lnTo>
                  <a:lnTo>
                    <a:pt x="153" y="370"/>
                  </a:lnTo>
                  <a:lnTo>
                    <a:pt x="194" y="405"/>
                  </a:lnTo>
                  <a:lnTo>
                    <a:pt x="240" y="436"/>
                  </a:lnTo>
                </a:path>
              </a:pathLst>
            </a:custGeom>
            <a:noFill/>
            <a:ln w="6350">
              <a:solidFill>
                <a:srgbClr val="000000"/>
              </a:solidFill>
              <a:prstDash val="solid"/>
              <a:round/>
              <a:headEnd/>
              <a:tailEnd/>
            </a:ln>
          </p:spPr>
          <p:txBody>
            <a:bodyPr/>
            <a:lstStyle/>
            <a:p>
              <a:endParaRPr lang="en-US"/>
            </a:p>
          </p:txBody>
        </p:sp>
        <p:sp>
          <p:nvSpPr>
            <p:cNvPr id="231481" name="Freeform 57"/>
            <p:cNvSpPr>
              <a:spLocks/>
            </p:cNvSpPr>
            <p:nvPr/>
          </p:nvSpPr>
          <p:spPr bwMode="auto">
            <a:xfrm>
              <a:off x="3297" y="1310"/>
              <a:ext cx="57" cy="53"/>
            </a:xfrm>
            <a:custGeom>
              <a:avLst/>
              <a:gdLst/>
              <a:ahLst/>
              <a:cxnLst>
                <a:cxn ang="0">
                  <a:pos x="9" y="40"/>
                </a:cxn>
                <a:cxn ang="0">
                  <a:pos x="0" y="26"/>
                </a:cxn>
                <a:cxn ang="0">
                  <a:pos x="57" y="0"/>
                </a:cxn>
                <a:cxn ang="0">
                  <a:pos x="23" y="53"/>
                </a:cxn>
                <a:cxn ang="0">
                  <a:pos x="11" y="40"/>
                </a:cxn>
              </a:cxnLst>
              <a:rect l="0" t="0" r="r" b="b"/>
              <a:pathLst>
                <a:path w="57" h="53">
                  <a:moveTo>
                    <a:pt x="9" y="40"/>
                  </a:moveTo>
                  <a:lnTo>
                    <a:pt x="0" y="26"/>
                  </a:lnTo>
                  <a:lnTo>
                    <a:pt x="57" y="0"/>
                  </a:lnTo>
                  <a:lnTo>
                    <a:pt x="23" y="53"/>
                  </a:lnTo>
                  <a:lnTo>
                    <a:pt x="11" y="40"/>
                  </a:lnTo>
                </a:path>
              </a:pathLst>
            </a:custGeom>
            <a:noFill/>
            <a:ln w="6350">
              <a:solidFill>
                <a:srgbClr val="000000"/>
              </a:solidFill>
              <a:prstDash val="solid"/>
              <a:round/>
              <a:headEnd/>
              <a:tailEnd/>
            </a:ln>
          </p:spPr>
          <p:txBody>
            <a:bodyPr/>
            <a:lstStyle/>
            <a:p>
              <a:endParaRPr lang="en-US"/>
            </a:p>
          </p:txBody>
        </p:sp>
        <p:sp>
          <p:nvSpPr>
            <p:cNvPr id="231482" name="Freeform 58"/>
            <p:cNvSpPr>
              <a:spLocks/>
            </p:cNvSpPr>
            <p:nvPr/>
          </p:nvSpPr>
          <p:spPr bwMode="auto">
            <a:xfrm>
              <a:off x="3299" y="1311"/>
              <a:ext cx="57" cy="54"/>
            </a:xfrm>
            <a:custGeom>
              <a:avLst/>
              <a:gdLst/>
              <a:ahLst/>
              <a:cxnLst>
                <a:cxn ang="0">
                  <a:pos x="9" y="41"/>
                </a:cxn>
                <a:cxn ang="0">
                  <a:pos x="0" y="27"/>
                </a:cxn>
                <a:cxn ang="0">
                  <a:pos x="57" y="0"/>
                </a:cxn>
                <a:cxn ang="0">
                  <a:pos x="23" y="54"/>
                </a:cxn>
                <a:cxn ang="0">
                  <a:pos x="9" y="41"/>
                </a:cxn>
              </a:cxnLst>
              <a:rect l="0" t="0" r="r" b="b"/>
              <a:pathLst>
                <a:path w="57" h="54">
                  <a:moveTo>
                    <a:pt x="9" y="41"/>
                  </a:moveTo>
                  <a:lnTo>
                    <a:pt x="0" y="27"/>
                  </a:lnTo>
                  <a:lnTo>
                    <a:pt x="57" y="0"/>
                  </a:lnTo>
                  <a:lnTo>
                    <a:pt x="23" y="54"/>
                  </a:lnTo>
                  <a:lnTo>
                    <a:pt x="9" y="41"/>
                  </a:lnTo>
                  <a:close/>
                </a:path>
              </a:pathLst>
            </a:custGeom>
            <a:solidFill>
              <a:srgbClr val="000000"/>
            </a:solidFill>
            <a:ln w="9525">
              <a:noFill/>
              <a:round/>
              <a:headEnd/>
              <a:tailEnd/>
            </a:ln>
          </p:spPr>
          <p:txBody>
            <a:bodyPr/>
            <a:lstStyle/>
            <a:p>
              <a:endParaRPr lang="en-US"/>
            </a:p>
          </p:txBody>
        </p:sp>
        <p:sp>
          <p:nvSpPr>
            <p:cNvPr id="231483" name="Freeform 59"/>
            <p:cNvSpPr>
              <a:spLocks/>
            </p:cNvSpPr>
            <p:nvPr/>
          </p:nvSpPr>
          <p:spPr bwMode="auto">
            <a:xfrm>
              <a:off x="1964" y="1352"/>
              <a:ext cx="1342" cy="491"/>
            </a:xfrm>
            <a:custGeom>
              <a:avLst/>
              <a:gdLst/>
              <a:ahLst/>
              <a:cxnLst>
                <a:cxn ang="0">
                  <a:pos x="0" y="491"/>
                </a:cxn>
                <a:cxn ang="0">
                  <a:pos x="106" y="474"/>
                </a:cxn>
                <a:cxn ang="0">
                  <a:pos x="211" y="463"/>
                </a:cxn>
                <a:cxn ang="0">
                  <a:pos x="321" y="451"/>
                </a:cxn>
                <a:cxn ang="0">
                  <a:pos x="430" y="441"/>
                </a:cxn>
                <a:cxn ang="0">
                  <a:pos x="538" y="430"/>
                </a:cxn>
                <a:cxn ang="0">
                  <a:pos x="645" y="415"/>
                </a:cxn>
                <a:cxn ang="0">
                  <a:pos x="751" y="391"/>
                </a:cxn>
                <a:cxn ang="0">
                  <a:pos x="851" y="361"/>
                </a:cxn>
                <a:cxn ang="0">
                  <a:pos x="949" y="320"/>
                </a:cxn>
                <a:cxn ang="0">
                  <a:pos x="1039" y="269"/>
                </a:cxn>
                <a:cxn ang="0">
                  <a:pos x="1074" y="244"/>
                </a:cxn>
                <a:cxn ang="0">
                  <a:pos x="1106" y="219"/>
                </a:cxn>
                <a:cxn ang="0">
                  <a:pos x="1135" y="192"/>
                </a:cxn>
                <a:cxn ang="0">
                  <a:pos x="1166" y="165"/>
                </a:cxn>
                <a:cxn ang="0">
                  <a:pos x="1195" y="136"/>
                </a:cxn>
                <a:cxn ang="0">
                  <a:pos x="1225" y="107"/>
                </a:cxn>
                <a:cxn ang="0">
                  <a:pos x="1254" y="82"/>
                </a:cxn>
                <a:cxn ang="0">
                  <a:pos x="1283" y="52"/>
                </a:cxn>
                <a:cxn ang="0">
                  <a:pos x="1314" y="27"/>
                </a:cxn>
                <a:cxn ang="0">
                  <a:pos x="1342" y="0"/>
                </a:cxn>
              </a:cxnLst>
              <a:rect l="0" t="0" r="r" b="b"/>
              <a:pathLst>
                <a:path w="1342" h="491">
                  <a:moveTo>
                    <a:pt x="0" y="491"/>
                  </a:moveTo>
                  <a:lnTo>
                    <a:pt x="106" y="474"/>
                  </a:lnTo>
                  <a:lnTo>
                    <a:pt x="211" y="463"/>
                  </a:lnTo>
                  <a:lnTo>
                    <a:pt x="321" y="451"/>
                  </a:lnTo>
                  <a:lnTo>
                    <a:pt x="430" y="441"/>
                  </a:lnTo>
                  <a:lnTo>
                    <a:pt x="538" y="430"/>
                  </a:lnTo>
                  <a:lnTo>
                    <a:pt x="645" y="415"/>
                  </a:lnTo>
                  <a:lnTo>
                    <a:pt x="751" y="391"/>
                  </a:lnTo>
                  <a:lnTo>
                    <a:pt x="851" y="361"/>
                  </a:lnTo>
                  <a:lnTo>
                    <a:pt x="949" y="320"/>
                  </a:lnTo>
                  <a:lnTo>
                    <a:pt x="1039" y="269"/>
                  </a:lnTo>
                  <a:lnTo>
                    <a:pt x="1074" y="244"/>
                  </a:lnTo>
                  <a:lnTo>
                    <a:pt x="1106" y="219"/>
                  </a:lnTo>
                  <a:lnTo>
                    <a:pt x="1135" y="192"/>
                  </a:lnTo>
                  <a:lnTo>
                    <a:pt x="1166" y="165"/>
                  </a:lnTo>
                  <a:lnTo>
                    <a:pt x="1195" y="136"/>
                  </a:lnTo>
                  <a:lnTo>
                    <a:pt x="1225" y="107"/>
                  </a:lnTo>
                  <a:lnTo>
                    <a:pt x="1254" y="82"/>
                  </a:lnTo>
                  <a:lnTo>
                    <a:pt x="1283" y="52"/>
                  </a:lnTo>
                  <a:lnTo>
                    <a:pt x="1314" y="27"/>
                  </a:lnTo>
                  <a:lnTo>
                    <a:pt x="1342" y="0"/>
                  </a:lnTo>
                </a:path>
              </a:pathLst>
            </a:custGeom>
            <a:noFill/>
            <a:ln w="6350">
              <a:solidFill>
                <a:srgbClr val="000000"/>
              </a:solidFill>
              <a:prstDash val="solid"/>
              <a:round/>
              <a:headEnd/>
              <a:tailEnd/>
            </a:ln>
          </p:spPr>
          <p:txBody>
            <a:bodyPr/>
            <a:lstStyle/>
            <a:p>
              <a:endParaRPr lang="en-US"/>
            </a:p>
          </p:txBody>
        </p:sp>
        <p:sp>
          <p:nvSpPr>
            <p:cNvPr id="231484" name="Freeform 60"/>
            <p:cNvSpPr>
              <a:spLocks/>
            </p:cNvSpPr>
            <p:nvPr/>
          </p:nvSpPr>
          <p:spPr bwMode="auto">
            <a:xfrm>
              <a:off x="3556" y="1181"/>
              <a:ext cx="58" cy="50"/>
            </a:xfrm>
            <a:custGeom>
              <a:avLst/>
              <a:gdLst/>
              <a:ahLst/>
              <a:cxnLst>
                <a:cxn ang="0">
                  <a:pos x="44" y="11"/>
                </a:cxn>
                <a:cxn ang="0">
                  <a:pos x="58" y="23"/>
                </a:cxn>
                <a:cxn ang="0">
                  <a:pos x="0" y="50"/>
                </a:cxn>
                <a:cxn ang="0">
                  <a:pos x="35" y="0"/>
                </a:cxn>
                <a:cxn ang="0">
                  <a:pos x="46" y="11"/>
                </a:cxn>
              </a:cxnLst>
              <a:rect l="0" t="0" r="r" b="b"/>
              <a:pathLst>
                <a:path w="58" h="50">
                  <a:moveTo>
                    <a:pt x="44" y="11"/>
                  </a:moveTo>
                  <a:lnTo>
                    <a:pt x="58" y="23"/>
                  </a:lnTo>
                  <a:lnTo>
                    <a:pt x="0" y="50"/>
                  </a:lnTo>
                  <a:lnTo>
                    <a:pt x="35" y="0"/>
                  </a:lnTo>
                  <a:lnTo>
                    <a:pt x="46" y="11"/>
                  </a:lnTo>
                </a:path>
              </a:pathLst>
            </a:custGeom>
            <a:noFill/>
            <a:ln w="6350">
              <a:solidFill>
                <a:srgbClr val="000000"/>
              </a:solidFill>
              <a:prstDash val="solid"/>
              <a:round/>
              <a:headEnd/>
              <a:tailEnd/>
            </a:ln>
          </p:spPr>
          <p:txBody>
            <a:bodyPr/>
            <a:lstStyle/>
            <a:p>
              <a:endParaRPr lang="en-US"/>
            </a:p>
          </p:txBody>
        </p:sp>
        <p:sp>
          <p:nvSpPr>
            <p:cNvPr id="231485" name="Freeform 61"/>
            <p:cNvSpPr>
              <a:spLocks/>
            </p:cNvSpPr>
            <p:nvPr/>
          </p:nvSpPr>
          <p:spPr bwMode="auto">
            <a:xfrm>
              <a:off x="3558" y="1183"/>
              <a:ext cx="58" cy="50"/>
            </a:xfrm>
            <a:custGeom>
              <a:avLst/>
              <a:gdLst/>
              <a:ahLst/>
              <a:cxnLst>
                <a:cxn ang="0">
                  <a:pos x="44" y="11"/>
                </a:cxn>
                <a:cxn ang="0">
                  <a:pos x="58" y="23"/>
                </a:cxn>
                <a:cxn ang="0">
                  <a:pos x="0" y="50"/>
                </a:cxn>
                <a:cxn ang="0">
                  <a:pos x="35" y="0"/>
                </a:cxn>
                <a:cxn ang="0">
                  <a:pos x="44" y="11"/>
                </a:cxn>
              </a:cxnLst>
              <a:rect l="0" t="0" r="r" b="b"/>
              <a:pathLst>
                <a:path w="58" h="50">
                  <a:moveTo>
                    <a:pt x="44" y="11"/>
                  </a:moveTo>
                  <a:lnTo>
                    <a:pt x="58" y="23"/>
                  </a:lnTo>
                  <a:lnTo>
                    <a:pt x="0" y="50"/>
                  </a:lnTo>
                  <a:lnTo>
                    <a:pt x="35" y="0"/>
                  </a:lnTo>
                  <a:lnTo>
                    <a:pt x="44" y="11"/>
                  </a:lnTo>
                  <a:close/>
                </a:path>
              </a:pathLst>
            </a:custGeom>
            <a:solidFill>
              <a:srgbClr val="000000"/>
            </a:solidFill>
            <a:ln w="9525">
              <a:noFill/>
              <a:round/>
              <a:headEnd/>
              <a:tailEnd/>
            </a:ln>
          </p:spPr>
          <p:txBody>
            <a:bodyPr/>
            <a:lstStyle/>
            <a:p>
              <a:endParaRPr lang="en-US"/>
            </a:p>
          </p:txBody>
        </p:sp>
        <p:sp>
          <p:nvSpPr>
            <p:cNvPr id="231486" name="Freeform 62"/>
            <p:cNvSpPr>
              <a:spLocks/>
            </p:cNvSpPr>
            <p:nvPr/>
          </p:nvSpPr>
          <p:spPr bwMode="auto">
            <a:xfrm>
              <a:off x="3556" y="908"/>
              <a:ext cx="81" cy="284"/>
            </a:xfrm>
            <a:custGeom>
              <a:avLst/>
              <a:gdLst/>
              <a:ahLst/>
              <a:cxnLst>
                <a:cxn ang="0">
                  <a:pos x="0" y="0"/>
                </a:cxn>
                <a:cxn ang="0">
                  <a:pos x="15" y="23"/>
                </a:cxn>
                <a:cxn ang="0">
                  <a:pos x="33" y="54"/>
                </a:cxn>
                <a:cxn ang="0">
                  <a:pos x="48" y="83"/>
                </a:cxn>
                <a:cxn ang="0">
                  <a:pos x="60" y="114"/>
                </a:cxn>
                <a:cxn ang="0">
                  <a:pos x="73" y="146"/>
                </a:cxn>
                <a:cxn ang="0">
                  <a:pos x="77" y="177"/>
                </a:cxn>
                <a:cxn ang="0">
                  <a:pos x="81" y="208"/>
                </a:cxn>
                <a:cxn ang="0">
                  <a:pos x="75" y="236"/>
                </a:cxn>
                <a:cxn ang="0">
                  <a:pos x="65" y="261"/>
                </a:cxn>
                <a:cxn ang="0">
                  <a:pos x="48" y="284"/>
                </a:cxn>
              </a:cxnLst>
              <a:rect l="0" t="0" r="r" b="b"/>
              <a:pathLst>
                <a:path w="81" h="284">
                  <a:moveTo>
                    <a:pt x="0" y="0"/>
                  </a:moveTo>
                  <a:lnTo>
                    <a:pt x="15" y="23"/>
                  </a:lnTo>
                  <a:lnTo>
                    <a:pt x="33" y="54"/>
                  </a:lnTo>
                  <a:lnTo>
                    <a:pt x="48" y="83"/>
                  </a:lnTo>
                  <a:lnTo>
                    <a:pt x="60" y="114"/>
                  </a:lnTo>
                  <a:lnTo>
                    <a:pt x="73" y="146"/>
                  </a:lnTo>
                  <a:lnTo>
                    <a:pt x="77" y="177"/>
                  </a:lnTo>
                  <a:lnTo>
                    <a:pt x="81" y="208"/>
                  </a:lnTo>
                  <a:lnTo>
                    <a:pt x="75" y="236"/>
                  </a:lnTo>
                  <a:lnTo>
                    <a:pt x="65" y="261"/>
                  </a:lnTo>
                  <a:lnTo>
                    <a:pt x="48" y="284"/>
                  </a:lnTo>
                </a:path>
              </a:pathLst>
            </a:custGeom>
            <a:noFill/>
            <a:ln w="6350">
              <a:solidFill>
                <a:srgbClr val="000000"/>
              </a:solidFill>
              <a:prstDash val="solid"/>
              <a:round/>
              <a:headEnd/>
              <a:tailEnd/>
            </a:ln>
          </p:spPr>
          <p:txBody>
            <a:bodyPr/>
            <a:lstStyle/>
            <a:p>
              <a:endParaRPr lang="en-US"/>
            </a:p>
          </p:txBody>
        </p:sp>
        <p:sp>
          <p:nvSpPr>
            <p:cNvPr id="231487" name="Freeform 63"/>
            <p:cNvSpPr>
              <a:spLocks/>
            </p:cNvSpPr>
            <p:nvPr/>
          </p:nvSpPr>
          <p:spPr bwMode="auto">
            <a:xfrm>
              <a:off x="1607" y="937"/>
              <a:ext cx="50" cy="58"/>
            </a:xfrm>
            <a:custGeom>
              <a:avLst/>
              <a:gdLst/>
              <a:ahLst/>
              <a:cxnLst>
                <a:cxn ang="0">
                  <a:pos x="37" y="46"/>
                </a:cxn>
                <a:cxn ang="0">
                  <a:pos x="23" y="58"/>
                </a:cxn>
                <a:cxn ang="0">
                  <a:pos x="0" y="0"/>
                </a:cxn>
                <a:cxn ang="0">
                  <a:pos x="50" y="37"/>
                </a:cxn>
                <a:cxn ang="0">
                  <a:pos x="37" y="46"/>
                </a:cxn>
              </a:cxnLst>
              <a:rect l="0" t="0" r="r" b="b"/>
              <a:pathLst>
                <a:path w="50" h="58">
                  <a:moveTo>
                    <a:pt x="37" y="46"/>
                  </a:moveTo>
                  <a:lnTo>
                    <a:pt x="23" y="58"/>
                  </a:lnTo>
                  <a:lnTo>
                    <a:pt x="0" y="0"/>
                  </a:lnTo>
                  <a:lnTo>
                    <a:pt x="50" y="37"/>
                  </a:lnTo>
                  <a:lnTo>
                    <a:pt x="37" y="46"/>
                  </a:lnTo>
                  <a:close/>
                </a:path>
              </a:pathLst>
            </a:custGeom>
            <a:noFill/>
            <a:ln w="6350">
              <a:solidFill>
                <a:srgbClr val="000000"/>
              </a:solidFill>
              <a:prstDash val="solid"/>
              <a:round/>
              <a:headEnd/>
              <a:tailEnd/>
            </a:ln>
          </p:spPr>
          <p:txBody>
            <a:bodyPr/>
            <a:lstStyle/>
            <a:p>
              <a:endParaRPr lang="en-US"/>
            </a:p>
          </p:txBody>
        </p:sp>
        <p:sp>
          <p:nvSpPr>
            <p:cNvPr id="231488" name="Freeform 64"/>
            <p:cNvSpPr>
              <a:spLocks/>
            </p:cNvSpPr>
            <p:nvPr/>
          </p:nvSpPr>
          <p:spPr bwMode="auto">
            <a:xfrm>
              <a:off x="1609" y="939"/>
              <a:ext cx="52" cy="58"/>
            </a:xfrm>
            <a:custGeom>
              <a:avLst/>
              <a:gdLst/>
              <a:ahLst/>
              <a:cxnLst>
                <a:cxn ang="0">
                  <a:pos x="37" y="46"/>
                </a:cxn>
                <a:cxn ang="0">
                  <a:pos x="23" y="58"/>
                </a:cxn>
                <a:cxn ang="0">
                  <a:pos x="0" y="0"/>
                </a:cxn>
                <a:cxn ang="0">
                  <a:pos x="52" y="36"/>
                </a:cxn>
                <a:cxn ang="0">
                  <a:pos x="37" y="46"/>
                </a:cxn>
              </a:cxnLst>
              <a:rect l="0" t="0" r="r" b="b"/>
              <a:pathLst>
                <a:path w="52" h="58">
                  <a:moveTo>
                    <a:pt x="37" y="46"/>
                  </a:moveTo>
                  <a:lnTo>
                    <a:pt x="23" y="58"/>
                  </a:lnTo>
                  <a:lnTo>
                    <a:pt x="0" y="0"/>
                  </a:lnTo>
                  <a:lnTo>
                    <a:pt x="52" y="36"/>
                  </a:lnTo>
                  <a:lnTo>
                    <a:pt x="37" y="46"/>
                  </a:lnTo>
                  <a:close/>
                </a:path>
              </a:pathLst>
            </a:custGeom>
            <a:solidFill>
              <a:srgbClr val="000000"/>
            </a:solidFill>
            <a:ln w="9525">
              <a:noFill/>
              <a:round/>
              <a:headEnd/>
              <a:tailEnd/>
            </a:ln>
          </p:spPr>
          <p:txBody>
            <a:bodyPr/>
            <a:lstStyle/>
            <a:p>
              <a:endParaRPr lang="en-US"/>
            </a:p>
          </p:txBody>
        </p:sp>
        <p:sp>
          <p:nvSpPr>
            <p:cNvPr id="231489" name="Freeform 65"/>
            <p:cNvSpPr>
              <a:spLocks/>
            </p:cNvSpPr>
            <p:nvPr/>
          </p:nvSpPr>
          <p:spPr bwMode="auto">
            <a:xfrm>
              <a:off x="1646" y="985"/>
              <a:ext cx="28" cy="255"/>
            </a:xfrm>
            <a:custGeom>
              <a:avLst/>
              <a:gdLst/>
              <a:ahLst/>
              <a:cxnLst>
                <a:cxn ang="0">
                  <a:pos x="9" y="255"/>
                </a:cxn>
                <a:cxn ang="0">
                  <a:pos x="15" y="232"/>
                </a:cxn>
                <a:cxn ang="0">
                  <a:pos x="17" y="207"/>
                </a:cxn>
                <a:cxn ang="0">
                  <a:pos x="19" y="179"/>
                </a:cxn>
                <a:cxn ang="0">
                  <a:pos x="25" y="154"/>
                </a:cxn>
                <a:cxn ang="0">
                  <a:pos x="25" y="125"/>
                </a:cxn>
                <a:cxn ang="0">
                  <a:pos x="28" y="98"/>
                </a:cxn>
                <a:cxn ang="0">
                  <a:pos x="25" y="71"/>
                </a:cxn>
                <a:cxn ang="0">
                  <a:pos x="19" y="46"/>
                </a:cxn>
                <a:cxn ang="0">
                  <a:pos x="11" y="23"/>
                </a:cxn>
                <a:cxn ang="0">
                  <a:pos x="0" y="0"/>
                </a:cxn>
              </a:cxnLst>
              <a:rect l="0" t="0" r="r" b="b"/>
              <a:pathLst>
                <a:path w="28" h="255">
                  <a:moveTo>
                    <a:pt x="9" y="255"/>
                  </a:moveTo>
                  <a:lnTo>
                    <a:pt x="15" y="232"/>
                  </a:lnTo>
                  <a:lnTo>
                    <a:pt x="17" y="207"/>
                  </a:lnTo>
                  <a:lnTo>
                    <a:pt x="19" y="179"/>
                  </a:lnTo>
                  <a:lnTo>
                    <a:pt x="25" y="154"/>
                  </a:lnTo>
                  <a:lnTo>
                    <a:pt x="25" y="125"/>
                  </a:lnTo>
                  <a:lnTo>
                    <a:pt x="28" y="98"/>
                  </a:lnTo>
                  <a:lnTo>
                    <a:pt x="25" y="71"/>
                  </a:lnTo>
                  <a:lnTo>
                    <a:pt x="19" y="46"/>
                  </a:lnTo>
                  <a:lnTo>
                    <a:pt x="11" y="23"/>
                  </a:lnTo>
                  <a:lnTo>
                    <a:pt x="0" y="0"/>
                  </a:lnTo>
                </a:path>
              </a:pathLst>
            </a:custGeom>
            <a:noFill/>
            <a:ln w="6350">
              <a:solidFill>
                <a:srgbClr val="000000"/>
              </a:solidFill>
              <a:prstDash val="solid"/>
              <a:round/>
              <a:headEnd/>
              <a:tailEnd/>
            </a:ln>
          </p:spPr>
          <p:txBody>
            <a:bodyPr/>
            <a:lstStyle/>
            <a:p>
              <a:endParaRPr lang="en-US"/>
            </a:p>
          </p:txBody>
        </p:sp>
        <p:sp>
          <p:nvSpPr>
            <p:cNvPr id="231490" name="Freeform 66"/>
            <p:cNvSpPr>
              <a:spLocks/>
            </p:cNvSpPr>
            <p:nvPr/>
          </p:nvSpPr>
          <p:spPr bwMode="auto">
            <a:xfrm>
              <a:off x="1413" y="1655"/>
              <a:ext cx="148" cy="142"/>
            </a:xfrm>
            <a:custGeom>
              <a:avLst/>
              <a:gdLst/>
              <a:ahLst/>
              <a:cxnLst>
                <a:cxn ang="0">
                  <a:pos x="148" y="69"/>
                </a:cxn>
                <a:cxn ang="0">
                  <a:pos x="148" y="60"/>
                </a:cxn>
                <a:cxn ang="0">
                  <a:pos x="146" y="48"/>
                </a:cxn>
                <a:cxn ang="0">
                  <a:pos x="140" y="39"/>
                </a:cxn>
                <a:cxn ang="0">
                  <a:pos x="135" y="29"/>
                </a:cxn>
                <a:cxn ang="0">
                  <a:pos x="127" y="21"/>
                </a:cxn>
                <a:cxn ang="0">
                  <a:pos x="117" y="12"/>
                </a:cxn>
                <a:cxn ang="0">
                  <a:pos x="110" y="6"/>
                </a:cxn>
                <a:cxn ang="0">
                  <a:pos x="96" y="2"/>
                </a:cxn>
                <a:cxn ang="0">
                  <a:pos x="85" y="2"/>
                </a:cxn>
                <a:cxn ang="0">
                  <a:pos x="73" y="0"/>
                </a:cxn>
                <a:cxn ang="0">
                  <a:pos x="62" y="2"/>
                </a:cxn>
                <a:cxn ang="0">
                  <a:pos x="48" y="2"/>
                </a:cxn>
                <a:cxn ang="0">
                  <a:pos x="39" y="6"/>
                </a:cxn>
                <a:cxn ang="0">
                  <a:pos x="29" y="12"/>
                </a:cxn>
                <a:cxn ang="0">
                  <a:pos x="21" y="21"/>
                </a:cxn>
                <a:cxn ang="0">
                  <a:pos x="14" y="29"/>
                </a:cxn>
                <a:cxn ang="0">
                  <a:pos x="8" y="39"/>
                </a:cxn>
                <a:cxn ang="0">
                  <a:pos x="4" y="48"/>
                </a:cxn>
                <a:cxn ang="0">
                  <a:pos x="0" y="60"/>
                </a:cxn>
                <a:cxn ang="0">
                  <a:pos x="0" y="71"/>
                </a:cxn>
                <a:cxn ang="0">
                  <a:pos x="0" y="83"/>
                </a:cxn>
                <a:cxn ang="0">
                  <a:pos x="4" y="94"/>
                </a:cxn>
                <a:cxn ang="0">
                  <a:pos x="8" y="104"/>
                </a:cxn>
                <a:cxn ang="0">
                  <a:pos x="14" y="113"/>
                </a:cxn>
                <a:cxn ang="0">
                  <a:pos x="21" y="121"/>
                </a:cxn>
                <a:cxn ang="0">
                  <a:pos x="29" y="129"/>
                </a:cxn>
                <a:cxn ang="0">
                  <a:pos x="39" y="135"/>
                </a:cxn>
                <a:cxn ang="0">
                  <a:pos x="48" y="138"/>
                </a:cxn>
                <a:cxn ang="0">
                  <a:pos x="62" y="142"/>
                </a:cxn>
                <a:cxn ang="0">
                  <a:pos x="73" y="142"/>
                </a:cxn>
                <a:cxn ang="0">
                  <a:pos x="85" y="142"/>
                </a:cxn>
                <a:cxn ang="0">
                  <a:pos x="96" y="138"/>
                </a:cxn>
                <a:cxn ang="0">
                  <a:pos x="110" y="135"/>
                </a:cxn>
                <a:cxn ang="0">
                  <a:pos x="117" y="129"/>
                </a:cxn>
                <a:cxn ang="0">
                  <a:pos x="127" y="121"/>
                </a:cxn>
                <a:cxn ang="0">
                  <a:pos x="135" y="113"/>
                </a:cxn>
                <a:cxn ang="0">
                  <a:pos x="140" y="104"/>
                </a:cxn>
                <a:cxn ang="0">
                  <a:pos x="146" y="94"/>
                </a:cxn>
                <a:cxn ang="0">
                  <a:pos x="148" y="83"/>
                </a:cxn>
                <a:cxn ang="0">
                  <a:pos x="148" y="71"/>
                </a:cxn>
                <a:cxn ang="0">
                  <a:pos x="148" y="71"/>
                </a:cxn>
              </a:cxnLst>
              <a:rect l="0" t="0" r="r" b="b"/>
              <a:pathLst>
                <a:path w="148" h="142">
                  <a:moveTo>
                    <a:pt x="148" y="69"/>
                  </a:moveTo>
                  <a:lnTo>
                    <a:pt x="148" y="60"/>
                  </a:lnTo>
                  <a:lnTo>
                    <a:pt x="146" y="48"/>
                  </a:lnTo>
                  <a:lnTo>
                    <a:pt x="140" y="39"/>
                  </a:lnTo>
                  <a:lnTo>
                    <a:pt x="135" y="29"/>
                  </a:lnTo>
                  <a:lnTo>
                    <a:pt x="127" y="21"/>
                  </a:lnTo>
                  <a:lnTo>
                    <a:pt x="117" y="12"/>
                  </a:lnTo>
                  <a:lnTo>
                    <a:pt x="110" y="6"/>
                  </a:lnTo>
                  <a:lnTo>
                    <a:pt x="96" y="2"/>
                  </a:lnTo>
                  <a:lnTo>
                    <a:pt x="85" y="2"/>
                  </a:lnTo>
                  <a:lnTo>
                    <a:pt x="73" y="0"/>
                  </a:lnTo>
                  <a:lnTo>
                    <a:pt x="62" y="2"/>
                  </a:lnTo>
                  <a:lnTo>
                    <a:pt x="48" y="2"/>
                  </a:lnTo>
                  <a:lnTo>
                    <a:pt x="39" y="6"/>
                  </a:lnTo>
                  <a:lnTo>
                    <a:pt x="29" y="12"/>
                  </a:lnTo>
                  <a:lnTo>
                    <a:pt x="21" y="21"/>
                  </a:lnTo>
                  <a:lnTo>
                    <a:pt x="14" y="29"/>
                  </a:lnTo>
                  <a:lnTo>
                    <a:pt x="8" y="39"/>
                  </a:lnTo>
                  <a:lnTo>
                    <a:pt x="4" y="48"/>
                  </a:lnTo>
                  <a:lnTo>
                    <a:pt x="0" y="60"/>
                  </a:lnTo>
                  <a:lnTo>
                    <a:pt x="0" y="71"/>
                  </a:lnTo>
                  <a:lnTo>
                    <a:pt x="0" y="83"/>
                  </a:lnTo>
                  <a:lnTo>
                    <a:pt x="4" y="94"/>
                  </a:lnTo>
                  <a:lnTo>
                    <a:pt x="8" y="104"/>
                  </a:lnTo>
                  <a:lnTo>
                    <a:pt x="14" y="113"/>
                  </a:lnTo>
                  <a:lnTo>
                    <a:pt x="21" y="121"/>
                  </a:lnTo>
                  <a:lnTo>
                    <a:pt x="29" y="129"/>
                  </a:lnTo>
                  <a:lnTo>
                    <a:pt x="39" y="135"/>
                  </a:lnTo>
                  <a:lnTo>
                    <a:pt x="48" y="138"/>
                  </a:lnTo>
                  <a:lnTo>
                    <a:pt x="62" y="142"/>
                  </a:lnTo>
                  <a:lnTo>
                    <a:pt x="73" y="142"/>
                  </a:lnTo>
                  <a:lnTo>
                    <a:pt x="85" y="142"/>
                  </a:lnTo>
                  <a:lnTo>
                    <a:pt x="96" y="138"/>
                  </a:lnTo>
                  <a:lnTo>
                    <a:pt x="110" y="135"/>
                  </a:lnTo>
                  <a:lnTo>
                    <a:pt x="117" y="129"/>
                  </a:lnTo>
                  <a:lnTo>
                    <a:pt x="127" y="121"/>
                  </a:lnTo>
                  <a:lnTo>
                    <a:pt x="135" y="113"/>
                  </a:lnTo>
                  <a:lnTo>
                    <a:pt x="140" y="104"/>
                  </a:lnTo>
                  <a:lnTo>
                    <a:pt x="146" y="94"/>
                  </a:lnTo>
                  <a:lnTo>
                    <a:pt x="148" y="83"/>
                  </a:lnTo>
                  <a:lnTo>
                    <a:pt x="148" y="71"/>
                  </a:lnTo>
                  <a:lnTo>
                    <a:pt x="148" y="71"/>
                  </a:lnTo>
                </a:path>
              </a:pathLst>
            </a:custGeom>
            <a:noFill/>
            <a:ln w="6350">
              <a:solidFill>
                <a:srgbClr val="000000"/>
              </a:solidFill>
              <a:prstDash val="solid"/>
              <a:round/>
              <a:headEnd/>
              <a:tailEnd/>
            </a:ln>
          </p:spPr>
          <p:txBody>
            <a:bodyPr/>
            <a:lstStyle/>
            <a:p>
              <a:endParaRPr lang="en-US"/>
            </a:p>
          </p:txBody>
        </p:sp>
        <p:sp>
          <p:nvSpPr>
            <p:cNvPr id="231491" name="Freeform 67"/>
            <p:cNvSpPr>
              <a:spLocks/>
            </p:cNvSpPr>
            <p:nvPr/>
          </p:nvSpPr>
          <p:spPr bwMode="auto">
            <a:xfrm>
              <a:off x="2759" y="1726"/>
              <a:ext cx="148" cy="144"/>
            </a:xfrm>
            <a:custGeom>
              <a:avLst/>
              <a:gdLst/>
              <a:ahLst/>
              <a:cxnLst>
                <a:cxn ang="0">
                  <a:pos x="148" y="71"/>
                </a:cxn>
                <a:cxn ang="0">
                  <a:pos x="148" y="60"/>
                </a:cxn>
                <a:cxn ang="0">
                  <a:pos x="146" y="48"/>
                </a:cxn>
                <a:cxn ang="0">
                  <a:pos x="140" y="39"/>
                </a:cxn>
                <a:cxn ang="0">
                  <a:pos x="135" y="29"/>
                </a:cxn>
                <a:cxn ang="0">
                  <a:pos x="127" y="21"/>
                </a:cxn>
                <a:cxn ang="0">
                  <a:pos x="117" y="14"/>
                </a:cxn>
                <a:cxn ang="0">
                  <a:pos x="110" y="8"/>
                </a:cxn>
                <a:cxn ang="0">
                  <a:pos x="96" y="4"/>
                </a:cxn>
                <a:cxn ang="0">
                  <a:pos x="85" y="0"/>
                </a:cxn>
                <a:cxn ang="0">
                  <a:pos x="73" y="0"/>
                </a:cxn>
                <a:cxn ang="0">
                  <a:pos x="62" y="0"/>
                </a:cxn>
                <a:cxn ang="0">
                  <a:pos x="48" y="4"/>
                </a:cxn>
                <a:cxn ang="0">
                  <a:pos x="39" y="8"/>
                </a:cxn>
                <a:cxn ang="0">
                  <a:pos x="29" y="14"/>
                </a:cxn>
                <a:cxn ang="0">
                  <a:pos x="21" y="21"/>
                </a:cxn>
                <a:cxn ang="0">
                  <a:pos x="14" y="29"/>
                </a:cxn>
                <a:cxn ang="0">
                  <a:pos x="8" y="39"/>
                </a:cxn>
                <a:cxn ang="0">
                  <a:pos x="4" y="48"/>
                </a:cxn>
                <a:cxn ang="0">
                  <a:pos x="0" y="60"/>
                </a:cxn>
                <a:cxn ang="0">
                  <a:pos x="0" y="71"/>
                </a:cxn>
                <a:cxn ang="0">
                  <a:pos x="0" y="83"/>
                </a:cxn>
                <a:cxn ang="0">
                  <a:pos x="4" y="94"/>
                </a:cxn>
                <a:cxn ang="0">
                  <a:pos x="8" y="104"/>
                </a:cxn>
                <a:cxn ang="0">
                  <a:pos x="14" y="113"/>
                </a:cxn>
                <a:cxn ang="0">
                  <a:pos x="21" y="123"/>
                </a:cxn>
                <a:cxn ang="0">
                  <a:pos x="29" y="129"/>
                </a:cxn>
                <a:cxn ang="0">
                  <a:pos x="39" y="137"/>
                </a:cxn>
                <a:cxn ang="0">
                  <a:pos x="48" y="140"/>
                </a:cxn>
                <a:cxn ang="0">
                  <a:pos x="62" y="140"/>
                </a:cxn>
                <a:cxn ang="0">
                  <a:pos x="73" y="144"/>
                </a:cxn>
                <a:cxn ang="0">
                  <a:pos x="85" y="140"/>
                </a:cxn>
                <a:cxn ang="0">
                  <a:pos x="96" y="140"/>
                </a:cxn>
                <a:cxn ang="0">
                  <a:pos x="110" y="137"/>
                </a:cxn>
                <a:cxn ang="0">
                  <a:pos x="117" y="129"/>
                </a:cxn>
                <a:cxn ang="0">
                  <a:pos x="127" y="123"/>
                </a:cxn>
                <a:cxn ang="0">
                  <a:pos x="135" y="113"/>
                </a:cxn>
                <a:cxn ang="0">
                  <a:pos x="140" y="104"/>
                </a:cxn>
                <a:cxn ang="0">
                  <a:pos x="146" y="94"/>
                </a:cxn>
                <a:cxn ang="0">
                  <a:pos x="148" y="83"/>
                </a:cxn>
                <a:cxn ang="0">
                  <a:pos x="148" y="71"/>
                </a:cxn>
                <a:cxn ang="0">
                  <a:pos x="148" y="71"/>
                </a:cxn>
              </a:cxnLst>
              <a:rect l="0" t="0" r="r" b="b"/>
              <a:pathLst>
                <a:path w="148" h="144">
                  <a:moveTo>
                    <a:pt x="148" y="71"/>
                  </a:moveTo>
                  <a:lnTo>
                    <a:pt x="148" y="60"/>
                  </a:lnTo>
                  <a:lnTo>
                    <a:pt x="146" y="48"/>
                  </a:lnTo>
                  <a:lnTo>
                    <a:pt x="140" y="39"/>
                  </a:lnTo>
                  <a:lnTo>
                    <a:pt x="135" y="29"/>
                  </a:lnTo>
                  <a:lnTo>
                    <a:pt x="127" y="21"/>
                  </a:lnTo>
                  <a:lnTo>
                    <a:pt x="117" y="14"/>
                  </a:lnTo>
                  <a:lnTo>
                    <a:pt x="110" y="8"/>
                  </a:lnTo>
                  <a:lnTo>
                    <a:pt x="96" y="4"/>
                  </a:lnTo>
                  <a:lnTo>
                    <a:pt x="85" y="0"/>
                  </a:lnTo>
                  <a:lnTo>
                    <a:pt x="73" y="0"/>
                  </a:lnTo>
                  <a:lnTo>
                    <a:pt x="62" y="0"/>
                  </a:lnTo>
                  <a:lnTo>
                    <a:pt x="48" y="4"/>
                  </a:lnTo>
                  <a:lnTo>
                    <a:pt x="39" y="8"/>
                  </a:lnTo>
                  <a:lnTo>
                    <a:pt x="29" y="14"/>
                  </a:lnTo>
                  <a:lnTo>
                    <a:pt x="21" y="21"/>
                  </a:lnTo>
                  <a:lnTo>
                    <a:pt x="14" y="29"/>
                  </a:lnTo>
                  <a:lnTo>
                    <a:pt x="8" y="39"/>
                  </a:lnTo>
                  <a:lnTo>
                    <a:pt x="4" y="48"/>
                  </a:lnTo>
                  <a:lnTo>
                    <a:pt x="0" y="60"/>
                  </a:lnTo>
                  <a:lnTo>
                    <a:pt x="0" y="71"/>
                  </a:lnTo>
                  <a:lnTo>
                    <a:pt x="0" y="83"/>
                  </a:lnTo>
                  <a:lnTo>
                    <a:pt x="4" y="94"/>
                  </a:lnTo>
                  <a:lnTo>
                    <a:pt x="8" y="104"/>
                  </a:lnTo>
                  <a:lnTo>
                    <a:pt x="14" y="113"/>
                  </a:lnTo>
                  <a:lnTo>
                    <a:pt x="21" y="123"/>
                  </a:lnTo>
                  <a:lnTo>
                    <a:pt x="29" y="129"/>
                  </a:lnTo>
                  <a:lnTo>
                    <a:pt x="39" y="137"/>
                  </a:lnTo>
                  <a:lnTo>
                    <a:pt x="48" y="140"/>
                  </a:lnTo>
                  <a:lnTo>
                    <a:pt x="62" y="140"/>
                  </a:lnTo>
                  <a:lnTo>
                    <a:pt x="73" y="144"/>
                  </a:lnTo>
                  <a:lnTo>
                    <a:pt x="85" y="140"/>
                  </a:lnTo>
                  <a:lnTo>
                    <a:pt x="96" y="140"/>
                  </a:lnTo>
                  <a:lnTo>
                    <a:pt x="110" y="137"/>
                  </a:lnTo>
                  <a:lnTo>
                    <a:pt x="117" y="129"/>
                  </a:lnTo>
                  <a:lnTo>
                    <a:pt x="127" y="123"/>
                  </a:lnTo>
                  <a:lnTo>
                    <a:pt x="135" y="113"/>
                  </a:lnTo>
                  <a:lnTo>
                    <a:pt x="140" y="104"/>
                  </a:lnTo>
                  <a:lnTo>
                    <a:pt x="146" y="94"/>
                  </a:lnTo>
                  <a:lnTo>
                    <a:pt x="148" y="83"/>
                  </a:lnTo>
                  <a:lnTo>
                    <a:pt x="148" y="71"/>
                  </a:lnTo>
                  <a:lnTo>
                    <a:pt x="148" y="71"/>
                  </a:lnTo>
                  <a:close/>
                </a:path>
              </a:pathLst>
            </a:custGeom>
            <a:noFill/>
            <a:ln w="6350">
              <a:solidFill>
                <a:srgbClr val="000000"/>
              </a:solidFill>
              <a:prstDash val="solid"/>
              <a:round/>
              <a:headEnd/>
              <a:tailEnd/>
            </a:ln>
          </p:spPr>
          <p:txBody>
            <a:bodyPr/>
            <a:lstStyle/>
            <a:p>
              <a:endParaRPr lang="en-US"/>
            </a:p>
          </p:txBody>
        </p:sp>
        <p:sp>
          <p:nvSpPr>
            <p:cNvPr id="231492" name="Freeform 68"/>
            <p:cNvSpPr>
              <a:spLocks/>
            </p:cNvSpPr>
            <p:nvPr/>
          </p:nvSpPr>
          <p:spPr bwMode="auto">
            <a:xfrm>
              <a:off x="3677" y="1073"/>
              <a:ext cx="148" cy="142"/>
            </a:xfrm>
            <a:custGeom>
              <a:avLst/>
              <a:gdLst/>
              <a:ahLst/>
              <a:cxnLst>
                <a:cxn ang="0">
                  <a:pos x="146" y="71"/>
                </a:cxn>
                <a:cxn ang="0">
                  <a:pos x="146" y="85"/>
                </a:cxn>
                <a:cxn ang="0">
                  <a:pos x="144" y="96"/>
                </a:cxn>
                <a:cxn ang="0">
                  <a:pos x="140" y="106"/>
                </a:cxn>
                <a:cxn ang="0">
                  <a:pos x="134" y="114"/>
                </a:cxn>
                <a:cxn ang="0">
                  <a:pos x="127" y="121"/>
                </a:cxn>
                <a:cxn ang="0">
                  <a:pos x="117" y="131"/>
                </a:cxn>
                <a:cxn ang="0">
                  <a:pos x="109" y="135"/>
                </a:cxn>
                <a:cxn ang="0">
                  <a:pos x="96" y="139"/>
                </a:cxn>
                <a:cxn ang="0">
                  <a:pos x="85" y="142"/>
                </a:cxn>
                <a:cxn ang="0">
                  <a:pos x="73" y="142"/>
                </a:cxn>
                <a:cxn ang="0">
                  <a:pos x="61" y="142"/>
                </a:cxn>
                <a:cxn ang="0">
                  <a:pos x="48" y="139"/>
                </a:cxn>
                <a:cxn ang="0">
                  <a:pos x="38" y="135"/>
                </a:cxn>
                <a:cxn ang="0">
                  <a:pos x="29" y="131"/>
                </a:cxn>
                <a:cxn ang="0">
                  <a:pos x="21" y="121"/>
                </a:cxn>
                <a:cxn ang="0">
                  <a:pos x="13" y="114"/>
                </a:cxn>
                <a:cxn ang="0">
                  <a:pos x="8" y="106"/>
                </a:cxn>
                <a:cxn ang="0">
                  <a:pos x="2" y="96"/>
                </a:cxn>
                <a:cxn ang="0">
                  <a:pos x="0" y="85"/>
                </a:cxn>
                <a:cxn ang="0">
                  <a:pos x="0" y="73"/>
                </a:cxn>
                <a:cxn ang="0">
                  <a:pos x="0" y="62"/>
                </a:cxn>
                <a:cxn ang="0">
                  <a:pos x="2" y="50"/>
                </a:cxn>
                <a:cxn ang="0">
                  <a:pos x="8" y="41"/>
                </a:cxn>
                <a:cxn ang="0">
                  <a:pos x="13" y="31"/>
                </a:cxn>
                <a:cxn ang="0">
                  <a:pos x="21" y="21"/>
                </a:cxn>
                <a:cxn ang="0">
                  <a:pos x="29" y="14"/>
                </a:cxn>
                <a:cxn ang="0">
                  <a:pos x="38" y="8"/>
                </a:cxn>
                <a:cxn ang="0">
                  <a:pos x="48" y="4"/>
                </a:cxn>
                <a:cxn ang="0">
                  <a:pos x="61" y="2"/>
                </a:cxn>
                <a:cxn ang="0">
                  <a:pos x="73" y="0"/>
                </a:cxn>
                <a:cxn ang="0">
                  <a:pos x="85" y="2"/>
                </a:cxn>
                <a:cxn ang="0">
                  <a:pos x="96" y="4"/>
                </a:cxn>
                <a:cxn ang="0">
                  <a:pos x="109" y="8"/>
                </a:cxn>
                <a:cxn ang="0">
                  <a:pos x="117" y="14"/>
                </a:cxn>
                <a:cxn ang="0">
                  <a:pos x="127" y="21"/>
                </a:cxn>
                <a:cxn ang="0">
                  <a:pos x="134" y="31"/>
                </a:cxn>
                <a:cxn ang="0">
                  <a:pos x="140" y="41"/>
                </a:cxn>
                <a:cxn ang="0">
                  <a:pos x="144" y="50"/>
                </a:cxn>
                <a:cxn ang="0">
                  <a:pos x="146" y="62"/>
                </a:cxn>
                <a:cxn ang="0">
                  <a:pos x="148" y="73"/>
                </a:cxn>
                <a:cxn ang="0">
                  <a:pos x="146" y="71"/>
                </a:cxn>
              </a:cxnLst>
              <a:rect l="0" t="0" r="r" b="b"/>
              <a:pathLst>
                <a:path w="148" h="142">
                  <a:moveTo>
                    <a:pt x="146" y="71"/>
                  </a:moveTo>
                  <a:lnTo>
                    <a:pt x="146" y="85"/>
                  </a:lnTo>
                  <a:lnTo>
                    <a:pt x="144" y="96"/>
                  </a:lnTo>
                  <a:lnTo>
                    <a:pt x="140" y="106"/>
                  </a:lnTo>
                  <a:lnTo>
                    <a:pt x="134" y="114"/>
                  </a:lnTo>
                  <a:lnTo>
                    <a:pt x="127" y="121"/>
                  </a:lnTo>
                  <a:lnTo>
                    <a:pt x="117" y="131"/>
                  </a:lnTo>
                  <a:lnTo>
                    <a:pt x="109" y="135"/>
                  </a:lnTo>
                  <a:lnTo>
                    <a:pt x="96" y="139"/>
                  </a:lnTo>
                  <a:lnTo>
                    <a:pt x="85" y="142"/>
                  </a:lnTo>
                  <a:lnTo>
                    <a:pt x="73" y="142"/>
                  </a:lnTo>
                  <a:lnTo>
                    <a:pt x="61" y="142"/>
                  </a:lnTo>
                  <a:lnTo>
                    <a:pt x="48" y="139"/>
                  </a:lnTo>
                  <a:lnTo>
                    <a:pt x="38" y="135"/>
                  </a:lnTo>
                  <a:lnTo>
                    <a:pt x="29" y="131"/>
                  </a:lnTo>
                  <a:lnTo>
                    <a:pt x="21" y="121"/>
                  </a:lnTo>
                  <a:lnTo>
                    <a:pt x="13" y="114"/>
                  </a:lnTo>
                  <a:lnTo>
                    <a:pt x="8" y="106"/>
                  </a:lnTo>
                  <a:lnTo>
                    <a:pt x="2" y="96"/>
                  </a:lnTo>
                  <a:lnTo>
                    <a:pt x="0" y="85"/>
                  </a:lnTo>
                  <a:lnTo>
                    <a:pt x="0" y="73"/>
                  </a:lnTo>
                  <a:lnTo>
                    <a:pt x="0" y="62"/>
                  </a:lnTo>
                  <a:lnTo>
                    <a:pt x="2" y="50"/>
                  </a:lnTo>
                  <a:lnTo>
                    <a:pt x="8" y="41"/>
                  </a:lnTo>
                  <a:lnTo>
                    <a:pt x="13" y="31"/>
                  </a:lnTo>
                  <a:lnTo>
                    <a:pt x="21" y="21"/>
                  </a:lnTo>
                  <a:lnTo>
                    <a:pt x="29" y="14"/>
                  </a:lnTo>
                  <a:lnTo>
                    <a:pt x="38" y="8"/>
                  </a:lnTo>
                  <a:lnTo>
                    <a:pt x="48" y="4"/>
                  </a:lnTo>
                  <a:lnTo>
                    <a:pt x="61" y="2"/>
                  </a:lnTo>
                  <a:lnTo>
                    <a:pt x="73" y="0"/>
                  </a:lnTo>
                  <a:lnTo>
                    <a:pt x="85" y="2"/>
                  </a:lnTo>
                  <a:lnTo>
                    <a:pt x="96" y="4"/>
                  </a:lnTo>
                  <a:lnTo>
                    <a:pt x="109" y="8"/>
                  </a:lnTo>
                  <a:lnTo>
                    <a:pt x="117" y="14"/>
                  </a:lnTo>
                  <a:lnTo>
                    <a:pt x="127" y="21"/>
                  </a:lnTo>
                  <a:lnTo>
                    <a:pt x="134" y="31"/>
                  </a:lnTo>
                  <a:lnTo>
                    <a:pt x="140" y="41"/>
                  </a:lnTo>
                  <a:lnTo>
                    <a:pt x="144" y="50"/>
                  </a:lnTo>
                  <a:lnTo>
                    <a:pt x="146" y="62"/>
                  </a:lnTo>
                  <a:lnTo>
                    <a:pt x="148" y="73"/>
                  </a:lnTo>
                  <a:lnTo>
                    <a:pt x="146" y="71"/>
                  </a:lnTo>
                  <a:close/>
                </a:path>
              </a:pathLst>
            </a:custGeom>
            <a:solidFill>
              <a:srgbClr val="FFFFFF"/>
            </a:solidFill>
            <a:ln w="9525">
              <a:noFill/>
              <a:round/>
              <a:headEnd/>
              <a:tailEnd/>
            </a:ln>
          </p:spPr>
          <p:txBody>
            <a:bodyPr/>
            <a:lstStyle/>
            <a:p>
              <a:endParaRPr lang="en-US"/>
            </a:p>
          </p:txBody>
        </p:sp>
        <p:sp>
          <p:nvSpPr>
            <p:cNvPr id="231493" name="Freeform 69"/>
            <p:cNvSpPr>
              <a:spLocks/>
            </p:cNvSpPr>
            <p:nvPr/>
          </p:nvSpPr>
          <p:spPr bwMode="auto">
            <a:xfrm>
              <a:off x="1690" y="1079"/>
              <a:ext cx="149" cy="142"/>
            </a:xfrm>
            <a:custGeom>
              <a:avLst/>
              <a:gdLst/>
              <a:ahLst/>
              <a:cxnLst>
                <a:cxn ang="0">
                  <a:pos x="148" y="71"/>
                </a:cxn>
                <a:cxn ang="0">
                  <a:pos x="148" y="83"/>
                </a:cxn>
                <a:cxn ang="0">
                  <a:pos x="146" y="94"/>
                </a:cxn>
                <a:cxn ang="0">
                  <a:pos x="142" y="104"/>
                </a:cxn>
                <a:cxn ang="0">
                  <a:pos x="136" y="115"/>
                </a:cxn>
                <a:cxn ang="0">
                  <a:pos x="126" y="121"/>
                </a:cxn>
                <a:cxn ang="0">
                  <a:pos x="117" y="129"/>
                </a:cxn>
                <a:cxn ang="0">
                  <a:pos x="109" y="136"/>
                </a:cxn>
                <a:cxn ang="0">
                  <a:pos x="98" y="138"/>
                </a:cxn>
                <a:cxn ang="0">
                  <a:pos x="86" y="142"/>
                </a:cxn>
                <a:cxn ang="0">
                  <a:pos x="73" y="142"/>
                </a:cxn>
                <a:cxn ang="0">
                  <a:pos x="61" y="142"/>
                </a:cxn>
                <a:cxn ang="0">
                  <a:pos x="50" y="138"/>
                </a:cxn>
                <a:cxn ang="0">
                  <a:pos x="40" y="136"/>
                </a:cxn>
                <a:cxn ang="0">
                  <a:pos x="29" y="129"/>
                </a:cxn>
                <a:cxn ang="0">
                  <a:pos x="21" y="121"/>
                </a:cxn>
                <a:cxn ang="0">
                  <a:pos x="13" y="115"/>
                </a:cxn>
                <a:cxn ang="0">
                  <a:pos x="7" y="104"/>
                </a:cxn>
                <a:cxn ang="0">
                  <a:pos x="4" y="94"/>
                </a:cxn>
                <a:cxn ang="0">
                  <a:pos x="0" y="83"/>
                </a:cxn>
                <a:cxn ang="0">
                  <a:pos x="0" y="73"/>
                </a:cxn>
                <a:cxn ang="0">
                  <a:pos x="0" y="62"/>
                </a:cxn>
                <a:cxn ang="0">
                  <a:pos x="4" y="50"/>
                </a:cxn>
                <a:cxn ang="0">
                  <a:pos x="7" y="40"/>
                </a:cxn>
                <a:cxn ang="0">
                  <a:pos x="13" y="31"/>
                </a:cxn>
                <a:cxn ang="0">
                  <a:pos x="21" y="21"/>
                </a:cxn>
                <a:cxn ang="0">
                  <a:pos x="29" y="14"/>
                </a:cxn>
                <a:cxn ang="0">
                  <a:pos x="40" y="8"/>
                </a:cxn>
                <a:cxn ang="0">
                  <a:pos x="50" y="4"/>
                </a:cxn>
                <a:cxn ang="0">
                  <a:pos x="61" y="2"/>
                </a:cxn>
                <a:cxn ang="0">
                  <a:pos x="73" y="0"/>
                </a:cxn>
                <a:cxn ang="0">
                  <a:pos x="86" y="2"/>
                </a:cxn>
                <a:cxn ang="0">
                  <a:pos x="98" y="4"/>
                </a:cxn>
                <a:cxn ang="0">
                  <a:pos x="109" y="8"/>
                </a:cxn>
                <a:cxn ang="0">
                  <a:pos x="117" y="14"/>
                </a:cxn>
                <a:cxn ang="0">
                  <a:pos x="126" y="21"/>
                </a:cxn>
                <a:cxn ang="0">
                  <a:pos x="136" y="31"/>
                </a:cxn>
                <a:cxn ang="0">
                  <a:pos x="142" y="40"/>
                </a:cxn>
                <a:cxn ang="0">
                  <a:pos x="146" y="50"/>
                </a:cxn>
                <a:cxn ang="0">
                  <a:pos x="148" y="62"/>
                </a:cxn>
                <a:cxn ang="0">
                  <a:pos x="149" y="73"/>
                </a:cxn>
                <a:cxn ang="0">
                  <a:pos x="148" y="71"/>
                </a:cxn>
              </a:cxnLst>
              <a:rect l="0" t="0" r="r" b="b"/>
              <a:pathLst>
                <a:path w="149" h="142">
                  <a:moveTo>
                    <a:pt x="148" y="71"/>
                  </a:moveTo>
                  <a:lnTo>
                    <a:pt x="148" y="83"/>
                  </a:lnTo>
                  <a:lnTo>
                    <a:pt x="146" y="94"/>
                  </a:lnTo>
                  <a:lnTo>
                    <a:pt x="142" y="104"/>
                  </a:lnTo>
                  <a:lnTo>
                    <a:pt x="136" y="115"/>
                  </a:lnTo>
                  <a:lnTo>
                    <a:pt x="126" y="121"/>
                  </a:lnTo>
                  <a:lnTo>
                    <a:pt x="117" y="129"/>
                  </a:lnTo>
                  <a:lnTo>
                    <a:pt x="109" y="136"/>
                  </a:lnTo>
                  <a:lnTo>
                    <a:pt x="98" y="138"/>
                  </a:lnTo>
                  <a:lnTo>
                    <a:pt x="86" y="142"/>
                  </a:lnTo>
                  <a:lnTo>
                    <a:pt x="73" y="142"/>
                  </a:lnTo>
                  <a:lnTo>
                    <a:pt x="61" y="142"/>
                  </a:lnTo>
                  <a:lnTo>
                    <a:pt x="50" y="138"/>
                  </a:lnTo>
                  <a:lnTo>
                    <a:pt x="40" y="136"/>
                  </a:lnTo>
                  <a:lnTo>
                    <a:pt x="29" y="129"/>
                  </a:lnTo>
                  <a:lnTo>
                    <a:pt x="21" y="121"/>
                  </a:lnTo>
                  <a:lnTo>
                    <a:pt x="13" y="115"/>
                  </a:lnTo>
                  <a:lnTo>
                    <a:pt x="7" y="104"/>
                  </a:lnTo>
                  <a:lnTo>
                    <a:pt x="4" y="94"/>
                  </a:lnTo>
                  <a:lnTo>
                    <a:pt x="0" y="83"/>
                  </a:lnTo>
                  <a:lnTo>
                    <a:pt x="0" y="73"/>
                  </a:lnTo>
                  <a:lnTo>
                    <a:pt x="0" y="62"/>
                  </a:lnTo>
                  <a:lnTo>
                    <a:pt x="4" y="50"/>
                  </a:lnTo>
                  <a:lnTo>
                    <a:pt x="7" y="40"/>
                  </a:lnTo>
                  <a:lnTo>
                    <a:pt x="13" y="31"/>
                  </a:lnTo>
                  <a:lnTo>
                    <a:pt x="21" y="21"/>
                  </a:lnTo>
                  <a:lnTo>
                    <a:pt x="29" y="14"/>
                  </a:lnTo>
                  <a:lnTo>
                    <a:pt x="40" y="8"/>
                  </a:lnTo>
                  <a:lnTo>
                    <a:pt x="50" y="4"/>
                  </a:lnTo>
                  <a:lnTo>
                    <a:pt x="61" y="2"/>
                  </a:lnTo>
                  <a:lnTo>
                    <a:pt x="73" y="0"/>
                  </a:lnTo>
                  <a:lnTo>
                    <a:pt x="86" y="2"/>
                  </a:lnTo>
                  <a:lnTo>
                    <a:pt x="98" y="4"/>
                  </a:lnTo>
                  <a:lnTo>
                    <a:pt x="109" y="8"/>
                  </a:lnTo>
                  <a:lnTo>
                    <a:pt x="117" y="14"/>
                  </a:lnTo>
                  <a:lnTo>
                    <a:pt x="126" y="21"/>
                  </a:lnTo>
                  <a:lnTo>
                    <a:pt x="136" y="31"/>
                  </a:lnTo>
                  <a:lnTo>
                    <a:pt x="142" y="40"/>
                  </a:lnTo>
                  <a:lnTo>
                    <a:pt x="146" y="50"/>
                  </a:lnTo>
                  <a:lnTo>
                    <a:pt x="148" y="62"/>
                  </a:lnTo>
                  <a:lnTo>
                    <a:pt x="149" y="73"/>
                  </a:lnTo>
                  <a:lnTo>
                    <a:pt x="148" y="71"/>
                  </a:lnTo>
                  <a:close/>
                </a:path>
              </a:pathLst>
            </a:custGeom>
            <a:solidFill>
              <a:srgbClr val="FFFFFF"/>
            </a:solidFill>
            <a:ln w="9525">
              <a:noFill/>
              <a:round/>
              <a:headEnd/>
              <a:tailEnd/>
            </a:ln>
          </p:spPr>
          <p:txBody>
            <a:bodyPr/>
            <a:lstStyle/>
            <a:p>
              <a:endParaRPr lang="en-US"/>
            </a:p>
          </p:txBody>
        </p:sp>
        <p:sp>
          <p:nvSpPr>
            <p:cNvPr id="231494" name="Freeform 70"/>
            <p:cNvSpPr>
              <a:spLocks/>
            </p:cNvSpPr>
            <p:nvPr/>
          </p:nvSpPr>
          <p:spPr bwMode="auto">
            <a:xfrm>
              <a:off x="3673" y="1071"/>
              <a:ext cx="150" cy="144"/>
            </a:xfrm>
            <a:custGeom>
              <a:avLst/>
              <a:gdLst/>
              <a:ahLst/>
              <a:cxnLst>
                <a:cxn ang="0">
                  <a:pos x="148" y="70"/>
                </a:cxn>
                <a:cxn ang="0">
                  <a:pos x="148" y="62"/>
                </a:cxn>
                <a:cxn ang="0">
                  <a:pos x="146" y="50"/>
                </a:cxn>
                <a:cxn ang="0">
                  <a:pos x="142" y="41"/>
                </a:cxn>
                <a:cxn ang="0">
                  <a:pos x="137" y="31"/>
                </a:cxn>
                <a:cxn ang="0">
                  <a:pos x="129" y="22"/>
                </a:cxn>
                <a:cxn ang="0">
                  <a:pos x="119" y="14"/>
                </a:cxn>
                <a:cxn ang="0">
                  <a:pos x="112" y="8"/>
                </a:cxn>
                <a:cxn ang="0">
                  <a:pos x="98" y="4"/>
                </a:cxn>
                <a:cxn ang="0">
                  <a:pos x="87" y="2"/>
                </a:cxn>
                <a:cxn ang="0">
                  <a:pos x="75" y="0"/>
                </a:cxn>
                <a:cxn ang="0">
                  <a:pos x="62" y="2"/>
                </a:cxn>
                <a:cxn ang="0">
                  <a:pos x="50" y="4"/>
                </a:cxn>
                <a:cxn ang="0">
                  <a:pos x="41" y="8"/>
                </a:cxn>
                <a:cxn ang="0">
                  <a:pos x="31" y="14"/>
                </a:cxn>
                <a:cxn ang="0">
                  <a:pos x="23" y="22"/>
                </a:cxn>
                <a:cxn ang="0">
                  <a:pos x="14" y="31"/>
                </a:cxn>
                <a:cxn ang="0">
                  <a:pos x="10" y="41"/>
                </a:cxn>
                <a:cxn ang="0">
                  <a:pos x="4" y="50"/>
                </a:cxn>
                <a:cxn ang="0">
                  <a:pos x="0" y="62"/>
                </a:cxn>
                <a:cxn ang="0">
                  <a:pos x="0" y="73"/>
                </a:cxn>
                <a:cxn ang="0">
                  <a:pos x="0" y="85"/>
                </a:cxn>
                <a:cxn ang="0">
                  <a:pos x="4" y="96"/>
                </a:cxn>
                <a:cxn ang="0">
                  <a:pos x="10" y="104"/>
                </a:cxn>
                <a:cxn ang="0">
                  <a:pos x="14" y="114"/>
                </a:cxn>
                <a:cxn ang="0">
                  <a:pos x="23" y="123"/>
                </a:cxn>
                <a:cxn ang="0">
                  <a:pos x="31" y="129"/>
                </a:cxn>
                <a:cxn ang="0">
                  <a:pos x="41" y="135"/>
                </a:cxn>
                <a:cxn ang="0">
                  <a:pos x="50" y="139"/>
                </a:cxn>
                <a:cxn ang="0">
                  <a:pos x="62" y="144"/>
                </a:cxn>
                <a:cxn ang="0">
                  <a:pos x="75" y="144"/>
                </a:cxn>
                <a:cxn ang="0">
                  <a:pos x="87" y="144"/>
                </a:cxn>
                <a:cxn ang="0">
                  <a:pos x="98" y="139"/>
                </a:cxn>
                <a:cxn ang="0">
                  <a:pos x="112" y="135"/>
                </a:cxn>
                <a:cxn ang="0">
                  <a:pos x="119" y="129"/>
                </a:cxn>
                <a:cxn ang="0">
                  <a:pos x="129" y="123"/>
                </a:cxn>
                <a:cxn ang="0">
                  <a:pos x="137" y="114"/>
                </a:cxn>
                <a:cxn ang="0">
                  <a:pos x="142" y="104"/>
                </a:cxn>
                <a:cxn ang="0">
                  <a:pos x="146" y="96"/>
                </a:cxn>
                <a:cxn ang="0">
                  <a:pos x="148" y="85"/>
                </a:cxn>
                <a:cxn ang="0">
                  <a:pos x="150" y="73"/>
                </a:cxn>
                <a:cxn ang="0">
                  <a:pos x="150" y="73"/>
                </a:cxn>
              </a:cxnLst>
              <a:rect l="0" t="0" r="r" b="b"/>
              <a:pathLst>
                <a:path w="150" h="144">
                  <a:moveTo>
                    <a:pt x="148" y="70"/>
                  </a:moveTo>
                  <a:lnTo>
                    <a:pt x="148" y="62"/>
                  </a:lnTo>
                  <a:lnTo>
                    <a:pt x="146" y="50"/>
                  </a:lnTo>
                  <a:lnTo>
                    <a:pt x="142" y="41"/>
                  </a:lnTo>
                  <a:lnTo>
                    <a:pt x="137" y="31"/>
                  </a:lnTo>
                  <a:lnTo>
                    <a:pt x="129" y="22"/>
                  </a:lnTo>
                  <a:lnTo>
                    <a:pt x="119" y="14"/>
                  </a:lnTo>
                  <a:lnTo>
                    <a:pt x="112" y="8"/>
                  </a:lnTo>
                  <a:lnTo>
                    <a:pt x="98" y="4"/>
                  </a:lnTo>
                  <a:lnTo>
                    <a:pt x="87" y="2"/>
                  </a:lnTo>
                  <a:lnTo>
                    <a:pt x="75" y="0"/>
                  </a:lnTo>
                  <a:lnTo>
                    <a:pt x="62" y="2"/>
                  </a:lnTo>
                  <a:lnTo>
                    <a:pt x="50" y="4"/>
                  </a:lnTo>
                  <a:lnTo>
                    <a:pt x="41" y="8"/>
                  </a:lnTo>
                  <a:lnTo>
                    <a:pt x="31" y="14"/>
                  </a:lnTo>
                  <a:lnTo>
                    <a:pt x="23" y="22"/>
                  </a:lnTo>
                  <a:lnTo>
                    <a:pt x="14" y="31"/>
                  </a:lnTo>
                  <a:lnTo>
                    <a:pt x="10" y="41"/>
                  </a:lnTo>
                  <a:lnTo>
                    <a:pt x="4" y="50"/>
                  </a:lnTo>
                  <a:lnTo>
                    <a:pt x="0" y="62"/>
                  </a:lnTo>
                  <a:lnTo>
                    <a:pt x="0" y="73"/>
                  </a:lnTo>
                  <a:lnTo>
                    <a:pt x="0" y="85"/>
                  </a:lnTo>
                  <a:lnTo>
                    <a:pt x="4" y="96"/>
                  </a:lnTo>
                  <a:lnTo>
                    <a:pt x="10" y="104"/>
                  </a:lnTo>
                  <a:lnTo>
                    <a:pt x="14" y="114"/>
                  </a:lnTo>
                  <a:lnTo>
                    <a:pt x="23" y="123"/>
                  </a:lnTo>
                  <a:lnTo>
                    <a:pt x="31" y="129"/>
                  </a:lnTo>
                  <a:lnTo>
                    <a:pt x="41" y="135"/>
                  </a:lnTo>
                  <a:lnTo>
                    <a:pt x="50" y="139"/>
                  </a:lnTo>
                  <a:lnTo>
                    <a:pt x="62" y="144"/>
                  </a:lnTo>
                  <a:lnTo>
                    <a:pt x="75" y="144"/>
                  </a:lnTo>
                  <a:lnTo>
                    <a:pt x="87" y="144"/>
                  </a:lnTo>
                  <a:lnTo>
                    <a:pt x="98" y="139"/>
                  </a:lnTo>
                  <a:lnTo>
                    <a:pt x="112" y="135"/>
                  </a:lnTo>
                  <a:lnTo>
                    <a:pt x="119" y="129"/>
                  </a:lnTo>
                  <a:lnTo>
                    <a:pt x="129" y="123"/>
                  </a:lnTo>
                  <a:lnTo>
                    <a:pt x="137" y="114"/>
                  </a:lnTo>
                  <a:lnTo>
                    <a:pt x="142" y="104"/>
                  </a:lnTo>
                  <a:lnTo>
                    <a:pt x="146" y="96"/>
                  </a:lnTo>
                  <a:lnTo>
                    <a:pt x="148" y="85"/>
                  </a:lnTo>
                  <a:lnTo>
                    <a:pt x="150" y="73"/>
                  </a:lnTo>
                  <a:lnTo>
                    <a:pt x="150" y="73"/>
                  </a:lnTo>
                </a:path>
              </a:pathLst>
            </a:custGeom>
            <a:noFill/>
            <a:ln w="6350">
              <a:solidFill>
                <a:srgbClr val="000000"/>
              </a:solidFill>
              <a:prstDash val="solid"/>
              <a:round/>
              <a:headEnd/>
              <a:tailEnd/>
            </a:ln>
          </p:spPr>
          <p:txBody>
            <a:bodyPr/>
            <a:lstStyle/>
            <a:p>
              <a:endParaRPr lang="en-US"/>
            </a:p>
          </p:txBody>
        </p:sp>
        <p:sp>
          <p:nvSpPr>
            <p:cNvPr id="231495" name="Freeform 71"/>
            <p:cNvSpPr>
              <a:spLocks/>
            </p:cNvSpPr>
            <p:nvPr/>
          </p:nvSpPr>
          <p:spPr bwMode="auto">
            <a:xfrm>
              <a:off x="1688" y="1077"/>
              <a:ext cx="150" cy="142"/>
            </a:xfrm>
            <a:custGeom>
              <a:avLst/>
              <a:gdLst/>
              <a:ahLst/>
              <a:cxnLst>
                <a:cxn ang="0">
                  <a:pos x="148" y="71"/>
                </a:cxn>
                <a:cxn ang="0">
                  <a:pos x="148" y="62"/>
                </a:cxn>
                <a:cxn ang="0">
                  <a:pos x="146" y="50"/>
                </a:cxn>
                <a:cxn ang="0">
                  <a:pos x="142" y="41"/>
                </a:cxn>
                <a:cxn ang="0">
                  <a:pos x="136" y="31"/>
                </a:cxn>
                <a:cxn ang="0">
                  <a:pos x="128" y="21"/>
                </a:cxn>
                <a:cxn ang="0">
                  <a:pos x="117" y="14"/>
                </a:cxn>
                <a:cxn ang="0">
                  <a:pos x="109" y="8"/>
                </a:cxn>
                <a:cxn ang="0">
                  <a:pos x="98" y="4"/>
                </a:cxn>
                <a:cxn ang="0">
                  <a:pos x="84" y="2"/>
                </a:cxn>
                <a:cxn ang="0">
                  <a:pos x="73" y="0"/>
                </a:cxn>
                <a:cxn ang="0">
                  <a:pos x="61" y="2"/>
                </a:cxn>
                <a:cxn ang="0">
                  <a:pos x="50" y="4"/>
                </a:cxn>
                <a:cxn ang="0">
                  <a:pos x="40" y="8"/>
                </a:cxn>
                <a:cxn ang="0">
                  <a:pos x="29" y="14"/>
                </a:cxn>
                <a:cxn ang="0">
                  <a:pos x="21" y="21"/>
                </a:cxn>
                <a:cxn ang="0">
                  <a:pos x="13" y="31"/>
                </a:cxn>
                <a:cxn ang="0">
                  <a:pos x="7" y="41"/>
                </a:cxn>
                <a:cxn ang="0">
                  <a:pos x="4" y="50"/>
                </a:cxn>
                <a:cxn ang="0">
                  <a:pos x="0" y="62"/>
                </a:cxn>
                <a:cxn ang="0">
                  <a:pos x="0" y="73"/>
                </a:cxn>
                <a:cxn ang="0">
                  <a:pos x="0" y="85"/>
                </a:cxn>
                <a:cxn ang="0">
                  <a:pos x="4" y="96"/>
                </a:cxn>
                <a:cxn ang="0">
                  <a:pos x="7" y="106"/>
                </a:cxn>
                <a:cxn ang="0">
                  <a:pos x="13" y="115"/>
                </a:cxn>
                <a:cxn ang="0">
                  <a:pos x="21" y="121"/>
                </a:cxn>
                <a:cxn ang="0">
                  <a:pos x="29" y="129"/>
                </a:cxn>
                <a:cxn ang="0">
                  <a:pos x="40" y="135"/>
                </a:cxn>
                <a:cxn ang="0">
                  <a:pos x="50" y="138"/>
                </a:cxn>
                <a:cxn ang="0">
                  <a:pos x="61" y="142"/>
                </a:cxn>
                <a:cxn ang="0">
                  <a:pos x="73" y="142"/>
                </a:cxn>
                <a:cxn ang="0">
                  <a:pos x="84" y="142"/>
                </a:cxn>
                <a:cxn ang="0">
                  <a:pos x="98" y="138"/>
                </a:cxn>
                <a:cxn ang="0">
                  <a:pos x="109" y="135"/>
                </a:cxn>
                <a:cxn ang="0">
                  <a:pos x="117" y="129"/>
                </a:cxn>
                <a:cxn ang="0">
                  <a:pos x="128" y="121"/>
                </a:cxn>
                <a:cxn ang="0">
                  <a:pos x="136" y="115"/>
                </a:cxn>
                <a:cxn ang="0">
                  <a:pos x="142" y="106"/>
                </a:cxn>
                <a:cxn ang="0">
                  <a:pos x="146" y="96"/>
                </a:cxn>
                <a:cxn ang="0">
                  <a:pos x="148" y="85"/>
                </a:cxn>
                <a:cxn ang="0">
                  <a:pos x="150" y="73"/>
                </a:cxn>
                <a:cxn ang="0">
                  <a:pos x="150" y="73"/>
                </a:cxn>
              </a:cxnLst>
              <a:rect l="0" t="0" r="r" b="b"/>
              <a:pathLst>
                <a:path w="150" h="142">
                  <a:moveTo>
                    <a:pt x="148" y="71"/>
                  </a:moveTo>
                  <a:lnTo>
                    <a:pt x="148" y="62"/>
                  </a:lnTo>
                  <a:lnTo>
                    <a:pt x="146" y="50"/>
                  </a:lnTo>
                  <a:lnTo>
                    <a:pt x="142" y="41"/>
                  </a:lnTo>
                  <a:lnTo>
                    <a:pt x="136" y="31"/>
                  </a:lnTo>
                  <a:lnTo>
                    <a:pt x="128" y="21"/>
                  </a:lnTo>
                  <a:lnTo>
                    <a:pt x="117" y="14"/>
                  </a:lnTo>
                  <a:lnTo>
                    <a:pt x="109" y="8"/>
                  </a:lnTo>
                  <a:lnTo>
                    <a:pt x="98" y="4"/>
                  </a:lnTo>
                  <a:lnTo>
                    <a:pt x="84" y="2"/>
                  </a:lnTo>
                  <a:lnTo>
                    <a:pt x="73" y="0"/>
                  </a:lnTo>
                  <a:lnTo>
                    <a:pt x="61" y="2"/>
                  </a:lnTo>
                  <a:lnTo>
                    <a:pt x="50" y="4"/>
                  </a:lnTo>
                  <a:lnTo>
                    <a:pt x="40" y="8"/>
                  </a:lnTo>
                  <a:lnTo>
                    <a:pt x="29" y="14"/>
                  </a:lnTo>
                  <a:lnTo>
                    <a:pt x="21" y="21"/>
                  </a:lnTo>
                  <a:lnTo>
                    <a:pt x="13" y="31"/>
                  </a:lnTo>
                  <a:lnTo>
                    <a:pt x="7" y="41"/>
                  </a:lnTo>
                  <a:lnTo>
                    <a:pt x="4" y="50"/>
                  </a:lnTo>
                  <a:lnTo>
                    <a:pt x="0" y="62"/>
                  </a:lnTo>
                  <a:lnTo>
                    <a:pt x="0" y="73"/>
                  </a:lnTo>
                  <a:lnTo>
                    <a:pt x="0" y="85"/>
                  </a:lnTo>
                  <a:lnTo>
                    <a:pt x="4" y="96"/>
                  </a:lnTo>
                  <a:lnTo>
                    <a:pt x="7" y="106"/>
                  </a:lnTo>
                  <a:lnTo>
                    <a:pt x="13" y="115"/>
                  </a:lnTo>
                  <a:lnTo>
                    <a:pt x="21" y="121"/>
                  </a:lnTo>
                  <a:lnTo>
                    <a:pt x="29" y="129"/>
                  </a:lnTo>
                  <a:lnTo>
                    <a:pt x="40" y="135"/>
                  </a:lnTo>
                  <a:lnTo>
                    <a:pt x="50" y="138"/>
                  </a:lnTo>
                  <a:lnTo>
                    <a:pt x="61" y="142"/>
                  </a:lnTo>
                  <a:lnTo>
                    <a:pt x="73" y="142"/>
                  </a:lnTo>
                  <a:lnTo>
                    <a:pt x="84" y="142"/>
                  </a:lnTo>
                  <a:lnTo>
                    <a:pt x="98" y="138"/>
                  </a:lnTo>
                  <a:lnTo>
                    <a:pt x="109" y="135"/>
                  </a:lnTo>
                  <a:lnTo>
                    <a:pt x="117" y="129"/>
                  </a:lnTo>
                  <a:lnTo>
                    <a:pt x="128" y="121"/>
                  </a:lnTo>
                  <a:lnTo>
                    <a:pt x="136" y="115"/>
                  </a:lnTo>
                  <a:lnTo>
                    <a:pt x="142" y="106"/>
                  </a:lnTo>
                  <a:lnTo>
                    <a:pt x="146" y="96"/>
                  </a:lnTo>
                  <a:lnTo>
                    <a:pt x="148" y="85"/>
                  </a:lnTo>
                  <a:lnTo>
                    <a:pt x="150" y="73"/>
                  </a:lnTo>
                  <a:lnTo>
                    <a:pt x="150" y="73"/>
                  </a:lnTo>
                </a:path>
              </a:pathLst>
            </a:custGeom>
            <a:noFill/>
            <a:ln w="6350">
              <a:solidFill>
                <a:srgbClr val="000000"/>
              </a:solidFill>
              <a:prstDash val="solid"/>
              <a:round/>
              <a:headEnd/>
              <a:tailEnd/>
            </a:ln>
          </p:spPr>
          <p:txBody>
            <a:bodyPr/>
            <a:lstStyle/>
            <a:p>
              <a:endParaRPr lang="en-US"/>
            </a:p>
          </p:txBody>
        </p:sp>
        <p:sp>
          <p:nvSpPr>
            <p:cNvPr id="231496" name="Freeform 72"/>
            <p:cNvSpPr>
              <a:spLocks/>
            </p:cNvSpPr>
            <p:nvPr/>
          </p:nvSpPr>
          <p:spPr bwMode="auto">
            <a:xfrm>
              <a:off x="2667" y="1073"/>
              <a:ext cx="150" cy="142"/>
            </a:xfrm>
            <a:custGeom>
              <a:avLst/>
              <a:gdLst/>
              <a:ahLst/>
              <a:cxnLst>
                <a:cxn ang="0">
                  <a:pos x="150" y="71"/>
                </a:cxn>
                <a:cxn ang="0">
                  <a:pos x="150" y="85"/>
                </a:cxn>
                <a:cxn ang="0">
                  <a:pos x="146" y="96"/>
                </a:cxn>
                <a:cxn ang="0">
                  <a:pos x="140" y="106"/>
                </a:cxn>
                <a:cxn ang="0">
                  <a:pos x="136" y="114"/>
                </a:cxn>
                <a:cxn ang="0">
                  <a:pos x="127" y="121"/>
                </a:cxn>
                <a:cxn ang="0">
                  <a:pos x="119" y="131"/>
                </a:cxn>
                <a:cxn ang="0">
                  <a:pos x="109" y="135"/>
                </a:cxn>
                <a:cxn ang="0">
                  <a:pos x="100" y="139"/>
                </a:cxn>
                <a:cxn ang="0">
                  <a:pos x="86" y="142"/>
                </a:cxn>
                <a:cxn ang="0">
                  <a:pos x="75" y="142"/>
                </a:cxn>
                <a:cxn ang="0">
                  <a:pos x="63" y="142"/>
                </a:cxn>
                <a:cxn ang="0">
                  <a:pos x="52" y="139"/>
                </a:cxn>
                <a:cxn ang="0">
                  <a:pos x="42" y="135"/>
                </a:cxn>
                <a:cxn ang="0">
                  <a:pos x="31" y="131"/>
                </a:cxn>
                <a:cxn ang="0">
                  <a:pos x="21" y="121"/>
                </a:cxn>
                <a:cxn ang="0">
                  <a:pos x="15" y="114"/>
                </a:cxn>
                <a:cxn ang="0">
                  <a:pos x="10" y="106"/>
                </a:cxn>
                <a:cxn ang="0">
                  <a:pos x="4" y="96"/>
                </a:cxn>
                <a:cxn ang="0">
                  <a:pos x="2" y="85"/>
                </a:cxn>
                <a:cxn ang="0">
                  <a:pos x="0" y="73"/>
                </a:cxn>
                <a:cxn ang="0">
                  <a:pos x="2" y="62"/>
                </a:cxn>
                <a:cxn ang="0">
                  <a:pos x="4" y="50"/>
                </a:cxn>
                <a:cxn ang="0">
                  <a:pos x="10" y="41"/>
                </a:cxn>
                <a:cxn ang="0">
                  <a:pos x="15" y="31"/>
                </a:cxn>
                <a:cxn ang="0">
                  <a:pos x="21" y="21"/>
                </a:cxn>
                <a:cxn ang="0">
                  <a:pos x="31" y="14"/>
                </a:cxn>
                <a:cxn ang="0">
                  <a:pos x="42" y="8"/>
                </a:cxn>
                <a:cxn ang="0">
                  <a:pos x="52" y="4"/>
                </a:cxn>
                <a:cxn ang="0">
                  <a:pos x="63" y="2"/>
                </a:cxn>
                <a:cxn ang="0">
                  <a:pos x="75" y="0"/>
                </a:cxn>
                <a:cxn ang="0">
                  <a:pos x="86" y="2"/>
                </a:cxn>
                <a:cxn ang="0">
                  <a:pos x="100" y="4"/>
                </a:cxn>
                <a:cxn ang="0">
                  <a:pos x="109" y="8"/>
                </a:cxn>
                <a:cxn ang="0">
                  <a:pos x="119" y="14"/>
                </a:cxn>
                <a:cxn ang="0">
                  <a:pos x="127" y="21"/>
                </a:cxn>
                <a:cxn ang="0">
                  <a:pos x="136" y="31"/>
                </a:cxn>
                <a:cxn ang="0">
                  <a:pos x="140" y="41"/>
                </a:cxn>
                <a:cxn ang="0">
                  <a:pos x="146" y="50"/>
                </a:cxn>
                <a:cxn ang="0">
                  <a:pos x="150" y="62"/>
                </a:cxn>
                <a:cxn ang="0">
                  <a:pos x="150" y="73"/>
                </a:cxn>
                <a:cxn ang="0">
                  <a:pos x="150" y="71"/>
                </a:cxn>
              </a:cxnLst>
              <a:rect l="0" t="0" r="r" b="b"/>
              <a:pathLst>
                <a:path w="150" h="142">
                  <a:moveTo>
                    <a:pt x="150" y="71"/>
                  </a:moveTo>
                  <a:lnTo>
                    <a:pt x="150" y="85"/>
                  </a:lnTo>
                  <a:lnTo>
                    <a:pt x="146" y="96"/>
                  </a:lnTo>
                  <a:lnTo>
                    <a:pt x="140" y="106"/>
                  </a:lnTo>
                  <a:lnTo>
                    <a:pt x="136" y="114"/>
                  </a:lnTo>
                  <a:lnTo>
                    <a:pt x="127" y="121"/>
                  </a:lnTo>
                  <a:lnTo>
                    <a:pt x="119" y="131"/>
                  </a:lnTo>
                  <a:lnTo>
                    <a:pt x="109" y="135"/>
                  </a:lnTo>
                  <a:lnTo>
                    <a:pt x="100" y="139"/>
                  </a:lnTo>
                  <a:lnTo>
                    <a:pt x="86" y="142"/>
                  </a:lnTo>
                  <a:lnTo>
                    <a:pt x="75" y="142"/>
                  </a:lnTo>
                  <a:lnTo>
                    <a:pt x="63" y="142"/>
                  </a:lnTo>
                  <a:lnTo>
                    <a:pt x="52" y="139"/>
                  </a:lnTo>
                  <a:lnTo>
                    <a:pt x="42" y="135"/>
                  </a:lnTo>
                  <a:lnTo>
                    <a:pt x="31" y="131"/>
                  </a:lnTo>
                  <a:lnTo>
                    <a:pt x="21" y="121"/>
                  </a:lnTo>
                  <a:lnTo>
                    <a:pt x="15" y="114"/>
                  </a:lnTo>
                  <a:lnTo>
                    <a:pt x="10" y="106"/>
                  </a:lnTo>
                  <a:lnTo>
                    <a:pt x="4" y="96"/>
                  </a:lnTo>
                  <a:lnTo>
                    <a:pt x="2" y="85"/>
                  </a:lnTo>
                  <a:lnTo>
                    <a:pt x="0" y="73"/>
                  </a:lnTo>
                  <a:lnTo>
                    <a:pt x="2" y="62"/>
                  </a:lnTo>
                  <a:lnTo>
                    <a:pt x="4" y="50"/>
                  </a:lnTo>
                  <a:lnTo>
                    <a:pt x="10" y="41"/>
                  </a:lnTo>
                  <a:lnTo>
                    <a:pt x="15" y="31"/>
                  </a:lnTo>
                  <a:lnTo>
                    <a:pt x="21" y="21"/>
                  </a:lnTo>
                  <a:lnTo>
                    <a:pt x="31" y="14"/>
                  </a:lnTo>
                  <a:lnTo>
                    <a:pt x="42" y="8"/>
                  </a:lnTo>
                  <a:lnTo>
                    <a:pt x="52" y="4"/>
                  </a:lnTo>
                  <a:lnTo>
                    <a:pt x="63" y="2"/>
                  </a:lnTo>
                  <a:lnTo>
                    <a:pt x="75" y="0"/>
                  </a:lnTo>
                  <a:lnTo>
                    <a:pt x="86" y="2"/>
                  </a:lnTo>
                  <a:lnTo>
                    <a:pt x="100" y="4"/>
                  </a:lnTo>
                  <a:lnTo>
                    <a:pt x="109" y="8"/>
                  </a:lnTo>
                  <a:lnTo>
                    <a:pt x="119" y="14"/>
                  </a:lnTo>
                  <a:lnTo>
                    <a:pt x="127" y="21"/>
                  </a:lnTo>
                  <a:lnTo>
                    <a:pt x="136" y="31"/>
                  </a:lnTo>
                  <a:lnTo>
                    <a:pt x="140" y="41"/>
                  </a:lnTo>
                  <a:lnTo>
                    <a:pt x="146" y="50"/>
                  </a:lnTo>
                  <a:lnTo>
                    <a:pt x="150" y="62"/>
                  </a:lnTo>
                  <a:lnTo>
                    <a:pt x="150" y="73"/>
                  </a:lnTo>
                  <a:lnTo>
                    <a:pt x="150" y="71"/>
                  </a:lnTo>
                  <a:close/>
                </a:path>
              </a:pathLst>
            </a:custGeom>
            <a:solidFill>
              <a:srgbClr val="FFFFFF"/>
            </a:solidFill>
            <a:ln w="9525">
              <a:noFill/>
              <a:round/>
              <a:headEnd/>
              <a:tailEnd/>
            </a:ln>
          </p:spPr>
          <p:txBody>
            <a:bodyPr/>
            <a:lstStyle/>
            <a:p>
              <a:endParaRPr lang="en-US"/>
            </a:p>
          </p:txBody>
        </p:sp>
        <p:sp>
          <p:nvSpPr>
            <p:cNvPr id="231497" name="Freeform 73"/>
            <p:cNvSpPr>
              <a:spLocks/>
            </p:cNvSpPr>
            <p:nvPr/>
          </p:nvSpPr>
          <p:spPr bwMode="auto">
            <a:xfrm>
              <a:off x="2665" y="1071"/>
              <a:ext cx="150" cy="144"/>
            </a:xfrm>
            <a:custGeom>
              <a:avLst/>
              <a:gdLst/>
              <a:ahLst/>
              <a:cxnLst>
                <a:cxn ang="0">
                  <a:pos x="150" y="70"/>
                </a:cxn>
                <a:cxn ang="0">
                  <a:pos x="150" y="62"/>
                </a:cxn>
                <a:cxn ang="0">
                  <a:pos x="146" y="50"/>
                </a:cxn>
                <a:cxn ang="0">
                  <a:pos x="142" y="41"/>
                </a:cxn>
                <a:cxn ang="0">
                  <a:pos x="135" y="31"/>
                </a:cxn>
                <a:cxn ang="0">
                  <a:pos x="127" y="22"/>
                </a:cxn>
                <a:cxn ang="0">
                  <a:pos x="119" y="14"/>
                </a:cxn>
                <a:cxn ang="0">
                  <a:pos x="110" y="8"/>
                </a:cxn>
                <a:cxn ang="0">
                  <a:pos x="100" y="4"/>
                </a:cxn>
                <a:cxn ang="0">
                  <a:pos x="87" y="2"/>
                </a:cxn>
                <a:cxn ang="0">
                  <a:pos x="75" y="0"/>
                </a:cxn>
                <a:cxn ang="0">
                  <a:pos x="63" y="2"/>
                </a:cxn>
                <a:cxn ang="0">
                  <a:pos x="52" y="4"/>
                </a:cxn>
                <a:cxn ang="0">
                  <a:pos x="42" y="8"/>
                </a:cxn>
                <a:cxn ang="0">
                  <a:pos x="31" y="14"/>
                </a:cxn>
                <a:cxn ang="0">
                  <a:pos x="21" y="22"/>
                </a:cxn>
                <a:cxn ang="0">
                  <a:pos x="15" y="31"/>
                </a:cxn>
                <a:cxn ang="0">
                  <a:pos x="10" y="41"/>
                </a:cxn>
                <a:cxn ang="0">
                  <a:pos x="4" y="50"/>
                </a:cxn>
                <a:cxn ang="0">
                  <a:pos x="2" y="62"/>
                </a:cxn>
                <a:cxn ang="0">
                  <a:pos x="0" y="73"/>
                </a:cxn>
                <a:cxn ang="0">
                  <a:pos x="2" y="85"/>
                </a:cxn>
                <a:cxn ang="0">
                  <a:pos x="4" y="96"/>
                </a:cxn>
                <a:cxn ang="0">
                  <a:pos x="10" y="104"/>
                </a:cxn>
                <a:cxn ang="0">
                  <a:pos x="15" y="114"/>
                </a:cxn>
                <a:cxn ang="0">
                  <a:pos x="21" y="123"/>
                </a:cxn>
                <a:cxn ang="0">
                  <a:pos x="31" y="129"/>
                </a:cxn>
                <a:cxn ang="0">
                  <a:pos x="42" y="135"/>
                </a:cxn>
                <a:cxn ang="0">
                  <a:pos x="52" y="139"/>
                </a:cxn>
                <a:cxn ang="0">
                  <a:pos x="63" y="144"/>
                </a:cxn>
                <a:cxn ang="0">
                  <a:pos x="75" y="144"/>
                </a:cxn>
                <a:cxn ang="0">
                  <a:pos x="87" y="144"/>
                </a:cxn>
                <a:cxn ang="0">
                  <a:pos x="100" y="139"/>
                </a:cxn>
                <a:cxn ang="0">
                  <a:pos x="110" y="135"/>
                </a:cxn>
                <a:cxn ang="0">
                  <a:pos x="119" y="129"/>
                </a:cxn>
                <a:cxn ang="0">
                  <a:pos x="127" y="123"/>
                </a:cxn>
                <a:cxn ang="0">
                  <a:pos x="135" y="114"/>
                </a:cxn>
                <a:cxn ang="0">
                  <a:pos x="142" y="104"/>
                </a:cxn>
                <a:cxn ang="0">
                  <a:pos x="146" y="96"/>
                </a:cxn>
                <a:cxn ang="0">
                  <a:pos x="150" y="85"/>
                </a:cxn>
                <a:cxn ang="0">
                  <a:pos x="150" y="73"/>
                </a:cxn>
                <a:cxn ang="0">
                  <a:pos x="150" y="73"/>
                </a:cxn>
              </a:cxnLst>
              <a:rect l="0" t="0" r="r" b="b"/>
              <a:pathLst>
                <a:path w="150" h="144">
                  <a:moveTo>
                    <a:pt x="150" y="70"/>
                  </a:moveTo>
                  <a:lnTo>
                    <a:pt x="150" y="62"/>
                  </a:lnTo>
                  <a:lnTo>
                    <a:pt x="146" y="50"/>
                  </a:lnTo>
                  <a:lnTo>
                    <a:pt x="142" y="41"/>
                  </a:lnTo>
                  <a:lnTo>
                    <a:pt x="135" y="31"/>
                  </a:lnTo>
                  <a:lnTo>
                    <a:pt x="127" y="22"/>
                  </a:lnTo>
                  <a:lnTo>
                    <a:pt x="119" y="14"/>
                  </a:lnTo>
                  <a:lnTo>
                    <a:pt x="110" y="8"/>
                  </a:lnTo>
                  <a:lnTo>
                    <a:pt x="100" y="4"/>
                  </a:lnTo>
                  <a:lnTo>
                    <a:pt x="87" y="2"/>
                  </a:lnTo>
                  <a:lnTo>
                    <a:pt x="75" y="0"/>
                  </a:lnTo>
                  <a:lnTo>
                    <a:pt x="63" y="2"/>
                  </a:lnTo>
                  <a:lnTo>
                    <a:pt x="52" y="4"/>
                  </a:lnTo>
                  <a:lnTo>
                    <a:pt x="42" y="8"/>
                  </a:lnTo>
                  <a:lnTo>
                    <a:pt x="31" y="14"/>
                  </a:lnTo>
                  <a:lnTo>
                    <a:pt x="21" y="22"/>
                  </a:lnTo>
                  <a:lnTo>
                    <a:pt x="15" y="31"/>
                  </a:lnTo>
                  <a:lnTo>
                    <a:pt x="10" y="41"/>
                  </a:lnTo>
                  <a:lnTo>
                    <a:pt x="4" y="50"/>
                  </a:lnTo>
                  <a:lnTo>
                    <a:pt x="2" y="62"/>
                  </a:lnTo>
                  <a:lnTo>
                    <a:pt x="0" y="73"/>
                  </a:lnTo>
                  <a:lnTo>
                    <a:pt x="2" y="85"/>
                  </a:lnTo>
                  <a:lnTo>
                    <a:pt x="4" y="96"/>
                  </a:lnTo>
                  <a:lnTo>
                    <a:pt x="10" y="104"/>
                  </a:lnTo>
                  <a:lnTo>
                    <a:pt x="15" y="114"/>
                  </a:lnTo>
                  <a:lnTo>
                    <a:pt x="21" y="123"/>
                  </a:lnTo>
                  <a:lnTo>
                    <a:pt x="31" y="129"/>
                  </a:lnTo>
                  <a:lnTo>
                    <a:pt x="42" y="135"/>
                  </a:lnTo>
                  <a:lnTo>
                    <a:pt x="52" y="139"/>
                  </a:lnTo>
                  <a:lnTo>
                    <a:pt x="63" y="144"/>
                  </a:lnTo>
                  <a:lnTo>
                    <a:pt x="75" y="144"/>
                  </a:lnTo>
                  <a:lnTo>
                    <a:pt x="87" y="144"/>
                  </a:lnTo>
                  <a:lnTo>
                    <a:pt x="100" y="139"/>
                  </a:lnTo>
                  <a:lnTo>
                    <a:pt x="110" y="135"/>
                  </a:lnTo>
                  <a:lnTo>
                    <a:pt x="119" y="129"/>
                  </a:lnTo>
                  <a:lnTo>
                    <a:pt x="127" y="123"/>
                  </a:lnTo>
                  <a:lnTo>
                    <a:pt x="135" y="114"/>
                  </a:lnTo>
                  <a:lnTo>
                    <a:pt x="142" y="104"/>
                  </a:lnTo>
                  <a:lnTo>
                    <a:pt x="146" y="96"/>
                  </a:lnTo>
                  <a:lnTo>
                    <a:pt x="150" y="85"/>
                  </a:lnTo>
                  <a:lnTo>
                    <a:pt x="150" y="73"/>
                  </a:lnTo>
                  <a:lnTo>
                    <a:pt x="150" y="73"/>
                  </a:lnTo>
                </a:path>
              </a:pathLst>
            </a:custGeom>
            <a:noFill/>
            <a:ln w="6350">
              <a:solidFill>
                <a:srgbClr val="000000"/>
              </a:solidFill>
              <a:prstDash val="solid"/>
              <a:round/>
              <a:headEnd/>
              <a:tailEnd/>
            </a:ln>
          </p:spPr>
          <p:txBody>
            <a:bodyPr/>
            <a:lstStyle/>
            <a:p>
              <a:endParaRPr lang="en-US"/>
            </a:p>
          </p:txBody>
        </p:sp>
        <p:sp>
          <p:nvSpPr>
            <p:cNvPr id="231498" name="Rectangle 74"/>
            <p:cNvSpPr>
              <a:spLocks noChangeArrowheads="1"/>
            </p:cNvSpPr>
            <p:nvPr/>
          </p:nvSpPr>
          <p:spPr bwMode="auto">
            <a:xfrm>
              <a:off x="1471" y="1691"/>
              <a:ext cx="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1</a:t>
              </a:r>
              <a:endParaRPr lang="en-US">
                <a:latin typeface="Times" charset="0"/>
              </a:endParaRPr>
            </a:p>
          </p:txBody>
        </p:sp>
        <p:sp>
          <p:nvSpPr>
            <p:cNvPr id="231499" name="Rectangle 75"/>
            <p:cNvSpPr>
              <a:spLocks noChangeArrowheads="1"/>
            </p:cNvSpPr>
            <p:nvPr/>
          </p:nvSpPr>
          <p:spPr bwMode="auto">
            <a:xfrm>
              <a:off x="2813" y="1768"/>
              <a:ext cx="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2</a:t>
              </a:r>
              <a:endParaRPr lang="en-US">
                <a:latin typeface="Times" charset="0"/>
              </a:endParaRPr>
            </a:p>
          </p:txBody>
        </p:sp>
        <p:sp>
          <p:nvSpPr>
            <p:cNvPr id="231500" name="Rectangle 76"/>
            <p:cNvSpPr>
              <a:spLocks noChangeArrowheads="1"/>
            </p:cNvSpPr>
            <p:nvPr/>
          </p:nvSpPr>
          <p:spPr bwMode="auto">
            <a:xfrm>
              <a:off x="3728" y="1111"/>
              <a:ext cx="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3</a:t>
              </a:r>
              <a:endParaRPr lang="en-US">
                <a:latin typeface="Times" charset="0"/>
              </a:endParaRPr>
            </a:p>
          </p:txBody>
        </p:sp>
        <p:sp>
          <p:nvSpPr>
            <p:cNvPr id="231501" name="Rectangle 77"/>
            <p:cNvSpPr>
              <a:spLocks noChangeArrowheads="1"/>
            </p:cNvSpPr>
            <p:nvPr/>
          </p:nvSpPr>
          <p:spPr bwMode="auto">
            <a:xfrm>
              <a:off x="1740" y="1122"/>
              <a:ext cx="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4</a:t>
              </a:r>
              <a:endParaRPr lang="en-US">
                <a:latin typeface="Times" charset="0"/>
              </a:endParaRPr>
            </a:p>
          </p:txBody>
        </p:sp>
        <p:sp>
          <p:nvSpPr>
            <p:cNvPr id="231502" name="Rectangle 78"/>
            <p:cNvSpPr>
              <a:spLocks noChangeArrowheads="1"/>
            </p:cNvSpPr>
            <p:nvPr/>
          </p:nvSpPr>
          <p:spPr bwMode="auto">
            <a:xfrm>
              <a:off x="2719" y="1115"/>
              <a:ext cx="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5</a:t>
              </a:r>
              <a:endParaRPr lang="en-US">
                <a:latin typeface="Times" charset="0"/>
              </a:endParaRPr>
            </a:p>
          </p:txBody>
        </p:sp>
        <p:sp>
          <p:nvSpPr>
            <p:cNvPr id="231503" name="Freeform 79"/>
            <p:cNvSpPr>
              <a:spLocks/>
            </p:cNvSpPr>
            <p:nvPr/>
          </p:nvSpPr>
          <p:spPr bwMode="auto">
            <a:xfrm>
              <a:off x="2590" y="931"/>
              <a:ext cx="37" cy="62"/>
            </a:xfrm>
            <a:custGeom>
              <a:avLst/>
              <a:gdLst/>
              <a:ahLst/>
              <a:cxnLst>
                <a:cxn ang="0">
                  <a:pos x="19" y="56"/>
                </a:cxn>
                <a:cxn ang="0">
                  <a:pos x="4" y="62"/>
                </a:cxn>
                <a:cxn ang="0">
                  <a:pos x="0" y="0"/>
                </a:cxn>
                <a:cxn ang="0">
                  <a:pos x="37" y="50"/>
                </a:cxn>
                <a:cxn ang="0">
                  <a:pos x="21" y="56"/>
                </a:cxn>
              </a:cxnLst>
              <a:rect l="0" t="0" r="r" b="b"/>
              <a:pathLst>
                <a:path w="37" h="62">
                  <a:moveTo>
                    <a:pt x="19" y="56"/>
                  </a:moveTo>
                  <a:lnTo>
                    <a:pt x="4" y="62"/>
                  </a:lnTo>
                  <a:lnTo>
                    <a:pt x="0" y="0"/>
                  </a:lnTo>
                  <a:lnTo>
                    <a:pt x="37" y="50"/>
                  </a:lnTo>
                  <a:lnTo>
                    <a:pt x="21" y="56"/>
                  </a:lnTo>
                </a:path>
              </a:pathLst>
            </a:custGeom>
            <a:noFill/>
            <a:ln w="6350">
              <a:solidFill>
                <a:srgbClr val="000000"/>
              </a:solidFill>
              <a:prstDash val="solid"/>
              <a:round/>
              <a:headEnd/>
              <a:tailEnd/>
            </a:ln>
          </p:spPr>
          <p:txBody>
            <a:bodyPr/>
            <a:lstStyle/>
            <a:p>
              <a:endParaRPr lang="en-US"/>
            </a:p>
          </p:txBody>
        </p:sp>
        <p:sp>
          <p:nvSpPr>
            <p:cNvPr id="231504" name="Freeform 80"/>
            <p:cNvSpPr>
              <a:spLocks/>
            </p:cNvSpPr>
            <p:nvPr/>
          </p:nvSpPr>
          <p:spPr bwMode="auto">
            <a:xfrm>
              <a:off x="2594" y="933"/>
              <a:ext cx="35" cy="62"/>
            </a:xfrm>
            <a:custGeom>
              <a:avLst/>
              <a:gdLst/>
              <a:ahLst/>
              <a:cxnLst>
                <a:cxn ang="0">
                  <a:pos x="17" y="56"/>
                </a:cxn>
                <a:cxn ang="0">
                  <a:pos x="2" y="62"/>
                </a:cxn>
                <a:cxn ang="0">
                  <a:pos x="0" y="0"/>
                </a:cxn>
                <a:cxn ang="0">
                  <a:pos x="35" y="50"/>
                </a:cxn>
                <a:cxn ang="0">
                  <a:pos x="17" y="56"/>
                </a:cxn>
              </a:cxnLst>
              <a:rect l="0" t="0" r="r" b="b"/>
              <a:pathLst>
                <a:path w="35" h="62">
                  <a:moveTo>
                    <a:pt x="17" y="56"/>
                  </a:moveTo>
                  <a:lnTo>
                    <a:pt x="2" y="62"/>
                  </a:lnTo>
                  <a:lnTo>
                    <a:pt x="0" y="0"/>
                  </a:lnTo>
                  <a:lnTo>
                    <a:pt x="35" y="50"/>
                  </a:lnTo>
                  <a:lnTo>
                    <a:pt x="17" y="56"/>
                  </a:lnTo>
                  <a:close/>
                </a:path>
              </a:pathLst>
            </a:custGeom>
            <a:solidFill>
              <a:srgbClr val="000000"/>
            </a:solidFill>
            <a:ln w="9525">
              <a:noFill/>
              <a:round/>
              <a:headEnd/>
              <a:tailEnd/>
            </a:ln>
          </p:spPr>
          <p:txBody>
            <a:bodyPr/>
            <a:lstStyle/>
            <a:p>
              <a:endParaRPr lang="en-US"/>
            </a:p>
          </p:txBody>
        </p:sp>
        <p:sp>
          <p:nvSpPr>
            <p:cNvPr id="231505" name="Freeform 81"/>
            <p:cNvSpPr>
              <a:spLocks/>
            </p:cNvSpPr>
            <p:nvPr/>
          </p:nvSpPr>
          <p:spPr bwMode="auto">
            <a:xfrm>
              <a:off x="2611" y="989"/>
              <a:ext cx="33" cy="472"/>
            </a:xfrm>
            <a:custGeom>
              <a:avLst/>
              <a:gdLst/>
              <a:ahLst/>
              <a:cxnLst>
                <a:cxn ang="0">
                  <a:pos x="23" y="472"/>
                </a:cxn>
                <a:cxn ang="0">
                  <a:pos x="27" y="426"/>
                </a:cxn>
                <a:cxn ang="0">
                  <a:pos x="29" y="380"/>
                </a:cxn>
                <a:cxn ang="0">
                  <a:pos x="31" y="332"/>
                </a:cxn>
                <a:cxn ang="0">
                  <a:pos x="33" y="284"/>
                </a:cxn>
                <a:cxn ang="0">
                  <a:pos x="33" y="234"/>
                </a:cxn>
                <a:cxn ang="0">
                  <a:pos x="31" y="186"/>
                </a:cxn>
                <a:cxn ang="0">
                  <a:pos x="27" y="140"/>
                </a:cxn>
                <a:cxn ang="0">
                  <a:pos x="21" y="92"/>
                </a:cxn>
                <a:cxn ang="0">
                  <a:pos x="12" y="46"/>
                </a:cxn>
                <a:cxn ang="0">
                  <a:pos x="0" y="0"/>
                </a:cxn>
              </a:cxnLst>
              <a:rect l="0" t="0" r="r" b="b"/>
              <a:pathLst>
                <a:path w="33" h="472">
                  <a:moveTo>
                    <a:pt x="23" y="472"/>
                  </a:moveTo>
                  <a:lnTo>
                    <a:pt x="27" y="426"/>
                  </a:lnTo>
                  <a:lnTo>
                    <a:pt x="29" y="380"/>
                  </a:lnTo>
                  <a:lnTo>
                    <a:pt x="31" y="332"/>
                  </a:lnTo>
                  <a:lnTo>
                    <a:pt x="33" y="284"/>
                  </a:lnTo>
                  <a:lnTo>
                    <a:pt x="33" y="234"/>
                  </a:lnTo>
                  <a:lnTo>
                    <a:pt x="31" y="186"/>
                  </a:lnTo>
                  <a:lnTo>
                    <a:pt x="27" y="140"/>
                  </a:lnTo>
                  <a:lnTo>
                    <a:pt x="21" y="92"/>
                  </a:lnTo>
                  <a:lnTo>
                    <a:pt x="12" y="46"/>
                  </a:lnTo>
                  <a:lnTo>
                    <a:pt x="0" y="0"/>
                  </a:lnTo>
                </a:path>
              </a:pathLst>
            </a:custGeom>
            <a:noFill/>
            <a:ln w="6350">
              <a:solidFill>
                <a:srgbClr val="000000"/>
              </a:solidFill>
              <a:prstDash val="solid"/>
              <a:round/>
              <a:headEnd/>
              <a:tailEnd/>
            </a:ln>
          </p:spPr>
          <p:txBody>
            <a:bodyPr/>
            <a:lstStyle/>
            <a:p>
              <a:endParaRPr lang="en-US"/>
            </a:p>
          </p:txBody>
        </p:sp>
        <p:sp>
          <p:nvSpPr>
            <p:cNvPr id="231506" name="Rectangle 82"/>
            <p:cNvSpPr>
              <a:spLocks noChangeArrowheads="1"/>
            </p:cNvSpPr>
            <p:nvPr/>
          </p:nvSpPr>
          <p:spPr bwMode="auto">
            <a:xfrm>
              <a:off x="2677" y="984"/>
              <a:ext cx="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u</a:t>
              </a:r>
              <a:endParaRPr lang="en-US">
                <a:latin typeface="Times" charset="0"/>
              </a:endParaRPr>
            </a:p>
          </p:txBody>
        </p:sp>
        <p:sp>
          <p:nvSpPr>
            <p:cNvPr id="231507" name="Rectangle 83"/>
            <p:cNvSpPr>
              <a:spLocks noChangeArrowheads="1"/>
            </p:cNvSpPr>
            <p:nvPr/>
          </p:nvSpPr>
          <p:spPr bwMode="auto">
            <a:xfrm>
              <a:off x="2713" y="984"/>
              <a:ext cx="2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 </a:t>
              </a:r>
              <a:endParaRPr lang="en-US">
                <a:latin typeface="Times" charset="0"/>
              </a:endParaRPr>
            </a:p>
          </p:txBody>
        </p:sp>
        <p:sp>
          <p:nvSpPr>
            <p:cNvPr id="231508" name="Rectangle 84"/>
            <p:cNvSpPr>
              <a:spLocks noChangeArrowheads="1"/>
            </p:cNvSpPr>
            <p:nvPr/>
          </p:nvSpPr>
          <p:spPr bwMode="auto">
            <a:xfrm>
              <a:off x="2731" y="984"/>
              <a:ext cx="42"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a:t>
              </a:r>
              <a:endParaRPr lang="en-US">
                <a:latin typeface="Times" charset="0"/>
              </a:endParaRPr>
            </a:p>
          </p:txBody>
        </p:sp>
        <p:sp>
          <p:nvSpPr>
            <p:cNvPr id="231509" name="Rectangle 85"/>
            <p:cNvSpPr>
              <a:spLocks noChangeArrowheads="1"/>
            </p:cNvSpPr>
            <p:nvPr/>
          </p:nvSpPr>
          <p:spPr bwMode="auto">
            <a:xfrm>
              <a:off x="2769" y="984"/>
              <a:ext cx="2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 </a:t>
              </a:r>
              <a:endParaRPr lang="en-US">
                <a:latin typeface="Times" charset="0"/>
              </a:endParaRPr>
            </a:p>
          </p:txBody>
        </p:sp>
        <p:sp>
          <p:nvSpPr>
            <p:cNvPr id="231510" name="Rectangle 86"/>
            <p:cNvSpPr>
              <a:spLocks noChangeArrowheads="1"/>
            </p:cNvSpPr>
            <p:nvPr/>
          </p:nvSpPr>
          <p:spPr bwMode="auto">
            <a:xfrm>
              <a:off x="2787" y="984"/>
              <a:ext cx="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a:t>
              </a:r>
              <a:endParaRPr lang="en-US">
                <a:latin typeface="Times" charset="0"/>
              </a:endParaRPr>
            </a:p>
          </p:txBody>
        </p:sp>
        <p:sp>
          <p:nvSpPr>
            <p:cNvPr id="231511" name="Rectangle 87"/>
            <p:cNvSpPr>
              <a:spLocks noChangeArrowheads="1"/>
            </p:cNvSpPr>
            <p:nvPr/>
          </p:nvSpPr>
          <p:spPr bwMode="auto">
            <a:xfrm>
              <a:off x="1718" y="973"/>
              <a:ext cx="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u</a:t>
              </a:r>
              <a:endParaRPr lang="en-US">
                <a:latin typeface="Times" charset="0"/>
              </a:endParaRPr>
            </a:p>
          </p:txBody>
        </p:sp>
        <p:sp>
          <p:nvSpPr>
            <p:cNvPr id="231512" name="Rectangle 88"/>
            <p:cNvSpPr>
              <a:spLocks noChangeArrowheads="1"/>
            </p:cNvSpPr>
            <p:nvPr/>
          </p:nvSpPr>
          <p:spPr bwMode="auto">
            <a:xfrm>
              <a:off x="1756" y="973"/>
              <a:ext cx="2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 </a:t>
              </a:r>
              <a:endParaRPr lang="en-US">
                <a:latin typeface="Times" charset="0"/>
              </a:endParaRPr>
            </a:p>
          </p:txBody>
        </p:sp>
        <p:sp>
          <p:nvSpPr>
            <p:cNvPr id="231513" name="Rectangle 89"/>
            <p:cNvSpPr>
              <a:spLocks noChangeArrowheads="1"/>
            </p:cNvSpPr>
            <p:nvPr/>
          </p:nvSpPr>
          <p:spPr bwMode="auto">
            <a:xfrm>
              <a:off x="1774" y="973"/>
              <a:ext cx="42"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a:t>
              </a:r>
              <a:endParaRPr lang="en-US">
                <a:latin typeface="Times" charset="0"/>
              </a:endParaRPr>
            </a:p>
          </p:txBody>
        </p:sp>
        <p:sp>
          <p:nvSpPr>
            <p:cNvPr id="231514" name="Rectangle 90"/>
            <p:cNvSpPr>
              <a:spLocks noChangeArrowheads="1"/>
            </p:cNvSpPr>
            <p:nvPr/>
          </p:nvSpPr>
          <p:spPr bwMode="auto">
            <a:xfrm>
              <a:off x="1812" y="973"/>
              <a:ext cx="2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 </a:t>
              </a:r>
              <a:endParaRPr lang="en-US">
                <a:latin typeface="Times" charset="0"/>
              </a:endParaRPr>
            </a:p>
          </p:txBody>
        </p:sp>
        <p:sp>
          <p:nvSpPr>
            <p:cNvPr id="231515" name="Rectangle 91"/>
            <p:cNvSpPr>
              <a:spLocks noChangeArrowheads="1"/>
            </p:cNvSpPr>
            <p:nvPr/>
          </p:nvSpPr>
          <p:spPr bwMode="auto">
            <a:xfrm>
              <a:off x="1830" y="973"/>
              <a:ext cx="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a:t>
              </a:r>
              <a:endParaRPr lang="en-US">
                <a:latin typeface="Times" charset="0"/>
              </a:endParaRPr>
            </a:p>
          </p:txBody>
        </p:sp>
        <p:sp>
          <p:nvSpPr>
            <p:cNvPr id="231516" name="Rectangle 92"/>
            <p:cNvSpPr>
              <a:spLocks noChangeArrowheads="1"/>
            </p:cNvSpPr>
            <p:nvPr/>
          </p:nvSpPr>
          <p:spPr bwMode="auto">
            <a:xfrm>
              <a:off x="1481" y="1228"/>
              <a:ext cx="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u</a:t>
              </a:r>
              <a:endParaRPr lang="en-US">
                <a:latin typeface="Times" charset="0"/>
              </a:endParaRPr>
            </a:p>
          </p:txBody>
        </p:sp>
        <p:sp>
          <p:nvSpPr>
            <p:cNvPr id="231517" name="Rectangle 93"/>
            <p:cNvSpPr>
              <a:spLocks noChangeArrowheads="1"/>
            </p:cNvSpPr>
            <p:nvPr/>
          </p:nvSpPr>
          <p:spPr bwMode="auto">
            <a:xfrm>
              <a:off x="1519" y="1228"/>
              <a:ext cx="2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a:t>
              </a:r>
              <a:endParaRPr lang="en-US">
                <a:latin typeface="Times" charset="0"/>
              </a:endParaRPr>
            </a:p>
          </p:txBody>
        </p:sp>
        <p:sp>
          <p:nvSpPr>
            <p:cNvPr id="231518" name="Rectangle 94"/>
            <p:cNvSpPr>
              <a:spLocks noChangeArrowheads="1"/>
            </p:cNvSpPr>
            <p:nvPr/>
          </p:nvSpPr>
          <p:spPr bwMode="auto">
            <a:xfrm>
              <a:off x="1537" y="1228"/>
              <a:ext cx="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5</a:t>
              </a:r>
              <a:endParaRPr lang="en-US">
                <a:latin typeface="Times" charset="0"/>
              </a:endParaRPr>
            </a:p>
          </p:txBody>
        </p:sp>
        <p:sp>
          <p:nvSpPr>
            <p:cNvPr id="231519" name="Rectangle 95"/>
            <p:cNvSpPr>
              <a:spLocks noChangeArrowheads="1"/>
            </p:cNvSpPr>
            <p:nvPr/>
          </p:nvSpPr>
          <p:spPr bwMode="auto">
            <a:xfrm>
              <a:off x="1814" y="1794"/>
              <a:ext cx="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u</a:t>
              </a:r>
              <a:endParaRPr lang="en-US">
                <a:latin typeface="Times" charset="0"/>
              </a:endParaRPr>
            </a:p>
          </p:txBody>
        </p:sp>
        <p:sp>
          <p:nvSpPr>
            <p:cNvPr id="231520" name="Rectangle 96"/>
            <p:cNvSpPr>
              <a:spLocks noChangeArrowheads="1"/>
            </p:cNvSpPr>
            <p:nvPr/>
          </p:nvSpPr>
          <p:spPr bwMode="auto">
            <a:xfrm>
              <a:off x="1852" y="1794"/>
              <a:ext cx="2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a:t>
              </a:r>
              <a:endParaRPr lang="en-US">
                <a:latin typeface="Times" charset="0"/>
              </a:endParaRPr>
            </a:p>
          </p:txBody>
        </p:sp>
        <p:sp>
          <p:nvSpPr>
            <p:cNvPr id="231521" name="Rectangle 97"/>
            <p:cNvSpPr>
              <a:spLocks noChangeArrowheads="1"/>
            </p:cNvSpPr>
            <p:nvPr/>
          </p:nvSpPr>
          <p:spPr bwMode="auto">
            <a:xfrm>
              <a:off x="1870" y="1794"/>
              <a:ext cx="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5</a:t>
              </a:r>
              <a:endParaRPr lang="en-US">
                <a:latin typeface="Times" charset="0"/>
              </a:endParaRPr>
            </a:p>
          </p:txBody>
        </p:sp>
        <p:sp>
          <p:nvSpPr>
            <p:cNvPr id="231522" name="Rectangle 98"/>
            <p:cNvSpPr>
              <a:spLocks noChangeArrowheads="1"/>
            </p:cNvSpPr>
            <p:nvPr/>
          </p:nvSpPr>
          <p:spPr bwMode="auto">
            <a:xfrm>
              <a:off x="3429" y="1222"/>
              <a:ext cx="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u</a:t>
              </a:r>
              <a:endParaRPr lang="en-US">
                <a:latin typeface="Times" charset="0"/>
              </a:endParaRPr>
            </a:p>
          </p:txBody>
        </p:sp>
        <p:sp>
          <p:nvSpPr>
            <p:cNvPr id="231523" name="Rectangle 99"/>
            <p:cNvSpPr>
              <a:spLocks noChangeArrowheads="1"/>
            </p:cNvSpPr>
            <p:nvPr/>
          </p:nvSpPr>
          <p:spPr bwMode="auto">
            <a:xfrm>
              <a:off x="3465" y="1222"/>
              <a:ext cx="2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a:t>
              </a:r>
              <a:endParaRPr lang="en-US">
                <a:latin typeface="Times" charset="0"/>
              </a:endParaRPr>
            </a:p>
          </p:txBody>
        </p:sp>
        <p:sp>
          <p:nvSpPr>
            <p:cNvPr id="231524" name="Rectangle 100"/>
            <p:cNvSpPr>
              <a:spLocks noChangeArrowheads="1"/>
            </p:cNvSpPr>
            <p:nvPr/>
          </p:nvSpPr>
          <p:spPr bwMode="auto">
            <a:xfrm>
              <a:off x="3483" y="1222"/>
              <a:ext cx="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5</a:t>
              </a:r>
              <a:endParaRPr lang="en-US">
                <a:latin typeface="Times" charset="0"/>
              </a:endParaRPr>
            </a:p>
          </p:txBody>
        </p:sp>
        <p:sp>
          <p:nvSpPr>
            <p:cNvPr id="231525" name="Rectangle 101"/>
            <p:cNvSpPr>
              <a:spLocks noChangeArrowheads="1"/>
            </p:cNvSpPr>
            <p:nvPr/>
          </p:nvSpPr>
          <p:spPr bwMode="auto">
            <a:xfrm>
              <a:off x="3654" y="990"/>
              <a:ext cx="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u</a:t>
              </a:r>
              <a:endParaRPr lang="en-US">
                <a:latin typeface="Times" charset="0"/>
              </a:endParaRPr>
            </a:p>
          </p:txBody>
        </p:sp>
        <p:sp>
          <p:nvSpPr>
            <p:cNvPr id="231526" name="Rectangle 102"/>
            <p:cNvSpPr>
              <a:spLocks noChangeArrowheads="1"/>
            </p:cNvSpPr>
            <p:nvPr/>
          </p:nvSpPr>
          <p:spPr bwMode="auto">
            <a:xfrm>
              <a:off x="3690" y="990"/>
              <a:ext cx="2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 </a:t>
              </a:r>
              <a:endParaRPr lang="en-US">
                <a:latin typeface="Times" charset="0"/>
              </a:endParaRPr>
            </a:p>
          </p:txBody>
        </p:sp>
        <p:sp>
          <p:nvSpPr>
            <p:cNvPr id="231527" name="Rectangle 103"/>
            <p:cNvSpPr>
              <a:spLocks noChangeArrowheads="1"/>
            </p:cNvSpPr>
            <p:nvPr/>
          </p:nvSpPr>
          <p:spPr bwMode="auto">
            <a:xfrm>
              <a:off x="3708" y="990"/>
              <a:ext cx="42"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a:t>
              </a:r>
              <a:endParaRPr lang="en-US">
                <a:latin typeface="Times" charset="0"/>
              </a:endParaRPr>
            </a:p>
          </p:txBody>
        </p:sp>
        <p:sp>
          <p:nvSpPr>
            <p:cNvPr id="231528" name="Rectangle 104"/>
            <p:cNvSpPr>
              <a:spLocks noChangeArrowheads="1"/>
            </p:cNvSpPr>
            <p:nvPr/>
          </p:nvSpPr>
          <p:spPr bwMode="auto">
            <a:xfrm>
              <a:off x="3746" y="990"/>
              <a:ext cx="2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 </a:t>
              </a:r>
              <a:endParaRPr lang="en-US">
                <a:latin typeface="Times" charset="0"/>
              </a:endParaRPr>
            </a:p>
          </p:txBody>
        </p:sp>
        <p:sp>
          <p:nvSpPr>
            <p:cNvPr id="231529" name="Rectangle 105"/>
            <p:cNvSpPr>
              <a:spLocks noChangeArrowheads="1"/>
            </p:cNvSpPr>
            <p:nvPr/>
          </p:nvSpPr>
          <p:spPr bwMode="auto">
            <a:xfrm>
              <a:off x="3764" y="990"/>
              <a:ext cx="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7</a:t>
              </a:r>
              <a:endParaRPr lang="en-US">
                <a:latin typeface="Times" charset="0"/>
              </a:endParaRPr>
            </a:p>
          </p:txBody>
        </p:sp>
      </p:grpSp>
      <p:sp>
        <p:nvSpPr>
          <p:cNvPr id="231548" name="Rectangle 124"/>
          <p:cNvSpPr>
            <a:spLocks noGrp="1" noChangeArrowheads="1"/>
          </p:cNvSpPr>
          <p:nvPr>
            <p:ph type="title"/>
          </p:nvPr>
        </p:nvSpPr>
        <p:spPr/>
        <p:txBody>
          <a:bodyPr/>
          <a:lstStyle/>
          <a:p>
            <a:r>
              <a:rPr lang="en-US" b="1"/>
              <a:t>Cache coherence problem</a:t>
            </a:r>
            <a:br>
              <a:rPr lang="en-US" b="1"/>
            </a:br>
            <a:endParaRPr lang="en-US"/>
          </a:p>
        </p:txBody>
      </p:sp>
      <p:sp>
        <p:nvSpPr>
          <p:cNvPr id="231549" name="Rectangle 125"/>
          <p:cNvSpPr>
            <a:spLocks noGrp="1" noChangeArrowheads="1"/>
          </p:cNvSpPr>
          <p:nvPr>
            <p:ph type="body" idx="1"/>
          </p:nvPr>
        </p:nvSpPr>
        <p:spPr>
          <a:xfrm>
            <a:off x="762000" y="3124200"/>
            <a:ext cx="7848600" cy="2971800"/>
          </a:xfrm>
        </p:spPr>
        <p:txBody>
          <a:bodyPr/>
          <a:lstStyle/>
          <a:p>
            <a:r>
              <a:rPr lang="en-US"/>
              <a:t>Processors see different values for u after event 3</a:t>
            </a:r>
          </a:p>
          <a:p>
            <a:r>
              <a:rPr lang="en-US"/>
              <a:t>With write back caches, value written back to memory depends on circumstance of which cache flushes or writes back value when</a:t>
            </a:r>
          </a:p>
          <a:p>
            <a:r>
              <a:rPr lang="en-US"/>
              <a:t>Processes accessing main memory may see very stale value</a:t>
            </a:r>
          </a:p>
          <a:p>
            <a:r>
              <a:rPr lang="en-US"/>
              <a:t>Unacceptable to programs, and frequent!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2" name="Rectangle 4"/>
          <p:cNvSpPr>
            <a:spLocks noChangeArrowheads="1"/>
          </p:cNvSpPr>
          <p:nvPr/>
        </p:nvSpPr>
        <p:spPr bwMode="auto">
          <a:xfrm>
            <a:off x="1055688" y="1027113"/>
            <a:ext cx="0" cy="152400"/>
          </a:xfrm>
          <a:prstGeom prst="rect">
            <a:avLst/>
          </a:prstGeom>
          <a:noFill/>
          <a:ln w="9525">
            <a:noFill/>
            <a:miter lim="800000"/>
            <a:headEnd/>
            <a:tailEnd/>
          </a:ln>
        </p:spPr>
        <p:txBody>
          <a:bodyPr wrap="none" lIns="0" tIns="0" rIns="0" bIns="0">
            <a:spAutoFit/>
          </a:bodyPr>
          <a:lstStyle/>
          <a:p>
            <a:endParaRPr lang="en-US">
              <a:latin typeface="Times" charset="0"/>
            </a:endParaRPr>
          </a:p>
        </p:txBody>
      </p:sp>
      <p:sp>
        <p:nvSpPr>
          <p:cNvPr id="232455" name="Rectangle 7"/>
          <p:cNvSpPr>
            <a:spLocks noChangeArrowheads="1"/>
          </p:cNvSpPr>
          <p:nvPr/>
        </p:nvSpPr>
        <p:spPr bwMode="auto">
          <a:xfrm>
            <a:off x="3097213" y="3335338"/>
            <a:ext cx="0" cy="152400"/>
          </a:xfrm>
          <a:prstGeom prst="rect">
            <a:avLst/>
          </a:prstGeom>
          <a:noFill/>
          <a:ln w="9525">
            <a:noFill/>
            <a:miter lim="800000"/>
            <a:headEnd/>
            <a:tailEnd/>
          </a:ln>
        </p:spPr>
        <p:txBody>
          <a:bodyPr wrap="none" lIns="0" tIns="0" rIns="0" bIns="0">
            <a:spAutoFit/>
          </a:bodyPr>
          <a:lstStyle/>
          <a:p>
            <a:endParaRPr lang="en-US">
              <a:latin typeface="Times" charset="0"/>
            </a:endParaRPr>
          </a:p>
        </p:txBody>
      </p:sp>
      <p:sp>
        <p:nvSpPr>
          <p:cNvPr id="232462" name="Rectangle 14"/>
          <p:cNvSpPr>
            <a:spLocks noChangeArrowheads="1"/>
          </p:cNvSpPr>
          <p:nvPr/>
        </p:nvSpPr>
        <p:spPr bwMode="auto">
          <a:xfrm>
            <a:off x="3033713" y="4213225"/>
            <a:ext cx="0" cy="152400"/>
          </a:xfrm>
          <a:prstGeom prst="rect">
            <a:avLst/>
          </a:prstGeom>
          <a:noFill/>
          <a:ln w="9525">
            <a:noFill/>
            <a:miter lim="800000"/>
            <a:headEnd/>
            <a:tailEnd/>
          </a:ln>
        </p:spPr>
        <p:txBody>
          <a:bodyPr wrap="none" lIns="0" tIns="0" rIns="0" bIns="0">
            <a:spAutoFit/>
          </a:bodyPr>
          <a:lstStyle/>
          <a:p>
            <a:endParaRPr lang="en-US">
              <a:latin typeface="Times" charset="0"/>
            </a:endParaRPr>
          </a:p>
        </p:txBody>
      </p:sp>
      <p:sp>
        <p:nvSpPr>
          <p:cNvPr id="232477" name="Rectangle 29"/>
          <p:cNvSpPr>
            <a:spLocks noGrp="1" noChangeArrowheads="1"/>
          </p:cNvSpPr>
          <p:nvPr>
            <p:ph type="title"/>
          </p:nvPr>
        </p:nvSpPr>
        <p:spPr/>
        <p:txBody>
          <a:bodyPr/>
          <a:lstStyle/>
          <a:p>
            <a:r>
              <a:rPr lang="en-US" b="1"/>
              <a:t>Snooping-based coherence</a:t>
            </a:r>
            <a:br>
              <a:rPr lang="en-US" b="1"/>
            </a:br>
            <a:endParaRPr lang="en-US"/>
          </a:p>
        </p:txBody>
      </p:sp>
      <p:sp>
        <p:nvSpPr>
          <p:cNvPr id="232478" name="Rectangle 30"/>
          <p:cNvSpPr>
            <a:spLocks noGrp="1" noChangeArrowheads="1"/>
          </p:cNvSpPr>
          <p:nvPr>
            <p:ph type="body" idx="1"/>
          </p:nvPr>
        </p:nvSpPr>
        <p:spPr>
          <a:xfrm>
            <a:off x="685800" y="1143000"/>
            <a:ext cx="7772400" cy="4419600"/>
          </a:xfrm>
        </p:spPr>
        <p:txBody>
          <a:bodyPr/>
          <a:lstStyle/>
          <a:p>
            <a:r>
              <a:rPr lang="en-US"/>
              <a:t>Basic idea:</a:t>
            </a:r>
          </a:p>
          <a:p>
            <a:pPr lvl="1"/>
            <a:r>
              <a:rPr lang="en-US"/>
              <a:t>Transactions on memory are visible to all processors</a:t>
            </a:r>
          </a:p>
          <a:p>
            <a:pPr lvl="1"/>
            <a:r>
              <a:rPr lang="en-US"/>
              <a:t>Processor or their representatives can snoop (monitor) bus and take action on relevant events</a:t>
            </a:r>
          </a:p>
          <a:p>
            <a:r>
              <a:rPr lang="en-US"/>
              <a:t>Implementation </a:t>
            </a:r>
          </a:p>
          <a:p>
            <a:pPr lvl="1"/>
            <a:r>
              <a:rPr lang="en-US"/>
              <a:t>When a processor writes a value a signal is sent over the bus </a:t>
            </a:r>
          </a:p>
          <a:p>
            <a:pPr lvl="1"/>
            <a:r>
              <a:rPr lang="en-US"/>
              <a:t>Signal is either</a:t>
            </a:r>
          </a:p>
          <a:p>
            <a:pPr lvl="2"/>
            <a:r>
              <a:rPr lang="en-US"/>
              <a:t>Write invalidate tell others cached value is</a:t>
            </a:r>
          </a:p>
          <a:p>
            <a:pPr lvl="2"/>
            <a:r>
              <a:rPr lang="en-US"/>
              <a:t>Write broadcast - tell others the new value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22" name="Rectangle 26"/>
          <p:cNvSpPr>
            <a:spLocks noGrp="1" noChangeArrowheads="1"/>
          </p:cNvSpPr>
          <p:nvPr>
            <p:ph type="title"/>
          </p:nvPr>
        </p:nvSpPr>
        <p:spPr/>
        <p:txBody>
          <a:bodyPr/>
          <a:lstStyle/>
          <a:p>
            <a:r>
              <a:rPr lang="en-US" b="1"/>
              <a:t>Machines</a:t>
            </a:r>
            <a:endParaRPr lang="en-US"/>
          </a:p>
        </p:txBody>
      </p:sp>
      <p:sp>
        <p:nvSpPr>
          <p:cNvPr id="234523" name="Rectangle 27"/>
          <p:cNvSpPr>
            <a:spLocks noGrp="1" noChangeArrowheads="1"/>
          </p:cNvSpPr>
          <p:nvPr>
            <p:ph type="body" idx="1"/>
          </p:nvPr>
        </p:nvSpPr>
        <p:spPr/>
        <p:txBody>
          <a:bodyPr/>
          <a:lstStyle/>
          <a:p>
            <a:pPr>
              <a:lnSpc>
                <a:spcPct val="90000"/>
              </a:lnSpc>
            </a:pPr>
            <a:r>
              <a:rPr lang="en-US"/>
              <a:t>T90, C90, YMP, XMP, SV1,SV2 </a:t>
            </a:r>
          </a:p>
          <a:p>
            <a:pPr>
              <a:lnSpc>
                <a:spcPct val="90000"/>
              </a:lnSpc>
            </a:pPr>
            <a:r>
              <a:rPr lang="en-US"/>
              <a:t>SGI Origin (sort of)</a:t>
            </a:r>
          </a:p>
          <a:p>
            <a:pPr>
              <a:lnSpc>
                <a:spcPct val="90000"/>
              </a:lnSpc>
            </a:pPr>
            <a:r>
              <a:rPr lang="en-US"/>
              <a:t>HP-Exemplar (sort of)</a:t>
            </a:r>
          </a:p>
          <a:p>
            <a:pPr>
              <a:lnSpc>
                <a:spcPct val="90000"/>
              </a:lnSpc>
            </a:pPr>
            <a:r>
              <a:rPr lang="en-US"/>
              <a:t>Various Suns</a:t>
            </a:r>
          </a:p>
          <a:p>
            <a:pPr>
              <a:lnSpc>
                <a:spcPct val="90000"/>
              </a:lnSpc>
            </a:pPr>
            <a:r>
              <a:rPr lang="en-US"/>
              <a:t>Various Wintel boxes</a:t>
            </a:r>
          </a:p>
          <a:p>
            <a:pPr>
              <a:lnSpc>
                <a:spcPct val="90000"/>
              </a:lnSpc>
            </a:pPr>
            <a:r>
              <a:rPr lang="en-US"/>
              <a:t>Most desktop Macintosh</a:t>
            </a:r>
          </a:p>
          <a:p>
            <a:pPr>
              <a:lnSpc>
                <a:spcPct val="90000"/>
              </a:lnSpc>
            </a:pPr>
            <a:r>
              <a:rPr lang="en-US"/>
              <a:t>Not new</a:t>
            </a:r>
          </a:p>
          <a:p>
            <a:pPr lvl="1">
              <a:lnSpc>
                <a:spcPct val="90000"/>
              </a:lnSpc>
            </a:pPr>
            <a:r>
              <a:rPr lang="en-US"/>
              <a:t>BBN GP 1000 Butterfly</a:t>
            </a:r>
          </a:p>
          <a:p>
            <a:pPr lvl="1">
              <a:lnSpc>
                <a:spcPct val="90000"/>
              </a:lnSpc>
            </a:pPr>
            <a:r>
              <a:rPr lang="en-US"/>
              <a:t>Vax 780</a:t>
            </a:r>
          </a:p>
          <a:p>
            <a:pPr>
              <a:lnSpc>
                <a:spcPct val="90000"/>
              </a:lnSpc>
            </a:pP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b="1"/>
              <a:t>Programming methodologies</a:t>
            </a:r>
            <a:endParaRPr lang="en-US"/>
          </a:p>
        </p:txBody>
      </p:sp>
      <p:sp>
        <p:nvSpPr>
          <p:cNvPr id="277507" name="Rectangle 3"/>
          <p:cNvSpPr>
            <a:spLocks noGrp="1" noChangeArrowheads="1"/>
          </p:cNvSpPr>
          <p:nvPr>
            <p:ph type="body" idx="1"/>
          </p:nvPr>
        </p:nvSpPr>
        <p:spPr/>
        <p:txBody>
          <a:bodyPr/>
          <a:lstStyle/>
          <a:p>
            <a:r>
              <a:rPr lang="en-US"/>
              <a:t>Standard Fortran or C and let the compiler do it for you</a:t>
            </a:r>
          </a:p>
          <a:p>
            <a:r>
              <a:rPr lang="en-US"/>
              <a:t>Directive can give hints to compiler (OpenMP)</a:t>
            </a:r>
          </a:p>
          <a:p>
            <a:r>
              <a:rPr lang="en-US"/>
              <a:t>Libraries</a:t>
            </a:r>
          </a:p>
          <a:p>
            <a:r>
              <a:rPr lang="en-US"/>
              <a:t>Threads like methods</a:t>
            </a:r>
          </a:p>
          <a:p>
            <a:pPr lvl="1"/>
            <a:r>
              <a:rPr lang="en-US"/>
              <a:t>Explicitly Start multiple tasks</a:t>
            </a:r>
          </a:p>
          <a:p>
            <a:pPr lvl="1"/>
            <a:r>
              <a:rPr lang="en-US"/>
              <a:t>Each given own section of memory</a:t>
            </a:r>
          </a:p>
          <a:p>
            <a:pPr lvl="1"/>
            <a:r>
              <a:rPr lang="en-US"/>
              <a:t>Use shared variables for communication</a:t>
            </a:r>
          </a:p>
          <a:p>
            <a:r>
              <a:rPr lang="en-US"/>
              <a:t>Message passing can also be used but is not common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b="1"/>
              <a:t>Distributed shared memory (NUMA)</a:t>
            </a:r>
            <a:endParaRPr lang="en-US"/>
          </a:p>
        </p:txBody>
      </p:sp>
      <p:sp>
        <p:nvSpPr>
          <p:cNvPr id="275459" name="Rectangle 3"/>
          <p:cNvSpPr>
            <a:spLocks noGrp="1" noChangeArrowheads="1"/>
          </p:cNvSpPr>
          <p:nvPr>
            <p:ph type="body" idx="1"/>
          </p:nvPr>
        </p:nvSpPr>
        <p:spPr/>
        <p:txBody>
          <a:bodyPr/>
          <a:lstStyle/>
          <a:p>
            <a:r>
              <a:rPr lang="en-US"/>
              <a:t>Consists of N processors and a global address space</a:t>
            </a:r>
          </a:p>
          <a:p>
            <a:pPr lvl="1"/>
            <a:r>
              <a:rPr lang="en-US"/>
              <a:t>All processors can see all memory</a:t>
            </a:r>
          </a:p>
          <a:p>
            <a:pPr lvl="1"/>
            <a:r>
              <a:rPr lang="en-US"/>
              <a:t>Each processor has some amount of local memory</a:t>
            </a:r>
          </a:p>
          <a:p>
            <a:pPr lvl="1"/>
            <a:r>
              <a:rPr lang="en-US"/>
              <a:t>Access to the memory of other processors is slower</a:t>
            </a:r>
          </a:p>
          <a:p>
            <a:r>
              <a:rPr lang="en-US"/>
              <a:t>NonUniform Memory Access</a:t>
            </a:r>
          </a:p>
        </p:txBody>
      </p:sp>
      <p:pic>
        <p:nvPicPr>
          <p:cNvPr id="275465" name="Picture 9"/>
          <p:cNvPicPr>
            <a:picLocks noChangeAspect="1" noChangeArrowheads="1"/>
          </p:cNvPicPr>
          <p:nvPr/>
        </p:nvPicPr>
        <p:blipFill>
          <a:blip r:embed="rId2"/>
          <a:srcRect/>
          <a:stretch>
            <a:fillRect/>
          </a:stretch>
        </p:blipFill>
        <p:spPr bwMode="auto">
          <a:xfrm>
            <a:off x="2819400" y="3657600"/>
            <a:ext cx="4076700" cy="2070100"/>
          </a:xfrm>
          <a:prstGeom prst="rect">
            <a:avLst/>
          </a:prstGeom>
          <a:noFill/>
          <a:ln w="12700">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b="1"/>
              <a:t>Memory</a:t>
            </a:r>
            <a:endParaRPr lang="en-US"/>
          </a:p>
        </p:txBody>
      </p:sp>
      <p:sp>
        <p:nvSpPr>
          <p:cNvPr id="276483" name="Rectangle 3"/>
          <p:cNvSpPr>
            <a:spLocks noGrp="1" noChangeArrowheads="1"/>
          </p:cNvSpPr>
          <p:nvPr>
            <p:ph type="body" idx="1"/>
          </p:nvPr>
        </p:nvSpPr>
        <p:spPr/>
        <p:txBody>
          <a:bodyPr/>
          <a:lstStyle/>
          <a:p>
            <a:r>
              <a:rPr lang="en-US"/>
              <a:t>Easier to build because of slower access to remote memory</a:t>
            </a:r>
          </a:p>
          <a:p>
            <a:r>
              <a:rPr lang="en-US"/>
              <a:t>Similar cache problems</a:t>
            </a:r>
          </a:p>
          <a:p>
            <a:r>
              <a:rPr lang="en-US"/>
              <a:t>Code writers should be aware of data distribution</a:t>
            </a:r>
          </a:p>
          <a:p>
            <a:pPr lvl="1"/>
            <a:r>
              <a:rPr lang="en-US"/>
              <a:t>Load balance</a:t>
            </a:r>
          </a:p>
          <a:p>
            <a:pPr lvl="1"/>
            <a:r>
              <a:rPr lang="en-US"/>
              <a:t>Minimize access of "far" memory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b="1"/>
              <a:t>Programming methodologies</a:t>
            </a:r>
            <a:endParaRPr lang="en-US"/>
          </a:p>
        </p:txBody>
      </p:sp>
      <p:sp>
        <p:nvSpPr>
          <p:cNvPr id="285699" name="Rectangle 3"/>
          <p:cNvSpPr>
            <a:spLocks noGrp="1" noChangeArrowheads="1"/>
          </p:cNvSpPr>
          <p:nvPr>
            <p:ph type="body" idx="1"/>
          </p:nvPr>
        </p:nvSpPr>
        <p:spPr/>
        <p:txBody>
          <a:bodyPr/>
          <a:lstStyle/>
          <a:p>
            <a:pPr>
              <a:lnSpc>
                <a:spcPct val="90000"/>
              </a:lnSpc>
            </a:pPr>
            <a:r>
              <a:rPr lang="en-US"/>
              <a:t>Same as shared memory</a:t>
            </a:r>
          </a:p>
          <a:p>
            <a:pPr>
              <a:lnSpc>
                <a:spcPct val="90000"/>
              </a:lnSpc>
            </a:pPr>
            <a:r>
              <a:rPr lang="en-US"/>
              <a:t>Standard Fortran or C and let the compiler do it for you</a:t>
            </a:r>
          </a:p>
          <a:p>
            <a:pPr>
              <a:lnSpc>
                <a:spcPct val="90000"/>
              </a:lnSpc>
            </a:pPr>
            <a:r>
              <a:rPr lang="en-US"/>
              <a:t>Directive can give hints to compiler (OpenMP)</a:t>
            </a:r>
          </a:p>
          <a:p>
            <a:pPr>
              <a:lnSpc>
                <a:spcPct val="90000"/>
              </a:lnSpc>
            </a:pPr>
            <a:r>
              <a:rPr lang="en-US"/>
              <a:t>Libraries</a:t>
            </a:r>
          </a:p>
          <a:p>
            <a:pPr>
              <a:lnSpc>
                <a:spcPct val="90000"/>
              </a:lnSpc>
            </a:pPr>
            <a:r>
              <a:rPr lang="en-US"/>
              <a:t>Threads like methods</a:t>
            </a:r>
          </a:p>
          <a:p>
            <a:pPr lvl="1">
              <a:lnSpc>
                <a:spcPct val="90000"/>
              </a:lnSpc>
            </a:pPr>
            <a:r>
              <a:rPr lang="en-US"/>
              <a:t>Explicitly Start multiple tasks</a:t>
            </a:r>
          </a:p>
          <a:p>
            <a:pPr lvl="1">
              <a:lnSpc>
                <a:spcPct val="90000"/>
              </a:lnSpc>
            </a:pPr>
            <a:r>
              <a:rPr lang="en-US"/>
              <a:t>Each given own section of memory</a:t>
            </a:r>
          </a:p>
          <a:p>
            <a:pPr lvl="1">
              <a:lnSpc>
                <a:spcPct val="90000"/>
              </a:lnSpc>
            </a:pPr>
            <a:r>
              <a:rPr lang="en-US"/>
              <a:t>Use shared variables for communication</a:t>
            </a:r>
          </a:p>
          <a:p>
            <a:pPr>
              <a:lnSpc>
                <a:spcPct val="90000"/>
              </a:lnSpc>
            </a:pPr>
            <a:r>
              <a:rPr lang="en-US"/>
              <a:t>Message passing can also be used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noFill/>
          <a:ln/>
        </p:spPr>
        <p:txBody>
          <a:bodyPr/>
          <a:lstStyle/>
          <a:p>
            <a:r>
              <a:rPr lang="en-US" b="1"/>
              <a:t>What is Parallelism?</a:t>
            </a:r>
            <a:endParaRPr lang="en-US"/>
          </a:p>
        </p:txBody>
      </p:sp>
      <p:sp>
        <p:nvSpPr>
          <p:cNvPr id="387075" name="Rectangle 3"/>
          <p:cNvSpPr>
            <a:spLocks noGrp="1" noChangeArrowheads="1"/>
          </p:cNvSpPr>
          <p:nvPr>
            <p:ph type="body" idx="1"/>
          </p:nvPr>
        </p:nvSpPr>
        <p:spPr>
          <a:noFill/>
          <a:ln/>
        </p:spPr>
        <p:txBody>
          <a:bodyPr/>
          <a:lstStyle/>
          <a:p>
            <a:r>
              <a:rPr lang="en-US"/>
              <a:t>Consider your favorite computational application </a:t>
            </a:r>
          </a:p>
          <a:p>
            <a:pPr lvl="1">
              <a:buSzPct val="65000"/>
            </a:pPr>
            <a:r>
              <a:rPr lang="en-US"/>
              <a:t>One processor can give me results in N hours</a:t>
            </a:r>
          </a:p>
          <a:p>
            <a:pPr lvl="1">
              <a:buSzPct val="65000"/>
            </a:pPr>
            <a:r>
              <a:rPr lang="en-US"/>
              <a:t>Why not use N processors</a:t>
            </a:r>
            <a:br>
              <a:rPr lang="en-US"/>
            </a:br>
            <a:r>
              <a:rPr lang="en-US"/>
              <a:t>-- and get the results in just one hour?</a:t>
            </a:r>
          </a:p>
          <a:p>
            <a:pPr>
              <a:buFontTx/>
              <a:buNone/>
            </a:pPr>
            <a:endParaRPr lang="en-US"/>
          </a:p>
          <a:p>
            <a:pPr>
              <a:buFontTx/>
              <a:buNone/>
            </a:pPr>
            <a:endParaRPr lang="en-US" i="1"/>
          </a:p>
          <a:p>
            <a:pPr>
              <a:buFontTx/>
              <a:buNone/>
            </a:pPr>
            <a:endParaRPr lang="en-US" i="1"/>
          </a:p>
          <a:p>
            <a:pPr>
              <a:buFontTx/>
              <a:buNone/>
            </a:pPr>
            <a:endParaRPr lang="en-US" i="1"/>
          </a:p>
          <a:p>
            <a:pPr>
              <a:buFontTx/>
              <a:buNone/>
            </a:pPr>
            <a:endParaRPr lang="en-US"/>
          </a:p>
        </p:txBody>
      </p:sp>
      <p:sp>
        <p:nvSpPr>
          <p:cNvPr id="387076" name="AutoShape 4"/>
          <p:cNvSpPr>
            <a:spLocks noChangeArrowheads="1"/>
          </p:cNvSpPr>
          <p:nvPr/>
        </p:nvSpPr>
        <p:spPr bwMode="auto">
          <a:xfrm>
            <a:off x="596900" y="3640138"/>
            <a:ext cx="7620000" cy="1008062"/>
          </a:xfrm>
          <a:prstGeom prst="roundRect">
            <a:avLst>
              <a:gd name="adj" fmla="val 12486"/>
            </a:avLst>
          </a:prstGeom>
          <a:solidFill>
            <a:srgbClr val="C1CEFF"/>
          </a:solidFill>
          <a:ln w="12700">
            <a:noFill/>
            <a:round/>
            <a:headEnd/>
            <a:tailEnd/>
          </a:ln>
          <a:effectLst>
            <a:outerShdw dist="107763" dir="2700000" algn="ctr" rotWithShape="0">
              <a:srgbClr val="280049"/>
            </a:outerShdw>
          </a:effectLst>
        </p:spPr>
        <p:txBody>
          <a:bodyPr wrap="none" anchor="ctr"/>
          <a:lstStyle/>
          <a:p>
            <a:endParaRPr lang="en-US"/>
          </a:p>
        </p:txBody>
      </p:sp>
      <p:sp>
        <p:nvSpPr>
          <p:cNvPr id="387077" name="Rectangle 5"/>
          <p:cNvSpPr>
            <a:spLocks noChangeArrowheads="1"/>
          </p:cNvSpPr>
          <p:nvPr/>
        </p:nvSpPr>
        <p:spPr bwMode="auto">
          <a:xfrm>
            <a:off x="766763" y="3633788"/>
            <a:ext cx="6981825" cy="803275"/>
          </a:xfrm>
          <a:prstGeom prst="rect">
            <a:avLst/>
          </a:prstGeom>
          <a:solidFill>
            <a:srgbClr val="C1CEFF"/>
          </a:solidFill>
          <a:ln w="12700">
            <a:noFill/>
            <a:miter lim="800000"/>
            <a:headEnd/>
            <a:tailEnd/>
          </a:ln>
          <a:effectLst/>
        </p:spPr>
        <p:txBody>
          <a:bodyPr wrap="none" lIns="90488" tIns="44450" rIns="90488" bIns="44450">
            <a:spAutoFit/>
          </a:bodyPr>
          <a:lstStyle/>
          <a:p>
            <a:pPr algn="ctr">
              <a:lnSpc>
                <a:spcPct val="130000"/>
              </a:lnSpc>
            </a:pPr>
            <a:r>
              <a:rPr lang="en-US" sz="1800" b="1" i="1">
                <a:solidFill>
                  <a:schemeClr val="tx2"/>
                </a:solidFill>
                <a:latin typeface="Arial" pitchFamily="34" charset="0"/>
              </a:rPr>
              <a:t>The concept is simple:</a:t>
            </a:r>
            <a:endParaRPr lang="en-US" sz="1800" b="1">
              <a:solidFill>
                <a:schemeClr val="tx2"/>
              </a:solidFill>
              <a:latin typeface="Arial" pitchFamily="34" charset="0"/>
            </a:endParaRPr>
          </a:p>
          <a:p>
            <a:pPr algn="ctr">
              <a:lnSpc>
                <a:spcPct val="130000"/>
              </a:lnSpc>
            </a:pPr>
            <a:r>
              <a:rPr lang="en-US" sz="1800" b="1">
                <a:solidFill>
                  <a:schemeClr val="tx2"/>
                </a:solidFill>
                <a:latin typeface="Arial" pitchFamily="34" charset="0"/>
              </a:rPr>
              <a:t>Parallelism = applying multiple processors to a single problem</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en-US" b="1"/>
              <a:t>Machines</a:t>
            </a:r>
            <a:endParaRPr lang="en-US"/>
          </a:p>
        </p:txBody>
      </p:sp>
      <p:sp>
        <p:nvSpPr>
          <p:cNvPr id="278531" name="Rectangle 3"/>
          <p:cNvSpPr>
            <a:spLocks noGrp="1" noChangeArrowheads="1"/>
          </p:cNvSpPr>
          <p:nvPr>
            <p:ph type="body" idx="1"/>
          </p:nvPr>
        </p:nvSpPr>
        <p:spPr/>
        <p:txBody>
          <a:bodyPr/>
          <a:lstStyle/>
          <a:p>
            <a:r>
              <a:rPr lang="en-US"/>
              <a:t>SGI Origin</a:t>
            </a:r>
          </a:p>
          <a:p>
            <a:r>
              <a:rPr lang="en-US"/>
              <a:t>HP-Exemplar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b="1"/>
              <a:t>Distributed Memory</a:t>
            </a:r>
            <a:endParaRPr lang="en-US"/>
          </a:p>
        </p:txBody>
      </p:sp>
      <p:sp>
        <p:nvSpPr>
          <p:cNvPr id="279555" name="Rectangle 3"/>
          <p:cNvSpPr>
            <a:spLocks noGrp="1" noChangeArrowheads="1"/>
          </p:cNvSpPr>
          <p:nvPr>
            <p:ph type="body" idx="1"/>
          </p:nvPr>
        </p:nvSpPr>
        <p:spPr/>
        <p:txBody>
          <a:bodyPr/>
          <a:lstStyle/>
          <a:p>
            <a:r>
              <a:rPr lang="en-US"/>
              <a:t>Each of N processors has its own memory</a:t>
            </a:r>
          </a:p>
          <a:p>
            <a:r>
              <a:rPr lang="en-US"/>
              <a:t>Memory is not shared</a:t>
            </a:r>
          </a:p>
          <a:p>
            <a:r>
              <a:rPr lang="en-US"/>
              <a:t>Communication occurs using messages</a:t>
            </a:r>
          </a:p>
        </p:txBody>
      </p:sp>
      <p:pic>
        <p:nvPicPr>
          <p:cNvPr id="279718" name="Picture 166"/>
          <p:cNvPicPr>
            <a:picLocks noChangeAspect="1" noChangeArrowheads="1"/>
          </p:cNvPicPr>
          <p:nvPr/>
        </p:nvPicPr>
        <p:blipFill>
          <a:blip r:embed="rId2"/>
          <a:srcRect/>
          <a:stretch>
            <a:fillRect/>
          </a:stretch>
        </p:blipFill>
        <p:spPr bwMode="auto">
          <a:xfrm>
            <a:off x="2971800" y="3048000"/>
            <a:ext cx="3124200" cy="2552700"/>
          </a:xfrm>
          <a:prstGeom prst="rect">
            <a:avLst/>
          </a:prstGeom>
          <a:noFill/>
          <a:ln w="12700">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b="1"/>
              <a:t>Programming methodology</a:t>
            </a:r>
            <a:endParaRPr lang="en-US"/>
          </a:p>
        </p:txBody>
      </p:sp>
      <p:sp>
        <p:nvSpPr>
          <p:cNvPr id="282627" name="Rectangle 3"/>
          <p:cNvSpPr>
            <a:spLocks noGrp="1" noChangeArrowheads="1"/>
          </p:cNvSpPr>
          <p:nvPr>
            <p:ph type="body" idx="1"/>
          </p:nvPr>
        </p:nvSpPr>
        <p:spPr/>
        <p:txBody>
          <a:bodyPr/>
          <a:lstStyle/>
          <a:p>
            <a:r>
              <a:rPr lang="en-US"/>
              <a:t>Mostly message passing using MPI</a:t>
            </a:r>
          </a:p>
          <a:p>
            <a:r>
              <a:rPr lang="en-US"/>
              <a:t>Data distribution languages</a:t>
            </a:r>
          </a:p>
          <a:p>
            <a:pPr lvl="1"/>
            <a:r>
              <a:rPr lang="en-US"/>
              <a:t>Simulate global name space</a:t>
            </a:r>
          </a:p>
          <a:p>
            <a:pPr lvl="1"/>
            <a:r>
              <a:rPr lang="en-US"/>
              <a:t>Examples</a:t>
            </a:r>
          </a:p>
          <a:p>
            <a:pPr lvl="2"/>
            <a:r>
              <a:rPr lang="en-US"/>
              <a:t>High Performance Fortran</a:t>
            </a:r>
          </a:p>
          <a:p>
            <a:pPr lvl="2"/>
            <a:r>
              <a:rPr lang="en-US"/>
              <a:t>Split C</a:t>
            </a:r>
          </a:p>
          <a:p>
            <a:pPr lvl="2"/>
            <a:r>
              <a:rPr lang="en-US"/>
              <a:t>Co-array Fortran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n-US" b="1"/>
              <a:t>Hybrid machines</a:t>
            </a:r>
            <a:endParaRPr lang="en-US"/>
          </a:p>
        </p:txBody>
      </p:sp>
      <p:sp>
        <p:nvSpPr>
          <p:cNvPr id="283651" name="Rectangle 3"/>
          <p:cNvSpPr>
            <a:spLocks noGrp="1" noChangeArrowheads="1"/>
          </p:cNvSpPr>
          <p:nvPr>
            <p:ph type="body" idx="1"/>
          </p:nvPr>
        </p:nvSpPr>
        <p:spPr/>
        <p:txBody>
          <a:bodyPr/>
          <a:lstStyle/>
          <a:p>
            <a:r>
              <a:rPr lang="en-US"/>
              <a:t>SMP nodes (clumps) with interconnect between clumps</a:t>
            </a:r>
          </a:p>
          <a:p>
            <a:r>
              <a:rPr lang="en-US"/>
              <a:t>Machines</a:t>
            </a:r>
          </a:p>
          <a:p>
            <a:pPr lvl="1"/>
            <a:r>
              <a:rPr lang="en-US"/>
              <a:t>Origin 2000</a:t>
            </a:r>
          </a:p>
          <a:p>
            <a:pPr lvl="1"/>
            <a:r>
              <a:rPr lang="en-US"/>
              <a:t>Exemplar</a:t>
            </a:r>
          </a:p>
          <a:p>
            <a:pPr lvl="1"/>
            <a:r>
              <a:rPr lang="en-US"/>
              <a:t>SV1, SV2</a:t>
            </a:r>
          </a:p>
          <a:p>
            <a:pPr lvl="1"/>
            <a:r>
              <a:rPr lang="en-US"/>
              <a:t>SDSC IBM Blue Horizon</a:t>
            </a:r>
          </a:p>
          <a:p>
            <a:r>
              <a:rPr lang="en-US"/>
              <a:t>Programming</a:t>
            </a:r>
          </a:p>
          <a:p>
            <a:pPr lvl="1"/>
            <a:r>
              <a:rPr lang="en-US"/>
              <a:t>SMP methods on clumps or message passing</a:t>
            </a:r>
          </a:p>
          <a:p>
            <a:pPr lvl="1"/>
            <a:r>
              <a:rPr lang="en-US"/>
              <a:t>Message passing between all processors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80" name="Rectangle 4"/>
          <p:cNvSpPr>
            <a:spLocks noGrp="1" noChangeArrowheads="1"/>
          </p:cNvSpPr>
          <p:nvPr>
            <p:ph type="title"/>
          </p:nvPr>
        </p:nvSpPr>
        <p:spPr/>
        <p:txBody>
          <a:bodyPr/>
          <a:lstStyle/>
          <a:p>
            <a:r>
              <a:rPr lang="en-US" b="1"/>
              <a:t>Communication networks</a:t>
            </a:r>
            <a:endParaRPr lang="en-US"/>
          </a:p>
        </p:txBody>
      </p:sp>
      <p:sp>
        <p:nvSpPr>
          <p:cNvPr id="280581" name="Rectangle 5"/>
          <p:cNvSpPr>
            <a:spLocks noGrp="1" noChangeArrowheads="1"/>
          </p:cNvSpPr>
          <p:nvPr>
            <p:ph type="body" idx="1"/>
          </p:nvPr>
        </p:nvSpPr>
        <p:spPr/>
        <p:txBody>
          <a:bodyPr/>
          <a:lstStyle/>
          <a:p>
            <a:r>
              <a:rPr lang="en-US"/>
              <a:t>Custom</a:t>
            </a:r>
          </a:p>
          <a:p>
            <a:pPr lvl="1"/>
            <a:r>
              <a:rPr lang="en-US"/>
              <a:t>Many manufacturers offer custom interconnects</a:t>
            </a:r>
          </a:p>
          <a:p>
            <a:r>
              <a:rPr lang="en-US"/>
              <a:t>Off the shelf</a:t>
            </a:r>
          </a:p>
          <a:p>
            <a:pPr lvl="1"/>
            <a:r>
              <a:rPr lang="en-US"/>
              <a:t>Ethernet</a:t>
            </a:r>
          </a:p>
          <a:p>
            <a:pPr lvl="1"/>
            <a:r>
              <a:rPr lang="en-US"/>
              <a:t>ATM</a:t>
            </a:r>
          </a:p>
          <a:p>
            <a:pPr lvl="1"/>
            <a:r>
              <a:rPr lang="en-US"/>
              <a:t>HIPI</a:t>
            </a:r>
          </a:p>
          <a:p>
            <a:pPr lvl="1"/>
            <a:r>
              <a:rPr lang="en-US"/>
              <a:t>FIBER Channel</a:t>
            </a:r>
          </a:p>
          <a:p>
            <a:pPr lvl="1"/>
            <a:r>
              <a:rPr lang="en-US"/>
              <a:t>FDDI</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533400" y="152400"/>
            <a:ext cx="8153400" cy="609600"/>
          </a:xfrm>
        </p:spPr>
        <p:txBody>
          <a:bodyPr/>
          <a:lstStyle/>
          <a:p>
            <a:r>
              <a:rPr lang="en-US" b="1"/>
              <a:t>Types of interconnects</a:t>
            </a:r>
            <a:endParaRPr lang="en-US"/>
          </a:p>
        </p:txBody>
      </p:sp>
      <p:sp>
        <p:nvSpPr>
          <p:cNvPr id="281603" name="Rectangle 3"/>
          <p:cNvSpPr>
            <a:spLocks noGrp="1" noChangeArrowheads="1"/>
          </p:cNvSpPr>
          <p:nvPr>
            <p:ph type="body" idx="1"/>
          </p:nvPr>
        </p:nvSpPr>
        <p:spPr>
          <a:xfrm>
            <a:off x="609600" y="609600"/>
            <a:ext cx="8001000" cy="5791200"/>
          </a:xfrm>
        </p:spPr>
        <p:txBody>
          <a:bodyPr/>
          <a:lstStyle/>
          <a:p>
            <a:pPr>
              <a:lnSpc>
                <a:spcPct val="90000"/>
              </a:lnSpc>
            </a:pPr>
            <a:r>
              <a:rPr lang="en-US"/>
              <a:t>Fully connected</a:t>
            </a:r>
          </a:p>
          <a:p>
            <a:pPr>
              <a:lnSpc>
                <a:spcPct val="90000"/>
              </a:lnSpc>
            </a:pPr>
            <a:r>
              <a:rPr lang="en-US"/>
              <a:t>N dimensional array and ring or torus</a:t>
            </a:r>
          </a:p>
          <a:p>
            <a:pPr lvl="1">
              <a:lnSpc>
                <a:spcPct val="90000"/>
              </a:lnSpc>
            </a:pPr>
            <a:r>
              <a:rPr lang="en-US"/>
              <a:t>Paragon</a:t>
            </a:r>
          </a:p>
          <a:p>
            <a:pPr lvl="1">
              <a:lnSpc>
                <a:spcPct val="90000"/>
              </a:lnSpc>
            </a:pPr>
            <a:r>
              <a:rPr lang="en-US"/>
              <a:t>T3E</a:t>
            </a:r>
          </a:p>
          <a:p>
            <a:pPr>
              <a:lnSpc>
                <a:spcPct val="90000"/>
              </a:lnSpc>
            </a:pPr>
            <a:r>
              <a:rPr lang="en-US"/>
              <a:t>Crossbar</a:t>
            </a:r>
          </a:p>
          <a:p>
            <a:pPr lvl="1">
              <a:lnSpc>
                <a:spcPct val="90000"/>
              </a:lnSpc>
            </a:pPr>
            <a:r>
              <a:rPr lang="en-US"/>
              <a:t>IBM SP (8 nodes)</a:t>
            </a:r>
          </a:p>
          <a:p>
            <a:pPr>
              <a:lnSpc>
                <a:spcPct val="90000"/>
              </a:lnSpc>
            </a:pPr>
            <a:r>
              <a:rPr lang="en-US"/>
              <a:t>Hypercube</a:t>
            </a:r>
          </a:p>
          <a:p>
            <a:pPr lvl="1">
              <a:lnSpc>
                <a:spcPct val="90000"/>
              </a:lnSpc>
            </a:pPr>
            <a:r>
              <a:rPr lang="en-US"/>
              <a:t>Ncube</a:t>
            </a:r>
          </a:p>
          <a:p>
            <a:pPr>
              <a:lnSpc>
                <a:spcPct val="90000"/>
              </a:lnSpc>
            </a:pPr>
            <a:r>
              <a:rPr lang="en-US"/>
              <a:t>Trees</a:t>
            </a:r>
          </a:p>
          <a:p>
            <a:pPr lvl="1">
              <a:lnSpc>
                <a:spcPct val="90000"/>
              </a:lnSpc>
            </a:pPr>
            <a:r>
              <a:rPr lang="en-US"/>
              <a:t>Meiko CS-2</a:t>
            </a:r>
          </a:p>
          <a:p>
            <a:pPr>
              <a:lnSpc>
                <a:spcPct val="90000"/>
              </a:lnSpc>
            </a:pPr>
            <a:r>
              <a:rPr lang="en-US"/>
              <a:t>Combination of some of the above</a:t>
            </a:r>
          </a:p>
          <a:p>
            <a:pPr lvl="2">
              <a:lnSpc>
                <a:spcPct val="90000"/>
              </a:lnSpc>
            </a:pPr>
            <a:r>
              <a:rPr lang="en-US"/>
              <a:t>IBM SP (crossbar and fully connect for 80 nodes)</a:t>
            </a:r>
          </a:p>
          <a:p>
            <a:pPr lvl="2">
              <a:lnSpc>
                <a:spcPct val="90000"/>
              </a:lnSpc>
            </a:pPr>
            <a:r>
              <a:rPr lang="en-US"/>
              <a:t>IBM SP (fat tree for &gt; 80 nodes)</a:t>
            </a:r>
          </a:p>
          <a:p>
            <a:pPr lvl="1">
              <a:lnSpc>
                <a:spcPct val="90000"/>
              </a:lnSpc>
            </a:pP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6771" name="Picture 3"/>
          <p:cNvPicPr>
            <a:picLocks noChangeAspect="1" noChangeArrowheads="1"/>
          </p:cNvPicPr>
          <p:nvPr/>
        </p:nvPicPr>
        <p:blipFill>
          <a:blip r:embed="rId2"/>
          <a:srcRect/>
          <a:stretch>
            <a:fillRect/>
          </a:stretch>
        </p:blipFill>
        <p:spPr bwMode="auto">
          <a:xfrm>
            <a:off x="381000" y="2438400"/>
            <a:ext cx="8382000" cy="1997075"/>
          </a:xfrm>
          <a:prstGeom prst="rect">
            <a:avLst/>
          </a:prstGeom>
          <a:noFill/>
          <a:ln w="12700">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7794" name="Picture 2"/>
          <p:cNvPicPr>
            <a:picLocks noChangeAspect="1" noChangeArrowheads="1"/>
          </p:cNvPicPr>
          <p:nvPr/>
        </p:nvPicPr>
        <p:blipFill>
          <a:blip r:embed="rId2"/>
          <a:srcRect/>
          <a:stretch>
            <a:fillRect/>
          </a:stretch>
        </p:blipFill>
        <p:spPr bwMode="auto">
          <a:xfrm>
            <a:off x="914400" y="228600"/>
            <a:ext cx="6096000" cy="6053138"/>
          </a:xfrm>
          <a:prstGeom prst="rect">
            <a:avLst/>
          </a:prstGeom>
          <a:noFill/>
          <a:ln w="12700">
            <a:noFill/>
            <a:miter lim="800000"/>
            <a:headEnd/>
            <a:tailEnd/>
          </a:ln>
          <a:effectLst/>
        </p:spPr>
      </p:pic>
      <p:grpSp>
        <p:nvGrpSpPr>
          <p:cNvPr id="417831" name="Group 39"/>
          <p:cNvGrpSpPr>
            <a:grpSpLocks/>
          </p:cNvGrpSpPr>
          <p:nvPr/>
        </p:nvGrpSpPr>
        <p:grpSpPr bwMode="auto">
          <a:xfrm>
            <a:off x="6934200" y="2590800"/>
            <a:ext cx="1192213" cy="1066800"/>
            <a:chOff x="3691" y="2051"/>
            <a:chExt cx="751" cy="627"/>
          </a:xfrm>
        </p:grpSpPr>
        <p:grpSp>
          <p:nvGrpSpPr>
            <p:cNvPr id="417832" name="Group 40"/>
            <p:cNvGrpSpPr>
              <a:grpSpLocks/>
            </p:cNvGrpSpPr>
            <p:nvPr/>
          </p:nvGrpSpPr>
          <p:grpSpPr bwMode="auto">
            <a:xfrm>
              <a:off x="3734" y="2129"/>
              <a:ext cx="688" cy="531"/>
              <a:chOff x="1673" y="1969"/>
              <a:chExt cx="688" cy="531"/>
            </a:xfrm>
          </p:grpSpPr>
          <p:sp>
            <p:nvSpPr>
              <p:cNvPr id="417833" name="Rectangle 41"/>
              <p:cNvSpPr>
                <a:spLocks noChangeArrowheads="1"/>
              </p:cNvSpPr>
              <p:nvPr/>
            </p:nvSpPr>
            <p:spPr bwMode="auto">
              <a:xfrm>
                <a:off x="1673" y="1969"/>
                <a:ext cx="172" cy="177"/>
              </a:xfrm>
              <a:prstGeom prst="rect">
                <a:avLst/>
              </a:prstGeom>
              <a:noFill/>
              <a:ln w="28575">
                <a:solidFill>
                  <a:schemeClr val="tx1"/>
                </a:solidFill>
                <a:miter lim="800000"/>
                <a:headEnd/>
                <a:tailEnd/>
              </a:ln>
              <a:effectLst/>
            </p:spPr>
            <p:txBody>
              <a:bodyPr wrap="none" anchor="ctr"/>
              <a:lstStyle/>
              <a:p>
                <a:endParaRPr lang="en-US"/>
              </a:p>
            </p:txBody>
          </p:sp>
          <p:sp>
            <p:nvSpPr>
              <p:cNvPr id="417834" name="Rectangle 42"/>
              <p:cNvSpPr>
                <a:spLocks noChangeArrowheads="1"/>
              </p:cNvSpPr>
              <p:nvPr/>
            </p:nvSpPr>
            <p:spPr bwMode="auto">
              <a:xfrm>
                <a:off x="1845" y="1969"/>
                <a:ext cx="172" cy="177"/>
              </a:xfrm>
              <a:prstGeom prst="rect">
                <a:avLst/>
              </a:prstGeom>
              <a:noFill/>
              <a:ln w="28575">
                <a:solidFill>
                  <a:schemeClr val="tx1"/>
                </a:solidFill>
                <a:miter lim="800000"/>
                <a:headEnd/>
                <a:tailEnd/>
              </a:ln>
              <a:effectLst/>
            </p:spPr>
            <p:txBody>
              <a:bodyPr wrap="none" anchor="ctr"/>
              <a:lstStyle/>
              <a:p>
                <a:pPr algn="ctr"/>
                <a:endParaRPr lang="en-US" sz="2000"/>
              </a:p>
            </p:txBody>
          </p:sp>
          <p:sp>
            <p:nvSpPr>
              <p:cNvPr id="417835" name="Rectangle 43"/>
              <p:cNvSpPr>
                <a:spLocks noChangeArrowheads="1"/>
              </p:cNvSpPr>
              <p:nvPr/>
            </p:nvSpPr>
            <p:spPr bwMode="auto">
              <a:xfrm>
                <a:off x="2017" y="1969"/>
                <a:ext cx="172" cy="177"/>
              </a:xfrm>
              <a:prstGeom prst="rect">
                <a:avLst/>
              </a:prstGeom>
              <a:noFill/>
              <a:ln w="28575">
                <a:solidFill>
                  <a:schemeClr val="tx1"/>
                </a:solidFill>
                <a:miter lim="800000"/>
                <a:headEnd/>
                <a:tailEnd/>
              </a:ln>
              <a:effectLst/>
            </p:spPr>
            <p:txBody>
              <a:bodyPr wrap="none" anchor="ctr"/>
              <a:lstStyle/>
              <a:p>
                <a:endParaRPr lang="en-US"/>
              </a:p>
            </p:txBody>
          </p:sp>
          <p:sp>
            <p:nvSpPr>
              <p:cNvPr id="417836" name="Rectangle 44"/>
              <p:cNvSpPr>
                <a:spLocks noChangeArrowheads="1"/>
              </p:cNvSpPr>
              <p:nvPr/>
            </p:nvSpPr>
            <p:spPr bwMode="auto">
              <a:xfrm>
                <a:off x="2189" y="1969"/>
                <a:ext cx="172" cy="177"/>
              </a:xfrm>
              <a:prstGeom prst="rect">
                <a:avLst/>
              </a:prstGeom>
              <a:noFill/>
              <a:ln w="28575">
                <a:solidFill>
                  <a:schemeClr val="tx1"/>
                </a:solidFill>
                <a:miter lim="800000"/>
                <a:headEnd/>
                <a:tailEnd/>
              </a:ln>
              <a:effectLst/>
            </p:spPr>
            <p:txBody>
              <a:bodyPr wrap="none" anchor="ctr"/>
              <a:lstStyle/>
              <a:p>
                <a:endParaRPr lang="en-US"/>
              </a:p>
            </p:txBody>
          </p:sp>
          <p:sp>
            <p:nvSpPr>
              <p:cNvPr id="417837" name="Rectangle 45"/>
              <p:cNvSpPr>
                <a:spLocks noChangeArrowheads="1"/>
              </p:cNvSpPr>
              <p:nvPr/>
            </p:nvSpPr>
            <p:spPr bwMode="auto">
              <a:xfrm>
                <a:off x="1673" y="2146"/>
                <a:ext cx="172" cy="177"/>
              </a:xfrm>
              <a:prstGeom prst="rect">
                <a:avLst/>
              </a:prstGeom>
              <a:noFill/>
              <a:ln w="28575">
                <a:solidFill>
                  <a:schemeClr val="tx1"/>
                </a:solidFill>
                <a:miter lim="800000"/>
                <a:headEnd/>
                <a:tailEnd/>
              </a:ln>
              <a:effectLst/>
            </p:spPr>
            <p:txBody>
              <a:bodyPr wrap="none" anchor="ctr"/>
              <a:lstStyle/>
              <a:p>
                <a:endParaRPr lang="en-US"/>
              </a:p>
            </p:txBody>
          </p:sp>
          <p:sp>
            <p:nvSpPr>
              <p:cNvPr id="417838" name="Rectangle 46"/>
              <p:cNvSpPr>
                <a:spLocks noChangeArrowheads="1"/>
              </p:cNvSpPr>
              <p:nvPr/>
            </p:nvSpPr>
            <p:spPr bwMode="auto">
              <a:xfrm>
                <a:off x="1845" y="2146"/>
                <a:ext cx="172" cy="177"/>
              </a:xfrm>
              <a:prstGeom prst="rect">
                <a:avLst/>
              </a:prstGeom>
              <a:noFill/>
              <a:ln w="28575">
                <a:solidFill>
                  <a:schemeClr val="tx1"/>
                </a:solidFill>
                <a:miter lim="800000"/>
                <a:headEnd/>
                <a:tailEnd/>
              </a:ln>
              <a:effectLst/>
            </p:spPr>
            <p:txBody>
              <a:bodyPr wrap="none" anchor="ctr"/>
              <a:lstStyle/>
              <a:p>
                <a:endParaRPr lang="en-US"/>
              </a:p>
            </p:txBody>
          </p:sp>
          <p:sp>
            <p:nvSpPr>
              <p:cNvPr id="417839" name="Rectangle 47"/>
              <p:cNvSpPr>
                <a:spLocks noChangeArrowheads="1"/>
              </p:cNvSpPr>
              <p:nvPr/>
            </p:nvSpPr>
            <p:spPr bwMode="auto">
              <a:xfrm>
                <a:off x="2017" y="2146"/>
                <a:ext cx="172" cy="177"/>
              </a:xfrm>
              <a:prstGeom prst="rect">
                <a:avLst/>
              </a:prstGeom>
              <a:noFill/>
              <a:ln w="28575">
                <a:solidFill>
                  <a:schemeClr val="tx1"/>
                </a:solidFill>
                <a:miter lim="800000"/>
                <a:headEnd/>
                <a:tailEnd/>
              </a:ln>
              <a:effectLst/>
            </p:spPr>
            <p:txBody>
              <a:bodyPr wrap="none" anchor="ctr"/>
              <a:lstStyle/>
              <a:p>
                <a:endParaRPr lang="en-US"/>
              </a:p>
            </p:txBody>
          </p:sp>
          <p:sp>
            <p:nvSpPr>
              <p:cNvPr id="417840" name="Rectangle 48"/>
              <p:cNvSpPr>
                <a:spLocks noChangeArrowheads="1"/>
              </p:cNvSpPr>
              <p:nvPr/>
            </p:nvSpPr>
            <p:spPr bwMode="auto">
              <a:xfrm>
                <a:off x="2189" y="2146"/>
                <a:ext cx="172" cy="177"/>
              </a:xfrm>
              <a:prstGeom prst="rect">
                <a:avLst/>
              </a:prstGeom>
              <a:noFill/>
              <a:ln w="28575">
                <a:solidFill>
                  <a:schemeClr val="tx1"/>
                </a:solidFill>
                <a:miter lim="800000"/>
                <a:headEnd/>
                <a:tailEnd/>
              </a:ln>
              <a:effectLst/>
            </p:spPr>
            <p:txBody>
              <a:bodyPr wrap="none" anchor="ctr"/>
              <a:lstStyle/>
              <a:p>
                <a:endParaRPr lang="en-US"/>
              </a:p>
            </p:txBody>
          </p:sp>
          <p:sp>
            <p:nvSpPr>
              <p:cNvPr id="417841" name="Rectangle 49"/>
              <p:cNvSpPr>
                <a:spLocks noChangeArrowheads="1"/>
              </p:cNvSpPr>
              <p:nvPr/>
            </p:nvSpPr>
            <p:spPr bwMode="auto">
              <a:xfrm>
                <a:off x="1673" y="2323"/>
                <a:ext cx="172" cy="177"/>
              </a:xfrm>
              <a:prstGeom prst="rect">
                <a:avLst/>
              </a:prstGeom>
              <a:noFill/>
              <a:ln w="28575">
                <a:solidFill>
                  <a:schemeClr val="tx1"/>
                </a:solidFill>
                <a:miter lim="800000"/>
                <a:headEnd/>
                <a:tailEnd/>
              </a:ln>
              <a:effectLst/>
            </p:spPr>
            <p:txBody>
              <a:bodyPr wrap="none" anchor="ctr"/>
              <a:lstStyle/>
              <a:p>
                <a:endParaRPr lang="en-US"/>
              </a:p>
            </p:txBody>
          </p:sp>
          <p:sp>
            <p:nvSpPr>
              <p:cNvPr id="417842" name="Rectangle 50"/>
              <p:cNvSpPr>
                <a:spLocks noChangeArrowheads="1"/>
              </p:cNvSpPr>
              <p:nvPr/>
            </p:nvSpPr>
            <p:spPr bwMode="auto">
              <a:xfrm>
                <a:off x="1845" y="2323"/>
                <a:ext cx="172" cy="177"/>
              </a:xfrm>
              <a:prstGeom prst="rect">
                <a:avLst/>
              </a:prstGeom>
              <a:noFill/>
              <a:ln w="28575">
                <a:solidFill>
                  <a:schemeClr val="tx1"/>
                </a:solidFill>
                <a:miter lim="800000"/>
                <a:headEnd/>
                <a:tailEnd/>
              </a:ln>
              <a:effectLst/>
            </p:spPr>
            <p:txBody>
              <a:bodyPr wrap="none" anchor="ctr"/>
              <a:lstStyle/>
              <a:p>
                <a:endParaRPr lang="en-US"/>
              </a:p>
            </p:txBody>
          </p:sp>
          <p:sp>
            <p:nvSpPr>
              <p:cNvPr id="417843" name="Rectangle 51"/>
              <p:cNvSpPr>
                <a:spLocks noChangeArrowheads="1"/>
              </p:cNvSpPr>
              <p:nvPr/>
            </p:nvSpPr>
            <p:spPr bwMode="auto">
              <a:xfrm>
                <a:off x="2189" y="2323"/>
                <a:ext cx="172" cy="177"/>
              </a:xfrm>
              <a:prstGeom prst="rect">
                <a:avLst/>
              </a:prstGeom>
              <a:noFill/>
              <a:ln w="28575">
                <a:solidFill>
                  <a:schemeClr val="tx1"/>
                </a:solidFill>
                <a:miter lim="800000"/>
                <a:headEnd/>
                <a:tailEnd/>
              </a:ln>
              <a:effectLst/>
            </p:spPr>
            <p:txBody>
              <a:bodyPr wrap="none" anchor="ctr"/>
              <a:lstStyle/>
              <a:p>
                <a:endParaRPr lang="en-US"/>
              </a:p>
            </p:txBody>
          </p:sp>
          <p:sp>
            <p:nvSpPr>
              <p:cNvPr id="417844" name="Rectangle 52"/>
              <p:cNvSpPr>
                <a:spLocks noChangeArrowheads="1"/>
              </p:cNvSpPr>
              <p:nvPr/>
            </p:nvSpPr>
            <p:spPr bwMode="auto">
              <a:xfrm>
                <a:off x="2017" y="2323"/>
                <a:ext cx="172" cy="177"/>
              </a:xfrm>
              <a:prstGeom prst="rect">
                <a:avLst/>
              </a:prstGeom>
              <a:noFill/>
              <a:ln w="28575">
                <a:solidFill>
                  <a:schemeClr val="tx1"/>
                </a:solidFill>
                <a:miter lim="800000"/>
                <a:headEnd/>
                <a:tailEnd/>
              </a:ln>
              <a:effectLst/>
            </p:spPr>
            <p:txBody>
              <a:bodyPr wrap="none" anchor="ctr"/>
              <a:lstStyle/>
              <a:p>
                <a:endParaRPr lang="en-US"/>
              </a:p>
            </p:txBody>
          </p:sp>
        </p:grpSp>
        <p:sp>
          <p:nvSpPr>
            <p:cNvPr id="417845" name="Freeform 53"/>
            <p:cNvSpPr>
              <a:spLocks/>
            </p:cNvSpPr>
            <p:nvPr/>
          </p:nvSpPr>
          <p:spPr bwMode="auto">
            <a:xfrm>
              <a:off x="3736" y="2051"/>
              <a:ext cx="684" cy="77"/>
            </a:xfrm>
            <a:custGeom>
              <a:avLst/>
              <a:gdLst/>
              <a:ahLst/>
              <a:cxnLst>
                <a:cxn ang="0">
                  <a:pos x="0" y="77"/>
                </a:cxn>
                <a:cxn ang="0">
                  <a:pos x="344" y="1"/>
                </a:cxn>
                <a:cxn ang="0">
                  <a:pos x="684" y="73"/>
                </a:cxn>
              </a:cxnLst>
              <a:rect l="0" t="0" r="r" b="b"/>
              <a:pathLst>
                <a:path w="684" h="77">
                  <a:moveTo>
                    <a:pt x="0" y="77"/>
                  </a:moveTo>
                  <a:cubicBezTo>
                    <a:pt x="115" y="39"/>
                    <a:pt x="230" y="2"/>
                    <a:pt x="344" y="1"/>
                  </a:cubicBezTo>
                  <a:cubicBezTo>
                    <a:pt x="458" y="0"/>
                    <a:pt x="571" y="36"/>
                    <a:pt x="684" y="73"/>
                  </a:cubicBez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417846" name="Freeform 54"/>
            <p:cNvSpPr>
              <a:spLocks/>
            </p:cNvSpPr>
            <p:nvPr/>
          </p:nvSpPr>
          <p:spPr bwMode="auto">
            <a:xfrm>
              <a:off x="3736" y="2235"/>
              <a:ext cx="684" cy="77"/>
            </a:xfrm>
            <a:custGeom>
              <a:avLst/>
              <a:gdLst/>
              <a:ahLst/>
              <a:cxnLst>
                <a:cxn ang="0">
                  <a:pos x="0" y="77"/>
                </a:cxn>
                <a:cxn ang="0">
                  <a:pos x="344" y="1"/>
                </a:cxn>
                <a:cxn ang="0">
                  <a:pos x="684" y="73"/>
                </a:cxn>
              </a:cxnLst>
              <a:rect l="0" t="0" r="r" b="b"/>
              <a:pathLst>
                <a:path w="684" h="77">
                  <a:moveTo>
                    <a:pt x="0" y="77"/>
                  </a:moveTo>
                  <a:cubicBezTo>
                    <a:pt x="115" y="39"/>
                    <a:pt x="230" y="2"/>
                    <a:pt x="344" y="1"/>
                  </a:cubicBezTo>
                  <a:cubicBezTo>
                    <a:pt x="458" y="0"/>
                    <a:pt x="571" y="36"/>
                    <a:pt x="684" y="73"/>
                  </a:cubicBez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417847" name="Freeform 55"/>
            <p:cNvSpPr>
              <a:spLocks/>
            </p:cNvSpPr>
            <p:nvPr/>
          </p:nvSpPr>
          <p:spPr bwMode="auto">
            <a:xfrm>
              <a:off x="3740" y="2399"/>
              <a:ext cx="684" cy="77"/>
            </a:xfrm>
            <a:custGeom>
              <a:avLst/>
              <a:gdLst/>
              <a:ahLst/>
              <a:cxnLst>
                <a:cxn ang="0">
                  <a:pos x="0" y="77"/>
                </a:cxn>
                <a:cxn ang="0">
                  <a:pos x="344" y="1"/>
                </a:cxn>
                <a:cxn ang="0">
                  <a:pos x="684" y="73"/>
                </a:cxn>
              </a:cxnLst>
              <a:rect l="0" t="0" r="r" b="b"/>
              <a:pathLst>
                <a:path w="684" h="77">
                  <a:moveTo>
                    <a:pt x="0" y="77"/>
                  </a:moveTo>
                  <a:cubicBezTo>
                    <a:pt x="115" y="39"/>
                    <a:pt x="230" y="2"/>
                    <a:pt x="344" y="1"/>
                  </a:cubicBezTo>
                  <a:cubicBezTo>
                    <a:pt x="458" y="0"/>
                    <a:pt x="571" y="36"/>
                    <a:pt x="684" y="73"/>
                  </a:cubicBez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417848" name="Freeform 56"/>
            <p:cNvSpPr>
              <a:spLocks/>
            </p:cNvSpPr>
            <p:nvPr/>
          </p:nvSpPr>
          <p:spPr bwMode="auto">
            <a:xfrm>
              <a:off x="3740" y="2579"/>
              <a:ext cx="684" cy="77"/>
            </a:xfrm>
            <a:custGeom>
              <a:avLst/>
              <a:gdLst/>
              <a:ahLst/>
              <a:cxnLst>
                <a:cxn ang="0">
                  <a:pos x="0" y="77"/>
                </a:cxn>
                <a:cxn ang="0">
                  <a:pos x="344" y="1"/>
                </a:cxn>
                <a:cxn ang="0">
                  <a:pos x="684" y="73"/>
                </a:cxn>
              </a:cxnLst>
              <a:rect l="0" t="0" r="r" b="b"/>
              <a:pathLst>
                <a:path w="684" h="77">
                  <a:moveTo>
                    <a:pt x="0" y="77"/>
                  </a:moveTo>
                  <a:cubicBezTo>
                    <a:pt x="115" y="39"/>
                    <a:pt x="230" y="2"/>
                    <a:pt x="344" y="1"/>
                  </a:cubicBezTo>
                  <a:cubicBezTo>
                    <a:pt x="458" y="0"/>
                    <a:pt x="571" y="36"/>
                    <a:pt x="684" y="73"/>
                  </a:cubicBez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417849" name="Freeform 57"/>
            <p:cNvSpPr>
              <a:spLocks/>
            </p:cNvSpPr>
            <p:nvPr/>
          </p:nvSpPr>
          <p:spPr bwMode="auto">
            <a:xfrm>
              <a:off x="3691" y="2124"/>
              <a:ext cx="45" cy="532"/>
            </a:xfrm>
            <a:custGeom>
              <a:avLst/>
              <a:gdLst/>
              <a:ahLst/>
              <a:cxnLst>
                <a:cxn ang="0">
                  <a:pos x="45" y="0"/>
                </a:cxn>
                <a:cxn ang="0">
                  <a:pos x="1" y="264"/>
                </a:cxn>
                <a:cxn ang="0">
                  <a:pos x="41" y="532"/>
                </a:cxn>
              </a:cxnLst>
              <a:rect l="0" t="0" r="r" b="b"/>
              <a:pathLst>
                <a:path w="45" h="532">
                  <a:moveTo>
                    <a:pt x="45" y="0"/>
                  </a:moveTo>
                  <a:cubicBezTo>
                    <a:pt x="23" y="87"/>
                    <a:pt x="2" y="175"/>
                    <a:pt x="1" y="264"/>
                  </a:cubicBezTo>
                  <a:cubicBezTo>
                    <a:pt x="0" y="353"/>
                    <a:pt x="20" y="442"/>
                    <a:pt x="41" y="532"/>
                  </a:cubicBez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417850" name="Freeform 58"/>
            <p:cNvSpPr>
              <a:spLocks/>
            </p:cNvSpPr>
            <p:nvPr/>
          </p:nvSpPr>
          <p:spPr bwMode="auto">
            <a:xfrm>
              <a:off x="3855" y="2140"/>
              <a:ext cx="45" cy="532"/>
            </a:xfrm>
            <a:custGeom>
              <a:avLst/>
              <a:gdLst/>
              <a:ahLst/>
              <a:cxnLst>
                <a:cxn ang="0">
                  <a:pos x="45" y="0"/>
                </a:cxn>
                <a:cxn ang="0">
                  <a:pos x="1" y="264"/>
                </a:cxn>
                <a:cxn ang="0">
                  <a:pos x="41" y="532"/>
                </a:cxn>
              </a:cxnLst>
              <a:rect l="0" t="0" r="r" b="b"/>
              <a:pathLst>
                <a:path w="45" h="532">
                  <a:moveTo>
                    <a:pt x="45" y="0"/>
                  </a:moveTo>
                  <a:cubicBezTo>
                    <a:pt x="23" y="87"/>
                    <a:pt x="2" y="175"/>
                    <a:pt x="1" y="264"/>
                  </a:cubicBezTo>
                  <a:cubicBezTo>
                    <a:pt x="0" y="353"/>
                    <a:pt x="20" y="442"/>
                    <a:pt x="41" y="532"/>
                  </a:cubicBez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417851" name="Freeform 59"/>
            <p:cNvSpPr>
              <a:spLocks/>
            </p:cNvSpPr>
            <p:nvPr/>
          </p:nvSpPr>
          <p:spPr bwMode="auto">
            <a:xfrm>
              <a:off x="4195" y="2124"/>
              <a:ext cx="45" cy="532"/>
            </a:xfrm>
            <a:custGeom>
              <a:avLst/>
              <a:gdLst/>
              <a:ahLst/>
              <a:cxnLst>
                <a:cxn ang="0">
                  <a:pos x="45" y="0"/>
                </a:cxn>
                <a:cxn ang="0">
                  <a:pos x="1" y="264"/>
                </a:cxn>
                <a:cxn ang="0">
                  <a:pos x="41" y="532"/>
                </a:cxn>
              </a:cxnLst>
              <a:rect l="0" t="0" r="r" b="b"/>
              <a:pathLst>
                <a:path w="45" h="532">
                  <a:moveTo>
                    <a:pt x="45" y="0"/>
                  </a:moveTo>
                  <a:cubicBezTo>
                    <a:pt x="23" y="87"/>
                    <a:pt x="2" y="175"/>
                    <a:pt x="1" y="264"/>
                  </a:cubicBezTo>
                  <a:cubicBezTo>
                    <a:pt x="0" y="353"/>
                    <a:pt x="20" y="442"/>
                    <a:pt x="41" y="532"/>
                  </a:cubicBez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417852" name="Freeform 60"/>
            <p:cNvSpPr>
              <a:spLocks/>
            </p:cNvSpPr>
            <p:nvPr/>
          </p:nvSpPr>
          <p:spPr bwMode="auto">
            <a:xfrm>
              <a:off x="4027" y="2128"/>
              <a:ext cx="45" cy="532"/>
            </a:xfrm>
            <a:custGeom>
              <a:avLst/>
              <a:gdLst/>
              <a:ahLst/>
              <a:cxnLst>
                <a:cxn ang="0">
                  <a:pos x="45" y="0"/>
                </a:cxn>
                <a:cxn ang="0">
                  <a:pos x="1" y="264"/>
                </a:cxn>
                <a:cxn ang="0">
                  <a:pos x="41" y="532"/>
                </a:cxn>
              </a:cxnLst>
              <a:rect l="0" t="0" r="r" b="b"/>
              <a:pathLst>
                <a:path w="45" h="532">
                  <a:moveTo>
                    <a:pt x="45" y="0"/>
                  </a:moveTo>
                  <a:cubicBezTo>
                    <a:pt x="23" y="87"/>
                    <a:pt x="2" y="175"/>
                    <a:pt x="1" y="264"/>
                  </a:cubicBezTo>
                  <a:cubicBezTo>
                    <a:pt x="0" y="353"/>
                    <a:pt x="20" y="442"/>
                    <a:pt x="41" y="532"/>
                  </a:cubicBez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417853" name="Freeform 61"/>
            <p:cNvSpPr>
              <a:spLocks/>
            </p:cNvSpPr>
            <p:nvPr/>
          </p:nvSpPr>
          <p:spPr bwMode="auto">
            <a:xfrm>
              <a:off x="4367" y="2132"/>
              <a:ext cx="45" cy="532"/>
            </a:xfrm>
            <a:custGeom>
              <a:avLst/>
              <a:gdLst/>
              <a:ahLst/>
              <a:cxnLst>
                <a:cxn ang="0">
                  <a:pos x="45" y="0"/>
                </a:cxn>
                <a:cxn ang="0">
                  <a:pos x="1" y="264"/>
                </a:cxn>
                <a:cxn ang="0">
                  <a:pos x="41" y="532"/>
                </a:cxn>
              </a:cxnLst>
              <a:rect l="0" t="0" r="r" b="b"/>
              <a:pathLst>
                <a:path w="45" h="532">
                  <a:moveTo>
                    <a:pt x="45" y="0"/>
                  </a:moveTo>
                  <a:cubicBezTo>
                    <a:pt x="23" y="87"/>
                    <a:pt x="2" y="175"/>
                    <a:pt x="1" y="264"/>
                  </a:cubicBezTo>
                  <a:cubicBezTo>
                    <a:pt x="0" y="353"/>
                    <a:pt x="20" y="442"/>
                    <a:pt x="41" y="532"/>
                  </a:cubicBez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grpSp>
          <p:nvGrpSpPr>
            <p:cNvPr id="417854" name="Group 62"/>
            <p:cNvGrpSpPr>
              <a:grpSpLocks/>
            </p:cNvGrpSpPr>
            <p:nvPr/>
          </p:nvGrpSpPr>
          <p:grpSpPr bwMode="auto">
            <a:xfrm>
              <a:off x="3704" y="2104"/>
              <a:ext cx="738" cy="574"/>
              <a:chOff x="1647" y="1944"/>
              <a:chExt cx="738" cy="574"/>
            </a:xfrm>
          </p:grpSpPr>
          <p:sp>
            <p:nvSpPr>
              <p:cNvPr id="417855" name="Rectangle 63"/>
              <p:cNvSpPr>
                <a:spLocks noChangeArrowheads="1"/>
              </p:cNvSpPr>
              <p:nvPr/>
            </p:nvSpPr>
            <p:spPr bwMode="auto">
              <a:xfrm>
                <a:off x="1650" y="2121"/>
                <a:ext cx="47" cy="4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417856" name="Rectangle 64"/>
              <p:cNvSpPr>
                <a:spLocks noChangeArrowheads="1"/>
              </p:cNvSpPr>
              <p:nvPr/>
            </p:nvSpPr>
            <p:spPr bwMode="auto">
              <a:xfrm>
                <a:off x="1819" y="2118"/>
                <a:ext cx="47" cy="4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417857" name="Rectangle 65"/>
              <p:cNvSpPr>
                <a:spLocks noChangeArrowheads="1"/>
              </p:cNvSpPr>
              <p:nvPr/>
            </p:nvSpPr>
            <p:spPr bwMode="auto">
              <a:xfrm>
                <a:off x="1991" y="2118"/>
                <a:ext cx="47" cy="4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417858" name="Rectangle 66"/>
              <p:cNvSpPr>
                <a:spLocks noChangeArrowheads="1"/>
              </p:cNvSpPr>
              <p:nvPr/>
            </p:nvSpPr>
            <p:spPr bwMode="auto">
              <a:xfrm>
                <a:off x="2163" y="2118"/>
                <a:ext cx="47" cy="4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417859" name="Rectangle 67"/>
              <p:cNvSpPr>
                <a:spLocks noChangeArrowheads="1"/>
              </p:cNvSpPr>
              <p:nvPr/>
            </p:nvSpPr>
            <p:spPr bwMode="auto">
              <a:xfrm>
                <a:off x="2332" y="2121"/>
                <a:ext cx="47" cy="4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417860" name="Rectangle 68"/>
              <p:cNvSpPr>
                <a:spLocks noChangeArrowheads="1"/>
              </p:cNvSpPr>
              <p:nvPr/>
            </p:nvSpPr>
            <p:spPr bwMode="auto">
              <a:xfrm>
                <a:off x="1994" y="2293"/>
                <a:ext cx="47" cy="4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417861" name="Rectangle 69"/>
              <p:cNvSpPr>
                <a:spLocks noChangeArrowheads="1"/>
              </p:cNvSpPr>
              <p:nvPr/>
            </p:nvSpPr>
            <p:spPr bwMode="auto">
              <a:xfrm>
                <a:off x="2165" y="2468"/>
                <a:ext cx="47" cy="4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417862" name="Rectangle 70"/>
              <p:cNvSpPr>
                <a:spLocks noChangeArrowheads="1"/>
              </p:cNvSpPr>
              <p:nvPr/>
            </p:nvSpPr>
            <p:spPr bwMode="auto">
              <a:xfrm>
                <a:off x="2332" y="2471"/>
                <a:ext cx="47" cy="4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417863" name="Rectangle 71"/>
              <p:cNvSpPr>
                <a:spLocks noChangeArrowheads="1"/>
              </p:cNvSpPr>
              <p:nvPr/>
            </p:nvSpPr>
            <p:spPr bwMode="auto">
              <a:xfrm>
                <a:off x="1647" y="2293"/>
                <a:ext cx="47" cy="4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417864" name="Rectangle 72"/>
              <p:cNvSpPr>
                <a:spLocks noChangeArrowheads="1"/>
              </p:cNvSpPr>
              <p:nvPr/>
            </p:nvSpPr>
            <p:spPr bwMode="auto">
              <a:xfrm>
                <a:off x="1818" y="2296"/>
                <a:ext cx="47" cy="4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417865" name="Rectangle 73"/>
              <p:cNvSpPr>
                <a:spLocks noChangeArrowheads="1"/>
              </p:cNvSpPr>
              <p:nvPr/>
            </p:nvSpPr>
            <p:spPr bwMode="auto">
              <a:xfrm>
                <a:off x="2165" y="2293"/>
                <a:ext cx="47" cy="4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417866" name="Rectangle 74"/>
              <p:cNvSpPr>
                <a:spLocks noChangeArrowheads="1"/>
              </p:cNvSpPr>
              <p:nvPr/>
            </p:nvSpPr>
            <p:spPr bwMode="auto">
              <a:xfrm>
                <a:off x="2338" y="2296"/>
                <a:ext cx="47" cy="4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417867" name="Rectangle 75"/>
              <p:cNvSpPr>
                <a:spLocks noChangeArrowheads="1"/>
              </p:cNvSpPr>
              <p:nvPr/>
            </p:nvSpPr>
            <p:spPr bwMode="auto">
              <a:xfrm>
                <a:off x="1988" y="2468"/>
                <a:ext cx="47" cy="4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417868" name="Rectangle 76"/>
              <p:cNvSpPr>
                <a:spLocks noChangeArrowheads="1"/>
              </p:cNvSpPr>
              <p:nvPr/>
            </p:nvSpPr>
            <p:spPr bwMode="auto">
              <a:xfrm>
                <a:off x="1810" y="2471"/>
                <a:ext cx="47" cy="4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417869" name="Rectangle 77"/>
              <p:cNvSpPr>
                <a:spLocks noChangeArrowheads="1"/>
              </p:cNvSpPr>
              <p:nvPr/>
            </p:nvSpPr>
            <p:spPr bwMode="auto">
              <a:xfrm>
                <a:off x="1647" y="2465"/>
                <a:ext cx="47" cy="4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417870" name="Rectangle 78"/>
              <p:cNvSpPr>
                <a:spLocks noChangeArrowheads="1"/>
              </p:cNvSpPr>
              <p:nvPr/>
            </p:nvSpPr>
            <p:spPr bwMode="auto">
              <a:xfrm>
                <a:off x="1653" y="1949"/>
                <a:ext cx="47" cy="4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417871" name="Rectangle 79"/>
              <p:cNvSpPr>
                <a:spLocks noChangeArrowheads="1"/>
              </p:cNvSpPr>
              <p:nvPr/>
            </p:nvSpPr>
            <p:spPr bwMode="auto">
              <a:xfrm>
                <a:off x="1822" y="1944"/>
                <a:ext cx="47" cy="4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417872" name="Rectangle 80"/>
              <p:cNvSpPr>
                <a:spLocks noChangeArrowheads="1"/>
              </p:cNvSpPr>
              <p:nvPr/>
            </p:nvSpPr>
            <p:spPr bwMode="auto">
              <a:xfrm>
                <a:off x="1990" y="1946"/>
                <a:ext cx="47" cy="4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417873" name="Rectangle 81"/>
              <p:cNvSpPr>
                <a:spLocks noChangeArrowheads="1"/>
              </p:cNvSpPr>
              <p:nvPr/>
            </p:nvSpPr>
            <p:spPr bwMode="auto">
              <a:xfrm>
                <a:off x="2159" y="1946"/>
                <a:ext cx="47" cy="4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417874" name="Rectangle 82"/>
              <p:cNvSpPr>
                <a:spLocks noChangeArrowheads="1"/>
              </p:cNvSpPr>
              <p:nvPr/>
            </p:nvSpPr>
            <p:spPr bwMode="auto">
              <a:xfrm>
                <a:off x="2329" y="1944"/>
                <a:ext cx="47" cy="4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grpSp>
      <p:sp>
        <p:nvSpPr>
          <p:cNvPr id="417875" name="Text Box 83"/>
          <p:cNvSpPr txBox="1">
            <a:spLocks noChangeArrowheads="1"/>
          </p:cNvSpPr>
          <p:nvPr/>
        </p:nvSpPr>
        <p:spPr bwMode="auto">
          <a:xfrm>
            <a:off x="6858000" y="3717925"/>
            <a:ext cx="1524000" cy="641350"/>
          </a:xfrm>
          <a:prstGeom prst="rect">
            <a:avLst/>
          </a:prstGeom>
          <a:noFill/>
          <a:ln w="12700">
            <a:noFill/>
            <a:miter lim="800000"/>
            <a:headEnd/>
            <a:tailEnd/>
          </a:ln>
          <a:effectLst/>
        </p:spPr>
        <p:txBody>
          <a:bodyPr wrap="none">
            <a:spAutoFit/>
          </a:bodyPr>
          <a:lstStyle/>
          <a:p>
            <a:r>
              <a:rPr lang="en-US" sz="1800">
                <a:latin typeface="Times" charset="0"/>
              </a:rPr>
              <a:t>Wrapping </a:t>
            </a:r>
          </a:p>
          <a:p>
            <a:r>
              <a:rPr lang="en-US" sz="1800">
                <a:latin typeface="Times" charset="0"/>
              </a:rPr>
              <a:t>produces torus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8818" name="Picture 2"/>
          <p:cNvPicPr>
            <a:picLocks noChangeAspect="1" noChangeArrowheads="1"/>
          </p:cNvPicPr>
          <p:nvPr/>
        </p:nvPicPr>
        <p:blipFill>
          <a:blip r:embed="rId2"/>
          <a:srcRect/>
          <a:stretch>
            <a:fillRect/>
          </a:stretch>
        </p:blipFill>
        <p:spPr bwMode="auto">
          <a:xfrm>
            <a:off x="1130300" y="571500"/>
            <a:ext cx="6883400" cy="5715000"/>
          </a:xfrm>
          <a:prstGeom prst="rect">
            <a:avLst/>
          </a:prstGeom>
          <a:noFill/>
          <a:ln w="12700">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42" name="Picture 2"/>
          <p:cNvPicPr>
            <a:picLocks noChangeAspect="1" noChangeArrowheads="1"/>
          </p:cNvPicPr>
          <p:nvPr/>
        </p:nvPicPr>
        <p:blipFill>
          <a:blip r:embed="rId2"/>
          <a:srcRect/>
          <a:stretch>
            <a:fillRect/>
          </a:stretch>
        </p:blipFill>
        <p:spPr bwMode="auto">
          <a:xfrm>
            <a:off x="1111250" y="241300"/>
            <a:ext cx="6813550" cy="5988050"/>
          </a:xfrm>
          <a:prstGeom prst="rect">
            <a:avLst/>
          </a:prstGeom>
          <a:noFill/>
          <a:ln w="12700">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6" name="Rectangle 4"/>
          <p:cNvSpPr>
            <a:spLocks noGrp="1" noChangeArrowheads="1"/>
          </p:cNvSpPr>
          <p:nvPr>
            <p:ph type="title"/>
          </p:nvPr>
        </p:nvSpPr>
        <p:spPr>
          <a:xfrm>
            <a:off x="533400" y="457200"/>
            <a:ext cx="8153400" cy="762000"/>
          </a:xfrm>
        </p:spPr>
        <p:txBody>
          <a:bodyPr/>
          <a:lstStyle/>
          <a:p>
            <a:r>
              <a:rPr lang="en-US" b="1"/>
              <a:t>Parallel computing is</a:t>
            </a:r>
            <a:br>
              <a:rPr lang="en-US" b="1"/>
            </a:br>
            <a:r>
              <a:rPr lang="en-US" b="1"/>
              <a:t>computing by committee </a:t>
            </a:r>
            <a:br>
              <a:rPr lang="en-US" b="1"/>
            </a:br>
            <a:endParaRPr lang="en-US"/>
          </a:p>
        </p:txBody>
      </p:sp>
      <p:sp>
        <p:nvSpPr>
          <p:cNvPr id="253957" name="Rectangle 5"/>
          <p:cNvSpPr>
            <a:spLocks noGrp="1" noChangeArrowheads="1"/>
          </p:cNvSpPr>
          <p:nvPr>
            <p:ph type="body" idx="1"/>
          </p:nvPr>
        </p:nvSpPr>
        <p:spPr>
          <a:xfrm>
            <a:off x="685800" y="1143000"/>
            <a:ext cx="7772400" cy="2209800"/>
          </a:xfrm>
        </p:spPr>
        <p:txBody>
          <a:bodyPr/>
          <a:lstStyle/>
          <a:p>
            <a:r>
              <a:rPr lang="en-US"/>
              <a:t>Parallel computing: the use of multiple computers or processors working together on a common task.</a:t>
            </a:r>
          </a:p>
          <a:p>
            <a:pPr lvl="1"/>
            <a:r>
              <a:rPr lang="en-US"/>
              <a:t>Each processor works on its section of the problem</a:t>
            </a:r>
          </a:p>
          <a:p>
            <a:pPr lvl="1"/>
            <a:r>
              <a:rPr lang="en-US"/>
              <a:t>Processors are allowed to exchange information with other processors</a:t>
            </a:r>
          </a:p>
        </p:txBody>
      </p:sp>
      <p:sp>
        <p:nvSpPr>
          <p:cNvPr id="253959" name="Rectangle 7"/>
          <p:cNvSpPr>
            <a:spLocks noChangeArrowheads="1"/>
          </p:cNvSpPr>
          <p:nvPr/>
        </p:nvSpPr>
        <p:spPr bwMode="auto">
          <a:xfrm>
            <a:off x="1828800" y="3581400"/>
            <a:ext cx="2819400" cy="1295400"/>
          </a:xfrm>
          <a:prstGeom prst="rect">
            <a:avLst/>
          </a:prstGeom>
          <a:solidFill>
            <a:schemeClr val="folHlink"/>
          </a:solidFill>
          <a:ln w="12700">
            <a:solidFill>
              <a:schemeClr val="tx1"/>
            </a:solidFill>
            <a:miter lim="800000"/>
            <a:headEnd/>
            <a:tailEnd/>
          </a:ln>
          <a:effectLst/>
        </p:spPr>
        <p:txBody>
          <a:bodyPr wrap="none" anchor="ctr"/>
          <a:lstStyle/>
          <a:p>
            <a:pPr algn="ctr"/>
            <a:r>
              <a:rPr lang="en-US" sz="1400" b="1"/>
              <a:t>CPU #1 works on this area </a:t>
            </a:r>
          </a:p>
          <a:p>
            <a:pPr algn="ctr"/>
            <a:r>
              <a:rPr lang="en-US" sz="1400" b="1"/>
              <a:t>of the problem</a:t>
            </a:r>
            <a:endParaRPr lang="en-US"/>
          </a:p>
        </p:txBody>
      </p:sp>
      <p:sp>
        <p:nvSpPr>
          <p:cNvPr id="253960" name="Rectangle 8"/>
          <p:cNvSpPr>
            <a:spLocks noChangeArrowheads="1"/>
          </p:cNvSpPr>
          <p:nvPr/>
        </p:nvSpPr>
        <p:spPr bwMode="auto">
          <a:xfrm>
            <a:off x="1828800" y="4876800"/>
            <a:ext cx="2819400" cy="1143000"/>
          </a:xfrm>
          <a:prstGeom prst="rect">
            <a:avLst/>
          </a:prstGeom>
          <a:solidFill>
            <a:schemeClr val="folHlink"/>
          </a:solidFill>
          <a:ln w="12700">
            <a:solidFill>
              <a:schemeClr val="tx1"/>
            </a:solidFill>
            <a:miter lim="800000"/>
            <a:headEnd/>
            <a:tailEnd/>
          </a:ln>
          <a:effectLst/>
        </p:spPr>
        <p:txBody>
          <a:bodyPr wrap="none" anchor="ctr"/>
          <a:lstStyle/>
          <a:p>
            <a:pPr algn="ctr"/>
            <a:r>
              <a:rPr lang="en-US" sz="1400" b="1"/>
              <a:t>CPU #3 works on this area</a:t>
            </a:r>
          </a:p>
          <a:p>
            <a:pPr algn="ctr"/>
            <a:r>
              <a:rPr lang="en-US" sz="1400" b="1"/>
              <a:t>of the problem</a:t>
            </a:r>
          </a:p>
        </p:txBody>
      </p:sp>
      <p:sp>
        <p:nvSpPr>
          <p:cNvPr id="253961" name="Rectangle 9"/>
          <p:cNvSpPr>
            <a:spLocks noChangeArrowheads="1"/>
          </p:cNvSpPr>
          <p:nvPr/>
        </p:nvSpPr>
        <p:spPr bwMode="auto">
          <a:xfrm>
            <a:off x="4648200" y="4876800"/>
            <a:ext cx="2819400" cy="1143000"/>
          </a:xfrm>
          <a:prstGeom prst="rect">
            <a:avLst/>
          </a:prstGeom>
          <a:solidFill>
            <a:schemeClr val="folHlink"/>
          </a:solidFill>
          <a:ln w="12700">
            <a:solidFill>
              <a:schemeClr val="tx1"/>
            </a:solidFill>
            <a:miter lim="800000"/>
            <a:headEnd/>
            <a:tailEnd/>
          </a:ln>
          <a:effectLst/>
        </p:spPr>
        <p:txBody>
          <a:bodyPr wrap="none" anchor="ctr"/>
          <a:lstStyle/>
          <a:p>
            <a:pPr algn="ctr"/>
            <a:r>
              <a:rPr lang="en-US" sz="1400" b="1"/>
              <a:t>   CPU #4 works on this area</a:t>
            </a:r>
          </a:p>
          <a:p>
            <a:pPr algn="ctr"/>
            <a:r>
              <a:rPr lang="en-US" sz="1400" b="1"/>
              <a:t>of the problem</a:t>
            </a:r>
          </a:p>
        </p:txBody>
      </p:sp>
      <p:sp>
        <p:nvSpPr>
          <p:cNvPr id="253962" name="Rectangle 10"/>
          <p:cNvSpPr>
            <a:spLocks noChangeArrowheads="1"/>
          </p:cNvSpPr>
          <p:nvPr/>
        </p:nvSpPr>
        <p:spPr bwMode="auto">
          <a:xfrm>
            <a:off x="4648200" y="3581400"/>
            <a:ext cx="2819400" cy="1295400"/>
          </a:xfrm>
          <a:prstGeom prst="rect">
            <a:avLst/>
          </a:prstGeom>
          <a:solidFill>
            <a:schemeClr val="folHlink"/>
          </a:solidFill>
          <a:ln w="12700">
            <a:solidFill>
              <a:schemeClr val="tx1"/>
            </a:solidFill>
            <a:miter lim="800000"/>
            <a:headEnd/>
            <a:tailEnd/>
          </a:ln>
          <a:effectLst/>
        </p:spPr>
        <p:txBody>
          <a:bodyPr wrap="none" anchor="ctr"/>
          <a:lstStyle/>
          <a:p>
            <a:pPr algn="ctr"/>
            <a:r>
              <a:rPr lang="en-US" sz="1400" b="1"/>
              <a:t>   CPU #2 works on this area</a:t>
            </a:r>
          </a:p>
          <a:p>
            <a:pPr algn="ctr"/>
            <a:r>
              <a:rPr lang="en-US" sz="1400" b="1"/>
              <a:t>of the problem</a:t>
            </a:r>
          </a:p>
        </p:txBody>
      </p:sp>
      <p:sp>
        <p:nvSpPr>
          <p:cNvPr id="253963" name="Text Box 11"/>
          <p:cNvSpPr txBox="1">
            <a:spLocks noChangeArrowheads="1"/>
          </p:cNvSpPr>
          <p:nvPr/>
        </p:nvSpPr>
        <p:spPr bwMode="auto">
          <a:xfrm>
            <a:off x="2879725" y="3287713"/>
            <a:ext cx="2370138" cy="304800"/>
          </a:xfrm>
          <a:prstGeom prst="rect">
            <a:avLst/>
          </a:prstGeom>
          <a:noFill/>
          <a:ln w="12700">
            <a:noFill/>
            <a:miter lim="800000"/>
            <a:headEnd/>
            <a:tailEnd/>
          </a:ln>
          <a:effectLst/>
        </p:spPr>
        <p:txBody>
          <a:bodyPr wrap="none">
            <a:spAutoFit/>
          </a:bodyPr>
          <a:lstStyle/>
          <a:p>
            <a:r>
              <a:rPr lang="en-US" sz="1400" b="1"/>
              <a:t>Grid of Problem to be solved</a:t>
            </a:r>
          </a:p>
        </p:txBody>
      </p:sp>
      <p:sp>
        <p:nvSpPr>
          <p:cNvPr id="253964" name="Text Box 12"/>
          <p:cNvSpPr txBox="1">
            <a:spLocks noChangeArrowheads="1"/>
          </p:cNvSpPr>
          <p:nvPr/>
        </p:nvSpPr>
        <p:spPr bwMode="auto">
          <a:xfrm rot="-5400000">
            <a:off x="1336675" y="4681538"/>
            <a:ext cx="273050" cy="304800"/>
          </a:xfrm>
          <a:prstGeom prst="rect">
            <a:avLst/>
          </a:prstGeom>
          <a:noFill/>
          <a:ln w="12700">
            <a:noFill/>
            <a:miter lim="800000"/>
            <a:headEnd/>
            <a:tailEnd/>
          </a:ln>
          <a:effectLst/>
        </p:spPr>
        <p:txBody>
          <a:bodyPr wrap="none">
            <a:spAutoFit/>
          </a:bodyPr>
          <a:lstStyle/>
          <a:p>
            <a:r>
              <a:rPr lang="en-US" sz="1400" b="1"/>
              <a:t>y</a:t>
            </a:r>
          </a:p>
        </p:txBody>
      </p:sp>
      <p:sp>
        <p:nvSpPr>
          <p:cNvPr id="253965" name="Line 13"/>
          <p:cNvSpPr>
            <a:spLocks noChangeShapeType="1"/>
          </p:cNvSpPr>
          <p:nvPr/>
        </p:nvSpPr>
        <p:spPr bwMode="auto">
          <a:xfrm flipV="1">
            <a:off x="1447800" y="3733800"/>
            <a:ext cx="0" cy="9144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53966" name="Line 14"/>
          <p:cNvSpPr>
            <a:spLocks noChangeShapeType="1"/>
          </p:cNvSpPr>
          <p:nvPr/>
        </p:nvSpPr>
        <p:spPr bwMode="auto">
          <a:xfrm>
            <a:off x="1447800" y="4953000"/>
            <a:ext cx="0" cy="10668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53967" name="Text Box 15"/>
          <p:cNvSpPr txBox="1">
            <a:spLocks noChangeArrowheads="1"/>
          </p:cNvSpPr>
          <p:nvPr/>
        </p:nvSpPr>
        <p:spPr bwMode="auto">
          <a:xfrm>
            <a:off x="4495800" y="6019800"/>
            <a:ext cx="273050" cy="304800"/>
          </a:xfrm>
          <a:prstGeom prst="rect">
            <a:avLst/>
          </a:prstGeom>
          <a:noFill/>
          <a:ln w="12700">
            <a:noFill/>
            <a:miter lim="800000"/>
            <a:headEnd/>
            <a:tailEnd/>
          </a:ln>
          <a:effectLst/>
        </p:spPr>
        <p:txBody>
          <a:bodyPr wrap="none">
            <a:spAutoFit/>
          </a:bodyPr>
          <a:lstStyle/>
          <a:p>
            <a:r>
              <a:rPr lang="en-US" sz="1400" b="1"/>
              <a:t>x</a:t>
            </a:r>
          </a:p>
        </p:txBody>
      </p:sp>
      <p:sp>
        <p:nvSpPr>
          <p:cNvPr id="253968" name="Line 16"/>
          <p:cNvSpPr>
            <a:spLocks noChangeShapeType="1"/>
          </p:cNvSpPr>
          <p:nvPr/>
        </p:nvSpPr>
        <p:spPr bwMode="auto">
          <a:xfrm>
            <a:off x="4724400" y="6172200"/>
            <a:ext cx="26670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53969" name="Line 17"/>
          <p:cNvSpPr>
            <a:spLocks noChangeShapeType="1"/>
          </p:cNvSpPr>
          <p:nvPr/>
        </p:nvSpPr>
        <p:spPr bwMode="auto">
          <a:xfrm flipH="1">
            <a:off x="1828800" y="6172200"/>
            <a:ext cx="26670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53975" name="Line 23"/>
          <p:cNvSpPr>
            <a:spLocks noChangeShapeType="1"/>
          </p:cNvSpPr>
          <p:nvPr/>
        </p:nvSpPr>
        <p:spPr bwMode="auto">
          <a:xfrm>
            <a:off x="4495800" y="5410200"/>
            <a:ext cx="381000" cy="0"/>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253976" name="Text Box 24"/>
          <p:cNvSpPr txBox="1">
            <a:spLocks noChangeArrowheads="1"/>
          </p:cNvSpPr>
          <p:nvPr/>
        </p:nvSpPr>
        <p:spPr bwMode="auto">
          <a:xfrm>
            <a:off x="4267200" y="3962400"/>
            <a:ext cx="785813" cy="274638"/>
          </a:xfrm>
          <a:prstGeom prst="rect">
            <a:avLst/>
          </a:prstGeom>
          <a:noFill/>
          <a:ln w="12700">
            <a:noFill/>
            <a:miter lim="800000"/>
            <a:headEnd/>
            <a:tailEnd/>
          </a:ln>
          <a:effectLst/>
        </p:spPr>
        <p:txBody>
          <a:bodyPr wrap="none">
            <a:spAutoFit/>
          </a:bodyPr>
          <a:lstStyle/>
          <a:p>
            <a:r>
              <a:rPr lang="en-US" sz="1200" b="1"/>
              <a:t>exchange</a:t>
            </a:r>
          </a:p>
        </p:txBody>
      </p:sp>
      <p:sp>
        <p:nvSpPr>
          <p:cNvPr id="253977" name="Text Box 25"/>
          <p:cNvSpPr txBox="1">
            <a:spLocks noChangeArrowheads="1"/>
          </p:cNvSpPr>
          <p:nvPr/>
        </p:nvSpPr>
        <p:spPr bwMode="auto">
          <a:xfrm>
            <a:off x="4267200" y="5105400"/>
            <a:ext cx="785813" cy="274638"/>
          </a:xfrm>
          <a:prstGeom prst="rect">
            <a:avLst/>
          </a:prstGeom>
          <a:noFill/>
          <a:ln w="12700">
            <a:noFill/>
            <a:miter lim="800000"/>
            <a:headEnd/>
            <a:tailEnd/>
          </a:ln>
          <a:effectLst/>
        </p:spPr>
        <p:txBody>
          <a:bodyPr wrap="none">
            <a:spAutoFit/>
          </a:bodyPr>
          <a:lstStyle/>
          <a:p>
            <a:r>
              <a:rPr lang="en-US" sz="1200" b="1"/>
              <a:t>exchange</a:t>
            </a:r>
          </a:p>
        </p:txBody>
      </p:sp>
      <p:sp>
        <p:nvSpPr>
          <p:cNvPr id="253978" name="Line 26"/>
          <p:cNvSpPr>
            <a:spLocks noChangeShapeType="1"/>
          </p:cNvSpPr>
          <p:nvPr/>
        </p:nvSpPr>
        <p:spPr bwMode="auto">
          <a:xfrm>
            <a:off x="4495800" y="4267200"/>
            <a:ext cx="381000" cy="0"/>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0866" name="Picture 2"/>
          <p:cNvPicPr>
            <a:picLocks noChangeAspect="1" noChangeArrowheads="1"/>
          </p:cNvPicPr>
          <p:nvPr/>
        </p:nvPicPr>
        <p:blipFill>
          <a:blip r:embed="rId2"/>
          <a:srcRect/>
          <a:stretch>
            <a:fillRect/>
          </a:stretch>
        </p:blipFill>
        <p:spPr bwMode="auto">
          <a:xfrm>
            <a:off x="381000" y="1066800"/>
            <a:ext cx="8382000" cy="4479925"/>
          </a:xfrm>
          <a:prstGeom prst="rect">
            <a:avLst/>
          </a:prstGeom>
          <a:noFill/>
          <a:ln w="12700">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2" name="Rectangle 4"/>
          <p:cNvSpPr>
            <a:spLocks noGrp="1" noChangeArrowheads="1"/>
          </p:cNvSpPr>
          <p:nvPr>
            <p:ph type="title"/>
          </p:nvPr>
        </p:nvSpPr>
        <p:spPr/>
        <p:txBody>
          <a:bodyPr/>
          <a:lstStyle/>
          <a:p>
            <a:r>
              <a:rPr lang="en-US" b="1"/>
              <a:t>Some terminology</a:t>
            </a:r>
            <a:endParaRPr lang="en-US"/>
          </a:p>
        </p:txBody>
      </p:sp>
      <p:sp>
        <p:nvSpPr>
          <p:cNvPr id="406533" name="Rectangle 5"/>
          <p:cNvSpPr>
            <a:spLocks noGrp="1" noChangeArrowheads="1"/>
          </p:cNvSpPr>
          <p:nvPr>
            <p:ph type="body" idx="1"/>
          </p:nvPr>
        </p:nvSpPr>
        <p:spPr/>
        <p:txBody>
          <a:bodyPr/>
          <a:lstStyle/>
          <a:p>
            <a:pPr>
              <a:lnSpc>
                <a:spcPct val="90000"/>
              </a:lnSpc>
            </a:pPr>
            <a:r>
              <a:rPr lang="en-US" sz="1800">
                <a:latin typeface="Helvetica" pitchFamily="34" charset="0"/>
              </a:rPr>
              <a:t>Bandwidth</a:t>
            </a:r>
            <a:r>
              <a:rPr lang="en-US" sz="1800" b="0">
                <a:latin typeface="Helvetica" pitchFamily="34" charset="0"/>
              </a:rPr>
              <a:t> - number of bits that can be transmitted in unit time, given as bits/sec.</a:t>
            </a:r>
          </a:p>
          <a:p>
            <a:pPr>
              <a:lnSpc>
                <a:spcPct val="90000"/>
              </a:lnSpc>
            </a:pPr>
            <a:r>
              <a:rPr lang="en-US" sz="1800">
                <a:latin typeface="Helvetica" pitchFamily="34" charset="0"/>
              </a:rPr>
              <a:t>Network latency</a:t>
            </a:r>
            <a:r>
              <a:rPr lang="en-US" sz="1800" b="0">
                <a:latin typeface="Helvetica" pitchFamily="34" charset="0"/>
              </a:rPr>
              <a:t> - time to make a message transfer through network.</a:t>
            </a:r>
          </a:p>
          <a:p>
            <a:pPr>
              <a:lnSpc>
                <a:spcPct val="90000"/>
              </a:lnSpc>
            </a:pPr>
            <a:r>
              <a:rPr lang="en-US" sz="1800">
                <a:latin typeface="Helvetica" pitchFamily="34" charset="0"/>
              </a:rPr>
              <a:t>Message latency or startup time</a:t>
            </a:r>
            <a:r>
              <a:rPr lang="en-US" sz="1800" b="0">
                <a:latin typeface="Helvetica" pitchFamily="34" charset="0"/>
              </a:rPr>
              <a:t> - time to send a zero-length message. Essentially the software and hardware overhead in sending message and the actual transmission time.</a:t>
            </a:r>
          </a:p>
          <a:p>
            <a:pPr>
              <a:lnSpc>
                <a:spcPct val="90000"/>
              </a:lnSpc>
            </a:pPr>
            <a:r>
              <a:rPr lang="en-US" sz="1800">
                <a:latin typeface="Helvetica" pitchFamily="34" charset="0"/>
              </a:rPr>
              <a:t>Communication time</a:t>
            </a:r>
            <a:r>
              <a:rPr lang="en-US" sz="1800" b="0">
                <a:latin typeface="Helvetica" pitchFamily="34" charset="0"/>
              </a:rPr>
              <a:t> - total time to send message, including software overhead and interface delays.</a:t>
            </a:r>
          </a:p>
          <a:p>
            <a:pPr>
              <a:lnSpc>
                <a:spcPct val="90000"/>
              </a:lnSpc>
            </a:pPr>
            <a:r>
              <a:rPr lang="en-US" sz="1800">
                <a:latin typeface="Helvetica" pitchFamily="34" charset="0"/>
              </a:rPr>
              <a:t>Diameter</a:t>
            </a:r>
            <a:r>
              <a:rPr lang="en-US" sz="1800" b="0">
                <a:latin typeface="Helvetica" pitchFamily="34" charset="0"/>
              </a:rPr>
              <a:t> - minimum number of links between two farthest nodes in the network. Only shortest routes used. Used to determine worst case delays.</a:t>
            </a:r>
          </a:p>
          <a:p>
            <a:pPr>
              <a:lnSpc>
                <a:spcPct val="90000"/>
              </a:lnSpc>
            </a:pPr>
            <a:r>
              <a:rPr lang="en-US" sz="1800">
                <a:latin typeface="Helvetica" pitchFamily="34" charset="0"/>
              </a:rPr>
              <a:t>Bisection width of a network</a:t>
            </a:r>
            <a:r>
              <a:rPr lang="en-US" sz="1800" b="0">
                <a:latin typeface="Helvetica" pitchFamily="34" charset="0"/>
              </a:rPr>
              <a:t> - number of links (or sometimes wires) that must be cut to divide network into two equal parts. Can provide a lower bound for messages in a parallel algorithm.</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US" b="1"/>
              <a:t>Terms related to algorithms</a:t>
            </a:r>
            <a:endParaRPr lang="en-US"/>
          </a:p>
        </p:txBody>
      </p:sp>
      <p:sp>
        <p:nvSpPr>
          <p:cNvPr id="409603" name="Rectangle 3"/>
          <p:cNvSpPr>
            <a:spLocks noGrp="1" noChangeArrowheads="1"/>
          </p:cNvSpPr>
          <p:nvPr>
            <p:ph type="body" idx="1"/>
          </p:nvPr>
        </p:nvSpPr>
        <p:spPr/>
        <p:txBody>
          <a:bodyPr/>
          <a:lstStyle/>
          <a:p>
            <a:r>
              <a:rPr lang="en-US" b="0"/>
              <a:t>Amdahl’s Law  (talked about this already)</a:t>
            </a:r>
          </a:p>
          <a:p>
            <a:r>
              <a:rPr lang="en-US" b="0"/>
              <a:t>Superlinear Speedup</a:t>
            </a:r>
          </a:p>
          <a:p>
            <a:r>
              <a:rPr lang="en-US" b="0"/>
              <a:t>Efficiency</a:t>
            </a:r>
          </a:p>
          <a:p>
            <a:r>
              <a:rPr lang="en-US" b="0"/>
              <a:t>Cost</a:t>
            </a:r>
          </a:p>
          <a:p>
            <a:r>
              <a:rPr lang="en-US" b="0"/>
              <a:t>Scalability</a:t>
            </a:r>
          </a:p>
          <a:p>
            <a:r>
              <a:rPr lang="en-US" b="0"/>
              <a:t>Problem Size</a:t>
            </a:r>
          </a:p>
          <a:p>
            <a:r>
              <a:rPr lang="en-US" b="0"/>
              <a:t>Gustafson’s Law</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5" name="Rectangle 3"/>
          <p:cNvSpPr>
            <a:spLocks noChangeArrowheads="1"/>
          </p:cNvSpPr>
          <p:nvPr/>
        </p:nvSpPr>
        <p:spPr bwMode="auto">
          <a:xfrm>
            <a:off x="1143000" y="1905000"/>
            <a:ext cx="7239000" cy="4108450"/>
          </a:xfrm>
          <a:prstGeom prst="rect">
            <a:avLst/>
          </a:prstGeom>
          <a:noFill/>
          <a:ln w="12700">
            <a:noFill/>
            <a:miter lim="800000"/>
            <a:headEnd/>
            <a:tailEnd/>
          </a:ln>
          <a:effectLst/>
        </p:spPr>
        <p:txBody>
          <a:bodyPr>
            <a:spAutoFit/>
          </a:bodyPr>
          <a:lstStyle/>
          <a:p>
            <a:r>
              <a:rPr lang="en-US" sz="2400">
                <a:latin typeface="Helvetica" pitchFamily="34" charset="0"/>
              </a:rPr>
              <a:t>S(n) &gt; n, may be seen on occasion, but usually this is due to using a suboptimal sequential algorithm or some unique feature of the architecture that favors the parallel formation.</a:t>
            </a:r>
          </a:p>
          <a:p>
            <a:endParaRPr lang="en-US" sz="2400">
              <a:latin typeface="Helvetica" pitchFamily="34" charset="0"/>
            </a:endParaRPr>
          </a:p>
          <a:p>
            <a:r>
              <a:rPr lang="en-US" sz="2400">
                <a:latin typeface="Helvetica" pitchFamily="34" charset="0"/>
              </a:rPr>
              <a:t>One common reason for superlinear speedup is the extra memory in the multiprocessor system which can hold more of the problem data at any instant, it leads to less, relatively slow disk memory traffic. Superlinear speedup can occur in search algorithms.</a:t>
            </a:r>
          </a:p>
        </p:txBody>
      </p:sp>
      <p:sp>
        <p:nvSpPr>
          <p:cNvPr id="407559" name="Rectangle 7"/>
          <p:cNvSpPr>
            <a:spLocks noGrp="1" noChangeArrowheads="1"/>
          </p:cNvSpPr>
          <p:nvPr>
            <p:ph type="title"/>
          </p:nvPr>
        </p:nvSpPr>
        <p:spPr/>
        <p:txBody>
          <a:bodyPr/>
          <a:lstStyle/>
          <a:p>
            <a:r>
              <a:rPr lang="en-US" b="1"/>
              <a:t>Superlinear Speedup</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p:cNvSpPr>
            <a:spLocks noGrp="1" noChangeArrowheads="1"/>
          </p:cNvSpPr>
          <p:nvPr>
            <p:ph type="title"/>
          </p:nvPr>
        </p:nvSpPr>
        <p:spPr/>
        <p:txBody>
          <a:bodyPr/>
          <a:lstStyle/>
          <a:p>
            <a:r>
              <a:rPr lang="en-US" b="1"/>
              <a:t>Efficiency</a:t>
            </a:r>
            <a:endParaRPr lang="en-US">
              <a:latin typeface="Times-Bold"/>
            </a:endParaRPr>
          </a:p>
        </p:txBody>
      </p:sp>
      <p:sp>
        <p:nvSpPr>
          <p:cNvPr id="410628" name="Rectangle 4"/>
          <p:cNvSpPr>
            <a:spLocks noChangeArrowheads="1"/>
          </p:cNvSpPr>
          <p:nvPr/>
        </p:nvSpPr>
        <p:spPr bwMode="auto">
          <a:xfrm>
            <a:off x="623888" y="1201738"/>
            <a:ext cx="7802562" cy="731837"/>
          </a:xfrm>
          <a:prstGeom prst="rect">
            <a:avLst/>
          </a:prstGeom>
          <a:noFill/>
          <a:ln w="12700">
            <a:noFill/>
            <a:miter lim="800000"/>
            <a:headEnd/>
            <a:tailEnd/>
          </a:ln>
          <a:effectLst/>
        </p:spPr>
        <p:txBody>
          <a:bodyPr wrap="none">
            <a:spAutoFit/>
          </a:bodyPr>
          <a:lstStyle/>
          <a:p>
            <a:pPr algn="ctr"/>
            <a:r>
              <a:rPr lang="en-US" sz="2400">
                <a:latin typeface="Times-Bold"/>
              </a:rPr>
              <a:t>Efficiency </a:t>
            </a:r>
            <a:r>
              <a:rPr lang="en-US" sz="1800">
                <a:latin typeface="Helvetica" pitchFamily="34" charset="0"/>
              </a:rPr>
              <a:t>=  </a:t>
            </a:r>
            <a:r>
              <a:rPr lang="en-US" sz="1800" u="sng">
                <a:latin typeface="Helvetica" pitchFamily="34" charset="0"/>
              </a:rPr>
              <a:t>                    Execution time using one processor                 </a:t>
            </a:r>
            <a:endParaRPr lang="en-US" sz="1800">
              <a:latin typeface="Helvetica" pitchFamily="34" charset="0"/>
            </a:endParaRPr>
          </a:p>
          <a:p>
            <a:pPr algn="ctr"/>
            <a:r>
              <a:rPr lang="en-US" sz="1800">
                <a:latin typeface="Helvetica" pitchFamily="34" charset="0"/>
              </a:rPr>
              <a:t>                         Execution time using a number of processors</a:t>
            </a:r>
          </a:p>
        </p:txBody>
      </p:sp>
      <p:pic>
        <p:nvPicPr>
          <p:cNvPr id="410629" name="Picture 5"/>
          <p:cNvPicPr>
            <a:picLocks noChangeAspect="1" noChangeArrowheads="1"/>
          </p:cNvPicPr>
          <p:nvPr/>
        </p:nvPicPr>
        <p:blipFill>
          <a:blip r:embed="rId2"/>
          <a:srcRect/>
          <a:stretch>
            <a:fillRect/>
          </a:stretch>
        </p:blipFill>
        <p:spPr bwMode="auto">
          <a:xfrm>
            <a:off x="2743200" y="4572000"/>
            <a:ext cx="3352800" cy="1069975"/>
          </a:xfrm>
          <a:prstGeom prst="rect">
            <a:avLst/>
          </a:prstGeom>
          <a:noFill/>
          <a:ln w="12700">
            <a:noFill/>
            <a:miter lim="800000"/>
            <a:headEnd/>
            <a:tailEnd/>
          </a:ln>
          <a:effectLst/>
        </p:spPr>
      </p:pic>
      <p:pic>
        <p:nvPicPr>
          <p:cNvPr id="410631" name="Picture 7"/>
          <p:cNvPicPr>
            <a:picLocks noChangeAspect="1" noChangeArrowheads="1"/>
          </p:cNvPicPr>
          <p:nvPr/>
        </p:nvPicPr>
        <p:blipFill>
          <a:blip r:embed="rId3"/>
          <a:srcRect/>
          <a:stretch>
            <a:fillRect/>
          </a:stretch>
        </p:blipFill>
        <p:spPr bwMode="auto">
          <a:xfrm>
            <a:off x="3200400" y="2133600"/>
            <a:ext cx="2622550" cy="1765300"/>
          </a:xfrm>
          <a:prstGeom prst="rect">
            <a:avLst/>
          </a:prstGeom>
          <a:noFill/>
          <a:ln w="12700">
            <a:noFill/>
            <a:miter lim="800000"/>
            <a:headEnd/>
            <a:tailEnd/>
          </a:ln>
          <a:effectLst/>
        </p:spPr>
      </p:pic>
      <p:sp>
        <p:nvSpPr>
          <p:cNvPr id="410632" name="Text Box 8"/>
          <p:cNvSpPr txBox="1">
            <a:spLocks noChangeArrowheads="1"/>
          </p:cNvSpPr>
          <p:nvPr/>
        </p:nvSpPr>
        <p:spPr bwMode="auto">
          <a:xfrm>
            <a:off x="990600" y="4038600"/>
            <a:ext cx="6858000" cy="366713"/>
          </a:xfrm>
          <a:prstGeom prst="rect">
            <a:avLst/>
          </a:prstGeom>
          <a:noFill/>
          <a:ln w="12700">
            <a:noFill/>
            <a:miter lim="800000"/>
            <a:headEnd/>
            <a:tailEnd/>
          </a:ln>
          <a:effectLst/>
        </p:spPr>
        <p:txBody>
          <a:bodyPr>
            <a:spAutoFit/>
          </a:bodyPr>
          <a:lstStyle/>
          <a:p>
            <a:pPr>
              <a:spcBef>
                <a:spcPct val="50000"/>
              </a:spcBef>
            </a:pPr>
            <a:r>
              <a:rPr lang="en-US" sz="1800">
                <a:latin typeface="Helvetica" pitchFamily="34" charset="0"/>
              </a:rPr>
              <a:t>Its just the speedup divided by the number of processors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b="1"/>
              <a:t>Cost</a:t>
            </a:r>
            <a:endParaRPr lang="en-US"/>
          </a:p>
        </p:txBody>
      </p:sp>
      <p:sp>
        <p:nvSpPr>
          <p:cNvPr id="411651" name="Rectangle 3"/>
          <p:cNvSpPr>
            <a:spLocks noChangeArrowheads="1"/>
          </p:cNvSpPr>
          <p:nvPr/>
        </p:nvSpPr>
        <p:spPr bwMode="auto">
          <a:xfrm>
            <a:off x="171450" y="1447800"/>
            <a:ext cx="8591550" cy="4760913"/>
          </a:xfrm>
          <a:prstGeom prst="rect">
            <a:avLst/>
          </a:prstGeom>
          <a:noFill/>
          <a:ln w="12700">
            <a:noFill/>
            <a:miter lim="800000"/>
            <a:headEnd/>
            <a:tailEnd/>
          </a:ln>
          <a:effectLst/>
        </p:spPr>
        <p:txBody>
          <a:bodyPr>
            <a:spAutoFit/>
          </a:bodyPr>
          <a:lstStyle/>
          <a:p>
            <a:r>
              <a:rPr lang="en-US" sz="1800">
                <a:latin typeface="Helvetica" pitchFamily="34" charset="0"/>
              </a:rPr>
              <a:t>The processor-time product or cost (or work) of a computation defined as</a:t>
            </a:r>
          </a:p>
          <a:p>
            <a:r>
              <a:rPr lang="en-US" sz="1800">
                <a:latin typeface="Helvetica" pitchFamily="34" charset="0"/>
              </a:rPr>
              <a:t>Cost = (execution time) x (total number of processors used)</a:t>
            </a:r>
          </a:p>
          <a:p>
            <a:endParaRPr lang="en-US" sz="1800">
              <a:latin typeface="Helvetica" pitchFamily="34" charset="0"/>
            </a:endParaRPr>
          </a:p>
          <a:p>
            <a:r>
              <a:rPr lang="en-US" sz="1800">
                <a:latin typeface="Helvetica" pitchFamily="34" charset="0"/>
              </a:rPr>
              <a:t>The cost of a sequential computation is simply its execution time, t</a:t>
            </a:r>
            <a:r>
              <a:rPr lang="en-US" sz="1800" baseline="-25000">
                <a:latin typeface="Helvetica" pitchFamily="34" charset="0"/>
              </a:rPr>
              <a:t> s</a:t>
            </a:r>
            <a:r>
              <a:rPr lang="en-US" sz="1800">
                <a:latin typeface="Helvetica" pitchFamily="34" charset="0"/>
              </a:rPr>
              <a:t> . The cost of a</a:t>
            </a:r>
          </a:p>
          <a:p>
            <a:r>
              <a:rPr lang="en-US" sz="1800">
                <a:latin typeface="Helvetica" pitchFamily="34" charset="0"/>
              </a:rPr>
              <a:t>parallel computation is t </a:t>
            </a:r>
            <a:r>
              <a:rPr lang="en-US" sz="1800" baseline="-25000">
                <a:latin typeface="Helvetica" pitchFamily="34" charset="0"/>
              </a:rPr>
              <a:t>p</a:t>
            </a:r>
            <a:r>
              <a:rPr lang="en-US" sz="1800">
                <a:latin typeface="Helvetica" pitchFamily="34" charset="0"/>
              </a:rPr>
              <a:t> x n. The parallel execution time, t </a:t>
            </a:r>
            <a:r>
              <a:rPr lang="en-US" sz="1800" baseline="-25000">
                <a:latin typeface="Helvetica" pitchFamily="34" charset="0"/>
              </a:rPr>
              <a:t>p</a:t>
            </a:r>
            <a:r>
              <a:rPr lang="en-US" sz="1800">
                <a:latin typeface="Helvetica" pitchFamily="34" charset="0"/>
              </a:rPr>
              <a:t> , is given by t</a:t>
            </a:r>
            <a:r>
              <a:rPr lang="en-US" sz="1800" baseline="-25000">
                <a:latin typeface="Helvetica" pitchFamily="34" charset="0"/>
              </a:rPr>
              <a:t>s</a:t>
            </a:r>
            <a:r>
              <a:rPr lang="en-US" sz="1800">
                <a:latin typeface="Helvetica" pitchFamily="34" charset="0"/>
              </a:rPr>
              <a:t>/S(n)</a:t>
            </a:r>
          </a:p>
          <a:p>
            <a:endParaRPr lang="en-US" sz="1800">
              <a:latin typeface="Helvetica" pitchFamily="34" charset="0"/>
            </a:endParaRPr>
          </a:p>
          <a:p>
            <a:endParaRPr lang="en-US" sz="1800">
              <a:latin typeface="Helvetica" pitchFamily="34" charset="0"/>
            </a:endParaRPr>
          </a:p>
          <a:p>
            <a:r>
              <a:rPr lang="en-US" sz="1800">
                <a:latin typeface="Helvetica" pitchFamily="34" charset="0"/>
              </a:rPr>
              <a:t>Hence, the cost of a parallel computation is given by</a:t>
            </a:r>
          </a:p>
          <a:p>
            <a:endParaRPr lang="en-US" sz="1800">
              <a:latin typeface="Helvetica" pitchFamily="34" charset="0"/>
            </a:endParaRPr>
          </a:p>
          <a:p>
            <a:endParaRPr lang="en-US" sz="1800">
              <a:latin typeface="Helvetica" pitchFamily="34" charset="0"/>
            </a:endParaRPr>
          </a:p>
          <a:p>
            <a:endParaRPr lang="en-US" sz="1800">
              <a:latin typeface="Helvetica" pitchFamily="34" charset="0"/>
            </a:endParaRPr>
          </a:p>
          <a:p>
            <a:endParaRPr lang="en-US" sz="1800">
              <a:latin typeface="Helvetica" pitchFamily="34" charset="0"/>
            </a:endParaRPr>
          </a:p>
          <a:p>
            <a:endParaRPr lang="en-US" sz="1800">
              <a:latin typeface="Helvetica" pitchFamily="34" charset="0"/>
            </a:endParaRPr>
          </a:p>
          <a:p>
            <a:r>
              <a:rPr lang="en-US" sz="1800">
                <a:latin typeface="Helvetica" pitchFamily="34" charset="0"/>
              </a:rPr>
              <a:t>Cost-Optimal Parallel Algorithm</a:t>
            </a:r>
          </a:p>
          <a:p>
            <a:r>
              <a:rPr lang="en-US" sz="1800">
                <a:latin typeface="Helvetica" pitchFamily="34" charset="0"/>
              </a:rPr>
              <a:t>One in which the cost to solve a problem on a multiprocessor is proportional to the cost</a:t>
            </a:r>
          </a:p>
          <a:p>
            <a:endParaRPr lang="en-US" sz="1800">
              <a:latin typeface="Helvetica" pitchFamily="34" charset="0"/>
            </a:endParaRPr>
          </a:p>
        </p:txBody>
      </p:sp>
      <p:pic>
        <p:nvPicPr>
          <p:cNvPr id="411655" name="Picture 7"/>
          <p:cNvPicPr>
            <a:picLocks noChangeAspect="1" noChangeArrowheads="1"/>
          </p:cNvPicPr>
          <p:nvPr/>
        </p:nvPicPr>
        <p:blipFill>
          <a:blip r:embed="rId2"/>
          <a:srcRect/>
          <a:stretch>
            <a:fillRect/>
          </a:stretch>
        </p:blipFill>
        <p:spPr bwMode="auto">
          <a:xfrm>
            <a:off x="3124200" y="3810000"/>
            <a:ext cx="2971800" cy="987425"/>
          </a:xfrm>
          <a:prstGeom prst="rect">
            <a:avLst/>
          </a:prstGeom>
          <a:noFill/>
          <a:ln w="12700">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en-US" b="1">
                <a:latin typeface="Helvetica" pitchFamily="34" charset="0"/>
              </a:rPr>
              <a:t>Scalability</a:t>
            </a:r>
            <a:endParaRPr lang="en-US">
              <a:latin typeface="Helvetica" pitchFamily="34" charset="0"/>
            </a:endParaRPr>
          </a:p>
        </p:txBody>
      </p:sp>
      <p:sp>
        <p:nvSpPr>
          <p:cNvPr id="412675" name="Rectangle 3"/>
          <p:cNvSpPr>
            <a:spLocks noChangeArrowheads="1"/>
          </p:cNvSpPr>
          <p:nvPr/>
        </p:nvSpPr>
        <p:spPr bwMode="auto">
          <a:xfrm>
            <a:off x="304800" y="1828800"/>
            <a:ext cx="8153400" cy="3378200"/>
          </a:xfrm>
          <a:prstGeom prst="rect">
            <a:avLst/>
          </a:prstGeom>
          <a:noFill/>
          <a:ln w="12700">
            <a:noFill/>
            <a:miter lim="800000"/>
            <a:headEnd/>
            <a:tailEnd/>
          </a:ln>
          <a:effectLst/>
        </p:spPr>
        <p:txBody>
          <a:bodyPr>
            <a:spAutoFit/>
          </a:bodyPr>
          <a:lstStyle/>
          <a:p>
            <a:r>
              <a:rPr lang="en-US" sz="2400">
                <a:latin typeface="Helvetica" pitchFamily="34" charset="0"/>
              </a:rPr>
              <a:t>Used to indicate a hardware design that allows the system to be increased in size and in doing so to obtain increased performance - could be described as architecture or hardware scalability.</a:t>
            </a:r>
          </a:p>
          <a:p>
            <a:endParaRPr lang="en-US" sz="2400">
              <a:latin typeface="Helvetica" pitchFamily="34" charset="0"/>
            </a:endParaRPr>
          </a:p>
          <a:p>
            <a:r>
              <a:rPr lang="en-US" sz="2400">
                <a:latin typeface="Helvetica" pitchFamily="34" charset="0"/>
              </a:rPr>
              <a:t>Scalability is also used to indicate that a parallel algorithm can accommodate increased data items with a low and bounded increase in computational steps - could be described as algorithmic scalability.</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b="1"/>
              <a:t>Problem size</a:t>
            </a:r>
            <a:endParaRPr lang="en-US"/>
          </a:p>
        </p:txBody>
      </p:sp>
      <p:sp>
        <p:nvSpPr>
          <p:cNvPr id="414723" name="Rectangle 3"/>
          <p:cNvSpPr>
            <a:spLocks noChangeArrowheads="1"/>
          </p:cNvSpPr>
          <p:nvPr/>
        </p:nvSpPr>
        <p:spPr bwMode="auto">
          <a:xfrm>
            <a:off x="533400" y="2379663"/>
            <a:ext cx="7467600" cy="2289175"/>
          </a:xfrm>
          <a:prstGeom prst="rect">
            <a:avLst/>
          </a:prstGeom>
          <a:noFill/>
          <a:ln w="12700">
            <a:noFill/>
            <a:miter lim="800000"/>
            <a:headEnd/>
            <a:tailEnd/>
          </a:ln>
          <a:effectLst/>
        </p:spPr>
        <p:txBody>
          <a:bodyPr>
            <a:spAutoFit/>
          </a:bodyPr>
          <a:lstStyle/>
          <a:p>
            <a:r>
              <a:rPr lang="en-US" sz="1800">
                <a:latin typeface="Helvetica" pitchFamily="34" charset="0"/>
              </a:rPr>
              <a:t>Intuitively, we would think of the number of data elements being processed in the algorithm as a measure of size.</a:t>
            </a:r>
          </a:p>
          <a:p>
            <a:endParaRPr lang="en-US" sz="1800">
              <a:latin typeface="Helvetica" pitchFamily="34" charset="0"/>
            </a:endParaRPr>
          </a:p>
          <a:p>
            <a:r>
              <a:rPr lang="en-US" sz="1800">
                <a:latin typeface="Helvetica" pitchFamily="34" charset="0"/>
              </a:rPr>
              <a:t>However, doubling the date set size would not necessarily double the number of computational steps. It will depend upon the problem.</a:t>
            </a:r>
          </a:p>
          <a:p>
            <a:endParaRPr lang="en-US" sz="1800">
              <a:latin typeface="Helvetica" pitchFamily="34" charset="0"/>
            </a:endParaRPr>
          </a:p>
          <a:p>
            <a:r>
              <a:rPr lang="en-US" sz="1800">
                <a:latin typeface="Helvetica" pitchFamily="34" charset="0"/>
              </a:rPr>
              <a:t>For example, adding two matrices has this effect, but multiplying matrices quadruples operations.</a:t>
            </a:r>
          </a:p>
        </p:txBody>
      </p:sp>
      <p:sp>
        <p:nvSpPr>
          <p:cNvPr id="414725" name="Rectangle 5"/>
          <p:cNvSpPr>
            <a:spLocks noChangeArrowheads="1"/>
          </p:cNvSpPr>
          <p:nvPr/>
        </p:nvSpPr>
        <p:spPr bwMode="auto">
          <a:xfrm>
            <a:off x="457200" y="1295400"/>
            <a:ext cx="7696200" cy="641350"/>
          </a:xfrm>
          <a:prstGeom prst="rect">
            <a:avLst/>
          </a:prstGeom>
          <a:noFill/>
          <a:ln w="12700">
            <a:noFill/>
            <a:miter lim="800000"/>
            <a:headEnd/>
            <a:tailEnd/>
          </a:ln>
          <a:effectLst/>
        </p:spPr>
        <p:txBody>
          <a:bodyPr>
            <a:spAutoFit/>
          </a:bodyPr>
          <a:lstStyle/>
          <a:p>
            <a:r>
              <a:rPr lang="en-US" sz="1800">
                <a:latin typeface="Helvetica" pitchFamily="34" charset="0"/>
              </a:rPr>
              <a:t>Problem size:  the number of basic steps in the </a:t>
            </a:r>
            <a:r>
              <a:rPr lang="en-US" sz="1800" b="1">
                <a:latin typeface="Helvetica" pitchFamily="34" charset="0"/>
              </a:rPr>
              <a:t>best sequential algorithm</a:t>
            </a:r>
            <a:r>
              <a:rPr lang="en-US" sz="1800">
                <a:latin typeface="Helvetica" pitchFamily="34" charset="0"/>
              </a:rPr>
              <a:t> for a given problem and data set size</a:t>
            </a:r>
          </a:p>
        </p:txBody>
      </p:sp>
      <p:sp>
        <p:nvSpPr>
          <p:cNvPr id="414728" name="Text Box 8"/>
          <p:cNvSpPr txBox="1">
            <a:spLocks noChangeArrowheads="1"/>
          </p:cNvSpPr>
          <p:nvPr/>
        </p:nvSpPr>
        <p:spPr bwMode="auto">
          <a:xfrm>
            <a:off x="1127125" y="5251450"/>
            <a:ext cx="4733925" cy="336550"/>
          </a:xfrm>
          <a:prstGeom prst="rect">
            <a:avLst/>
          </a:prstGeom>
          <a:noFill/>
          <a:ln w="12700">
            <a:noFill/>
            <a:miter lim="800000"/>
            <a:headEnd/>
            <a:tailEnd/>
          </a:ln>
          <a:effectLst/>
        </p:spPr>
        <p:txBody>
          <a:bodyPr wrap="none">
            <a:spAutoFit/>
          </a:bodyPr>
          <a:lstStyle/>
          <a:p>
            <a:r>
              <a:rPr lang="en-US" sz="1600">
                <a:latin typeface="Helvetica" pitchFamily="34" charset="0"/>
              </a:rPr>
              <a:t>Note:  Bad sequential algorithms tend to scale well</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b="1"/>
              <a:t>Gustafson’s law</a:t>
            </a:r>
            <a:endParaRPr lang="en-US" sz="2000">
              <a:latin typeface="Helvetica" pitchFamily="34" charset="0"/>
            </a:endParaRPr>
          </a:p>
        </p:txBody>
      </p:sp>
      <p:sp>
        <p:nvSpPr>
          <p:cNvPr id="413699" name="Rectangle 3"/>
          <p:cNvSpPr>
            <a:spLocks noChangeArrowheads="1"/>
          </p:cNvSpPr>
          <p:nvPr/>
        </p:nvSpPr>
        <p:spPr bwMode="auto">
          <a:xfrm>
            <a:off x="349250" y="1066800"/>
            <a:ext cx="8108950" cy="2289175"/>
          </a:xfrm>
          <a:prstGeom prst="rect">
            <a:avLst/>
          </a:prstGeom>
          <a:noFill/>
          <a:ln w="12700">
            <a:noFill/>
            <a:miter lim="800000"/>
            <a:headEnd/>
            <a:tailEnd/>
          </a:ln>
          <a:effectLst/>
        </p:spPr>
        <p:txBody>
          <a:bodyPr>
            <a:spAutoFit/>
          </a:bodyPr>
          <a:lstStyle/>
          <a:p>
            <a:r>
              <a:rPr lang="en-US" sz="1800">
                <a:latin typeface="Helvetica" pitchFamily="34" charset="0"/>
              </a:rPr>
              <a:t>Rather than assume that the problem size is fixed, assume that the parallel execution time is fixed. In increasing the problem size, Gustafson also makes the case that the serial section of the code does not increase as the problem size.</a:t>
            </a:r>
          </a:p>
          <a:p>
            <a:endParaRPr lang="en-US" sz="1800">
              <a:latin typeface="Helvetica" pitchFamily="34" charset="0"/>
            </a:endParaRPr>
          </a:p>
          <a:p>
            <a:pPr algn="ctr"/>
            <a:r>
              <a:rPr lang="en-US" sz="1800">
                <a:latin typeface="Helvetica" pitchFamily="34" charset="0"/>
              </a:rPr>
              <a:t>Scaled Speedup Factor</a:t>
            </a:r>
          </a:p>
          <a:p>
            <a:endParaRPr lang="en-US" sz="1800">
              <a:latin typeface="Helvetica" pitchFamily="34" charset="0"/>
            </a:endParaRPr>
          </a:p>
          <a:p>
            <a:r>
              <a:rPr lang="en-US" sz="1800">
                <a:latin typeface="Helvetica" pitchFamily="34" charset="0"/>
              </a:rPr>
              <a:t>The scaled speedup factor becomes</a:t>
            </a:r>
          </a:p>
        </p:txBody>
      </p:sp>
      <p:sp>
        <p:nvSpPr>
          <p:cNvPr id="413701" name="Rectangle 5"/>
          <p:cNvSpPr>
            <a:spLocks noChangeArrowheads="1"/>
          </p:cNvSpPr>
          <p:nvPr/>
        </p:nvSpPr>
        <p:spPr bwMode="auto">
          <a:xfrm>
            <a:off x="457200" y="4267200"/>
            <a:ext cx="8229600" cy="2014538"/>
          </a:xfrm>
          <a:prstGeom prst="rect">
            <a:avLst/>
          </a:prstGeom>
          <a:noFill/>
          <a:ln w="12700">
            <a:noFill/>
            <a:miter lim="800000"/>
            <a:headEnd/>
            <a:tailEnd/>
          </a:ln>
          <a:effectLst/>
        </p:spPr>
        <p:txBody>
          <a:bodyPr>
            <a:spAutoFit/>
          </a:bodyPr>
          <a:lstStyle/>
          <a:p>
            <a:endParaRPr lang="en-US" sz="1800">
              <a:latin typeface="Helvetica" pitchFamily="34" charset="0"/>
            </a:endParaRPr>
          </a:p>
          <a:p>
            <a:r>
              <a:rPr lang="en-US" sz="1800">
                <a:latin typeface="Helvetica" pitchFamily="34" charset="0"/>
              </a:rPr>
              <a:t>called Gustafson’s law.</a:t>
            </a:r>
          </a:p>
          <a:p>
            <a:endParaRPr lang="en-US" sz="1800">
              <a:latin typeface="Helvetica" pitchFamily="34" charset="0"/>
            </a:endParaRPr>
          </a:p>
          <a:p>
            <a:r>
              <a:rPr lang="en-US" sz="1800">
                <a:latin typeface="Helvetica" pitchFamily="34" charset="0"/>
              </a:rPr>
              <a:t>Example</a:t>
            </a:r>
          </a:p>
          <a:p>
            <a:r>
              <a:rPr lang="en-US" sz="1800">
                <a:latin typeface="Helvetica" pitchFamily="34" charset="0"/>
              </a:rPr>
              <a:t>Suppose a serial section of 5% and 20 processors; the speedup according to the formula is 0.05 + 0.95(20) = 19.05 instead of 10.26 according to Amdahl’s law. (Note, however, the different assumptions.)</a:t>
            </a:r>
          </a:p>
        </p:txBody>
      </p:sp>
      <p:pic>
        <p:nvPicPr>
          <p:cNvPr id="413704" name="Picture 8"/>
          <p:cNvPicPr>
            <a:picLocks noChangeAspect="1" noChangeArrowheads="1"/>
          </p:cNvPicPr>
          <p:nvPr/>
        </p:nvPicPr>
        <p:blipFill>
          <a:blip r:embed="rId2"/>
          <a:srcRect/>
          <a:stretch>
            <a:fillRect/>
          </a:stretch>
        </p:blipFill>
        <p:spPr bwMode="auto">
          <a:xfrm>
            <a:off x="1066800" y="3429000"/>
            <a:ext cx="7162800" cy="1103313"/>
          </a:xfrm>
          <a:prstGeom prst="rect">
            <a:avLst/>
          </a:prstGeom>
          <a:noFill/>
          <a:ln w="12700">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a:t>Credits</a:t>
            </a:r>
          </a:p>
        </p:txBody>
      </p:sp>
      <p:sp>
        <p:nvSpPr>
          <p:cNvPr id="421891" name="Rectangle 3"/>
          <p:cNvSpPr>
            <a:spLocks noGrp="1" noChangeArrowheads="1"/>
          </p:cNvSpPr>
          <p:nvPr>
            <p:ph type="body" idx="1"/>
          </p:nvPr>
        </p:nvSpPr>
        <p:spPr/>
        <p:txBody>
          <a:bodyPr/>
          <a:lstStyle/>
          <a:p>
            <a:pPr>
              <a:lnSpc>
                <a:spcPct val="90000"/>
              </a:lnSpc>
            </a:pPr>
            <a:r>
              <a:rPr lang="en-US"/>
              <a:t>Most slides were taken from SDSC/NPACI training materials developed by many people</a:t>
            </a:r>
          </a:p>
          <a:p>
            <a:pPr lvl="1">
              <a:lnSpc>
                <a:spcPct val="90000"/>
              </a:lnSpc>
            </a:pPr>
            <a:r>
              <a:rPr lang="en-US"/>
              <a:t>www.npaci.edu/Training</a:t>
            </a:r>
          </a:p>
          <a:p>
            <a:pPr>
              <a:lnSpc>
                <a:spcPct val="90000"/>
              </a:lnSpc>
            </a:pPr>
            <a:r>
              <a:rPr lang="en-US"/>
              <a:t>Some were taken from </a:t>
            </a:r>
          </a:p>
          <a:p>
            <a:pPr lvl="1">
              <a:lnSpc>
                <a:spcPct val="90000"/>
              </a:lnSpc>
            </a:pPr>
            <a:r>
              <a:rPr lang="en-US"/>
              <a:t>Parallel Programming: Techniques and Applications Using Networked Workstations and Parallel Computers </a:t>
            </a:r>
          </a:p>
          <a:p>
            <a:pPr lvl="2">
              <a:lnSpc>
                <a:spcPct val="90000"/>
              </a:lnSpc>
            </a:pPr>
            <a:r>
              <a:rPr lang="en-US"/>
              <a:t>Barry Wilkinson and Michael Allen  </a:t>
            </a:r>
          </a:p>
          <a:p>
            <a:pPr lvl="2">
              <a:lnSpc>
                <a:spcPct val="90000"/>
              </a:lnSpc>
            </a:pPr>
            <a:r>
              <a:rPr lang="en-US"/>
              <a:t>Prentice Hall, 1999, ISBN 0-13-671710-1 </a:t>
            </a:r>
          </a:p>
          <a:p>
            <a:pPr lvl="2">
              <a:lnSpc>
                <a:spcPct val="90000"/>
              </a:lnSpc>
            </a:pPr>
            <a:r>
              <a:rPr lang="en-US"/>
              <a:t>http://www.cs.uncc.edu/~abw/parallel/par_prog/</a:t>
            </a:r>
          </a:p>
          <a:p>
            <a:pPr>
              <a:lnSpc>
                <a:spcPct val="90000"/>
              </a:lnSpc>
              <a:buFontTx/>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3" name="Rectangle 7"/>
          <p:cNvSpPr>
            <a:spLocks noChangeArrowheads="1"/>
          </p:cNvSpPr>
          <p:nvPr/>
        </p:nvSpPr>
        <p:spPr bwMode="auto">
          <a:xfrm>
            <a:off x="7932738" y="1685925"/>
            <a:ext cx="0" cy="152400"/>
          </a:xfrm>
          <a:prstGeom prst="rect">
            <a:avLst/>
          </a:prstGeom>
          <a:noFill/>
          <a:ln w="9525">
            <a:noFill/>
            <a:miter lim="800000"/>
            <a:headEnd/>
            <a:tailEnd/>
          </a:ln>
        </p:spPr>
        <p:txBody>
          <a:bodyPr wrap="none" lIns="0" tIns="0" rIns="0" bIns="0">
            <a:spAutoFit/>
          </a:bodyPr>
          <a:lstStyle/>
          <a:p>
            <a:endParaRPr lang="en-US">
              <a:latin typeface="Times" charset="0"/>
            </a:endParaRPr>
          </a:p>
        </p:txBody>
      </p:sp>
      <p:sp>
        <p:nvSpPr>
          <p:cNvPr id="254992" name="Rectangle 16"/>
          <p:cNvSpPr>
            <a:spLocks noChangeArrowheads="1"/>
          </p:cNvSpPr>
          <p:nvPr/>
        </p:nvSpPr>
        <p:spPr bwMode="auto">
          <a:xfrm>
            <a:off x="6950075" y="2957513"/>
            <a:ext cx="0" cy="152400"/>
          </a:xfrm>
          <a:prstGeom prst="rect">
            <a:avLst/>
          </a:prstGeom>
          <a:noFill/>
          <a:ln w="9525">
            <a:noFill/>
            <a:miter lim="800000"/>
            <a:headEnd/>
            <a:tailEnd/>
          </a:ln>
        </p:spPr>
        <p:txBody>
          <a:bodyPr wrap="none" lIns="0" tIns="0" rIns="0" bIns="0">
            <a:spAutoFit/>
          </a:bodyPr>
          <a:lstStyle/>
          <a:p>
            <a:endParaRPr lang="en-US">
              <a:latin typeface="Times" charset="0"/>
            </a:endParaRPr>
          </a:p>
        </p:txBody>
      </p:sp>
      <p:sp>
        <p:nvSpPr>
          <p:cNvPr id="255002" name="Rectangle 26"/>
          <p:cNvSpPr>
            <a:spLocks noChangeArrowheads="1"/>
          </p:cNvSpPr>
          <p:nvPr/>
        </p:nvSpPr>
        <p:spPr bwMode="auto">
          <a:xfrm>
            <a:off x="6581775" y="2219325"/>
            <a:ext cx="0" cy="152400"/>
          </a:xfrm>
          <a:prstGeom prst="rect">
            <a:avLst/>
          </a:prstGeom>
          <a:noFill/>
          <a:ln w="9525">
            <a:noFill/>
            <a:miter lim="800000"/>
            <a:headEnd/>
            <a:tailEnd/>
          </a:ln>
        </p:spPr>
        <p:txBody>
          <a:bodyPr wrap="none" lIns="0" tIns="0" rIns="0" bIns="0">
            <a:spAutoFit/>
          </a:bodyPr>
          <a:lstStyle/>
          <a:p>
            <a:endParaRPr lang="en-US">
              <a:latin typeface="Times" charset="0"/>
            </a:endParaRPr>
          </a:p>
        </p:txBody>
      </p:sp>
      <p:sp>
        <p:nvSpPr>
          <p:cNvPr id="255005" name="Rectangle 29"/>
          <p:cNvSpPr>
            <a:spLocks noChangeArrowheads="1"/>
          </p:cNvSpPr>
          <p:nvPr/>
        </p:nvSpPr>
        <p:spPr bwMode="auto">
          <a:xfrm>
            <a:off x="4405313" y="2679700"/>
            <a:ext cx="0" cy="152400"/>
          </a:xfrm>
          <a:prstGeom prst="rect">
            <a:avLst/>
          </a:prstGeom>
          <a:noFill/>
          <a:ln w="9525">
            <a:noFill/>
            <a:miter lim="800000"/>
            <a:headEnd/>
            <a:tailEnd/>
          </a:ln>
        </p:spPr>
        <p:txBody>
          <a:bodyPr wrap="none" lIns="0" tIns="0" rIns="0" bIns="0">
            <a:spAutoFit/>
          </a:bodyPr>
          <a:lstStyle/>
          <a:p>
            <a:endParaRPr lang="en-US">
              <a:latin typeface="Times" charset="0"/>
            </a:endParaRPr>
          </a:p>
        </p:txBody>
      </p:sp>
      <p:sp>
        <p:nvSpPr>
          <p:cNvPr id="255008" name="Rectangle 32"/>
          <p:cNvSpPr>
            <a:spLocks noChangeArrowheads="1"/>
          </p:cNvSpPr>
          <p:nvPr/>
        </p:nvSpPr>
        <p:spPr bwMode="auto">
          <a:xfrm>
            <a:off x="6111875" y="3136900"/>
            <a:ext cx="0" cy="152400"/>
          </a:xfrm>
          <a:prstGeom prst="rect">
            <a:avLst/>
          </a:prstGeom>
          <a:noFill/>
          <a:ln w="9525">
            <a:noFill/>
            <a:miter lim="800000"/>
            <a:headEnd/>
            <a:tailEnd/>
          </a:ln>
        </p:spPr>
        <p:txBody>
          <a:bodyPr wrap="none" lIns="0" tIns="0" rIns="0" bIns="0">
            <a:spAutoFit/>
          </a:bodyPr>
          <a:lstStyle/>
          <a:p>
            <a:endParaRPr lang="en-US">
              <a:latin typeface="Times" charset="0"/>
            </a:endParaRPr>
          </a:p>
        </p:txBody>
      </p:sp>
      <p:sp>
        <p:nvSpPr>
          <p:cNvPr id="255015" name="Rectangle 39"/>
          <p:cNvSpPr>
            <a:spLocks noGrp="1" noChangeArrowheads="1"/>
          </p:cNvSpPr>
          <p:nvPr>
            <p:ph type="title"/>
          </p:nvPr>
        </p:nvSpPr>
        <p:spPr/>
        <p:txBody>
          <a:bodyPr/>
          <a:lstStyle/>
          <a:p>
            <a:r>
              <a:rPr lang="en-US" b="1"/>
              <a:t>Why do parallel computing?</a:t>
            </a:r>
            <a:endParaRPr lang="en-US"/>
          </a:p>
        </p:txBody>
      </p:sp>
      <p:sp>
        <p:nvSpPr>
          <p:cNvPr id="255016" name="Rectangle 40"/>
          <p:cNvSpPr>
            <a:spLocks noGrp="1" noChangeArrowheads="1"/>
          </p:cNvSpPr>
          <p:nvPr>
            <p:ph type="body" idx="1"/>
          </p:nvPr>
        </p:nvSpPr>
        <p:spPr>
          <a:xfrm>
            <a:off x="685800" y="1219200"/>
            <a:ext cx="7772400" cy="4038600"/>
          </a:xfrm>
        </p:spPr>
        <p:txBody>
          <a:bodyPr/>
          <a:lstStyle/>
          <a:p>
            <a:pPr>
              <a:lnSpc>
                <a:spcPct val="90000"/>
              </a:lnSpc>
            </a:pPr>
            <a:r>
              <a:rPr lang="en-US" sz="2000"/>
              <a:t>Limits of single CPU computing</a:t>
            </a:r>
          </a:p>
          <a:p>
            <a:pPr lvl="1">
              <a:lnSpc>
                <a:spcPct val="90000"/>
              </a:lnSpc>
            </a:pPr>
            <a:r>
              <a:rPr lang="en-US" sz="2000"/>
              <a:t>Available memory</a:t>
            </a:r>
          </a:p>
          <a:p>
            <a:pPr lvl="1">
              <a:lnSpc>
                <a:spcPct val="90000"/>
              </a:lnSpc>
            </a:pPr>
            <a:r>
              <a:rPr lang="en-US" sz="2000"/>
              <a:t>Performance</a:t>
            </a:r>
          </a:p>
          <a:p>
            <a:pPr>
              <a:lnSpc>
                <a:spcPct val="90000"/>
              </a:lnSpc>
            </a:pPr>
            <a:r>
              <a:rPr lang="en-US" sz="2000"/>
              <a:t>Parallel computing allows:</a:t>
            </a:r>
          </a:p>
          <a:p>
            <a:pPr lvl="1">
              <a:lnSpc>
                <a:spcPct val="90000"/>
              </a:lnSpc>
            </a:pPr>
            <a:r>
              <a:rPr lang="en-US" sz="2000"/>
              <a:t>Solve problems that don’t fit on a single CPU</a:t>
            </a:r>
          </a:p>
          <a:p>
            <a:pPr lvl="1">
              <a:lnSpc>
                <a:spcPct val="90000"/>
              </a:lnSpc>
            </a:pPr>
            <a:r>
              <a:rPr lang="en-US" sz="2000"/>
              <a:t>Solve problems that can’t be solved in a reasonable time</a:t>
            </a:r>
          </a:p>
          <a:p>
            <a:pPr>
              <a:lnSpc>
                <a:spcPct val="90000"/>
              </a:lnSpc>
            </a:pPr>
            <a:r>
              <a:rPr lang="en-US" sz="2000"/>
              <a:t>We can run…</a:t>
            </a:r>
          </a:p>
          <a:p>
            <a:pPr lvl="1">
              <a:lnSpc>
                <a:spcPct val="90000"/>
              </a:lnSpc>
            </a:pPr>
            <a:r>
              <a:rPr lang="en-US" sz="2000"/>
              <a:t>Larger problems</a:t>
            </a:r>
          </a:p>
          <a:p>
            <a:pPr lvl="1">
              <a:lnSpc>
                <a:spcPct val="90000"/>
              </a:lnSpc>
            </a:pPr>
            <a:r>
              <a:rPr lang="en-US" sz="2000"/>
              <a:t>Faster</a:t>
            </a:r>
          </a:p>
          <a:p>
            <a:pPr lvl="1">
              <a:lnSpc>
                <a:spcPct val="90000"/>
              </a:lnSpc>
            </a:pPr>
            <a:r>
              <a:rPr lang="en-US" sz="2000"/>
              <a:t>More cases</a:t>
            </a:r>
          </a:p>
          <a:p>
            <a:pPr lvl="1">
              <a:lnSpc>
                <a:spcPct val="90000"/>
              </a:lnSpc>
              <a:buSzPct val="65000"/>
            </a:pPr>
            <a:r>
              <a:rPr lang="en-US" sz="2000"/>
              <a:t>Run simulations at finer resolutions</a:t>
            </a:r>
          </a:p>
          <a:p>
            <a:pPr lvl="1">
              <a:lnSpc>
                <a:spcPct val="90000"/>
              </a:lnSpc>
              <a:buSzPct val="65000"/>
            </a:pPr>
            <a:r>
              <a:rPr lang="en-US" sz="2000"/>
              <a:t>Model physical phenomena more realistically</a:t>
            </a:r>
          </a:p>
          <a:p>
            <a:pPr lvl="1">
              <a:lnSpc>
                <a:spcPct val="90000"/>
              </a:lnSpc>
            </a:pP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en-US" b="1"/>
              <a:t>Weather Forecasting</a:t>
            </a:r>
            <a:endParaRPr lang="en-US"/>
          </a:p>
        </p:txBody>
      </p:sp>
      <p:sp>
        <p:nvSpPr>
          <p:cNvPr id="404485" name="Rectangle 5"/>
          <p:cNvSpPr>
            <a:spLocks noChangeArrowheads="1"/>
          </p:cNvSpPr>
          <p:nvPr/>
        </p:nvSpPr>
        <p:spPr bwMode="auto">
          <a:xfrm>
            <a:off x="152400" y="1219200"/>
            <a:ext cx="8610600" cy="3749675"/>
          </a:xfrm>
          <a:prstGeom prst="rect">
            <a:avLst/>
          </a:prstGeom>
          <a:noFill/>
          <a:ln w="12700">
            <a:noFill/>
            <a:miter lim="800000"/>
            <a:headEnd/>
            <a:tailEnd/>
          </a:ln>
          <a:effectLst/>
        </p:spPr>
        <p:txBody>
          <a:bodyPr>
            <a:spAutoFit/>
          </a:bodyPr>
          <a:lstStyle/>
          <a:p>
            <a:r>
              <a:rPr lang="en-US" sz="2000">
                <a:latin typeface="Helvetica" pitchFamily="34" charset="0"/>
              </a:rPr>
              <a:t>Atmosphere is modeled by dividing it into three-dimensional regions or cells, 1 mile x 1 mile x 1 mile (10 cells high) - about 500 x 10 </a:t>
            </a:r>
            <a:r>
              <a:rPr lang="en-US" sz="2000" baseline="30000">
                <a:latin typeface="Helvetica" pitchFamily="34" charset="0"/>
              </a:rPr>
              <a:t>6</a:t>
            </a:r>
            <a:r>
              <a:rPr lang="en-US" sz="2000">
                <a:latin typeface="Helvetica" pitchFamily="34" charset="0"/>
              </a:rPr>
              <a:t> cells.</a:t>
            </a:r>
          </a:p>
          <a:p>
            <a:r>
              <a:rPr lang="en-US" sz="2000">
                <a:latin typeface="Helvetica" pitchFamily="34" charset="0"/>
              </a:rPr>
              <a:t> </a:t>
            </a:r>
          </a:p>
          <a:p>
            <a:r>
              <a:rPr lang="en-US" sz="2000">
                <a:latin typeface="Helvetica" pitchFamily="34" charset="0"/>
              </a:rPr>
              <a:t>The calculations of each cell are repeated many times to model the passage of time.  </a:t>
            </a:r>
          </a:p>
          <a:p>
            <a:endParaRPr lang="en-US" sz="2000">
              <a:latin typeface="Helvetica" pitchFamily="34" charset="0"/>
            </a:endParaRPr>
          </a:p>
          <a:p>
            <a:r>
              <a:rPr lang="en-US" sz="2000">
                <a:latin typeface="Helvetica" pitchFamily="34" charset="0"/>
              </a:rPr>
              <a:t>About 200 floating point operations per cell per time step or 10 </a:t>
            </a:r>
            <a:r>
              <a:rPr lang="en-US" sz="2000" baseline="30000">
                <a:latin typeface="Helvetica" pitchFamily="34" charset="0"/>
              </a:rPr>
              <a:t>11</a:t>
            </a:r>
            <a:r>
              <a:rPr lang="en-US" sz="2000">
                <a:latin typeface="Helvetica" pitchFamily="34" charset="0"/>
              </a:rPr>
              <a:t> floating point operations necessary per time step </a:t>
            </a:r>
          </a:p>
          <a:p>
            <a:endParaRPr lang="en-US" sz="2000">
              <a:latin typeface="Helvetica" pitchFamily="34" charset="0"/>
            </a:endParaRPr>
          </a:p>
          <a:p>
            <a:r>
              <a:rPr lang="en-US" sz="2000">
                <a:latin typeface="Helvetica" pitchFamily="34" charset="0"/>
              </a:rPr>
              <a:t>10 day forecast with 10 minute resolution =&gt; 1.5x10</a:t>
            </a:r>
            <a:r>
              <a:rPr lang="en-US" sz="2400" baseline="30000">
                <a:latin typeface="Helvetica" pitchFamily="34" charset="0"/>
              </a:rPr>
              <a:t>14 </a:t>
            </a:r>
            <a:r>
              <a:rPr lang="en-US" sz="2000">
                <a:latin typeface="Helvetica" pitchFamily="34" charset="0"/>
              </a:rPr>
              <a:t>flop</a:t>
            </a:r>
          </a:p>
          <a:p>
            <a:pPr lvl="1"/>
            <a:r>
              <a:rPr lang="en-US" sz="2000">
                <a:latin typeface="Helvetica" pitchFamily="34" charset="0"/>
              </a:rPr>
              <a:t>100 Mflops would take about 17 days</a:t>
            </a:r>
          </a:p>
          <a:p>
            <a:pPr lvl="1"/>
            <a:r>
              <a:rPr lang="en-US" sz="2000">
                <a:latin typeface="Helvetica" pitchFamily="34" charset="0"/>
              </a:rPr>
              <a:t>1.7 Tflops would take 2 minutes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en-US" b="1"/>
              <a:t>Modeling Motion of Astronomical bodies</a:t>
            </a:r>
            <a:br>
              <a:rPr lang="en-US" b="1"/>
            </a:br>
            <a:r>
              <a:rPr lang="en-US" b="1"/>
              <a:t>(brute force)</a:t>
            </a:r>
            <a:endParaRPr lang="en-US">
              <a:latin typeface="Times-Bold"/>
            </a:endParaRPr>
          </a:p>
        </p:txBody>
      </p:sp>
      <p:sp>
        <p:nvSpPr>
          <p:cNvPr id="405507" name="Rectangle 3"/>
          <p:cNvSpPr>
            <a:spLocks noChangeArrowheads="1"/>
          </p:cNvSpPr>
          <p:nvPr/>
        </p:nvSpPr>
        <p:spPr bwMode="auto">
          <a:xfrm>
            <a:off x="152400" y="1219200"/>
            <a:ext cx="8610600" cy="3749675"/>
          </a:xfrm>
          <a:prstGeom prst="rect">
            <a:avLst/>
          </a:prstGeom>
          <a:noFill/>
          <a:ln w="12700">
            <a:noFill/>
            <a:miter lim="800000"/>
            <a:headEnd/>
            <a:tailEnd/>
          </a:ln>
          <a:effectLst/>
        </p:spPr>
        <p:txBody>
          <a:bodyPr>
            <a:spAutoFit/>
          </a:bodyPr>
          <a:lstStyle/>
          <a:p>
            <a:r>
              <a:rPr lang="en-US" sz="2000">
                <a:latin typeface="Helvetica" pitchFamily="34" charset="0"/>
              </a:rPr>
              <a:t>Each body is attracted to each other body by gravitational forces. </a:t>
            </a:r>
          </a:p>
          <a:p>
            <a:endParaRPr lang="en-US" sz="2000">
              <a:latin typeface="Helvetica" pitchFamily="34" charset="0"/>
            </a:endParaRPr>
          </a:p>
          <a:p>
            <a:r>
              <a:rPr lang="en-US" sz="2000">
                <a:latin typeface="Helvetica" pitchFamily="34" charset="0"/>
              </a:rPr>
              <a:t>Movement of each body can be predicted by calculating the total force experienced by the body.</a:t>
            </a:r>
          </a:p>
          <a:p>
            <a:endParaRPr lang="en-US" sz="2000">
              <a:latin typeface="Helvetica" pitchFamily="34" charset="0"/>
            </a:endParaRPr>
          </a:p>
          <a:p>
            <a:r>
              <a:rPr lang="en-US" sz="2000">
                <a:latin typeface="Helvetica" pitchFamily="34" charset="0"/>
              </a:rPr>
              <a:t>For N bodies, N - 1 forces / body yields N </a:t>
            </a:r>
            <a:r>
              <a:rPr lang="en-US" sz="2000" baseline="30000">
                <a:latin typeface="Helvetica" pitchFamily="34" charset="0"/>
              </a:rPr>
              <a:t>2</a:t>
            </a:r>
            <a:r>
              <a:rPr lang="en-US" sz="2000">
                <a:latin typeface="Helvetica" pitchFamily="34" charset="0"/>
              </a:rPr>
              <a:t> calculations each time step</a:t>
            </a:r>
          </a:p>
          <a:p>
            <a:endParaRPr lang="en-US" sz="2000">
              <a:latin typeface="Helvetica" pitchFamily="34" charset="0"/>
            </a:endParaRPr>
          </a:p>
          <a:p>
            <a:r>
              <a:rPr lang="en-US" sz="2000">
                <a:latin typeface="Helvetica" pitchFamily="34" charset="0"/>
              </a:rPr>
              <a:t>A galaxy has, 10 </a:t>
            </a:r>
            <a:r>
              <a:rPr lang="en-US" sz="2000" baseline="30000">
                <a:latin typeface="Helvetica" pitchFamily="34" charset="0"/>
              </a:rPr>
              <a:t>11</a:t>
            </a:r>
            <a:r>
              <a:rPr lang="en-US" sz="2000">
                <a:latin typeface="Helvetica" pitchFamily="34" charset="0"/>
              </a:rPr>
              <a:t> stars =&gt;  10</a:t>
            </a:r>
            <a:r>
              <a:rPr lang="en-US" sz="2000" baseline="30000">
                <a:latin typeface="Helvetica" pitchFamily="34" charset="0"/>
              </a:rPr>
              <a:t> 9</a:t>
            </a:r>
            <a:r>
              <a:rPr lang="en-US" sz="2000">
                <a:latin typeface="Helvetica" pitchFamily="34" charset="0"/>
              </a:rPr>
              <a:t> years for one iteration </a:t>
            </a:r>
          </a:p>
          <a:p>
            <a:endParaRPr lang="en-US" sz="2000">
              <a:latin typeface="Helvetica" pitchFamily="34" charset="0"/>
            </a:endParaRPr>
          </a:p>
          <a:p>
            <a:r>
              <a:rPr lang="en-US" sz="2000">
                <a:latin typeface="Helvetica" pitchFamily="34" charset="0"/>
              </a:rPr>
              <a:t>Using a N log N efficient approximate algorithm =&gt; about a year</a:t>
            </a:r>
          </a:p>
          <a:p>
            <a:endParaRPr lang="en-US" sz="2000">
              <a:latin typeface="Helvetica" pitchFamily="34" charset="0"/>
            </a:endParaRPr>
          </a:p>
          <a:p>
            <a:r>
              <a:rPr lang="en-US" sz="2000">
                <a:latin typeface="Helvetica" pitchFamily="34" charset="0"/>
              </a:rPr>
              <a:t>NOTE:  This is closely related to another hot topic:  Protein Folding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5" name="Rectangle 15"/>
          <p:cNvSpPr>
            <a:spLocks noChangeArrowheads="1"/>
          </p:cNvSpPr>
          <p:nvPr/>
        </p:nvSpPr>
        <p:spPr bwMode="auto">
          <a:xfrm>
            <a:off x="5173663" y="2755900"/>
            <a:ext cx="0" cy="152400"/>
          </a:xfrm>
          <a:prstGeom prst="rect">
            <a:avLst/>
          </a:prstGeom>
          <a:noFill/>
          <a:ln w="9525">
            <a:noFill/>
            <a:miter lim="800000"/>
            <a:headEnd/>
            <a:tailEnd/>
          </a:ln>
        </p:spPr>
        <p:txBody>
          <a:bodyPr wrap="none" lIns="0" tIns="0" rIns="0" bIns="0">
            <a:spAutoFit/>
          </a:bodyPr>
          <a:lstStyle/>
          <a:p>
            <a:endParaRPr lang="en-US">
              <a:latin typeface="Times" charset="0"/>
            </a:endParaRPr>
          </a:p>
        </p:txBody>
      </p:sp>
      <p:sp>
        <p:nvSpPr>
          <p:cNvPr id="256018" name="Rectangle 18"/>
          <p:cNvSpPr>
            <a:spLocks noChangeArrowheads="1"/>
          </p:cNvSpPr>
          <p:nvPr/>
        </p:nvSpPr>
        <p:spPr bwMode="auto">
          <a:xfrm>
            <a:off x="3673475" y="3097213"/>
            <a:ext cx="0" cy="152400"/>
          </a:xfrm>
          <a:prstGeom prst="rect">
            <a:avLst/>
          </a:prstGeom>
          <a:noFill/>
          <a:ln w="9525">
            <a:noFill/>
            <a:miter lim="800000"/>
            <a:headEnd/>
            <a:tailEnd/>
          </a:ln>
        </p:spPr>
        <p:txBody>
          <a:bodyPr wrap="none" lIns="0" tIns="0" rIns="0" bIns="0">
            <a:spAutoFit/>
          </a:bodyPr>
          <a:lstStyle/>
          <a:p>
            <a:endParaRPr lang="en-US">
              <a:latin typeface="Times" charset="0"/>
            </a:endParaRPr>
          </a:p>
        </p:txBody>
      </p:sp>
      <p:sp>
        <p:nvSpPr>
          <p:cNvPr id="256021" name="Rectangle 21"/>
          <p:cNvSpPr>
            <a:spLocks noChangeArrowheads="1"/>
          </p:cNvSpPr>
          <p:nvPr/>
        </p:nvSpPr>
        <p:spPr bwMode="auto">
          <a:xfrm>
            <a:off x="7635875" y="3619500"/>
            <a:ext cx="0" cy="152400"/>
          </a:xfrm>
          <a:prstGeom prst="rect">
            <a:avLst/>
          </a:prstGeom>
          <a:noFill/>
          <a:ln w="9525">
            <a:noFill/>
            <a:miter lim="800000"/>
            <a:headEnd/>
            <a:tailEnd/>
          </a:ln>
        </p:spPr>
        <p:txBody>
          <a:bodyPr wrap="none" lIns="0" tIns="0" rIns="0" bIns="0">
            <a:spAutoFit/>
          </a:bodyPr>
          <a:lstStyle/>
          <a:p>
            <a:endParaRPr lang="en-US">
              <a:latin typeface="Times" charset="0"/>
            </a:endParaRPr>
          </a:p>
        </p:txBody>
      </p:sp>
      <p:sp>
        <p:nvSpPr>
          <p:cNvPr id="256024" name="Rectangle 24"/>
          <p:cNvSpPr>
            <a:spLocks noChangeArrowheads="1"/>
          </p:cNvSpPr>
          <p:nvPr/>
        </p:nvSpPr>
        <p:spPr bwMode="auto">
          <a:xfrm>
            <a:off x="5684838" y="4024313"/>
            <a:ext cx="0" cy="152400"/>
          </a:xfrm>
          <a:prstGeom prst="rect">
            <a:avLst/>
          </a:prstGeom>
          <a:noFill/>
          <a:ln w="9525">
            <a:noFill/>
            <a:miter lim="800000"/>
            <a:headEnd/>
            <a:tailEnd/>
          </a:ln>
        </p:spPr>
        <p:txBody>
          <a:bodyPr wrap="none" lIns="0" tIns="0" rIns="0" bIns="0">
            <a:spAutoFit/>
          </a:bodyPr>
          <a:lstStyle/>
          <a:p>
            <a:endParaRPr lang="en-US">
              <a:latin typeface="Times" charset="0"/>
            </a:endParaRPr>
          </a:p>
        </p:txBody>
      </p:sp>
      <p:sp>
        <p:nvSpPr>
          <p:cNvPr id="256028" name="Rectangle 28"/>
          <p:cNvSpPr>
            <a:spLocks noChangeArrowheads="1"/>
          </p:cNvSpPr>
          <p:nvPr/>
        </p:nvSpPr>
        <p:spPr bwMode="auto">
          <a:xfrm>
            <a:off x="8267700" y="4826000"/>
            <a:ext cx="130175" cy="461963"/>
          </a:xfrm>
          <a:prstGeom prst="rect">
            <a:avLst/>
          </a:prstGeom>
          <a:noFill/>
          <a:ln w="9525">
            <a:noFill/>
            <a:miter lim="800000"/>
            <a:headEnd/>
            <a:tailEnd/>
          </a:ln>
        </p:spPr>
        <p:txBody>
          <a:bodyPr wrap="none" lIns="0" tIns="0" rIns="0" bIns="0">
            <a:spAutoFit/>
          </a:bodyPr>
          <a:lstStyle/>
          <a:p>
            <a:r>
              <a:rPr lang="en-US" sz="3000" b="1">
                <a:solidFill>
                  <a:srgbClr val="0034AA"/>
                </a:solidFill>
                <a:latin typeface="Verdana" pitchFamily="34" charset="0"/>
              </a:rPr>
              <a:t> </a:t>
            </a:r>
            <a:endParaRPr lang="en-US">
              <a:latin typeface="Times" charset="0"/>
            </a:endParaRPr>
          </a:p>
        </p:txBody>
      </p:sp>
      <p:sp>
        <p:nvSpPr>
          <p:cNvPr id="256030" name="Rectangle 30"/>
          <p:cNvSpPr>
            <a:spLocks noGrp="1" noChangeArrowheads="1"/>
          </p:cNvSpPr>
          <p:nvPr>
            <p:ph type="title"/>
          </p:nvPr>
        </p:nvSpPr>
        <p:spPr>
          <a:xfrm>
            <a:off x="533400" y="533400"/>
            <a:ext cx="8153400" cy="762000"/>
          </a:xfrm>
        </p:spPr>
        <p:txBody>
          <a:bodyPr/>
          <a:lstStyle/>
          <a:p>
            <a:r>
              <a:rPr lang="en-US" b="1"/>
              <a:t>Types of parallelism </a:t>
            </a:r>
            <a:br>
              <a:rPr lang="en-US" b="1"/>
            </a:br>
            <a:r>
              <a:rPr lang="en-US" b="1"/>
              <a:t>two extremes</a:t>
            </a:r>
            <a:br>
              <a:rPr lang="en-US" b="1"/>
            </a:br>
            <a:endParaRPr lang="en-US"/>
          </a:p>
        </p:txBody>
      </p:sp>
      <p:sp>
        <p:nvSpPr>
          <p:cNvPr id="256031" name="Rectangle 31"/>
          <p:cNvSpPr>
            <a:spLocks noGrp="1" noChangeArrowheads="1"/>
          </p:cNvSpPr>
          <p:nvPr>
            <p:ph type="body" idx="1"/>
          </p:nvPr>
        </p:nvSpPr>
        <p:spPr>
          <a:xfrm>
            <a:off x="609600" y="1676400"/>
            <a:ext cx="7772400" cy="4038600"/>
          </a:xfrm>
        </p:spPr>
        <p:txBody>
          <a:bodyPr/>
          <a:lstStyle/>
          <a:p>
            <a:pPr>
              <a:lnSpc>
                <a:spcPct val="90000"/>
              </a:lnSpc>
            </a:pPr>
            <a:r>
              <a:rPr lang="en-US" sz="2000"/>
              <a:t>Data parallel</a:t>
            </a:r>
          </a:p>
          <a:p>
            <a:pPr lvl="1">
              <a:lnSpc>
                <a:spcPct val="90000"/>
              </a:lnSpc>
            </a:pPr>
            <a:r>
              <a:rPr lang="en-US" sz="2000"/>
              <a:t>Each processor performs the same task on different data</a:t>
            </a:r>
          </a:p>
          <a:p>
            <a:pPr lvl="1">
              <a:lnSpc>
                <a:spcPct val="90000"/>
              </a:lnSpc>
            </a:pPr>
            <a:r>
              <a:rPr lang="en-US" sz="2000"/>
              <a:t>Example - grid problems</a:t>
            </a:r>
          </a:p>
          <a:p>
            <a:pPr>
              <a:lnSpc>
                <a:spcPct val="90000"/>
              </a:lnSpc>
            </a:pPr>
            <a:r>
              <a:rPr lang="en-US" sz="2000"/>
              <a:t>Task parallel</a:t>
            </a:r>
          </a:p>
          <a:p>
            <a:pPr lvl="1">
              <a:lnSpc>
                <a:spcPct val="90000"/>
              </a:lnSpc>
            </a:pPr>
            <a:r>
              <a:rPr lang="en-US" sz="2000"/>
              <a:t>Each processor performs a different task</a:t>
            </a:r>
          </a:p>
          <a:p>
            <a:pPr lvl="1">
              <a:lnSpc>
                <a:spcPct val="90000"/>
              </a:lnSpc>
            </a:pPr>
            <a:r>
              <a:rPr lang="en-US" sz="2000"/>
              <a:t>Example - signal processing such as encoding multitrack data</a:t>
            </a:r>
          </a:p>
          <a:p>
            <a:pPr lvl="1">
              <a:lnSpc>
                <a:spcPct val="90000"/>
              </a:lnSpc>
            </a:pPr>
            <a:r>
              <a:rPr lang="en-US" sz="2000"/>
              <a:t>Pipeline is a special case of this</a:t>
            </a:r>
          </a:p>
          <a:p>
            <a:pPr>
              <a:lnSpc>
                <a:spcPct val="90000"/>
              </a:lnSpc>
            </a:pPr>
            <a:r>
              <a:rPr lang="en-US" sz="2000"/>
              <a:t>Most applications fall somewhere on the continuum between these two extremes</a:t>
            </a:r>
          </a:p>
          <a:p>
            <a:pPr lvl="1">
              <a:lnSpc>
                <a:spcPct val="90000"/>
              </a:lnSpc>
            </a:pPr>
            <a:endParaRPr lang="en-US" sz="2000"/>
          </a:p>
          <a:p>
            <a:pPr lvl="1">
              <a:lnSpc>
                <a:spcPct val="90000"/>
              </a:lnSpc>
            </a:pPr>
            <a:endParaRPr lang="en-US" sz="2000"/>
          </a:p>
          <a:p>
            <a:pPr lvl="1">
              <a:lnSpc>
                <a:spcPct val="90000"/>
              </a:lnSpc>
            </a:pPr>
            <a:endParaRPr lang="en-US" sz="2000"/>
          </a:p>
          <a:p>
            <a:pPr>
              <a:lnSpc>
                <a:spcPct val="90000"/>
              </a:lnSpc>
            </a:pPr>
            <a:endParaRPr lang="en-US" sz="2000"/>
          </a:p>
          <a:p>
            <a:pPr lvl="1">
              <a:lnSpc>
                <a:spcPct val="90000"/>
              </a:lnSpc>
            </a:pPr>
            <a:endParaRPr lang="en-US" sz="2000"/>
          </a:p>
        </p:txBody>
      </p:sp>
    </p:spTree>
  </p:cSld>
  <p:clrMapOvr>
    <a:masterClrMapping/>
  </p:clrMapOvr>
</p:sld>
</file>

<file path=ppt/theme/theme1.xml><?xml version="1.0" encoding="utf-8"?>
<a:theme xmlns:a="http://schemas.openxmlformats.org/drawingml/2006/main" name="$cy-admin$ on 'Nts1' (G:)">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y-admin$ on 'Nts1' (G:)">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y-admin$ on 'Nts1' (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y-admin$ on 'Nts1' (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y-admin$ on 'Nts1' (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y-admin$ on 'Nts1' (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y-admin$ on 'Nts1' (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y-admin$ on 'Nts1' (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y-admin$ on 'Nts1' (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262813398</TotalTime>
  <Pages>1</Pages>
  <Words>3120</Words>
  <Application>Microsoft PowerPoint 4.0</Application>
  <PresentationFormat>Letter Paper (8.5x11 in)</PresentationFormat>
  <Paragraphs>697</Paragraphs>
  <Slides>59</Slides>
  <Notes>8</Notes>
  <HiddenSlides>0</HiddenSlides>
  <MMClips>0</MMClips>
  <ScaleCrop>false</ScaleCrop>
  <HeadingPairs>
    <vt:vector size="10"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59</vt:i4>
      </vt:variant>
      <vt:variant>
        <vt:lpstr>Custom Shows</vt:lpstr>
      </vt:variant>
      <vt:variant>
        <vt:i4>1</vt:i4>
      </vt:variant>
    </vt:vector>
  </HeadingPairs>
  <TitlesOfParts>
    <vt:vector size="69" baseType="lpstr">
      <vt:lpstr>Times New Roman</vt:lpstr>
      <vt:lpstr>Times</vt:lpstr>
      <vt:lpstr>Verdana</vt:lpstr>
      <vt:lpstr>Arial</vt:lpstr>
      <vt:lpstr>Helvetica</vt:lpstr>
      <vt:lpstr>Times-Bold</vt:lpstr>
      <vt:lpstr>Symbol</vt:lpstr>
      <vt:lpstr>$cy-admin$ on 'Nts1' (G:)</vt:lpstr>
      <vt:lpstr>Microsoft Word Picture</vt:lpstr>
      <vt:lpstr> </vt:lpstr>
      <vt:lpstr>Introduction </vt:lpstr>
      <vt:lpstr>Slides and examples at:</vt:lpstr>
      <vt:lpstr>What is Parallelism?</vt:lpstr>
      <vt:lpstr>Parallel computing is computing by committee  </vt:lpstr>
      <vt:lpstr>Why do parallel computing?</vt:lpstr>
      <vt:lpstr>Weather Forecasting</vt:lpstr>
      <vt:lpstr>Modeling Motion of Astronomical bodies (brute force)</vt:lpstr>
      <vt:lpstr>Types of parallelism  two extremes </vt:lpstr>
      <vt:lpstr>Simple data parallel program</vt:lpstr>
      <vt:lpstr>Typical data parallel program</vt:lpstr>
      <vt:lpstr>Basics of Data Parallel Programming</vt:lpstr>
      <vt:lpstr>Typical Task Parallel Application</vt:lpstr>
      <vt:lpstr>Basics of Task Parallel Programming</vt:lpstr>
      <vt:lpstr>How Your Problem Affects Parallelism</vt:lpstr>
      <vt:lpstr>Perfect Parallelism</vt:lpstr>
      <vt:lpstr>Fully Synchronous Parallelism</vt:lpstr>
      <vt:lpstr>Loosely Synchronous Parallelism</vt:lpstr>
      <vt:lpstr>Pipeline Parallelism</vt:lpstr>
      <vt:lpstr>Limits of Parallel Computing</vt:lpstr>
      <vt:lpstr>Theoretical upper limits</vt:lpstr>
      <vt:lpstr>Amdahl’s Law </vt:lpstr>
      <vt:lpstr>Illustration of Amdahl's Law</vt:lpstr>
      <vt:lpstr>Amdahl’s Law Vs. Reality </vt:lpstr>
      <vt:lpstr>Sometimes you don’t get what you expect!</vt:lpstr>
      <vt:lpstr>Some other considerations</vt:lpstr>
      <vt:lpstr>Parallelism Carries a Price Tag</vt:lpstr>
      <vt:lpstr>Test the “Preconditions for Parallelism”</vt:lpstr>
      <vt:lpstr>One way of looking at parallel machines</vt:lpstr>
      <vt:lpstr>Shared and Distributed memory</vt:lpstr>
      <vt:lpstr>Styles of Shared memory: UMA and NUMA</vt:lpstr>
      <vt:lpstr>Memory Access Problems</vt:lpstr>
      <vt:lpstr>Cache coherence problem </vt:lpstr>
      <vt:lpstr>Snooping-based coherence </vt:lpstr>
      <vt:lpstr>Machines</vt:lpstr>
      <vt:lpstr>Programming methodologies</vt:lpstr>
      <vt:lpstr>Distributed shared memory (NUMA)</vt:lpstr>
      <vt:lpstr>Memory</vt:lpstr>
      <vt:lpstr>Programming methodologies</vt:lpstr>
      <vt:lpstr>Machines</vt:lpstr>
      <vt:lpstr>Distributed Memory</vt:lpstr>
      <vt:lpstr>Programming methodology</vt:lpstr>
      <vt:lpstr>Hybrid machines</vt:lpstr>
      <vt:lpstr>Communication networks</vt:lpstr>
      <vt:lpstr>Types of interconnects</vt:lpstr>
      <vt:lpstr>Slide 46</vt:lpstr>
      <vt:lpstr>Slide 47</vt:lpstr>
      <vt:lpstr>Slide 48</vt:lpstr>
      <vt:lpstr>Slide 49</vt:lpstr>
      <vt:lpstr>Slide 50</vt:lpstr>
      <vt:lpstr>Some terminology</vt:lpstr>
      <vt:lpstr>Terms related to algorithms</vt:lpstr>
      <vt:lpstr>Superlinear Speedup</vt:lpstr>
      <vt:lpstr>Efficiency</vt:lpstr>
      <vt:lpstr>Cost</vt:lpstr>
      <vt:lpstr>Scalability</vt:lpstr>
      <vt:lpstr>Problem size</vt:lpstr>
      <vt:lpstr>Gustafson’s law</vt:lpstr>
      <vt:lpstr>Credits</vt:lpstr>
      <vt:lpstr>cut2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dc:creator>
  <cp:lastModifiedBy>VuVanThieu</cp:lastModifiedBy>
  <cp:revision>247</cp:revision>
  <cp:lastPrinted>2004-08-19T18:46:49Z</cp:lastPrinted>
  <dcterms:created xsi:type="dcterms:W3CDTF">1997-07-23T14:37:23Z</dcterms:created>
  <dcterms:modified xsi:type="dcterms:W3CDTF">2017-09-27T03:56:39Z</dcterms:modified>
</cp:coreProperties>
</file>