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6" r:id="rId14"/>
    <p:sldId id="269" r:id="rId15"/>
    <p:sldId id="270" r:id="rId16"/>
    <p:sldId id="274" r:id="rId17"/>
    <p:sldId id="271" r:id="rId18"/>
    <p:sldId id="27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686800" cy="33528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  <a:cs typeface="Times New Roman" pitchFamily="18" charset="0"/>
              </a:rPr>
              <a:t>G</a:t>
            </a:r>
            <a:r>
              <a:rPr lang="en-US" sz="3200" dirty="0" smtClean="0">
                <a:cs typeface="Times New Roman" pitchFamily="18" charset="0"/>
              </a:rPr>
              <a:t>I</a:t>
            </a:r>
            <a:r>
              <a:rPr lang="en-US" sz="3200" dirty="0" smtClean="0">
                <a:latin typeface="+mn-lt"/>
                <a:cs typeface="Times New Roman" pitchFamily="18" charset="0"/>
              </a:rPr>
              <a:t>ẢI THUẬT VÀ CÀI ĐẶT</a:t>
            </a:r>
            <a:br>
              <a:rPr lang="en-US" sz="3200" dirty="0" smtClean="0">
                <a:latin typeface="+mn-lt"/>
                <a:cs typeface="Times New Roman" pitchFamily="18" charset="0"/>
              </a:rPr>
            </a:br>
            <a:r>
              <a:rPr lang="en-US" sz="3200" dirty="0" smtClean="0">
                <a:latin typeface="+mn-lt"/>
                <a:cs typeface="Times New Roman" pitchFamily="18" charset="0"/>
              </a:rPr>
              <a:t>CHƯƠNG TRÌNH SONG </a:t>
            </a:r>
            <a:r>
              <a:rPr lang="en-US" sz="3200" dirty="0" err="1" smtClean="0">
                <a:latin typeface="+mn-lt"/>
                <a:cs typeface="Times New Roman" pitchFamily="18" charset="0"/>
              </a:rPr>
              <a:t>SONG</a:t>
            </a:r>
            <a:r>
              <a:rPr lang="en-US" sz="3600" dirty="0" smtClean="0">
                <a:latin typeface="+mn-lt"/>
                <a:cs typeface="Times New Roman" pitchFamily="18" charset="0"/>
              </a:rPr>
              <a:t/>
            </a:r>
            <a:br>
              <a:rPr lang="en-US" sz="3600" dirty="0" smtClean="0">
                <a:latin typeface="+mn-lt"/>
                <a:cs typeface="Times New Roman" pitchFamily="18" charset="0"/>
              </a:rPr>
            </a:br>
            <a:r>
              <a:rPr lang="en-US" sz="3600" dirty="0" smtClean="0">
                <a:latin typeface="+mn-lt"/>
                <a:cs typeface="Times New Roman" pitchFamily="18" charset="0"/>
              </a:rPr>
              <a:t/>
            </a:r>
            <a:br>
              <a:rPr lang="en-US" sz="3600" dirty="0" smtClean="0">
                <a:latin typeface="+mn-lt"/>
                <a:cs typeface="Times New Roman" pitchFamily="18" charset="0"/>
              </a:rPr>
            </a:br>
            <a:r>
              <a:rPr lang="en-US" sz="3600" dirty="0" smtClean="0">
                <a:latin typeface="+mn-lt"/>
                <a:cs typeface="Times New Roman" pitchFamily="18" charset="0"/>
              </a:rPr>
              <a:t>BÀI TOÁN CÓ SỰ PHỤ THUỘC DỮ L</a:t>
            </a:r>
            <a:r>
              <a:rPr lang="en-US" sz="3600" dirty="0" smtClean="0">
                <a:cs typeface="Times New Roman" pitchFamily="18" charset="0"/>
              </a:rPr>
              <a:t>I</a:t>
            </a:r>
            <a:r>
              <a:rPr lang="en-US" sz="3600" dirty="0" smtClean="0">
                <a:latin typeface="+mn-lt"/>
                <a:cs typeface="Times New Roman" pitchFamily="18" charset="0"/>
              </a:rPr>
              <a:t>ỆU</a:t>
            </a:r>
            <a:br>
              <a:rPr lang="en-US" sz="3600" dirty="0" smtClean="0">
                <a:latin typeface="+mn-lt"/>
                <a:cs typeface="Times New Roman" pitchFamily="18" charset="0"/>
              </a:rPr>
            </a:br>
            <a:r>
              <a:rPr lang="en-US" sz="3600" b="1" dirty="0" smtClean="0">
                <a:latin typeface="+mn-lt"/>
                <a:cs typeface="Times New Roman" pitchFamily="18" charset="0"/>
              </a:rPr>
              <a:t>PHƯƠNG TRÌNH NHIỆT</a:t>
            </a:r>
            <a:endParaRPr lang="en-US" sz="3600" b="1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B2: </a:t>
            </a:r>
            <a:r>
              <a:rPr lang="en-US" sz="2800" dirty="0" err="1" smtClean="0"/>
              <a:t>Chia</a:t>
            </a:r>
            <a:r>
              <a:rPr lang="en-US" sz="2800" dirty="0" smtClean="0"/>
              <a:t> </a:t>
            </a:r>
            <a:r>
              <a:rPr lang="en-US" sz="2800" dirty="0" err="1" smtClean="0"/>
              <a:t>miền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 smtClean="0"/>
          </a:p>
          <a:p>
            <a:pPr lvl="1"/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endParaRPr lang="en-US" sz="2400" dirty="0" smtClean="0"/>
          </a:p>
          <a:p>
            <a:pPr lvl="1"/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en-US" sz="2400" dirty="0" smtClean="0"/>
          </a:p>
          <a:p>
            <a:pPr lvl="1"/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: </a:t>
            </a:r>
            <a:r>
              <a:rPr lang="en-US" sz="3200" dirty="0" err="1" smtClean="0"/>
              <a:t>m</a:t>
            </a:r>
            <a:r>
              <a:rPr lang="en-US" sz="2400" dirty="0" err="1" smtClean="0"/>
              <a:t>x</a:t>
            </a:r>
            <a:r>
              <a:rPr lang="en-US" sz="3200" dirty="0" err="1" smtClean="0"/>
              <a:t>n</a:t>
            </a:r>
            <a:endParaRPr lang="en-US" sz="3200" dirty="0" smtClean="0"/>
          </a:p>
          <a:p>
            <a:pPr lvl="1"/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CPU </a:t>
            </a:r>
            <a:r>
              <a:rPr lang="en-US" sz="2400" dirty="0" err="1" smtClean="0"/>
              <a:t>là</a:t>
            </a:r>
            <a:r>
              <a:rPr lang="en-US" sz="2400" dirty="0" smtClean="0"/>
              <a:t>: </a:t>
            </a:r>
            <a:r>
              <a:rPr lang="en-US" sz="3200" dirty="0" err="1" smtClean="0"/>
              <a:t>mc</a:t>
            </a:r>
            <a:r>
              <a:rPr lang="en-US" sz="1400" dirty="0" err="1" smtClean="0"/>
              <a:t>x</a:t>
            </a:r>
            <a:r>
              <a:rPr lang="en-US" sz="3200" dirty="0" err="1" smtClean="0"/>
              <a:t>n</a:t>
            </a:r>
            <a:r>
              <a:rPr lang="en-US" sz="2400" dirty="0" smtClean="0"/>
              <a:t>,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: </a:t>
            </a:r>
            <a:r>
              <a:rPr lang="en-US" sz="2400" b="1" dirty="0" smtClean="0"/>
              <a:t>mc=m/NP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b="1" dirty="0" smtClean="0"/>
              <a:t>NP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CPU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Giải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thuật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song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song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SPMD 4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62200" y="4191000"/>
            <a:ext cx="4419600" cy="2286000"/>
            <a:chOff x="1295400" y="2590800"/>
            <a:chExt cx="5105400" cy="3048000"/>
          </a:xfrm>
        </p:grpSpPr>
        <p:sp>
          <p:nvSpPr>
            <p:cNvPr id="6" name="Rectangle 5"/>
            <p:cNvSpPr/>
            <p:nvPr/>
          </p:nvSpPr>
          <p:spPr>
            <a:xfrm>
              <a:off x="2743200" y="2677180"/>
              <a:ext cx="3200400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0800000" flipH="1">
              <a:off x="2743200" y="4124981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H="1">
              <a:off x="2743200" y="4570411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2743200" y="50377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H="1">
              <a:off x="2743200" y="47329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H="1">
              <a:off x="2743200" y="53425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 flipH="1">
              <a:off x="2743200" y="29041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H="1">
              <a:off x="2743200" y="35137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H="1">
              <a:off x="2743200" y="32089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H="1">
              <a:off x="2743200" y="38185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3428205" y="412418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3809205" y="412418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4190206" y="412418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2361406" y="4124980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1599406" y="4124981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1980406" y="4124187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3048794" y="4114007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2693920" y="411400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295400" y="4572000"/>
              <a:ext cx="51054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95400" y="2590800"/>
              <a:ext cx="51054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5400" y="3657600"/>
              <a:ext cx="5105400" cy="9144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47800" y="2667000"/>
              <a:ext cx="1066800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CPU0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47800" y="3653135"/>
              <a:ext cx="1066800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CPU1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47800" y="4572000"/>
              <a:ext cx="1066800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CPU2</a:t>
              </a:r>
              <a:endParaRPr lang="en-US" sz="20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86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B3: </a:t>
            </a:r>
            <a:r>
              <a:rPr lang="en-US" sz="2800" dirty="0" err="1" smtClean="0"/>
              <a:t>Gửi</a:t>
            </a:r>
            <a:r>
              <a:rPr lang="en-US" sz="2800" dirty="0" smtClean="0"/>
              <a:t> Input </a:t>
            </a:r>
            <a:r>
              <a:rPr lang="en-US" sz="2800" dirty="0" err="1" smtClean="0"/>
              <a:t>từ</a:t>
            </a:r>
            <a:r>
              <a:rPr lang="en-US" sz="2800" dirty="0" smtClean="0"/>
              <a:t> Root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 smtClean="0"/>
              <a:t>cả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CPU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400" dirty="0" err="1" smtClean="0"/>
              <a:t>MPI_Scatter</a:t>
            </a:r>
            <a:r>
              <a:rPr lang="en-US" sz="2400" dirty="0" smtClean="0"/>
              <a:t> (C, mc*n, MPI_FLOAT, 					           Cs, mc*n, MPI_FLOAT, 0,</a:t>
            </a:r>
          </a:p>
          <a:p>
            <a:pPr>
              <a:buNone/>
            </a:pPr>
            <a:r>
              <a:rPr lang="en-US" sz="2400" dirty="0" smtClean="0"/>
              <a:t>			           MPI_COMM_WORLD);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Giải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thuật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song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song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SPMD 5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81200" y="2819400"/>
            <a:ext cx="5943600" cy="3886200"/>
            <a:chOff x="1981200" y="2819400"/>
            <a:chExt cx="5943600" cy="3886200"/>
          </a:xfrm>
        </p:grpSpPr>
        <p:sp>
          <p:nvSpPr>
            <p:cNvPr id="6" name="Rectangle 5"/>
            <p:cNvSpPr/>
            <p:nvPr/>
          </p:nvSpPr>
          <p:spPr>
            <a:xfrm>
              <a:off x="2547582" y="3058180"/>
              <a:ext cx="3104866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0800000" flipH="1">
              <a:off x="2547582" y="4505981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H="1">
              <a:off x="2547582" y="4951411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2547582" y="54187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H="1">
              <a:off x="2547582" y="51139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H="1">
              <a:off x="2547582" y="57235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 flipH="1">
              <a:off x="2547582" y="32851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H="1">
              <a:off x="2547582" y="38947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H="1">
              <a:off x="2547582" y="35899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H="1">
              <a:off x="2547582" y="41995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3168921" y="4505210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3538548" y="4505210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3908176" y="4505210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2133967" y="4506004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1394713" y="4506005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1764340" y="4505211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2800836" y="4495031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2456555" y="4495030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286000" y="4953000"/>
              <a:ext cx="36576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86000" y="2971800"/>
              <a:ext cx="36576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86000" y="4038600"/>
              <a:ext cx="3657600" cy="9144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89845" y="3309862"/>
              <a:ext cx="1034955" cy="5001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CPU0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9845" y="4224262"/>
              <a:ext cx="1034955" cy="5001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CPU1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89845" y="5214862"/>
              <a:ext cx="1034955" cy="5001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CPU2</a:t>
              </a:r>
              <a:endParaRPr lang="en-US" sz="2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670092" y="3559931"/>
              <a:ext cx="109864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651863" y="4495800"/>
              <a:ext cx="109864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638800" y="5486400"/>
              <a:ext cx="109864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81200" y="2819400"/>
              <a:ext cx="4191000" cy="38862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86000" y="6129262"/>
              <a:ext cx="3733800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C00000"/>
                  </a:solidFill>
                </a:rPr>
                <a:t>Dữ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C00000"/>
                  </a:solidFill>
                </a:rPr>
                <a:t>liệu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C00000"/>
                  </a:solidFill>
                </a:rPr>
                <a:t>khởi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C00000"/>
                  </a:solidFill>
                </a:rPr>
                <a:t>tạo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C00000"/>
                  </a:solidFill>
                </a:rPr>
                <a:t>tại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Root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81800" y="3048000"/>
              <a:ext cx="1066800" cy="99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781800" y="4038600"/>
              <a:ext cx="1066800" cy="925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81800" y="4968240"/>
              <a:ext cx="1066800" cy="1001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B5: </a:t>
            </a:r>
            <a:r>
              <a:rPr lang="en-US" sz="2800" dirty="0" err="1" smtClean="0"/>
              <a:t>Các</a:t>
            </a:r>
            <a:r>
              <a:rPr lang="en-US" sz="2800" dirty="0" smtClean="0"/>
              <a:t> CPU </a:t>
            </a:r>
            <a:r>
              <a:rPr lang="en-US" sz="2800" dirty="0" err="1" smtClean="0"/>
              <a:t>gửi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(Output) </a:t>
            </a:r>
            <a:r>
              <a:rPr lang="en-US" sz="2800" dirty="0" err="1" smtClean="0"/>
              <a:t>về</a:t>
            </a:r>
            <a:r>
              <a:rPr lang="en-US" sz="2800" dirty="0" smtClean="0"/>
              <a:t> Root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400" dirty="0" err="1" smtClean="0"/>
              <a:t>MPI_Gather</a:t>
            </a:r>
            <a:r>
              <a:rPr lang="en-US" sz="2400" dirty="0" smtClean="0"/>
              <a:t> ( Cs, mc*n, MPI_FLOAT,</a:t>
            </a:r>
          </a:p>
          <a:p>
            <a:pPr>
              <a:buNone/>
            </a:pPr>
            <a:r>
              <a:rPr lang="en-US" sz="2400" dirty="0" smtClean="0"/>
              <a:t>				C, mc*n, MPI_FLOAT, 0,</a:t>
            </a:r>
          </a:p>
          <a:p>
            <a:pPr>
              <a:buNone/>
            </a:pPr>
            <a:r>
              <a:rPr lang="en-US" sz="2400" dirty="0" smtClean="0"/>
              <a:t>			            MPI_COMM_WORLD);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Giải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thuật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song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song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SPMD 6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981200" y="2971800"/>
            <a:ext cx="6172200" cy="3733800"/>
            <a:chOff x="1981200" y="2819400"/>
            <a:chExt cx="6172200" cy="3886200"/>
          </a:xfrm>
        </p:grpSpPr>
        <p:sp>
          <p:nvSpPr>
            <p:cNvPr id="34" name="Rectangle 33"/>
            <p:cNvSpPr/>
            <p:nvPr/>
          </p:nvSpPr>
          <p:spPr>
            <a:xfrm>
              <a:off x="2547582" y="3048816"/>
              <a:ext cx="3104866" cy="2782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0800000" flipH="1">
              <a:off x="2547582" y="4439841"/>
              <a:ext cx="3104866" cy="1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 flipH="1">
              <a:off x="2547582" y="4867803"/>
              <a:ext cx="3104866" cy="1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H="1">
              <a:off x="2547582" y="5316855"/>
              <a:ext cx="3104866" cy="1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 flipH="1">
              <a:off x="2547582" y="5024008"/>
              <a:ext cx="3104866" cy="1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 flipH="1">
              <a:off x="2547582" y="5609702"/>
              <a:ext cx="3104866" cy="1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 flipH="1">
              <a:off x="2547582" y="3266926"/>
              <a:ext cx="3104866" cy="1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 flipH="1">
              <a:off x="2547582" y="3852620"/>
              <a:ext cx="3104866" cy="1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 flipH="1">
              <a:off x="2547582" y="3559773"/>
              <a:ext cx="3104866" cy="1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 flipH="1">
              <a:off x="2547582" y="4145467"/>
              <a:ext cx="3104866" cy="1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3225697" y="4439070"/>
              <a:ext cx="2782047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3595324" y="4439070"/>
              <a:ext cx="2782047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3964952" y="4439070"/>
              <a:ext cx="2782047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2190743" y="4439832"/>
              <a:ext cx="2782047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1451489" y="4439833"/>
              <a:ext cx="2782047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1821116" y="4439071"/>
              <a:ext cx="2782047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2857612" y="4429290"/>
              <a:ext cx="2782047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2513331" y="4429289"/>
              <a:ext cx="2782047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286000" y="4869329"/>
              <a:ext cx="3657600" cy="102496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86000" y="2965824"/>
              <a:ext cx="3657600" cy="102496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86000" y="3990788"/>
              <a:ext cx="3657600" cy="87854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3290628"/>
              <a:ext cx="1034955" cy="480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CPU0</a:t>
              </a:r>
              <a:endParaRPr lang="en-US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29000" y="4169169"/>
              <a:ext cx="1034955" cy="480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CPU1</a:t>
              </a:r>
              <a:endParaRPr lang="en-US" sz="2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29000" y="5120922"/>
              <a:ext cx="1034955" cy="480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CPU2</a:t>
              </a:r>
              <a:endParaRPr lang="en-US" sz="20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670092" y="3530891"/>
              <a:ext cx="109864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651863" y="4430059"/>
              <a:ext cx="109864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638800" y="5381812"/>
              <a:ext cx="109864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1981200" y="2819400"/>
              <a:ext cx="4191000" cy="3733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86000" y="5999463"/>
              <a:ext cx="3733800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C00000"/>
                  </a:solidFill>
                </a:rPr>
                <a:t>Kết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C00000"/>
                  </a:solidFill>
                </a:rPr>
                <a:t>quả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C00000"/>
                  </a:solidFill>
                </a:rPr>
                <a:t>tính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C00000"/>
                  </a:solidFill>
                </a:rPr>
                <a:t>toán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C00000"/>
                  </a:solidFill>
                </a:rPr>
                <a:t>tại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C00000"/>
                  </a:solidFill>
                </a:rPr>
                <a:t>các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CPU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81800" y="3048000"/>
              <a:ext cx="1166949" cy="949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81800" y="3990703"/>
              <a:ext cx="1166949" cy="894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79621" y="4883330"/>
              <a:ext cx="1175659" cy="942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553200" y="2971800"/>
              <a:ext cx="1600200" cy="3733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89845" y="6019800"/>
              <a:ext cx="1034955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CPU0</a:t>
              </a:r>
              <a:endParaRPr lang="en-US" sz="20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5052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B4: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 smtClean="0"/>
          </a:p>
          <a:p>
            <a:endParaRPr lang="en-US" sz="2800" dirty="0" smtClean="0"/>
          </a:p>
          <a:p>
            <a:pPr>
              <a:buFontTx/>
              <a:buChar char="-"/>
            </a:pPr>
            <a:r>
              <a:rPr lang="en-US" sz="2800" i="1" dirty="0" smtClean="0"/>
              <a:t>B4.1: </a:t>
            </a:r>
            <a:r>
              <a:rPr lang="en-US" sz="2800" i="1" dirty="0" err="1" smtClean="0"/>
              <a:t>Truyền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thông</a:t>
            </a:r>
            <a:endParaRPr lang="en-US" sz="2800" i="1" dirty="0" smtClean="0"/>
          </a:p>
          <a:p>
            <a:pPr>
              <a:buFontTx/>
              <a:buChar char="-"/>
            </a:pPr>
            <a:r>
              <a:rPr lang="en-US" sz="2800" i="1" dirty="0" smtClean="0"/>
              <a:t>B4.2: </a:t>
            </a:r>
            <a:r>
              <a:rPr lang="en-US" sz="2800" i="1" dirty="0" err="1" smtClean="0"/>
              <a:t>Tính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toán</a:t>
            </a:r>
            <a:endParaRPr lang="en-US" sz="2800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Giải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thuật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song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song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SPMD 7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804745" y="1981200"/>
            <a:ext cx="4729655" cy="3733800"/>
            <a:chOff x="2052145" y="1981200"/>
            <a:chExt cx="4729655" cy="3733800"/>
          </a:xfrm>
        </p:grpSpPr>
        <p:sp>
          <p:nvSpPr>
            <p:cNvPr id="11" name="Rectangle 10"/>
            <p:cNvSpPr/>
            <p:nvPr/>
          </p:nvSpPr>
          <p:spPr>
            <a:xfrm>
              <a:off x="3192517" y="2235751"/>
              <a:ext cx="3502572" cy="3402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92517" y="3880335"/>
              <a:ext cx="3502572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92517" y="4224380"/>
              <a:ext cx="3502572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92517" y="4916077"/>
              <a:ext cx="3502572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92517" y="4570229"/>
              <a:ext cx="3502572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192517" y="5261927"/>
              <a:ext cx="3502572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92517" y="2495139"/>
              <a:ext cx="3502572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192517" y="3186836"/>
              <a:ext cx="3502572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92517" y="2840987"/>
              <a:ext cx="3502572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192517" y="3532684"/>
              <a:ext cx="3502572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3646192" y="3935900"/>
              <a:ext cx="3402037" cy="1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4031090" y="3935900"/>
              <a:ext cx="3402037" cy="1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4415989" y="3935900"/>
              <a:ext cx="3402037" cy="1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2568479" y="3936801"/>
              <a:ext cx="3402037" cy="1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1798683" y="3936804"/>
              <a:ext cx="3402037" cy="1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2183580" y="3935901"/>
              <a:ext cx="3402037" cy="1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826923" y="3431719"/>
              <a:ext cx="16679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78832" y="3780037"/>
              <a:ext cx="166790" cy="17905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837919" y="4128358"/>
              <a:ext cx="16679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490410" y="3792389"/>
              <a:ext cx="166790" cy="17905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24723" y="3780037"/>
              <a:ext cx="166790" cy="17905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16200000" flipH="1">
              <a:off x="2973906" y="3909180"/>
              <a:ext cx="3402037" cy="1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3307485" y="3909179"/>
              <a:ext cx="3402037" cy="1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2052145" y="3122022"/>
              <a:ext cx="4724400" cy="118872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133600" y="3352800"/>
              <a:ext cx="89600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CPU1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4934716" y="2765001"/>
              <a:ext cx="16679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286625" y="3113319"/>
              <a:ext cx="166790" cy="17905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945713" y="3461640"/>
              <a:ext cx="16679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98204" y="3125671"/>
              <a:ext cx="166790" cy="17905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932516" y="3113319"/>
              <a:ext cx="166790" cy="17905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662061" y="3771884"/>
              <a:ext cx="16679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013970" y="4120202"/>
              <a:ext cx="166790" cy="17905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673057" y="4468522"/>
              <a:ext cx="16679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325548" y="4132554"/>
              <a:ext cx="166790" cy="17905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659861" y="4120202"/>
              <a:ext cx="166790" cy="17905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57400" y="4373879"/>
              <a:ext cx="4724400" cy="134112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057400" y="1981200"/>
              <a:ext cx="47244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33600" y="2209800"/>
              <a:ext cx="89600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CPU0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33600" y="4659868"/>
              <a:ext cx="89600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CPU2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37338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B4.1: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endParaRPr lang="en-US" sz="2800" dirty="0" smtClean="0"/>
          </a:p>
          <a:p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B4.1a):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mảng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smtClean="0">
                <a:solidFill>
                  <a:srgbClr val="C00000"/>
                </a:solidFill>
              </a:rPr>
              <a:t>Cu</a:t>
            </a:r>
          </a:p>
          <a:p>
            <a:pPr>
              <a:buFontTx/>
              <a:buChar char="-"/>
            </a:pPr>
            <a:r>
              <a:rPr lang="en-US" sz="2800" dirty="0" smtClean="0"/>
              <a:t>B4.1b):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mảng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C000"/>
                </a:solidFill>
              </a:rPr>
              <a:t>Cd</a:t>
            </a:r>
            <a:endParaRPr lang="en-US" sz="2800" b="1" i="1" dirty="0" smtClean="0">
              <a:solidFill>
                <a:srgbClr val="FFC000"/>
              </a:solidFill>
            </a:endParaRPr>
          </a:p>
          <a:p>
            <a:pPr>
              <a:buFontTx/>
              <a:buChar char="-"/>
            </a:pPr>
            <a:endParaRPr lang="en-US" sz="2800" i="1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Giải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thuật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song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song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SPMD 8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3361068" y="1023282"/>
            <a:ext cx="5630532" cy="5722278"/>
            <a:chOff x="3361068" y="1023282"/>
            <a:chExt cx="5630532" cy="5722278"/>
          </a:xfrm>
        </p:grpSpPr>
        <p:sp>
          <p:nvSpPr>
            <p:cNvPr id="213" name="TextBox 212"/>
            <p:cNvSpPr txBox="1"/>
            <p:nvPr/>
          </p:nvSpPr>
          <p:spPr>
            <a:xfrm>
              <a:off x="7834221" y="2915083"/>
              <a:ext cx="1004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C00000"/>
                  </a:solidFill>
                </a:rPr>
                <a:t>Cu</a:t>
              </a:r>
              <a:endParaRPr lang="en-US" sz="2400" i="1" dirty="0">
                <a:solidFill>
                  <a:srgbClr val="C00000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761657" y="1905000"/>
              <a:ext cx="1077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Cs</a:t>
              </a:r>
              <a:r>
                <a:rPr lang="en-US" sz="2400" baseline="-25000" dirty="0" smtClean="0"/>
                <a:t>mc-1,j</a:t>
              </a:r>
              <a:endParaRPr lang="en-US" sz="24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834221" y="4567535"/>
              <a:ext cx="1004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FFC000"/>
                  </a:solidFill>
                </a:rPr>
                <a:t>Cd</a:t>
              </a:r>
              <a:endParaRPr lang="en-US" sz="2400" i="1" dirty="0">
                <a:solidFill>
                  <a:srgbClr val="FFC000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834221" y="5429683"/>
              <a:ext cx="1004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Cs</a:t>
              </a:r>
              <a:r>
                <a:rPr lang="en-US" sz="2400" baseline="-25000" dirty="0" smtClean="0"/>
                <a:t>0,j</a:t>
              </a:r>
              <a:endParaRPr lang="en-US" sz="2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62747" y="5691824"/>
              <a:ext cx="3189321" cy="1042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660913" y="5677989"/>
              <a:ext cx="2510155" cy="1067571"/>
              <a:chOff x="3498833" y="2209029"/>
              <a:chExt cx="2673367" cy="3429771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rot="16200000" flipH="1">
                <a:off x="3711507" y="393590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16200000" flipH="1">
                <a:off x="4089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4470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6200000" flipH="1">
                <a:off x="2568479" y="39368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16200000" flipH="1">
                <a:off x="1798683" y="3936804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2183580" y="39359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16200000" flipH="1">
                <a:off x="2973906" y="390918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16200000" flipH="1">
                <a:off x="3359737" y="3909179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4351935" y="1233035"/>
              <a:ext cx="3200300" cy="1042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351935" y="1570625"/>
              <a:ext cx="3200300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51935" y="1916473"/>
              <a:ext cx="3200300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4643632" y="1219200"/>
              <a:ext cx="2545785" cy="1067571"/>
              <a:chOff x="3498833" y="2209029"/>
              <a:chExt cx="2673367" cy="3429771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rot="16200000" flipH="1">
                <a:off x="3711507" y="393590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 flipH="1">
                <a:off x="4089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6200000" flipH="1">
                <a:off x="4470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2568479" y="39368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1798683" y="3936804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6200000" flipH="1">
                <a:off x="2183580" y="39359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 flipH="1">
                <a:off x="2973906" y="390918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3359737" y="3909179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Oval 101"/>
            <p:cNvSpPr/>
            <p:nvPr/>
          </p:nvSpPr>
          <p:spPr>
            <a:xfrm>
              <a:off x="8497655" y="102328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8832770" y="1371600"/>
              <a:ext cx="158830" cy="17905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8508126" y="1719920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8177202" y="1383952"/>
              <a:ext cx="158830" cy="17905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8495560" y="1371600"/>
              <a:ext cx="158830" cy="17905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61068" y="1524771"/>
              <a:ext cx="8532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CPU0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51935" y="3518264"/>
              <a:ext cx="3200300" cy="1042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51935" y="3855854"/>
              <a:ext cx="3200300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351935" y="4201702"/>
              <a:ext cx="3200300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4643632" y="3504429"/>
              <a:ext cx="2545785" cy="1067571"/>
              <a:chOff x="3498833" y="2209029"/>
              <a:chExt cx="2673367" cy="342977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16200000" flipH="1">
                <a:off x="3711507" y="393590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 flipH="1">
                <a:off x="4089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4470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 flipH="1">
                <a:off x="2568479" y="39368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798683" y="3936804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H="1">
                <a:off x="2183580" y="39359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6200000" flipH="1">
                <a:off x="2973906" y="390918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6200000" flipH="1">
                <a:off x="3359737" y="3909179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3361068" y="3810000"/>
              <a:ext cx="8532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CPU1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362747" y="6029414"/>
              <a:ext cx="3200300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62747" y="6375262"/>
              <a:ext cx="3200300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361068" y="5983560"/>
              <a:ext cx="8532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CPU2</a:t>
              </a:r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4286878" y="21858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63429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926246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289064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689200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062383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377516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740333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115590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472190" y="2183674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286878" y="2463997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563429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926246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289064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689200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062383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377516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740333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115590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472190" y="246181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282730" y="3101901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59281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922098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84915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85052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058235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373368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736185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7111442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468042" y="309972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280656" y="3397994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557207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920024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282841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682978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56161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371294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734111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09368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465968" y="3395816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278587" y="4389118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4555137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917955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5280772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5680908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054091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369224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732042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7107299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463899" y="4386940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278587" y="4654200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555137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917955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5280772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5680908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6054091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6369224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732042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7107299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463899" y="465202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74438" y="530516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4550989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4913807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5276624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76760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6049943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6365076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6727894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7103151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7459751" y="5302989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272364" y="5601260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4548915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911733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274550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674686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047869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363002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6725820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7101077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7457677" y="55990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141751" y="2971800"/>
              <a:ext cx="478919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141751" y="2011791"/>
              <a:ext cx="478919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141751" y="4624252"/>
              <a:ext cx="4789190" cy="381000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141751" y="5538652"/>
              <a:ext cx="4789190" cy="381000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rot="5400000">
              <a:off x="4701215" y="2743219"/>
              <a:ext cx="913606" cy="75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rot="5400000">
              <a:off x="4682691" y="5009938"/>
              <a:ext cx="951411" cy="15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rot="5400000">
              <a:off x="5460160" y="3009522"/>
              <a:ext cx="990600" cy="756"/>
            </a:xfrm>
            <a:prstGeom prst="straightConnector1">
              <a:avLst/>
            </a:prstGeom>
            <a:ln w="50800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rot="5400000">
              <a:off x="5460916" y="5232385"/>
              <a:ext cx="990600" cy="756"/>
            </a:xfrm>
            <a:prstGeom prst="straightConnector1">
              <a:avLst/>
            </a:prstGeom>
            <a:ln w="50800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62484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B4.1a):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mảng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chemeClr val="accent2"/>
                </a:solidFill>
              </a:rPr>
              <a:t>Cu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Giải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thuật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song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song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SPMD 9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609600" y="168908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if (rank==0){</a:t>
            </a:r>
          </a:p>
          <a:p>
            <a:r>
              <a:rPr lang="en-US" sz="2400" dirty="0" smtClean="0"/>
              <a:t>    for (j=0; j&lt;n; j++)  *(</a:t>
            </a:r>
            <a:r>
              <a:rPr lang="en-US" sz="2400" dirty="0" err="1" smtClean="0"/>
              <a:t>Cu+j</a:t>
            </a:r>
            <a:r>
              <a:rPr lang="en-US" sz="2400" dirty="0" smtClean="0"/>
              <a:t>) = *(Cs+0*</a:t>
            </a:r>
            <a:r>
              <a:rPr lang="en-US" sz="2400" dirty="0" err="1" smtClean="0"/>
              <a:t>n+j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MPI_Send</a:t>
            </a:r>
            <a:r>
              <a:rPr lang="en-US" sz="2400" dirty="0" smtClean="0"/>
              <a:t> (Cs+(mc- )*n, n, MPI_FLOAT, rank+1, rank, …);</a:t>
            </a:r>
          </a:p>
          <a:p>
            <a:r>
              <a:rPr lang="en-US" sz="2400" dirty="0" smtClean="0"/>
              <a:t>  } else if (rank==NP-1)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MPI_Recv</a:t>
            </a:r>
            <a:r>
              <a:rPr lang="en-US" sz="2400" dirty="0" smtClean="0"/>
              <a:t> (Cu, n, MPI_FLOAT, rank-1, rank-1, …);</a:t>
            </a:r>
          </a:p>
          <a:p>
            <a:r>
              <a:rPr lang="en-US" sz="2400" dirty="0" smtClean="0"/>
              <a:t>  } else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MPI_Send</a:t>
            </a:r>
            <a:r>
              <a:rPr lang="en-US" sz="2400" dirty="0" smtClean="0"/>
              <a:t> (Cs+(mc-1)*n, n, MPI_FLOAT, rank+1, rank,…);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MPI_Recv</a:t>
            </a:r>
            <a:r>
              <a:rPr lang="en-US" sz="2400" dirty="0" smtClean="0"/>
              <a:t>(Cu, n, MPI_FLOAT, rank-1, rank-1, …);</a:t>
            </a:r>
          </a:p>
          <a:p>
            <a:r>
              <a:rPr lang="en-US" sz="2400" dirty="0" smtClean="0"/>
              <a:t> 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981200" y="685800"/>
            <a:ext cx="5630532" cy="5722278"/>
            <a:chOff x="3361068" y="1023282"/>
            <a:chExt cx="5630532" cy="5722278"/>
          </a:xfrm>
        </p:grpSpPr>
        <p:sp>
          <p:nvSpPr>
            <p:cNvPr id="138" name="TextBox 137"/>
            <p:cNvSpPr txBox="1"/>
            <p:nvPr/>
          </p:nvSpPr>
          <p:spPr>
            <a:xfrm>
              <a:off x="7834221" y="2915083"/>
              <a:ext cx="1004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C00000"/>
                  </a:solidFill>
                </a:rPr>
                <a:t>Cu</a:t>
              </a:r>
              <a:endParaRPr lang="en-US" sz="2400" i="1" dirty="0">
                <a:solidFill>
                  <a:srgbClr val="C00000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761657" y="1905000"/>
              <a:ext cx="1077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Cs</a:t>
              </a:r>
              <a:r>
                <a:rPr lang="en-US" sz="2400" baseline="-25000" dirty="0" smtClean="0"/>
                <a:t>mc-1,j</a:t>
              </a:r>
              <a:endParaRPr lang="en-US" sz="2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834221" y="4567535"/>
              <a:ext cx="1004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FFC000"/>
                  </a:solidFill>
                </a:rPr>
                <a:t>Cd</a:t>
              </a:r>
              <a:endParaRPr lang="en-US" sz="2400" i="1" dirty="0">
                <a:solidFill>
                  <a:srgbClr val="FFC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834221" y="5429683"/>
              <a:ext cx="1004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Cs</a:t>
              </a:r>
              <a:r>
                <a:rPr lang="en-US" sz="2400" baseline="-25000" dirty="0" smtClean="0"/>
                <a:t>0,j</a:t>
              </a:r>
              <a:endParaRPr lang="en-US" sz="24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362747" y="5691824"/>
              <a:ext cx="3189321" cy="1042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64"/>
            <p:cNvGrpSpPr/>
            <p:nvPr/>
          </p:nvGrpSpPr>
          <p:grpSpPr>
            <a:xfrm>
              <a:off x="4661000" y="5677987"/>
              <a:ext cx="2510221" cy="1067569"/>
              <a:chOff x="3498833" y="2209029"/>
              <a:chExt cx="2673367" cy="3429771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6200000" flipH="1">
                <a:off x="3711507" y="393590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6200000" flipH="1">
                <a:off x="4089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6200000" flipH="1">
                <a:off x="4470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6200000" flipH="1">
                <a:off x="2568479" y="39368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6200000" flipH="1">
                <a:off x="1798683" y="3936804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6200000" flipH="1">
                <a:off x="2183580" y="39359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6200000" flipH="1">
                <a:off x="2973906" y="390918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6200000" flipH="1">
                <a:off x="3359737" y="3909179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Rectangle 143"/>
            <p:cNvSpPr/>
            <p:nvPr/>
          </p:nvSpPr>
          <p:spPr>
            <a:xfrm>
              <a:off x="4351935" y="1233035"/>
              <a:ext cx="3200300" cy="1042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4351935" y="1570625"/>
              <a:ext cx="3200300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351935" y="1916473"/>
              <a:ext cx="3200300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44"/>
            <p:cNvGrpSpPr/>
            <p:nvPr/>
          </p:nvGrpSpPr>
          <p:grpSpPr>
            <a:xfrm>
              <a:off x="4643419" y="1219198"/>
              <a:ext cx="2545622" cy="1067569"/>
              <a:chOff x="3498833" y="2209029"/>
              <a:chExt cx="2673367" cy="3429771"/>
            </a:xfrm>
          </p:grpSpPr>
          <p:cxnSp>
            <p:nvCxnSpPr>
              <p:cNvPr id="258" name="Straight Connector 21"/>
              <p:cNvCxnSpPr/>
              <p:nvPr/>
            </p:nvCxnSpPr>
            <p:spPr>
              <a:xfrm rot="16200000" flipH="1">
                <a:off x="3711507" y="393590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6200000" flipH="1">
                <a:off x="4089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6200000" flipH="1">
                <a:off x="4470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6200000" flipH="1">
                <a:off x="2568479" y="39368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6200000" flipH="1">
                <a:off x="1798683" y="3936804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rot="16200000" flipH="1">
                <a:off x="2183580" y="39359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rot="16200000" flipH="1">
                <a:off x="2973906" y="390918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rot="16200000" flipH="1">
                <a:off x="3359737" y="3909179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Oval 147"/>
            <p:cNvSpPr/>
            <p:nvPr/>
          </p:nvSpPr>
          <p:spPr>
            <a:xfrm>
              <a:off x="8497655" y="102328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832770" y="1371600"/>
              <a:ext cx="158830" cy="17905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8508126" y="1719920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8177202" y="1383952"/>
              <a:ext cx="158830" cy="17905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495560" y="1371600"/>
              <a:ext cx="158830" cy="17905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361068" y="1524771"/>
              <a:ext cx="8532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CPU0</a:t>
              </a:r>
              <a:endParaRPr lang="en-US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351935" y="3518264"/>
              <a:ext cx="3200300" cy="1042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4351935" y="3855854"/>
              <a:ext cx="3200300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351935" y="4201702"/>
              <a:ext cx="3200300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49"/>
            <p:cNvGrpSpPr/>
            <p:nvPr/>
          </p:nvGrpSpPr>
          <p:grpSpPr>
            <a:xfrm>
              <a:off x="4643419" y="3504427"/>
              <a:ext cx="2545622" cy="1067569"/>
              <a:chOff x="3498833" y="2209029"/>
              <a:chExt cx="2673367" cy="3429771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rot="16200000" flipH="1">
                <a:off x="3711507" y="393590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rot="16200000" flipH="1">
                <a:off x="4089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rot="16200000" flipH="1">
                <a:off x="4470313" y="3936913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rot="16200000" flipH="1">
                <a:off x="2568479" y="39368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rot="16200000" flipH="1">
                <a:off x="1798683" y="3936804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6200000" flipH="1">
                <a:off x="2183580" y="3935901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6200000" flipH="1">
                <a:off x="2973906" y="3909180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6200000" flipH="1">
                <a:off x="3359737" y="3909179"/>
                <a:ext cx="3402037" cy="1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TextBox 157"/>
            <p:cNvSpPr txBox="1"/>
            <p:nvPr/>
          </p:nvSpPr>
          <p:spPr>
            <a:xfrm>
              <a:off x="3361068" y="3810000"/>
              <a:ext cx="8532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CPU1</a:t>
              </a:r>
              <a:endParaRPr lang="en-US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362747" y="6029414"/>
              <a:ext cx="3200300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362747" y="6375262"/>
              <a:ext cx="3200300" cy="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3361068" y="5983560"/>
              <a:ext cx="8532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CPU2</a:t>
              </a: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4286878" y="21858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563429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4926246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289064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689200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062383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377516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740333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115590" y="219673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7472190" y="2183674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286878" y="2463997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4563429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926246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5289064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5689200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062383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377516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740333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7115590" y="24748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472190" y="246181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282730" y="3101901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559281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922098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5284915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5685052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6058235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6373368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736185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7111442" y="3112786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468042" y="309972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80656" y="3397994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4557207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4920024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5282841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2978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6056161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6371294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6734111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7109368" y="3408879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7465968" y="3395816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278587" y="4389118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4555137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917955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280772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680908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054091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369224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6732042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7107299" y="4400003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7463899" y="4386940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4278587" y="4654200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555137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4917955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5280772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5680908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054091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369224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732042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107299" y="466508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7463899" y="465202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4274438" y="5305167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4550989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4913807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5276624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5676760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6049943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6365076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6727894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7103151" y="5316052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7459751" y="5302989"/>
              <a:ext cx="158830" cy="1790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4272364" y="5601260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4548915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4911733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5274550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5674686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6047869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6363002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6725820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7101077" y="5612145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7457677" y="5599082"/>
              <a:ext cx="158830" cy="1790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141751" y="2971800"/>
              <a:ext cx="478919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141751" y="2011791"/>
              <a:ext cx="478919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141751" y="4624252"/>
              <a:ext cx="4789190" cy="381000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141751" y="5538652"/>
              <a:ext cx="4789190" cy="381000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rot="5400000">
              <a:off x="4701215" y="2743219"/>
              <a:ext cx="913606" cy="75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/>
            <p:nvPr/>
          </p:nvCxnSpPr>
          <p:spPr>
            <a:xfrm rot="5400000">
              <a:off x="4682691" y="5009938"/>
              <a:ext cx="951411" cy="15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 rot="5400000">
              <a:off x="5460160" y="3009522"/>
              <a:ext cx="990600" cy="756"/>
            </a:xfrm>
            <a:prstGeom prst="straightConnector1">
              <a:avLst/>
            </a:prstGeom>
            <a:ln w="50800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 rot="5400000">
              <a:off x="5460916" y="5232385"/>
              <a:ext cx="990600" cy="756"/>
            </a:xfrm>
            <a:prstGeom prst="straightConnector1">
              <a:avLst/>
            </a:prstGeom>
            <a:ln w="50800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62484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B4.1b):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mảng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C000"/>
                </a:solidFill>
              </a:rPr>
              <a:t>Cd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Giải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thuật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song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song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SPMD 10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620083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if (rank==NP-1){</a:t>
            </a:r>
          </a:p>
          <a:p>
            <a:r>
              <a:rPr lang="pt-BR" sz="2400" dirty="0" smtClean="0"/>
              <a:t>    for (j=0; j&lt;n; j++)  *(Cd+j) = *(Cs+(mc-1)*n+j);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MPI_Send</a:t>
            </a:r>
            <a:r>
              <a:rPr lang="en-US" sz="2400" dirty="0" smtClean="0"/>
              <a:t> (Cs, n, MPI_FLOAT, rank-1, rank, …);</a:t>
            </a:r>
          </a:p>
          <a:p>
            <a:r>
              <a:rPr lang="en-US" sz="2400" dirty="0" smtClean="0"/>
              <a:t>  } else if (rank==0)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MPI_Recv</a:t>
            </a:r>
            <a:r>
              <a:rPr lang="en-US" sz="2400" dirty="0" smtClean="0"/>
              <a:t> (</a:t>
            </a:r>
            <a:r>
              <a:rPr lang="en-US" sz="2400" dirty="0" err="1" smtClean="0"/>
              <a:t>Cd</a:t>
            </a:r>
            <a:r>
              <a:rPr lang="en-US" sz="2400" dirty="0" smtClean="0"/>
              <a:t>, n, MPI_FLOAT, rank+1, rank+1, …);</a:t>
            </a:r>
          </a:p>
          <a:p>
            <a:r>
              <a:rPr lang="en-US" sz="2400" dirty="0" smtClean="0"/>
              <a:t>  } else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MPI_Send</a:t>
            </a:r>
            <a:r>
              <a:rPr lang="en-US" sz="2400" dirty="0" smtClean="0"/>
              <a:t> (Cs, n, MPI_FLOAT, rank-1, rank, …);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MPI_Recv</a:t>
            </a:r>
            <a:r>
              <a:rPr lang="en-US" sz="2400" dirty="0" smtClean="0"/>
              <a:t> (</a:t>
            </a:r>
            <a:r>
              <a:rPr lang="en-US" sz="2400" dirty="0" err="1" smtClean="0"/>
              <a:t>Cd</a:t>
            </a:r>
            <a:r>
              <a:rPr lang="en-US" sz="2400" dirty="0" smtClean="0"/>
              <a:t>, n, MPI_FLOAT, rank+1, rank+1, …);</a:t>
            </a:r>
          </a:p>
          <a:p>
            <a:r>
              <a:rPr lang="en-US" sz="2400" dirty="0" smtClean="0"/>
              <a:t> 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62484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B4.2: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Giải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thuật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song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song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SPMD 11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void FD(float *</a:t>
            </a:r>
            <a:r>
              <a:rPr lang="en-US" sz="2400" b="1" dirty="0" smtClean="0">
                <a:solidFill>
                  <a:srgbClr val="FF0000"/>
                </a:solidFill>
              </a:rPr>
              <a:t>Cs</a:t>
            </a:r>
            <a:r>
              <a:rPr lang="en-US" sz="2400" b="1" dirty="0" smtClean="0"/>
              <a:t>, float *</a:t>
            </a:r>
            <a:r>
              <a:rPr lang="en-US" sz="2400" b="1" dirty="0" smtClean="0">
                <a:solidFill>
                  <a:schemeClr val="accent2"/>
                </a:solidFill>
              </a:rPr>
              <a:t>Cu</a:t>
            </a:r>
            <a:r>
              <a:rPr lang="en-US" sz="2400" b="1" dirty="0" smtClean="0"/>
              <a:t>, float *</a:t>
            </a:r>
            <a:r>
              <a:rPr lang="en-US" sz="2400" b="1" dirty="0" err="1" smtClean="0">
                <a:solidFill>
                  <a:srgbClr val="FFC000"/>
                </a:solidFill>
              </a:rPr>
              <a:t>Cd</a:t>
            </a:r>
            <a:r>
              <a:rPr lang="en-US" sz="2400" b="1" dirty="0" smtClean="0"/>
              <a:t>, float *</a:t>
            </a:r>
            <a:r>
              <a:rPr lang="en-US" sz="2400" b="1" dirty="0" err="1" smtClean="0">
                <a:solidFill>
                  <a:srgbClr val="FF0000"/>
                </a:solidFill>
              </a:rPr>
              <a:t>dCs</a:t>
            </a:r>
            <a:r>
              <a:rPr lang="en-US" sz="2400" b="1" dirty="0" smtClean="0"/>
              <a:t> ,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ms) </a:t>
            </a:r>
            <a:r>
              <a:rPr lang="en-US" sz="2400" dirty="0" smtClean="0"/>
              <a:t>{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, j;</a:t>
            </a:r>
          </a:p>
          <a:p>
            <a:r>
              <a:rPr lang="en-US" sz="2400" dirty="0" smtClean="0"/>
              <a:t>float </a:t>
            </a:r>
            <a:r>
              <a:rPr lang="en-US" sz="2400" dirty="0" err="1" smtClean="0"/>
              <a:t>c,u,d,l,r</a:t>
            </a:r>
            <a:r>
              <a:rPr lang="en-US" sz="2400" dirty="0" smtClean="0"/>
              <a:t>;</a:t>
            </a:r>
          </a:p>
          <a:p>
            <a:r>
              <a:rPr lang="nn-NO" sz="2400" dirty="0" smtClean="0"/>
              <a:t>for (  i = 0 ; i &lt; </a:t>
            </a:r>
            <a:r>
              <a:rPr lang="nn-NO" sz="2400" b="1" dirty="0" smtClean="0">
                <a:solidFill>
                  <a:srgbClr val="FF0000"/>
                </a:solidFill>
              </a:rPr>
              <a:t>ms</a:t>
            </a:r>
            <a:r>
              <a:rPr lang="nn-NO" sz="2400" dirty="0" smtClean="0"/>
              <a:t> ; i++ )</a:t>
            </a:r>
          </a:p>
          <a:p>
            <a:r>
              <a:rPr lang="en-US" sz="2400" dirty="0" smtClean="0"/>
              <a:t>  for ( j = 0 ; j &lt; n ; j++ )</a:t>
            </a:r>
          </a:p>
          <a:p>
            <a:r>
              <a:rPr lang="en-US" sz="2400" dirty="0" smtClean="0"/>
              <a:t>    {</a:t>
            </a:r>
          </a:p>
          <a:p>
            <a:r>
              <a:rPr lang="en-US" sz="2400" dirty="0" smtClean="0"/>
              <a:t>      c = *(</a:t>
            </a:r>
            <a:r>
              <a:rPr lang="en-US" sz="2400" dirty="0" err="1" smtClean="0"/>
              <a:t>Cs+i</a:t>
            </a:r>
            <a:r>
              <a:rPr lang="en-US" sz="2400" dirty="0" smtClean="0"/>
              <a:t>*</a:t>
            </a:r>
            <a:r>
              <a:rPr lang="en-US" sz="2400" dirty="0" err="1" smtClean="0"/>
              <a:t>n+j</a:t>
            </a:r>
            <a:r>
              <a:rPr lang="en-US" sz="2400" dirty="0" smtClean="0"/>
              <a:t>);</a:t>
            </a:r>
          </a:p>
          <a:p>
            <a:r>
              <a:rPr lang="pl-PL" sz="2400" dirty="0" smtClean="0"/>
              <a:t>      u = (i==0)    </a:t>
            </a:r>
            <a:r>
              <a:rPr lang="en-US" sz="2400" dirty="0" smtClean="0"/>
              <a:t>	</a:t>
            </a:r>
            <a:r>
              <a:rPr lang="pl-PL" sz="2400" dirty="0" smtClean="0"/>
              <a:t>? </a:t>
            </a:r>
            <a:r>
              <a:rPr lang="en-US" sz="2400" dirty="0" smtClean="0"/>
              <a:t> </a:t>
            </a:r>
            <a:r>
              <a:rPr lang="pl-PL" sz="2400" dirty="0" smtClean="0"/>
              <a:t>*(</a:t>
            </a:r>
            <a:r>
              <a:rPr lang="pl-PL" sz="2400" b="1" dirty="0" smtClean="0">
                <a:solidFill>
                  <a:schemeClr val="accent2"/>
                </a:solidFill>
              </a:rPr>
              <a:t>Cu</a:t>
            </a:r>
            <a:r>
              <a:rPr lang="pl-PL" sz="2400" dirty="0" smtClean="0"/>
              <a:t>+j)     </a:t>
            </a:r>
            <a:r>
              <a:rPr lang="en-US" sz="2400" dirty="0" smtClean="0"/>
              <a:t>	</a:t>
            </a:r>
            <a:r>
              <a:rPr lang="pl-PL" sz="2400" dirty="0" smtClean="0"/>
              <a:t>: *(</a:t>
            </a:r>
            <a:r>
              <a:rPr lang="pl-PL" sz="2400" dirty="0" smtClean="0">
                <a:solidFill>
                  <a:srgbClr val="FF0000"/>
                </a:solidFill>
              </a:rPr>
              <a:t>Cs</a:t>
            </a:r>
            <a:r>
              <a:rPr lang="pl-PL" sz="2400" dirty="0" smtClean="0"/>
              <a:t>+(i-1)*n+j);</a:t>
            </a:r>
          </a:p>
          <a:p>
            <a:r>
              <a:rPr lang="en-US" sz="2400" dirty="0" smtClean="0"/>
              <a:t>      d = (</a:t>
            </a:r>
            <a:r>
              <a:rPr lang="en-US" sz="2400" dirty="0" err="1" smtClean="0"/>
              <a:t>i</a:t>
            </a:r>
            <a:r>
              <a:rPr lang="en-US" sz="2400" dirty="0" smtClean="0"/>
              <a:t>==ms-1) 	?  *(</a:t>
            </a:r>
            <a:r>
              <a:rPr lang="en-US" sz="2400" b="1" dirty="0" err="1" smtClean="0">
                <a:solidFill>
                  <a:srgbClr val="FFC000"/>
                </a:solidFill>
              </a:rPr>
              <a:t>Cd</a:t>
            </a:r>
            <a:r>
              <a:rPr lang="en-US" sz="2400" dirty="0" err="1" smtClean="0"/>
              <a:t>+j</a:t>
            </a:r>
            <a:r>
              <a:rPr lang="en-US" sz="2400" dirty="0" smtClean="0"/>
              <a:t>)     	: *(</a:t>
            </a:r>
            <a:r>
              <a:rPr lang="en-US" sz="2400" dirty="0" smtClean="0">
                <a:solidFill>
                  <a:srgbClr val="FF0000"/>
                </a:solidFill>
              </a:rPr>
              <a:t>Cs</a:t>
            </a:r>
            <a:r>
              <a:rPr lang="en-US" sz="2400" dirty="0" smtClean="0"/>
              <a:t>+(i+1)*</a:t>
            </a:r>
            <a:r>
              <a:rPr lang="en-US" sz="2400" dirty="0" err="1" smtClean="0"/>
              <a:t>n+j</a:t>
            </a:r>
            <a:r>
              <a:rPr lang="en-US" sz="2400" dirty="0" smtClean="0"/>
              <a:t>);</a:t>
            </a:r>
          </a:p>
          <a:p>
            <a:r>
              <a:rPr lang="pt-BR" sz="2400" dirty="0" smtClean="0"/>
              <a:t>      l = (j==0)    	?  *(</a:t>
            </a:r>
            <a:r>
              <a:rPr lang="pt-BR" sz="2400" dirty="0" smtClean="0">
                <a:solidFill>
                  <a:srgbClr val="FF0000"/>
                </a:solidFill>
              </a:rPr>
              <a:t>Cs</a:t>
            </a:r>
            <a:r>
              <a:rPr lang="pt-BR" sz="2400" dirty="0" smtClean="0"/>
              <a:t>+i*n+j)	: *(</a:t>
            </a:r>
            <a:r>
              <a:rPr lang="pt-BR" sz="2400" dirty="0" smtClean="0">
                <a:solidFill>
                  <a:srgbClr val="FF0000"/>
                </a:solidFill>
              </a:rPr>
              <a:t>Cs</a:t>
            </a:r>
            <a:r>
              <a:rPr lang="pt-BR" sz="2400" dirty="0" smtClean="0"/>
              <a:t>+i*n+j-1);</a:t>
            </a:r>
          </a:p>
          <a:p>
            <a:r>
              <a:rPr lang="pt-BR" sz="2400" dirty="0" smtClean="0"/>
              <a:t>      r = (j==n-1)  	?  *(</a:t>
            </a:r>
            <a:r>
              <a:rPr lang="pt-BR" sz="2400" dirty="0" smtClean="0">
                <a:solidFill>
                  <a:srgbClr val="FF0000"/>
                </a:solidFill>
              </a:rPr>
              <a:t>Cs</a:t>
            </a:r>
            <a:r>
              <a:rPr lang="pt-BR" sz="2400" dirty="0" smtClean="0"/>
              <a:t>+i*n+j) : *(</a:t>
            </a:r>
            <a:r>
              <a:rPr lang="pt-BR" sz="2400" dirty="0" smtClean="0">
                <a:solidFill>
                  <a:srgbClr val="FF0000"/>
                </a:solidFill>
              </a:rPr>
              <a:t>Cs</a:t>
            </a:r>
            <a:r>
              <a:rPr lang="pt-BR" sz="2400" dirty="0" smtClean="0"/>
              <a:t>+i*n+j+1);</a:t>
            </a:r>
          </a:p>
          <a:p>
            <a:r>
              <a:rPr lang="en-US" sz="2400" dirty="0" smtClean="0"/>
              <a:t>      *(</a:t>
            </a:r>
            <a:r>
              <a:rPr lang="en-US" sz="2400" dirty="0" err="1" smtClean="0">
                <a:solidFill>
                  <a:srgbClr val="FF0000"/>
                </a:solidFill>
              </a:rPr>
              <a:t>dCs</a:t>
            </a:r>
            <a:r>
              <a:rPr lang="en-US" sz="2400" dirty="0" err="1" smtClean="0"/>
              <a:t>+i</a:t>
            </a:r>
            <a:r>
              <a:rPr lang="en-US" sz="2400" dirty="0" smtClean="0"/>
              <a:t>*</a:t>
            </a:r>
            <a:r>
              <a:rPr lang="en-US" sz="2400" dirty="0" err="1" smtClean="0"/>
              <a:t>n+j</a:t>
            </a:r>
            <a:r>
              <a:rPr lang="en-US" sz="2400" dirty="0" smtClean="0"/>
              <a:t>) = (D/(</a:t>
            </a:r>
            <a:r>
              <a:rPr lang="en-US" sz="2400" dirty="0" err="1" smtClean="0"/>
              <a:t>dx</a:t>
            </a:r>
            <a:r>
              <a:rPr lang="en-US" sz="2400" dirty="0" smtClean="0"/>
              <a:t>*</a:t>
            </a:r>
            <a:r>
              <a:rPr lang="en-US" sz="2400" dirty="0" err="1" smtClean="0"/>
              <a:t>dx</a:t>
            </a:r>
            <a:r>
              <a:rPr lang="en-US" sz="2400" dirty="0" smtClean="0"/>
              <a:t>))*(u+d+l+r-4*c);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Một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số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ví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dụ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ứng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dụng</a:t>
            </a:r>
            <a:endParaRPr lang="en-US" sz="360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Mô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hình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toán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học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và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Phương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pháp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giải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763000" cy="5867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nhiệt</a:t>
            </a:r>
            <a:r>
              <a:rPr lang="en-US" sz="2800" dirty="0" smtClean="0"/>
              <a:t> (PDE):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endParaRPr lang="en-US" sz="2800" dirty="0" smtClean="0"/>
          </a:p>
          <a:p>
            <a:pPr lvl="1"/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ban </a:t>
            </a:r>
            <a:r>
              <a:rPr lang="en-US" sz="2400" dirty="0" err="1" smtClean="0"/>
              <a:t>đầu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n+1: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phụ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1600200"/>
          <a:ext cx="2319338" cy="1752600"/>
        </p:xfrm>
        <a:graphic>
          <a:graphicData uri="http://schemas.openxmlformats.org/presentationml/2006/ole">
            <p:oleObj spid="_x0000_s1026" name="Equation" r:id="rId3" imgW="1143000" imgH="8632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91000" y="3911600"/>
          <a:ext cx="584200" cy="584200"/>
        </p:xfrm>
        <a:graphic>
          <a:graphicData uri="http://schemas.openxmlformats.org/presentationml/2006/ole">
            <p:oleObj spid="_x0000_s1029" name="Equation" r:id="rId4" imgW="253800" imgH="253800" progId="Equation.3">
              <p:embed/>
            </p:oleObj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5257800" y="1219200"/>
            <a:ext cx="3200400" cy="3571220"/>
            <a:chOff x="5257800" y="1219200"/>
            <a:chExt cx="3200400" cy="3571220"/>
          </a:xfrm>
        </p:grpSpPr>
        <p:sp>
          <p:nvSpPr>
            <p:cNvPr id="9" name="Rectangle 8"/>
            <p:cNvSpPr/>
            <p:nvPr/>
          </p:nvSpPr>
          <p:spPr>
            <a:xfrm>
              <a:off x="5257800" y="1219200"/>
              <a:ext cx="3200400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 flipH="1">
              <a:off x="5257800" y="2667001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 flipH="1">
              <a:off x="5257800" y="29702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H="1">
              <a:off x="5257800" y="35798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H="1">
              <a:off x="5257800" y="32750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H="1">
              <a:off x="5257800" y="38846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H="1">
              <a:off x="5257800" y="14462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H="1">
              <a:off x="5257800" y="20558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H="1">
              <a:off x="5257800" y="17510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 flipH="1">
              <a:off x="5257800" y="23606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5435928" y="2819002"/>
              <a:ext cx="3199606" cy="1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5942805" y="266620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6323805" y="266620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6704806" y="266620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4876006" y="2667000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5104606" y="2818606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4114006" y="2667001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4495006" y="2666207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92537" y="4280263"/>
              <a:ext cx="381000" cy="158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629400" y="4267200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/>
                <a:t>dx</a:t>
              </a:r>
              <a:endParaRPr lang="en-US" sz="2800" i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973389" y="2575559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321734" y="2882537"/>
              <a:ext cx="152400" cy="1524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984274" y="3189515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640285" y="2893422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971211" y="2882537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43800" y="42672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solidFill>
                    <a:srgbClr val="FF0000"/>
                  </a:solidFill>
                </a:rPr>
                <a:t>(</a:t>
              </a:r>
              <a:r>
                <a:rPr lang="en-US" sz="2800" i="1" dirty="0" err="1" smtClean="0">
                  <a:solidFill>
                    <a:srgbClr val="FF0000"/>
                  </a:solidFill>
                </a:rPr>
                <a:t>i,j</a:t>
              </a:r>
              <a:r>
                <a:rPr lang="en-US" sz="2800" i="1" dirty="0" smtClean="0">
                  <a:solidFill>
                    <a:srgbClr val="FF0000"/>
                  </a:solidFill>
                </a:rPr>
                <a:t>)</a:t>
              </a:r>
              <a:endParaRPr lang="en-US" sz="28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16200000" flipV="1">
              <a:off x="6901542" y="3254827"/>
              <a:ext cx="1219200" cy="827315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96938" y="4724400"/>
            <a:ext cx="7267575" cy="976313"/>
            <a:chOff x="896938" y="4814888"/>
            <a:chExt cx="7267575" cy="97631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896938" y="4814888"/>
            <a:ext cx="7267575" cy="976313"/>
          </p:xfrm>
          <a:graphic>
            <a:graphicData uri="http://schemas.openxmlformats.org/presentationml/2006/ole">
              <p:oleObj spid="_x0000_s1027" name="Equation" r:id="rId5" imgW="3213000" imgH="431640" progId="Equation.3">
                <p:embed/>
              </p:oleObj>
            </a:graphicData>
          </a:graphic>
        </p:graphicFrame>
        <p:sp>
          <p:nvSpPr>
            <p:cNvPr id="45" name="Rectangle 44"/>
            <p:cNvSpPr/>
            <p:nvPr/>
          </p:nvSpPr>
          <p:spPr>
            <a:xfrm>
              <a:off x="7633063" y="5066211"/>
              <a:ext cx="381000" cy="30480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7378" y="5068389"/>
              <a:ext cx="581296" cy="278674"/>
            </a:xfrm>
            <a:prstGeom prst="rect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24104" y="5068389"/>
              <a:ext cx="581296" cy="278674"/>
            </a:xfrm>
            <a:prstGeom prst="rect">
              <a:avLst/>
            </a:prstGeom>
            <a:noFill/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14704" y="5066211"/>
              <a:ext cx="581296" cy="278674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05304" y="5068389"/>
              <a:ext cx="581296" cy="278674"/>
            </a:xfrm>
            <a:prstGeom prst="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97874" y="5360126"/>
              <a:ext cx="381000" cy="30480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03715" y="5349241"/>
              <a:ext cx="381000" cy="30480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11225" y="5562600"/>
            <a:ext cx="4046538" cy="636588"/>
            <a:chOff x="911225" y="5992813"/>
            <a:chExt cx="4046538" cy="636588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911225" y="5992813"/>
            <a:ext cx="4046538" cy="636588"/>
          </p:xfrm>
          <a:graphic>
            <a:graphicData uri="http://schemas.openxmlformats.org/presentationml/2006/ole">
              <p:oleObj spid="_x0000_s1028" name="Equation" r:id="rId6" imgW="1612800" imgH="253800" progId="Equation.3">
                <p:embed/>
              </p:oleObj>
            </a:graphicData>
          </a:graphic>
        </p:graphicFrame>
        <p:sp>
          <p:nvSpPr>
            <p:cNvPr id="46" name="Rectangle 45"/>
            <p:cNvSpPr/>
            <p:nvPr/>
          </p:nvSpPr>
          <p:spPr>
            <a:xfrm>
              <a:off x="1219200" y="6300652"/>
              <a:ext cx="381000" cy="30480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86000" y="6298474"/>
              <a:ext cx="381000" cy="30480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72000" y="6298474"/>
              <a:ext cx="381000" cy="30480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Sự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phụ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thuộc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dữ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liệu</a:t>
            </a:r>
            <a:endParaRPr lang="en-US" sz="3600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lưới</a:t>
            </a:r>
            <a:r>
              <a:rPr lang="en-US" sz="2800" dirty="0" smtClean="0"/>
              <a:t> (</a:t>
            </a:r>
            <a:r>
              <a:rPr lang="en-US" sz="2800" dirty="0" err="1" smtClean="0"/>
              <a:t>i,j</a:t>
            </a:r>
            <a:r>
              <a:rPr lang="en-US" sz="2800" dirty="0" smtClean="0"/>
              <a:t>)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lưới</a:t>
            </a:r>
            <a:r>
              <a:rPr lang="en-US" sz="2800" dirty="0" smtClean="0"/>
              <a:t> </a:t>
            </a:r>
            <a:r>
              <a:rPr lang="en-US" sz="2800" dirty="0" err="1" smtClean="0"/>
              <a:t>xung</a:t>
            </a:r>
            <a:r>
              <a:rPr lang="en-US" sz="2800" dirty="0" smtClean="0"/>
              <a:t> </a:t>
            </a:r>
            <a:r>
              <a:rPr lang="en-US" sz="2800" dirty="0" err="1" smtClean="0"/>
              <a:t>quanh</a:t>
            </a:r>
            <a:r>
              <a:rPr lang="en-US" sz="2800" dirty="0" smtClean="0"/>
              <a:t>: (i-1,j), (i+1,j) , (i,j-1) , (i,j+1) </a:t>
            </a:r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phụ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: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endParaRPr lang="en-US" sz="2400" dirty="0" smtClean="0"/>
          </a:p>
          <a:p>
            <a:pPr lvl="1"/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song </a:t>
            </a:r>
            <a:r>
              <a:rPr lang="en-US" sz="2400" dirty="0" err="1" smtClean="0"/>
              <a:t>song</a:t>
            </a:r>
            <a:r>
              <a:rPr lang="en-US" sz="2400" dirty="0" smtClean="0"/>
              <a:t> (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tán</a:t>
            </a:r>
            <a:r>
              <a:rPr lang="en-US" sz="2400" dirty="0" smtClean="0"/>
              <a:t>):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trao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(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)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CPU,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Mô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hình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toán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học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và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Phương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pháp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giải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3124200" cy="3810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Ký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52575" y="2320925"/>
          <a:ext cx="1952625" cy="2784475"/>
        </p:xfrm>
        <a:graphic>
          <a:graphicData uri="http://schemas.openxmlformats.org/presentationml/2006/ole">
            <p:oleObj spid="_x0000_s17411" name="Equation" r:id="rId3" imgW="863280" imgH="1231560" progId="Equation.3">
              <p:embed/>
            </p:oleObj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267200" y="1524000"/>
            <a:ext cx="3048000" cy="3124200"/>
            <a:chOff x="4267200" y="1524000"/>
            <a:chExt cx="3048000" cy="3124200"/>
          </a:xfrm>
        </p:grpSpPr>
        <p:sp>
          <p:nvSpPr>
            <p:cNvPr id="40" name="Oval 39"/>
            <p:cNvSpPr/>
            <p:nvPr/>
          </p:nvSpPr>
          <p:spPr>
            <a:xfrm>
              <a:off x="5747655" y="2590800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248400" y="3045822"/>
              <a:ext cx="152400" cy="1524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758540" y="3505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7800" y="3056707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45477" y="3045822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77000" y="20675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25737" y="15240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/>
                <a:t>u</a:t>
              </a:r>
              <a:endParaRPr lang="en-US" sz="2800" i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99611" y="41249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58000" y="28295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/>
                <a:t>r</a:t>
              </a:r>
              <a:endParaRPr lang="en-US" sz="2800" i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67200" y="2845526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/>
                <a:t>l</a:t>
              </a:r>
              <a:endParaRPr lang="en-US" sz="2800" i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5943600" y="2514600"/>
              <a:ext cx="6096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400800" y="3124200"/>
              <a:ext cx="457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5523411" y="2286000"/>
              <a:ext cx="609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16200000" flipH="1">
              <a:off x="5507083" y="3913414"/>
              <a:ext cx="653143" cy="108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10800000" flipV="1">
              <a:off x="4572000" y="3135085"/>
              <a:ext cx="735874" cy="261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Cài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đặt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hàm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rời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rạc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hóa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theo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không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gian</a:t>
            </a:r>
            <a:r>
              <a:rPr lang="en-US" sz="3600" dirty="0" smtClean="0">
                <a:latin typeface="+mn-lt"/>
              </a:rPr>
              <a:t>: FD</a:t>
            </a:r>
            <a:endParaRPr lang="en-US" sz="36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4800" y="1828800"/>
            <a:ext cx="5867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void FD(float *C, float *</a:t>
            </a:r>
            <a:r>
              <a:rPr lang="en-US" sz="2200" b="1" dirty="0" err="1" smtClean="0"/>
              <a:t>dC</a:t>
            </a:r>
            <a:r>
              <a:rPr lang="en-US" sz="2200" b="1" dirty="0" smtClean="0"/>
              <a:t>) </a:t>
            </a:r>
            <a:r>
              <a:rPr lang="en-US" sz="2200" dirty="0" smtClean="0"/>
              <a:t>{</a:t>
            </a:r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, j;</a:t>
            </a:r>
          </a:p>
          <a:p>
            <a:r>
              <a:rPr lang="en-US" sz="2200" dirty="0" smtClean="0"/>
              <a:t>float </a:t>
            </a:r>
            <a:r>
              <a:rPr lang="en-US" sz="2200" dirty="0" err="1" smtClean="0"/>
              <a:t>c,u,d,l,r</a:t>
            </a:r>
            <a:r>
              <a:rPr lang="en-US" sz="2200" dirty="0" smtClean="0"/>
              <a:t>;</a:t>
            </a:r>
          </a:p>
          <a:p>
            <a:r>
              <a:rPr lang="nn-NO" sz="2200" dirty="0" smtClean="0"/>
              <a:t>for (  i = 0 ; i &lt; m ; i++ )</a:t>
            </a:r>
          </a:p>
          <a:p>
            <a:r>
              <a:rPr lang="en-US" sz="2200" dirty="0" smtClean="0"/>
              <a:t>  for ( j = 0 ; j &lt; n ; j++ )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c = </a:t>
            </a:r>
            <a:r>
              <a:rPr lang="en-US" sz="2200" dirty="0" smtClean="0">
                <a:solidFill>
                  <a:srgbClr val="FF0000"/>
                </a:solidFill>
              </a:rPr>
              <a:t>*(</a:t>
            </a:r>
            <a:r>
              <a:rPr lang="en-US" sz="2200" dirty="0" err="1" smtClean="0">
                <a:solidFill>
                  <a:srgbClr val="FF0000"/>
                </a:solidFill>
              </a:rPr>
              <a:t>C+i</a:t>
            </a:r>
            <a:r>
              <a:rPr lang="en-US" sz="2200" dirty="0" smtClean="0">
                <a:solidFill>
                  <a:srgbClr val="FF0000"/>
                </a:solidFill>
              </a:rPr>
              <a:t>*</a:t>
            </a:r>
            <a:r>
              <a:rPr lang="en-US" sz="2200" dirty="0" err="1" smtClean="0">
                <a:solidFill>
                  <a:srgbClr val="FF0000"/>
                </a:solidFill>
              </a:rPr>
              <a:t>n+j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r>
              <a:rPr lang="en-US" sz="2200" dirty="0" smtClean="0"/>
              <a:t>;</a:t>
            </a:r>
          </a:p>
          <a:p>
            <a:r>
              <a:rPr lang="en-US" sz="2200" dirty="0" smtClean="0"/>
              <a:t>      u = (</a:t>
            </a:r>
            <a:r>
              <a:rPr lang="en-US" sz="2200" dirty="0" err="1" smtClean="0"/>
              <a:t>i</a:t>
            </a:r>
            <a:r>
              <a:rPr lang="en-US" sz="2200" dirty="0" smtClean="0"/>
              <a:t>==0)	  ? </a:t>
            </a:r>
            <a:r>
              <a:rPr lang="en-US" sz="2200" dirty="0" smtClean="0">
                <a:solidFill>
                  <a:srgbClr val="FF0000"/>
                </a:solidFill>
              </a:rPr>
              <a:t>*(</a:t>
            </a:r>
            <a:r>
              <a:rPr lang="en-US" sz="2200" dirty="0" err="1" smtClean="0">
                <a:solidFill>
                  <a:srgbClr val="FF0000"/>
                </a:solidFill>
              </a:rPr>
              <a:t>C+i</a:t>
            </a:r>
            <a:r>
              <a:rPr lang="en-US" sz="2200" dirty="0" smtClean="0">
                <a:solidFill>
                  <a:srgbClr val="FF0000"/>
                </a:solidFill>
              </a:rPr>
              <a:t>*</a:t>
            </a:r>
            <a:r>
              <a:rPr lang="en-US" sz="2200" dirty="0" err="1" smtClean="0">
                <a:solidFill>
                  <a:srgbClr val="FF0000"/>
                </a:solidFill>
              </a:rPr>
              <a:t>n+j</a:t>
            </a:r>
            <a:r>
              <a:rPr lang="en-US" sz="2200" dirty="0" smtClean="0">
                <a:solidFill>
                  <a:srgbClr val="FF0000"/>
                </a:solidFill>
              </a:rPr>
              <a:t>) 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chemeClr val="accent2"/>
                </a:solidFill>
              </a:rPr>
              <a:t>*(C+(i-1)*</a:t>
            </a:r>
            <a:r>
              <a:rPr lang="en-US" sz="2200" dirty="0" err="1" smtClean="0">
                <a:solidFill>
                  <a:schemeClr val="accent2"/>
                </a:solidFill>
              </a:rPr>
              <a:t>n+j</a:t>
            </a:r>
            <a:r>
              <a:rPr lang="en-US" sz="2200" dirty="0" smtClean="0">
                <a:solidFill>
                  <a:schemeClr val="accent2"/>
                </a:solidFill>
              </a:rPr>
              <a:t>)</a:t>
            </a:r>
            <a:r>
              <a:rPr lang="en-US" sz="2200" dirty="0" smtClean="0"/>
              <a:t>;</a:t>
            </a:r>
          </a:p>
          <a:p>
            <a:r>
              <a:rPr lang="pt-BR" sz="2200" dirty="0" smtClean="0"/>
              <a:t>      d = (i==m-1) ? </a:t>
            </a:r>
            <a:r>
              <a:rPr lang="pt-BR" sz="2200" dirty="0" smtClean="0">
                <a:solidFill>
                  <a:srgbClr val="FF0000"/>
                </a:solidFill>
              </a:rPr>
              <a:t>*(C+i*n+j) </a:t>
            </a:r>
            <a:r>
              <a:rPr lang="pt-BR" sz="2200" dirty="0" smtClean="0"/>
              <a:t>: </a:t>
            </a:r>
            <a:r>
              <a:rPr lang="pt-BR" sz="2200" dirty="0" smtClean="0">
                <a:solidFill>
                  <a:srgbClr val="FFC000"/>
                </a:solidFill>
              </a:rPr>
              <a:t>*(C+(i+1)*n+j);</a:t>
            </a:r>
          </a:p>
          <a:p>
            <a:r>
              <a:rPr lang="pt-BR" sz="2200" dirty="0" smtClean="0"/>
              <a:t>      l = (j==0)      ? </a:t>
            </a:r>
            <a:r>
              <a:rPr lang="pt-BR" sz="2200" dirty="0" smtClean="0">
                <a:solidFill>
                  <a:srgbClr val="FF0000"/>
                </a:solidFill>
              </a:rPr>
              <a:t>*(C+i*n+j) </a:t>
            </a:r>
            <a:r>
              <a:rPr lang="pt-BR" sz="2200" dirty="0" smtClean="0"/>
              <a:t>: </a:t>
            </a:r>
            <a:r>
              <a:rPr lang="pt-BR" sz="2200" dirty="0" smtClean="0">
                <a:solidFill>
                  <a:srgbClr val="00B050"/>
                </a:solidFill>
              </a:rPr>
              <a:t>*(C+i*n+j-1)</a:t>
            </a:r>
            <a:r>
              <a:rPr lang="pt-BR" sz="2200" dirty="0" smtClean="0"/>
              <a:t>;</a:t>
            </a:r>
          </a:p>
          <a:p>
            <a:r>
              <a:rPr lang="pt-BR" sz="2200" dirty="0" smtClean="0"/>
              <a:t>      r = (j==n-1)  ? </a:t>
            </a:r>
            <a:r>
              <a:rPr lang="pt-BR" sz="2200" dirty="0" smtClean="0">
                <a:solidFill>
                  <a:srgbClr val="FF0000"/>
                </a:solidFill>
              </a:rPr>
              <a:t>*(C+i*n+j) </a:t>
            </a:r>
            <a:r>
              <a:rPr lang="pt-BR" sz="2200" dirty="0" smtClean="0"/>
              <a:t>: </a:t>
            </a:r>
            <a:r>
              <a:rPr lang="pt-BR" sz="2200" dirty="0" smtClean="0">
                <a:solidFill>
                  <a:srgbClr val="7030A0"/>
                </a:solidFill>
              </a:rPr>
              <a:t>*(C+i*n+j+1</a:t>
            </a:r>
            <a:r>
              <a:rPr lang="pt-BR" sz="2200" dirty="0" smtClean="0"/>
              <a:t>);</a:t>
            </a:r>
          </a:p>
          <a:p>
            <a:r>
              <a:rPr lang="en-US" sz="2200" dirty="0" smtClean="0"/>
              <a:t>      *(</a:t>
            </a:r>
            <a:r>
              <a:rPr lang="en-US" sz="2200" dirty="0" err="1" smtClean="0"/>
              <a:t>dC+i</a:t>
            </a:r>
            <a:r>
              <a:rPr lang="en-US" sz="2200" dirty="0" smtClean="0"/>
              <a:t>*</a:t>
            </a:r>
            <a:r>
              <a:rPr lang="en-US" sz="2200" dirty="0" err="1" smtClean="0"/>
              <a:t>n+j</a:t>
            </a:r>
            <a:r>
              <a:rPr lang="en-US" sz="2200" dirty="0" smtClean="0"/>
              <a:t>) = (1/(</a:t>
            </a:r>
            <a:r>
              <a:rPr lang="en-US" sz="2200" dirty="0" err="1" smtClean="0"/>
              <a:t>dx</a:t>
            </a:r>
            <a:r>
              <a:rPr lang="en-US" sz="2200" dirty="0" smtClean="0"/>
              <a:t>*</a:t>
            </a:r>
            <a:r>
              <a:rPr lang="en-US" sz="2200" dirty="0" err="1" smtClean="0"/>
              <a:t>dx</a:t>
            </a:r>
            <a:r>
              <a:rPr lang="en-US" sz="2200" dirty="0" smtClean="0"/>
              <a:t>))*(u+d+l+r-4*c);</a:t>
            </a:r>
          </a:p>
          <a:p>
            <a:r>
              <a:rPr lang="en-US" sz="2200" dirty="0" smtClean="0"/>
              <a:t>    }</a:t>
            </a:r>
          </a:p>
          <a:p>
            <a:r>
              <a:rPr lang="en-US" sz="2200" dirty="0" smtClean="0"/>
              <a:t>}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125538" y="990600"/>
            <a:ext cx="6951662" cy="762000"/>
            <a:chOff x="896938" y="4814888"/>
            <a:chExt cx="7269826" cy="976312"/>
          </a:xfrm>
        </p:grpSpPr>
        <p:graphicFrame>
          <p:nvGraphicFramePr>
            <p:cNvPr id="69" name="Object 68"/>
            <p:cNvGraphicFramePr>
              <a:graphicFrameLocks noChangeAspect="1"/>
            </p:cNvGraphicFramePr>
            <p:nvPr/>
          </p:nvGraphicFramePr>
          <p:xfrm>
            <a:off x="896938" y="4814888"/>
            <a:ext cx="7269826" cy="976312"/>
          </p:xfrm>
          <a:graphic>
            <a:graphicData uri="http://schemas.openxmlformats.org/presentationml/2006/ole">
              <p:oleObj spid="_x0000_s2055" name="Equation" r:id="rId3" imgW="3213000" imgH="431640" progId="Equation.3">
                <p:embed/>
              </p:oleObj>
            </a:graphicData>
          </a:graphic>
        </p:graphicFrame>
        <p:sp>
          <p:nvSpPr>
            <p:cNvPr id="70" name="Rectangle 69"/>
            <p:cNvSpPr/>
            <p:nvPr/>
          </p:nvSpPr>
          <p:spPr>
            <a:xfrm>
              <a:off x="7633063" y="5066211"/>
              <a:ext cx="381000" cy="3048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07378" y="5068389"/>
              <a:ext cx="581296" cy="27867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24104" y="5068389"/>
              <a:ext cx="581296" cy="27867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514704" y="5066211"/>
              <a:ext cx="581296" cy="27867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505304" y="5068389"/>
              <a:ext cx="581296" cy="27867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97874" y="5360126"/>
              <a:ext cx="381000" cy="3048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03715" y="5349241"/>
              <a:ext cx="381000" cy="3048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486400" y="2261938"/>
            <a:ext cx="3444241" cy="4215062"/>
            <a:chOff x="5599611" y="1580603"/>
            <a:chExt cx="3444241" cy="4215062"/>
          </a:xfrm>
        </p:grpSpPr>
        <p:grpSp>
          <p:nvGrpSpPr>
            <p:cNvPr id="125" name="Group 124"/>
            <p:cNvGrpSpPr/>
            <p:nvPr/>
          </p:nvGrpSpPr>
          <p:grpSpPr>
            <a:xfrm>
              <a:off x="5599611" y="1580603"/>
              <a:ext cx="3444241" cy="3296197"/>
              <a:chOff x="5599611" y="1580603"/>
              <a:chExt cx="3444241" cy="329619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943600" y="1905000"/>
                <a:ext cx="2743200" cy="24095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 rot="10800000" flipH="1">
                <a:off x="5943600" y="3109791"/>
                <a:ext cx="2743200" cy="1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0800000" flipH="1">
                <a:off x="5943600" y="3362109"/>
                <a:ext cx="2743200" cy="1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10800000" flipH="1">
                <a:off x="5943600" y="3869389"/>
                <a:ext cx="2743200" cy="1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0800000" flipH="1">
                <a:off x="5943600" y="3615749"/>
                <a:ext cx="2743200" cy="1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10800000" flipH="1">
                <a:off x="5943600" y="4123030"/>
                <a:ext cx="2743200" cy="1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0800000" flipH="1">
                <a:off x="5943600" y="2093909"/>
                <a:ext cx="2743200" cy="1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0800000" flipH="1">
                <a:off x="5943600" y="2601189"/>
                <a:ext cx="2743200" cy="1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0800000" flipH="1">
                <a:off x="5943600" y="2347549"/>
                <a:ext cx="2743200" cy="1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0800000" flipH="1">
                <a:off x="5943600" y="2854829"/>
                <a:ext cx="2743200" cy="1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6200000" flipH="1">
                <a:off x="6136261" y="3236260"/>
                <a:ext cx="2662560" cy="13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16200000" flipH="1">
                <a:off x="6566928" y="3109110"/>
                <a:ext cx="240958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6200000" flipH="1">
                <a:off x="6893499" y="3109110"/>
                <a:ext cx="240958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16200000" flipH="1">
                <a:off x="7220072" y="3109110"/>
                <a:ext cx="240958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16200000" flipH="1">
                <a:off x="5652529" y="3109771"/>
                <a:ext cx="240958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 flipH="1">
                <a:off x="5852280" y="3235930"/>
                <a:ext cx="266322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16200000" flipH="1">
                <a:off x="4999386" y="3109772"/>
                <a:ext cx="240958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16200000" flipH="1">
                <a:off x="5325957" y="3109111"/>
                <a:ext cx="240958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7173375" y="4452272"/>
                <a:ext cx="326571" cy="1321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7119257" y="4441401"/>
                <a:ext cx="457200" cy="43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 err="1" smtClean="0"/>
                  <a:t>dx</a:t>
                </a:r>
                <a:endParaRPr lang="en-US" sz="2200" i="1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7414105" y="3033698"/>
                <a:ext cx="130629" cy="12682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7712686" y="3289150"/>
                <a:ext cx="130629" cy="12682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423435" y="3544603"/>
                <a:ext cx="130629" cy="12682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128587" y="3298208"/>
                <a:ext cx="130629" cy="1268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7412238" y="3289150"/>
                <a:ext cx="130629" cy="1268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903029" y="4441401"/>
                <a:ext cx="653143" cy="43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i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200" i="1" dirty="0" err="1" smtClean="0">
                    <a:solidFill>
                      <a:srgbClr val="FF0000"/>
                    </a:solidFill>
                  </a:rPr>
                  <a:t>i,j</a:t>
                </a:r>
                <a:r>
                  <a:rPr lang="en-US" sz="2200" i="1" dirty="0" smtClean="0">
                    <a:solidFill>
                      <a:srgbClr val="FF0000"/>
                    </a:solidFill>
                  </a:rPr>
                  <a:t>)</a:t>
                </a:r>
                <a:endParaRPr lang="en-US" sz="22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 rot="16200000" flipV="1">
                <a:off x="7367756" y="3588615"/>
                <a:ext cx="1014560" cy="709127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6786466" y="1580603"/>
                <a:ext cx="130629" cy="12682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085047" y="1836055"/>
                <a:ext cx="130629" cy="12682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795796" y="2091508"/>
                <a:ext cx="130629" cy="12682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00948" y="1845113"/>
                <a:ext cx="130629" cy="1268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784599" y="1836055"/>
                <a:ext cx="130629" cy="1268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6468603" y="3975642"/>
                <a:ext cx="130629" cy="12682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67184" y="4231094"/>
                <a:ext cx="130629" cy="12682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477933" y="4486547"/>
                <a:ext cx="130629" cy="12682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6183085" y="4240152"/>
                <a:ext cx="130629" cy="1268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466736" y="4231094"/>
                <a:ext cx="130629" cy="1268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885129" y="2551611"/>
                <a:ext cx="130629" cy="12682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183710" y="2807063"/>
                <a:ext cx="130629" cy="12682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894459" y="3062516"/>
                <a:ext cx="130629" cy="12682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599611" y="2816121"/>
                <a:ext cx="130629" cy="1268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883262" y="2807063"/>
                <a:ext cx="130629" cy="1268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8614642" y="2534192"/>
                <a:ext cx="130629" cy="12682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8913223" y="2789644"/>
                <a:ext cx="130629" cy="12682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8623972" y="3045097"/>
                <a:ext cx="130629" cy="12682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8329124" y="2798702"/>
                <a:ext cx="130629" cy="1268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8612775" y="2789644"/>
                <a:ext cx="130629" cy="1268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6553200" y="5334000"/>
              <a:ext cx="243840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C00000"/>
                  </a:solidFill>
                </a:rPr>
                <a:t>Điều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</a:rPr>
                <a:t>kiện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400" b="1" dirty="0" err="1" smtClean="0">
                  <a:solidFill>
                    <a:srgbClr val="C00000"/>
                  </a:solidFill>
                </a:rPr>
                <a:t>biên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rot="16200000" flipH="1">
              <a:off x="6629400" y="4495801"/>
              <a:ext cx="9144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2" idx="7"/>
            </p:cNvCxnSpPr>
            <p:nvPr/>
          </p:nvCxnSpPr>
          <p:spPr>
            <a:xfrm rot="16200000" flipH="1">
              <a:off x="7652169" y="4146971"/>
              <a:ext cx="2270332" cy="1037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/>
          <p:cNvSpPr/>
          <p:nvPr/>
        </p:nvSpPr>
        <p:spPr>
          <a:xfrm>
            <a:off x="3886200" y="4038600"/>
            <a:ext cx="1905000" cy="16002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Cài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đặt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hàm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tích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hợp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theo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thời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gian</a:t>
            </a:r>
            <a:endParaRPr lang="en-US" sz="3600" dirty="0">
              <a:latin typeface="+mn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362200" y="1143000"/>
            <a:ext cx="4046538" cy="636588"/>
            <a:chOff x="911225" y="5992813"/>
            <a:chExt cx="4046538" cy="636588"/>
          </a:xfrm>
        </p:grpSpPr>
        <p:graphicFrame>
          <p:nvGraphicFramePr>
            <p:cNvPr id="42" name="Object 41"/>
            <p:cNvGraphicFramePr>
              <a:graphicFrameLocks noChangeAspect="1"/>
            </p:cNvGraphicFramePr>
            <p:nvPr/>
          </p:nvGraphicFramePr>
          <p:xfrm>
            <a:off x="911225" y="5992813"/>
            <a:ext cx="4046538" cy="636588"/>
          </p:xfrm>
          <a:graphic>
            <a:graphicData uri="http://schemas.openxmlformats.org/presentationml/2006/ole">
              <p:oleObj spid="_x0000_s16387" name="Equation" r:id="rId3" imgW="1612800" imgH="253800" progId="Equation.3">
                <p:embed/>
              </p:oleObj>
            </a:graphicData>
          </a:graphic>
        </p:graphicFrame>
        <p:sp>
          <p:nvSpPr>
            <p:cNvPr id="43" name="Rectangle 42"/>
            <p:cNvSpPr/>
            <p:nvPr/>
          </p:nvSpPr>
          <p:spPr>
            <a:xfrm>
              <a:off x="1219200" y="6300652"/>
              <a:ext cx="381000" cy="30480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6000" y="6298474"/>
              <a:ext cx="381000" cy="30480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72000" y="6298474"/>
              <a:ext cx="381000" cy="30480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914400" y="1997838"/>
            <a:ext cx="7391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while (t&lt;=T)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 FD(C, </a:t>
            </a:r>
            <a:r>
              <a:rPr lang="en-US" sz="2400" dirty="0" err="1" smtClean="0"/>
              <a:t>dC</a:t>
            </a:r>
            <a:r>
              <a:rPr lang="en-US" sz="2400" dirty="0" smtClean="0"/>
              <a:t>);</a:t>
            </a:r>
          </a:p>
          <a:p>
            <a:r>
              <a:rPr lang="nn-NO" sz="2400" dirty="0" smtClean="0"/>
              <a:t>     for (  i = 0 ; i &lt; m ; i++ )</a:t>
            </a:r>
          </a:p>
          <a:p>
            <a:r>
              <a:rPr lang="en-US" sz="2400" dirty="0" smtClean="0"/>
              <a:t>         for ( j = 0 ; j &lt; n ; j++ )</a:t>
            </a:r>
          </a:p>
          <a:p>
            <a:r>
              <a:rPr lang="en-US" sz="2400" dirty="0" smtClean="0"/>
              <a:t>            *(</a:t>
            </a:r>
            <a:r>
              <a:rPr lang="en-US" sz="2400" dirty="0" err="1" smtClean="0"/>
              <a:t>C+i</a:t>
            </a:r>
            <a:r>
              <a:rPr lang="en-US" sz="2400" dirty="0" smtClean="0"/>
              <a:t>*</a:t>
            </a:r>
            <a:r>
              <a:rPr lang="en-US" sz="2400" dirty="0" err="1" smtClean="0"/>
              <a:t>n+j</a:t>
            </a:r>
            <a:r>
              <a:rPr lang="en-US" sz="2400" dirty="0" smtClean="0"/>
              <a:t>) = *(</a:t>
            </a:r>
            <a:r>
              <a:rPr lang="en-US" sz="2400" dirty="0" err="1" smtClean="0"/>
              <a:t>C+i</a:t>
            </a:r>
            <a:r>
              <a:rPr lang="en-US" sz="2400" dirty="0" smtClean="0"/>
              <a:t>*</a:t>
            </a:r>
            <a:r>
              <a:rPr lang="en-US" sz="2400" dirty="0" err="1" smtClean="0"/>
              <a:t>n+j</a:t>
            </a:r>
            <a:r>
              <a:rPr lang="en-US" sz="2400" dirty="0" smtClean="0"/>
              <a:t>) + </a:t>
            </a:r>
            <a:r>
              <a:rPr lang="en-US" sz="2400" dirty="0" err="1" smtClean="0"/>
              <a:t>dt</a:t>
            </a:r>
            <a:r>
              <a:rPr lang="en-US" sz="2400" dirty="0" smtClean="0"/>
              <a:t>*(*(</a:t>
            </a:r>
            <a:r>
              <a:rPr lang="en-US" sz="2400" dirty="0" err="1" smtClean="0"/>
              <a:t>dC+i</a:t>
            </a:r>
            <a:r>
              <a:rPr lang="en-US" sz="2400" dirty="0" smtClean="0"/>
              <a:t>*</a:t>
            </a:r>
            <a:r>
              <a:rPr lang="en-US" sz="2400" dirty="0" err="1" smtClean="0"/>
              <a:t>n+j</a:t>
            </a:r>
            <a:r>
              <a:rPr lang="en-US" sz="2400" dirty="0" smtClean="0"/>
              <a:t>));</a:t>
            </a:r>
          </a:p>
          <a:p>
            <a:r>
              <a:rPr lang="en-US" sz="2400" dirty="0" smtClean="0"/>
              <a:t>      t=</a:t>
            </a:r>
            <a:r>
              <a:rPr lang="en-US" sz="2400" dirty="0" err="1" smtClean="0"/>
              <a:t>t+dt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SPMD: Single Program Multiple Data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Giải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thuật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song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song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SPMD 1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295400" y="2590800"/>
            <a:ext cx="5105400" cy="3048000"/>
            <a:chOff x="1295400" y="2590800"/>
            <a:chExt cx="5105400" cy="3048000"/>
          </a:xfrm>
        </p:grpSpPr>
        <p:sp>
          <p:nvSpPr>
            <p:cNvPr id="34" name="Rectangle 33"/>
            <p:cNvSpPr/>
            <p:nvPr/>
          </p:nvSpPr>
          <p:spPr>
            <a:xfrm>
              <a:off x="2743200" y="2677180"/>
              <a:ext cx="3200400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0800000" flipH="1">
              <a:off x="2743200" y="4124981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 flipH="1">
              <a:off x="2743200" y="44281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H="1">
              <a:off x="2743200" y="50377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 flipH="1">
              <a:off x="2743200" y="47329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H="1">
              <a:off x="2743200" y="53425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 flipH="1">
              <a:off x="2743200" y="29041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 flipH="1">
              <a:off x="2743200" y="35137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 flipH="1">
              <a:off x="2743200" y="32089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 flipH="1">
              <a:off x="2743200" y="38185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3428205" y="412418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3809205" y="412418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4190206" y="412418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2361406" y="4124980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1599406" y="4124981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1980406" y="4124187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3048794" y="4114007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2693920" y="411400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1295400" y="4572000"/>
              <a:ext cx="51054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95400" y="2590800"/>
              <a:ext cx="51054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295400" y="3657600"/>
              <a:ext cx="5105400" cy="9144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47800" y="26670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CPU0</a:t>
              </a:r>
              <a:endParaRPr lang="en-US" sz="2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447800" y="36531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CPU1</a:t>
              </a:r>
              <a:endParaRPr lang="en-US" sz="2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47800" y="45720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CPU2</a:t>
              </a:r>
              <a:endParaRPr lang="en-US" sz="24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781800" y="3352800"/>
            <a:ext cx="213360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Domain </a:t>
            </a:r>
          </a:p>
          <a:p>
            <a:r>
              <a:rPr lang="en-US" sz="2400" dirty="0" smtClean="0"/>
              <a:t>Decomposition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B1: </a:t>
            </a:r>
            <a:r>
              <a:rPr lang="en-US" sz="2800" dirty="0" err="1" smtClean="0"/>
              <a:t>Khởi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/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ban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(Input data) </a:t>
            </a:r>
          </a:p>
          <a:p>
            <a:pPr lvl="1"/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CPU0,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Root</a:t>
            </a:r>
          </a:p>
          <a:p>
            <a:r>
              <a:rPr lang="en-US" sz="2800" dirty="0" smtClean="0"/>
              <a:t>B2: </a:t>
            </a:r>
            <a:r>
              <a:rPr lang="en-US" sz="2800" dirty="0" err="1" smtClean="0"/>
              <a:t>Chia</a:t>
            </a:r>
            <a:r>
              <a:rPr lang="en-US" sz="2800" dirty="0" smtClean="0"/>
              <a:t> </a:t>
            </a:r>
            <a:r>
              <a:rPr lang="en-US" sz="2800" dirty="0" err="1" smtClean="0"/>
              <a:t>miền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 smtClean="0"/>
          </a:p>
          <a:p>
            <a:r>
              <a:rPr lang="en-US" sz="2800" dirty="0" smtClean="0"/>
              <a:t>B3: </a:t>
            </a:r>
            <a:r>
              <a:rPr lang="en-US" sz="2800" dirty="0" err="1" smtClean="0"/>
              <a:t>Gửi</a:t>
            </a:r>
            <a:r>
              <a:rPr lang="en-US" sz="2800" dirty="0" smtClean="0"/>
              <a:t> Input </a:t>
            </a:r>
            <a:r>
              <a:rPr lang="en-US" sz="2800" dirty="0" err="1" smtClean="0"/>
              <a:t>từ</a:t>
            </a:r>
            <a:r>
              <a:rPr lang="en-US" sz="2800" dirty="0" smtClean="0"/>
              <a:t> Root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 smtClean="0"/>
              <a:t>cả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CPU</a:t>
            </a:r>
          </a:p>
          <a:p>
            <a:r>
              <a:rPr lang="en-US" sz="2800" dirty="0" smtClean="0"/>
              <a:t>B4: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(</a:t>
            </a:r>
            <a:r>
              <a:rPr lang="en-US" sz="2800" dirty="0" err="1" smtClean="0"/>
              <a:t>Mỗi</a:t>
            </a:r>
            <a:r>
              <a:rPr lang="en-US" sz="2800" dirty="0" smtClean="0"/>
              <a:t> CPU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subdomain</a:t>
            </a:r>
            <a:r>
              <a:rPr lang="en-US" sz="2800" dirty="0" smtClean="0"/>
              <a:t>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B5: </a:t>
            </a:r>
            <a:r>
              <a:rPr lang="en-US" sz="2800" dirty="0" err="1" smtClean="0"/>
              <a:t>Các</a:t>
            </a:r>
            <a:r>
              <a:rPr lang="en-US" sz="2800" dirty="0" smtClean="0"/>
              <a:t> CPU </a:t>
            </a:r>
            <a:r>
              <a:rPr lang="en-US" sz="2800" dirty="0" err="1" smtClean="0"/>
              <a:t>gửi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(Output) </a:t>
            </a:r>
            <a:r>
              <a:rPr lang="en-US" sz="2800" dirty="0" err="1" smtClean="0"/>
              <a:t>về</a:t>
            </a:r>
            <a:r>
              <a:rPr lang="en-US" sz="2800" dirty="0" smtClean="0"/>
              <a:t> Root</a:t>
            </a:r>
          </a:p>
          <a:p>
            <a:pPr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B3 </a:t>
            </a:r>
            <a:r>
              <a:rPr lang="en-US" sz="2800" b="1" dirty="0" err="1" smtClean="0">
                <a:solidFill>
                  <a:srgbClr val="C00000"/>
                </a:solidFill>
              </a:rPr>
              <a:t>và</a:t>
            </a:r>
            <a:r>
              <a:rPr lang="en-US" sz="2800" b="1" dirty="0" smtClean="0">
                <a:solidFill>
                  <a:srgbClr val="C00000"/>
                </a:solidFill>
              </a:rPr>
              <a:t> B5: </a:t>
            </a:r>
            <a:r>
              <a:rPr lang="en-US" sz="2800" b="1" dirty="0" err="1" smtClean="0">
                <a:solidFill>
                  <a:srgbClr val="C00000"/>
                </a:solidFill>
              </a:rPr>
              <a:t>Truyền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thông</a:t>
            </a:r>
            <a:r>
              <a:rPr lang="en-US" sz="2800" b="1" dirty="0" smtClean="0">
                <a:solidFill>
                  <a:srgbClr val="C00000"/>
                </a:solidFill>
              </a:rPr>
              <a:t> (Input </a:t>
            </a:r>
            <a:r>
              <a:rPr lang="en-US" sz="2800" b="1" dirty="0" err="1" smtClean="0">
                <a:solidFill>
                  <a:srgbClr val="C00000"/>
                </a:solidFill>
              </a:rPr>
              <a:t>và</a:t>
            </a:r>
            <a:r>
              <a:rPr lang="en-US" sz="2800" b="1" dirty="0" smtClean="0">
                <a:solidFill>
                  <a:srgbClr val="C00000"/>
                </a:solidFill>
              </a:rPr>
              <a:t> Output)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Giải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thuật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song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song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SPMD 2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077200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B1: </a:t>
            </a:r>
            <a:r>
              <a:rPr lang="en-US" sz="2800" dirty="0" err="1" smtClean="0"/>
              <a:t>Khởi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ban </a:t>
            </a:r>
            <a:r>
              <a:rPr lang="en-US" sz="2800" dirty="0" err="1" smtClean="0"/>
              <a:t>đầu</a:t>
            </a:r>
            <a:endParaRPr lang="en-US" sz="2800" dirty="0" smtClean="0"/>
          </a:p>
          <a:p>
            <a:pPr lvl="1"/>
            <a:r>
              <a:rPr lang="en-US" sz="2400" dirty="0" smtClean="0"/>
              <a:t>Theo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endParaRPr lang="en-US" sz="2400" dirty="0" smtClean="0"/>
          </a:p>
          <a:p>
            <a:pPr lvl="1"/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Giải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thuật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song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song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SPMD 3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908</Words>
  <Application>Microsoft Office PowerPoint</Application>
  <PresentationFormat>On-screen Show (4:3)</PresentationFormat>
  <Paragraphs>169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Microsoft Equation 3.0</vt:lpstr>
      <vt:lpstr>GIẢI THUẬT VÀ CÀI ĐẶT CHƯƠNG TRÌNH SONG SONG  BÀI TOÁN CÓ SỰ PHỤ THUỘC DỮ LIỆU PHƯƠNG TRÌNH NHIỆT</vt:lpstr>
      <vt:lpstr>Mô hình toán học và Phương pháp giải</vt:lpstr>
      <vt:lpstr>Sự phụ thuộc dữ liệu</vt:lpstr>
      <vt:lpstr>Mô hình toán học và Phương pháp giải</vt:lpstr>
      <vt:lpstr>Cài đặt hàm rời rạc hóa theo không gian: FD</vt:lpstr>
      <vt:lpstr>Cài đặt hàm tích hợp theo thời gian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Một số ví dụ ứng dụng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ĐẶT CHƯƠNG TRÌNH SONG SONG PHƯƠNG TRÌNH NHIỆT</dc:title>
  <dc:creator/>
  <cp:lastModifiedBy>cherry</cp:lastModifiedBy>
  <cp:revision>92</cp:revision>
  <dcterms:created xsi:type="dcterms:W3CDTF">2006-08-16T00:00:00Z</dcterms:created>
  <dcterms:modified xsi:type="dcterms:W3CDTF">2015-01-21T08:50:24Z</dcterms:modified>
</cp:coreProperties>
</file>