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24" r:id="rId2"/>
    <p:sldId id="259" r:id="rId3"/>
    <p:sldId id="257" r:id="rId4"/>
    <p:sldId id="258" r:id="rId5"/>
    <p:sldId id="260" r:id="rId6"/>
    <p:sldId id="261" r:id="rId7"/>
    <p:sldId id="277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308" r:id="rId30"/>
    <p:sldId id="309" r:id="rId31"/>
    <p:sldId id="288" r:id="rId32"/>
    <p:sldId id="310" r:id="rId33"/>
    <p:sldId id="289" r:id="rId34"/>
    <p:sldId id="294" r:id="rId35"/>
    <p:sldId id="312" r:id="rId36"/>
    <p:sldId id="313" r:id="rId37"/>
    <p:sldId id="315" r:id="rId38"/>
    <p:sldId id="316" r:id="rId39"/>
    <p:sldId id="295" r:id="rId40"/>
    <p:sldId id="296" r:id="rId41"/>
    <p:sldId id="297" r:id="rId42"/>
    <p:sldId id="301" r:id="rId43"/>
    <p:sldId id="302" r:id="rId44"/>
    <p:sldId id="303" r:id="rId45"/>
    <p:sldId id="304" r:id="rId46"/>
    <p:sldId id="305" r:id="rId47"/>
    <p:sldId id="317" r:id="rId48"/>
    <p:sldId id="318" r:id="rId49"/>
    <p:sldId id="319" r:id="rId50"/>
    <p:sldId id="320" r:id="rId51"/>
    <p:sldId id="321" r:id="rId52"/>
    <p:sldId id="322" r:id="rId53"/>
    <p:sldId id="323" r:id="rId5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9" autoAdjust="0"/>
    <p:restoredTop sz="94695" autoAdjust="0"/>
  </p:normalViewPr>
  <p:slideViewPr>
    <p:cSldViewPr>
      <p:cViewPr>
        <p:scale>
          <a:sx n="82" d="100"/>
          <a:sy n="82" d="100"/>
        </p:scale>
        <p:origin x="-1014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FCB328-C03B-49FC-9C5B-4E56F48AF775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D25E470-DF02-465E-9A9D-CCC8B35F3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47738" fontAlgn="base">
              <a:spcBef>
                <a:spcPct val="0"/>
              </a:spcBef>
              <a:spcAft>
                <a:spcPct val="0"/>
              </a:spcAft>
            </a:pPr>
            <a:fld id="{AFE91A15-39DC-459A-93DB-EB0BD1D0F3C4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7738" fontAlgn="base">
              <a:spcBef>
                <a:spcPct val="0"/>
              </a:spcBef>
              <a:spcAft>
                <a:spcPct val="0"/>
              </a:spcAft>
            </a:pPr>
            <a:fld id="{61E5DCB8-7E5E-46DA-BCE8-7B13FB3C8359}" type="datetime1">
              <a:rPr lang="en-US" smtClean="0">
                <a:latin typeface="Times New Roman" pitchFamily="18" charset="0"/>
                <a:ea typeface="ＭＳ Ｐゴシック" pitchFamily="34" charset="-128"/>
              </a:rPr>
              <a:pPr defTabSz="947738" fontAlgn="base">
                <a:spcBef>
                  <a:spcPct val="0"/>
                </a:spcBef>
                <a:spcAft>
                  <a:spcPct val="0"/>
                </a:spcAft>
              </a:pPr>
              <a:t>1/12/2016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47738" fontAlgn="base">
              <a:spcBef>
                <a:spcPct val="0"/>
              </a:spcBef>
              <a:spcAft>
                <a:spcPct val="0"/>
              </a:spcAft>
            </a:pPr>
            <a:fld id="{57F610ED-C8DD-412C-9967-9CBFBECD404F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6B12F-A89B-4E06-AC5C-06A9E0BDD7EB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CC5B-72CA-43F4-AA8B-5BDEFA287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C1EA-89BF-4232-9251-24C657F4F89D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8574C-4632-4BD4-8246-931ABAA00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62E2B-248C-450B-9DF4-D7816681E306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318B2-D2EF-423B-A712-9EF72FE12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6CFB7-0290-448B-918B-A6D8343707E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06576-5F46-4934-8FA6-C68234BC7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8B0D-A2F6-489D-A32C-A8FB6C33E4D9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9188-24E6-4E23-8995-B65C42E82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B31FA-25FA-4068-8B10-BD812F6DF72A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DDBE-2059-4BB6-A0E1-92714CA4D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09E27-D030-4695-9367-40631C29D8A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AD16-68B2-4FF7-864D-A04761CA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8F9C-6391-444D-B4A7-CF62AAF48EFC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91-07CE-4455-A1FF-A8708E918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A238-1BD4-4996-8895-86DE263F3F64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C85D-4F90-48BF-B8CB-8DA75C82E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B84DB-D5FC-4C5F-B1E3-4F5198757A7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16C7-065F-42D0-A23B-3A79C97F9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6DFA1-1C77-4E30-9496-ED4742C40840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7377B-33EA-4D21-9CAF-EF8C6ACE6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292368-862E-45B1-8EC4-B6EF9DD78125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1187A5-FCBD-456C-BDC3-CC65FBDA4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baker@cs.kent.edu" TargetMode="External"/><Relationship Id="rId2" Type="http://schemas.openxmlformats.org/officeDocument/2006/relationships/hyperlink" Target="http://www.cs.kent.edu/~jbaker/ParallelProg-Sp1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cs.kent.edu/~jbak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696200" cy="5562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Parallel Programming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Chapter 1 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>Introduction to Parallel Architectures </a:t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>Johnnie Baker</a:t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sz="2800" dirty="0" smtClean="0">
                <a:latin typeface="Helvetica" pitchFamily="-111" charset="0"/>
                <a:ea typeface="ＭＳ Ｐゴシック" pitchFamily="-111" charset="-128"/>
              </a:rPr>
              <a:t>Spring 2011</a:t>
            </a:r>
            <a:br>
              <a:rPr lang="en-US" sz="2800" dirty="0" smtClean="0">
                <a:latin typeface="Helvetica" pitchFamily="-111" charset="0"/>
                <a:ea typeface="ＭＳ Ｐゴシック" pitchFamily="-111" charset="-128"/>
              </a:rPr>
            </a:br>
            <a:r>
              <a:rPr lang="en-US" dirty="0" smtClean="0">
                <a:latin typeface="Helvetica" pitchFamily="-111" charset="0"/>
                <a:ea typeface="ＭＳ Ｐゴシック" pitchFamily="-111" charset="-128"/>
              </a:rPr>
              <a:t/>
            </a:r>
            <a:br>
              <a:rPr lang="en-US" dirty="0" smtClean="0">
                <a:latin typeface="Helvetica" pitchFamily="-111" charset="0"/>
                <a:ea typeface="ＭＳ Ｐゴシック" pitchFamily="-111" charset="-128"/>
              </a:rPr>
            </a:br>
            <a:endParaRPr lang="en-US" dirty="0" smtClean="0">
              <a:latin typeface="Helvetica" pitchFamily="-111" charset="0"/>
              <a:ea typeface="ＭＳ Ｐゴシック" pitchFamily="-111" charset="-128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03C29-32AD-48D7-A696-322BFB3E32F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Key ideas: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Movement away from increasingly complex processor design and faster clocks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Replicated functionality </a:t>
            </a:r>
            <a:r>
              <a:rPr lang="en-US" b="1" smtClean="0">
                <a:solidFill>
                  <a:schemeClr val="accent2"/>
                </a:solidFill>
                <a:ea typeface="ＭＳ Ｐゴシック" pitchFamily="34" charset="-128"/>
              </a:rPr>
              <a:t>(i.e., parallel)</a:t>
            </a:r>
            <a:r>
              <a:rPr lang="en-US" smtClean="0">
                <a:ea typeface="ＭＳ Ｐゴシック" pitchFamily="34" charset="-128"/>
              </a:rPr>
              <a:t> is simpler to design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Resources more efficiently utilized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Huge power management advantages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10600" cy="11430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sz="3200" smtClean="0">
                <a:solidFill>
                  <a:srgbClr val="000090"/>
                </a:solidFill>
                <a:ea typeface="ＭＳ Ｐゴシック" pitchFamily="34" charset="-128"/>
              </a:rPr>
              <a:t>What to do with all these transistors?</a:t>
            </a:r>
            <a:br>
              <a:rPr lang="en-US" sz="3200" smtClean="0">
                <a:solidFill>
                  <a:srgbClr val="000090"/>
                </a:solidFill>
                <a:ea typeface="ＭＳ Ｐゴシック" pitchFamily="34" charset="-128"/>
              </a:rPr>
            </a:br>
            <a:endParaRPr lang="en-US" sz="3200" smtClean="0">
              <a:solidFill>
                <a:srgbClr val="000090"/>
              </a:solidFill>
              <a:ea typeface="ＭＳ Ｐゴシック" pitchFamily="34" charset="-128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" y="39688"/>
            <a:ext cx="876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Comic Sans MS" pitchFamily="66" charset="0"/>
                <a:ea typeface="ＭＳ Ｐゴシック" pitchFamily="34" charset="-128"/>
              </a:rPr>
              <a:t>The Multi-Core Paradigm Shift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5181600"/>
            <a:ext cx="922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All Computers are Parallel Computers.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F80E2F-D478-403B-AAA8-671260D5547E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240588" cy="79375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 Scientific Simulation: 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The Third Pillar of Science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56238"/>
          </a:xfrm>
        </p:spPr>
        <p:txBody>
          <a:bodyPr rtlCol="0">
            <a:normAutofit fontScale="92500"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ea typeface="ＭＳ Ｐゴシック" pitchFamily="-111" charset="-128"/>
              </a:rPr>
              <a:t>Traditional scientific and engineering paradigm:</a:t>
            </a:r>
          </a:p>
          <a:p>
            <a:pPr marL="814388" lvl="1" indent="-319088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sz="2400" b="1" dirty="0" smtClean="0">
                <a:ea typeface="ＭＳ Ｐゴシック" pitchFamily="-111" charset="-128"/>
              </a:rPr>
              <a:t>Do </a:t>
            </a:r>
            <a:r>
              <a:rPr lang="en-US" sz="2400" b="1" dirty="0" smtClean="0">
                <a:solidFill>
                  <a:schemeClr val="accent1"/>
                </a:solidFill>
                <a:ea typeface="ＭＳ Ｐゴシック" pitchFamily="-111" charset="-128"/>
              </a:rPr>
              <a:t>theory</a:t>
            </a:r>
            <a:r>
              <a:rPr lang="en-US" sz="2400" b="1" dirty="0" smtClean="0">
                <a:ea typeface="ＭＳ Ｐゴシック" pitchFamily="-111" charset="-128"/>
              </a:rPr>
              <a:t> or paper design.</a:t>
            </a:r>
          </a:p>
          <a:p>
            <a:pPr marL="814388" lvl="1" indent="-319088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sz="2400" b="1" dirty="0" smtClean="0">
                <a:ea typeface="ＭＳ Ｐゴシック" pitchFamily="-111" charset="-128"/>
              </a:rPr>
              <a:t>Perform </a:t>
            </a:r>
            <a:r>
              <a:rPr lang="en-US" sz="2400" b="1" dirty="0" smtClean="0">
                <a:solidFill>
                  <a:schemeClr val="accent1"/>
                </a:solidFill>
                <a:ea typeface="ＭＳ Ｐゴシック" pitchFamily="-111" charset="-128"/>
              </a:rPr>
              <a:t>experiments</a:t>
            </a:r>
            <a:r>
              <a:rPr lang="en-US" sz="2400" b="1" dirty="0" smtClean="0">
                <a:ea typeface="ＭＳ Ｐゴシック" pitchFamily="-111" charset="-128"/>
              </a:rPr>
              <a:t> or build system</a:t>
            </a:r>
            <a:r>
              <a:rPr lang="en-US" sz="2400" dirty="0" smtClean="0">
                <a:ea typeface="ＭＳ Ｐゴシック" pitchFamily="-111" charset="-128"/>
              </a:rPr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ea typeface="ＭＳ Ｐゴシック" pitchFamily="-111" charset="-128"/>
              </a:rPr>
              <a:t>Limitations:</a:t>
            </a:r>
          </a:p>
          <a:p>
            <a:pPr marL="814388" lvl="1" indent="-319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ＭＳ Ｐゴシック" pitchFamily="-111" charset="-128"/>
              </a:rPr>
              <a:t>Too difficult -- build large wind tunnels.</a:t>
            </a:r>
          </a:p>
          <a:p>
            <a:pPr marL="814388" lvl="1" indent="-319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ＭＳ Ｐゴシック" pitchFamily="-111" charset="-128"/>
              </a:rPr>
              <a:t>Too expensive -- build a throw-away passenger jet.</a:t>
            </a:r>
          </a:p>
          <a:p>
            <a:pPr marL="814388" lvl="1" indent="-319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ＭＳ Ｐゴシック" pitchFamily="-111" charset="-128"/>
              </a:rPr>
              <a:t>Too slow -- wait for climate or galactic evolution.</a:t>
            </a:r>
          </a:p>
          <a:p>
            <a:pPr marL="814388" lvl="1" indent="-319088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ＭＳ Ｐゴシック" pitchFamily="-111" charset="-128"/>
              </a:rPr>
              <a:t>Too dangerous -- weapons, drug design, climate experimentation.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sz="3500" dirty="0" smtClean="0">
                <a:ea typeface="ＭＳ Ｐゴシック" pitchFamily="-111" charset="-128"/>
              </a:rPr>
              <a:t>Computational science paradigm:</a:t>
            </a:r>
          </a:p>
          <a:p>
            <a:pPr marL="814388" lvl="1" indent="-319088" eaLnBrk="1" fontAlgn="auto" hangingPunct="1">
              <a:spcAft>
                <a:spcPts val="0"/>
              </a:spcAft>
              <a:buFontTx/>
              <a:buAutoNum type="arabicParenR" startAt="3"/>
              <a:defRPr/>
            </a:pPr>
            <a:r>
              <a:rPr lang="en-US" sz="2400" b="1" dirty="0" smtClean="0">
                <a:ea typeface="ＭＳ Ｐゴシック" pitchFamily="-111" charset="-128"/>
              </a:rPr>
              <a:t>Use high performance computer systems to </a:t>
            </a:r>
            <a:r>
              <a:rPr lang="en-US" sz="2400" b="1" dirty="0" smtClean="0">
                <a:solidFill>
                  <a:schemeClr val="accent1"/>
                </a:solidFill>
                <a:ea typeface="ＭＳ Ｐゴシック" pitchFamily="-111" charset="-128"/>
              </a:rPr>
              <a:t>simulate</a:t>
            </a:r>
            <a:r>
              <a:rPr lang="en-US" sz="2400" b="1" dirty="0" smtClean="0">
                <a:ea typeface="ＭＳ Ｐゴシック" pitchFamily="-111" charset="-128"/>
              </a:rPr>
              <a:t> the phenomenon</a:t>
            </a:r>
          </a:p>
          <a:p>
            <a:pPr marL="1098550" lvl="2" indent="-184150"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ea typeface="ＭＳ Ｐゴシック" pitchFamily="-111" charset="-128"/>
              </a:rPr>
              <a:t>Base on known physical laws and efficient numerical methods.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D2FE57-59CB-4820-81A4-F7C467BE1126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" y="306388"/>
            <a:ext cx="8991600" cy="1141412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The quest for increasingly more powerful machines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0" cy="3733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Scientific simulation will continue to  push on system requirements: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To increase the precision of the result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To get to an answer sooner (e.g., climate modeling, disaster modeling)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The U.S. will continue to acquire systems of increasing scale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For the above reasons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And to maintain competitiveness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F243C1-064C-4105-B8E2-69D8A3A2B160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6113" y="306388"/>
            <a:ext cx="8345487" cy="114141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A Similar Phenomenon in Commodity Systems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286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More capabilities in software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Integration across software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Faster response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More realistic graphics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…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31F2C0-8535-4BF1-9BE1-5B35D0AE9842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01025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The fastest computer in the world today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486400" cy="47974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What is its name?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Where is it located?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How many processors does it have?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What kind of processors?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How fast is it?  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5562600" y="762000"/>
            <a:ext cx="35528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Jaguar (Cray XT5)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Oak Ridge National 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Laboratory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~37,000 processor chips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(224,162 cores)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AMD 6-core Opterons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1.759 Petaflop/second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One quadrillion operations/s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 x 10</a:t>
            </a:r>
            <a:r>
              <a:rPr lang="en-US" sz="2000" baseline="30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16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81000" y="5943600"/>
            <a:ext cx="316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See http://www.top500.org</a:t>
            </a:r>
          </a:p>
        </p:txBody>
      </p:sp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9F5156-97A5-4B7F-923E-62E2542A5CC0}" type="slidenum">
              <a:rPr lang="en-US" sz="1800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800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434975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The </a:t>
            </a:r>
            <a:r>
              <a:rPr lang="en-US" sz="3200" smtClean="0">
                <a:solidFill>
                  <a:schemeClr val="accent2"/>
                </a:solidFill>
                <a:ea typeface="ＭＳ Ｐゴシック" pitchFamily="34" charset="-128"/>
              </a:rPr>
              <a:t>SECOND</a:t>
            </a:r>
            <a:r>
              <a:rPr lang="en-US" sz="3200" smtClean="0">
                <a:ea typeface="ＭＳ Ｐゴシック" pitchFamily="34" charset="-128"/>
              </a:rPr>
              <a:t> fastest computer in the world today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486400" cy="47974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What is its name?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Where is it located?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How many processors does it have?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What kind of processors?</a:t>
            </a:r>
          </a:p>
          <a:p>
            <a:pPr eaLnBrk="1" fontAlgn="auto" hangingPunct="1">
              <a:spcBef>
                <a:spcPct val="200000"/>
              </a:spcBef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How fast is it?  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5410200" y="762000"/>
            <a:ext cx="3657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RoadRunner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Los Alamos National 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Laboratory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~19,000 processor chips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(~129,600 “processors”)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AMD Opterons and 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IBM Cell/BE (in Playstations)</a:t>
            </a:r>
          </a:p>
          <a:p>
            <a:endParaRPr lang="en-US" sz="2000">
              <a:solidFill>
                <a:schemeClr val="accent1"/>
              </a:solidFill>
              <a:latin typeface="Comic Sans MS" pitchFamily="66" charset="0"/>
              <a:ea typeface="ＭＳ Ｐゴシック" pitchFamily="34" charset="-128"/>
            </a:endParaRP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1.105 Petaflop/second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One quadrilion operations/s</a:t>
            </a:r>
          </a:p>
          <a:p>
            <a:r>
              <a:rPr lang="en-US" sz="2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 x 10</a:t>
            </a:r>
            <a:r>
              <a:rPr lang="en-US" sz="2000" baseline="30000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16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81000" y="5943600"/>
            <a:ext cx="316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  <a:ea typeface="ＭＳ Ｐゴシック" pitchFamily="34" charset="-128"/>
              </a:rPr>
              <a:t>See http://www.top500.org</a:t>
            </a:r>
          </a:p>
        </p:txBody>
      </p:sp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BC04EA-CA6A-4757-9325-3662037280B0}" type="slidenum">
              <a:rPr lang="en-US" sz="1800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800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  <p:bldP spid="3020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7507287" cy="422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Example: Global Climate Modeling Problem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25876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Problem is to compute: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>
                <a:ea typeface="ＭＳ Ｐゴシック" pitchFamily="-111" charset="-128"/>
              </a:rPr>
              <a:t>f(latitude, longitude, elevation, time) </a:t>
            </a:r>
            <a:r>
              <a:rPr lang="en-US" sz="2400" smtClean="0">
                <a:ea typeface="ＭＳ Ｐゴシック" pitchFamily="-111" charset="-128"/>
                <a:sym typeface="Wingdings" pitchFamily="-111" charset="2"/>
              </a:rPr>
              <a:t>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>
                <a:ea typeface="ＭＳ Ｐゴシック" pitchFamily="-111" charset="-128"/>
                <a:sym typeface="Wingdings" pitchFamily="-111" charset="2"/>
              </a:rPr>
              <a:t>        temperature, pressure, humidity, wind velocity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 Approach: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i="1" smtClean="0">
                <a:solidFill>
                  <a:srgbClr val="005400"/>
                </a:solidFill>
                <a:ea typeface="ＭＳ Ｐゴシック" pitchFamily="-111" charset="-128"/>
              </a:rPr>
              <a:t>Discretize</a:t>
            </a:r>
            <a:r>
              <a:rPr lang="en-US" sz="2200" smtClean="0">
                <a:ea typeface="ＭＳ Ｐゴシック" pitchFamily="-111" charset="-128"/>
              </a:rPr>
              <a:t> the domain, e.g., a measurement point every 10 km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200" smtClean="0">
                <a:ea typeface="ＭＳ Ｐゴシック" pitchFamily="-111" charset="-128"/>
              </a:rPr>
              <a:t>Devise an algorithm to predict weather at time t+</a:t>
            </a:r>
            <a:r>
              <a:rPr lang="en-US" sz="2200" smtClean="0">
                <a:latin typeface="Symbol" pitchFamily="-111" charset="2"/>
                <a:ea typeface="ＭＳ Ｐゴシック" pitchFamily="-111" charset="-128"/>
              </a:rPr>
              <a:t>d</a:t>
            </a:r>
            <a:r>
              <a:rPr lang="en-US" sz="2200" smtClean="0">
                <a:ea typeface="ＭＳ Ｐゴシック" pitchFamily="-111" charset="-128"/>
              </a:rPr>
              <a:t>t given t</a:t>
            </a:r>
          </a:p>
        </p:txBody>
      </p:sp>
      <p:pic>
        <p:nvPicPr>
          <p:cNvPr id="18436" name="Picture 4" descr="smalloce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687763"/>
            <a:ext cx="3657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6200" y="3810000"/>
            <a:ext cx="35814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400">
                <a:latin typeface="Calibri" pitchFamily="34" charset="0"/>
              </a:rPr>
              <a:t>Uses: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-"/>
            </a:pPr>
            <a:r>
              <a:rPr lang="en-US" sz="2000">
                <a:solidFill>
                  <a:srgbClr val="333399"/>
                </a:solidFill>
                <a:latin typeface="Calibri" pitchFamily="34" charset="0"/>
              </a:rPr>
              <a:t>Predict major events, e.g., El Nino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-"/>
            </a:pPr>
            <a:r>
              <a:rPr lang="en-US" sz="2000">
                <a:solidFill>
                  <a:srgbClr val="333399"/>
                </a:solidFill>
                <a:latin typeface="Calibri" pitchFamily="34" charset="0"/>
              </a:rPr>
              <a:t>Use in setting air emissions standards</a:t>
            </a: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  <a:buSzPct val="100000"/>
              <a:buFontTx/>
              <a:buChar char="-"/>
            </a:pPr>
            <a:endParaRPr lang="en-US" sz="2000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267200" y="6202363"/>
            <a:ext cx="3963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ea typeface="ＭＳ Ｐゴシック" pitchFamily="34" charset="-128"/>
              </a:rPr>
              <a:t>Source: http://www.epm.ornl.gov/chammp/chammp.html</a:t>
            </a:r>
          </a:p>
        </p:txBody>
      </p:sp>
      <p:sp>
        <p:nvSpPr>
          <p:cNvPr id="18439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338DA2-8855-4D5C-82BD-5B11C2317BD1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731838" y="228600"/>
          <a:ext cx="8335962" cy="6276975"/>
        </p:xfrm>
        <a:graphic>
          <a:graphicData uri="http://schemas.openxmlformats.org/presentationml/2006/ole">
            <p:oleObj spid="_x0000_s1026" name="Image" r:id="rId3" imgW="8336040" imgH="6277444" progId="">
              <p:embed/>
            </p:oleObj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0"/>
            <a:ext cx="2743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i="1">
                <a:solidFill>
                  <a:srgbClr val="0026A0"/>
                </a:solidFill>
                <a:latin typeface="Helvetica" pitchFamily="-65" charset="0"/>
                <a:ea typeface="ＭＳ Ｐゴシック" pitchFamily="34" charset="-128"/>
              </a:rPr>
              <a:t>High Resolution Climate Modeling on NERSC-3 – P. Duffy, et al., LLNL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08/24/2010</a:t>
            </a:r>
          </a:p>
        </p:txBody>
      </p:sp>
      <p:sp>
        <p:nvSpPr>
          <p:cNvPr id="102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CS4961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151689-347E-40B6-9FEA-2B948BF2D97D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111125"/>
            <a:ext cx="8040687" cy="10318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Some Characteristics of Scientific Simulation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8001000" cy="49053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Discretize physical or conceptual space into a grid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Simpler if regular, may be more representative if adaptive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Perform local computations on grid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Given yesterday’s temperature and weather pattern, what is today’s expected temperature?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Communicate partial results between grids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Contribute local weather result to understand global weather pattern.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Repeat for a set of time steps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Possibly perform other calculations with results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Given weather model, what area should evacuate for a hurricane?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3FB97-0B51-4498-BE6A-941FC13AFD4A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81975" cy="7921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 of Discretizing a Domain</a:t>
            </a:r>
          </a:p>
        </p:txBody>
      </p:sp>
      <p:pic>
        <p:nvPicPr>
          <p:cNvPr id="20483" name="Picture 4" descr="smalloce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838200"/>
            <a:ext cx="563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13716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18288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3716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8288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22860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27432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22860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1" name="Rectangle 22"/>
          <p:cNvSpPr>
            <a:spLocks noChangeArrowheads="1"/>
          </p:cNvSpPr>
          <p:nvPr/>
        </p:nvSpPr>
        <p:spPr bwMode="auto">
          <a:xfrm>
            <a:off x="27432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2" name="Rectangle 23"/>
          <p:cNvSpPr>
            <a:spLocks noChangeArrowheads="1"/>
          </p:cNvSpPr>
          <p:nvPr/>
        </p:nvSpPr>
        <p:spPr bwMode="auto">
          <a:xfrm>
            <a:off x="13716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18288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13716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5" name="Rectangle 26"/>
          <p:cNvSpPr>
            <a:spLocks noChangeArrowheads="1"/>
          </p:cNvSpPr>
          <p:nvPr/>
        </p:nvSpPr>
        <p:spPr bwMode="auto">
          <a:xfrm>
            <a:off x="18288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6" name="Rectangle 27"/>
          <p:cNvSpPr>
            <a:spLocks noChangeArrowheads="1"/>
          </p:cNvSpPr>
          <p:nvPr/>
        </p:nvSpPr>
        <p:spPr bwMode="auto">
          <a:xfrm>
            <a:off x="22860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7" name="Rectangle 28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8" name="Rectangle 29"/>
          <p:cNvSpPr>
            <a:spLocks noChangeArrowheads="1"/>
          </p:cNvSpPr>
          <p:nvPr/>
        </p:nvSpPr>
        <p:spPr bwMode="auto">
          <a:xfrm>
            <a:off x="22860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9" name="Rectangle 30"/>
          <p:cNvSpPr>
            <a:spLocks noChangeArrowheads="1"/>
          </p:cNvSpPr>
          <p:nvPr/>
        </p:nvSpPr>
        <p:spPr bwMode="auto">
          <a:xfrm>
            <a:off x="27432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0" name="Rectangle 31"/>
          <p:cNvSpPr>
            <a:spLocks noChangeArrowheads="1"/>
          </p:cNvSpPr>
          <p:nvPr/>
        </p:nvSpPr>
        <p:spPr bwMode="auto">
          <a:xfrm>
            <a:off x="32004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36576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32004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36576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4" name="Rectangle 39"/>
          <p:cNvSpPr>
            <a:spLocks noChangeArrowheads="1"/>
          </p:cNvSpPr>
          <p:nvPr/>
        </p:nvSpPr>
        <p:spPr bwMode="auto">
          <a:xfrm>
            <a:off x="32004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5" name="Rectangle 40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32004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36576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8" name="Rectangle 47"/>
          <p:cNvSpPr>
            <a:spLocks noChangeArrowheads="1"/>
          </p:cNvSpPr>
          <p:nvPr/>
        </p:nvSpPr>
        <p:spPr bwMode="auto">
          <a:xfrm>
            <a:off x="13716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09" name="Rectangle 48"/>
          <p:cNvSpPr>
            <a:spLocks noChangeArrowheads="1"/>
          </p:cNvSpPr>
          <p:nvPr/>
        </p:nvSpPr>
        <p:spPr bwMode="auto">
          <a:xfrm>
            <a:off x="18288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0" name="Rectangle 49"/>
          <p:cNvSpPr>
            <a:spLocks noChangeArrowheads="1"/>
          </p:cNvSpPr>
          <p:nvPr/>
        </p:nvSpPr>
        <p:spPr bwMode="auto">
          <a:xfrm>
            <a:off x="13716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1" name="Rectangle 50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2" name="Rectangle 51"/>
          <p:cNvSpPr>
            <a:spLocks noChangeArrowheads="1"/>
          </p:cNvSpPr>
          <p:nvPr/>
        </p:nvSpPr>
        <p:spPr bwMode="auto">
          <a:xfrm>
            <a:off x="22860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3" name="Rectangle 52"/>
          <p:cNvSpPr>
            <a:spLocks noChangeArrowheads="1"/>
          </p:cNvSpPr>
          <p:nvPr/>
        </p:nvSpPr>
        <p:spPr bwMode="auto">
          <a:xfrm>
            <a:off x="27432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4" name="Rectangle 53"/>
          <p:cNvSpPr>
            <a:spLocks noChangeArrowheads="1"/>
          </p:cNvSpPr>
          <p:nvPr/>
        </p:nvSpPr>
        <p:spPr bwMode="auto">
          <a:xfrm>
            <a:off x="22860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5" name="Rectangle 54"/>
          <p:cNvSpPr>
            <a:spLocks noChangeArrowheads="1"/>
          </p:cNvSpPr>
          <p:nvPr/>
        </p:nvSpPr>
        <p:spPr bwMode="auto">
          <a:xfrm>
            <a:off x="27432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6" name="Rectangle 55"/>
          <p:cNvSpPr>
            <a:spLocks noChangeArrowheads="1"/>
          </p:cNvSpPr>
          <p:nvPr/>
        </p:nvSpPr>
        <p:spPr bwMode="auto">
          <a:xfrm>
            <a:off x="13716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7" name="Rectangle 56"/>
          <p:cNvSpPr>
            <a:spLocks noChangeArrowheads="1"/>
          </p:cNvSpPr>
          <p:nvPr/>
        </p:nvSpPr>
        <p:spPr bwMode="auto">
          <a:xfrm>
            <a:off x="18288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8" name="Rectangle 57"/>
          <p:cNvSpPr>
            <a:spLocks noChangeArrowheads="1"/>
          </p:cNvSpPr>
          <p:nvPr/>
        </p:nvSpPr>
        <p:spPr bwMode="auto">
          <a:xfrm>
            <a:off x="13716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9" name="Rectangle 58"/>
          <p:cNvSpPr>
            <a:spLocks noChangeArrowheads="1"/>
          </p:cNvSpPr>
          <p:nvPr/>
        </p:nvSpPr>
        <p:spPr bwMode="auto">
          <a:xfrm>
            <a:off x="18288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0" name="Rectangle 59"/>
          <p:cNvSpPr>
            <a:spLocks noChangeArrowheads="1"/>
          </p:cNvSpPr>
          <p:nvPr/>
        </p:nvSpPr>
        <p:spPr bwMode="auto">
          <a:xfrm>
            <a:off x="22860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1" name="Rectangle 60"/>
          <p:cNvSpPr>
            <a:spLocks noChangeArrowheads="1"/>
          </p:cNvSpPr>
          <p:nvPr/>
        </p:nvSpPr>
        <p:spPr bwMode="auto">
          <a:xfrm>
            <a:off x="27432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2" name="Rectangle 61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3" name="Rectangle 62"/>
          <p:cNvSpPr>
            <a:spLocks noChangeArrowheads="1"/>
          </p:cNvSpPr>
          <p:nvPr/>
        </p:nvSpPr>
        <p:spPr bwMode="auto">
          <a:xfrm>
            <a:off x="27432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4" name="Rectangle 63"/>
          <p:cNvSpPr>
            <a:spLocks noChangeArrowheads="1"/>
          </p:cNvSpPr>
          <p:nvPr/>
        </p:nvSpPr>
        <p:spPr bwMode="auto">
          <a:xfrm>
            <a:off x="32004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5" name="Rectangle 64"/>
          <p:cNvSpPr>
            <a:spLocks noChangeArrowheads="1"/>
          </p:cNvSpPr>
          <p:nvPr/>
        </p:nvSpPr>
        <p:spPr bwMode="auto">
          <a:xfrm>
            <a:off x="36576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6" name="Rectangle 65"/>
          <p:cNvSpPr>
            <a:spLocks noChangeArrowheads="1"/>
          </p:cNvSpPr>
          <p:nvPr/>
        </p:nvSpPr>
        <p:spPr bwMode="auto">
          <a:xfrm>
            <a:off x="32004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7" name="Rectangle 66"/>
          <p:cNvSpPr>
            <a:spLocks noChangeArrowheads="1"/>
          </p:cNvSpPr>
          <p:nvPr/>
        </p:nvSpPr>
        <p:spPr bwMode="auto">
          <a:xfrm>
            <a:off x="36576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8" name="Rectangle 71"/>
          <p:cNvSpPr>
            <a:spLocks noChangeArrowheads="1"/>
          </p:cNvSpPr>
          <p:nvPr/>
        </p:nvSpPr>
        <p:spPr bwMode="auto">
          <a:xfrm>
            <a:off x="32004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9" name="Rectangle 72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0" name="Rectangle 73"/>
          <p:cNvSpPr>
            <a:spLocks noChangeArrowheads="1"/>
          </p:cNvSpPr>
          <p:nvPr/>
        </p:nvSpPr>
        <p:spPr bwMode="auto">
          <a:xfrm>
            <a:off x="32004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1" name="Rectangle 74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2" name="Rectangle 79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3" name="Rectangle 80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4" name="Rectangle 81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5" name="Rectangle 82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6" name="Rectangle 83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7" name="Rectangle 8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8" name="Rectangle 85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9" name="Rectangle 86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0" name="Rectangle 87"/>
          <p:cNvSpPr>
            <a:spLocks noChangeArrowheads="1"/>
          </p:cNvSpPr>
          <p:nvPr/>
        </p:nvSpPr>
        <p:spPr bwMode="auto">
          <a:xfrm>
            <a:off x="32004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1" name="Rectangle 8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2" name="Rectangle 89"/>
          <p:cNvSpPr>
            <a:spLocks noChangeArrowheads="1"/>
          </p:cNvSpPr>
          <p:nvPr/>
        </p:nvSpPr>
        <p:spPr bwMode="auto">
          <a:xfrm>
            <a:off x="32004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3" name="Rectangle 90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4" name="Rectangle 115"/>
          <p:cNvSpPr>
            <a:spLocks noChangeArrowheads="1"/>
          </p:cNvSpPr>
          <p:nvPr/>
        </p:nvSpPr>
        <p:spPr bwMode="auto">
          <a:xfrm>
            <a:off x="59436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5" name="Rectangle 116"/>
          <p:cNvSpPr>
            <a:spLocks noChangeArrowheads="1"/>
          </p:cNvSpPr>
          <p:nvPr/>
        </p:nvSpPr>
        <p:spPr bwMode="auto">
          <a:xfrm>
            <a:off x="64008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6" name="Rectangle 117"/>
          <p:cNvSpPr>
            <a:spLocks noChangeArrowheads="1"/>
          </p:cNvSpPr>
          <p:nvPr/>
        </p:nvSpPr>
        <p:spPr bwMode="auto">
          <a:xfrm>
            <a:off x="59436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7" name="Rectangle 118"/>
          <p:cNvSpPr>
            <a:spLocks noChangeArrowheads="1"/>
          </p:cNvSpPr>
          <p:nvPr/>
        </p:nvSpPr>
        <p:spPr bwMode="auto">
          <a:xfrm>
            <a:off x="64008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8" name="Rectangle 119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9" name="Rectangle 120"/>
          <p:cNvSpPr>
            <a:spLocks noChangeArrowheads="1"/>
          </p:cNvSpPr>
          <p:nvPr/>
        </p:nvSpPr>
        <p:spPr bwMode="auto">
          <a:xfrm>
            <a:off x="64008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0" name="Rectangle 121"/>
          <p:cNvSpPr>
            <a:spLocks noChangeArrowheads="1"/>
          </p:cNvSpPr>
          <p:nvPr/>
        </p:nvSpPr>
        <p:spPr bwMode="auto">
          <a:xfrm>
            <a:off x="59436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1" name="Rectangle 122"/>
          <p:cNvSpPr>
            <a:spLocks noChangeArrowheads="1"/>
          </p:cNvSpPr>
          <p:nvPr/>
        </p:nvSpPr>
        <p:spPr bwMode="auto">
          <a:xfrm>
            <a:off x="64008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2" name="Rectangle 123"/>
          <p:cNvSpPr>
            <a:spLocks noChangeArrowheads="1"/>
          </p:cNvSpPr>
          <p:nvPr/>
        </p:nvSpPr>
        <p:spPr bwMode="auto">
          <a:xfrm>
            <a:off x="59436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3" name="Rectangle 124"/>
          <p:cNvSpPr>
            <a:spLocks noChangeArrowheads="1"/>
          </p:cNvSpPr>
          <p:nvPr/>
        </p:nvSpPr>
        <p:spPr bwMode="auto">
          <a:xfrm>
            <a:off x="64008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4" name="Rectangle 125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5" name="Rectangle 126"/>
          <p:cNvSpPr>
            <a:spLocks noChangeArrowheads="1"/>
          </p:cNvSpPr>
          <p:nvPr/>
        </p:nvSpPr>
        <p:spPr bwMode="auto">
          <a:xfrm>
            <a:off x="64008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6" name="Rectangle 127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7" name="Rectangle 128"/>
          <p:cNvSpPr>
            <a:spLocks noChangeArrowheads="1"/>
          </p:cNvSpPr>
          <p:nvPr/>
        </p:nvSpPr>
        <p:spPr bwMode="auto">
          <a:xfrm>
            <a:off x="64008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8" name="Rectangle 129"/>
          <p:cNvSpPr>
            <a:spLocks noChangeArrowheads="1"/>
          </p:cNvSpPr>
          <p:nvPr/>
        </p:nvSpPr>
        <p:spPr bwMode="auto">
          <a:xfrm>
            <a:off x="59436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59" name="Rectangle 130"/>
          <p:cNvSpPr>
            <a:spLocks noChangeArrowheads="1"/>
          </p:cNvSpPr>
          <p:nvPr/>
        </p:nvSpPr>
        <p:spPr bwMode="auto">
          <a:xfrm>
            <a:off x="64008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0" name="Rectangle 131"/>
          <p:cNvSpPr>
            <a:spLocks noChangeArrowheads="1"/>
          </p:cNvSpPr>
          <p:nvPr/>
        </p:nvSpPr>
        <p:spPr bwMode="auto">
          <a:xfrm>
            <a:off x="59436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1" name="Rectangle 132"/>
          <p:cNvSpPr>
            <a:spLocks noChangeArrowheads="1"/>
          </p:cNvSpPr>
          <p:nvPr/>
        </p:nvSpPr>
        <p:spPr bwMode="auto">
          <a:xfrm>
            <a:off x="64008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2" name="Rectangle 133"/>
          <p:cNvSpPr>
            <a:spLocks noChangeArrowheads="1"/>
          </p:cNvSpPr>
          <p:nvPr/>
        </p:nvSpPr>
        <p:spPr bwMode="auto">
          <a:xfrm>
            <a:off x="59436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3" name="Rectangle 134"/>
          <p:cNvSpPr>
            <a:spLocks noChangeArrowheads="1"/>
          </p:cNvSpPr>
          <p:nvPr/>
        </p:nvSpPr>
        <p:spPr bwMode="auto">
          <a:xfrm>
            <a:off x="64008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4" name="Rectangle 135"/>
          <p:cNvSpPr>
            <a:spLocks noChangeArrowheads="1"/>
          </p:cNvSpPr>
          <p:nvPr/>
        </p:nvSpPr>
        <p:spPr bwMode="auto">
          <a:xfrm>
            <a:off x="50292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5" name="Rectangle 136"/>
          <p:cNvSpPr>
            <a:spLocks noChangeArrowheads="1"/>
          </p:cNvSpPr>
          <p:nvPr/>
        </p:nvSpPr>
        <p:spPr bwMode="auto">
          <a:xfrm>
            <a:off x="54864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6" name="Rectangle 137"/>
          <p:cNvSpPr>
            <a:spLocks noChangeArrowheads="1"/>
          </p:cNvSpPr>
          <p:nvPr/>
        </p:nvSpPr>
        <p:spPr bwMode="auto">
          <a:xfrm>
            <a:off x="50292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7" name="Rectangle 138"/>
          <p:cNvSpPr>
            <a:spLocks noChangeArrowheads="1"/>
          </p:cNvSpPr>
          <p:nvPr/>
        </p:nvSpPr>
        <p:spPr bwMode="auto">
          <a:xfrm>
            <a:off x="54864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8" name="Rectangle 139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9" name="Rectangle 140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0" name="Rectangle 141"/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1" name="Rectangle 142"/>
          <p:cNvSpPr>
            <a:spLocks noChangeArrowheads="1"/>
          </p:cNvSpPr>
          <p:nvPr/>
        </p:nvSpPr>
        <p:spPr bwMode="auto">
          <a:xfrm>
            <a:off x="54864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2" name="Rectangle 143"/>
          <p:cNvSpPr>
            <a:spLocks noChangeArrowheads="1"/>
          </p:cNvSpPr>
          <p:nvPr/>
        </p:nvSpPr>
        <p:spPr bwMode="auto">
          <a:xfrm>
            <a:off x="50292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3" name="Rectangle 144"/>
          <p:cNvSpPr>
            <a:spLocks noChangeArrowheads="1"/>
          </p:cNvSpPr>
          <p:nvPr/>
        </p:nvSpPr>
        <p:spPr bwMode="auto">
          <a:xfrm>
            <a:off x="54864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4" name="Rectangle 145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5" name="Rectangle 146"/>
          <p:cNvSpPr>
            <a:spLocks noChangeArrowheads="1"/>
          </p:cNvSpPr>
          <p:nvPr/>
        </p:nvSpPr>
        <p:spPr bwMode="auto">
          <a:xfrm>
            <a:off x="54864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6" name="Rectangle 147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7" name="Rectangle 148"/>
          <p:cNvSpPr>
            <a:spLocks noChangeArrowheads="1"/>
          </p:cNvSpPr>
          <p:nvPr/>
        </p:nvSpPr>
        <p:spPr bwMode="auto">
          <a:xfrm>
            <a:off x="54864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8" name="Rectangle 149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9" name="Rectangle 150"/>
          <p:cNvSpPr>
            <a:spLocks noChangeArrowheads="1"/>
          </p:cNvSpPr>
          <p:nvPr/>
        </p:nvSpPr>
        <p:spPr bwMode="auto">
          <a:xfrm>
            <a:off x="54864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0" name="Rectangle 151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1" name="Rectangle 152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2" name="Rectangle 153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3" name="Rectangle 154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4" name="Rectangle 155"/>
          <p:cNvSpPr>
            <a:spLocks noChangeArrowheads="1"/>
          </p:cNvSpPr>
          <p:nvPr/>
        </p:nvSpPr>
        <p:spPr bwMode="auto">
          <a:xfrm>
            <a:off x="41148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5" name="Rectangle 156"/>
          <p:cNvSpPr>
            <a:spLocks noChangeArrowheads="1"/>
          </p:cNvSpPr>
          <p:nvPr/>
        </p:nvSpPr>
        <p:spPr bwMode="auto">
          <a:xfrm>
            <a:off x="4572000" y="838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6" name="Rectangle 157"/>
          <p:cNvSpPr>
            <a:spLocks noChangeArrowheads="1"/>
          </p:cNvSpPr>
          <p:nvPr/>
        </p:nvSpPr>
        <p:spPr bwMode="auto">
          <a:xfrm>
            <a:off x="41148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7" name="Rectangle 158"/>
          <p:cNvSpPr>
            <a:spLocks noChangeArrowheads="1"/>
          </p:cNvSpPr>
          <p:nvPr/>
        </p:nvSpPr>
        <p:spPr bwMode="auto">
          <a:xfrm>
            <a:off x="4572000" y="1295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8" name="Rectangle 159"/>
          <p:cNvSpPr>
            <a:spLocks noChangeArrowheads="1"/>
          </p:cNvSpPr>
          <p:nvPr/>
        </p:nvSpPr>
        <p:spPr bwMode="auto">
          <a:xfrm>
            <a:off x="41148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9" name="Rectangle 160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0" name="Rectangle 161"/>
          <p:cNvSpPr>
            <a:spLocks noChangeArrowheads="1"/>
          </p:cNvSpPr>
          <p:nvPr/>
        </p:nvSpPr>
        <p:spPr bwMode="auto">
          <a:xfrm>
            <a:off x="41148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1" name="Rectangle 162"/>
          <p:cNvSpPr>
            <a:spLocks noChangeArrowheads="1"/>
          </p:cNvSpPr>
          <p:nvPr/>
        </p:nvSpPr>
        <p:spPr bwMode="auto">
          <a:xfrm>
            <a:off x="4572000" y="2209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2" name="Rectangle 163"/>
          <p:cNvSpPr>
            <a:spLocks noChangeArrowheads="1"/>
          </p:cNvSpPr>
          <p:nvPr/>
        </p:nvSpPr>
        <p:spPr bwMode="auto">
          <a:xfrm>
            <a:off x="41148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3" name="Rectangle 164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4" name="Rectangle 165"/>
          <p:cNvSpPr>
            <a:spLocks noChangeArrowheads="1"/>
          </p:cNvSpPr>
          <p:nvPr/>
        </p:nvSpPr>
        <p:spPr bwMode="auto">
          <a:xfrm>
            <a:off x="41148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5" name="Rectangle 166"/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6" name="Rectangle 16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7" name="Rectangle 168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8" name="Rectangle 169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99" name="Rectangle 170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600" name="Rectangle 171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601" name="Rectangle 172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602" name="Rectangle 17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603" name="Rectangle 174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0604" name="Straight Arrow Connector 176"/>
          <p:cNvCxnSpPr>
            <a:cxnSpLocks noChangeShapeType="1"/>
          </p:cNvCxnSpPr>
          <p:nvPr/>
        </p:nvCxnSpPr>
        <p:spPr bwMode="auto">
          <a:xfrm flipH="1">
            <a:off x="6934200" y="2286000"/>
            <a:ext cx="762000" cy="533400"/>
          </a:xfrm>
          <a:prstGeom prst="straightConnector1">
            <a:avLst/>
          </a:prstGeom>
          <a:noFill/>
          <a:ln w="38100">
            <a:solidFill>
              <a:srgbClr val="00B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20605" name="Straight Arrow Connector 177"/>
          <p:cNvCxnSpPr>
            <a:cxnSpLocks noChangeShapeType="1"/>
          </p:cNvCxnSpPr>
          <p:nvPr/>
        </p:nvCxnSpPr>
        <p:spPr bwMode="auto">
          <a:xfrm>
            <a:off x="533400" y="3657600"/>
            <a:ext cx="762000" cy="533400"/>
          </a:xfrm>
          <a:prstGeom prst="straightConnector1">
            <a:avLst/>
          </a:prstGeom>
          <a:noFill/>
          <a:ln w="38100">
            <a:solidFill>
              <a:srgbClr val="00B000"/>
            </a:solidFill>
            <a:round/>
            <a:headEnd type="none" w="sm" len="sm"/>
            <a:tailEnd type="arrow" w="med" len="med"/>
          </a:ln>
        </p:spPr>
      </p:cxnSp>
      <p:sp>
        <p:nvSpPr>
          <p:cNvPr id="20606" name="TextBox 178"/>
          <p:cNvSpPr txBox="1">
            <a:spLocks noChangeArrowheads="1"/>
          </p:cNvSpPr>
          <p:nvPr/>
        </p:nvSpPr>
        <p:spPr bwMode="auto">
          <a:xfrm>
            <a:off x="7848600" y="1905000"/>
            <a:ext cx="1295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00"/>
                </a:solidFill>
                <a:ea typeface="ＭＳ Ｐゴシック" pitchFamily="34" charset="-128"/>
              </a:rPr>
              <a:t>One processor</a:t>
            </a:r>
          </a:p>
          <a:p>
            <a:r>
              <a:rPr lang="en-US">
                <a:solidFill>
                  <a:srgbClr val="00B000"/>
                </a:solidFill>
                <a:ea typeface="ＭＳ Ｐゴシック" pitchFamily="34" charset="-128"/>
              </a:rPr>
              <a:t>computes this part</a:t>
            </a:r>
          </a:p>
        </p:txBody>
      </p:sp>
      <p:sp>
        <p:nvSpPr>
          <p:cNvPr id="20607" name="TextBox 179"/>
          <p:cNvSpPr txBox="1">
            <a:spLocks noChangeArrowheads="1"/>
          </p:cNvSpPr>
          <p:nvPr/>
        </p:nvSpPr>
        <p:spPr bwMode="auto">
          <a:xfrm>
            <a:off x="152400" y="2057400"/>
            <a:ext cx="1295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00"/>
                </a:solidFill>
                <a:ea typeface="ＭＳ Ｐゴシック" pitchFamily="34" charset="-128"/>
              </a:rPr>
              <a:t>Another processor</a:t>
            </a:r>
          </a:p>
          <a:p>
            <a:r>
              <a:rPr lang="en-US">
                <a:solidFill>
                  <a:srgbClr val="00B000"/>
                </a:solidFill>
                <a:ea typeface="ＭＳ Ｐゴシック" pitchFamily="34" charset="-128"/>
              </a:rPr>
              <a:t>computes this part in </a:t>
            </a:r>
          </a:p>
          <a:p>
            <a:r>
              <a:rPr lang="en-US">
                <a:solidFill>
                  <a:srgbClr val="00B000"/>
                </a:solidFill>
                <a:ea typeface="ＭＳ Ｐゴシック" pitchFamily="34" charset="-128"/>
              </a:rPr>
              <a:t>parallel</a:t>
            </a:r>
          </a:p>
        </p:txBody>
      </p:sp>
      <p:sp>
        <p:nvSpPr>
          <p:cNvPr id="20608" name="TextBox 180"/>
          <p:cNvSpPr txBox="1">
            <a:spLocks noChangeArrowheads="1"/>
          </p:cNvSpPr>
          <p:nvPr/>
        </p:nvSpPr>
        <p:spPr bwMode="auto">
          <a:xfrm>
            <a:off x="457200" y="5715000"/>
            <a:ext cx="8181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99"/>
                </a:solidFill>
                <a:latin typeface="Comic Sans MS" pitchFamily="66" charset="0"/>
                <a:ea typeface="ＭＳ Ｐゴシック" pitchFamily="34" charset="-128"/>
              </a:rPr>
              <a:t>Processors in adjacent blocks in the grid communicate their result.</a:t>
            </a:r>
          </a:p>
        </p:txBody>
      </p:sp>
      <p:sp>
        <p:nvSpPr>
          <p:cNvPr id="20609" name="Slide Number Placeholder 1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C819E1-DF8A-4A84-9020-44753B6915EF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Acknowledgements for material used in creating these slides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Mary Hall, CS4961 Parallel Programming, University of Utah.</a:t>
            </a:r>
          </a:p>
          <a:p>
            <a:pPr eaLnBrk="1" hangingPunct="1"/>
            <a:r>
              <a:rPr lang="en-US" sz="2800" smtClean="0"/>
              <a:t>Lawrence Snyder, CSE524 Parallel Programming, University of Washington</a:t>
            </a:r>
          </a:p>
          <a:p>
            <a:pPr eaLnBrk="1" hangingPunct="1"/>
            <a:r>
              <a:rPr lang="en-US" sz="2800" smtClean="0"/>
              <a:t>Chapter 1 of Course Text: Lin &amp; Snyder, Principles of Parallel Programming.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659688" cy="422275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Parallel Programming Complexity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453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CC3300"/>
                </a:solidFill>
                <a:ea typeface="ＭＳ Ｐゴシック" pitchFamily="34" charset="-128"/>
              </a:rPr>
              <a:t>An Analogy to Preparing Thanksgiving Dinner</a:t>
            </a:r>
          </a:p>
          <a:p>
            <a:pPr eaLnBrk="1" hangingPunct="1"/>
            <a:r>
              <a:rPr lang="en-US" sz="2000" smtClean="0">
                <a:ea typeface="ＭＳ Ｐゴシック" pitchFamily="34" charset="-128"/>
              </a:rPr>
              <a:t>Enough parallelism? (Amdahl’s Law)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Suppose you want to just serve turkey </a:t>
            </a:r>
          </a:p>
          <a:p>
            <a:pPr eaLnBrk="1" hangingPunct="1"/>
            <a:r>
              <a:rPr lang="en-US" sz="2000" smtClean="0">
                <a:ea typeface="ＭＳ Ｐゴシック" pitchFamily="34" charset="-128"/>
              </a:rPr>
              <a:t>Granularity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How frequently must each assistant report to the chef</a:t>
            </a:r>
          </a:p>
          <a:p>
            <a:pPr lvl="2" eaLnBrk="1" hangingPunct="1"/>
            <a:r>
              <a:rPr lang="en-US" sz="1700" smtClean="0">
                <a:ea typeface="ＭＳ Ｐゴシック" pitchFamily="34" charset="-128"/>
              </a:rPr>
              <a:t>After each stroke of a knife? Each step of a recipe? Each dish completed?</a:t>
            </a:r>
          </a:p>
          <a:p>
            <a:pPr eaLnBrk="1" hangingPunct="1"/>
            <a:r>
              <a:rPr lang="en-US" sz="2000" smtClean="0">
                <a:ea typeface="ＭＳ Ｐゴシック" pitchFamily="34" charset="-128"/>
              </a:rPr>
              <a:t>Locality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Grab the spices one at a time?  Or collect ones that are needed prior to starting a dish?</a:t>
            </a:r>
          </a:p>
          <a:p>
            <a:pPr eaLnBrk="1" hangingPunct="1"/>
            <a:r>
              <a:rPr lang="en-US" sz="2000" smtClean="0">
                <a:ea typeface="ＭＳ Ｐゴシック" pitchFamily="34" charset="-128"/>
              </a:rPr>
              <a:t>Load balance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Each assistant gets a dish?  Preparing stuffing vs. cooking green beans?</a:t>
            </a:r>
          </a:p>
          <a:p>
            <a:pPr eaLnBrk="1" hangingPunct="1"/>
            <a:r>
              <a:rPr lang="en-US" sz="2000" smtClean="0">
                <a:ea typeface="ＭＳ Ｐゴシック" pitchFamily="34" charset="-128"/>
              </a:rPr>
              <a:t>Coordination and Synchronization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Person chopping onions for stuffing can also supply green beans</a:t>
            </a:r>
          </a:p>
          <a:p>
            <a:pPr lvl="1" eaLnBrk="1" hangingPunct="1"/>
            <a:r>
              <a:rPr lang="en-US" sz="1800" smtClean="0">
                <a:ea typeface="ＭＳ Ｐゴシック" pitchFamily="34" charset="-128"/>
              </a:rPr>
              <a:t>Start pie after turkey is out of the oven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325" y="3008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838200" y="5570538"/>
            <a:ext cx="7840663" cy="8302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CC3300"/>
                </a:solidFill>
                <a:latin typeface="Comic Sans MS" pitchFamily="66" charset="0"/>
                <a:ea typeface="ＭＳ Ｐゴシック" pitchFamily="34" charset="-128"/>
              </a:rPr>
              <a:t>All of these things makes parallel programming even harder than sequential programming.</a:t>
            </a:r>
          </a:p>
        </p:txBody>
      </p:sp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1435B5-3EE0-4517-AA7D-93382C446469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Parallel and Distributed Computing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501775"/>
            <a:ext cx="8001000" cy="48228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Parallel computing (processing):</a:t>
            </a:r>
            <a:endParaRPr lang="en-US" sz="800" dirty="0" smtClean="0">
              <a:ea typeface="ＭＳ Ｐゴシック" pitchFamily="-111" charset="-128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the use of two or more processors (computers), </a:t>
            </a:r>
            <a:r>
              <a:rPr lang="en-US" b="1" i="1" dirty="0" smtClean="0">
                <a:solidFill>
                  <a:srgbClr val="CC3300"/>
                </a:solidFill>
                <a:ea typeface="ＭＳ Ｐゴシック" pitchFamily="-111" charset="-128"/>
              </a:rPr>
              <a:t>usually within a single system</a:t>
            </a:r>
            <a:r>
              <a:rPr lang="en-US" dirty="0" smtClean="0">
                <a:ea typeface="ＭＳ Ｐゴシック" pitchFamily="-111" charset="-128"/>
              </a:rPr>
              <a:t>, working simultaneously to solve a single problem.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Distributed computing (processing):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any computing that involves </a:t>
            </a:r>
            <a:r>
              <a:rPr lang="en-US" b="1" i="1" dirty="0" smtClean="0">
                <a:solidFill>
                  <a:srgbClr val="CC3300"/>
                </a:solidFill>
                <a:ea typeface="ＭＳ Ｐゴシック" pitchFamily="-111" charset="-128"/>
              </a:rPr>
              <a:t>multiple computers remote from each other</a:t>
            </a:r>
            <a:r>
              <a:rPr lang="en-US" dirty="0" smtClean="0">
                <a:ea typeface="ＭＳ Ｐゴシック" pitchFamily="-111" charset="-128"/>
              </a:rPr>
              <a:t> that each have a role in a computation problem or information processing.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Parallel programming: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the human process of developing programs that express what computations should be executed in parallel. 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1E802D-B54F-422F-8C34-E39CA7133757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04800"/>
            <a:ext cx="87788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381000"/>
            <a:ext cx="825976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76200"/>
            <a:ext cx="900588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90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pPr eaLnBrk="1" hangingPunct="1"/>
            <a:r>
              <a:rPr lang="en-US" sz="3200" smtClean="0"/>
              <a:t>Course Basic Details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/>
            <a:r>
              <a:rPr lang="en-US" sz="2800" smtClean="0"/>
              <a:t>Time &amp; Location: MWF 2:15-3:05</a:t>
            </a:r>
          </a:p>
          <a:p>
            <a:pPr eaLnBrk="1" hangingPunct="1"/>
            <a:r>
              <a:rPr lang="en-US" sz="2800" smtClean="0"/>
              <a:t>Course Website:</a:t>
            </a:r>
          </a:p>
          <a:p>
            <a:pPr lvl="1" eaLnBrk="1" hangingPunct="1"/>
            <a:r>
              <a:rPr lang="en-US" sz="2400" smtClean="0">
                <a:hlinkClick r:id="rId2"/>
              </a:rPr>
              <a:t>http://www.cs.kent.edu/~jbaker/ParallelProg-Sp11/</a:t>
            </a:r>
            <a:endParaRPr lang="en-US" sz="2400" smtClean="0"/>
          </a:p>
          <a:p>
            <a:pPr eaLnBrk="1" hangingPunct="1"/>
            <a:r>
              <a:rPr lang="en-US" sz="2800" smtClean="0"/>
              <a:t>Instructor : Johnnie Baker</a:t>
            </a:r>
          </a:p>
          <a:p>
            <a:pPr lvl="1" eaLnBrk="1" hangingPunct="1"/>
            <a:r>
              <a:rPr lang="en-US" sz="2400" smtClean="0">
                <a:hlinkClick r:id="rId3"/>
              </a:rPr>
              <a:t>jbaker@cs.kent.edu</a:t>
            </a:r>
            <a:endParaRPr lang="en-US" sz="2400" smtClean="0"/>
          </a:p>
          <a:p>
            <a:pPr lvl="1" eaLnBrk="1" hangingPunct="1"/>
            <a:r>
              <a:rPr lang="en-US" sz="2400" smtClean="0">
                <a:hlinkClick r:id="rId4"/>
              </a:rPr>
              <a:t>http://www.cs.kent.edu/~jbaker</a:t>
            </a:r>
            <a:endParaRPr lang="en-US" sz="2400" smtClean="0"/>
          </a:p>
          <a:p>
            <a:pPr eaLnBrk="1" hangingPunct="1"/>
            <a:r>
              <a:rPr lang="en-US" sz="2800" smtClean="0"/>
              <a:t>Office Hours: 12:15-1:30 MWF in my office –MSB160</a:t>
            </a:r>
          </a:p>
          <a:p>
            <a:pPr lvl="1" eaLnBrk="1" hangingPunct="1"/>
            <a:r>
              <a:rPr lang="en-US" sz="2400" smtClean="0"/>
              <a:t>May have to change</a:t>
            </a:r>
          </a:p>
          <a:p>
            <a:pPr eaLnBrk="1" hangingPunct="1"/>
            <a:r>
              <a:rPr lang="en-US" sz="2800" smtClean="0"/>
              <a:t>Textbook: 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“Principles of Parallel Programming,”                  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Also, readings and/or notes provided for				languages and some topics</a:t>
            </a:r>
            <a:endParaRPr lang="en-US" sz="2000" smtClean="0"/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5124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0" y="4419600"/>
            <a:ext cx="1809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44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9067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44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89693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Is it really harder to “think” in parallel?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7924800" cy="5334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Some would argue it is more natural to think in parallel…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… and many examples exist in daily life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House construction -- parallel tasks, wiring and plumbing performed at once </a:t>
            </a:r>
            <a:r>
              <a:rPr lang="en-US" i="1" smtClean="0">
                <a:solidFill>
                  <a:srgbClr val="CC3300"/>
                </a:solidFill>
                <a:ea typeface="ＭＳ Ｐゴシック" pitchFamily="34" charset="-128"/>
              </a:rPr>
              <a:t>(independence)</a:t>
            </a:r>
            <a:r>
              <a:rPr lang="en-US" smtClean="0">
                <a:ea typeface="ＭＳ Ｐゴシック" pitchFamily="34" charset="-128"/>
              </a:rPr>
              <a:t>, but framing must precede wiring </a:t>
            </a:r>
            <a:r>
              <a:rPr lang="en-US" i="1" smtClean="0">
                <a:solidFill>
                  <a:srgbClr val="CC3300"/>
                </a:solidFill>
                <a:ea typeface="ＭＳ Ｐゴシック" pitchFamily="34" charset="-128"/>
              </a:rPr>
              <a:t>(dependence)</a:t>
            </a:r>
          </a:p>
          <a:p>
            <a:pPr lvl="2" eaLnBrk="1" hangingPunct="1"/>
            <a:r>
              <a:rPr lang="en-US" smtClean="0">
                <a:ea typeface="ＭＳ Ｐゴシック" pitchFamily="34" charset="-128"/>
              </a:rPr>
              <a:t>Similarly, developing large software systems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Assembly line manufacture - </a:t>
            </a:r>
            <a:r>
              <a:rPr lang="en-US" smtClean="0">
                <a:solidFill>
                  <a:srgbClr val="CC3300"/>
                </a:solidFill>
                <a:ea typeface="ＭＳ Ｐゴシック" pitchFamily="34" charset="-128"/>
              </a:rPr>
              <a:t>pipelining</a:t>
            </a:r>
            <a:r>
              <a:rPr lang="en-US" smtClean="0">
                <a:ea typeface="ＭＳ Ｐゴシック" pitchFamily="34" charset="-128"/>
              </a:rPr>
              <a:t>, many instances in process at once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Call center -  independent calls executed simultaneously </a:t>
            </a:r>
            <a:r>
              <a:rPr lang="en-US" smtClean="0">
                <a:solidFill>
                  <a:srgbClr val="CC3300"/>
                </a:solidFill>
                <a:ea typeface="ＭＳ Ｐゴシック" pitchFamily="34" charset="-128"/>
              </a:rPr>
              <a:t>(data parallel) 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“Multi-tasking” – all sorts of variations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CE79A4-D9CB-4D14-A54C-3D264146B129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7278687" cy="422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Finding Enough Parallelism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18589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Suppose only part of an application seems parallel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Amdahl’s law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let s be the fraction of work done sequentially, so                                (1-s) is fraction parallelizable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P = number of processors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47800" y="2667000"/>
            <a:ext cx="5621338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Speedup(P) = Time(1)/Time(P)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                   &lt;= 1/(s + (1-s)/P)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                   &lt;= 1/s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4343400"/>
            <a:ext cx="7653338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400">
                <a:latin typeface="Comic Sans MS" pitchFamily="66" charset="0"/>
              </a:rPr>
              <a:t>Even if the parallel part speeds up perfectly           performance is limited by the sequential part</a:t>
            </a:r>
          </a:p>
        </p:txBody>
      </p:sp>
      <p:sp>
        <p:nvSpPr>
          <p:cNvPr id="2560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1DF78-B73B-45E3-9CE3-891E2BF051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6669087" cy="422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Overhead of Parallelism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47609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Given enough parallel work, this is the biggest barrier to getting desired speedup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Parallelism overheads include: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cost of starting a thread or process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cost of communicating shared 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cost of synchronizing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extra (redundant) computation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Each of these can be in the range of milliseconds   (=millions of flops) on some systems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Tradeoff: Algorithm needs sufficiently large units of work to run fast in parallel (I.e. large granularity), but not so large that there is not enough parallel work 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89410-59C7-4863-B734-20FACA92971B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306388"/>
            <a:ext cx="4535487" cy="422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Load Imbalance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429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Load imbalance is the time that some processors in the system are idle due 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insufficient parallelism (during that phase)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unequal size tasks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Examples of the latter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adapting to “interesting parts of a domain”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tree-structured computations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fundamentally unstructured problems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Algorithm needs to balance load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mtClean="0">
              <a:ea typeface="ＭＳ Ｐゴシック" pitchFamily="-111" charset="-128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552E7-939F-4C13-B25D-A4433EE84D0E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Summary of Preceding Slides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pPr eaLnBrk="1" hangingPunct="1"/>
            <a:r>
              <a:rPr lang="en-US" sz="2200" smtClean="0">
                <a:ea typeface="ＭＳ Ｐゴシック" pitchFamily="34" charset="-128"/>
              </a:rPr>
              <a:t>Solving the “Parallel Programming Problem”  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Key technical challenge facing today’s computing industry, government agencies and scientists</a:t>
            </a:r>
          </a:p>
          <a:p>
            <a:pPr eaLnBrk="1" hangingPunct="1"/>
            <a:r>
              <a:rPr lang="en-US" sz="2200" smtClean="0">
                <a:ea typeface="ＭＳ Ｐゴシック" pitchFamily="34" charset="-128"/>
              </a:rPr>
              <a:t>Scientific simulation discretizes some space into a grid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Perform local computations on grid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Communicate partial results between grids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Repeat for a set of time steps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Possibly perform other calculations with results</a:t>
            </a:r>
          </a:p>
          <a:p>
            <a:pPr eaLnBrk="1" hangingPunct="1"/>
            <a:r>
              <a:rPr lang="en-US" sz="2200" smtClean="0">
                <a:ea typeface="ＭＳ Ｐゴシック" pitchFamily="34" charset="-128"/>
              </a:rPr>
              <a:t>Commodity parallel programming can draw from this history and move forward in a new direction</a:t>
            </a:r>
          </a:p>
          <a:p>
            <a:pPr eaLnBrk="1" hangingPunct="1"/>
            <a:r>
              <a:rPr lang="en-US" sz="2200" smtClean="0">
                <a:ea typeface="ＭＳ Ｐゴシック" pitchFamily="34" charset="-128"/>
              </a:rPr>
              <a:t>Writing fast parallel programs is difficult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Amdahl’s Law </a:t>
            </a:r>
            <a:r>
              <a:rPr lang="en-US" sz="1900" smtClean="0">
                <a:solidFill>
                  <a:schemeClr val="accent1"/>
                </a:solidFill>
                <a:ea typeface="ＭＳ Ｐゴシック" pitchFamily="34" charset="-128"/>
                <a:sym typeface="Wingdings" pitchFamily="2" charset="2"/>
              </a:rPr>
              <a:t></a:t>
            </a:r>
            <a:r>
              <a:rPr lang="en-US" sz="1900" smtClean="0">
                <a:ea typeface="ＭＳ Ｐゴシック" pitchFamily="34" charset="-128"/>
              </a:rPr>
              <a:t>Must parallelize most of computation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Data Locality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Communication and Synchronization</a:t>
            </a:r>
          </a:p>
          <a:p>
            <a:pPr lvl="1" eaLnBrk="1" hangingPunct="1"/>
            <a:r>
              <a:rPr lang="en-US" sz="1900" smtClean="0">
                <a:ea typeface="ＭＳ Ｐゴシック" pitchFamily="34" charset="-128"/>
              </a:rPr>
              <a:t>Load Imbalance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009A3-39F7-4EFB-BFCA-E5C30995856F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Reasoning about a Parallel Algorithm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8153400" cy="4267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Ignore architectural details for now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Assume we are starting with a sequential algorithm and trying to modify it to execute in parallel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Not always the best strategy, as sometimes the best parallel algorithms are NOTHING like their sequential counterparts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But useful since you are accustomed to sequential algorithms</a:t>
            </a:r>
          </a:p>
        </p:txBody>
      </p:sp>
      <p:sp>
        <p:nvSpPr>
          <p:cNvPr id="409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B2F44E-9ECA-4494-ABFA-B91C960DD321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pPr eaLnBrk="1" hangingPunct="1"/>
            <a:r>
              <a:rPr lang="en-US" sz="3000" smtClean="0"/>
              <a:t>Course Basic Details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/>
              <a:t>Prerequistes</a:t>
            </a:r>
            <a:r>
              <a:rPr lang="en-US" sz="2800" dirty="0" smtClean="0"/>
              <a:t>:  Data Structures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Algorithms and Operating Systems useful but not required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Topics Covered in Course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Will cover topics from most topics in textbook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May add information on programming languages used, probably MPI, </a:t>
            </a:r>
            <a:r>
              <a:rPr lang="en-US" sz="2400" dirty="0" err="1" smtClean="0"/>
              <a:t>OpenMP</a:t>
            </a:r>
            <a:r>
              <a:rPr lang="en-US" sz="2400" dirty="0" smtClean="0"/>
              <a:t>, CUDA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May add some information on parallel algorithms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Course Requirements – may be adjusted depending on </a:t>
            </a:r>
            <a:r>
              <a:rPr lang="en-US" sz="2800" smtClean="0"/>
              <a:t>total amount </a:t>
            </a:r>
            <a:r>
              <a:rPr lang="en-US" sz="2800" dirty="0" smtClean="0"/>
              <a:t>of homework and programming assignments.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Midterm Exam			25%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Homework			25%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Programming Projects		25%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Final Exam			25%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Reasoning about a parallel algorithm, cont.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7696200" cy="45196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Computation Decomposition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How to divide the sequential computation among parallel threads/processors/computations?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Aside: Also, Data Partitioning (ignore today)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Preserving Dependences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Keeping the data values consistent with respect to the sequential execution.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Overhead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We’ll talk about some different kinds of overhead </a:t>
            </a: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2CDE06-61D8-436F-B995-310AA4A09471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45488" cy="434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ea typeface="ＭＳ Ｐゴシック" pitchFamily="-111" charset="-128"/>
              </a:rPr>
              <a:t>Race Condition or Data Dependence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2803525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A </a:t>
            </a:r>
            <a:r>
              <a:rPr lang="en-US" sz="2800" b="1" i="1" smtClean="0">
                <a:solidFill>
                  <a:srgbClr val="B20000"/>
                </a:solidFill>
                <a:ea typeface="ＭＳ Ｐゴシック" pitchFamily="34" charset="-128"/>
              </a:rPr>
              <a:t>race condition </a:t>
            </a:r>
            <a:r>
              <a:rPr lang="en-US" sz="2800" smtClean="0">
                <a:ea typeface="ＭＳ Ｐゴシック" pitchFamily="34" charset="-128"/>
              </a:rPr>
              <a:t>exists when the result of an execution depends on the </a:t>
            </a:r>
            <a:r>
              <a:rPr lang="en-US" sz="2800" b="1" i="1" smtClean="0">
                <a:solidFill>
                  <a:srgbClr val="B20000"/>
                </a:solidFill>
                <a:ea typeface="ＭＳ Ｐゴシック" pitchFamily="34" charset="-128"/>
              </a:rPr>
              <a:t>timing</a:t>
            </a:r>
            <a:r>
              <a:rPr lang="en-US" sz="2800" smtClean="0">
                <a:ea typeface="ＭＳ Ｐゴシック" pitchFamily="34" charset="-128"/>
              </a:rPr>
              <a:t> of two or more events.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A </a:t>
            </a:r>
            <a:r>
              <a:rPr lang="en-US" sz="2800" b="1" i="1" smtClean="0">
                <a:solidFill>
                  <a:srgbClr val="B20000"/>
                </a:solidFill>
                <a:ea typeface="ＭＳ Ｐゴシック" pitchFamily="34" charset="-128"/>
              </a:rPr>
              <a:t>data dependence</a:t>
            </a:r>
            <a:r>
              <a:rPr lang="en-US" sz="2800" smtClean="0">
                <a:ea typeface="ＭＳ Ｐゴシック" pitchFamily="34" charset="-128"/>
              </a:rPr>
              <a:t> is an ordering on a pair of memory operations that must be preserved to maintain correctness.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63B0A3-A606-451C-B461-7BF8A2949D9D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59688" cy="80962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 Simple Example 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58913"/>
            <a:ext cx="8001000" cy="48656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Count the 3s in </a:t>
            </a:r>
            <a:r>
              <a:rPr lang="en-US" i="1" smtClean="0">
                <a:ea typeface="ＭＳ Ｐゴシック" pitchFamily="34" charset="-128"/>
              </a:rPr>
              <a:t>array[]</a:t>
            </a:r>
            <a:r>
              <a:rPr lang="en-US" smtClean="0">
                <a:ea typeface="ＭＳ Ｐゴシック" pitchFamily="34" charset="-128"/>
              </a:rPr>
              <a:t> of </a:t>
            </a:r>
            <a:r>
              <a:rPr lang="en-US" i="1" smtClean="0">
                <a:ea typeface="ＭＳ Ｐゴシック" pitchFamily="34" charset="-128"/>
              </a:rPr>
              <a:t>length</a:t>
            </a:r>
            <a:r>
              <a:rPr lang="en-US" smtClean="0">
                <a:ea typeface="ＭＳ Ｐゴシック" pitchFamily="34" charset="-128"/>
              </a:rPr>
              <a:t> values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Definitional solution … Sequential program  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ea typeface="ＭＳ Ｐゴシック" pitchFamily="34" charset="-128"/>
              </a:rPr>
              <a:t>		count = 0;  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ea typeface="ＭＳ Ｐゴシック" pitchFamily="34" charset="-128"/>
              </a:rPr>
              <a:t>		for (i=0; i&lt;length; i++)  {      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ea typeface="ＭＳ Ｐゴシック" pitchFamily="34" charset="-128"/>
              </a:rPr>
              <a:t>		   if (array[i] == 3)         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ea typeface="ＭＳ Ｐゴシック" pitchFamily="34" charset="-128"/>
              </a:rPr>
              <a:t>		   count += 1;    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ea typeface="ＭＳ Ｐゴシック" pitchFamily="34" charset="-128"/>
              </a:rPr>
              <a:t>          }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smtClean="0">
                <a:solidFill>
                  <a:srgbClr val="333399"/>
                </a:solidFill>
                <a:ea typeface="ＭＳ Ｐゴシック" pitchFamily="34" charset="-128"/>
              </a:rPr>
              <a:t>Can we rewrite this to a parallel code?</a:t>
            </a:r>
          </a:p>
        </p:txBody>
      </p:sp>
      <p:sp>
        <p:nvSpPr>
          <p:cNvPr id="44036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08/26/2010</a:t>
            </a:r>
          </a:p>
        </p:txBody>
      </p:sp>
      <p:sp>
        <p:nvSpPr>
          <p:cNvPr id="4403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CS4961</a:t>
            </a:r>
          </a:p>
        </p:txBody>
      </p:sp>
      <p:sp>
        <p:nvSpPr>
          <p:cNvPr id="440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2F9646-5FFC-4E64-B999-20C9B0BD96C3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Computation Partitioning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077200" cy="19446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Block decomposition: Partition original loop into separate “blocks” of loop iterations.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Each “block” is assigned to an independent “thread” in t0, t1, t2, t3 for t=4 threads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Length = 16 in this example</a:t>
            </a:r>
          </a:p>
        </p:txBody>
      </p:sp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E57933-1A0F-467B-BE40-9BC671BCE8CD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-228600" y="2895600"/>
            <a:ext cx="9144000" cy="1436688"/>
            <a:chOff x="-228600" y="2895600"/>
            <a:chExt cx="9144000" cy="1436132"/>
          </a:xfrm>
        </p:grpSpPr>
        <p:grpSp>
          <p:nvGrpSpPr>
            <p:cNvPr id="45064" name="Group 48"/>
            <p:cNvGrpSpPr>
              <a:grpSpLocks/>
            </p:cNvGrpSpPr>
            <p:nvPr/>
          </p:nvGrpSpPr>
          <p:grpSpPr bwMode="auto">
            <a:xfrm>
              <a:off x="304800" y="2895600"/>
              <a:ext cx="8610600" cy="457200"/>
              <a:chOff x="228600" y="4343400"/>
              <a:chExt cx="8610600" cy="457200"/>
            </a:xfrm>
          </p:grpSpPr>
          <p:grpSp>
            <p:nvGrpSpPr>
              <p:cNvPr id="45073" name="Group 14"/>
              <p:cNvGrpSpPr>
                <a:grpSpLocks/>
              </p:cNvGrpSpPr>
              <p:nvPr/>
            </p:nvGrpSpPr>
            <p:grpSpPr bwMode="auto">
              <a:xfrm>
                <a:off x="2286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5089" name="Cube 15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chemeClr val="bg1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5090" name="Cube 16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5091" name="Cube 17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5092" name="Cube 18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45074" name="Group 29"/>
              <p:cNvGrpSpPr>
                <a:grpSpLocks/>
              </p:cNvGrpSpPr>
              <p:nvPr/>
            </p:nvGrpSpPr>
            <p:grpSpPr bwMode="auto">
              <a:xfrm>
                <a:off x="24384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5085" name="Cube 30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5086" name="Cube 31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5087" name="Cube 32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02</a:t>
                  </a:r>
                </a:p>
              </p:txBody>
            </p:sp>
            <p:sp>
              <p:nvSpPr>
                <p:cNvPr id="45088" name="Cube 33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5075" name="Group 34"/>
              <p:cNvGrpSpPr>
                <a:grpSpLocks/>
              </p:cNvGrpSpPr>
              <p:nvPr/>
            </p:nvGrpSpPr>
            <p:grpSpPr bwMode="auto">
              <a:xfrm>
                <a:off x="67818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5081" name="Cube 35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5082" name="Cube 36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5083" name="Cube 37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45084" name="Cube 38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5076" name="Group 39"/>
              <p:cNvGrpSpPr>
                <a:grpSpLocks/>
              </p:cNvGrpSpPr>
              <p:nvPr/>
            </p:nvGrpSpPr>
            <p:grpSpPr bwMode="auto">
              <a:xfrm>
                <a:off x="45720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5077" name="Cube 40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09</a:t>
                  </a:r>
                </a:p>
              </p:txBody>
            </p:sp>
            <p:sp>
              <p:nvSpPr>
                <p:cNvPr id="45078" name="Cube 41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5079" name="Cube 42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5080" name="Cube 43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</p:grpSp>
        </p:grpSp>
        <p:sp>
          <p:nvSpPr>
            <p:cNvPr id="45065" name="TextBox 29"/>
            <p:cNvSpPr txBox="1">
              <a:spLocks noChangeArrowheads="1"/>
            </p:cNvSpPr>
            <p:nvPr/>
          </p:nvSpPr>
          <p:spPr bwMode="auto">
            <a:xfrm rot="-5400000">
              <a:off x="2759218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5066" name="TextBox 30"/>
            <p:cNvSpPr txBox="1">
              <a:spLocks noChangeArrowheads="1"/>
            </p:cNvSpPr>
            <p:nvPr/>
          </p:nvSpPr>
          <p:spPr bwMode="auto">
            <a:xfrm rot="-5400000">
              <a:off x="5116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5067" name="TextBox 31"/>
            <p:cNvSpPr txBox="1">
              <a:spLocks noChangeArrowheads="1"/>
            </p:cNvSpPr>
            <p:nvPr/>
          </p:nvSpPr>
          <p:spPr bwMode="auto">
            <a:xfrm rot="-5400000">
              <a:off x="49312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5068" name="TextBox 32"/>
            <p:cNvSpPr txBox="1">
              <a:spLocks noChangeArrowheads="1"/>
            </p:cNvSpPr>
            <p:nvPr/>
          </p:nvSpPr>
          <p:spPr bwMode="auto">
            <a:xfrm rot="-5400000">
              <a:off x="70648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5069" name="TextBox 33"/>
            <p:cNvSpPr txBox="1">
              <a:spLocks noChangeArrowheads="1"/>
            </p:cNvSpPr>
            <p:nvPr/>
          </p:nvSpPr>
          <p:spPr bwMode="auto">
            <a:xfrm>
              <a:off x="10668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  <a:ea typeface="ＭＳ Ｐゴシック" pitchFamily="34" charset="-128"/>
                </a:rPr>
                <a:t>t0</a:t>
              </a:r>
            </a:p>
          </p:txBody>
        </p:sp>
        <p:sp>
          <p:nvSpPr>
            <p:cNvPr id="45070" name="TextBox 34"/>
            <p:cNvSpPr txBox="1">
              <a:spLocks noChangeArrowheads="1"/>
            </p:cNvSpPr>
            <p:nvPr/>
          </p:nvSpPr>
          <p:spPr bwMode="auto">
            <a:xfrm>
              <a:off x="33528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5071" name="TextBox 35"/>
            <p:cNvSpPr txBox="1">
              <a:spLocks noChangeArrowheads="1"/>
            </p:cNvSpPr>
            <p:nvPr/>
          </p:nvSpPr>
          <p:spPr bwMode="auto">
            <a:xfrm>
              <a:off x="54864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45072" name="TextBox 36"/>
            <p:cNvSpPr txBox="1">
              <a:spLocks noChangeArrowheads="1"/>
            </p:cNvSpPr>
            <p:nvPr/>
          </p:nvSpPr>
          <p:spPr bwMode="auto">
            <a:xfrm>
              <a:off x="76200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ea typeface="ＭＳ Ｐゴシック" pitchFamily="34" charset="-128"/>
                </a:rPr>
                <a:t>t3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09800" y="4419600"/>
            <a:ext cx="60515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ea typeface="ＭＳ Ｐゴシック" pitchFamily="34" charset="-128"/>
              </a:rPr>
              <a:t>int block_length_per_thread = length/t;    </a:t>
            </a:r>
          </a:p>
          <a:p>
            <a:r>
              <a:rPr lang="en-US" sz="2000">
                <a:ea typeface="ＭＳ Ｐゴシック" pitchFamily="34" charset="-128"/>
              </a:rPr>
              <a:t>int start = id * block_length_per_thread;    </a:t>
            </a:r>
          </a:p>
          <a:p>
            <a:r>
              <a:rPr lang="en-US" sz="2000">
                <a:ea typeface="ＭＳ Ｐゴシック" pitchFamily="34" charset="-128"/>
              </a:rPr>
              <a:t>for (i=start; i&lt;start+block_length_per_thread; i++)  {           </a:t>
            </a:r>
          </a:p>
          <a:p>
            <a:r>
              <a:rPr lang="en-US" sz="2000">
                <a:ea typeface="ＭＳ Ｐゴシック" pitchFamily="34" charset="-128"/>
              </a:rPr>
              <a:t>     if (array[i] == 3)          </a:t>
            </a:r>
          </a:p>
          <a:p>
            <a:r>
              <a:rPr lang="en-US" sz="2000">
                <a:ea typeface="ＭＳ Ｐゴシック" pitchFamily="34" charset="-128"/>
              </a:rPr>
              <a:t>         count += 1;        </a:t>
            </a:r>
          </a:p>
          <a:p>
            <a:r>
              <a:rPr lang="en-US" sz="2000">
                <a:ea typeface="ＭＳ Ｐゴシック" pitchFamily="34" charset="-128"/>
              </a:rPr>
              <a:t>}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4724400"/>
            <a:ext cx="19097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ea typeface="ＭＳ Ｐゴシック" pitchFamily="34" charset="-128"/>
              </a:rPr>
              <a:t>Correct?</a:t>
            </a:r>
          </a:p>
          <a:p>
            <a:r>
              <a:rPr lang="en-US" sz="2000">
                <a:solidFill>
                  <a:schemeClr val="accent1"/>
                </a:solidFill>
                <a:ea typeface="ＭＳ Ｐゴシック" pitchFamily="34" charset="-128"/>
              </a:rPr>
              <a:t>Preserve</a:t>
            </a:r>
          </a:p>
          <a:p>
            <a:r>
              <a:rPr lang="en-US" sz="2000">
                <a:solidFill>
                  <a:schemeClr val="accent1"/>
                </a:solidFill>
                <a:ea typeface="ＭＳ Ｐゴシック" pitchFamily="34" charset="-128"/>
              </a:rPr>
              <a:t>Dependences?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Data Race on Count Variable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8001000" cy="3921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Two threads may interfere on memory writes</a:t>
            </a:r>
          </a:p>
        </p:txBody>
      </p:sp>
      <p:sp>
        <p:nvSpPr>
          <p:cNvPr id="46084" name="Date Placeholder 4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24600"/>
            <a:ext cx="2133600" cy="3810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08/26/2010</a:t>
            </a:r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t>CS4961</a:t>
            </a:r>
          </a:p>
        </p:txBody>
      </p:sp>
      <p:sp>
        <p:nvSpPr>
          <p:cNvPr id="4608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D4709E-06B4-455F-9A05-2DF8E09336C0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990600" y="3352800"/>
            <a:ext cx="7543800" cy="2743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295400" y="3810000"/>
            <a:ext cx="1905000" cy="2057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800000"/>
                </a:solidFill>
                <a:latin typeface="Calibri" pitchFamily="34" charset="0"/>
              </a:rPr>
              <a:t>load count</a:t>
            </a:r>
          </a:p>
          <a:p>
            <a:endParaRPr lang="en-US">
              <a:solidFill>
                <a:srgbClr val="800000"/>
              </a:solidFill>
              <a:latin typeface="Calibri" pitchFamily="34" charset="0"/>
            </a:endParaRPr>
          </a:p>
          <a:p>
            <a:endParaRPr lang="en-US">
              <a:solidFill>
                <a:srgbClr val="800000"/>
              </a:solidFill>
              <a:latin typeface="Calibri" pitchFamily="34" charset="0"/>
            </a:endParaRPr>
          </a:p>
          <a:p>
            <a:endParaRPr lang="en-US">
              <a:solidFill>
                <a:srgbClr val="800000"/>
              </a:solidFill>
              <a:latin typeface="Calibri" pitchFamily="34" charset="0"/>
            </a:endParaRPr>
          </a:p>
          <a:p>
            <a:r>
              <a:rPr lang="en-US">
                <a:solidFill>
                  <a:srgbClr val="800000"/>
                </a:solidFill>
                <a:latin typeface="Calibri" pitchFamily="34" charset="0"/>
              </a:rPr>
              <a:t>increment count</a:t>
            </a:r>
          </a:p>
          <a:p>
            <a:r>
              <a:rPr lang="en-US">
                <a:solidFill>
                  <a:srgbClr val="800000"/>
                </a:solidFill>
                <a:latin typeface="Calibri" pitchFamily="34" charset="0"/>
              </a:rPr>
              <a:t>store count</a:t>
            </a:r>
          </a:p>
        </p:txBody>
      </p:sp>
      <p:sp>
        <p:nvSpPr>
          <p:cNvPr id="46089" name="TextBox 11"/>
          <p:cNvSpPr txBox="1">
            <a:spLocks noChangeArrowheads="1"/>
          </p:cNvSpPr>
          <p:nvPr/>
        </p:nvSpPr>
        <p:spPr bwMode="auto">
          <a:xfrm>
            <a:off x="6781800" y="34290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ea typeface="ＭＳ Ｐゴシック" pitchFamily="34" charset="-128"/>
              </a:rPr>
              <a:t>Thread 3</a:t>
            </a:r>
          </a:p>
        </p:txBody>
      </p:sp>
      <p:sp>
        <p:nvSpPr>
          <p:cNvPr id="46090" name="TextBox 12"/>
          <p:cNvSpPr txBox="1">
            <a:spLocks noChangeArrowheads="1"/>
          </p:cNvSpPr>
          <p:nvPr/>
        </p:nvSpPr>
        <p:spPr bwMode="auto">
          <a:xfrm>
            <a:off x="1447800" y="34290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  <a:ea typeface="ＭＳ Ｐゴシック" pitchFamily="34" charset="-128"/>
              </a:rPr>
              <a:t>Thread 1</a:t>
            </a:r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6324600" y="3810000"/>
            <a:ext cx="1905000" cy="2057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load count</a:t>
            </a:r>
          </a:p>
          <a:p>
            <a:r>
              <a:rPr lang="en-US">
                <a:latin typeface="Calibri" pitchFamily="34" charset="0"/>
              </a:rPr>
              <a:t>increment count</a:t>
            </a: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store count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-152400" y="1687513"/>
            <a:ext cx="9144000" cy="1436687"/>
            <a:chOff x="-228600" y="2895600"/>
            <a:chExt cx="9144000" cy="1436132"/>
          </a:xfrm>
        </p:grpSpPr>
        <p:grpSp>
          <p:nvGrpSpPr>
            <p:cNvPr id="46098" name="Group 48"/>
            <p:cNvGrpSpPr>
              <a:grpSpLocks/>
            </p:cNvGrpSpPr>
            <p:nvPr/>
          </p:nvGrpSpPr>
          <p:grpSpPr bwMode="auto">
            <a:xfrm>
              <a:off x="304800" y="2895600"/>
              <a:ext cx="8610600" cy="457200"/>
              <a:chOff x="228600" y="4343400"/>
              <a:chExt cx="8610600" cy="457200"/>
            </a:xfrm>
          </p:grpSpPr>
          <p:grpSp>
            <p:nvGrpSpPr>
              <p:cNvPr id="46107" name="Group 14"/>
              <p:cNvGrpSpPr>
                <a:grpSpLocks/>
              </p:cNvGrpSpPr>
              <p:nvPr/>
            </p:nvGrpSpPr>
            <p:grpSpPr bwMode="auto">
              <a:xfrm>
                <a:off x="2286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6123" name="Cube 15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chemeClr val="bg1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124" name="Cube 16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6125" name="Cube 17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126" name="Cube 18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54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46108" name="Group 29"/>
              <p:cNvGrpSpPr>
                <a:grpSpLocks/>
              </p:cNvGrpSpPr>
              <p:nvPr/>
            </p:nvGrpSpPr>
            <p:grpSpPr bwMode="auto">
              <a:xfrm>
                <a:off x="24384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6119" name="Cube 30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6120" name="Cube 31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6121" name="Cube 32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02</a:t>
                  </a:r>
                </a:p>
              </p:txBody>
            </p:sp>
            <p:sp>
              <p:nvSpPr>
                <p:cNvPr id="46122" name="Cube 33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33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109" name="Group 34"/>
              <p:cNvGrpSpPr>
                <a:grpSpLocks/>
              </p:cNvGrpSpPr>
              <p:nvPr/>
            </p:nvGrpSpPr>
            <p:grpSpPr bwMode="auto">
              <a:xfrm>
                <a:off x="67818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6115" name="Cube 35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116" name="Cube 36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46117" name="Cube 37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46118" name="Cube 38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CC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6110" name="Group 39"/>
              <p:cNvGrpSpPr>
                <a:grpSpLocks/>
              </p:cNvGrpSpPr>
              <p:nvPr/>
            </p:nvGrpSpPr>
            <p:grpSpPr bwMode="auto">
              <a:xfrm>
                <a:off x="4572000" y="4343400"/>
                <a:ext cx="2057400" cy="457200"/>
                <a:chOff x="609600" y="4724400"/>
                <a:chExt cx="2286000" cy="457200"/>
              </a:xfrm>
            </p:grpSpPr>
            <p:sp>
              <p:nvSpPr>
                <p:cNvPr id="46111" name="Cube 40"/>
                <p:cNvSpPr>
                  <a:spLocks noChangeArrowheads="1"/>
                </p:cNvSpPr>
                <p:nvPr/>
              </p:nvSpPr>
              <p:spPr bwMode="auto">
                <a:xfrm>
                  <a:off x="6096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09</a:t>
                  </a:r>
                </a:p>
              </p:txBody>
            </p:sp>
            <p:sp>
              <p:nvSpPr>
                <p:cNvPr id="46112" name="Cube 41"/>
                <p:cNvSpPr>
                  <a:spLocks noChangeArrowheads="1"/>
                </p:cNvSpPr>
                <p:nvPr/>
              </p:nvSpPr>
              <p:spPr bwMode="auto">
                <a:xfrm>
                  <a:off x="12192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6113" name="Cube 42"/>
                <p:cNvSpPr>
                  <a:spLocks noChangeArrowheads="1"/>
                </p:cNvSpPr>
                <p:nvPr/>
              </p:nvSpPr>
              <p:spPr bwMode="auto">
                <a:xfrm>
                  <a:off x="24384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114" name="Cube 43"/>
                <p:cNvSpPr>
                  <a:spLocks noChangeArrowheads="1"/>
                </p:cNvSpPr>
                <p:nvPr/>
              </p:nvSpPr>
              <p:spPr bwMode="auto">
                <a:xfrm>
                  <a:off x="1828800" y="4724400"/>
                  <a:ext cx="457200" cy="4572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US">
                      <a:solidFill>
                        <a:srgbClr val="FFFFFF"/>
                      </a:solidFill>
                      <a:latin typeface="Calibri" pitchFamily="34" charset="0"/>
                    </a:rPr>
                    <a:t>3</a:t>
                  </a:r>
                </a:p>
              </p:txBody>
            </p:sp>
          </p:grpSp>
        </p:grpSp>
        <p:sp>
          <p:nvSpPr>
            <p:cNvPr id="46099" name="TextBox 16"/>
            <p:cNvSpPr txBox="1">
              <a:spLocks noChangeArrowheads="1"/>
            </p:cNvSpPr>
            <p:nvPr/>
          </p:nvSpPr>
          <p:spPr bwMode="auto">
            <a:xfrm rot="-5400000">
              <a:off x="2759218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6100" name="TextBox 17"/>
            <p:cNvSpPr txBox="1">
              <a:spLocks noChangeArrowheads="1"/>
            </p:cNvSpPr>
            <p:nvPr/>
          </p:nvSpPr>
          <p:spPr bwMode="auto">
            <a:xfrm rot="-5400000">
              <a:off x="5116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6101" name="TextBox 18"/>
            <p:cNvSpPr txBox="1">
              <a:spLocks noChangeArrowheads="1"/>
            </p:cNvSpPr>
            <p:nvPr/>
          </p:nvSpPr>
          <p:spPr bwMode="auto">
            <a:xfrm rot="-5400000">
              <a:off x="49312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6102" name="TextBox 19"/>
            <p:cNvSpPr txBox="1">
              <a:spLocks noChangeArrowheads="1"/>
            </p:cNvSpPr>
            <p:nvPr/>
          </p:nvSpPr>
          <p:spPr bwMode="auto">
            <a:xfrm rot="-5400000">
              <a:off x="7064876" y="2454418"/>
              <a:ext cx="920106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0">
                  <a:solidFill>
                    <a:schemeClr val="accent1"/>
                  </a:solidFill>
                  <a:latin typeface="Eurostile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46103" name="TextBox 20"/>
            <p:cNvSpPr txBox="1">
              <a:spLocks noChangeArrowheads="1"/>
            </p:cNvSpPr>
            <p:nvPr/>
          </p:nvSpPr>
          <p:spPr bwMode="auto">
            <a:xfrm>
              <a:off x="10668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  <a:ea typeface="ＭＳ Ｐゴシック" pitchFamily="34" charset="-128"/>
                </a:rPr>
                <a:t>t0</a:t>
              </a:r>
            </a:p>
          </p:txBody>
        </p:sp>
        <p:sp>
          <p:nvSpPr>
            <p:cNvPr id="46104" name="TextBox 21"/>
            <p:cNvSpPr txBox="1">
              <a:spLocks noChangeArrowheads="1"/>
            </p:cNvSpPr>
            <p:nvPr/>
          </p:nvSpPr>
          <p:spPr bwMode="auto">
            <a:xfrm>
              <a:off x="33528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6105" name="TextBox 22"/>
            <p:cNvSpPr txBox="1">
              <a:spLocks noChangeArrowheads="1"/>
            </p:cNvSpPr>
            <p:nvPr/>
          </p:nvSpPr>
          <p:spPr bwMode="auto">
            <a:xfrm>
              <a:off x="54864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9900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46106" name="TextBox 23"/>
            <p:cNvSpPr txBox="1">
              <a:spLocks noChangeArrowheads="1"/>
            </p:cNvSpPr>
            <p:nvPr/>
          </p:nvSpPr>
          <p:spPr bwMode="auto">
            <a:xfrm>
              <a:off x="7620000" y="3962400"/>
              <a:ext cx="3771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ea typeface="ＭＳ Ｐゴシック" pitchFamily="34" charset="-128"/>
                </a:rPr>
                <a:t>t3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352800" y="3886200"/>
            <a:ext cx="2943225" cy="1981200"/>
            <a:chOff x="3352800" y="3886200"/>
            <a:chExt cx="2943838" cy="1981200"/>
          </a:xfrm>
        </p:grpSpPr>
        <p:sp>
          <p:nvSpPr>
            <p:cNvPr id="46094" name="TextBox 44"/>
            <p:cNvSpPr txBox="1">
              <a:spLocks noChangeArrowheads="1"/>
            </p:cNvSpPr>
            <p:nvPr/>
          </p:nvSpPr>
          <p:spPr bwMode="auto">
            <a:xfrm>
              <a:off x="3429000" y="3886200"/>
              <a:ext cx="11407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count = 0</a:t>
              </a:r>
            </a:p>
          </p:txBody>
        </p:sp>
        <p:sp>
          <p:nvSpPr>
            <p:cNvPr id="46095" name="TextBox 45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14079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count = 1</a:t>
              </a:r>
            </a:p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count = 2</a:t>
              </a:r>
            </a:p>
          </p:txBody>
        </p:sp>
        <p:sp>
          <p:nvSpPr>
            <p:cNvPr id="46096" name="TextBox 46"/>
            <p:cNvSpPr txBox="1">
              <a:spLocks noChangeArrowheads="1"/>
            </p:cNvSpPr>
            <p:nvPr/>
          </p:nvSpPr>
          <p:spPr bwMode="auto">
            <a:xfrm>
              <a:off x="3352800" y="4876800"/>
              <a:ext cx="172463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count = 1</a:t>
              </a:r>
            </a:p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store&lt;count,1&gt;</a:t>
              </a:r>
            </a:p>
          </p:txBody>
        </p:sp>
        <p:sp>
          <p:nvSpPr>
            <p:cNvPr id="46097" name="TextBox 47"/>
            <p:cNvSpPr txBox="1">
              <a:spLocks noChangeArrowheads="1"/>
            </p:cNvSpPr>
            <p:nvPr/>
          </p:nvSpPr>
          <p:spPr bwMode="auto">
            <a:xfrm>
              <a:off x="4572000" y="5498068"/>
              <a:ext cx="17246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ea typeface="ＭＳ Ｐゴシック" pitchFamily="34" charset="-128"/>
                </a:rPr>
                <a:t>store&lt;count,2&gt;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Happened?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Dependence on count across iterations/threads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But reordering ok since operations on count are associative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Load/increment/store must be done </a:t>
            </a:r>
            <a:r>
              <a:rPr lang="en-US" i="1" smtClean="0">
                <a:solidFill>
                  <a:srgbClr val="333399"/>
                </a:solidFill>
                <a:ea typeface="ＭＳ Ｐゴシック" pitchFamily="34" charset="-128"/>
              </a:rPr>
              <a:t>atomically</a:t>
            </a:r>
            <a:r>
              <a:rPr lang="en-US" smtClean="0">
                <a:ea typeface="ＭＳ Ｐゴシック" pitchFamily="34" charset="-128"/>
              </a:rPr>
              <a:t> to preserve sequential meaning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Definitions:</a:t>
            </a:r>
          </a:p>
          <a:p>
            <a:pPr lvl="1" eaLnBrk="1" hangingPunct="1"/>
            <a:r>
              <a:rPr lang="en-US" b="1" smtClean="0">
                <a:ea typeface="ＭＳ Ｐゴシック" pitchFamily="34" charset="-128"/>
              </a:rPr>
              <a:t>Atomicity</a:t>
            </a:r>
            <a:r>
              <a:rPr lang="en-US" smtClean="0">
                <a:ea typeface="ＭＳ Ｐゴシック" pitchFamily="34" charset="-128"/>
              </a:rPr>
              <a:t>: a set of operations is atomic if either they all execute or none executes.  Thus, there is no way to see the results of a partial execution.</a:t>
            </a:r>
          </a:p>
          <a:p>
            <a:pPr lvl="1" eaLnBrk="1" hangingPunct="1"/>
            <a:r>
              <a:rPr lang="en-US" b="1" smtClean="0">
                <a:ea typeface="ＭＳ Ｐゴシック" pitchFamily="34" charset="-128"/>
              </a:rPr>
              <a:t>Mutual exclusion</a:t>
            </a:r>
            <a:r>
              <a:rPr lang="en-US" smtClean="0">
                <a:ea typeface="ＭＳ Ｐゴシック" pitchFamily="34" charset="-128"/>
              </a:rPr>
              <a:t>: at most one thread can execute the code at any time</a:t>
            </a:r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FDBDA0-6C38-4C65-A54E-250EED5B8ACD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Try 2: Adding 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95375"/>
            <a:ext cx="7924800" cy="103822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Insert mutual exclusion (</a:t>
            </a:r>
            <a:r>
              <a:rPr lang="en-US" dirty="0" err="1" smtClean="0">
                <a:ea typeface="ＭＳ Ｐゴシック" pitchFamily="-111" charset="-128"/>
              </a:rPr>
              <a:t>mutex</a:t>
            </a:r>
            <a:r>
              <a:rPr lang="en-US" dirty="0" smtClean="0">
                <a:ea typeface="ＭＳ Ｐゴシック" pitchFamily="-111" charset="-128"/>
              </a:rPr>
              <a:t>) so that only one thread at a time is loading/incrementing/storing count atomically</a:t>
            </a: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37A7B0-A25A-46C0-A305-438B62660DE5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0600" y="2514600"/>
            <a:ext cx="598011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ea typeface="ＭＳ Ｐゴシック" pitchFamily="34" charset="-128"/>
              </a:rPr>
              <a:t>int block_length_per_thread = length/t;    </a:t>
            </a:r>
          </a:p>
          <a:p>
            <a:r>
              <a:rPr lang="en-US" sz="2000">
                <a:ea typeface="ＭＳ Ｐゴシック" pitchFamily="34" charset="-128"/>
              </a:rPr>
              <a:t>mutex m;</a:t>
            </a:r>
          </a:p>
          <a:p>
            <a:r>
              <a:rPr lang="en-US" sz="2000">
                <a:ea typeface="ＭＳ Ｐゴシック" pitchFamily="34" charset="-128"/>
              </a:rPr>
              <a:t>int start = id * block_length_per_thread;    </a:t>
            </a:r>
          </a:p>
          <a:p>
            <a:r>
              <a:rPr lang="en-US" sz="2000">
                <a:ea typeface="ＭＳ Ｐゴシック" pitchFamily="34" charset="-128"/>
              </a:rPr>
              <a:t>for (i=start; i&lt;start+block_length_per_thread; i++)  {           </a:t>
            </a:r>
          </a:p>
          <a:p>
            <a:r>
              <a:rPr lang="en-US" sz="2000">
                <a:ea typeface="ＭＳ Ｐゴシック" pitchFamily="34" charset="-128"/>
              </a:rPr>
              <a:t>     if (array[i] == 3)  { </a:t>
            </a:r>
          </a:p>
          <a:p>
            <a:r>
              <a:rPr lang="en-US" sz="2000">
                <a:ea typeface="ＭＳ Ｐゴシック" pitchFamily="34" charset="-128"/>
              </a:rPr>
              <a:t>         mutex_lock(m);       </a:t>
            </a:r>
          </a:p>
          <a:p>
            <a:r>
              <a:rPr lang="en-US" sz="2000">
                <a:ea typeface="ＭＳ Ｐゴシック" pitchFamily="34" charset="-128"/>
              </a:rPr>
              <a:t>         count += 1;</a:t>
            </a:r>
          </a:p>
          <a:p>
            <a:r>
              <a:rPr lang="en-US" sz="2000">
                <a:ea typeface="ＭＳ Ｐゴシック" pitchFamily="34" charset="-128"/>
              </a:rPr>
              <a:t>         mutex_unlock(m);</a:t>
            </a:r>
          </a:p>
          <a:p>
            <a:r>
              <a:rPr lang="en-US" sz="2000">
                <a:ea typeface="ＭＳ Ｐゴシック" pitchFamily="34" charset="-128"/>
              </a:rPr>
              <a:t>    }        </a:t>
            </a:r>
          </a:p>
          <a:p>
            <a:r>
              <a:rPr lang="en-US" sz="2000">
                <a:ea typeface="ＭＳ Ｐゴシック" pitchFamily="34" charset="-128"/>
              </a:rPr>
              <a:t>}</a:t>
            </a:r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1038225" y="5938838"/>
            <a:ext cx="3152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99"/>
                </a:solidFill>
                <a:latin typeface="Comic Sans MS" pitchFamily="66" charset="0"/>
                <a:ea typeface="ＭＳ Ｐゴシック" pitchFamily="34" charset="-128"/>
              </a:rPr>
              <a:t>Correct now.   Done?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8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Performance Problems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7620000" cy="15986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Serialization at the mutex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Insufficient parallelism granularity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Impact of memory system</a:t>
            </a:r>
          </a:p>
        </p:txBody>
      </p:sp>
      <p:sp>
        <p:nvSpPr>
          <p:cNvPr id="24580" name="Date Placeholder 4"/>
          <p:cNvSpPr>
            <a:spLocks noGrp="1"/>
          </p:cNvSpPr>
          <p:nvPr>
            <p:ph type="dt" sz="quarter" idx="10"/>
          </p:nvPr>
        </p:nvSpPr>
        <p:spPr>
          <a:xfrm>
            <a:off x="1447800" y="3657600"/>
            <a:ext cx="2133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08/26/2010</a:t>
            </a: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AE7ED-C3A1-4312-8B7C-5A50A35FA20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4915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62103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Lock Contention and Poor Granularity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638800" cy="29495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To acquire lock, must go through at least a few levels of cache </a:t>
            </a:r>
            <a:r>
              <a:rPr lang="en-US" smtClean="0">
                <a:solidFill>
                  <a:srgbClr val="333399"/>
                </a:solidFill>
                <a:ea typeface="ＭＳ Ｐゴシック" pitchFamily="34" charset="-128"/>
              </a:rPr>
              <a:t>(locality)</a:t>
            </a:r>
          </a:p>
          <a:p>
            <a:pPr marL="601663" lvl="2" indent="-203200" eaLnBrk="1" hangingPunct="1">
              <a:lnSpc>
                <a:spcPct val="75000"/>
              </a:lnSpc>
              <a:spcBef>
                <a:spcPct val="65000"/>
              </a:spcBef>
              <a:buFontTx/>
              <a:buChar char="•"/>
            </a:pPr>
            <a:r>
              <a:rPr lang="en-US" smtClean="0">
                <a:ea typeface="ＭＳ Ｐゴシック" pitchFamily="34" charset="-128"/>
              </a:rPr>
              <a:t>Local copy in register not going to be correct</a:t>
            </a:r>
            <a:endParaRPr lang="en-US" smtClean="0">
              <a:solidFill>
                <a:srgbClr val="333399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Not a lot of parallel work outside of acquiring/releasing lock</a:t>
            </a:r>
          </a:p>
        </p:txBody>
      </p:sp>
      <p:sp>
        <p:nvSpPr>
          <p:cNvPr id="2560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08/26/2010</a:t>
            </a:r>
          </a:p>
        </p:txBody>
      </p:sp>
      <p:sp>
        <p:nvSpPr>
          <p:cNvPr id="2560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81000"/>
          </a:xfrm>
        </p:spPr>
        <p:txBody>
          <a:bodyPr/>
          <a:lstStyle/>
          <a:p>
            <a:pPr>
              <a:defRPr/>
            </a:pPr>
            <a:r>
              <a:rPr lang="en-US" dirty="0"/>
              <a:t>CS4961</a:t>
            </a:r>
          </a:p>
        </p:txBody>
      </p:sp>
      <p:sp>
        <p:nvSpPr>
          <p:cNvPr id="25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827C6-01C7-44DB-AF8D-0BBD3305D18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5018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524000"/>
            <a:ext cx="2324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Try 3: Increase “Granularity”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8382000" cy="131921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Each thread operates on a private copy of count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Lock only to update global data from private copy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08/26/2010</a:t>
            </a:r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CS4961</a:t>
            </a:r>
          </a:p>
        </p:txBody>
      </p:sp>
      <p:sp>
        <p:nvSpPr>
          <p:cNvPr id="26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6B5F-1F74-48A5-B70A-759ECE6B4A6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2481263"/>
            <a:ext cx="5980113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mutex m;</a:t>
            </a:r>
          </a:p>
          <a:p>
            <a:r>
              <a:rPr lang="en-US" sz="2000">
                <a:latin typeface="Calibri" pitchFamily="34" charset="0"/>
              </a:rPr>
              <a:t>int block_length_per_thread = length/t;    </a:t>
            </a:r>
          </a:p>
          <a:p>
            <a:r>
              <a:rPr lang="en-US" sz="2000">
                <a:latin typeface="Calibri" pitchFamily="34" charset="0"/>
              </a:rPr>
              <a:t>int start = id * block_length_per_thread;    </a:t>
            </a:r>
          </a:p>
          <a:p>
            <a:r>
              <a:rPr lang="en-US" sz="2000">
                <a:latin typeface="Calibri" pitchFamily="34" charset="0"/>
              </a:rPr>
              <a:t>for (i=start; i&lt;start+block_length_per_thread; i++)  {           </a:t>
            </a:r>
          </a:p>
          <a:p>
            <a:r>
              <a:rPr lang="en-US" sz="2000">
                <a:latin typeface="Calibri" pitchFamily="34" charset="0"/>
              </a:rPr>
              <a:t>     if (array[i] == 3)          </a:t>
            </a:r>
          </a:p>
          <a:p>
            <a:r>
              <a:rPr lang="en-US" sz="2000">
                <a:latin typeface="Calibri" pitchFamily="34" charset="0"/>
              </a:rPr>
              <a:t>         private_count[id] += 1;        </a:t>
            </a:r>
          </a:p>
          <a:p>
            <a:r>
              <a:rPr lang="en-US" sz="2000">
                <a:latin typeface="Calibri" pitchFamily="34" charset="0"/>
              </a:rPr>
              <a:t>}</a:t>
            </a:r>
          </a:p>
          <a:p>
            <a:r>
              <a:rPr lang="en-US" sz="2000">
                <a:latin typeface="Calibri" pitchFamily="34" charset="0"/>
              </a:rPr>
              <a:t>mutex_lock(m);</a:t>
            </a:r>
          </a:p>
          <a:p>
            <a:r>
              <a:rPr lang="en-US" sz="2000">
                <a:latin typeface="Calibri" pitchFamily="34" charset="0"/>
              </a:rPr>
              <a:t>count += private_count[id];</a:t>
            </a:r>
          </a:p>
          <a:p>
            <a:r>
              <a:rPr lang="en-US" sz="2000">
                <a:latin typeface="Calibri" pitchFamily="34" charset="0"/>
              </a:rPr>
              <a:t>mutex_unlock(m);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Course Logistics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mtClean="0"/>
              <a:t>Class webpage will be headquarters for all slides, reading supplements, and assignments</a:t>
            </a:r>
          </a:p>
          <a:p>
            <a:pPr eaLnBrk="1" hangingPunct="1"/>
            <a:r>
              <a:rPr lang="en-US" smtClean="0"/>
              <a:t>Take lecture notes – as slides will be online sometime </a:t>
            </a:r>
            <a:r>
              <a:rPr lang="en-US" b="1" smtClean="0"/>
              <a:t>after </a:t>
            </a:r>
            <a:r>
              <a:rPr lang="en-US" smtClean="0"/>
              <a:t>the lecture</a:t>
            </a:r>
          </a:p>
          <a:p>
            <a:pPr eaLnBrk="1" hangingPunct="1"/>
            <a:r>
              <a:rPr lang="en-US" b="1" smtClean="0"/>
              <a:t>Informal class: </a:t>
            </a:r>
            <a:r>
              <a:rPr lang="en-US" smtClean="0"/>
              <a:t>Ask questions immediately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531813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Much Better, But Not Better than Sequential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305800" cy="7159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Subtle cache effects are limiting performance</a:t>
            </a:r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324600"/>
            <a:ext cx="2133600" cy="396875"/>
          </a:xfrm>
        </p:spPr>
        <p:txBody>
          <a:bodyPr/>
          <a:lstStyle/>
          <a:p>
            <a:pPr>
              <a:defRPr/>
            </a:pPr>
            <a:r>
              <a:rPr lang="en-US" dirty="0"/>
              <a:t>08/26/2010</a:t>
            </a:r>
          </a:p>
        </p:txBody>
      </p:sp>
      <p:sp>
        <p:nvSpPr>
          <p:cNvPr id="27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30B49-A53F-48B5-8D67-A42E14BFECE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5223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5689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352800"/>
            <a:ext cx="5867400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TextBox 9"/>
          <p:cNvSpPr txBox="1">
            <a:spLocks noChangeArrowheads="1"/>
          </p:cNvSpPr>
          <p:nvPr/>
        </p:nvSpPr>
        <p:spPr bwMode="auto">
          <a:xfrm>
            <a:off x="304800" y="43434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3399"/>
                </a:solidFill>
                <a:latin typeface="Calibri" pitchFamily="34" charset="0"/>
              </a:rPr>
              <a:t>Private variable ≠</a:t>
            </a:r>
          </a:p>
          <a:p>
            <a:r>
              <a:rPr lang="en-US" sz="2000">
                <a:solidFill>
                  <a:srgbClr val="333399"/>
                </a:solidFill>
                <a:latin typeface="Calibri" pitchFamily="34" charset="0"/>
              </a:rPr>
              <a:t>Private cache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98513" y="76200"/>
            <a:ext cx="7659687" cy="809625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Try 4: Force Private Variables into Different Cache Lines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7696200" cy="9953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Simple way to do this?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ＭＳ Ｐゴシック" pitchFamily="-111" charset="-128"/>
              </a:rPr>
              <a:t>See textbook for authors’ solution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08/26/2010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CS4961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24F72-2A29-4139-8A6A-D9C164A98C04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5325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194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457200" y="5105400"/>
            <a:ext cx="77660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333399"/>
                </a:solidFill>
                <a:latin typeface="Calibri" pitchFamily="34" charset="0"/>
              </a:rPr>
              <a:t>Parallel speedup when &lt;t = 2&gt;: </a:t>
            </a:r>
          </a:p>
          <a:p>
            <a:r>
              <a:rPr lang="en-US" sz="2200">
                <a:solidFill>
                  <a:srgbClr val="333399"/>
                </a:solidFill>
                <a:latin typeface="Calibri" pitchFamily="34" charset="0"/>
              </a:rPr>
              <a:t>         time(1)/time(2) = 0.91/0.51 </a:t>
            </a:r>
          </a:p>
          <a:p>
            <a:r>
              <a:rPr lang="en-US" sz="2200">
                <a:solidFill>
                  <a:srgbClr val="333399"/>
                </a:solidFill>
                <a:latin typeface="Calibri" pitchFamily="34" charset="0"/>
              </a:rPr>
              <a:t>                                 =  1.78 (close to number of processors!)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Discussion: Overheads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229600" cy="20923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were the overheads we saw with this example?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Extra code to determine portion of computation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Locking overhead: inherent cost plus contention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Cache effects: false sharing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08/26/2010</a:t>
            </a:r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CS4961</a:t>
            </a: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FB1DC-160B-42FE-BB83-BBCFE1D418BC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8229600" cy="5049838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Interestingly, this code represents a common pattern in parallel algorithms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A </a:t>
            </a:r>
            <a:r>
              <a:rPr lang="en-US" sz="2400" smtClean="0">
                <a:solidFill>
                  <a:srgbClr val="CC3300"/>
                </a:solidFill>
                <a:ea typeface="ＭＳ Ｐゴシック" pitchFamily="34" charset="-128"/>
              </a:rPr>
              <a:t>reduction</a:t>
            </a:r>
            <a:r>
              <a:rPr lang="en-US" sz="2400" smtClean="0">
                <a:ea typeface="ＭＳ Ｐゴシック" pitchFamily="34" charset="-128"/>
              </a:rPr>
              <a:t> computation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From a large amount of input data, compute a smaller result that represents a reduction in the dimensionality of the input 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In this case, a reduction from an array input to a scalar result (the count)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Reduction computations exhibit dependences that must be preserved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Looks like </a:t>
            </a:r>
            <a:r>
              <a:rPr lang="en-US" sz="2000" b="1" i="1" smtClean="0">
                <a:solidFill>
                  <a:srgbClr val="333399"/>
                </a:solidFill>
                <a:ea typeface="ＭＳ Ｐゴシック" pitchFamily="34" charset="-128"/>
              </a:rPr>
              <a:t>“result = result op …”</a:t>
            </a:r>
          </a:p>
          <a:p>
            <a:pPr lvl="1" eaLnBrk="1" hangingPunct="1"/>
            <a:r>
              <a:rPr lang="en-US" sz="2000" smtClean="0">
                <a:ea typeface="ＭＳ Ｐゴシック" pitchFamily="34" charset="-128"/>
              </a:rPr>
              <a:t>Operation </a:t>
            </a:r>
            <a:r>
              <a:rPr lang="en-US" sz="2000" b="1" i="1" smtClean="0">
                <a:solidFill>
                  <a:srgbClr val="333399"/>
                </a:solidFill>
                <a:ea typeface="ＭＳ Ｐゴシック" pitchFamily="34" charset="-128"/>
              </a:rPr>
              <a:t>op</a:t>
            </a:r>
            <a:r>
              <a:rPr lang="en-US" sz="2000" smtClean="0">
                <a:ea typeface="ＭＳ Ｐゴシック" pitchFamily="34" charset="-128"/>
              </a:rPr>
              <a:t> must be associative so that it is safe to reorder them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</a:rPr>
              <a:t>Aside: Floating point arithmetic is not truly associative, but usually ok to reorder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08/26/2010</a:t>
            </a:r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CS4961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0F9E-EA5A-4A18-A398-0D0614330220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30726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Generalizing from this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Why Study Parallelism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/>
            <a:r>
              <a:rPr lang="en-US" sz="2800" smtClean="0"/>
              <a:t>Currently, sequential processing is plenty fast for most of our daily computing uses</a:t>
            </a:r>
          </a:p>
          <a:p>
            <a:pPr eaLnBrk="1" hangingPunct="1"/>
            <a:r>
              <a:rPr lang="en-US" sz="2800" smtClean="0"/>
              <a:t>Some Advantages of Parallel include</a:t>
            </a:r>
          </a:p>
          <a:p>
            <a:pPr lvl="1" eaLnBrk="1" hangingPunct="1"/>
            <a:r>
              <a:rPr lang="en-US" smtClean="0"/>
              <a:t>The extra power from parallel computers is enabling in science, engineering, business, etc.</a:t>
            </a:r>
          </a:p>
          <a:p>
            <a:pPr lvl="1" eaLnBrk="1" hangingPunct="1"/>
            <a:r>
              <a:rPr lang="en-US" smtClean="0"/>
              <a:t>Multicore chips present new opportunities</a:t>
            </a:r>
          </a:p>
          <a:p>
            <a:pPr lvl="1" eaLnBrk="1" hangingPunct="1"/>
            <a:r>
              <a:rPr lang="en-US" smtClean="0"/>
              <a:t>Deep intellectual challenges for CS – models, programming languages, algorithms, 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Why is this Course Important?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888038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Multi-core and many-core era is here to stay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Why? Technology Trends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Many programmers will be developing parallel software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But still not everyone is trained in parallel programming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Learn how to put all these vast machine resources to the best use!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Useful for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Joining the work force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Graduate school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Our focus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Teach core concepts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Use common programming models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ＭＳ Ｐゴシック" pitchFamily="-111" charset="-128"/>
              </a:rPr>
              <a:t>Discuss broader spectrum of parallel computing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D6529C-DF66-4EC0-A890-BF90C8859021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6750" y="-198438"/>
            <a:ext cx="12757150" cy="731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8928100" y="3200400"/>
            <a:ext cx="1130300" cy="990600"/>
          </a:xfrm>
          <a:prstGeom prst="wedgeRoundRectCallout">
            <a:avLst>
              <a:gd name="adj1" fmla="val -88407"/>
              <a:gd name="adj2" fmla="val 14134"/>
              <a:gd name="adj3" fmla="val 16667"/>
            </a:avLst>
          </a:prstGeom>
          <a:solidFill>
            <a:srgbClr val="FFFF99"/>
          </a:solidFill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>
                <a:latin typeface="Comic Sans MS" pitchFamily="66" charset="0"/>
              </a:rPr>
              <a:t>Clock speed flattening sharply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7659687" cy="9906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Technology Trends: Power Density Limits Serial Performance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990600"/>
            <a:ext cx="7391400" cy="5392738"/>
          </a:xfrm>
        </p:spPr>
      </p:pic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676CDB-C717-4920-93B6-CE1DFF660273}" type="slidenum">
              <a:rPr lang="en-US" smtClean="0">
                <a:solidFill>
                  <a:srgbClr val="CC3300"/>
                </a:solidFill>
                <a:latin typeface="Helvetica" pitchFamily="-65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solidFill>
                <a:srgbClr val="CC3300"/>
              </a:solidFill>
              <a:latin typeface="Helvetica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2368</Words>
  <Application>Microsoft Office PowerPoint</Application>
  <PresentationFormat>On-screen Show (4:3)</PresentationFormat>
  <Paragraphs>466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Helvetica</vt:lpstr>
      <vt:lpstr>ＭＳ Ｐゴシック</vt:lpstr>
      <vt:lpstr>Comic Sans MS</vt:lpstr>
      <vt:lpstr>Wingdings</vt:lpstr>
      <vt:lpstr>Symbol</vt:lpstr>
      <vt:lpstr>Eurostile</vt:lpstr>
      <vt:lpstr>Times New Roman</vt:lpstr>
      <vt:lpstr>Office Theme</vt:lpstr>
      <vt:lpstr>Image</vt:lpstr>
      <vt:lpstr> Parallel Programming   Chapter 1  Introduction to Parallel Architectures     Johnnie Baker Spring 2011  </vt:lpstr>
      <vt:lpstr>Acknowledgements for material used in creating these slides</vt:lpstr>
      <vt:lpstr>Course Basic Details</vt:lpstr>
      <vt:lpstr>Course Basic Details (cont)</vt:lpstr>
      <vt:lpstr>Course Logistics</vt:lpstr>
      <vt:lpstr>Why Study Parallelism</vt:lpstr>
      <vt:lpstr>Why is this Course Important?</vt:lpstr>
      <vt:lpstr>Slide 8</vt:lpstr>
      <vt:lpstr>Technology Trends: Power Density Limits Serial Performance</vt:lpstr>
      <vt:lpstr>What to do with all these transistors? </vt:lpstr>
      <vt:lpstr> Scientific Simulation:  The Third Pillar of Science </vt:lpstr>
      <vt:lpstr>The quest for increasingly more powerful machines</vt:lpstr>
      <vt:lpstr>A Similar Phenomenon in Commodity Systems</vt:lpstr>
      <vt:lpstr>The fastest computer in the world today</vt:lpstr>
      <vt:lpstr>The SECOND fastest computer in the world today</vt:lpstr>
      <vt:lpstr>Example: Global Climate Modeling Problem</vt:lpstr>
      <vt:lpstr>Slide 17</vt:lpstr>
      <vt:lpstr>Some Characteristics of Scientific Simulation</vt:lpstr>
      <vt:lpstr>Example of Discretizing a Domain</vt:lpstr>
      <vt:lpstr>Parallel Programming Complexity</vt:lpstr>
      <vt:lpstr>Parallel and Distributed Computing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Is it really harder to “think” in parallel?</vt:lpstr>
      <vt:lpstr>Finding Enough Parallelism</vt:lpstr>
      <vt:lpstr>Overhead of Parallelism</vt:lpstr>
      <vt:lpstr>Load Imbalance</vt:lpstr>
      <vt:lpstr>Summary of Preceding Slides</vt:lpstr>
      <vt:lpstr>Reasoning about a Parallel Algorithm</vt:lpstr>
      <vt:lpstr>Reasoning about a parallel algorithm, cont.</vt:lpstr>
      <vt:lpstr>Race Condition or Data Dependence</vt:lpstr>
      <vt:lpstr>A Simple Example  </vt:lpstr>
      <vt:lpstr>Computation Partitioning</vt:lpstr>
      <vt:lpstr>Data Race on Count Variable</vt:lpstr>
      <vt:lpstr>What Happened?</vt:lpstr>
      <vt:lpstr>Try 2: Adding Locks</vt:lpstr>
      <vt:lpstr>Performance Problems </vt:lpstr>
      <vt:lpstr>Lock Contention and Poor Granularity</vt:lpstr>
      <vt:lpstr>Try 3: Increase “Granularity”</vt:lpstr>
      <vt:lpstr>Much Better, But Not Better than Sequential</vt:lpstr>
      <vt:lpstr>Try 4: Force Private Variables into Different Cache Lines </vt:lpstr>
      <vt:lpstr>Discussion: Overheads</vt:lpstr>
      <vt:lpstr>Generalizing from this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jbaker</dc:creator>
  <cp:lastModifiedBy>VuVanThieu</cp:lastModifiedBy>
  <cp:revision>40</cp:revision>
  <cp:lastPrinted>2011-01-14T18:01:30Z</cp:lastPrinted>
  <dcterms:created xsi:type="dcterms:W3CDTF">2006-08-16T00:00:00Z</dcterms:created>
  <dcterms:modified xsi:type="dcterms:W3CDTF">2016-01-12T08:51:24Z</dcterms:modified>
</cp:coreProperties>
</file>