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347" r:id="rId3"/>
    <p:sldId id="292" r:id="rId4"/>
    <p:sldId id="293" r:id="rId5"/>
    <p:sldId id="294" r:id="rId6"/>
    <p:sldId id="295" r:id="rId7"/>
    <p:sldId id="296" r:id="rId8"/>
    <p:sldId id="297" r:id="rId9"/>
    <p:sldId id="298" r:id="rId10"/>
    <p:sldId id="299" r:id="rId11"/>
    <p:sldId id="348" r:id="rId12"/>
    <p:sldId id="349" r:id="rId13"/>
    <p:sldId id="350" r:id="rId14"/>
    <p:sldId id="351" r:id="rId15"/>
    <p:sldId id="353" r:id="rId16"/>
    <p:sldId id="354" r:id="rId17"/>
    <p:sldId id="355" r:id="rId18"/>
    <p:sldId id="356" r:id="rId19"/>
    <p:sldId id="357"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8" r:id="rId51"/>
    <p:sldId id="337" r:id="rId52"/>
    <p:sldId id="339" r:id="rId53"/>
    <p:sldId id="359" r:id="rId54"/>
    <p:sldId id="340" r:id="rId55"/>
    <p:sldId id="341" r:id="rId56"/>
    <p:sldId id="342" r:id="rId57"/>
    <p:sldId id="343" r:id="rId58"/>
    <p:sldId id="344" r:id="rId59"/>
    <p:sldId id="345" r:id="rId60"/>
    <p:sldId id="346" r:id="rId61"/>
    <p:sldId id="358" r:id="rId62"/>
    <p:sldId id="261" r:id="rId63"/>
    <p:sldId id="262" r:id="rId64"/>
    <p:sldId id="362" r:id="rId65"/>
    <p:sldId id="263" r:id="rId66"/>
    <p:sldId id="360" r:id="rId67"/>
    <p:sldId id="264" r:id="rId68"/>
    <p:sldId id="265" r:id="rId69"/>
    <p:sldId id="266" r:id="rId70"/>
    <p:sldId id="267" r:id="rId71"/>
    <p:sldId id="361" r:id="rId72"/>
    <p:sldId id="268" r:id="rId73"/>
    <p:sldId id="269" r:id="rId74"/>
    <p:sldId id="270" r:id="rId75"/>
    <p:sldId id="271" r:id="rId76"/>
    <p:sldId id="272" r:id="rId77"/>
    <p:sldId id="273" r:id="rId78"/>
    <p:sldId id="274" r:id="rId79"/>
    <p:sldId id="275" r:id="rId80"/>
    <p:sldId id="276" r:id="rId81"/>
    <p:sldId id="277" r:id="rId82"/>
    <p:sldId id="278" r:id="rId83"/>
    <p:sldId id="279" r:id="rId84"/>
    <p:sldId id="280" r:id="rId85"/>
    <p:sldId id="281" r:id="rId86"/>
    <p:sldId id="282" r:id="rId87"/>
    <p:sldId id="283" r:id="rId88"/>
    <p:sldId id="284" r:id="rId89"/>
    <p:sldId id="285" r:id="rId90"/>
    <p:sldId id="286" r:id="rId91"/>
    <p:sldId id="287" r:id="rId92"/>
    <p:sldId id="288" r:id="rId93"/>
    <p:sldId id="289" r:id="rId94"/>
    <p:sldId id="290"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03" autoAdjust="0"/>
    <p:restoredTop sz="94700" autoAdjust="0"/>
  </p:normalViewPr>
  <p:slideViewPr>
    <p:cSldViewPr>
      <p:cViewPr varScale="1">
        <p:scale>
          <a:sx n="73" d="100"/>
          <a:sy n="73" d="100"/>
        </p:scale>
        <p:origin x="-17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3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262A269-4D25-42B5-94F0-76610CE7F532}" type="datetimeFigureOut">
              <a:rPr lang="en-US"/>
              <a:pPr>
                <a:defRPr/>
              </a:pPr>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B2E8CD7-2019-46F9-9C10-4F1CD49C3E1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31863">
              <a:defRPr>
                <a:solidFill>
                  <a:schemeClr val="tx1"/>
                </a:solidFill>
                <a:latin typeface="Calibri" pitchFamily="34" charset="0"/>
              </a:defRPr>
            </a:lvl1pPr>
            <a:lvl2pPr marL="742950" indent="-285750" defTabSz="931863">
              <a:defRPr>
                <a:solidFill>
                  <a:schemeClr val="tx1"/>
                </a:solidFill>
                <a:latin typeface="Calibri" pitchFamily="34" charset="0"/>
              </a:defRPr>
            </a:lvl2pPr>
            <a:lvl3pPr marL="1143000" indent="-228600" defTabSz="931863">
              <a:defRPr>
                <a:solidFill>
                  <a:schemeClr val="tx1"/>
                </a:solidFill>
                <a:latin typeface="Calibri" pitchFamily="34" charset="0"/>
              </a:defRPr>
            </a:lvl3pPr>
            <a:lvl4pPr marL="1600200" indent="-228600" defTabSz="931863">
              <a:defRPr>
                <a:solidFill>
                  <a:schemeClr val="tx1"/>
                </a:solidFill>
                <a:latin typeface="Calibri" pitchFamily="34" charset="0"/>
              </a:defRPr>
            </a:lvl4pPr>
            <a:lvl5pPr marL="2057400" indent="-228600" defTabSz="931863">
              <a:defRPr>
                <a:solidFill>
                  <a:schemeClr val="tx1"/>
                </a:solidFill>
                <a:latin typeface="Calibri" pitchFamily="34" charset="0"/>
              </a:defRPr>
            </a:lvl5pPr>
            <a:lvl6pPr marL="2514600" indent="-228600" defTabSz="931863" fontAlgn="base">
              <a:spcBef>
                <a:spcPct val="0"/>
              </a:spcBef>
              <a:spcAft>
                <a:spcPct val="0"/>
              </a:spcAft>
              <a:defRPr>
                <a:solidFill>
                  <a:schemeClr val="tx1"/>
                </a:solidFill>
                <a:latin typeface="Calibri" pitchFamily="34" charset="0"/>
              </a:defRPr>
            </a:lvl6pPr>
            <a:lvl7pPr marL="2971800" indent="-228600" defTabSz="931863" fontAlgn="base">
              <a:spcBef>
                <a:spcPct val="0"/>
              </a:spcBef>
              <a:spcAft>
                <a:spcPct val="0"/>
              </a:spcAft>
              <a:defRPr>
                <a:solidFill>
                  <a:schemeClr val="tx1"/>
                </a:solidFill>
                <a:latin typeface="Calibri" pitchFamily="34" charset="0"/>
              </a:defRPr>
            </a:lvl7pPr>
            <a:lvl8pPr marL="3429000" indent="-228600" defTabSz="931863" fontAlgn="base">
              <a:spcBef>
                <a:spcPct val="0"/>
              </a:spcBef>
              <a:spcAft>
                <a:spcPct val="0"/>
              </a:spcAft>
              <a:defRPr>
                <a:solidFill>
                  <a:schemeClr val="tx1"/>
                </a:solidFill>
                <a:latin typeface="Calibri" pitchFamily="34" charset="0"/>
              </a:defRPr>
            </a:lvl8pPr>
            <a:lvl9pPr marL="3886200" indent="-228600" defTabSz="931863"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2C5AFDE6-783D-49A4-957C-A267B0649BF0}" type="datetime1">
              <a:rPr lang="en-US" sz="1000" smtClean="0">
                <a:latin typeface="Times New Roman" pitchFamily="18" charset="0"/>
                <a:ea typeface="ＭＳ Ｐゴシック" pitchFamily="34" charset="-128"/>
              </a:rPr>
              <a:pPr eaLnBrk="0" fontAlgn="base" hangingPunct="0">
                <a:spcBef>
                  <a:spcPct val="0"/>
                </a:spcBef>
                <a:spcAft>
                  <a:spcPct val="0"/>
                </a:spcAft>
                <a:defRPr/>
              </a:pPr>
              <a:t>1/12/2016</a:t>
            </a:fld>
            <a:endParaRPr lang="en-US" sz="1000" smtClean="0">
              <a:latin typeface="Times New Roman" pitchFamily="18" charset="0"/>
              <a:ea typeface="ＭＳ Ｐゴシック" pitchFamily="34" charset="-128"/>
            </a:endParaRPr>
          </a:p>
        </p:txBody>
      </p:sp>
      <p:sp>
        <p:nvSpPr>
          <p:cNvPr id="92163" name="Rectangle 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Calibri" pitchFamily="34" charset="0"/>
              </a:defRPr>
            </a:lvl1pPr>
            <a:lvl2pPr marL="742950" indent="-285750" defTabSz="931863">
              <a:defRPr>
                <a:solidFill>
                  <a:schemeClr val="tx1"/>
                </a:solidFill>
                <a:latin typeface="Calibri" pitchFamily="34" charset="0"/>
              </a:defRPr>
            </a:lvl2pPr>
            <a:lvl3pPr marL="1143000" indent="-228600" defTabSz="931863">
              <a:defRPr>
                <a:solidFill>
                  <a:schemeClr val="tx1"/>
                </a:solidFill>
                <a:latin typeface="Calibri" pitchFamily="34" charset="0"/>
              </a:defRPr>
            </a:lvl3pPr>
            <a:lvl4pPr marL="1600200" indent="-228600" defTabSz="931863">
              <a:defRPr>
                <a:solidFill>
                  <a:schemeClr val="tx1"/>
                </a:solidFill>
                <a:latin typeface="Calibri" pitchFamily="34" charset="0"/>
              </a:defRPr>
            </a:lvl4pPr>
            <a:lvl5pPr marL="2057400" indent="-228600" defTabSz="931863">
              <a:defRPr>
                <a:solidFill>
                  <a:schemeClr val="tx1"/>
                </a:solidFill>
                <a:latin typeface="Calibri" pitchFamily="34" charset="0"/>
              </a:defRPr>
            </a:lvl5pPr>
            <a:lvl6pPr marL="2514600" indent="-228600" defTabSz="931863" fontAlgn="base">
              <a:spcBef>
                <a:spcPct val="0"/>
              </a:spcBef>
              <a:spcAft>
                <a:spcPct val="0"/>
              </a:spcAft>
              <a:defRPr>
                <a:solidFill>
                  <a:schemeClr val="tx1"/>
                </a:solidFill>
                <a:latin typeface="Calibri" pitchFamily="34" charset="0"/>
              </a:defRPr>
            </a:lvl6pPr>
            <a:lvl7pPr marL="2971800" indent="-228600" defTabSz="931863" fontAlgn="base">
              <a:spcBef>
                <a:spcPct val="0"/>
              </a:spcBef>
              <a:spcAft>
                <a:spcPct val="0"/>
              </a:spcAft>
              <a:defRPr>
                <a:solidFill>
                  <a:schemeClr val="tx1"/>
                </a:solidFill>
                <a:latin typeface="Calibri" pitchFamily="34" charset="0"/>
              </a:defRPr>
            </a:lvl7pPr>
            <a:lvl8pPr marL="3429000" indent="-228600" defTabSz="931863" fontAlgn="base">
              <a:spcBef>
                <a:spcPct val="0"/>
              </a:spcBef>
              <a:spcAft>
                <a:spcPct val="0"/>
              </a:spcAft>
              <a:defRPr>
                <a:solidFill>
                  <a:schemeClr val="tx1"/>
                </a:solidFill>
                <a:latin typeface="Calibri" pitchFamily="34" charset="0"/>
              </a:defRPr>
            </a:lvl8pPr>
            <a:lvl9pPr marL="3886200" indent="-228600" defTabSz="931863"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2E5452A0-F2CD-4834-8955-220FA79A95C8}" type="slidenum">
              <a:rPr lang="en-US" sz="1000" smtClean="0">
                <a:latin typeface="Times New Roman" pitchFamily="18" charset="0"/>
                <a:ea typeface="ＭＳ Ｐゴシック" pitchFamily="34" charset="-128"/>
              </a:rPr>
              <a:pPr eaLnBrk="0" fontAlgn="base" hangingPunct="0">
                <a:spcBef>
                  <a:spcPct val="0"/>
                </a:spcBef>
                <a:spcAft>
                  <a:spcPct val="0"/>
                </a:spcAft>
                <a:defRPr/>
              </a:pPr>
              <a:t>89</a:t>
            </a:fld>
            <a:endParaRPr lang="en-US" sz="1000" smtClean="0">
              <a:latin typeface="Times New Roman" pitchFamily="18" charset="0"/>
              <a:ea typeface="ＭＳ Ｐゴシック" pitchFamily="34" charset="-128"/>
            </a:endParaRPr>
          </a:p>
        </p:txBody>
      </p:sp>
      <p:sp>
        <p:nvSpPr>
          <p:cNvPr id="99332" name="Rectangle 2"/>
          <p:cNvSpPr>
            <a:spLocks noGrp="1" noRot="1" noChangeAspect="1" noChangeArrowheads="1" noTextEdit="1"/>
          </p:cNvSpPr>
          <p:nvPr>
            <p:ph type="sldImg"/>
          </p:nvPr>
        </p:nvSpPr>
        <p:spPr bwMode="auto">
          <a:xfrm>
            <a:off x="1100138" y="676275"/>
            <a:ext cx="4602162" cy="3452813"/>
          </a:xfrm>
          <a:noFill/>
          <a:ln>
            <a:solidFill>
              <a:srgbClr val="000000"/>
            </a:solidFill>
            <a:miter lim="800000"/>
            <a:headEnd/>
            <a:tailEnd/>
          </a:ln>
        </p:spPr>
      </p:sp>
      <p:sp>
        <p:nvSpPr>
          <p:cNvPr id="99333" name="Rectangle 3"/>
          <p:cNvSpPr>
            <a:spLocks noGrp="1" noChangeArrowheads="1"/>
          </p:cNvSpPr>
          <p:nvPr>
            <p:ph type="body" idx="1"/>
          </p:nvPr>
        </p:nvSpPr>
        <p:spPr bwMode="auto">
          <a:xfrm>
            <a:off x="896938" y="4354513"/>
            <a:ext cx="5083175" cy="4127500"/>
          </a:xfrm>
          <a:noFill/>
        </p:spPr>
        <p:txBody>
          <a:bodyPr wrap="square" numCol="1" anchor="t" anchorCtr="0" compatLnSpc="1">
            <a:prstTxWarp prst="textNoShape">
              <a:avLst/>
            </a:prstTxWarp>
          </a:bodyPr>
          <a:lstStyle/>
          <a:p>
            <a:pPr marL="215900" indent="-215900" defTabSz="863600" eaLnBrk="1" hangingPunct="1">
              <a:spcBef>
                <a:spcPct val="0"/>
              </a:spcBef>
              <a:buFontTx/>
              <a:buAutoNum type="arabicPeriod"/>
            </a:pPr>
            <a:endParaRPr lang="en-US" altLang="ko-KR" smtClean="0">
              <a:latin typeface="Arial" charset="0"/>
              <a:ea typeface="굴림" pitchFamily="34" charset="-127"/>
              <a:sym typeface="Wingdings" pitchFamily="2"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31863">
              <a:defRPr>
                <a:solidFill>
                  <a:schemeClr val="tx1"/>
                </a:solidFill>
                <a:latin typeface="Calibri" pitchFamily="34" charset="0"/>
              </a:defRPr>
            </a:lvl1pPr>
            <a:lvl2pPr marL="742950" indent="-285750" defTabSz="931863">
              <a:defRPr>
                <a:solidFill>
                  <a:schemeClr val="tx1"/>
                </a:solidFill>
                <a:latin typeface="Calibri" pitchFamily="34" charset="0"/>
              </a:defRPr>
            </a:lvl2pPr>
            <a:lvl3pPr marL="1143000" indent="-228600" defTabSz="931863">
              <a:defRPr>
                <a:solidFill>
                  <a:schemeClr val="tx1"/>
                </a:solidFill>
                <a:latin typeface="Calibri" pitchFamily="34" charset="0"/>
              </a:defRPr>
            </a:lvl3pPr>
            <a:lvl4pPr marL="1600200" indent="-228600" defTabSz="931863">
              <a:defRPr>
                <a:solidFill>
                  <a:schemeClr val="tx1"/>
                </a:solidFill>
                <a:latin typeface="Calibri" pitchFamily="34" charset="0"/>
              </a:defRPr>
            </a:lvl4pPr>
            <a:lvl5pPr marL="2057400" indent="-228600" defTabSz="931863">
              <a:defRPr>
                <a:solidFill>
                  <a:schemeClr val="tx1"/>
                </a:solidFill>
                <a:latin typeface="Calibri" pitchFamily="34" charset="0"/>
              </a:defRPr>
            </a:lvl5pPr>
            <a:lvl6pPr marL="2514600" indent="-228600" defTabSz="931863" fontAlgn="base">
              <a:spcBef>
                <a:spcPct val="0"/>
              </a:spcBef>
              <a:spcAft>
                <a:spcPct val="0"/>
              </a:spcAft>
              <a:defRPr>
                <a:solidFill>
                  <a:schemeClr val="tx1"/>
                </a:solidFill>
                <a:latin typeface="Calibri" pitchFamily="34" charset="0"/>
              </a:defRPr>
            </a:lvl6pPr>
            <a:lvl7pPr marL="2971800" indent="-228600" defTabSz="931863" fontAlgn="base">
              <a:spcBef>
                <a:spcPct val="0"/>
              </a:spcBef>
              <a:spcAft>
                <a:spcPct val="0"/>
              </a:spcAft>
              <a:defRPr>
                <a:solidFill>
                  <a:schemeClr val="tx1"/>
                </a:solidFill>
                <a:latin typeface="Calibri" pitchFamily="34" charset="0"/>
              </a:defRPr>
            </a:lvl7pPr>
            <a:lvl8pPr marL="3429000" indent="-228600" defTabSz="931863" fontAlgn="base">
              <a:spcBef>
                <a:spcPct val="0"/>
              </a:spcBef>
              <a:spcAft>
                <a:spcPct val="0"/>
              </a:spcAft>
              <a:defRPr>
                <a:solidFill>
                  <a:schemeClr val="tx1"/>
                </a:solidFill>
                <a:latin typeface="Calibri" pitchFamily="34" charset="0"/>
              </a:defRPr>
            </a:lvl8pPr>
            <a:lvl9pPr marL="3886200" indent="-228600" defTabSz="931863"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84CD145A-80B2-4B63-AA4E-C2A1728118F5}" type="datetime1">
              <a:rPr lang="en-US" sz="1000" smtClean="0">
                <a:latin typeface="Times New Roman" pitchFamily="18" charset="0"/>
                <a:ea typeface="ＭＳ Ｐゴシック" pitchFamily="34" charset="-128"/>
              </a:rPr>
              <a:pPr eaLnBrk="0" fontAlgn="base" hangingPunct="0">
                <a:spcBef>
                  <a:spcPct val="0"/>
                </a:spcBef>
                <a:spcAft>
                  <a:spcPct val="0"/>
                </a:spcAft>
                <a:defRPr/>
              </a:pPr>
              <a:t>1/12/2016</a:t>
            </a:fld>
            <a:endParaRPr lang="en-US" sz="1000" smtClean="0">
              <a:latin typeface="Times New Roman" pitchFamily="18" charset="0"/>
              <a:ea typeface="ＭＳ Ｐゴシック" pitchFamily="34" charset="-128"/>
            </a:endParaRPr>
          </a:p>
        </p:txBody>
      </p:sp>
      <p:sp>
        <p:nvSpPr>
          <p:cNvPr id="93187" name="Rectangle 5"/>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Calibri" pitchFamily="34" charset="0"/>
              </a:defRPr>
            </a:lvl1pPr>
            <a:lvl2pPr marL="742950" indent="-285750" defTabSz="931863">
              <a:defRPr>
                <a:solidFill>
                  <a:schemeClr val="tx1"/>
                </a:solidFill>
                <a:latin typeface="Calibri" pitchFamily="34" charset="0"/>
              </a:defRPr>
            </a:lvl2pPr>
            <a:lvl3pPr marL="1143000" indent="-228600" defTabSz="931863">
              <a:defRPr>
                <a:solidFill>
                  <a:schemeClr val="tx1"/>
                </a:solidFill>
                <a:latin typeface="Calibri" pitchFamily="34" charset="0"/>
              </a:defRPr>
            </a:lvl3pPr>
            <a:lvl4pPr marL="1600200" indent="-228600" defTabSz="931863">
              <a:defRPr>
                <a:solidFill>
                  <a:schemeClr val="tx1"/>
                </a:solidFill>
                <a:latin typeface="Calibri" pitchFamily="34" charset="0"/>
              </a:defRPr>
            </a:lvl4pPr>
            <a:lvl5pPr marL="2057400" indent="-228600" defTabSz="931863">
              <a:defRPr>
                <a:solidFill>
                  <a:schemeClr val="tx1"/>
                </a:solidFill>
                <a:latin typeface="Calibri" pitchFamily="34" charset="0"/>
              </a:defRPr>
            </a:lvl5pPr>
            <a:lvl6pPr marL="2514600" indent="-228600" defTabSz="931863" fontAlgn="base">
              <a:spcBef>
                <a:spcPct val="0"/>
              </a:spcBef>
              <a:spcAft>
                <a:spcPct val="0"/>
              </a:spcAft>
              <a:defRPr>
                <a:solidFill>
                  <a:schemeClr val="tx1"/>
                </a:solidFill>
                <a:latin typeface="Calibri" pitchFamily="34" charset="0"/>
              </a:defRPr>
            </a:lvl6pPr>
            <a:lvl7pPr marL="2971800" indent="-228600" defTabSz="931863" fontAlgn="base">
              <a:spcBef>
                <a:spcPct val="0"/>
              </a:spcBef>
              <a:spcAft>
                <a:spcPct val="0"/>
              </a:spcAft>
              <a:defRPr>
                <a:solidFill>
                  <a:schemeClr val="tx1"/>
                </a:solidFill>
                <a:latin typeface="Calibri" pitchFamily="34" charset="0"/>
              </a:defRPr>
            </a:lvl7pPr>
            <a:lvl8pPr marL="3429000" indent="-228600" defTabSz="931863" fontAlgn="base">
              <a:spcBef>
                <a:spcPct val="0"/>
              </a:spcBef>
              <a:spcAft>
                <a:spcPct val="0"/>
              </a:spcAft>
              <a:defRPr>
                <a:solidFill>
                  <a:schemeClr val="tx1"/>
                </a:solidFill>
                <a:latin typeface="Calibri" pitchFamily="34" charset="0"/>
              </a:defRPr>
            </a:lvl8pPr>
            <a:lvl9pPr marL="3886200" indent="-228600" defTabSz="931863"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0F9A6A6E-0863-47EC-8ED4-2A25735080A8}" type="slidenum">
              <a:rPr lang="en-US" sz="1000" smtClean="0">
                <a:latin typeface="Times New Roman" pitchFamily="18" charset="0"/>
                <a:ea typeface="ＭＳ Ｐゴシック" pitchFamily="34" charset="-128"/>
              </a:rPr>
              <a:pPr eaLnBrk="0" fontAlgn="base" hangingPunct="0">
                <a:spcBef>
                  <a:spcPct val="0"/>
                </a:spcBef>
                <a:spcAft>
                  <a:spcPct val="0"/>
                </a:spcAft>
                <a:defRPr/>
              </a:pPr>
              <a:t>90</a:t>
            </a:fld>
            <a:endParaRPr lang="en-US" sz="1000" smtClean="0">
              <a:latin typeface="Times New Roman" pitchFamily="18" charset="0"/>
              <a:ea typeface="ＭＳ Ｐゴシック" pitchFamily="34" charset="-128"/>
            </a:endParaRPr>
          </a:p>
        </p:txBody>
      </p:sp>
      <p:sp>
        <p:nvSpPr>
          <p:cNvPr id="100356" name="Rectangle 2"/>
          <p:cNvSpPr>
            <a:spLocks noGrp="1" noRot="1" noChangeAspect="1" noChangeArrowheads="1" noTextEdit="1"/>
          </p:cNvSpPr>
          <p:nvPr>
            <p:ph type="sldImg"/>
          </p:nvPr>
        </p:nvSpPr>
        <p:spPr bwMode="auto">
          <a:xfrm>
            <a:off x="1100138" y="676275"/>
            <a:ext cx="4602162" cy="3452813"/>
          </a:xfrm>
          <a:noFill/>
          <a:ln>
            <a:solidFill>
              <a:srgbClr val="000000"/>
            </a:solidFill>
            <a:miter lim="800000"/>
            <a:headEnd/>
            <a:tailEnd/>
          </a:ln>
        </p:spPr>
      </p:sp>
      <p:sp>
        <p:nvSpPr>
          <p:cNvPr id="100357" name="Rectangle 3"/>
          <p:cNvSpPr>
            <a:spLocks noGrp="1" noChangeArrowheads="1"/>
          </p:cNvSpPr>
          <p:nvPr>
            <p:ph type="body" idx="1"/>
          </p:nvPr>
        </p:nvSpPr>
        <p:spPr bwMode="auto">
          <a:xfrm>
            <a:off x="896938" y="4354513"/>
            <a:ext cx="5083175" cy="4127500"/>
          </a:xfrm>
          <a:noFill/>
        </p:spPr>
        <p:txBody>
          <a:bodyPr wrap="square" numCol="1" anchor="t" anchorCtr="0" compatLnSpc="1">
            <a:prstTxWarp prst="textNoShape">
              <a:avLst/>
            </a:prstTxWarp>
          </a:bodyPr>
          <a:lstStyle/>
          <a:p>
            <a:pPr marL="215900" indent="-215900" defTabSz="863600" eaLnBrk="1" hangingPunct="1">
              <a:spcBef>
                <a:spcPct val="0"/>
              </a:spcBef>
              <a:buFontTx/>
              <a:buChar char="-"/>
            </a:pPr>
            <a:endParaRPr lang="en-US" altLang="ko-KR" smtClean="0">
              <a:latin typeface="Arial" charset="0"/>
              <a:ea typeface="굴림"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09/08/2009</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55532D14-8B33-4089-AD4F-1E74657BB1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09/08/2009</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57A18855-D486-467F-8B85-BEC55FBC89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09/08/2009</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D9537C11-F9D6-4DC8-B10A-C19493F42D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09/08/2009</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06222D9D-A5CC-45F6-8B9B-C682B3FF7A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09/08/2009</a:t>
            </a:r>
          </a:p>
        </p:txBody>
      </p:sp>
      <p:sp>
        <p:nvSpPr>
          <p:cNvPr id="5" name="Footer Placeholder 4"/>
          <p:cNvSpPr>
            <a:spLocks noGrp="1"/>
          </p:cNvSpPr>
          <p:nvPr>
            <p:ph type="ftr" sz="quarter" idx="11"/>
          </p:nvPr>
        </p:nvSpPr>
        <p:spPr/>
        <p:txBody>
          <a:bodyPr/>
          <a:lstStyle>
            <a:lvl1pPr>
              <a:defRPr/>
            </a:lvl1pPr>
          </a:lstStyle>
          <a:p>
            <a:pPr>
              <a:defRPr/>
            </a:pPr>
            <a:r>
              <a:rPr lang="en-US"/>
              <a:t>CS4961</a:t>
            </a:r>
          </a:p>
        </p:txBody>
      </p:sp>
      <p:sp>
        <p:nvSpPr>
          <p:cNvPr id="6" name="Slide Number Placeholder 5"/>
          <p:cNvSpPr>
            <a:spLocks noGrp="1"/>
          </p:cNvSpPr>
          <p:nvPr>
            <p:ph type="sldNum" sz="quarter" idx="12"/>
          </p:nvPr>
        </p:nvSpPr>
        <p:spPr/>
        <p:txBody>
          <a:bodyPr/>
          <a:lstStyle>
            <a:lvl1pPr>
              <a:defRPr/>
            </a:lvl1pPr>
          </a:lstStyle>
          <a:p>
            <a:pPr>
              <a:defRPr/>
            </a:pPr>
            <a:fld id="{CF601BC7-8D1A-41E6-A087-A77F422CC6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09/08/2009</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E340F909-03F4-45FA-A28F-BCA402B98F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09/08/2009</a:t>
            </a:r>
          </a:p>
        </p:txBody>
      </p:sp>
      <p:sp>
        <p:nvSpPr>
          <p:cNvPr id="8" name="Footer Placeholder 4"/>
          <p:cNvSpPr>
            <a:spLocks noGrp="1"/>
          </p:cNvSpPr>
          <p:nvPr>
            <p:ph type="ftr" sz="quarter" idx="11"/>
          </p:nvPr>
        </p:nvSpPr>
        <p:spPr/>
        <p:txBody>
          <a:bodyPr/>
          <a:lstStyle>
            <a:lvl1pPr>
              <a:defRPr/>
            </a:lvl1pPr>
          </a:lstStyle>
          <a:p>
            <a:pPr>
              <a:defRPr/>
            </a:pPr>
            <a:r>
              <a:rPr lang="en-US"/>
              <a:t>CS4961</a:t>
            </a:r>
          </a:p>
        </p:txBody>
      </p:sp>
      <p:sp>
        <p:nvSpPr>
          <p:cNvPr id="9" name="Slide Number Placeholder 5"/>
          <p:cNvSpPr>
            <a:spLocks noGrp="1"/>
          </p:cNvSpPr>
          <p:nvPr>
            <p:ph type="sldNum" sz="quarter" idx="12"/>
          </p:nvPr>
        </p:nvSpPr>
        <p:spPr/>
        <p:txBody>
          <a:bodyPr/>
          <a:lstStyle>
            <a:lvl1pPr>
              <a:defRPr/>
            </a:lvl1pPr>
          </a:lstStyle>
          <a:p>
            <a:pPr>
              <a:defRPr/>
            </a:pPr>
            <a:fld id="{82865EF8-B166-4A5F-B575-FA757212FA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09/08/2009</a:t>
            </a:r>
          </a:p>
        </p:txBody>
      </p:sp>
      <p:sp>
        <p:nvSpPr>
          <p:cNvPr id="4" name="Footer Placeholder 4"/>
          <p:cNvSpPr>
            <a:spLocks noGrp="1"/>
          </p:cNvSpPr>
          <p:nvPr>
            <p:ph type="ftr" sz="quarter" idx="11"/>
          </p:nvPr>
        </p:nvSpPr>
        <p:spPr/>
        <p:txBody>
          <a:bodyPr/>
          <a:lstStyle>
            <a:lvl1pPr>
              <a:defRPr/>
            </a:lvl1pPr>
          </a:lstStyle>
          <a:p>
            <a:pPr>
              <a:defRPr/>
            </a:pPr>
            <a:r>
              <a:rPr lang="en-US"/>
              <a:t>CS4961</a:t>
            </a:r>
          </a:p>
        </p:txBody>
      </p:sp>
      <p:sp>
        <p:nvSpPr>
          <p:cNvPr id="5" name="Slide Number Placeholder 5"/>
          <p:cNvSpPr>
            <a:spLocks noGrp="1"/>
          </p:cNvSpPr>
          <p:nvPr>
            <p:ph type="sldNum" sz="quarter" idx="12"/>
          </p:nvPr>
        </p:nvSpPr>
        <p:spPr/>
        <p:txBody>
          <a:bodyPr/>
          <a:lstStyle>
            <a:lvl1pPr>
              <a:defRPr/>
            </a:lvl1pPr>
          </a:lstStyle>
          <a:p>
            <a:pPr>
              <a:defRPr/>
            </a:pPr>
            <a:fld id="{A0878226-ABA4-4770-A8A0-863DDE3125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09/08/2009</a:t>
            </a:r>
          </a:p>
        </p:txBody>
      </p:sp>
      <p:sp>
        <p:nvSpPr>
          <p:cNvPr id="3" name="Footer Placeholder 4"/>
          <p:cNvSpPr>
            <a:spLocks noGrp="1"/>
          </p:cNvSpPr>
          <p:nvPr>
            <p:ph type="ftr" sz="quarter" idx="11"/>
          </p:nvPr>
        </p:nvSpPr>
        <p:spPr/>
        <p:txBody>
          <a:bodyPr/>
          <a:lstStyle>
            <a:lvl1pPr>
              <a:defRPr/>
            </a:lvl1pPr>
          </a:lstStyle>
          <a:p>
            <a:pPr>
              <a:defRPr/>
            </a:pPr>
            <a:r>
              <a:rPr lang="en-US"/>
              <a:t>CS4961</a:t>
            </a:r>
          </a:p>
        </p:txBody>
      </p:sp>
      <p:sp>
        <p:nvSpPr>
          <p:cNvPr id="4" name="Slide Number Placeholder 5"/>
          <p:cNvSpPr>
            <a:spLocks noGrp="1"/>
          </p:cNvSpPr>
          <p:nvPr>
            <p:ph type="sldNum" sz="quarter" idx="12"/>
          </p:nvPr>
        </p:nvSpPr>
        <p:spPr/>
        <p:txBody>
          <a:bodyPr/>
          <a:lstStyle>
            <a:lvl1pPr>
              <a:defRPr/>
            </a:lvl1pPr>
          </a:lstStyle>
          <a:p>
            <a:pPr>
              <a:defRPr/>
            </a:pPr>
            <a:fld id="{DE94E055-52CF-4896-8093-52FF8E98412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09/08/2009</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A211DA34-D0EF-4C2B-9C98-443BD00FC5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09/08/2009</a:t>
            </a:r>
          </a:p>
        </p:txBody>
      </p:sp>
      <p:sp>
        <p:nvSpPr>
          <p:cNvPr id="6" name="Footer Placeholder 4"/>
          <p:cNvSpPr>
            <a:spLocks noGrp="1"/>
          </p:cNvSpPr>
          <p:nvPr>
            <p:ph type="ftr" sz="quarter" idx="11"/>
          </p:nvPr>
        </p:nvSpPr>
        <p:spPr/>
        <p:txBody>
          <a:bodyPr/>
          <a:lstStyle>
            <a:lvl1pPr>
              <a:defRPr/>
            </a:lvl1pPr>
          </a:lstStyle>
          <a:p>
            <a:pPr>
              <a:defRPr/>
            </a:pPr>
            <a:r>
              <a:rPr lang="en-US"/>
              <a:t>CS4961</a:t>
            </a:r>
          </a:p>
        </p:txBody>
      </p:sp>
      <p:sp>
        <p:nvSpPr>
          <p:cNvPr id="7" name="Slide Number Placeholder 5"/>
          <p:cNvSpPr>
            <a:spLocks noGrp="1"/>
          </p:cNvSpPr>
          <p:nvPr>
            <p:ph type="sldNum" sz="quarter" idx="12"/>
          </p:nvPr>
        </p:nvSpPr>
        <p:spPr/>
        <p:txBody>
          <a:bodyPr/>
          <a:lstStyle>
            <a:lvl1pPr>
              <a:defRPr/>
            </a:lvl1pPr>
          </a:lstStyle>
          <a:p>
            <a:pPr>
              <a:defRPr/>
            </a:pPr>
            <a:fld id="{08BFEFF8-5DAA-4ACC-8B6E-02F5E1D533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09/08/2009</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CS4961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3F05E7D-205B-4F39-B77C-58D85D911D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learspeed.com/" TargetMode="External"/><Relationship Id="rId2" Type="http://schemas.openxmlformats.org/officeDocument/2006/relationships/hyperlink" Target="http://www.wscape.com/" TargetMode="External"/><Relationship Id="rId1" Type="http://schemas.openxmlformats.org/officeDocument/2006/relationships/slideLayout" Target="../slideLayouts/slideLayout2.xml"/><Relationship Id="rId4" Type="http://schemas.openxmlformats.org/officeDocument/2006/relationships/hyperlink" Target="http://www.cs.kent.edu/~jbaker/ClearSpe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dictionary.sensagent.com/Associativity/en-en/" TargetMode="External"/><Relationship Id="rId7" Type="http://schemas.openxmlformats.org/officeDocument/2006/relationships/hyperlink" Target="http://dictionary.sensagent.com/Integer_overflow/en-en/" TargetMode="External"/><Relationship Id="rId2" Type="http://schemas.openxmlformats.org/officeDocument/2006/relationships/hyperlink" Target="http://dictionary.sensagent.com/Arithmetic/en-en/" TargetMode="External"/><Relationship Id="rId1" Type="http://schemas.openxmlformats.org/officeDocument/2006/relationships/slideLayout" Target="../slideLayouts/slideLayout2.xml"/><Relationship Id="rId6" Type="http://schemas.openxmlformats.org/officeDocument/2006/relationships/hyperlink" Target="http://dictionary.sensagent.com/Modular_arithmetic/en-en/" TargetMode="External"/><Relationship Id="rId5" Type="http://schemas.openxmlformats.org/officeDocument/2006/relationships/hyperlink" Target="http://dictionary.sensagent.com/Microprocessor/en-en/" TargetMode="External"/><Relationship Id="rId4" Type="http://schemas.openxmlformats.org/officeDocument/2006/relationships/hyperlink" Target="http://dictionary.sensagent.com/Distributivity/en-en/"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609600" y="457200"/>
            <a:ext cx="8001000" cy="5632450"/>
          </a:xfrm>
        </p:spPr>
        <p:txBody>
          <a:bodyPr rtlCol="0">
            <a:normAutofit fontScale="90000"/>
          </a:bodyPr>
          <a:lstStyle/>
          <a:p>
            <a:pPr eaLnBrk="1" fontAlgn="auto" hangingPunct="1">
              <a:spcAft>
                <a:spcPts val="0"/>
              </a:spcAft>
              <a:defRPr/>
            </a:pPr>
            <a:r>
              <a:rPr lang="en-US" dirty="0" smtClean="0">
                <a:latin typeface="Helvetica" pitchFamily="-65" charset="0"/>
                <a:ea typeface="ＭＳ Ｐゴシック" pitchFamily="34" charset="-128"/>
              </a:rPr>
              <a:t>CS4961 Parallel Programming</a:t>
            </a:r>
            <a:br>
              <a:rPr lang="en-US"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
            </a:r>
            <a:br>
              <a:rPr lang="en-US"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
            </a:r>
            <a:br>
              <a:rPr lang="en-US"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Chapter </a:t>
            </a:r>
            <a:r>
              <a:rPr lang="en-US" dirty="0">
                <a:latin typeface="Helvetica" pitchFamily="-65" charset="0"/>
                <a:ea typeface="ＭＳ Ｐゴシック" pitchFamily="34" charset="-128"/>
              </a:rPr>
              <a:t>5</a:t>
            </a:r>
            <a:r>
              <a:rPr lang="en-US" dirty="0" smtClean="0">
                <a:latin typeface="Helvetica" pitchFamily="-65" charset="0"/>
                <a:ea typeface="ＭＳ Ｐゴシック" pitchFamily="34" charset="-128"/>
              </a:rPr>
              <a:t> </a:t>
            </a:r>
            <a:br>
              <a:rPr lang="en-US"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Introduction to SIMD</a:t>
            </a:r>
            <a:br>
              <a:rPr lang="en-US"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
            </a:r>
            <a:br>
              <a:rPr lang="en-US" dirty="0" smtClean="0">
                <a:latin typeface="Helvetica" pitchFamily="-65" charset="0"/>
                <a:ea typeface="ＭＳ Ｐゴシック" pitchFamily="34" charset="-128"/>
              </a:rPr>
            </a:br>
            <a:r>
              <a:rPr lang="en-US" sz="2800" dirty="0" smtClean="0">
                <a:latin typeface="Helvetica" pitchFamily="-65" charset="0"/>
                <a:ea typeface="ＭＳ Ｐゴシック" pitchFamily="34" charset="-128"/>
              </a:rPr>
              <a:t>Johnnie Baker</a:t>
            </a:r>
            <a:br>
              <a:rPr lang="en-US" sz="2800" dirty="0" smtClean="0">
                <a:latin typeface="Helvetica" pitchFamily="-65" charset="0"/>
                <a:ea typeface="ＭＳ Ｐゴシック" pitchFamily="34" charset="-128"/>
              </a:rPr>
            </a:br>
            <a:r>
              <a:rPr lang="en-US" sz="2800" dirty="0" smtClean="0">
                <a:latin typeface="Helvetica" pitchFamily="-65" charset="0"/>
                <a:ea typeface="ＭＳ Ｐゴシック" pitchFamily="34" charset="-128"/>
              </a:rPr>
              <a:t>January 14, 2011</a:t>
            </a:r>
            <a:br>
              <a:rPr lang="en-US" sz="2800" dirty="0" smtClean="0">
                <a:latin typeface="Helvetica" pitchFamily="-65" charset="0"/>
                <a:ea typeface="ＭＳ Ｐゴシック" pitchFamily="34" charset="-128"/>
              </a:rPr>
            </a:br>
            <a:r>
              <a:rPr lang="en-US" dirty="0" smtClean="0">
                <a:latin typeface="Helvetica" pitchFamily="-65" charset="0"/>
                <a:ea typeface="ＭＳ Ｐゴシック" pitchFamily="34" charset="-128"/>
              </a:rPr>
              <a:t/>
            </a:r>
            <a:br>
              <a:rPr lang="en-US" dirty="0" smtClean="0">
                <a:latin typeface="Helvetica" pitchFamily="-65" charset="0"/>
                <a:ea typeface="ＭＳ Ｐゴシック" pitchFamily="34" charset="-128"/>
              </a:rPr>
            </a:br>
            <a:endParaRPr lang="en-US" dirty="0" smtClean="0">
              <a:latin typeface="Helvetica" pitchFamily="-65" charset="0"/>
              <a:ea typeface="ＭＳ Ｐゴシック" pitchFamily="34" charset="-128"/>
            </a:endParaRPr>
          </a:p>
        </p:txBody>
      </p:sp>
      <p:sp>
        <p:nvSpPr>
          <p:cNvPr id="3" name="Slide Number Placeholder 2"/>
          <p:cNvSpPr>
            <a:spLocks noGrp="1"/>
          </p:cNvSpPr>
          <p:nvPr>
            <p:ph type="sldNum" sz="quarter" idx="12"/>
          </p:nvPr>
        </p:nvSpPr>
        <p:spPr/>
        <p:txBody>
          <a:bodyPr/>
          <a:lstStyle/>
          <a:p>
            <a:pPr>
              <a:defRPr/>
            </a:pPr>
            <a:fld id="{EBC64604-D332-436B-A045-9406606FC4D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B6D6BB3-1CDD-4DFD-95E7-7150A04918FF}" type="slidenum">
              <a:rPr lang="en-US" smtClean="0">
                <a:latin typeface="Arial" charset="0"/>
              </a:rPr>
              <a:pPr fontAlgn="base">
                <a:spcBef>
                  <a:spcPct val="0"/>
                </a:spcBef>
                <a:spcAft>
                  <a:spcPct val="0"/>
                </a:spcAft>
                <a:defRPr/>
              </a:pPr>
              <a:t>10</a:t>
            </a:fld>
            <a:endParaRPr lang="en-US" smtClean="0">
              <a:latin typeface="Arial" charset="0"/>
            </a:endParaRPr>
          </a:p>
        </p:txBody>
      </p:sp>
      <p:sp>
        <p:nvSpPr>
          <p:cNvPr id="11267" name="Rectangle 2"/>
          <p:cNvSpPr>
            <a:spLocks noGrp="1" noChangeArrowheads="1"/>
          </p:cNvSpPr>
          <p:nvPr>
            <p:ph type="title"/>
          </p:nvPr>
        </p:nvSpPr>
        <p:spPr>
          <a:xfrm>
            <a:off x="457200" y="274638"/>
            <a:ext cx="8229600" cy="792162"/>
          </a:xfrm>
        </p:spPr>
        <p:txBody>
          <a:bodyPr/>
          <a:lstStyle/>
          <a:p>
            <a:pPr eaLnBrk="1" hangingPunct="1"/>
            <a:r>
              <a:rPr lang="en-US" sz="4000" smtClean="0"/>
              <a:t>MISD</a:t>
            </a:r>
          </a:p>
        </p:txBody>
      </p:sp>
      <p:sp>
        <p:nvSpPr>
          <p:cNvPr id="92163" name="Rectangle 3"/>
          <p:cNvSpPr>
            <a:spLocks noGrp="1" noChangeArrowheads="1"/>
          </p:cNvSpPr>
          <p:nvPr>
            <p:ph type="body" idx="1"/>
          </p:nvPr>
        </p:nvSpPr>
        <p:spPr>
          <a:xfrm>
            <a:off x="457200" y="1447800"/>
            <a:ext cx="8229600" cy="5181600"/>
          </a:xfrm>
        </p:spPr>
        <p:txBody>
          <a:bodyPr/>
          <a:lstStyle/>
          <a:p>
            <a:pPr eaLnBrk="1" hangingPunct="1"/>
            <a:r>
              <a:rPr lang="en-US" smtClean="0"/>
              <a:t>Multiple instruction streams, single data stream</a:t>
            </a:r>
          </a:p>
          <a:p>
            <a:pPr eaLnBrk="1" hangingPunct="1"/>
            <a:r>
              <a:rPr lang="en-US" smtClean="0"/>
              <a:t>This category does not receive much attention from most authors, so it will only be mentioned on this slide.</a:t>
            </a:r>
          </a:p>
          <a:p>
            <a:pPr eaLnBrk="1" hangingPunct="1"/>
            <a:r>
              <a:rPr lang="en-US" smtClean="0"/>
              <a:t>Quinn argues that a systolic array is an example of a MISD structure (pg 55-57)</a:t>
            </a:r>
          </a:p>
          <a:p>
            <a:pPr eaLnBrk="1" hangingPunct="1"/>
            <a:r>
              <a:rPr lang="en-US" smtClean="0"/>
              <a:t>Some authors include pipelined architecture in this category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CDC0C3-BEA5-455D-8EF7-D7AB35B34ECE}" type="slidenum">
              <a:rPr lang="en-US" smtClean="0"/>
              <a:pPr eaLnBrk="1" hangingPunct="1">
                <a:defRPr/>
              </a:pPr>
              <a:t>11</a:t>
            </a:fld>
            <a:endParaRPr lang="en-US" smtClean="0"/>
          </a:p>
        </p:txBody>
      </p:sp>
      <p:sp>
        <p:nvSpPr>
          <p:cNvPr id="12291" name="Rectangle 2"/>
          <p:cNvSpPr>
            <a:spLocks noGrp="1" noChangeArrowheads="1"/>
          </p:cNvSpPr>
          <p:nvPr>
            <p:ph type="title"/>
          </p:nvPr>
        </p:nvSpPr>
        <p:spPr>
          <a:xfrm>
            <a:off x="457200" y="274638"/>
            <a:ext cx="8229600" cy="792162"/>
          </a:xfrm>
        </p:spPr>
        <p:txBody>
          <a:bodyPr/>
          <a:lstStyle/>
          <a:p>
            <a:pPr eaLnBrk="1" hangingPunct="1"/>
            <a:r>
              <a:rPr lang="en-US" sz="4000" smtClean="0"/>
              <a:t>MIMD</a:t>
            </a:r>
          </a:p>
        </p:txBody>
      </p:sp>
      <p:sp>
        <p:nvSpPr>
          <p:cNvPr id="93187" name="Rectangle 3"/>
          <p:cNvSpPr>
            <a:spLocks noGrp="1" noChangeArrowheads="1"/>
          </p:cNvSpPr>
          <p:nvPr>
            <p:ph type="body" idx="1"/>
          </p:nvPr>
        </p:nvSpPr>
        <p:spPr>
          <a:xfrm>
            <a:off x="457200" y="1219200"/>
            <a:ext cx="8229600" cy="5410200"/>
          </a:xfrm>
        </p:spPr>
        <p:txBody>
          <a:bodyPr/>
          <a:lstStyle/>
          <a:p>
            <a:pPr eaLnBrk="1" hangingPunct="1"/>
            <a:r>
              <a:rPr lang="en-US" smtClean="0"/>
              <a:t>Multiple instruction, multiple data</a:t>
            </a:r>
          </a:p>
          <a:p>
            <a:pPr eaLnBrk="1" hangingPunct="1"/>
            <a:r>
              <a:rPr lang="en-US" smtClean="0"/>
              <a:t>Processors are asynchronous, since they can independently execute different programs on different data sets.</a:t>
            </a:r>
          </a:p>
          <a:p>
            <a:pPr eaLnBrk="1" hangingPunct="1"/>
            <a:r>
              <a:rPr lang="en-US" smtClean="0"/>
              <a:t>Communications  are handled either </a:t>
            </a:r>
          </a:p>
          <a:p>
            <a:pPr lvl="1" eaLnBrk="1" hangingPunct="1"/>
            <a:r>
              <a:rPr lang="en-US" smtClean="0"/>
              <a:t>through shared memory.  (</a:t>
            </a:r>
            <a:r>
              <a:rPr lang="en-US" u="sng" smtClean="0">
                <a:solidFill>
                  <a:srgbClr val="FF0000"/>
                </a:solidFill>
              </a:rPr>
              <a:t>multiprocessors</a:t>
            </a:r>
            <a:r>
              <a:rPr lang="en-US" smtClean="0"/>
              <a:t>)</a:t>
            </a:r>
          </a:p>
          <a:p>
            <a:pPr lvl="1" eaLnBrk="1" hangingPunct="1"/>
            <a:r>
              <a:rPr lang="en-US" smtClean="0"/>
              <a:t>by use of message passing (</a:t>
            </a:r>
            <a:r>
              <a:rPr lang="en-US" u="sng" smtClean="0">
                <a:solidFill>
                  <a:srgbClr val="FF0000"/>
                </a:solidFill>
              </a:rPr>
              <a:t>multicomputers</a:t>
            </a:r>
            <a:r>
              <a:rPr lang="en-US" smtClean="0"/>
              <a:t>)</a:t>
            </a:r>
          </a:p>
          <a:p>
            <a:pPr eaLnBrk="1" hangingPunct="1"/>
            <a:r>
              <a:rPr lang="en-US" smtClean="0"/>
              <a:t>MIMD’s have been considered by most researchers to include the most powerful and least restricted computers.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98402B7-8B2B-49B9-8736-648B8243530C}" type="slidenum">
              <a:rPr lang="en-US" smtClean="0"/>
              <a:pPr eaLnBrk="1" hangingPunct="1">
                <a:defRPr/>
              </a:pPr>
              <a:t>12</a:t>
            </a:fld>
            <a:endParaRPr lang="en-US" smtClean="0"/>
          </a:p>
        </p:txBody>
      </p:sp>
      <p:sp>
        <p:nvSpPr>
          <p:cNvPr id="13315" name="Rectangle 2"/>
          <p:cNvSpPr>
            <a:spLocks noGrp="1" noChangeArrowheads="1"/>
          </p:cNvSpPr>
          <p:nvPr>
            <p:ph type="title"/>
          </p:nvPr>
        </p:nvSpPr>
        <p:spPr>
          <a:xfrm>
            <a:off x="457200" y="152400"/>
            <a:ext cx="8229600" cy="685800"/>
          </a:xfrm>
        </p:spPr>
        <p:txBody>
          <a:bodyPr/>
          <a:lstStyle/>
          <a:p>
            <a:pPr eaLnBrk="1" hangingPunct="1"/>
            <a:r>
              <a:rPr lang="en-US" sz="4000" smtClean="0"/>
              <a:t>MIMD (cont. 2/4)</a:t>
            </a:r>
          </a:p>
        </p:txBody>
      </p:sp>
      <p:sp>
        <p:nvSpPr>
          <p:cNvPr id="94211" name="Rectangle 3"/>
          <p:cNvSpPr>
            <a:spLocks noGrp="1" noChangeArrowheads="1"/>
          </p:cNvSpPr>
          <p:nvPr>
            <p:ph type="body" idx="1"/>
          </p:nvPr>
        </p:nvSpPr>
        <p:spPr>
          <a:xfrm>
            <a:off x="457200" y="838200"/>
            <a:ext cx="8229600" cy="5638800"/>
          </a:xfrm>
        </p:spPr>
        <p:txBody>
          <a:bodyPr/>
          <a:lstStyle/>
          <a:p>
            <a:pPr eaLnBrk="1" hangingPunct="1">
              <a:lnSpc>
                <a:spcPct val="90000"/>
              </a:lnSpc>
            </a:pPr>
            <a:r>
              <a:rPr lang="en-US" sz="3000" smtClean="0"/>
              <a:t>Have very major communication costs</a:t>
            </a:r>
            <a:endParaRPr lang="en-US" sz="2800" smtClean="0"/>
          </a:p>
          <a:p>
            <a:pPr lvl="1" eaLnBrk="1" hangingPunct="1">
              <a:lnSpc>
                <a:spcPct val="90000"/>
              </a:lnSpc>
            </a:pPr>
            <a:r>
              <a:rPr lang="en-US" sz="2400" smtClean="0"/>
              <a:t>When compared to SIMDs</a:t>
            </a:r>
          </a:p>
          <a:p>
            <a:pPr lvl="1" eaLnBrk="1" hangingPunct="1">
              <a:lnSpc>
                <a:spcPct val="90000"/>
              </a:lnSpc>
            </a:pPr>
            <a:r>
              <a:rPr lang="en-US" sz="2400" smtClean="0"/>
              <a:t>Internal ‘housekeeping activities’ are often overlooked</a:t>
            </a:r>
          </a:p>
          <a:p>
            <a:pPr lvl="2" eaLnBrk="1" hangingPunct="1">
              <a:lnSpc>
                <a:spcPct val="90000"/>
              </a:lnSpc>
            </a:pPr>
            <a:r>
              <a:rPr lang="en-US" sz="2000" smtClean="0"/>
              <a:t> Maintaining distributed memory &amp; distributed databases </a:t>
            </a:r>
          </a:p>
          <a:p>
            <a:pPr lvl="2" eaLnBrk="1" hangingPunct="1">
              <a:lnSpc>
                <a:spcPct val="90000"/>
              </a:lnSpc>
            </a:pPr>
            <a:r>
              <a:rPr lang="en-US" sz="2000" smtClean="0"/>
              <a:t>Synchronization or scheduling of tasks</a:t>
            </a:r>
          </a:p>
          <a:p>
            <a:pPr lvl="2" eaLnBrk="1" hangingPunct="1">
              <a:lnSpc>
                <a:spcPct val="90000"/>
              </a:lnSpc>
            </a:pPr>
            <a:r>
              <a:rPr lang="en-US" sz="2000" smtClean="0"/>
              <a:t>Load balancing between processors</a:t>
            </a:r>
          </a:p>
          <a:p>
            <a:pPr eaLnBrk="1" hangingPunct="1">
              <a:lnSpc>
                <a:spcPct val="90000"/>
              </a:lnSpc>
            </a:pPr>
            <a:r>
              <a:rPr lang="en-US" sz="3000" smtClean="0"/>
              <a:t>One method for programming MIMDs is for all processors to execute the same program.</a:t>
            </a:r>
          </a:p>
          <a:p>
            <a:pPr lvl="1" eaLnBrk="1" hangingPunct="1">
              <a:lnSpc>
                <a:spcPct val="90000"/>
              </a:lnSpc>
            </a:pPr>
            <a:r>
              <a:rPr lang="en-US" sz="2400" smtClean="0"/>
              <a:t>Execution of tasks by processors is still asynchronous</a:t>
            </a:r>
          </a:p>
          <a:p>
            <a:pPr lvl="1" eaLnBrk="1" hangingPunct="1">
              <a:lnSpc>
                <a:spcPct val="90000"/>
              </a:lnSpc>
            </a:pPr>
            <a:r>
              <a:rPr lang="en-US" sz="2400" smtClean="0"/>
              <a:t>Called </a:t>
            </a:r>
            <a:r>
              <a:rPr lang="en-US" sz="2400" u="sng" smtClean="0">
                <a:solidFill>
                  <a:srgbClr val="FF0000"/>
                </a:solidFill>
              </a:rPr>
              <a:t>SPMD</a:t>
            </a:r>
            <a:r>
              <a:rPr lang="en-US" sz="2400" smtClean="0">
                <a:solidFill>
                  <a:srgbClr val="FF0000"/>
                </a:solidFill>
              </a:rPr>
              <a:t> </a:t>
            </a:r>
            <a:r>
              <a:rPr lang="en-US" sz="2400" smtClean="0"/>
              <a:t>method (single program, multiple data)</a:t>
            </a:r>
          </a:p>
          <a:p>
            <a:pPr lvl="1" eaLnBrk="1" hangingPunct="1">
              <a:lnSpc>
                <a:spcPct val="90000"/>
              </a:lnSpc>
            </a:pPr>
            <a:r>
              <a:rPr lang="en-US" sz="2400" smtClean="0"/>
              <a:t>Usual method when number of processors are large.</a:t>
            </a:r>
          </a:p>
          <a:p>
            <a:pPr lvl="1" eaLnBrk="1" hangingPunct="1">
              <a:lnSpc>
                <a:spcPct val="90000"/>
              </a:lnSpc>
            </a:pPr>
            <a:r>
              <a:rPr lang="en-US" sz="2400" smtClean="0"/>
              <a:t>Considered to be a “data parallel programming” style for MIMDs.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421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421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4211">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4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A8ECCB7-10DC-4B63-AFF6-42A482D83B7B}" type="slidenum">
              <a:rPr lang="en-US" smtClean="0"/>
              <a:pPr eaLnBrk="1" hangingPunct="1">
                <a:defRPr/>
              </a:pPr>
              <a:t>13</a:t>
            </a:fld>
            <a:endParaRPr lang="en-US" smtClean="0"/>
          </a:p>
        </p:txBody>
      </p:sp>
      <p:sp>
        <p:nvSpPr>
          <p:cNvPr id="14339" name="Rectangle 2"/>
          <p:cNvSpPr>
            <a:spLocks noGrp="1" noChangeArrowheads="1"/>
          </p:cNvSpPr>
          <p:nvPr>
            <p:ph type="title"/>
          </p:nvPr>
        </p:nvSpPr>
        <p:spPr>
          <a:xfrm>
            <a:off x="457200" y="0"/>
            <a:ext cx="8229600" cy="609600"/>
          </a:xfrm>
        </p:spPr>
        <p:txBody>
          <a:bodyPr/>
          <a:lstStyle/>
          <a:p>
            <a:pPr eaLnBrk="1" hangingPunct="1"/>
            <a:r>
              <a:rPr lang="en-US" sz="3600" smtClean="0"/>
              <a:t>MIMD (cont 3/4)</a:t>
            </a:r>
          </a:p>
        </p:txBody>
      </p:sp>
      <p:sp>
        <p:nvSpPr>
          <p:cNvPr id="14340" name="Rectangle 3"/>
          <p:cNvSpPr>
            <a:spLocks noGrp="1" noChangeArrowheads="1"/>
          </p:cNvSpPr>
          <p:nvPr>
            <p:ph type="body" idx="1"/>
          </p:nvPr>
        </p:nvSpPr>
        <p:spPr>
          <a:xfrm>
            <a:off x="457200" y="685800"/>
            <a:ext cx="8229600" cy="5486400"/>
          </a:xfrm>
        </p:spPr>
        <p:txBody>
          <a:bodyPr/>
          <a:lstStyle/>
          <a:p>
            <a:pPr eaLnBrk="1" hangingPunct="1">
              <a:lnSpc>
                <a:spcPct val="90000"/>
              </a:lnSpc>
            </a:pPr>
            <a:r>
              <a:rPr lang="en-US" sz="2600" smtClean="0"/>
              <a:t>A more common technique for programming MIMDs is to use </a:t>
            </a:r>
            <a:r>
              <a:rPr lang="en-US" sz="2600" u="sng" smtClean="0">
                <a:solidFill>
                  <a:srgbClr val="FF0000"/>
                </a:solidFill>
              </a:rPr>
              <a:t>multi-tasking</a:t>
            </a:r>
            <a:r>
              <a:rPr lang="en-US" sz="2600" smtClean="0"/>
              <a:t>:</a:t>
            </a:r>
            <a:endParaRPr lang="en-US" sz="2600" u="sng" smtClean="0">
              <a:solidFill>
                <a:srgbClr val="FFFF00"/>
              </a:solidFill>
            </a:endParaRPr>
          </a:p>
          <a:p>
            <a:pPr lvl="1" eaLnBrk="1" hangingPunct="1">
              <a:lnSpc>
                <a:spcPct val="90000"/>
              </a:lnSpc>
            </a:pPr>
            <a:r>
              <a:rPr lang="en-US" sz="2400" smtClean="0"/>
              <a:t>The problem solution is broken up into various tasks.</a:t>
            </a:r>
          </a:p>
          <a:p>
            <a:pPr lvl="1" eaLnBrk="1" hangingPunct="1">
              <a:lnSpc>
                <a:spcPct val="90000"/>
              </a:lnSpc>
            </a:pPr>
            <a:r>
              <a:rPr lang="en-US" sz="2400" smtClean="0"/>
              <a:t>Tasks are distributed among processors initially.</a:t>
            </a:r>
          </a:p>
          <a:p>
            <a:pPr lvl="1" eaLnBrk="1" hangingPunct="1">
              <a:lnSpc>
                <a:spcPct val="90000"/>
              </a:lnSpc>
            </a:pPr>
            <a:r>
              <a:rPr lang="en-US" sz="2400" smtClean="0"/>
              <a:t>If new tasks are produced during executions, these may handled by parent processor or distributed</a:t>
            </a:r>
          </a:p>
          <a:p>
            <a:pPr lvl="1" eaLnBrk="1" hangingPunct="1">
              <a:lnSpc>
                <a:spcPct val="90000"/>
              </a:lnSpc>
            </a:pPr>
            <a:r>
              <a:rPr lang="en-US" sz="2400" smtClean="0"/>
              <a:t>Each processor can execute its collection of tasks concurrently.</a:t>
            </a:r>
          </a:p>
          <a:p>
            <a:pPr lvl="2" eaLnBrk="1" hangingPunct="1">
              <a:lnSpc>
                <a:spcPct val="90000"/>
              </a:lnSpc>
            </a:pPr>
            <a:r>
              <a:rPr lang="en-US" sz="2000" smtClean="0"/>
              <a:t>If some of its tasks must wait for results from other tasks or new data , the processor will focus the remaining tasks. </a:t>
            </a:r>
          </a:p>
          <a:p>
            <a:pPr lvl="1" eaLnBrk="1" hangingPunct="1">
              <a:lnSpc>
                <a:spcPct val="90000"/>
              </a:lnSpc>
            </a:pPr>
            <a:r>
              <a:rPr lang="en-US" sz="2400" smtClean="0"/>
              <a:t>Larger programs usually run a load balancing algorithm in the background that re-distributes the tasks assigned to the processors during execution</a:t>
            </a:r>
          </a:p>
          <a:p>
            <a:pPr lvl="2" eaLnBrk="1" hangingPunct="1">
              <a:lnSpc>
                <a:spcPct val="90000"/>
              </a:lnSpc>
            </a:pPr>
            <a:r>
              <a:rPr lang="en-US" sz="2000" smtClean="0"/>
              <a:t>Either dynamic load balancing or called at specific times</a:t>
            </a:r>
          </a:p>
          <a:p>
            <a:pPr lvl="1" eaLnBrk="1" hangingPunct="1">
              <a:lnSpc>
                <a:spcPct val="90000"/>
              </a:lnSpc>
            </a:pPr>
            <a:r>
              <a:rPr lang="en-US" sz="2400" smtClean="0"/>
              <a:t>Dynamic scheduling algorithms may be needed to assign a higher execution priority to time-critical tasks</a:t>
            </a:r>
          </a:p>
          <a:p>
            <a:pPr lvl="2" eaLnBrk="1" hangingPunct="1">
              <a:lnSpc>
                <a:spcPct val="90000"/>
              </a:lnSpc>
            </a:pPr>
            <a:r>
              <a:rPr lang="en-US" sz="2000" smtClean="0"/>
              <a:t>E.g., on critical path, more important, earlier deadline,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62194CC-4E27-4F4F-B046-2C97D4DEC7CE}" type="slidenum">
              <a:rPr lang="en-US" smtClean="0"/>
              <a:pPr eaLnBrk="1" hangingPunct="1">
                <a:defRPr/>
              </a:pPr>
              <a:t>14</a:t>
            </a:fld>
            <a:endParaRPr lang="en-US" smtClean="0"/>
          </a:p>
        </p:txBody>
      </p:sp>
      <p:sp>
        <p:nvSpPr>
          <p:cNvPr id="15363" name="Rectangle 2"/>
          <p:cNvSpPr>
            <a:spLocks noGrp="1" noChangeArrowheads="1"/>
          </p:cNvSpPr>
          <p:nvPr>
            <p:ph type="title"/>
          </p:nvPr>
        </p:nvSpPr>
        <p:spPr>
          <a:xfrm>
            <a:off x="457200" y="274638"/>
            <a:ext cx="8229600" cy="792162"/>
          </a:xfrm>
        </p:spPr>
        <p:txBody>
          <a:bodyPr/>
          <a:lstStyle/>
          <a:p>
            <a:pPr eaLnBrk="1" hangingPunct="1"/>
            <a:r>
              <a:rPr lang="en-US" smtClean="0"/>
              <a:t>MIMD (cont 4/4)</a:t>
            </a:r>
          </a:p>
        </p:txBody>
      </p:sp>
      <p:sp>
        <p:nvSpPr>
          <p:cNvPr id="15364" name="Rectangle 3"/>
          <p:cNvSpPr>
            <a:spLocks noGrp="1" noChangeArrowheads="1"/>
          </p:cNvSpPr>
          <p:nvPr>
            <p:ph type="body" idx="1"/>
          </p:nvPr>
        </p:nvSpPr>
        <p:spPr/>
        <p:txBody>
          <a:bodyPr/>
          <a:lstStyle/>
          <a:p>
            <a:pPr eaLnBrk="1" hangingPunct="1"/>
            <a:r>
              <a:rPr lang="en-US" smtClean="0"/>
              <a:t>Recall, there are two principle types of MIMD computers:</a:t>
            </a:r>
          </a:p>
          <a:p>
            <a:pPr lvl="1" eaLnBrk="1" hangingPunct="1"/>
            <a:r>
              <a:rPr lang="en-US" smtClean="0"/>
              <a:t>Multiprocessors (with shared memory)</a:t>
            </a:r>
          </a:p>
          <a:p>
            <a:pPr lvl="1" eaLnBrk="1" hangingPunct="1"/>
            <a:r>
              <a:rPr lang="en-US" smtClean="0"/>
              <a:t>Multicomputers </a:t>
            </a:r>
          </a:p>
          <a:p>
            <a:pPr eaLnBrk="1" hangingPunct="1"/>
            <a:r>
              <a:rPr lang="en-US" smtClean="0"/>
              <a:t>Both are important and are covered next in greater detail.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A80CF48-EA07-43D8-8A85-3A181C26E4A5}" type="slidenum">
              <a:rPr lang="en-US" smtClean="0"/>
              <a:pPr eaLnBrk="1" hangingPunct="1">
                <a:defRPr/>
              </a:pPr>
              <a:t>15</a:t>
            </a:fld>
            <a:endParaRPr lang="en-US" smtClean="0"/>
          </a:p>
        </p:txBody>
      </p:sp>
      <p:sp>
        <p:nvSpPr>
          <p:cNvPr id="16387" name="Rectangle 2"/>
          <p:cNvSpPr>
            <a:spLocks noGrp="1" noChangeArrowheads="1"/>
          </p:cNvSpPr>
          <p:nvPr>
            <p:ph type="title"/>
          </p:nvPr>
        </p:nvSpPr>
        <p:spPr>
          <a:xfrm>
            <a:off x="457200" y="152400"/>
            <a:ext cx="8229600" cy="1143000"/>
          </a:xfrm>
        </p:spPr>
        <p:txBody>
          <a:bodyPr/>
          <a:lstStyle/>
          <a:p>
            <a:pPr eaLnBrk="1" hangingPunct="1"/>
            <a:r>
              <a:rPr lang="en-US" sz="4000" smtClean="0"/>
              <a:t>Multiprocessors</a:t>
            </a:r>
            <a:br>
              <a:rPr lang="en-US" sz="4000" smtClean="0"/>
            </a:br>
            <a:r>
              <a:rPr lang="en-US" sz="4000" smtClean="0"/>
              <a:t> (Shared Memory MIMDs)</a:t>
            </a:r>
          </a:p>
        </p:txBody>
      </p:sp>
      <p:sp>
        <p:nvSpPr>
          <p:cNvPr id="95235" name="Rectangle 3"/>
          <p:cNvSpPr>
            <a:spLocks noGrp="1" noChangeArrowheads="1"/>
          </p:cNvSpPr>
          <p:nvPr>
            <p:ph type="body" idx="1"/>
          </p:nvPr>
        </p:nvSpPr>
        <p:spPr>
          <a:xfrm>
            <a:off x="457200" y="1447800"/>
            <a:ext cx="8229600" cy="5181600"/>
          </a:xfrm>
        </p:spPr>
        <p:txBody>
          <a:bodyPr/>
          <a:lstStyle/>
          <a:p>
            <a:pPr eaLnBrk="1" hangingPunct="1"/>
            <a:r>
              <a:rPr lang="en-US" sz="2800" smtClean="0"/>
              <a:t>All processors have access to all memory locations .</a:t>
            </a:r>
          </a:p>
          <a:p>
            <a:pPr eaLnBrk="1" hangingPunct="1"/>
            <a:r>
              <a:rPr lang="en-US" sz="2800" smtClean="0"/>
              <a:t>Two types: UMA and NUMA</a:t>
            </a:r>
          </a:p>
          <a:p>
            <a:pPr eaLnBrk="1" hangingPunct="1"/>
            <a:r>
              <a:rPr lang="en-US" sz="2800" i="1" u="sng" smtClean="0">
                <a:solidFill>
                  <a:schemeClr val="folHlink"/>
                </a:solidFill>
              </a:rPr>
              <a:t>UMA</a:t>
            </a:r>
            <a:r>
              <a:rPr lang="en-US" sz="2800" smtClean="0">
                <a:solidFill>
                  <a:schemeClr val="folHlink"/>
                </a:solidFill>
              </a:rPr>
              <a:t> (uniform memory access)</a:t>
            </a:r>
            <a:endParaRPr lang="en-US" sz="2800" smtClean="0"/>
          </a:p>
          <a:p>
            <a:pPr lvl="1" eaLnBrk="1" hangingPunct="1"/>
            <a:r>
              <a:rPr lang="en-US" sz="2400" smtClean="0"/>
              <a:t>Frequently called </a:t>
            </a:r>
            <a:r>
              <a:rPr lang="en-US" sz="2400" i="1" u="sng" smtClean="0">
                <a:solidFill>
                  <a:schemeClr val="folHlink"/>
                </a:solidFill>
              </a:rPr>
              <a:t>symmetric multiprocessors</a:t>
            </a:r>
            <a:r>
              <a:rPr lang="en-US" sz="2400" smtClean="0"/>
              <a:t> or </a:t>
            </a:r>
            <a:r>
              <a:rPr lang="en-US" sz="2400" i="1" u="sng" smtClean="0">
                <a:solidFill>
                  <a:schemeClr val="folHlink"/>
                </a:solidFill>
              </a:rPr>
              <a:t>SMPs</a:t>
            </a:r>
            <a:endParaRPr lang="en-US" sz="2400" smtClean="0"/>
          </a:p>
          <a:p>
            <a:pPr lvl="1" eaLnBrk="1" hangingPunct="1"/>
            <a:r>
              <a:rPr lang="en-US" sz="2400" smtClean="0"/>
              <a:t>Similar to uniprocessor, except additional, identical CPU’s are added to the bus.</a:t>
            </a:r>
          </a:p>
          <a:p>
            <a:pPr lvl="1" eaLnBrk="1" hangingPunct="1"/>
            <a:r>
              <a:rPr lang="en-US" sz="2400" smtClean="0"/>
              <a:t>Each processor has equal access to memory and can do anything that any other processor can do.</a:t>
            </a:r>
            <a:endParaRPr lang="en-US" sz="2000" smtClean="0"/>
          </a:p>
          <a:p>
            <a:pPr lvl="1" eaLnBrk="1" hangingPunct="1"/>
            <a:r>
              <a:rPr lang="en-US" sz="2400" smtClean="0"/>
              <a:t>SMPs have been and remain very popular</a:t>
            </a:r>
            <a:endParaRPr lang="en-US" sz="2400"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A895FE6-DA1A-4412-8347-5F54432A447A}" type="slidenum">
              <a:rPr lang="en-US" smtClean="0"/>
              <a:pPr eaLnBrk="1" hangingPunct="1">
                <a:defRPr/>
              </a:pPr>
              <a:t>16</a:t>
            </a:fld>
            <a:endParaRPr lang="en-US" smtClean="0"/>
          </a:p>
        </p:txBody>
      </p:sp>
      <p:sp>
        <p:nvSpPr>
          <p:cNvPr id="17411" name="Rectangle 2"/>
          <p:cNvSpPr>
            <a:spLocks noGrp="1" noChangeArrowheads="1"/>
          </p:cNvSpPr>
          <p:nvPr>
            <p:ph type="title"/>
          </p:nvPr>
        </p:nvSpPr>
        <p:spPr/>
        <p:txBody>
          <a:bodyPr/>
          <a:lstStyle/>
          <a:p>
            <a:pPr eaLnBrk="1" hangingPunct="1"/>
            <a:r>
              <a:rPr lang="en-US" sz="4000" smtClean="0"/>
              <a:t>Multiprocessors (cont.)</a:t>
            </a:r>
          </a:p>
        </p:txBody>
      </p:sp>
      <p:sp>
        <p:nvSpPr>
          <p:cNvPr id="96259" name="Rectangle 3"/>
          <p:cNvSpPr>
            <a:spLocks noGrp="1" noChangeArrowheads="1"/>
          </p:cNvSpPr>
          <p:nvPr>
            <p:ph type="body" idx="1"/>
          </p:nvPr>
        </p:nvSpPr>
        <p:spPr>
          <a:xfrm>
            <a:off x="457200" y="1600200"/>
            <a:ext cx="8229600" cy="4876800"/>
          </a:xfrm>
        </p:spPr>
        <p:txBody>
          <a:bodyPr/>
          <a:lstStyle/>
          <a:p>
            <a:pPr eaLnBrk="1" hangingPunct="1">
              <a:lnSpc>
                <a:spcPct val="90000"/>
              </a:lnSpc>
            </a:pPr>
            <a:r>
              <a:rPr lang="en-US" sz="2800" i="1" u="sng" smtClean="0">
                <a:solidFill>
                  <a:schemeClr val="folHlink"/>
                </a:solidFill>
              </a:rPr>
              <a:t>NUMA</a:t>
            </a:r>
            <a:r>
              <a:rPr lang="en-US" sz="2800" smtClean="0">
                <a:solidFill>
                  <a:schemeClr val="folHlink"/>
                </a:solidFill>
              </a:rPr>
              <a:t> (non-uniform memory access).</a:t>
            </a:r>
            <a:endParaRPr lang="en-US" sz="2800" smtClean="0"/>
          </a:p>
          <a:p>
            <a:pPr lvl="1" eaLnBrk="1" hangingPunct="1">
              <a:lnSpc>
                <a:spcPct val="90000"/>
              </a:lnSpc>
            </a:pPr>
            <a:r>
              <a:rPr lang="en-US" sz="2400" smtClean="0"/>
              <a:t>Has a distributed memory system.</a:t>
            </a:r>
          </a:p>
          <a:p>
            <a:pPr lvl="1" eaLnBrk="1" hangingPunct="1">
              <a:lnSpc>
                <a:spcPct val="90000"/>
              </a:lnSpc>
            </a:pPr>
            <a:r>
              <a:rPr lang="en-US" sz="2400" smtClean="0"/>
              <a:t>Each memory location has the same address for all processors.</a:t>
            </a:r>
          </a:p>
          <a:p>
            <a:pPr lvl="1" eaLnBrk="1" hangingPunct="1">
              <a:lnSpc>
                <a:spcPct val="90000"/>
              </a:lnSpc>
            </a:pPr>
            <a:r>
              <a:rPr lang="en-US" sz="2400" smtClean="0"/>
              <a:t>Access time to a given memory location varies considerably for different CPUs.</a:t>
            </a:r>
          </a:p>
          <a:p>
            <a:pPr eaLnBrk="1" hangingPunct="1">
              <a:lnSpc>
                <a:spcPct val="90000"/>
              </a:lnSpc>
            </a:pPr>
            <a:r>
              <a:rPr lang="en-US" sz="2800" smtClean="0"/>
              <a:t>Normally,  fast cache is used with NUMA systems to reduce the problem of different memory access time for PEs. </a:t>
            </a:r>
          </a:p>
          <a:p>
            <a:pPr lvl="1" eaLnBrk="1" hangingPunct="1">
              <a:lnSpc>
                <a:spcPct val="90000"/>
              </a:lnSpc>
            </a:pPr>
            <a:r>
              <a:rPr lang="en-US" sz="2400" smtClean="0"/>
              <a:t>Creates problem of ensuring all copies of the same data in different memory locations are identical.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CC72C61-A97B-402D-A87A-5E4ED3C82A7D}" type="slidenum">
              <a:rPr lang="en-US" smtClean="0"/>
              <a:pPr eaLnBrk="1" hangingPunct="1">
                <a:defRPr/>
              </a:pPr>
              <a:t>17</a:t>
            </a:fld>
            <a:endParaRPr lang="en-US" smtClean="0"/>
          </a:p>
        </p:txBody>
      </p:sp>
      <p:sp>
        <p:nvSpPr>
          <p:cNvPr id="18435" name="Rectangle 2"/>
          <p:cNvSpPr>
            <a:spLocks noGrp="1" noChangeArrowheads="1"/>
          </p:cNvSpPr>
          <p:nvPr>
            <p:ph type="title"/>
          </p:nvPr>
        </p:nvSpPr>
        <p:spPr>
          <a:xfrm>
            <a:off x="685800" y="228600"/>
            <a:ext cx="7772400" cy="1085850"/>
          </a:xfrm>
        </p:spPr>
        <p:txBody>
          <a:bodyPr/>
          <a:lstStyle/>
          <a:p>
            <a:pPr eaLnBrk="1" hangingPunct="1"/>
            <a:r>
              <a:rPr lang="en-US" sz="4000" smtClean="0"/>
              <a:t>Multicomputers </a:t>
            </a:r>
            <a:br>
              <a:rPr lang="en-US" sz="4000" smtClean="0"/>
            </a:br>
            <a:r>
              <a:rPr lang="en-US" sz="3600" smtClean="0"/>
              <a:t>(Message-Passing MIMDs)</a:t>
            </a:r>
          </a:p>
        </p:txBody>
      </p:sp>
      <p:sp>
        <p:nvSpPr>
          <p:cNvPr id="97283" name="Rectangle 3"/>
          <p:cNvSpPr>
            <a:spLocks noGrp="1" noChangeArrowheads="1"/>
          </p:cNvSpPr>
          <p:nvPr>
            <p:ph type="body" idx="1"/>
          </p:nvPr>
        </p:nvSpPr>
        <p:spPr>
          <a:xfrm>
            <a:off x="457200" y="1524000"/>
            <a:ext cx="8229600" cy="4953000"/>
          </a:xfrm>
        </p:spPr>
        <p:txBody>
          <a:bodyPr/>
          <a:lstStyle/>
          <a:p>
            <a:pPr eaLnBrk="1" hangingPunct="1">
              <a:lnSpc>
                <a:spcPct val="90000"/>
              </a:lnSpc>
            </a:pPr>
            <a:r>
              <a:rPr lang="en-US" sz="2400" smtClean="0"/>
              <a:t>Processors are connected by a network</a:t>
            </a:r>
          </a:p>
          <a:p>
            <a:pPr lvl="1" eaLnBrk="1" hangingPunct="1">
              <a:lnSpc>
                <a:spcPct val="90000"/>
              </a:lnSpc>
            </a:pPr>
            <a:r>
              <a:rPr lang="en-US" sz="2000" smtClean="0"/>
              <a:t>Interconnection network connections is one possibility</a:t>
            </a:r>
          </a:p>
          <a:p>
            <a:pPr lvl="1" eaLnBrk="1" hangingPunct="1">
              <a:lnSpc>
                <a:spcPct val="90000"/>
              </a:lnSpc>
            </a:pPr>
            <a:r>
              <a:rPr lang="en-US" sz="2000" smtClean="0"/>
              <a:t>Also, may be connected by Ethernet links or a bus.</a:t>
            </a:r>
          </a:p>
          <a:p>
            <a:pPr eaLnBrk="1" hangingPunct="1">
              <a:lnSpc>
                <a:spcPct val="90000"/>
              </a:lnSpc>
            </a:pPr>
            <a:r>
              <a:rPr lang="en-US" sz="2400" smtClean="0"/>
              <a:t>Each processor has a local memory and can only access its own local memory.</a:t>
            </a:r>
          </a:p>
          <a:p>
            <a:pPr eaLnBrk="1" hangingPunct="1">
              <a:lnSpc>
                <a:spcPct val="90000"/>
              </a:lnSpc>
            </a:pPr>
            <a:r>
              <a:rPr lang="en-US" sz="2400" smtClean="0"/>
              <a:t>Data is passed between processors using messages, when specified by the program.</a:t>
            </a:r>
          </a:p>
          <a:p>
            <a:pPr eaLnBrk="1" hangingPunct="1">
              <a:lnSpc>
                <a:spcPct val="90000"/>
              </a:lnSpc>
            </a:pPr>
            <a:r>
              <a:rPr lang="en-US" sz="2400" smtClean="0"/>
              <a:t> Message passing between processors is controlled by a message passing language (typically MPI)</a:t>
            </a:r>
          </a:p>
          <a:p>
            <a:pPr eaLnBrk="1" hangingPunct="1">
              <a:lnSpc>
                <a:spcPct val="90000"/>
              </a:lnSpc>
            </a:pPr>
            <a:r>
              <a:rPr lang="en-US" sz="2400" smtClean="0"/>
              <a:t>The problem is divided into </a:t>
            </a:r>
            <a:r>
              <a:rPr lang="en-US" sz="2400" i="1" u="sng" smtClean="0">
                <a:solidFill>
                  <a:srgbClr val="FF0000"/>
                </a:solidFill>
              </a:rPr>
              <a:t>processes</a:t>
            </a:r>
            <a:r>
              <a:rPr lang="en-US" sz="2400" smtClean="0">
                <a:solidFill>
                  <a:srgbClr val="FF0000"/>
                </a:solidFill>
              </a:rPr>
              <a:t> </a:t>
            </a:r>
            <a:r>
              <a:rPr lang="en-US" sz="2400" smtClean="0"/>
              <a:t>or </a:t>
            </a:r>
            <a:r>
              <a:rPr lang="en-US" sz="2400" u="sng" smtClean="0">
                <a:solidFill>
                  <a:srgbClr val="FF0000"/>
                </a:solidFill>
              </a:rPr>
              <a:t>tasks</a:t>
            </a:r>
            <a:r>
              <a:rPr lang="en-US" sz="2400" smtClean="0">
                <a:solidFill>
                  <a:srgbClr val="FFFF00"/>
                </a:solidFill>
              </a:rPr>
              <a:t> </a:t>
            </a:r>
            <a:r>
              <a:rPr lang="en-US" sz="2400" smtClean="0"/>
              <a:t>that can be executed concurrently on individual processors.  Each processor is normally assigned multiple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A5AA82-958F-46D7-9D53-7509662C6363}" type="slidenum">
              <a:rPr lang="en-US" smtClean="0"/>
              <a:pPr eaLnBrk="1" hangingPunct="1">
                <a:defRPr/>
              </a:pPr>
              <a:t>18</a:t>
            </a:fld>
            <a:endParaRPr lang="en-US" smtClean="0"/>
          </a:p>
        </p:txBody>
      </p:sp>
      <p:sp>
        <p:nvSpPr>
          <p:cNvPr id="19459" name="Rectangle 2"/>
          <p:cNvSpPr>
            <a:spLocks noGrp="1" noChangeArrowheads="1"/>
          </p:cNvSpPr>
          <p:nvPr>
            <p:ph type="title"/>
          </p:nvPr>
        </p:nvSpPr>
        <p:spPr>
          <a:xfrm>
            <a:off x="457200" y="152400"/>
            <a:ext cx="8229600" cy="762000"/>
          </a:xfrm>
        </p:spPr>
        <p:txBody>
          <a:bodyPr/>
          <a:lstStyle/>
          <a:p>
            <a:pPr eaLnBrk="1" hangingPunct="1"/>
            <a:r>
              <a:rPr lang="en-US" sz="4000" smtClean="0"/>
              <a:t>Multiprocessors vs Multicomputers</a:t>
            </a:r>
          </a:p>
        </p:txBody>
      </p:sp>
      <p:sp>
        <p:nvSpPr>
          <p:cNvPr id="98307" name="Rectangle 3"/>
          <p:cNvSpPr>
            <a:spLocks noGrp="1" noChangeArrowheads="1"/>
          </p:cNvSpPr>
          <p:nvPr>
            <p:ph type="body" idx="1"/>
          </p:nvPr>
        </p:nvSpPr>
        <p:spPr>
          <a:xfrm>
            <a:off x="1016000" y="1295400"/>
            <a:ext cx="7772400" cy="5257800"/>
          </a:xfrm>
        </p:spPr>
        <p:txBody>
          <a:bodyPr/>
          <a:lstStyle/>
          <a:p>
            <a:pPr eaLnBrk="1" hangingPunct="1"/>
            <a:r>
              <a:rPr lang="en-US" sz="2800" smtClean="0"/>
              <a:t>Programming disadvantages of message-passing</a:t>
            </a:r>
          </a:p>
          <a:p>
            <a:pPr lvl="1" eaLnBrk="1" hangingPunct="1"/>
            <a:r>
              <a:rPr lang="en-US" smtClean="0"/>
              <a:t>Programmers must make explicit message-passing calls in the code</a:t>
            </a:r>
          </a:p>
          <a:p>
            <a:pPr lvl="1" eaLnBrk="1" hangingPunct="1"/>
            <a:r>
              <a:rPr lang="en-US" smtClean="0"/>
              <a:t>This is low-level programming and is error prone.</a:t>
            </a:r>
          </a:p>
          <a:p>
            <a:pPr lvl="1" eaLnBrk="1" hangingPunct="1"/>
            <a:r>
              <a:rPr lang="en-US" smtClean="0"/>
              <a:t>Data is not shared between processors but copied, which increases the total data size.</a:t>
            </a:r>
          </a:p>
          <a:p>
            <a:pPr lvl="1" eaLnBrk="1" hangingPunct="1"/>
            <a:r>
              <a:rPr lang="en-US" smtClean="0"/>
              <a:t>Data integrity problem: Difficulty to maintain correctness of multiple copies of data item.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89CAA25-1B40-4616-B06E-477CC1AB6CB0}" type="slidenum">
              <a:rPr lang="en-US" smtClean="0"/>
              <a:pPr eaLnBrk="1" hangingPunct="1">
                <a:defRPr/>
              </a:pPr>
              <a:t>19</a:t>
            </a:fld>
            <a:endParaRPr lang="en-US" smtClean="0"/>
          </a:p>
        </p:txBody>
      </p:sp>
      <p:sp>
        <p:nvSpPr>
          <p:cNvPr id="20483" name="Rectangle 2"/>
          <p:cNvSpPr>
            <a:spLocks noGrp="1" noChangeArrowheads="1"/>
          </p:cNvSpPr>
          <p:nvPr>
            <p:ph type="title"/>
          </p:nvPr>
        </p:nvSpPr>
        <p:spPr>
          <a:xfrm>
            <a:off x="457200" y="152400"/>
            <a:ext cx="8229600" cy="838200"/>
          </a:xfrm>
        </p:spPr>
        <p:txBody>
          <a:bodyPr/>
          <a:lstStyle/>
          <a:p>
            <a:pPr eaLnBrk="1" hangingPunct="1"/>
            <a:r>
              <a:rPr lang="en-US" sz="3600" smtClean="0"/>
              <a:t>Multiprocessors vs Multicomputers (cont)</a:t>
            </a:r>
            <a:r>
              <a:rPr lang="en-US" sz="4000" smtClean="0"/>
              <a:t> </a:t>
            </a:r>
          </a:p>
        </p:txBody>
      </p:sp>
      <p:sp>
        <p:nvSpPr>
          <p:cNvPr id="99331" name="Rectangle 3"/>
          <p:cNvSpPr>
            <a:spLocks noGrp="1" noChangeArrowheads="1"/>
          </p:cNvSpPr>
          <p:nvPr>
            <p:ph type="body" idx="1"/>
          </p:nvPr>
        </p:nvSpPr>
        <p:spPr>
          <a:xfrm>
            <a:off x="457200" y="1493838"/>
            <a:ext cx="8229600" cy="4906962"/>
          </a:xfrm>
        </p:spPr>
        <p:txBody>
          <a:bodyPr/>
          <a:lstStyle/>
          <a:p>
            <a:pPr eaLnBrk="1" hangingPunct="1"/>
            <a:r>
              <a:rPr lang="en-US" sz="2800" smtClean="0"/>
              <a:t>Programming advantages of message-passing</a:t>
            </a:r>
          </a:p>
          <a:p>
            <a:pPr lvl="1" eaLnBrk="1" hangingPunct="1"/>
            <a:r>
              <a:rPr lang="en-US" smtClean="0"/>
              <a:t>No problem with simultaneous access to data. </a:t>
            </a:r>
          </a:p>
          <a:p>
            <a:pPr lvl="1" eaLnBrk="1" hangingPunct="1"/>
            <a:r>
              <a:rPr lang="en-US" smtClean="0"/>
              <a:t>Allows different PCs to operate on the same data independently.</a:t>
            </a:r>
          </a:p>
          <a:p>
            <a:pPr lvl="1" eaLnBrk="1" hangingPunct="1"/>
            <a:r>
              <a:rPr lang="en-US" smtClean="0"/>
              <a:t>Allows PCs on a network to be easily upgraded when faster processors become available.</a:t>
            </a:r>
          </a:p>
          <a:p>
            <a:pPr eaLnBrk="1" hangingPunct="1"/>
            <a:r>
              <a:rPr lang="en-US" sz="2800" smtClean="0"/>
              <a:t>Mixed “distributed shared memory” systems exist</a:t>
            </a:r>
          </a:p>
          <a:p>
            <a:pPr lvl="1" eaLnBrk="1" hangingPunct="1"/>
            <a:r>
              <a:rPr lang="en-US" smtClean="0"/>
              <a:t>Lots of current interest in a </a:t>
            </a:r>
            <a:r>
              <a:rPr lang="en-US" u="sng" smtClean="0"/>
              <a:t>cluster</a:t>
            </a:r>
            <a:r>
              <a:rPr lang="en-US" smtClean="0"/>
              <a:t> of SMPs.</a:t>
            </a:r>
          </a:p>
          <a:p>
            <a:pPr eaLnBrk="1" hangingPunct="1"/>
            <a:r>
              <a:rPr lang="en-US" sz="2800" smtClean="0"/>
              <a:t>Easier to build systems with a very large number of processors.</a:t>
            </a:r>
          </a:p>
          <a:p>
            <a:pPr lvl="2"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Chapter Sources</a:t>
            </a:r>
          </a:p>
        </p:txBody>
      </p:sp>
      <p:sp>
        <p:nvSpPr>
          <p:cNvPr id="3075" name="Content Placeholder 2"/>
          <p:cNvSpPr>
            <a:spLocks noGrp="1"/>
          </p:cNvSpPr>
          <p:nvPr>
            <p:ph idx="1"/>
          </p:nvPr>
        </p:nvSpPr>
        <p:spPr/>
        <p:txBody>
          <a:bodyPr/>
          <a:lstStyle/>
          <a:p>
            <a:pPr eaLnBrk="1" hangingPunct="1"/>
            <a:r>
              <a:rPr lang="en-US" sz="2800" smtClean="0"/>
              <a:t>J. Baker, Chapters 1-2 slides from Fall 2010 class in Parallel &amp; Distributed Programming, Kent State University</a:t>
            </a:r>
          </a:p>
          <a:p>
            <a:pPr eaLnBrk="1" hangingPunct="1"/>
            <a:r>
              <a:rPr lang="en-US" sz="2800" smtClean="0"/>
              <a:t>Mary Hall, Slides from Lectures 7-8 for CS4961, University of Utah.</a:t>
            </a:r>
          </a:p>
          <a:p>
            <a:pPr eaLnBrk="1" hangingPunct="1"/>
            <a:r>
              <a:rPr lang="en-US" sz="2800" smtClean="0"/>
              <a:t>Michael Quinn, Parallel Programming in C with MPI and OpenMP, 2004, McGraw Hill. </a:t>
            </a:r>
          </a:p>
          <a:p>
            <a:pPr eaLnBrk="1" hangingPunct="1"/>
            <a:endParaRPr lang="en-US" sz="2800" smtClean="0"/>
          </a:p>
        </p:txBody>
      </p:sp>
      <p:sp>
        <p:nvSpPr>
          <p:cNvPr id="4" name="Slide Number Placeholder 3"/>
          <p:cNvSpPr>
            <a:spLocks noGrp="1"/>
          </p:cNvSpPr>
          <p:nvPr>
            <p:ph type="sldNum" sz="quarter" idx="12"/>
          </p:nvPr>
        </p:nvSpPr>
        <p:spPr/>
        <p:txBody>
          <a:bodyPr/>
          <a:lstStyle/>
          <a:p>
            <a:pPr>
              <a:defRPr/>
            </a:pPr>
            <a:fld id="{D3B02464-3003-4E18-BA47-773B93903C39}"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87FAE61-9881-4715-B87B-A393E6372C01}" type="slidenum">
              <a:rPr lang="en-US" smtClean="0">
                <a:latin typeface="Arial" charset="0"/>
              </a:rPr>
              <a:pPr fontAlgn="base">
                <a:spcBef>
                  <a:spcPct val="0"/>
                </a:spcBef>
                <a:spcAft>
                  <a:spcPct val="0"/>
                </a:spcAft>
                <a:defRPr/>
              </a:pPr>
              <a:t>20</a:t>
            </a:fld>
            <a:endParaRPr lang="en-US" smtClean="0">
              <a:latin typeface="Arial" charset="0"/>
            </a:endParaRPr>
          </a:p>
        </p:txBody>
      </p:sp>
      <p:sp>
        <p:nvSpPr>
          <p:cNvPr id="46083"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Seeking Concurrency</a:t>
            </a:r>
            <a:br>
              <a:rPr lang="en-US" sz="4000" smtClean="0"/>
            </a:br>
            <a:r>
              <a:rPr lang="en-US" sz="4000" smtClean="0"/>
              <a:t>Several Different Ways Exist</a:t>
            </a:r>
          </a:p>
        </p:txBody>
      </p:sp>
      <p:sp>
        <p:nvSpPr>
          <p:cNvPr id="41987" name="Rectangle 3"/>
          <p:cNvSpPr>
            <a:spLocks noGrp="1" noChangeArrowheads="1"/>
          </p:cNvSpPr>
          <p:nvPr>
            <p:ph type="body" idx="1"/>
          </p:nvPr>
        </p:nvSpPr>
        <p:spPr>
          <a:xfrm>
            <a:off x="457200" y="2332038"/>
            <a:ext cx="8229600" cy="4525962"/>
          </a:xfrm>
        </p:spPr>
        <p:txBody>
          <a:bodyPr/>
          <a:lstStyle/>
          <a:p>
            <a:pPr eaLnBrk="1" hangingPunct="1"/>
            <a:r>
              <a:rPr lang="en-US" smtClean="0"/>
              <a:t>Data dependence graphs</a:t>
            </a:r>
          </a:p>
          <a:p>
            <a:pPr eaLnBrk="1" hangingPunct="1"/>
            <a:r>
              <a:rPr lang="en-US" smtClean="0"/>
              <a:t>Data parallelism</a:t>
            </a:r>
          </a:p>
          <a:p>
            <a:pPr eaLnBrk="1" hangingPunct="1"/>
            <a:r>
              <a:rPr lang="en-US" smtClean="0"/>
              <a:t>Task parallelism</a:t>
            </a:r>
          </a:p>
          <a:p>
            <a:pPr lvl="1" eaLnBrk="1" hangingPunct="1"/>
            <a:r>
              <a:rPr lang="en-US" smtClean="0"/>
              <a:t>Sometimes called control parallelism or functional parallelism.</a:t>
            </a:r>
          </a:p>
          <a:p>
            <a:pPr eaLnBrk="1" hangingPunct="1"/>
            <a:r>
              <a:rPr lang="en-US" smtClean="0"/>
              <a:t>Pipelining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9EDBC4E-A55D-4996-8B52-BC8A94EF12A1}" type="slidenum">
              <a:rPr lang="en-US" smtClean="0">
                <a:latin typeface="Arial" charset="0"/>
              </a:rPr>
              <a:pPr fontAlgn="base">
                <a:spcBef>
                  <a:spcPct val="0"/>
                </a:spcBef>
                <a:spcAft>
                  <a:spcPct val="0"/>
                </a:spcAft>
                <a:defRPr/>
              </a:pPr>
              <a:t>21</a:t>
            </a:fld>
            <a:endParaRPr lang="en-US" smtClean="0">
              <a:latin typeface="Arial" charset="0"/>
            </a:endParaRPr>
          </a:p>
        </p:txBody>
      </p:sp>
      <p:sp>
        <p:nvSpPr>
          <p:cNvPr id="22531" name="Rectangle 2"/>
          <p:cNvSpPr>
            <a:spLocks noGrp="1" noChangeArrowheads="1"/>
          </p:cNvSpPr>
          <p:nvPr>
            <p:ph type="title"/>
          </p:nvPr>
        </p:nvSpPr>
        <p:spPr/>
        <p:txBody>
          <a:bodyPr/>
          <a:lstStyle/>
          <a:p>
            <a:pPr eaLnBrk="1" hangingPunct="1"/>
            <a:r>
              <a:rPr lang="en-US" smtClean="0"/>
              <a:t>Data Dependence Graph</a:t>
            </a:r>
          </a:p>
        </p:txBody>
      </p:sp>
      <p:sp>
        <p:nvSpPr>
          <p:cNvPr id="22532" name="Rectangle 3"/>
          <p:cNvSpPr>
            <a:spLocks noGrp="1" noChangeArrowheads="1"/>
          </p:cNvSpPr>
          <p:nvPr>
            <p:ph type="body" idx="1"/>
          </p:nvPr>
        </p:nvSpPr>
        <p:spPr>
          <a:xfrm>
            <a:off x="228600" y="1600200"/>
            <a:ext cx="5029200" cy="4525963"/>
          </a:xfrm>
        </p:spPr>
        <p:txBody>
          <a:bodyPr/>
          <a:lstStyle/>
          <a:p>
            <a:pPr eaLnBrk="1" hangingPunct="1"/>
            <a:r>
              <a:rPr lang="en-US" smtClean="0"/>
              <a:t>Directed graph</a:t>
            </a:r>
          </a:p>
          <a:p>
            <a:pPr eaLnBrk="1" hangingPunct="1"/>
            <a:r>
              <a:rPr lang="en-US" smtClean="0"/>
              <a:t>Vertices = tasks</a:t>
            </a:r>
          </a:p>
          <a:p>
            <a:pPr eaLnBrk="1" hangingPunct="1"/>
            <a:r>
              <a:rPr lang="en-US" smtClean="0"/>
              <a:t>Edges = dependences</a:t>
            </a:r>
          </a:p>
          <a:p>
            <a:pPr eaLnBrk="1" hangingPunct="1"/>
            <a:r>
              <a:rPr lang="en-US" smtClean="0"/>
              <a:t>Edge from u to v means that task u must finish before task v can start.</a:t>
            </a:r>
          </a:p>
        </p:txBody>
      </p:sp>
      <p:pic>
        <p:nvPicPr>
          <p:cNvPr id="22533" name="Picture 4" descr="MediciPartB"/>
          <p:cNvPicPr>
            <a:picLocks noChangeAspect="1" noChangeArrowheads="1"/>
          </p:cNvPicPr>
          <p:nvPr/>
        </p:nvPicPr>
        <p:blipFill>
          <a:blip r:embed="rId2"/>
          <a:srcRect/>
          <a:stretch>
            <a:fillRect/>
          </a:stretch>
        </p:blipFill>
        <p:spPr bwMode="auto">
          <a:xfrm>
            <a:off x="5410200" y="1905000"/>
            <a:ext cx="3708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1658ABB-EA87-4BD6-96E8-575CC0C6295B}" type="slidenum">
              <a:rPr lang="en-US" smtClean="0">
                <a:latin typeface="Arial" charset="0"/>
              </a:rPr>
              <a:pPr fontAlgn="base">
                <a:spcBef>
                  <a:spcPct val="0"/>
                </a:spcBef>
                <a:spcAft>
                  <a:spcPct val="0"/>
                </a:spcAft>
                <a:defRPr/>
              </a:pPr>
              <a:t>22</a:t>
            </a:fld>
            <a:endParaRPr lang="en-US" smtClean="0">
              <a:latin typeface="Arial" charset="0"/>
            </a:endParaRPr>
          </a:p>
        </p:txBody>
      </p:sp>
      <p:sp>
        <p:nvSpPr>
          <p:cNvPr id="48131" name="Rectangle 2"/>
          <p:cNvSpPr>
            <a:spLocks noGrp="1" noChangeArrowheads="1"/>
          </p:cNvSpPr>
          <p:nvPr>
            <p:ph type="title"/>
          </p:nvPr>
        </p:nvSpPr>
        <p:spPr>
          <a:xfrm>
            <a:off x="457200" y="76200"/>
            <a:ext cx="8229600" cy="685800"/>
          </a:xfrm>
        </p:spPr>
        <p:txBody>
          <a:bodyPr rtlCol="0">
            <a:normAutofit fontScale="90000"/>
          </a:bodyPr>
          <a:lstStyle/>
          <a:p>
            <a:pPr eaLnBrk="1" fontAlgn="auto" hangingPunct="1">
              <a:spcAft>
                <a:spcPts val="0"/>
              </a:spcAft>
              <a:defRPr/>
            </a:pPr>
            <a:r>
              <a:rPr lang="en-US" sz="4000" smtClean="0"/>
              <a:t>Data Parallelism</a:t>
            </a:r>
          </a:p>
        </p:txBody>
      </p:sp>
      <p:sp>
        <p:nvSpPr>
          <p:cNvPr id="44035" name="Rectangle 3"/>
          <p:cNvSpPr>
            <a:spLocks noGrp="1" noChangeArrowheads="1"/>
          </p:cNvSpPr>
          <p:nvPr>
            <p:ph type="body" idx="1"/>
          </p:nvPr>
        </p:nvSpPr>
        <p:spPr>
          <a:xfrm>
            <a:off x="457200" y="914400"/>
            <a:ext cx="8229600" cy="5791200"/>
          </a:xfrm>
        </p:spPr>
        <p:txBody>
          <a:bodyPr/>
          <a:lstStyle/>
          <a:p>
            <a:pPr eaLnBrk="1" hangingPunct="1">
              <a:lnSpc>
                <a:spcPct val="90000"/>
              </a:lnSpc>
            </a:pPr>
            <a:r>
              <a:rPr lang="en-US" sz="2400" smtClean="0"/>
              <a:t>All tasks (or processors) apply the same set of operations to different data.</a:t>
            </a:r>
          </a:p>
          <a:p>
            <a:pPr eaLnBrk="1" hangingPunct="1">
              <a:lnSpc>
                <a:spcPct val="90000"/>
              </a:lnSpc>
            </a:pPr>
            <a:endParaRPr lang="en-US" sz="2400" smtClean="0"/>
          </a:p>
          <a:p>
            <a:pPr eaLnBrk="1" hangingPunct="1">
              <a:lnSpc>
                <a:spcPct val="90000"/>
              </a:lnSpc>
            </a:pPr>
            <a:r>
              <a:rPr lang="en-US" sz="2400" smtClean="0"/>
              <a:t>Example:</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Operations may be executed concurrently</a:t>
            </a:r>
          </a:p>
          <a:p>
            <a:pPr eaLnBrk="1" hangingPunct="1">
              <a:lnSpc>
                <a:spcPct val="90000"/>
              </a:lnSpc>
            </a:pPr>
            <a:endParaRPr lang="en-US" sz="2400" smtClean="0">
              <a:solidFill>
                <a:schemeClr val="folHlink"/>
              </a:solidFill>
            </a:endParaRPr>
          </a:p>
          <a:p>
            <a:pPr eaLnBrk="1" hangingPunct="1">
              <a:lnSpc>
                <a:spcPct val="90000"/>
              </a:lnSpc>
            </a:pPr>
            <a:r>
              <a:rPr lang="en-US" sz="2400" smtClean="0">
                <a:solidFill>
                  <a:schemeClr val="folHlink"/>
                </a:solidFill>
              </a:rPr>
              <a:t>Accomplished on SIMDs by having all active processors execute the operations synchronously.</a:t>
            </a:r>
          </a:p>
          <a:p>
            <a:pPr eaLnBrk="1" hangingPunct="1">
              <a:lnSpc>
                <a:spcPct val="90000"/>
              </a:lnSpc>
            </a:pPr>
            <a:endParaRPr lang="en-US" sz="2400" smtClean="0">
              <a:solidFill>
                <a:schemeClr val="folHlink"/>
              </a:solidFill>
            </a:endParaRPr>
          </a:p>
          <a:p>
            <a:pPr eaLnBrk="1" hangingPunct="1">
              <a:lnSpc>
                <a:spcPct val="90000"/>
              </a:lnSpc>
            </a:pPr>
            <a:r>
              <a:rPr lang="en-US" sz="2400" smtClean="0">
                <a:solidFill>
                  <a:schemeClr val="folHlink"/>
                </a:solidFill>
              </a:rPr>
              <a:t>Can be accomplished on MIMDs by assigning 100/p tasks to each processor and having each processor to calculated its share asynchronously.</a:t>
            </a:r>
          </a:p>
        </p:txBody>
      </p:sp>
      <p:sp>
        <p:nvSpPr>
          <p:cNvPr id="23557" name="Text Box 4"/>
          <p:cNvSpPr txBox="1">
            <a:spLocks noChangeArrowheads="1"/>
          </p:cNvSpPr>
          <p:nvPr/>
        </p:nvSpPr>
        <p:spPr bwMode="auto">
          <a:xfrm>
            <a:off x="2743200" y="2209800"/>
            <a:ext cx="2473325" cy="1187450"/>
          </a:xfrm>
          <a:prstGeom prst="rect">
            <a:avLst/>
          </a:prstGeom>
          <a:noFill/>
          <a:ln w="9525">
            <a:noFill/>
            <a:miter lim="800000"/>
            <a:headEnd/>
            <a:tailEnd/>
          </a:ln>
          <a:effectLst/>
        </p:spPr>
        <p:txBody>
          <a:bodyPr wrap="none">
            <a:spAutoFit/>
          </a:bodyPr>
          <a:lstStyle/>
          <a:p>
            <a:r>
              <a:rPr lang="en-US" sz="2400">
                <a:latin typeface="Times New Roman" pitchFamily="18" charset="0"/>
              </a:rPr>
              <a:t>for i </a:t>
            </a:r>
            <a:r>
              <a:rPr lang="en-US" sz="2400">
                <a:latin typeface="Times New Roman" pitchFamily="18" charset="0"/>
                <a:sym typeface="Symbol" pitchFamily="18" charset="2"/>
              </a:rPr>
              <a:t> 0 to 99 do</a:t>
            </a:r>
          </a:p>
          <a:p>
            <a:r>
              <a:rPr lang="en-US" sz="2400">
                <a:latin typeface="Times New Roman" pitchFamily="18" charset="0"/>
                <a:sym typeface="Symbol" pitchFamily="18" charset="2"/>
              </a:rPr>
              <a:t>   a[i]  b[i] + c[i]</a:t>
            </a:r>
          </a:p>
          <a:p>
            <a:r>
              <a:rPr lang="en-US" sz="2400">
                <a:latin typeface="Times New Roman" pitchFamily="18" charset="0"/>
                <a:sym typeface="Symbol" pitchFamily="18" charset="2"/>
              </a:rPr>
              <a:t>endfor</a:t>
            </a:r>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B510AE2-C9CF-4002-863A-0002B64A0D16}" type="slidenum">
              <a:rPr lang="en-US" smtClean="0">
                <a:latin typeface="Arial" charset="0"/>
              </a:rPr>
              <a:pPr fontAlgn="base">
                <a:spcBef>
                  <a:spcPct val="0"/>
                </a:spcBef>
                <a:spcAft>
                  <a:spcPct val="0"/>
                </a:spcAft>
                <a:defRPr/>
              </a:pPr>
              <a:t>23</a:t>
            </a:fld>
            <a:endParaRPr lang="en-US" smtClean="0">
              <a:latin typeface="Arial" charset="0"/>
            </a:endParaRPr>
          </a:p>
        </p:txBody>
      </p:sp>
      <p:sp>
        <p:nvSpPr>
          <p:cNvPr id="49155" name="Rectangle 2"/>
          <p:cNvSpPr>
            <a:spLocks noGrp="1" noChangeArrowheads="1"/>
          </p:cNvSpPr>
          <p:nvPr>
            <p:ph type="title"/>
          </p:nvPr>
        </p:nvSpPr>
        <p:spPr>
          <a:xfrm>
            <a:off x="457200" y="152400"/>
            <a:ext cx="8229600" cy="533400"/>
          </a:xfrm>
        </p:spPr>
        <p:txBody>
          <a:bodyPr rtlCol="0">
            <a:normAutofit fontScale="90000"/>
          </a:bodyPr>
          <a:lstStyle/>
          <a:p>
            <a:pPr eaLnBrk="1" fontAlgn="auto" hangingPunct="1">
              <a:spcAft>
                <a:spcPts val="0"/>
              </a:spcAft>
              <a:defRPr/>
            </a:pPr>
            <a:r>
              <a:rPr lang="en-US" sz="3200" smtClean="0"/>
              <a:t>Supporting MIMD Data Parallelism</a:t>
            </a:r>
          </a:p>
        </p:txBody>
      </p:sp>
      <p:sp>
        <p:nvSpPr>
          <p:cNvPr id="79875" name="Rectangle 3"/>
          <p:cNvSpPr>
            <a:spLocks noGrp="1" noChangeArrowheads="1"/>
          </p:cNvSpPr>
          <p:nvPr>
            <p:ph type="body" idx="1"/>
          </p:nvPr>
        </p:nvSpPr>
        <p:spPr>
          <a:xfrm>
            <a:off x="457200" y="838200"/>
            <a:ext cx="8229600" cy="5791200"/>
          </a:xfrm>
        </p:spPr>
        <p:txBody>
          <a:bodyPr/>
          <a:lstStyle/>
          <a:p>
            <a:pPr eaLnBrk="1" hangingPunct="1">
              <a:lnSpc>
                <a:spcPct val="90000"/>
              </a:lnSpc>
            </a:pPr>
            <a:r>
              <a:rPr lang="en-US" sz="2400" smtClean="0">
                <a:solidFill>
                  <a:srgbClr val="FF0000"/>
                </a:solidFill>
              </a:rPr>
              <a:t>SPMD</a:t>
            </a:r>
            <a:r>
              <a:rPr lang="en-US" sz="2400" smtClean="0"/>
              <a:t> (single program, multiple data) programming is generally considered to be data parallel.</a:t>
            </a:r>
          </a:p>
          <a:p>
            <a:pPr lvl="1" eaLnBrk="1" hangingPunct="1">
              <a:lnSpc>
                <a:spcPct val="90000"/>
              </a:lnSpc>
            </a:pPr>
            <a:r>
              <a:rPr lang="en-US" sz="2200" smtClean="0"/>
              <a:t>Note SPMD could allow processors to execute different sections of the program concurrently</a:t>
            </a:r>
          </a:p>
          <a:p>
            <a:pPr eaLnBrk="1" hangingPunct="1">
              <a:lnSpc>
                <a:spcPct val="90000"/>
              </a:lnSpc>
            </a:pPr>
            <a:r>
              <a:rPr lang="en-US" sz="2400" smtClean="0"/>
              <a:t>A way to more </a:t>
            </a:r>
            <a:r>
              <a:rPr lang="en-US" sz="2400" u="sng" smtClean="0"/>
              <a:t>strictly enforce</a:t>
            </a:r>
            <a:r>
              <a:rPr lang="en-US" sz="2400" smtClean="0"/>
              <a:t> a SIMD-type data parallel programming using SPMP programming is as follows:</a:t>
            </a:r>
          </a:p>
          <a:p>
            <a:pPr lvl="1" eaLnBrk="1" hangingPunct="1">
              <a:lnSpc>
                <a:spcPct val="90000"/>
              </a:lnSpc>
            </a:pPr>
            <a:r>
              <a:rPr lang="en-US" sz="2200" smtClean="0"/>
              <a:t>Processors execute the same block of instructions concurrently but asynchronously</a:t>
            </a:r>
          </a:p>
          <a:p>
            <a:pPr lvl="1" eaLnBrk="1" hangingPunct="1">
              <a:lnSpc>
                <a:spcPct val="90000"/>
              </a:lnSpc>
            </a:pPr>
            <a:r>
              <a:rPr lang="en-US" sz="2200" smtClean="0"/>
              <a:t>No communication or synchronization occurs within these concurrent instruction blocks.</a:t>
            </a:r>
          </a:p>
          <a:p>
            <a:pPr lvl="1" eaLnBrk="1" hangingPunct="1">
              <a:lnSpc>
                <a:spcPct val="90000"/>
              </a:lnSpc>
            </a:pPr>
            <a:r>
              <a:rPr lang="en-US" sz="2200" smtClean="0"/>
              <a:t>Each instruction block is normally followed by a synchronization and communication block of steps</a:t>
            </a:r>
          </a:p>
          <a:p>
            <a:pPr eaLnBrk="1" hangingPunct="1">
              <a:lnSpc>
                <a:spcPct val="90000"/>
              </a:lnSpc>
            </a:pPr>
            <a:r>
              <a:rPr lang="en-US" sz="2400" smtClean="0"/>
              <a:t>If processors have multiple identical tasks, the preceding method can be generalized using virtual parallelism.</a:t>
            </a:r>
            <a:endParaRPr lang="en-US" sz="2600" u="sng" smtClean="0"/>
          </a:p>
          <a:p>
            <a:pPr lvl="1" eaLnBrk="1" hangingPunct="1">
              <a:lnSpc>
                <a:spcPct val="90000"/>
              </a:lnSpc>
            </a:pPr>
            <a:r>
              <a:rPr lang="en-US" sz="2200" i="1" u="sng" smtClean="0">
                <a:solidFill>
                  <a:srgbClr val="FF0000"/>
                </a:solidFill>
              </a:rPr>
              <a:t>Virtual Parallelism </a:t>
            </a:r>
            <a:r>
              <a:rPr lang="en-US" sz="2200" smtClean="0"/>
              <a:t>is where each processor of a parallel processor plays the role of several 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001F1C7-EC49-446C-9707-C1160ADB7720}" type="slidenum">
              <a:rPr lang="en-US" smtClean="0">
                <a:latin typeface="Arial" charset="0"/>
              </a:rPr>
              <a:pPr fontAlgn="base">
                <a:spcBef>
                  <a:spcPct val="0"/>
                </a:spcBef>
                <a:spcAft>
                  <a:spcPct val="0"/>
                </a:spcAft>
                <a:defRPr/>
              </a:pPr>
              <a:t>24</a:t>
            </a:fld>
            <a:endParaRPr lang="en-US" smtClean="0">
              <a:latin typeface="Arial" charset="0"/>
            </a:endParaRPr>
          </a:p>
        </p:txBody>
      </p:sp>
      <p:sp>
        <p:nvSpPr>
          <p:cNvPr id="25603" name="Rectangle 2"/>
          <p:cNvSpPr>
            <a:spLocks noGrp="1" noChangeArrowheads="1"/>
          </p:cNvSpPr>
          <p:nvPr>
            <p:ph type="title"/>
          </p:nvPr>
        </p:nvSpPr>
        <p:spPr>
          <a:xfrm>
            <a:off x="457200" y="274638"/>
            <a:ext cx="8229600" cy="792162"/>
          </a:xfrm>
        </p:spPr>
        <p:txBody>
          <a:bodyPr/>
          <a:lstStyle/>
          <a:p>
            <a:pPr eaLnBrk="1" hangingPunct="1"/>
            <a:r>
              <a:rPr lang="en-US" sz="4000" smtClean="0"/>
              <a:t>Data Parallelism Features</a:t>
            </a:r>
          </a:p>
        </p:txBody>
      </p:sp>
      <p:sp>
        <p:nvSpPr>
          <p:cNvPr id="45059" name="Rectangle 3"/>
          <p:cNvSpPr>
            <a:spLocks noGrp="1" noChangeArrowheads="1"/>
          </p:cNvSpPr>
          <p:nvPr>
            <p:ph type="body" idx="1"/>
          </p:nvPr>
        </p:nvSpPr>
        <p:spPr>
          <a:xfrm>
            <a:off x="457200" y="1066800"/>
            <a:ext cx="8229600" cy="57150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2800" dirty="0" smtClean="0"/>
              <a:t>Each processor performs the same data computation on different data sets</a:t>
            </a:r>
          </a:p>
          <a:p>
            <a:pPr eaLnBrk="1" fontAlgn="auto" hangingPunct="1">
              <a:lnSpc>
                <a:spcPct val="90000"/>
              </a:lnSpc>
              <a:spcAft>
                <a:spcPts val="0"/>
              </a:spcAft>
              <a:buFont typeface="Arial" pitchFamily="34" charset="0"/>
              <a:buChar char="•"/>
              <a:defRPr/>
            </a:pPr>
            <a:r>
              <a:rPr lang="en-US" sz="2800" dirty="0" smtClean="0"/>
              <a:t>Computations can be performed either synchronously or asynchronously</a:t>
            </a:r>
          </a:p>
          <a:p>
            <a:pPr eaLnBrk="1" fontAlgn="auto" hangingPunct="1">
              <a:lnSpc>
                <a:spcPct val="90000"/>
              </a:lnSpc>
              <a:spcAft>
                <a:spcPts val="0"/>
              </a:spcAft>
              <a:buFont typeface="Arial" pitchFamily="34" charset="0"/>
              <a:buChar char="•"/>
              <a:defRPr/>
            </a:pPr>
            <a:r>
              <a:rPr lang="en-US" sz="2800" b="1" dirty="0" err="1" smtClean="0"/>
              <a:t>Defn</a:t>
            </a:r>
            <a:r>
              <a:rPr lang="en-US" sz="2800" b="1" dirty="0" smtClean="0"/>
              <a:t>:</a:t>
            </a:r>
            <a:r>
              <a:rPr lang="en-US" sz="2800" dirty="0" smtClean="0"/>
              <a:t> </a:t>
            </a:r>
            <a:r>
              <a:rPr lang="en-US" sz="2800" i="1" u="sng" dirty="0" smtClean="0">
                <a:solidFill>
                  <a:srgbClr val="FF0000"/>
                </a:solidFill>
              </a:rPr>
              <a:t>Grain Size</a:t>
            </a:r>
            <a:r>
              <a:rPr lang="en-US" sz="2800" dirty="0" smtClean="0">
                <a:solidFill>
                  <a:srgbClr val="FF0000"/>
                </a:solidFill>
              </a:rPr>
              <a:t> </a:t>
            </a:r>
            <a:r>
              <a:rPr lang="en-US" sz="2800" dirty="0" smtClean="0"/>
              <a:t>is the average number of computations performed between communication or synchronization steps </a:t>
            </a:r>
          </a:p>
          <a:p>
            <a:pPr lvl="1" eaLnBrk="1" fontAlgn="auto" hangingPunct="1">
              <a:lnSpc>
                <a:spcPct val="90000"/>
              </a:lnSpc>
              <a:spcAft>
                <a:spcPts val="0"/>
              </a:spcAft>
              <a:buFont typeface="Arial" pitchFamily="34" charset="0"/>
              <a:buChar char="–"/>
              <a:defRPr/>
            </a:pPr>
            <a:r>
              <a:rPr lang="en-US" sz="2400" dirty="0" smtClean="0"/>
              <a:t>See Quinn textbook, page 411</a:t>
            </a:r>
          </a:p>
          <a:p>
            <a:pPr eaLnBrk="1" fontAlgn="auto" hangingPunct="1">
              <a:lnSpc>
                <a:spcPct val="90000"/>
              </a:lnSpc>
              <a:spcAft>
                <a:spcPts val="0"/>
              </a:spcAft>
              <a:buFont typeface="Arial" pitchFamily="34" charset="0"/>
              <a:buChar char="•"/>
              <a:defRPr/>
            </a:pPr>
            <a:r>
              <a:rPr lang="en-US" sz="2800" dirty="0" smtClean="0"/>
              <a:t>Data parallel programming usually results in smaller grain size computation</a:t>
            </a:r>
            <a:endParaRPr lang="en-US" sz="2800" i="1" u="sng" dirty="0" smtClean="0"/>
          </a:p>
          <a:p>
            <a:pPr lvl="1" eaLnBrk="1" fontAlgn="auto" hangingPunct="1">
              <a:lnSpc>
                <a:spcPct val="90000"/>
              </a:lnSpc>
              <a:spcAft>
                <a:spcPts val="0"/>
              </a:spcAft>
              <a:buFont typeface="Arial" pitchFamily="34" charset="0"/>
              <a:buChar char="–"/>
              <a:defRPr/>
            </a:pPr>
            <a:r>
              <a:rPr lang="en-US" sz="2400" dirty="0" smtClean="0"/>
              <a:t>SIMD computation is considered to be fine-grain</a:t>
            </a:r>
          </a:p>
          <a:p>
            <a:pPr lvl="1" eaLnBrk="1" fontAlgn="auto" hangingPunct="1">
              <a:lnSpc>
                <a:spcPct val="90000"/>
              </a:lnSpc>
              <a:spcAft>
                <a:spcPts val="0"/>
              </a:spcAft>
              <a:buFont typeface="Arial" pitchFamily="34" charset="0"/>
              <a:buChar char="–"/>
              <a:defRPr/>
            </a:pPr>
            <a:r>
              <a:rPr lang="en-US" sz="2400" dirty="0" smtClean="0"/>
              <a:t>MIMD data parallelism is usually considered to be medium grain</a:t>
            </a:r>
          </a:p>
          <a:p>
            <a:pPr lvl="1" eaLnBrk="1" fontAlgn="auto" hangingPunct="1">
              <a:lnSpc>
                <a:spcPct val="90000"/>
              </a:lnSpc>
              <a:spcAft>
                <a:spcPts val="0"/>
              </a:spcAft>
              <a:buFont typeface="Arial" pitchFamily="34" charset="0"/>
              <a:buChar char="–"/>
              <a:defRPr/>
            </a:pPr>
            <a:r>
              <a:rPr lang="en-US" sz="2400" dirty="0" smtClean="0"/>
              <a:t>MIMD multi-tasking is considered to be course grain</a:t>
            </a:r>
          </a:p>
          <a:p>
            <a:pPr lvl="1" eaLnBrk="1" fontAlgn="auto" hangingPunct="1">
              <a:lnSpc>
                <a:spcPct val="90000"/>
              </a:lnSpc>
              <a:spcAft>
                <a:spcPts val="0"/>
              </a:spcAft>
              <a:buFont typeface="Arial" pitchFamily="34" charset="0"/>
              <a:buChar char="–"/>
              <a:defRP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05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532AFCE-FA48-48A8-B2E4-A4EBB677E8FB}" type="slidenum">
              <a:rPr lang="en-US" smtClean="0">
                <a:latin typeface="Arial" charset="0"/>
              </a:rPr>
              <a:pPr fontAlgn="base">
                <a:spcBef>
                  <a:spcPct val="0"/>
                </a:spcBef>
                <a:spcAft>
                  <a:spcPct val="0"/>
                </a:spcAft>
                <a:defRPr/>
              </a:pPr>
              <a:t>25</a:t>
            </a:fld>
            <a:endParaRPr lang="en-US" smtClean="0">
              <a:latin typeface="Arial" charset="0"/>
            </a:endParaRPr>
          </a:p>
        </p:txBody>
      </p:sp>
      <p:sp>
        <p:nvSpPr>
          <p:cNvPr id="26627" name="Rectangle 2"/>
          <p:cNvSpPr>
            <a:spLocks noGrp="1" noChangeArrowheads="1"/>
          </p:cNvSpPr>
          <p:nvPr>
            <p:ph type="title"/>
          </p:nvPr>
        </p:nvSpPr>
        <p:spPr/>
        <p:txBody>
          <a:bodyPr/>
          <a:lstStyle/>
          <a:p>
            <a:pPr eaLnBrk="1" hangingPunct="1"/>
            <a:r>
              <a:rPr lang="en-US" sz="4000" b="1" smtClean="0"/>
              <a:t>Task</a:t>
            </a:r>
            <a:r>
              <a:rPr lang="en-US" sz="4000" smtClean="0"/>
              <a:t>/Functional/Control/Job Parallelism</a:t>
            </a:r>
          </a:p>
        </p:txBody>
      </p:sp>
      <p:sp>
        <p:nvSpPr>
          <p:cNvPr id="46083" name="Rectangle 3"/>
          <p:cNvSpPr>
            <a:spLocks noGrp="1" noChangeArrowheads="1"/>
          </p:cNvSpPr>
          <p:nvPr>
            <p:ph type="body" idx="1"/>
          </p:nvPr>
        </p:nvSpPr>
        <p:spPr>
          <a:xfrm>
            <a:off x="304800" y="1600200"/>
            <a:ext cx="8610600" cy="4953000"/>
          </a:xfrm>
        </p:spPr>
        <p:txBody>
          <a:bodyPr/>
          <a:lstStyle/>
          <a:p>
            <a:pPr eaLnBrk="1" hangingPunct="1"/>
            <a:r>
              <a:rPr lang="en-US" sz="2400" smtClean="0"/>
              <a:t>Independent tasks apply different operations to different data elements</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First and second statements may execute concurrently</a:t>
            </a:r>
          </a:p>
          <a:p>
            <a:pPr eaLnBrk="1" hangingPunct="1"/>
            <a:r>
              <a:rPr lang="en-US" sz="2400" smtClean="0"/>
              <a:t>Third and fourth statements may execute concurrently</a:t>
            </a:r>
          </a:p>
          <a:p>
            <a:pPr eaLnBrk="1" hangingPunct="1"/>
            <a:r>
              <a:rPr lang="en-US" sz="2400" smtClean="0"/>
              <a:t>Normally, this type of parallelism deals with concurrent execution of tasks, not statements</a:t>
            </a:r>
          </a:p>
        </p:txBody>
      </p:sp>
      <p:sp>
        <p:nvSpPr>
          <p:cNvPr id="26629" name="Text Box 4"/>
          <p:cNvSpPr txBox="1">
            <a:spLocks noChangeArrowheads="1"/>
          </p:cNvSpPr>
          <p:nvPr/>
        </p:nvSpPr>
        <p:spPr bwMode="auto">
          <a:xfrm>
            <a:off x="1876425" y="2590800"/>
            <a:ext cx="2162175" cy="1917700"/>
          </a:xfrm>
          <a:prstGeom prst="rect">
            <a:avLst/>
          </a:prstGeom>
          <a:noFill/>
          <a:ln w="9525">
            <a:noFill/>
            <a:miter lim="800000"/>
            <a:headEnd/>
            <a:tailEnd/>
          </a:ln>
          <a:effectLst/>
        </p:spPr>
        <p:txBody>
          <a:bodyPr wrap="none">
            <a:spAutoFit/>
          </a:bodyPr>
          <a:lstStyle/>
          <a:p>
            <a:r>
              <a:rPr lang="en-US" sz="2400">
                <a:latin typeface="Times New Roman" pitchFamily="18" charset="0"/>
              </a:rPr>
              <a:t>a </a:t>
            </a:r>
            <a:r>
              <a:rPr lang="en-US" sz="2400">
                <a:latin typeface="Times New Roman" pitchFamily="18" charset="0"/>
                <a:sym typeface="Symbol" pitchFamily="18" charset="2"/>
              </a:rPr>
              <a:t> 2</a:t>
            </a:r>
          </a:p>
          <a:p>
            <a:r>
              <a:rPr lang="en-US" sz="2400">
                <a:latin typeface="Times New Roman" pitchFamily="18" charset="0"/>
                <a:sym typeface="Symbol" pitchFamily="18" charset="2"/>
              </a:rPr>
              <a:t>b  3</a:t>
            </a:r>
          </a:p>
          <a:p>
            <a:r>
              <a:rPr lang="en-US" sz="2400">
                <a:latin typeface="Times New Roman" pitchFamily="18" charset="0"/>
                <a:sym typeface="Symbol" pitchFamily="18" charset="2"/>
              </a:rPr>
              <a:t>m  (a + b) / 2</a:t>
            </a:r>
          </a:p>
          <a:p>
            <a:r>
              <a:rPr lang="en-US" sz="2400">
                <a:latin typeface="Times New Roman" pitchFamily="18" charset="0"/>
                <a:sym typeface="Symbol" pitchFamily="18" charset="2"/>
              </a:rPr>
              <a:t>s  (a</a:t>
            </a:r>
            <a:r>
              <a:rPr lang="en-US" sz="2400" baseline="30000">
                <a:latin typeface="Times New Roman" pitchFamily="18" charset="0"/>
                <a:sym typeface="Symbol" pitchFamily="18" charset="2"/>
              </a:rPr>
              <a:t>2</a:t>
            </a:r>
            <a:r>
              <a:rPr lang="en-US" sz="2400">
                <a:latin typeface="Times New Roman" pitchFamily="18" charset="0"/>
                <a:sym typeface="Symbol" pitchFamily="18" charset="2"/>
              </a:rPr>
              <a:t> + b</a:t>
            </a:r>
            <a:r>
              <a:rPr lang="en-US" sz="2400" baseline="30000">
                <a:latin typeface="Times New Roman" pitchFamily="18" charset="0"/>
                <a:sym typeface="Symbol" pitchFamily="18" charset="2"/>
              </a:rPr>
              <a:t>2</a:t>
            </a:r>
            <a:r>
              <a:rPr lang="en-US" sz="2400">
                <a:latin typeface="Times New Roman" pitchFamily="18" charset="0"/>
                <a:sym typeface="Symbol" pitchFamily="18" charset="2"/>
              </a:rPr>
              <a:t>) / 2</a:t>
            </a:r>
          </a:p>
          <a:p>
            <a:r>
              <a:rPr lang="en-US" sz="2400">
                <a:latin typeface="Times New Roman" pitchFamily="18" charset="0"/>
                <a:sym typeface="Symbol" pitchFamily="18" charset="2"/>
              </a:rPr>
              <a:t>v  s - m</a:t>
            </a:r>
            <a:r>
              <a:rPr lang="en-US" sz="2400" baseline="30000">
                <a:latin typeface="Times New Roman" pitchFamily="18" charset="0"/>
                <a:sym typeface="Symbol" pitchFamily="18" charset="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C2A2B19-08DD-42C1-81C9-50E9A961653A}" type="slidenum">
              <a:rPr lang="en-US" smtClean="0">
                <a:latin typeface="Arial" charset="0"/>
              </a:rPr>
              <a:pPr fontAlgn="base">
                <a:spcBef>
                  <a:spcPct val="0"/>
                </a:spcBef>
                <a:spcAft>
                  <a:spcPct val="0"/>
                </a:spcAft>
                <a:defRPr/>
              </a:pPr>
              <a:t>26</a:t>
            </a:fld>
            <a:endParaRPr lang="en-US" smtClean="0">
              <a:latin typeface="Arial" charset="0"/>
            </a:endParaRPr>
          </a:p>
        </p:txBody>
      </p:sp>
      <p:sp>
        <p:nvSpPr>
          <p:cNvPr id="27651" name="Rectangle 2"/>
          <p:cNvSpPr>
            <a:spLocks noGrp="1" noChangeArrowheads="1"/>
          </p:cNvSpPr>
          <p:nvPr>
            <p:ph type="title"/>
          </p:nvPr>
        </p:nvSpPr>
        <p:spPr/>
        <p:txBody>
          <a:bodyPr/>
          <a:lstStyle/>
          <a:p>
            <a:pPr eaLnBrk="1" hangingPunct="1"/>
            <a:r>
              <a:rPr lang="en-US" smtClean="0"/>
              <a:t>Control Parallelism Features</a:t>
            </a:r>
          </a:p>
        </p:txBody>
      </p:sp>
      <p:sp>
        <p:nvSpPr>
          <p:cNvPr id="47107" name="Rectangle 3"/>
          <p:cNvSpPr>
            <a:spLocks noGrp="1" noChangeArrowheads="1"/>
          </p:cNvSpPr>
          <p:nvPr>
            <p:ph type="body" idx="1"/>
          </p:nvPr>
        </p:nvSpPr>
        <p:spPr/>
        <p:txBody>
          <a:bodyPr/>
          <a:lstStyle/>
          <a:p>
            <a:pPr eaLnBrk="1" hangingPunct="1"/>
            <a:r>
              <a:rPr lang="en-US" smtClean="0"/>
              <a:t>Problem is divided into different non-identical tasks</a:t>
            </a:r>
          </a:p>
          <a:p>
            <a:pPr eaLnBrk="1" hangingPunct="1"/>
            <a:r>
              <a:rPr lang="en-US" smtClean="0"/>
              <a:t>Tasks are divided between the processors so that their workload is roughly balanced</a:t>
            </a:r>
          </a:p>
          <a:p>
            <a:pPr eaLnBrk="1" hangingPunct="1"/>
            <a:r>
              <a:rPr lang="en-US" smtClean="0"/>
              <a:t>Parallelism at the task level is considered to be </a:t>
            </a:r>
            <a:r>
              <a:rPr lang="en-US" i="1" u="sng" smtClean="0">
                <a:solidFill>
                  <a:schemeClr val="folHlink"/>
                </a:solidFill>
              </a:rPr>
              <a:t>coarse grained</a:t>
            </a:r>
            <a:r>
              <a:rPr lang="en-US" smtClean="0"/>
              <a:t> 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1A87C18-8D94-4F19-B24F-6542F806F8C9}" type="slidenum">
              <a:rPr lang="en-US" smtClean="0">
                <a:latin typeface="Arial" charset="0"/>
              </a:rPr>
              <a:pPr fontAlgn="base">
                <a:spcBef>
                  <a:spcPct val="0"/>
                </a:spcBef>
                <a:spcAft>
                  <a:spcPct val="0"/>
                </a:spcAft>
                <a:defRPr/>
              </a:pPr>
              <a:t>27</a:t>
            </a:fld>
            <a:endParaRPr lang="en-US" smtClean="0">
              <a:latin typeface="Arial" charset="0"/>
            </a:endParaRPr>
          </a:p>
        </p:txBody>
      </p:sp>
      <p:sp>
        <p:nvSpPr>
          <p:cNvPr id="53251" name="Rectangle 2"/>
          <p:cNvSpPr>
            <a:spLocks noGrp="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4000" smtClean="0"/>
              <a:t>Data Dependence Graph</a:t>
            </a:r>
          </a:p>
        </p:txBody>
      </p:sp>
      <p:sp>
        <p:nvSpPr>
          <p:cNvPr id="48131" name="Rectangle 3"/>
          <p:cNvSpPr>
            <a:spLocks noGrp="1" noChangeArrowheads="1"/>
          </p:cNvSpPr>
          <p:nvPr>
            <p:ph type="body" idx="1"/>
          </p:nvPr>
        </p:nvSpPr>
        <p:spPr>
          <a:xfrm>
            <a:off x="228600" y="914400"/>
            <a:ext cx="5029200" cy="5943600"/>
          </a:xfrm>
        </p:spPr>
        <p:txBody>
          <a:bodyPr/>
          <a:lstStyle/>
          <a:p>
            <a:pPr eaLnBrk="1" hangingPunct="1">
              <a:lnSpc>
                <a:spcPct val="90000"/>
              </a:lnSpc>
            </a:pPr>
            <a:r>
              <a:rPr lang="en-US" sz="2400" smtClean="0"/>
              <a:t>Can be used to identify data parallelism and job parallelism.</a:t>
            </a:r>
          </a:p>
          <a:p>
            <a:pPr eaLnBrk="1" hangingPunct="1">
              <a:lnSpc>
                <a:spcPct val="90000"/>
              </a:lnSpc>
            </a:pPr>
            <a:r>
              <a:rPr lang="en-US" sz="2400" smtClean="0"/>
              <a:t>See page 11 of textbook.</a:t>
            </a:r>
          </a:p>
          <a:p>
            <a:pPr eaLnBrk="1" hangingPunct="1">
              <a:lnSpc>
                <a:spcPct val="90000"/>
              </a:lnSpc>
            </a:pPr>
            <a:r>
              <a:rPr lang="en-US" sz="2400" smtClean="0"/>
              <a:t>Most realistic jobs contain both parallelisms</a:t>
            </a:r>
          </a:p>
          <a:p>
            <a:pPr lvl="1" eaLnBrk="1" hangingPunct="1">
              <a:lnSpc>
                <a:spcPct val="90000"/>
              </a:lnSpc>
            </a:pPr>
            <a:r>
              <a:rPr lang="en-US" sz="2400" smtClean="0"/>
              <a:t>Can be viewed as branches in data parallel tasks</a:t>
            </a:r>
          </a:p>
          <a:p>
            <a:pPr lvl="1" eaLnBrk="1" hangingPunct="1">
              <a:lnSpc>
                <a:spcPct val="90000"/>
              </a:lnSpc>
              <a:buFontTx/>
              <a:buChar char="-"/>
            </a:pPr>
            <a:r>
              <a:rPr lang="en-US" sz="2400" smtClean="0"/>
              <a:t>If no path from vertex u to vertex v, then </a:t>
            </a:r>
            <a:r>
              <a:rPr lang="en-US" sz="2400" smtClean="0">
                <a:solidFill>
                  <a:schemeClr val="folHlink"/>
                </a:solidFill>
              </a:rPr>
              <a:t>job parallelism</a:t>
            </a:r>
            <a:r>
              <a:rPr lang="en-US" sz="2400" smtClean="0"/>
              <a:t> can be used to execute the tasks u and v concurrently.</a:t>
            </a:r>
          </a:p>
          <a:p>
            <a:pPr lvl="1" eaLnBrk="1" hangingPunct="1">
              <a:lnSpc>
                <a:spcPct val="90000"/>
              </a:lnSpc>
              <a:buFontTx/>
              <a:buNone/>
            </a:pPr>
            <a:r>
              <a:rPr lang="en-US" sz="2400" smtClean="0"/>
              <a:t>- If larger tasks can be subdivided into smaller identical tasks, </a:t>
            </a:r>
            <a:r>
              <a:rPr lang="en-US" sz="2400" smtClean="0">
                <a:solidFill>
                  <a:schemeClr val="folHlink"/>
                </a:solidFill>
              </a:rPr>
              <a:t>data parallelism</a:t>
            </a:r>
            <a:r>
              <a:rPr lang="en-US" sz="2400" smtClean="0"/>
              <a:t> can be used to execute these concurrently. </a:t>
            </a:r>
          </a:p>
        </p:txBody>
      </p:sp>
      <p:pic>
        <p:nvPicPr>
          <p:cNvPr id="28677" name="Picture 4" descr="MediciPartB"/>
          <p:cNvPicPr>
            <a:picLocks noChangeAspect="1" noChangeArrowheads="1"/>
          </p:cNvPicPr>
          <p:nvPr/>
        </p:nvPicPr>
        <p:blipFill>
          <a:blip r:embed="rId2"/>
          <a:srcRect/>
          <a:stretch>
            <a:fillRect/>
          </a:stretch>
        </p:blipFill>
        <p:spPr bwMode="auto">
          <a:xfrm>
            <a:off x="5410200" y="1905000"/>
            <a:ext cx="3708400"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ED3D9E3-90C0-4521-98C9-42532761968A}" type="slidenum">
              <a:rPr lang="en-US" smtClean="0">
                <a:latin typeface="Arial" charset="0"/>
              </a:rPr>
              <a:pPr fontAlgn="base">
                <a:spcBef>
                  <a:spcPct val="0"/>
                </a:spcBef>
                <a:spcAft>
                  <a:spcPct val="0"/>
                </a:spcAft>
                <a:defRPr/>
              </a:pPr>
              <a:t>28</a:t>
            </a:fld>
            <a:endParaRPr lang="en-US" smtClean="0">
              <a:latin typeface="Arial" charset="0"/>
            </a:endParaRPr>
          </a:p>
        </p:txBody>
      </p:sp>
      <p:sp>
        <p:nvSpPr>
          <p:cNvPr id="54275"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sz="4000" smtClean="0"/>
              <a:t>For example, “mow lawn” becomes </a:t>
            </a:r>
          </a:p>
        </p:txBody>
      </p:sp>
      <p:sp>
        <p:nvSpPr>
          <p:cNvPr id="29700" name="Rectangle 3"/>
          <p:cNvSpPr>
            <a:spLocks noGrp="1" noChangeArrowheads="1"/>
          </p:cNvSpPr>
          <p:nvPr>
            <p:ph type="body" idx="1"/>
          </p:nvPr>
        </p:nvSpPr>
        <p:spPr>
          <a:xfrm>
            <a:off x="457200" y="914400"/>
            <a:ext cx="8229600" cy="5211763"/>
          </a:xfrm>
        </p:spPr>
        <p:txBody>
          <a:bodyPr/>
          <a:lstStyle/>
          <a:p>
            <a:pPr eaLnBrk="1" hangingPunct="1">
              <a:lnSpc>
                <a:spcPct val="80000"/>
              </a:lnSpc>
            </a:pPr>
            <a:r>
              <a:rPr lang="en-US" sz="2400" smtClean="0"/>
              <a:t>Mow N lawn </a:t>
            </a:r>
          </a:p>
          <a:p>
            <a:pPr eaLnBrk="1" hangingPunct="1">
              <a:lnSpc>
                <a:spcPct val="80000"/>
              </a:lnSpc>
            </a:pPr>
            <a:r>
              <a:rPr lang="en-US" sz="2400" smtClean="0"/>
              <a:t>Mow S lawn </a:t>
            </a:r>
          </a:p>
          <a:p>
            <a:pPr eaLnBrk="1" hangingPunct="1">
              <a:lnSpc>
                <a:spcPct val="80000"/>
              </a:lnSpc>
            </a:pPr>
            <a:r>
              <a:rPr lang="en-US" sz="2400" smtClean="0"/>
              <a:t>Mow E lawn </a:t>
            </a:r>
          </a:p>
          <a:p>
            <a:pPr eaLnBrk="1" hangingPunct="1">
              <a:lnSpc>
                <a:spcPct val="80000"/>
              </a:lnSpc>
            </a:pPr>
            <a:r>
              <a:rPr lang="en-US" sz="2400" smtClean="0"/>
              <a:t>Mow W lawn </a:t>
            </a:r>
          </a:p>
          <a:p>
            <a:pPr eaLnBrk="1" hangingPunct="1">
              <a:lnSpc>
                <a:spcPct val="80000"/>
              </a:lnSpc>
            </a:pPr>
            <a:r>
              <a:rPr lang="en-US" sz="2400" smtClean="0"/>
              <a:t>If 4 people are available </a:t>
            </a:r>
          </a:p>
          <a:p>
            <a:pPr eaLnBrk="1" hangingPunct="1">
              <a:lnSpc>
                <a:spcPct val="80000"/>
              </a:lnSpc>
              <a:buFontTx/>
              <a:buNone/>
            </a:pPr>
            <a:r>
              <a:rPr lang="en-US" sz="2400" smtClean="0"/>
              <a:t>to mow, then data parallelism</a:t>
            </a:r>
          </a:p>
          <a:p>
            <a:pPr eaLnBrk="1" hangingPunct="1">
              <a:lnSpc>
                <a:spcPct val="80000"/>
              </a:lnSpc>
              <a:buFontTx/>
              <a:buNone/>
            </a:pPr>
            <a:r>
              <a:rPr lang="en-US" sz="2400" smtClean="0"/>
              <a:t>can be used to do these </a:t>
            </a:r>
          </a:p>
          <a:p>
            <a:pPr eaLnBrk="1" hangingPunct="1">
              <a:lnSpc>
                <a:spcPct val="80000"/>
              </a:lnSpc>
              <a:buFontTx/>
              <a:buNone/>
            </a:pPr>
            <a:r>
              <a:rPr lang="en-US" sz="2400" smtClean="0"/>
              <a:t>tasks simultaneously. </a:t>
            </a:r>
          </a:p>
          <a:p>
            <a:pPr eaLnBrk="1" hangingPunct="1">
              <a:lnSpc>
                <a:spcPct val="80000"/>
              </a:lnSpc>
            </a:pPr>
            <a:r>
              <a:rPr lang="en-US" sz="2400" smtClean="0"/>
              <a:t>Similarly, if several people</a:t>
            </a:r>
          </a:p>
          <a:p>
            <a:pPr eaLnBrk="1" hangingPunct="1">
              <a:lnSpc>
                <a:spcPct val="80000"/>
              </a:lnSpc>
              <a:buFontTx/>
              <a:buNone/>
            </a:pPr>
            <a:r>
              <a:rPr lang="en-US" sz="2400" smtClean="0"/>
              <a:t>are available to “edge lawn” </a:t>
            </a:r>
          </a:p>
          <a:p>
            <a:pPr eaLnBrk="1" hangingPunct="1">
              <a:lnSpc>
                <a:spcPct val="80000"/>
              </a:lnSpc>
              <a:buFontTx/>
              <a:buNone/>
            </a:pPr>
            <a:r>
              <a:rPr lang="en-US" sz="2400" smtClean="0"/>
              <a:t>and “weed garden”, then we </a:t>
            </a:r>
          </a:p>
          <a:p>
            <a:pPr eaLnBrk="1" hangingPunct="1">
              <a:lnSpc>
                <a:spcPct val="80000"/>
              </a:lnSpc>
              <a:buFontTx/>
              <a:buNone/>
            </a:pPr>
            <a:r>
              <a:rPr lang="en-US" sz="2400" smtClean="0"/>
              <a:t>can use data parallelism to </a:t>
            </a:r>
          </a:p>
          <a:p>
            <a:pPr eaLnBrk="1" hangingPunct="1">
              <a:lnSpc>
                <a:spcPct val="80000"/>
              </a:lnSpc>
              <a:buFontTx/>
              <a:buNone/>
            </a:pPr>
            <a:r>
              <a:rPr lang="en-US" sz="2400" smtClean="0"/>
              <a:t>provide more concurrency.</a:t>
            </a:r>
          </a:p>
        </p:txBody>
      </p:sp>
      <p:pic>
        <p:nvPicPr>
          <p:cNvPr id="29701" name="Picture 4" descr="MediciPartB"/>
          <p:cNvPicPr>
            <a:picLocks noChangeAspect="1" noChangeArrowheads="1"/>
          </p:cNvPicPr>
          <p:nvPr/>
        </p:nvPicPr>
        <p:blipFill>
          <a:blip r:embed="rId2"/>
          <a:srcRect/>
          <a:stretch>
            <a:fillRect/>
          </a:stretch>
        </p:blipFill>
        <p:spPr bwMode="auto">
          <a:xfrm>
            <a:off x="5257800" y="1219200"/>
            <a:ext cx="3708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234ACCF-B0B7-4EC9-A012-600B9660A9E8}" type="slidenum">
              <a:rPr lang="en-US" smtClean="0">
                <a:latin typeface="Arial" charset="0"/>
              </a:rPr>
              <a:pPr fontAlgn="base">
                <a:spcBef>
                  <a:spcPct val="0"/>
                </a:spcBef>
                <a:spcAft>
                  <a:spcPct val="0"/>
                </a:spcAft>
                <a:defRPr/>
              </a:pPr>
              <a:t>29</a:t>
            </a:fld>
            <a:endParaRPr lang="en-US" smtClean="0">
              <a:latin typeface="Arial" charset="0"/>
            </a:endParaRPr>
          </a:p>
        </p:txBody>
      </p:sp>
      <p:sp>
        <p:nvSpPr>
          <p:cNvPr id="30723" name="Rectangle 2"/>
          <p:cNvSpPr>
            <a:spLocks noGrp="1" noChangeArrowheads="1"/>
          </p:cNvSpPr>
          <p:nvPr>
            <p:ph type="title"/>
          </p:nvPr>
        </p:nvSpPr>
        <p:spPr/>
        <p:txBody>
          <a:bodyPr/>
          <a:lstStyle/>
          <a:p>
            <a:pPr eaLnBrk="1" hangingPunct="1"/>
            <a:r>
              <a:rPr lang="en-US" smtClean="0"/>
              <a:t>Pipelining</a:t>
            </a:r>
          </a:p>
        </p:txBody>
      </p:sp>
      <p:sp>
        <p:nvSpPr>
          <p:cNvPr id="30724" name="Rectangle 3"/>
          <p:cNvSpPr>
            <a:spLocks noGrp="1" noChangeArrowheads="1"/>
          </p:cNvSpPr>
          <p:nvPr>
            <p:ph type="body" idx="1"/>
          </p:nvPr>
        </p:nvSpPr>
        <p:spPr/>
        <p:txBody>
          <a:bodyPr/>
          <a:lstStyle/>
          <a:p>
            <a:pPr eaLnBrk="1" hangingPunct="1"/>
            <a:r>
              <a:rPr lang="en-US" smtClean="0"/>
              <a:t>Divide a process into stages</a:t>
            </a:r>
          </a:p>
          <a:p>
            <a:pPr eaLnBrk="1" hangingPunct="1"/>
            <a:r>
              <a:rPr lang="en-US" smtClean="0"/>
              <a:t>Produce several items simultaneously</a:t>
            </a:r>
          </a:p>
          <a:p>
            <a:pPr eaLnBrk="1" hangingPunct="1">
              <a:buFontTx/>
              <a:buNone/>
            </a:pPr>
            <a:endParaRPr lang="en-US" smtClean="0"/>
          </a:p>
        </p:txBody>
      </p:sp>
      <p:pic>
        <p:nvPicPr>
          <p:cNvPr id="30725" name="Picture 4" descr="AssemblyLine"/>
          <p:cNvPicPr>
            <a:picLocks noChangeAspect="1" noChangeArrowheads="1"/>
          </p:cNvPicPr>
          <p:nvPr/>
        </p:nvPicPr>
        <p:blipFill>
          <a:blip r:embed="rId2"/>
          <a:srcRect/>
          <a:stretch>
            <a:fillRect/>
          </a:stretch>
        </p:blipFill>
        <p:spPr bwMode="auto">
          <a:xfrm>
            <a:off x="1295400" y="3352800"/>
            <a:ext cx="7620000" cy="325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3BFCDC6-A850-4F27-A234-4549430C9EA9}" type="slidenum">
              <a:rPr lang="en-US" smtClean="0">
                <a:latin typeface="Arial" charset="0"/>
              </a:rPr>
              <a:pPr fontAlgn="base">
                <a:spcBef>
                  <a:spcPct val="0"/>
                </a:spcBef>
                <a:spcAft>
                  <a:spcPct val="0"/>
                </a:spcAft>
                <a:defRPr/>
              </a:pPr>
              <a:t>3</a:t>
            </a:fld>
            <a:endParaRPr lang="en-US" smtClean="0">
              <a:latin typeface="Arial" charset="0"/>
            </a:endParaRPr>
          </a:p>
        </p:txBody>
      </p:sp>
      <p:sp>
        <p:nvSpPr>
          <p:cNvPr id="4099" name="Rectangle 2"/>
          <p:cNvSpPr>
            <a:spLocks noGrp="1" noChangeArrowheads="1"/>
          </p:cNvSpPr>
          <p:nvPr>
            <p:ph type="title"/>
          </p:nvPr>
        </p:nvSpPr>
        <p:spPr>
          <a:xfrm>
            <a:off x="457200" y="122238"/>
            <a:ext cx="8229600" cy="868362"/>
          </a:xfrm>
        </p:spPr>
        <p:txBody>
          <a:bodyPr/>
          <a:lstStyle/>
          <a:p>
            <a:pPr eaLnBrk="1" hangingPunct="1"/>
            <a:r>
              <a:rPr lang="en-US" smtClean="0"/>
              <a:t>Some Definitions</a:t>
            </a:r>
          </a:p>
        </p:txBody>
      </p:sp>
      <p:sp>
        <p:nvSpPr>
          <p:cNvPr id="4100" name="Rectangle 3"/>
          <p:cNvSpPr>
            <a:spLocks noGrp="1" noChangeArrowheads="1"/>
          </p:cNvSpPr>
          <p:nvPr>
            <p:ph type="body" idx="1"/>
          </p:nvPr>
        </p:nvSpPr>
        <p:spPr>
          <a:xfrm>
            <a:off x="457200" y="1219200"/>
            <a:ext cx="8229600" cy="5410200"/>
          </a:xfrm>
        </p:spPr>
        <p:txBody>
          <a:bodyPr/>
          <a:lstStyle/>
          <a:p>
            <a:pPr eaLnBrk="1" hangingPunct="1"/>
            <a:r>
              <a:rPr lang="en-US" sz="2800" smtClean="0">
                <a:solidFill>
                  <a:schemeClr val="folHlink"/>
                </a:solidFill>
              </a:rPr>
              <a:t>Concurrent</a:t>
            </a:r>
            <a:r>
              <a:rPr lang="en-US" sz="2800" smtClean="0"/>
              <a:t> - Events or processes which seem to occur or progress at the same time.</a:t>
            </a:r>
          </a:p>
          <a:p>
            <a:pPr eaLnBrk="1" hangingPunct="1"/>
            <a:r>
              <a:rPr lang="en-US" sz="2800" smtClean="0">
                <a:solidFill>
                  <a:schemeClr val="folHlink"/>
                </a:solidFill>
              </a:rPr>
              <a:t>Parallel </a:t>
            </a:r>
            <a:r>
              <a:rPr lang="en-US" sz="2800" smtClean="0"/>
              <a:t>–Events or processes which occur or progress at the same time</a:t>
            </a:r>
          </a:p>
          <a:p>
            <a:pPr lvl="1" eaLnBrk="1" hangingPunct="1"/>
            <a:r>
              <a:rPr lang="en-US" sz="2400" smtClean="0">
                <a:solidFill>
                  <a:schemeClr val="folHlink"/>
                </a:solidFill>
              </a:rPr>
              <a:t>Parallel programming</a:t>
            </a:r>
            <a:r>
              <a:rPr lang="en-US" sz="2400" smtClean="0"/>
              <a:t> (also, unfortunately, sometimes called </a:t>
            </a:r>
            <a:r>
              <a:rPr lang="en-US" sz="2400" smtClean="0">
                <a:solidFill>
                  <a:schemeClr val="folHlink"/>
                </a:solidFill>
              </a:rPr>
              <a:t>concurrent programming</a:t>
            </a:r>
            <a:r>
              <a:rPr lang="en-US" sz="2400" smtClean="0"/>
              <a:t>), is a computer programming technique that provides for the parallel execution of operations , either</a:t>
            </a:r>
          </a:p>
          <a:p>
            <a:pPr lvl="2" eaLnBrk="1" hangingPunct="1"/>
            <a:r>
              <a:rPr lang="en-US" smtClean="0"/>
              <a:t>within a single parallel computer </a:t>
            </a:r>
          </a:p>
          <a:p>
            <a:pPr lvl="2" eaLnBrk="1" hangingPunct="1"/>
            <a:r>
              <a:rPr lang="en-US" smtClean="0"/>
              <a:t>or across a number of systems.</a:t>
            </a:r>
            <a:r>
              <a:rPr lang="en-US" sz="2000" smtClean="0"/>
              <a:t> </a:t>
            </a:r>
          </a:p>
          <a:p>
            <a:pPr lvl="1" eaLnBrk="1" hangingPunct="1"/>
            <a:r>
              <a:rPr lang="en-US" sz="2400" smtClean="0"/>
              <a:t>In the latter case, the term </a:t>
            </a:r>
            <a:r>
              <a:rPr lang="en-US" sz="2400" smtClean="0">
                <a:solidFill>
                  <a:schemeClr val="folHlink"/>
                </a:solidFill>
              </a:rPr>
              <a:t>distributed computing</a:t>
            </a:r>
            <a:r>
              <a:rPr lang="en-US" sz="2400" smtClean="0"/>
              <a:t> is used.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A04B702-E331-4185-A150-A73C955CFCBE}" type="slidenum">
              <a:rPr lang="en-US" smtClean="0">
                <a:latin typeface="Arial" charset="0"/>
              </a:rPr>
              <a:pPr fontAlgn="base">
                <a:spcBef>
                  <a:spcPct val="0"/>
                </a:spcBef>
                <a:spcAft>
                  <a:spcPct val="0"/>
                </a:spcAft>
                <a:defRPr/>
              </a:pPr>
              <a:t>30</a:t>
            </a:fld>
            <a:endParaRPr lang="en-US" smtClean="0">
              <a:latin typeface="Arial" charset="0"/>
            </a:endParaRPr>
          </a:p>
        </p:txBody>
      </p:sp>
      <p:sp>
        <p:nvSpPr>
          <p:cNvPr id="31747" name="Rectangle 4"/>
          <p:cNvSpPr>
            <a:spLocks noGrp="1" noChangeArrowheads="1"/>
          </p:cNvSpPr>
          <p:nvPr>
            <p:ph type="title"/>
          </p:nvPr>
        </p:nvSpPr>
        <p:spPr/>
        <p:txBody>
          <a:bodyPr/>
          <a:lstStyle/>
          <a:p>
            <a:pPr eaLnBrk="1" hangingPunct="1"/>
            <a:r>
              <a:rPr lang="en-US" smtClean="0"/>
              <a:t>Compute Partial Sums</a:t>
            </a:r>
          </a:p>
        </p:txBody>
      </p:sp>
      <p:sp>
        <p:nvSpPr>
          <p:cNvPr id="81925" name="Rectangle 5"/>
          <p:cNvSpPr>
            <a:spLocks noGrp="1" noChangeArrowheads="1"/>
          </p:cNvSpPr>
          <p:nvPr>
            <p:ph type="body" idx="4294967295"/>
          </p:nvPr>
        </p:nvSpPr>
        <p:spPr>
          <a:xfrm>
            <a:off x="0" y="1600200"/>
            <a:ext cx="9144000" cy="5029200"/>
          </a:xfrm>
        </p:spPr>
        <p:txBody>
          <a:bodyPr/>
          <a:lstStyle/>
          <a:p>
            <a:pPr eaLnBrk="1" hangingPunct="1">
              <a:lnSpc>
                <a:spcPct val="80000"/>
              </a:lnSpc>
              <a:buFontTx/>
              <a:buNone/>
            </a:pPr>
            <a:r>
              <a:rPr lang="en-US" sz="2400" smtClean="0"/>
              <a:t>Consider the for loop:</a:t>
            </a:r>
          </a:p>
          <a:p>
            <a:pPr eaLnBrk="1" hangingPunct="1">
              <a:lnSpc>
                <a:spcPct val="80000"/>
              </a:lnSpc>
              <a:buFontTx/>
              <a:buNone/>
            </a:pPr>
            <a:r>
              <a:rPr lang="en-US" sz="2400" smtClean="0"/>
              <a:t>	p[0] </a:t>
            </a:r>
            <a:r>
              <a:rPr lang="en-US" sz="2400" smtClean="0">
                <a:sym typeface="Wingdings" pitchFamily="2" charset="2"/>
              </a:rPr>
              <a:t></a:t>
            </a:r>
            <a:r>
              <a:rPr lang="en-US" sz="2400" smtClean="0"/>
              <a:t> a[0]</a:t>
            </a:r>
          </a:p>
          <a:p>
            <a:pPr eaLnBrk="1" hangingPunct="1">
              <a:lnSpc>
                <a:spcPct val="80000"/>
              </a:lnSpc>
              <a:buFontTx/>
              <a:buNone/>
            </a:pPr>
            <a:r>
              <a:rPr lang="en-US" sz="2400" smtClean="0"/>
              <a:t>	for i </a:t>
            </a:r>
            <a:r>
              <a:rPr lang="en-US" sz="2400" smtClean="0">
                <a:sym typeface="Wingdings" pitchFamily="2" charset="2"/>
              </a:rPr>
              <a:t></a:t>
            </a:r>
            <a:r>
              <a:rPr lang="en-US" sz="2400" smtClean="0"/>
              <a:t> 1 to 3 do</a:t>
            </a:r>
          </a:p>
          <a:p>
            <a:pPr lvl="1" eaLnBrk="1" hangingPunct="1">
              <a:lnSpc>
                <a:spcPct val="80000"/>
              </a:lnSpc>
              <a:buFontTx/>
              <a:buNone/>
            </a:pPr>
            <a:r>
              <a:rPr lang="en-US" sz="2000" smtClean="0"/>
              <a:t>	</a:t>
            </a:r>
            <a:r>
              <a:rPr lang="en-US" sz="2400" smtClean="0"/>
              <a:t>p[i] </a:t>
            </a:r>
            <a:r>
              <a:rPr lang="en-US" sz="2400" smtClean="0">
                <a:sym typeface="Wingdings" pitchFamily="2" charset="2"/>
              </a:rPr>
              <a:t> p[i-1] + a[i]</a:t>
            </a:r>
          </a:p>
          <a:p>
            <a:pPr lvl="1" eaLnBrk="1" hangingPunct="1">
              <a:lnSpc>
                <a:spcPct val="80000"/>
              </a:lnSpc>
              <a:buFontTx/>
              <a:buNone/>
            </a:pPr>
            <a:r>
              <a:rPr lang="en-US" sz="2400" smtClean="0"/>
              <a:t>endfor</a:t>
            </a:r>
          </a:p>
          <a:p>
            <a:pPr eaLnBrk="1" hangingPunct="1">
              <a:lnSpc>
                <a:spcPct val="80000"/>
              </a:lnSpc>
            </a:pPr>
            <a:r>
              <a:rPr lang="en-US" sz="2400" smtClean="0"/>
              <a:t>This computes the partial sums:</a:t>
            </a:r>
          </a:p>
          <a:p>
            <a:pPr lvl="1" eaLnBrk="1" hangingPunct="1">
              <a:lnSpc>
                <a:spcPct val="80000"/>
              </a:lnSpc>
              <a:buFontTx/>
              <a:buNone/>
            </a:pPr>
            <a:r>
              <a:rPr lang="en-US" sz="2400" smtClean="0"/>
              <a:t>p[0]  </a:t>
            </a:r>
            <a:r>
              <a:rPr lang="en-US" sz="2400" smtClean="0">
                <a:sym typeface="Wingdings" pitchFamily="2" charset="2"/>
              </a:rPr>
              <a:t></a:t>
            </a:r>
            <a:r>
              <a:rPr lang="en-US" sz="2400" smtClean="0"/>
              <a:t> a[0]</a:t>
            </a:r>
          </a:p>
          <a:p>
            <a:pPr lvl="1" eaLnBrk="1" hangingPunct="1">
              <a:lnSpc>
                <a:spcPct val="80000"/>
              </a:lnSpc>
              <a:buFontTx/>
              <a:buNone/>
            </a:pPr>
            <a:r>
              <a:rPr lang="en-US" sz="2400" smtClean="0"/>
              <a:t>p[1]  </a:t>
            </a:r>
            <a:r>
              <a:rPr lang="en-US" sz="2400" smtClean="0">
                <a:sym typeface="Wingdings" pitchFamily="2" charset="2"/>
              </a:rPr>
              <a:t></a:t>
            </a:r>
            <a:r>
              <a:rPr lang="en-US" sz="2400" smtClean="0"/>
              <a:t> a[0] + a[1]</a:t>
            </a:r>
          </a:p>
          <a:p>
            <a:pPr lvl="1" eaLnBrk="1" hangingPunct="1">
              <a:lnSpc>
                <a:spcPct val="80000"/>
              </a:lnSpc>
              <a:buFontTx/>
              <a:buNone/>
            </a:pPr>
            <a:r>
              <a:rPr lang="en-US" sz="2400" smtClean="0"/>
              <a:t>p[2]  </a:t>
            </a:r>
            <a:r>
              <a:rPr lang="en-US" sz="2400" smtClean="0">
                <a:sym typeface="Wingdings" pitchFamily="2" charset="2"/>
              </a:rPr>
              <a:t></a:t>
            </a:r>
            <a:r>
              <a:rPr lang="en-US" sz="2400" smtClean="0"/>
              <a:t> a[0] + a[1] + a[2]</a:t>
            </a:r>
          </a:p>
          <a:p>
            <a:pPr lvl="1" eaLnBrk="1" hangingPunct="1">
              <a:lnSpc>
                <a:spcPct val="80000"/>
              </a:lnSpc>
              <a:buFontTx/>
              <a:buNone/>
            </a:pPr>
            <a:r>
              <a:rPr lang="en-US" sz="2400" smtClean="0"/>
              <a:t>p[3]  </a:t>
            </a:r>
            <a:r>
              <a:rPr lang="en-US" sz="2400" smtClean="0">
                <a:sym typeface="Wingdings" pitchFamily="2" charset="2"/>
              </a:rPr>
              <a:t></a:t>
            </a:r>
            <a:r>
              <a:rPr lang="en-US" sz="2400" smtClean="0"/>
              <a:t> a[0] + a[1] + a[2] + a[3]</a:t>
            </a:r>
          </a:p>
          <a:p>
            <a:pPr eaLnBrk="1" hangingPunct="1">
              <a:lnSpc>
                <a:spcPct val="80000"/>
              </a:lnSpc>
            </a:pPr>
            <a:r>
              <a:rPr lang="en-US" sz="2400" smtClean="0"/>
              <a:t>The loop is not data parallel as there are dependencies.</a:t>
            </a:r>
          </a:p>
          <a:p>
            <a:pPr eaLnBrk="1" hangingPunct="1">
              <a:lnSpc>
                <a:spcPct val="80000"/>
              </a:lnSpc>
            </a:pPr>
            <a:r>
              <a:rPr lang="en-US" sz="2400" smtClean="0"/>
              <a:t>However, we can stage the calculations in order to achieve some parallelism.</a:t>
            </a:r>
          </a:p>
          <a:p>
            <a:pPr lvl="1" eaLnBrk="1" hangingPunct="1">
              <a:lnSpc>
                <a:spcPct val="80000"/>
              </a:lnSpc>
            </a:pPr>
            <a:endParaRPr lang="en-US" sz="2000" smtClean="0"/>
          </a:p>
          <a:p>
            <a:pPr lvl="1" eaLnBrk="1" hangingPunct="1">
              <a:lnSpc>
                <a:spcPct val="80000"/>
              </a:lnSpc>
            </a:pP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2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192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192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192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192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19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AC49F9A-5FD1-4C87-84E7-0BD8C0CA00DB}" type="slidenum">
              <a:rPr lang="en-US" smtClean="0">
                <a:latin typeface="Arial" charset="0"/>
              </a:rPr>
              <a:pPr fontAlgn="base">
                <a:spcBef>
                  <a:spcPct val="0"/>
                </a:spcBef>
                <a:spcAft>
                  <a:spcPct val="0"/>
                </a:spcAft>
                <a:defRPr/>
              </a:pPr>
              <a:t>31</a:t>
            </a:fld>
            <a:endParaRPr lang="en-US" smtClean="0">
              <a:latin typeface="Arial" charset="0"/>
            </a:endParaRPr>
          </a:p>
        </p:txBody>
      </p:sp>
      <p:sp>
        <p:nvSpPr>
          <p:cNvPr id="32771" name="Rectangle 2"/>
          <p:cNvSpPr>
            <a:spLocks noChangeArrowheads="1"/>
          </p:cNvSpPr>
          <p:nvPr/>
        </p:nvSpPr>
        <p:spPr bwMode="auto">
          <a:xfrm>
            <a:off x="1295400" y="1828800"/>
            <a:ext cx="7239000" cy="4267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32772" name="Rectangle 3"/>
          <p:cNvSpPr>
            <a:spLocks noGrp="1" noChangeArrowheads="1"/>
          </p:cNvSpPr>
          <p:nvPr>
            <p:ph type="title"/>
          </p:nvPr>
        </p:nvSpPr>
        <p:spPr/>
        <p:txBody>
          <a:bodyPr/>
          <a:lstStyle/>
          <a:p>
            <a:pPr eaLnBrk="1" hangingPunct="1"/>
            <a:r>
              <a:rPr lang="en-US" smtClean="0"/>
              <a:t>Partial Sums Pipeline</a:t>
            </a:r>
          </a:p>
        </p:txBody>
      </p:sp>
      <p:graphicFrame>
        <p:nvGraphicFramePr>
          <p:cNvPr id="32773" name="Object 4"/>
          <p:cNvGraphicFramePr>
            <a:graphicFrameLocks noChangeAspect="1"/>
          </p:cNvGraphicFramePr>
          <p:nvPr/>
        </p:nvGraphicFramePr>
        <p:xfrm>
          <a:off x="1295400" y="1828800"/>
          <a:ext cx="7239000" cy="4294188"/>
        </p:xfrm>
        <a:graphic>
          <a:graphicData uri="http://schemas.openxmlformats.org/presentationml/2006/ole">
            <p:oleObj spid="_x0000_s32773" name="SmartDraw" r:id="rId3" imgW="2450592" imgH="1453896" progId="SmartDraw.2">
              <p:embed/>
            </p:oleObj>
          </a:graphicData>
        </a:graphic>
      </p:graphicFrame>
      <p:graphicFrame>
        <p:nvGraphicFramePr>
          <p:cNvPr id="32774" name="Object 5"/>
          <p:cNvGraphicFramePr>
            <a:graphicFrameLocks noChangeAspect="1"/>
          </p:cNvGraphicFramePr>
          <p:nvPr/>
        </p:nvGraphicFramePr>
        <p:xfrm>
          <a:off x="1371600" y="1828800"/>
          <a:ext cx="7239000" cy="4294188"/>
        </p:xfrm>
        <a:graphic>
          <a:graphicData uri="http://schemas.openxmlformats.org/presentationml/2006/ole">
            <p:oleObj spid="_x0000_s32774" name="SmartDraw" r:id="rId4" imgW="2450592" imgH="1453896" progId="SmartDraw.2">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941B23A-730B-42BF-B4BF-C026D2244010}" type="slidenum">
              <a:rPr lang="en-US" smtClean="0">
                <a:latin typeface="Arial" charset="0"/>
              </a:rPr>
              <a:pPr fontAlgn="base">
                <a:spcBef>
                  <a:spcPct val="0"/>
                </a:spcBef>
                <a:spcAft>
                  <a:spcPct val="0"/>
                </a:spcAft>
                <a:defRPr/>
              </a:pPr>
              <a:t>32</a:t>
            </a:fld>
            <a:endParaRPr lang="en-US" smtClean="0">
              <a:latin typeface="Arial" charset="0"/>
            </a:endParaRPr>
          </a:p>
        </p:txBody>
      </p:sp>
      <p:sp>
        <p:nvSpPr>
          <p:cNvPr id="33795" name="Rectangle 2"/>
          <p:cNvSpPr>
            <a:spLocks noGrp="1" noChangeArrowheads="1"/>
          </p:cNvSpPr>
          <p:nvPr>
            <p:ph type="title"/>
          </p:nvPr>
        </p:nvSpPr>
        <p:spPr/>
        <p:txBody>
          <a:bodyPr/>
          <a:lstStyle/>
          <a:p>
            <a:pPr eaLnBrk="1" hangingPunct="1"/>
            <a:r>
              <a:rPr lang="en-US" smtClean="0"/>
              <a:t>Alternate Names for SIMDs</a:t>
            </a:r>
          </a:p>
        </p:txBody>
      </p:sp>
      <p:sp>
        <p:nvSpPr>
          <p:cNvPr id="163843" name="Rectangle 3"/>
          <p:cNvSpPr>
            <a:spLocks noGrp="1" noChangeArrowheads="1"/>
          </p:cNvSpPr>
          <p:nvPr>
            <p:ph type="body" idx="1"/>
          </p:nvPr>
        </p:nvSpPr>
        <p:spPr/>
        <p:txBody>
          <a:bodyPr/>
          <a:lstStyle/>
          <a:p>
            <a:pPr eaLnBrk="1" hangingPunct="1"/>
            <a:r>
              <a:rPr lang="en-US" sz="2800" smtClean="0"/>
              <a:t>Recall that all active processors of a true SIMD computer must simultaneously access the same memory location. </a:t>
            </a:r>
          </a:p>
          <a:p>
            <a:pPr eaLnBrk="1" hangingPunct="1"/>
            <a:r>
              <a:rPr lang="en-US" sz="2800" smtClean="0"/>
              <a:t>The value in the i-th processor can be viewed as the i-th component of a vector. </a:t>
            </a:r>
          </a:p>
          <a:p>
            <a:pPr eaLnBrk="1" hangingPunct="1"/>
            <a:r>
              <a:rPr lang="en-US" sz="2800" smtClean="0"/>
              <a:t>SIMD machines are sometimes called </a:t>
            </a:r>
            <a:r>
              <a:rPr lang="en-US" sz="2800" i="1" u="sng" smtClean="0"/>
              <a:t>vector computers</a:t>
            </a:r>
            <a:r>
              <a:rPr lang="en-US" sz="2800" smtClean="0"/>
              <a:t> [Jordan,et.al.] or </a:t>
            </a:r>
            <a:r>
              <a:rPr lang="en-US" sz="2800" i="1" u="sng" smtClean="0"/>
              <a:t>processor arrays</a:t>
            </a:r>
            <a:r>
              <a:rPr lang="en-US" sz="2800" smtClean="0"/>
              <a:t> [Quinn 94,04] based on their ability to execute vector and matrix operations efficiently. </a:t>
            </a:r>
          </a:p>
          <a:p>
            <a:pPr eaLnBrk="1" hangingPunct="1"/>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015952E-84CA-45CC-A4BA-8D3AAAFDA23D}" type="slidenum">
              <a:rPr lang="en-US" smtClean="0">
                <a:latin typeface="Arial" charset="0"/>
              </a:rPr>
              <a:pPr fontAlgn="base">
                <a:spcBef>
                  <a:spcPct val="0"/>
                </a:spcBef>
                <a:spcAft>
                  <a:spcPct val="0"/>
                </a:spcAft>
                <a:defRPr/>
              </a:pPr>
              <a:t>33</a:t>
            </a:fld>
            <a:endParaRPr lang="en-US" smtClean="0">
              <a:latin typeface="Arial" charset="0"/>
            </a:endParaRPr>
          </a:p>
        </p:txBody>
      </p:sp>
      <p:sp>
        <p:nvSpPr>
          <p:cNvPr id="54275" name="Rectangle 2"/>
          <p:cNvSpPr>
            <a:spLocks noGrp="1" noChangeArrowheads="1"/>
          </p:cNvSpPr>
          <p:nvPr>
            <p:ph type="title"/>
          </p:nvPr>
        </p:nvSpPr>
        <p:spPr>
          <a:xfrm>
            <a:off x="457200" y="76200"/>
            <a:ext cx="8229600" cy="563563"/>
          </a:xfrm>
        </p:spPr>
        <p:txBody>
          <a:bodyPr rtlCol="0">
            <a:normAutofit fontScale="90000"/>
          </a:bodyPr>
          <a:lstStyle/>
          <a:p>
            <a:pPr eaLnBrk="1" fontAlgn="auto" hangingPunct="1">
              <a:spcAft>
                <a:spcPts val="0"/>
              </a:spcAft>
              <a:defRPr/>
            </a:pPr>
            <a:r>
              <a:rPr lang="en-US" sz="4000" smtClean="0"/>
              <a:t>SIMD Computers</a:t>
            </a:r>
          </a:p>
        </p:txBody>
      </p:sp>
      <p:sp>
        <p:nvSpPr>
          <p:cNvPr id="164867" name="Rectangle 3"/>
          <p:cNvSpPr>
            <a:spLocks noGrp="1" noChangeArrowheads="1"/>
          </p:cNvSpPr>
          <p:nvPr>
            <p:ph type="body" idx="1"/>
          </p:nvPr>
        </p:nvSpPr>
        <p:spPr>
          <a:xfrm>
            <a:off x="457200" y="914400"/>
            <a:ext cx="8229600" cy="5562600"/>
          </a:xfrm>
        </p:spPr>
        <p:txBody>
          <a:bodyPr/>
          <a:lstStyle/>
          <a:p>
            <a:pPr eaLnBrk="1" hangingPunct="1">
              <a:lnSpc>
                <a:spcPct val="90000"/>
              </a:lnSpc>
            </a:pPr>
            <a:r>
              <a:rPr lang="en-US" smtClean="0"/>
              <a:t>SIMD computers that focus on vector operations</a:t>
            </a:r>
          </a:p>
          <a:p>
            <a:pPr lvl="1" eaLnBrk="1" hangingPunct="1">
              <a:lnSpc>
                <a:spcPct val="90000"/>
              </a:lnSpc>
            </a:pPr>
            <a:r>
              <a:rPr lang="en-US" smtClean="0"/>
              <a:t>Support some vector and possibly matrix operations in hardware</a:t>
            </a:r>
          </a:p>
          <a:p>
            <a:pPr lvl="1" eaLnBrk="1" hangingPunct="1">
              <a:lnSpc>
                <a:spcPct val="90000"/>
              </a:lnSpc>
            </a:pPr>
            <a:r>
              <a:rPr lang="en-US" smtClean="0"/>
              <a:t>Usually limit or provide less support for non-vector type operations involving data in the “vector components”.</a:t>
            </a:r>
          </a:p>
          <a:p>
            <a:pPr eaLnBrk="1" hangingPunct="1">
              <a:lnSpc>
                <a:spcPct val="90000"/>
              </a:lnSpc>
            </a:pPr>
            <a:r>
              <a:rPr lang="en-US" smtClean="0"/>
              <a:t>General purpose SIMD computers</a:t>
            </a:r>
          </a:p>
          <a:p>
            <a:pPr lvl="1" eaLnBrk="1" hangingPunct="1">
              <a:lnSpc>
                <a:spcPct val="90000"/>
              </a:lnSpc>
            </a:pPr>
            <a:r>
              <a:rPr lang="en-US" smtClean="0"/>
              <a:t>May also provide some vector and possibly matrix operations in hardware.</a:t>
            </a:r>
          </a:p>
          <a:p>
            <a:pPr lvl="1" eaLnBrk="1" hangingPunct="1">
              <a:lnSpc>
                <a:spcPct val="90000"/>
              </a:lnSpc>
            </a:pPr>
            <a:r>
              <a:rPr lang="en-US" smtClean="0"/>
              <a:t>More support for traditional type operations (e.g., other than for vector/matrix data types).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15F2ED9-E701-4170-8350-1408142EA5AE}" type="slidenum">
              <a:rPr lang="en-US" smtClean="0">
                <a:latin typeface="Arial" charset="0"/>
              </a:rPr>
              <a:pPr fontAlgn="base">
                <a:spcBef>
                  <a:spcPct val="0"/>
                </a:spcBef>
                <a:spcAft>
                  <a:spcPct val="0"/>
                </a:spcAft>
                <a:defRPr/>
              </a:pPr>
              <a:t>34</a:t>
            </a:fld>
            <a:endParaRPr lang="en-US" smtClean="0">
              <a:latin typeface="Arial" charset="0"/>
            </a:endParaRPr>
          </a:p>
        </p:txBody>
      </p:sp>
      <p:sp>
        <p:nvSpPr>
          <p:cNvPr id="35843" name="Rectangle 2"/>
          <p:cNvSpPr>
            <a:spLocks noGrp="1" noChangeArrowheads="1"/>
          </p:cNvSpPr>
          <p:nvPr>
            <p:ph type="title"/>
          </p:nvPr>
        </p:nvSpPr>
        <p:spPr/>
        <p:txBody>
          <a:bodyPr/>
          <a:lstStyle/>
          <a:p>
            <a:pPr eaLnBrk="1" hangingPunct="1"/>
            <a:r>
              <a:rPr lang="en-US" sz="3600" smtClean="0"/>
              <a:t>Why Processor Arrays?</a:t>
            </a:r>
          </a:p>
        </p:txBody>
      </p:sp>
      <p:sp>
        <p:nvSpPr>
          <p:cNvPr id="166915" name="Rectangle 3"/>
          <p:cNvSpPr>
            <a:spLocks noGrp="1" noChangeArrowheads="1"/>
          </p:cNvSpPr>
          <p:nvPr>
            <p:ph type="body" idx="1"/>
          </p:nvPr>
        </p:nvSpPr>
        <p:spPr>
          <a:xfrm>
            <a:off x="457200" y="1219200"/>
            <a:ext cx="8229600" cy="4906963"/>
          </a:xfrm>
        </p:spPr>
        <p:txBody>
          <a:bodyPr/>
          <a:lstStyle/>
          <a:p>
            <a:pPr eaLnBrk="1" hangingPunct="1"/>
            <a:r>
              <a:rPr lang="en-US" sz="2800" smtClean="0"/>
              <a:t>Historically, high cost of control units</a:t>
            </a:r>
          </a:p>
          <a:p>
            <a:pPr eaLnBrk="1" hangingPunct="1"/>
            <a:r>
              <a:rPr lang="en-US" sz="2800" smtClean="0"/>
              <a:t>Scientific applications have data parallelism</a:t>
            </a:r>
          </a:p>
          <a:p>
            <a:pPr eaLnBrk="1" hangingPunct="1">
              <a:buFontTx/>
              <a:buNone/>
            </a:pPr>
            <a:endParaRPr lang="en-US" smtClean="0"/>
          </a:p>
        </p:txBody>
      </p:sp>
      <p:pic>
        <p:nvPicPr>
          <p:cNvPr id="166916" name="Picture 4" descr="SIMD2"/>
          <p:cNvPicPr>
            <a:picLocks noChangeAspect="1" noChangeArrowheads="1"/>
          </p:cNvPicPr>
          <p:nvPr/>
        </p:nvPicPr>
        <p:blipFill>
          <a:blip r:embed="rId2"/>
          <a:srcRect/>
          <a:stretch>
            <a:fillRect/>
          </a:stretch>
        </p:blipFill>
        <p:spPr bwMode="auto">
          <a:xfrm>
            <a:off x="1981200" y="2193925"/>
            <a:ext cx="4999038" cy="4664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left)">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left)">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6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60B4D55-8FB4-4006-847E-CC2B6A727A1B}" type="slidenum">
              <a:rPr lang="en-US" smtClean="0">
                <a:latin typeface="Arial" charset="0"/>
              </a:rPr>
              <a:pPr fontAlgn="base">
                <a:spcBef>
                  <a:spcPct val="0"/>
                </a:spcBef>
                <a:spcAft>
                  <a:spcPct val="0"/>
                </a:spcAft>
                <a:defRPr/>
              </a:pPr>
              <a:t>35</a:t>
            </a:fld>
            <a:endParaRPr lang="en-US" smtClean="0">
              <a:latin typeface="Arial" charset="0"/>
            </a:endParaRPr>
          </a:p>
        </p:txBody>
      </p:sp>
      <p:sp>
        <p:nvSpPr>
          <p:cNvPr id="36867" name="Rectangle 2"/>
          <p:cNvSpPr>
            <a:spLocks noGrp="1" noChangeArrowheads="1"/>
          </p:cNvSpPr>
          <p:nvPr>
            <p:ph type="title"/>
          </p:nvPr>
        </p:nvSpPr>
        <p:spPr/>
        <p:txBody>
          <a:bodyPr/>
          <a:lstStyle/>
          <a:p>
            <a:pPr eaLnBrk="1" hangingPunct="1"/>
            <a:r>
              <a:rPr lang="en-US" smtClean="0"/>
              <a:t>Data/instruction Storage	</a:t>
            </a:r>
          </a:p>
        </p:txBody>
      </p:sp>
      <p:sp>
        <p:nvSpPr>
          <p:cNvPr id="167939" name="Rectangle 3"/>
          <p:cNvSpPr>
            <a:spLocks noGrp="1" noChangeArrowheads="1"/>
          </p:cNvSpPr>
          <p:nvPr>
            <p:ph type="body" idx="1"/>
          </p:nvPr>
        </p:nvSpPr>
        <p:spPr/>
        <p:txBody>
          <a:bodyPr/>
          <a:lstStyle/>
          <a:p>
            <a:pPr eaLnBrk="1" hangingPunct="1"/>
            <a:r>
              <a:rPr lang="en-US" smtClean="0"/>
              <a:t>Front end computer</a:t>
            </a:r>
          </a:p>
          <a:p>
            <a:pPr lvl="1" eaLnBrk="1" hangingPunct="1"/>
            <a:r>
              <a:rPr lang="en-US" smtClean="0"/>
              <a:t>Also called the </a:t>
            </a:r>
            <a:r>
              <a:rPr lang="en-US" i="1" smtClean="0"/>
              <a:t>control unit</a:t>
            </a:r>
            <a:endParaRPr lang="en-US" smtClean="0"/>
          </a:p>
          <a:p>
            <a:pPr lvl="1" eaLnBrk="1" hangingPunct="1"/>
            <a:r>
              <a:rPr lang="en-US" smtClean="0"/>
              <a:t>Holds and runs program</a:t>
            </a:r>
          </a:p>
          <a:p>
            <a:pPr lvl="1" eaLnBrk="1" hangingPunct="1"/>
            <a:r>
              <a:rPr lang="en-US" smtClean="0"/>
              <a:t>Data manipulated sequentially</a:t>
            </a:r>
          </a:p>
          <a:p>
            <a:pPr eaLnBrk="1" hangingPunct="1"/>
            <a:r>
              <a:rPr lang="en-US" smtClean="0"/>
              <a:t>Processor array</a:t>
            </a:r>
          </a:p>
          <a:p>
            <a:pPr lvl="1" eaLnBrk="1" hangingPunct="1"/>
            <a:r>
              <a:rPr lang="en-US" smtClean="0"/>
              <a:t>Data manipulated in parallel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left)">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wipe(left)">
                                      <p:cBhvr>
                                        <p:cTn id="17" dur="500"/>
                                        <p:tgtEl>
                                          <p:spTgt spid="16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wipe(left)">
                                      <p:cBhvr>
                                        <p:cTn id="22" dur="500"/>
                                        <p:tgtEl>
                                          <p:spTgt spid="16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wipe(left)">
                                      <p:cBhvr>
                                        <p:cTn id="27" dur="500"/>
                                        <p:tgtEl>
                                          <p:spTgt spid="167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wipe(left)">
                                      <p:cBhvr>
                                        <p:cTn id="32" dur="500"/>
                                        <p:tgtEl>
                                          <p:spTgt spid="16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A3BC00A-F7CB-4EBF-8CA7-83C173BA3CA6}" type="slidenum">
              <a:rPr lang="en-US" smtClean="0">
                <a:latin typeface="Arial" charset="0"/>
              </a:rPr>
              <a:pPr fontAlgn="base">
                <a:spcBef>
                  <a:spcPct val="0"/>
                </a:spcBef>
                <a:spcAft>
                  <a:spcPct val="0"/>
                </a:spcAft>
                <a:defRPr/>
              </a:pPr>
              <a:t>36</a:t>
            </a:fld>
            <a:endParaRPr lang="en-US" smtClean="0">
              <a:latin typeface="Arial" charset="0"/>
            </a:endParaRPr>
          </a:p>
        </p:txBody>
      </p:sp>
      <p:sp>
        <p:nvSpPr>
          <p:cNvPr id="37891" name="Rectangle 2"/>
          <p:cNvSpPr>
            <a:spLocks noGrp="1" noChangeArrowheads="1"/>
          </p:cNvSpPr>
          <p:nvPr>
            <p:ph type="title"/>
          </p:nvPr>
        </p:nvSpPr>
        <p:spPr/>
        <p:txBody>
          <a:bodyPr/>
          <a:lstStyle/>
          <a:p>
            <a:pPr eaLnBrk="1" hangingPunct="1"/>
            <a:r>
              <a:rPr lang="en-US" smtClean="0"/>
              <a:t>Processor Array Performance</a:t>
            </a:r>
          </a:p>
        </p:txBody>
      </p:sp>
      <p:sp>
        <p:nvSpPr>
          <p:cNvPr id="37892" name="Rectangle 3"/>
          <p:cNvSpPr>
            <a:spLocks noGrp="1" noChangeArrowheads="1"/>
          </p:cNvSpPr>
          <p:nvPr>
            <p:ph type="body" idx="1"/>
          </p:nvPr>
        </p:nvSpPr>
        <p:spPr/>
        <p:txBody>
          <a:bodyPr/>
          <a:lstStyle/>
          <a:p>
            <a:pPr eaLnBrk="1" hangingPunct="1"/>
            <a:r>
              <a:rPr lang="en-US" smtClean="0"/>
              <a:t>Performance: work done per time unit</a:t>
            </a:r>
          </a:p>
          <a:p>
            <a:pPr eaLnBrk="1" hangingPunct="1"/>
            <a:r>
              <a:rPr lang="en-US" smtClean="0"/>
              <a:t>Performance of processor array</a:t>
            </a:r>
          </a:p>
          <a:p>
            <a:pPr lvl="1" eaLnBrk="1" hangingPunct="1"/>
            <a:r>
              <a:rPr lang="en-US" smtClean="0"/>
              <a:t>Speed of processing elements</a:t>
            </a:r>
          </a:p>
          <a:p>
            <a:pPr lvl="1" eaLnBrk="1" hangingPunct="1"/>
            <a:r>
              <a:rPr lang="en-US" smtClean="0"/>
              <a:t>Utilization of processing elements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59E314C-666B-47B5-BDF8-2CACC0EF9192}" type="slidenum">
              <a:rPr lang="en-US" smtClean="0">
                <a:latin typeface="Arial" charset="0"/>
              </a:rPr>
              <a:pPr fontAlgn="base">
                <a:spcBef>
                  <a:spcPct val="0"/>
                </a:spcBef>
                <a:spcAft>
                  <a:spcPct val="0"/>
                </a:spcAft>
                <a:defRPr/>
              </a:pPr>
              <a:t>37</a:t>
            </a:fld>
            <a:endParaRPr lang="en-US" smtClean="0">
              <a:latin typeface="Arial" charset="0"/>
            </a:endParaRPr>
          </a:p>
        </p:txBody>
      </p:sp>
      <p:sp>
        <p:nvSpPr>
          <p:cNvPr id="38915" name="Rectangle 2"/>
          <p:cNvSpPr>
            <a:spLocks noGrp="1" noChangeArrowheads="1"/>
          </p:cNvSpPr>
          <p:nvPr>
            <p:ph type="title"/>
          </p:nvPr>
        </p:nvSpPr>
        <p:spPr/>
        <p:txBody>
          <a:bodyPr/>
          <a:lstStyle/>
          <a:p>
            <a:pPr eaLnBrk="1" hangingPunct="1"/>
            <a:r>
              <a:rPr lang="en-US" smtClean="0"/>
              <a:t>Performance Example 1</a:t>
            </a:r>
          </a:p>
        </p:txBody>
      </p:sp>
      <p:sp>
        <p:nvSpPr>
          <p:cNvPr id="169987" name="Rectangle 3"/>
          <p:cNvSpPr>
            <a:spLocks noGrp="1" noChangeArrowheads="1"/>
          </p:cNvSpPr>
          <p:nvPr>
            <p:ph type="body" idx="1"/>
          </p:nvPr>
        </p:nvSpPr>
        <p:spPr/>
        <p:txBody>
          <a:bodyPr/>
          <a:lstStyle/>
          <a:p>
            <a:pPr eaLnBrk="1" hangingPunct="1">
              <a:defRPr/>
            </a:pPr>
            <a:r>
              <a:rPr lang="en-US" dirty="0" smtClean="0"/>
              <a:t>1024 processors</a:t>
            </a:r>
          </a:p>
          <a:p>
            <a:pPr eaLnBrk="1" hangingPunct="1">
              <a:defRPr/>
            </a:pPr>
            <a:r>
              <a:rPr lang="en-US" dirty="0" smtClean="0"/>
              <a:t>Each adds a pair of integers in 1 </a:t>
            </a:r>
            <a:r>
              <a:rPr lang="en-US" dirty="0" smtClean="0">
                <a:sym typeface="Symbol" pitchFamily="18" charset="2"/>
              </a:rPr>
              <a:t>sec (1 microsecond or one millionth of second or </a:t>
            </a:r>
          </a:p>
          <a:p>
            <a:pPr marL="0" indent="0" eaLnBrk="1" hangingPunct="1">
              <a:buFont typeface="Arial" charset="0"/>
              <a:buNone/>
              <a:defRPr/>
            </a:pPr>
            <a:r>
              <a:rPr lang="en-US" dirty="0" smtClean="0">
                <a:sym typeface="Symbol" pitchFamily="18" charset="2"/>
              </a:rPr>
              <a:t>    10</a:t>
            </a:r>
            <a:r>
              <a:rPr lang="en-US" baseline="30000" dirty="0" smtClean="0">
                <a:sym typeface="Symbol" pitchFamily="18" charset="2"/>
              </a:rPr>
              <a:t>-6</a:t>
            </a:r>
            <a:r>
              <a:rPr lang="en-US" dirty="0" smtClean="0">
                <a:sym typeface="Symbol" pitchFamily="18" charset="2"/>
              </a:rPr>
              <a:t> second.)</a:t>
            </a:r>
          </a:p>
          <a:p>
            <a:pPr eaLnBrk="1" hangingPunct="1">
              <a:defRPr/>
            </a:pPr>
            <a:r>
              <a:rPr lang="en-US" dirty="0" smtClean="0">
                <a:sym typeface="Symbol" pitchFamily="18" charset="2"/>
              </a:rPr>
              <a:t>What is the performance when adding two 1024-element vectors (one per processor)?</a:t>
            </a:r>
          </a:p>
          <a:p>
            <a:pPr eaLnBrk="1" hangingPunct="1">
              <a:buFontTx/>
              <a:buNone/>
              <a:defRPr/>
            </a:pPr>
            <a:endParaRPr lang="en-US" dirty="0" smtClean="0"/>
          </a:p>
        </p:txBody>
      </p:sp>
      <p:graphicFrame>
        <p:nvGraphicFramePr>
          <p:cNvPr id="169988" name="Object 4"/>
          <p:cNvGraphicFramePr>
            <a:graphicFrameLocks noChangeAspect="1"/>
          </p:cNvGraphicFramePr>
          <p:nvPr/>
        </p:nvGraphicFramePr>
        <p:xfrm>
          <a:off x="914400" y="5562600"/>
          <a:ext cx="7315200" cy="654050"/>
        </p:xfrm>
        <a:graphic>
          <a:graphicData uri="http://schemas.openxmlformats.org/presentationml/2006/ole">
            <p:oleObj spid="_x0000_s38917" name="Equation" r:id="rId3" imgW="2844800" imgH="254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63A7E33-CB19-4778-8792-41D8527F9306}" type="slidenum">
              <a:rPr lang="en-US" smtClean="0">
                <a:latin typeface="Arial" charset="0"/>
              </a:rPr>
              <a:pPr fontAlgn="base">
                <a:spcBef>
                  <a:spcPct val="0"/>
                </a:spcBef>
                <a:spcAft>
                  <a:spcPct val="0"/>
                </a:spcAft>
                <a:defRPr/>
              </a:pPr>
              <a:t>38</a:t>
            </a:fld>
            <a:endParaRPr lang="en-US" smtClean="0">
              <a:latin typeface="Arial" charset="0"/>
            </a:endParaRPr>
          </a:p>
        </p:txBody>
      </p:sp>
      <p:sp>
        <p:nvSpPr>
          <p:cNvPr id="60419" name="Rectangle 2"/>
          <p:cNvSpPr>
            <a:spLocks noGrp="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3600" smtClean="0"/>
              <a:t>Performance Example 2</a:t>
            </a:r>
          </a:p>
        </p:txBody>
      </p:sp>
      <p:sp>
        <p:nvSpPr>
          <p:cNvPr id="171011" name="Rectangle 3"/>
          <p:cNvSpPr>
            <a:spLocks noGrp="1" noChangeArrowheads="1"/>
          </p:cNvSpPr>
          <p:nvPr>
            <p:ph type="body" idx="1"/>
          </p:nvPr>
        </p:nvSpPr>
        <p:spPr>
          <a:xfrm>
            <a:off x="457200" y="990600"/>
            <a:ext cx="8229600" cy="5135563"/>
          </a:xfrm>
        </p:spPr>
        <p:txBody>
          <a:bodyPr/>
          <a:lstStyle/>
          <a:p>
            <a:pPr eaLnBrk="1" hangingPunct="1"/>
            <a:r>
              <a:rPr lang="en-US" smtClean="0"/>
              <a:t>512 processors</a:t>
            </a:r>
          </a:p>
          <a:p>
            <a:pPr eaLnBrk="1" hangingPunct="1"/>
            <a:r>
              <a:rPr lang="en-US" smtClean="0"/>
              <a:t>Each adds two integers in 1 </a:t>
            </a:r>
            <a:r>
              <a:rPr lang="en-US" smtClean="0">
                <a:sym typeface="Symbol" pitchFamily="18" charset="2"/>
              </a:rPr>
              <a:t>sec</a:t>
            </a:r>
          </a:p>
          <a:p>
            <a:pPr eaLnBrk="1" hangingPunct="1"/>
            <a:r>
              <a:rPr lang="en-US" smtClean="0">
                <a:sym typeface="Symbol" pitchFamily="18" charset="2"/>
              </a:rPr>
              <a:t>What is the performance when adding two vectors of length 600?</a:t>
            </a:r>
          </a:p>
          <a:p>
            <a:pPr eaLnBrk="1" hangingPunct="1"/>
            <a:r>
              <a:rPr lang="en-US" smtClean="0">
                <a:sym typeface="Symbol" pitchFamily="18" charset="2"/>
              </a:rPr>
              <a:t>Since 600 &gt; 512, 88 processor must add two pairs of integers.</a:t>
            </a:r>
          </a:p>
          <a:p>
            <a:pPr eaLnBrk="1" hangingPunct="1"/>
            <a:r>
              <a:rPr lang="en-US" smtClean="0">
                <a:sym typeface="Symbol" pitchFamily="18" charset="2"/>
              </a:rPr>
              <a:t>The other 424 processors add only a single pair of integers.</a:t>
            </a:r>
            <a:endParaRPr lang="en-US" smtClean="0"/>
          </a:p>
        </p:txBody>
      </p:sp>
      <p:pic>
        <p:nvPicPr>
          <p:cNvPr id="171012" name="Picture 4" descr="untitled"/>
          <p:cNvPicPr>
            <a:picLocks noChangeAspect="1" noChangeArrowheads="1"/>
          </p:cNvPicPr>
          <p:nvPr/>
        </p:nvPicPr>
        <p:blipFill>
          <a:blip r:embed="rId2"/>
          <a:srcRect/>
          <a:stretch>
            <a:fillRect/>
          </a:stretch>
        </p:blipFill>
        <p:spPr bwMode="auto">
          <a:xfrm>
            <a:off x="1524000" y="5638800"/>
            <a:ext cx="6181725" cy="77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A517569-CE0A-496F-8543-6F6E4DA7336F}" type="slidenum">
              <a:rPr lang="en-US" smtClean="0">
                <a:latin typeface="Arial" charset="0"/>
              </a:rPr>
              <a:pPr fontAlgn="base">
                <a:spcBef>
                  <a:spcPct val="0"/>
                </a:spcBef>
                <a:spcAft>
                  <a:spcPct val="0"/>
                </a:spcAft>
                <a:defRPr/>
              </a:pPr>
              <a:t>39</a:t>
            </a:fld>
            <a:endParaRPr lang="en-US" smtClean="0">
              <a:latin typeface="Arial" charset="0"/>
            </a:endParaRPr>
          </a:p>
        </p:txBody>
      </p:sp>
      <p:sp>
        <p:nvSpPr>
          <p:cNvPr id="61443"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smtClean="0"/>
              <a:t>Example of a 2-D Processor Interconnection Network in a Processor Array</a:t>
            </a:r>
          </a:p>
        </p:txBody>
      </p:sp>
      <p:pic>
        <p:nvPicPr>
          <p:cNvPr id="40964" name="Picture 3" descr="2d-layout"/>
          <p:cNvPicPr>
            <a:picLocks noChangeAspect="1" noChangeArrowheads="1"/>
          </p:cNvPicPr>
          <p:nvPr/>
        </p:nvPicPr>
        <p:blipFill>
          <a:blip r:embed="rId2"/>
          <a:srcRect/>
          <a:stretch>
            <a:fillRect/>
          </a:stretch>
        </p:blipFill>
        <p:spPr bwMode="auto">
          <a:xfrm>
            <a:off x="2590800" y="2797175"/>
            <a:ext cx="5943600" cy="4060825"/>
          </a:xfrm>
          <a:prstGeom prst="rect">
            <a:avLst/>
          </a:prstGeom>
          <a:noFill/>
          <a:ln w="9525">
            <a:noFill/>
            <a:miter lim="800000"/>
            <a:headEnd/>
            <a:tailEnd/>
          </a:ln>
        </p:spPr>
      </p:pic>
      <p:sp>
        <p:nvSpPr>
          <p:cNvPr id="172036" name="Text Box 4"/>
          <p:cNvSpPr txBox="1">
            <a:spLocks noChangeArrowheads="1"/>
          </p:cNvSpPr>
          <p:nvPr/>
        </p:nvSpPr>
        <p:spPr bwMode="auto">
          <a:xfrm>
            <a:off x="762000" y="1717675"/>
            <a:ext cx="7423150" cy="822325"/>
          </a:xfrm>
          <a:prstGeom prst="rect">
            <a:avLst/>
          </a:prstGeom>
          <a:noFill/>
          <a:ln w="9525">
            <a:noFill/>
            <a:miter lim="800000"/>
            <a:headEnd/>
            <a:tailEnd/>
          </a:ln>
          <a:effectLst/>
        </p:spPr>
        <p:txBody>
          <a:bodyPr>
            <a:spAutoFit/>
          </a:bodyPr>
          <a:lstStyle/>
          <a:p>
            <a:r>
              <a:rPr lang="en-US" sz="2400">
                <a:latin typeface="Times New Roman" pitchFamily="18" charset="0"/>
              </a:rPr>
              <a:t>Each VLSI chip has 16 processing elements.</a:t>
            </a:r>
          </a:p>
          <a:p>
            <a:r>
              <a:rPr lang="en-US" sz="2400">
                <a:latin typeface="Times New Roman" pitchFamily="18" charset="0"/>
              </a:rPr>
              <a:t>Each PE can simultaneously send a value to a neighbor.</a:t>
            </a:r>
          </a:p>
        </p:txBody>
      </p:sp>
      <p:sp>
        <p:nvSpPr>
          <p:cNvPr id="40966" name="Text Box 5"/>
          <p:cNvSpPr txBox="1">
            <a:spLocks noChangeArrowheads="1"/>
          </p:cNvSpPr>
          <p:nvPr/>
        </p:nvSpPr>
        <p:spPr bwMode="auto">
          <a:xfrm>
            <a:off x="228600" y="3124200"/>
            <a:ext cx="2133600" cy="1187450"/>
          </a:xfrm>
          <a:prstGeom prst="rect">
            <a:avLst/>
          </a:prstGeom>
          <a:noFill/>
          <a:ln w="9525">
            <a:noFill/>
            <a:miter lim="800000"/>
            <a:headEnd/>
            <a:tailEnd/>
          </a:ln>
          <a:effectLst/>
        </p:spPr>
        <p:txBody>
          <a:bodyPr>
            <a:spAutoFit/>
          </a:bodyPr>
          <a:lstStyle/>
          <a:p>
            <a:pPr>
              <a:spcBef>
                <a:spcPct val="50000"/>
              </a:spcBef>
            </a:pPr>
            <a:r>
              <a:rPr lang="en-US" sz="2400">
                <a:latin typeface="Arial" charset="0"/>
              </a:rPr>
              <a:t>PE = processor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20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7C6D3BC-5E9C-4FDE-BEE9-21E1CEA01FBB}" type="slidenum">
              <a:rPr lang="en-US" smtClean="0">
                <a:latin typeface="Arial" charset="0"/>
              </a:rPr>
              <a:pPr fontAlgn="base">
                <a:spcBef>
                  <a:spcPct val="0"/>
                </a:spcBef>
                <a:spcAft>
                  <a:spcPct val="0"/>
                </a:spcAft>
                <a:defRPr/>
              </a:pPr>
              <a:t>4</a:t>
            </a:fld>
            <a:endParaRPr lang="en-US" smtClean="0">
              <a:latin typeface="Arial" charset="0"/>
            </a:endParaRPr>
          </a:p>
        </p:txBody>
      </p:sp>
      <p:sp>
        <p:nvSpPr>
          <p:cNvPr id="29699" name="Rectangle 2"/>
          <p:cNvSpPr>
            <a:spLocks noGrp="1" noChangeArrowheads="1"/>
          </p:cNvSpPr>
          <p:nvPr>
            <p:ph type="title"/>
          </p:nvPr>
        </p:nvSpPr>
        <p:spPr>
          <a:xfrm>
            <a:off x="457200" y="76200"/>
            <a:ext cx="8229600" cy="1066800"/>
          </a:xfrm>
        </p:spPr>
        <p:txBody>
          <a:bodyPr rtlCol="0">
            <a:normAutofit fontScale="90000"/>
          </a:bodyPr>
          <a:lstStyle/>
          <a:p>
            <a:pPr eaLnBrk="1" fontAlgn="auto" hangingPunct="1">
              <a:spcAft>
                <a:spcPts val="0"/>
              </a:spcAft>
              <a:defRPr/>
            </a:pPr>
            <a:r>
              <a:rPr lang="en-US" sz="4000" dirty="0" smtClean="0">
                <a:solidFill>
                  <a:schemeClr val="folHlink"/>
                </a:solidFill>
              </a:rPr>
              <a:t>Flynn’s Taxonomy</a:t>
            </a:r>
            <a:br>
              <a:rPr lang="en-US" sz="4000" dirty="0" smtClean="0">
                <a:solidFill>
                  <a:schemeClr val="folHlink"/>
                </a:solidFill>
              </a:rPr>
            </a:br>
            <a:r>
              <a:rPr lang="en-US" sz="2800" dirty="0" smtClean="0">
                <a:solidFill>
                  <a:schemeClr val="folHlink"/>
                </a:solidFill>
              </a:rPr>
              <a:t>(Section 2.6 in Quinn’s Textbook)</a:t>
            </a:r>
            <a:endParaRPr lang="en-US" sz="4000" dirty="0" smtClean="0">
              <a:solidFill>
                <a:schemeClr val="folHlink"/>
              </a:solidFill>
            </a:endParaRPr>
          </a:p>
        </p:txBody>
      </p:sp>
      <p:sp>
        <p:nvSpPr>
          <p:cNvPr id="87043" name="Rectangle 3"/>
          <p:cNvSpPr>
            <a:spLocks noGrp="1" noChangeArrowheads="1"/>
          </p:cNvSpPr>
          <p:nvPr>
            <p:ph type="body" idx="1"/>
          </p:nvPr>
        </p:nvSpPr>
        <p:spPr>
          <a:xfrm>
            <a:off x="457200" y="1219200"/>
            <a:ext cx="8229600" cy="5334000"/>
          </a:xfrm>
        </p:spPr>
        <p:txBody>
          <a:bodyPr/>
          <a:lstStyle/>
          <a:p>
            <a:pPr eaLnBrk="1" hangingPunct="1"/>
            <a:r>
              <a:rPr lang="en-US" sz="2800" smtClean="0"/>
              <a:t>Best known classification scheme for parallel computers.</a:t>
            </a:r>
          </a:p>
          <a:p>
            <a:pPr eaLnBrk="1" hangingPunct="1"/>
            <a:r>
              <a:rPr lang="en-US" sz="2800" smtClean="0"/>
              <a:t>Depends on parallelism it exhibits with its </a:t>
            </a:r>
          </a:p>
          <a:p>
            <a:pPr lvl="1" eaLnBrk="1" hangingPunct="1"/>
            <a:r>
              <a:rPr lang="en-US" sz="2400" smtClean="0"/>
              <a:t>Instruction stream </a:t>
            </a:r>
          </a:p>
          <a:p>
            <a:pPr lvl="1" eaLnBrk="1" hangingPunct="1"/>
            <a:r>
              <a:rPr lang="en-US" sz="2400" smtClean="0"/>
              <a:t>Data stream</a:t>
            </a:r>
          </a:p>
          <a:p>
            <a:pPr eaLnBrk="1" hangingPunct="1"/>
            <a:r>
              <a:rPr lang="en-US" sz="2800" smtClean="0"/>
              <a:t>A sequence of instructions (the instruction stream) manipulates a sequence of operands (the data stream)</a:t>
            </a:r>
          </a:p>
          <a:p>
            <a:pPr eaLnBrk="1" hangingPunct="1"/>
            <a:r>
              <a:rPr lang="en-US" sz="2800" smtClean="0"/>
              <a:t>The instruction stream (I) and the data stream (D) can be either single (S) or multiple (M)</a:t>
            </a:r>
          </a:p>
          <a:p>
            <a:pPr eaLnBrk="1" hangingPunct="1"/>
            <a:r>
              <a:rPr lang="en-US" sz="2800" smtClean="0"/>
              <a:t>Four combinations: SISD, SIMD, MISD, MIMD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wipe(left)">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wipe(left)">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wipe(left)">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wipe(left)">
                                      <p:cBhvr>
                                        <p:cTn id="37" dur="5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E6B9A89-D52B-4C44-9B86-6BA48A7F3D84}" type="slidenum">
              <a:rPr lang="en-US" smtClean="0">
                <a:latin typeface="Arial" charset="0"/>
              </a:rPr>
              <a:pPr fontAlgn="base">
                <a:spcBef>
                  <a:spcPct val="0"/>
                </a:spcBef>
                <a:spcAft>
                  <a:spcPct val="0"/>
                </a:spcAft>
                <a:defRPr/>
              </a:pPr>
              <a:t>40</a:t>
            </a:fld>
            <a:endParaRPr lang="en-US" smtClean="0">
              <a:latin typeface="Arial" charset="0"/>
            </a:endParaRPr>
          </a:p>
        </p:txBody>
      </p:sp>
      <p:sp>
        <p:nvSpPr>
          <p:cNvPr id="62467" name="Rectangle 2"/>
          <p:cNvSpPr>
            <a:spLocks noGrp="1" noChangeArrowheads="1"/>
          </p:cNvSpPr>
          <p:nvPr>
            <p:ph type="title"/>
          </p:nvPr>
        </p:nvSpPr>
        <p:spPr>
          <a:xfrm>
            <a:off x="457200" y="152400"/>
            <a:ext cx="8229600" cy="563563"/>
          </a:xfrm>
        </p:spPr>
        <p:txBody>
          <a:bodyPr rtlCol="0">
            <a:normAutofit fontScale="90000"/>
          </a:bodyPr>
          <a:lstStyle/>
          <a:p>
            <a:pPr eaLnBrk="1" fontAlgn="auto" hangingPunct="1">
              <a:spcAft>
                <a:spcPts val="0"/>
              </a:spcAft>
              <a:defRPr/>
            </a:pPr>
            <a:r>
              <a:rPr lang="en-US" sz="4000" smtClean="0"/>
              <a:t>SIMD Execution Style</a:t>
            </a:r>
          </a:p>
        </p:txBody>
      </p:sp>
      <p:sp>
        <p:nvSpPr>
          <p:cNvPr id="173059" name="Rectangle 3"/>
          <p:cNvSpPr>
            <a:spLocks noGrp="1" noChangeArrowheads="1"/>
          </p:cNvSpPr>
          <p:nvPr>
            <p:ph type="body" idx="1"/>
          </p:nvPr>
        </p:nvSpPr>
        <p:spPr>
          <a:xfrm>
            <a:off x="457200" y="914400"/>
            <a:ext cx="8229600" cy="5334000"/>
          </a:xfrm>
        </p:spPr>
        <p:txBody>
          <a:bodyPr rtlCol="0">
            <a:normAutofit lnSpcReduction="10000"/>
          </a:bodyPr>
          <a:lstStyle/>
          <a:p>
            <a:pPr eaLnBrk="1" fontAlgn="auto" hangingPunct="1">
              <a:spcAft>
                <a:spcPts val="0"/>
              </a:spcAft>
              <a:buFont typeface="Arial" pitchFamily="34" charset="0"/>
              <a:buChar char="•"/>
              <a:defRPr/>
            </a:pPr>
            <a:r>
              <a:rPr lang="en-US" sz="2400" dirty="0" smtClean="0"/>
              <a:t>The traditional (SIMD, vector, processor array) execution style ([Quinn 94, </a:t>
            </a:r>
            <a:r>
              <a:rPr lang="en-US" sz="2400" dirty="0" err="1" smtClean="0"/>
              <a:t>pg</a:t>
            </a:r>
            <a:r>
              <a:rPr lang="en-US" sz="2400" dirty="0" smtClean="0"/>
              <a:t> 62], [Quinn 2004, </a:t>
            </a:r>
            <a:r>
              <a:rPr lang="en-US" sz="2400" dirty="0" err="1" smtClean="0"/>
              <a:t>pgs</a:t>
            </a:r>
            <a:r>
              <a:rPr lang="en-US" sz="2400" dirty="0" smtClean="0"/>
              <a:t> 37-43]:</a:t>
            </a:r>
          </a:p>
          <a:p>
            <a:pPr lvl="1" eaLnBrk="1" fontAlgn="auto" hangingPunct="1">
              <a:spcAft>
                <a:spcPts val="0"/>
              </a:spcAft>
              <a:buFont typeface="Arial" pitchFamily="34" charset="0"/>
              <a:buChar char="–"/>
              <a:defRPr/>
            </a:pPr>
            <a:r>
              <a:rPr lang="en-US" sz="2400" dirty="0" smtClean="0"/>
              <a:t>The sequential processor that broadcasts the commands to the rest of the processors is called the </a:t>
            </a:r>
            <a:r>
              <a:rPr lang="en-US" sz="2400" i="1" dirty="0" smtClean="0">
                <a:solidFill>
                  <a:schemeClr val="folHlink"/>
                </a:solidFill>
              </a:rPr>
              <a:t>front end</a:t>
            </a:r>
            <a:r>
              <a:rPr lang="en-US" sz="2400" i="1" dirty="0" smtClean="0"/>
              <a:t> </a:t>
            </a:r>
            <a:r>
              <a:rPr lang="en-US" sz="2400" dirty="0" smtClean="0"/>
              <a:t>or </a:t>
            </a:r>
            <a:r>
              <a:rPr lang="en-US" sz="2400" i="1" dirty="0" smtClean="0">
                <a:solidFill>
                  <a:schemeClr val="folHlink"/>
                </a:solidFill>
              </a:rPr>
              <a:t>control unit </a:t>
            </a:r>
            <a:r>
              <a:rPr lang="en-US" sz="2400" dirty="0" smtClean="0"/>
              <a:t>(or sometimes </a:t>
            </a:r>
            <a:r>
              <a:rPr lang="en-US" sz="2400" dirty="0" smtClean="0">
                <a:solidFill>
                  <a:schemeClr val="folHlink"/>
                </a:solidFill>
              </a:rPr>
              <a:t>host</a:t>
            </a:r>
            <a:r>
              <a:rPr lang="en-US" sz="2400" dirty="0" smtClean="0"/>
              <a:t>).</a:t>
            </a:r>
          </a:p>
          <a:p>
            <a:pPr lvl="1" eaLnBrk="1" fontAlgn="auto" hangingPunct="1">
              <a:spcAft>
                <a:spcPts val="0"/>
              </a:spcAft>
              <a:buFont typeface="Arial" pitchFamily="34" charset="0"/>
              <a:buChar char="–"/>
              <a:defRPr/>
            </a:pPr>
            <a:r>
              <a:rPr lang="en-US" sz="2400" dirty="0" smtClean="0"/>
              <a:t>The front end is a general purpose CPU that stores the program and the data that is not manipulated in parallel.</a:t>
            </a:r>
          </a:p>
          <a:p>
            <a:pPr lvl="1" eaLnBrk="1" fontAlgn="auto" hangingPunct="1">
              <a:spcAft>
                <a:spcPts val="0"/>
              </a:spcAft>
              <a:buFont typeface="Arial" pitchFamily="34" charset="0"/>
              <a:buChar char="–"/>
              <a:defRPr/>
            </a:pPr>
            <a:r>
              <a:rPr lang="en-US" sz="2400" dirty="0" smtClean="0"/>
              <a:t>The front end normally executes the sequential portions of the program.</a:t>
            </a:r>
          </a:p>
          <a:p>
            <a:pPr lvl="2" eaLnBrk="1" fontAlgn="auto" hangingPunct="1">
              <a:spcAft>
                <a:spcPts val="0"/>
              </a:spcAft>
              <a:buFont typeface="Arial" pitchFamily="34" charset="0"/>
              <a:buChar char="•"/>
              <a:defRPr/>
            </a:pPr>
            <a:r>
              <a:rPr lang="en-US" sz="2000" dirty="0" smtClean="0"/>
              <a:t>Alternately,  all PEs needing computation can execute computation steps synchronously in order to  avoid broadcast cost to distribute results</a:t>
            </a:r>
          </a:p>
          <a:p>
            <a:pPr lvl="1" eaLnBrk="1" fontAlgn="auto" hangingPunct="1">
              <a:spcAft>
                <a:spcPts val="0"/>
              </a:spcAft>
              <a:buFont typeface="Arial" pitchFamily="34" charset="0"/>
              <a:buChar char="–"/>
              <a:defRPr/>
            </a:pPr>
            <a:r>
              <a:rPr lang="en-US" sz="2400" dirty="0" smtClean="0"/>
              <a:t>Each processing element has a local memory that cannot be directly accessed by the control unit or other processing elements.</a:t>
            </a:r>
          </a:p>
          <a:p>
            <a:pPr eaLnBrk="1" fontAlgn="auto" hangingPunct="1">
              <a:spcAft>
                <a:spcPts val="0"/>
              </a:spcAft>
              <a:buFont typeface="Arial" pitchFamily="34" charset="0"/>
              <a:buChar char="•"/>
              <a:defRP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3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0ABAA9F-3C97-4665-9C3F-4E3B1D5CC8F3}" type="slidenum">
              <a:rPr lang="en-US" smtClean="0">
                <a:latin typeface="Arial" charset="0"/>
              </a:rPr>
              <a:pPr fontAlgn="base">
                <a:spcBef>
                  <a:spcPct val="0"/>
                </a:spcBef>
                <a:spcAft>
                  <a:spcPct val="0"/>
                </a:spcAft>
                <a:defRPr/>
              </a:pPr>
              <a:t>41</a:t>
            </a:fld>
            <a:endParaRPr lang="en-US" smtClean="0">
              <a:latin typeface="Arial" charset="0"/>
            </a:endParaRPr>
          </a:p>
        </p:txBody>
      </p:sp>
      <p:sp>
        <p:nvSpPr>
          <p:cNvPr id="43011" name="Rectangle 2"/>
          <p:cNvSpPr>
            <a:spLocks noGrp="1" noChangeArrowheads="1"/>
          </p:cNvSpPr>
          <p:nvPr>
            <p:ph type="title"/>
          </p:nvPr>
        </p:nvSpPr>
        <p:spPr/>
        <p:txBody>
          <a:bodyPr/>
          <a:lstStyle/>
          <a:p>
            <a:pPr eaLnBrk="1" hangingPunct="1"/>
            <a:r>
              <a:rPr lang="en-US" smtClean="0"/>
              <a:t>SIMD Execution Style</a:t>
            </a:r>
          </a:p>
        </p:txBody>
      </p:sp>
      <p:sp>
        <p:nvSpPr>
          <p:cNvPr id="174083" name="Rectangle 3"/>
          <p:cNvSpPr>
            <a:spLocks noGrp="1" noChangeArrowheads="1"/>
          </p:cNvSpPr>
          <p:nvPr>
            <p:ph type="body" idx="1"/>
          </p:nvPr>
        </p:nvSpPr>
        <p:spPr/>
        <p:txBody>
          <a:bodyPr/>
          <a:lstStyle/>
          <a:p>
            <a:pPr lvl="1" eaLnBrk="1" hangingPunct="1">
              <a:lnSpc>
                <a:spcPct val="90000"/>
              </a:lnSpc>
            </a:pPr>
            <a:r>
              <a:rPr lang="en-US" smtClean="0"/>
              <a:t>Collectively, the individual memories of the processing elements (PEs) store the (vector) data that is processed in parallel. </a:t>
            </a:r>
          </a:p>
          <a:p>
            <a:pPr lvl="1" eaLnBrk="1" hangingPunct="1">
              <a:lnSpc>
                <a:spcPct val="90000"/>
              </a:lnSpc>
            </a:pPr>
            <a:r>
              <a:rPr lang="en-US" smtClean="0"/>
              <a:t>When the front end encounters an instruction whose operand is a vector, it issues a command to the PEs to perform the instruction in parallel. </a:t>
            </a:r>
          </a:p>
          <a:p>
            <a:pPr lvl="1" eaLnBrk="1" hangingPunct="1">
              <a:lnSpc>
                <a:spcPct val="90000"/>
              </a:lnSpc>
            </a:pPr>
            <a:r>
              <a:rPr lang="en-US" smtClean="0"/>
              <a:t>Although the PEs execute in parallel, some units can be allowed to skip particular instructions.</a:t>
            </a:r>
          </a:p>
          <a:p>
            <a:pPr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2ABC151-A7AF-4209-8FB8-77BE1DE5D9AB}" type="slidenum">
              <a:rPr lang="en-US" smtClean="0">
                <a:latin typeface="Arial" charset="0"/>
              </a:rPr>
              <a:pPr fontAlgn="base">
                <a:spcBef>
                  <a:spcPct val="0"/>
                </a:spcBef>
                <a:spcAft>
                  <a:spcPct val="0"/>
                </a:spcAft>
                <a:defRPr/>
              </a:pPr>
              <a:t>42</a:t>
            </a:fld>
            <a:endParaRPr lang="en-US" smtClean="0">
              <a:latin typeface="Arial" charset="0"/>
            </a:endParaRPr>
          </a:p>
        </p:txBody>
      </p:sp>
      <p:sp>
        <p:nvSpPr>
          <p:cNvPr id="44035" name="Rectangle 2"/>
          <p:cNvSpPr>
            <a:spLocks noGrp="1" noChangeArrowheads="1"/>
          </p:cNvSpPr>
          <p:nvPr>
            <p:ph type="title"/>
          </p:nvPr>
        </p:nvSpPr>
        <p:spPr>
          <a:xfrm>
            <a:off x="457200" y="274638"/>
            <a:ext cx="8229600" cy="868362"/>
          </a:xfrm>
        </p:spPr>
        <p:txBody>
          <a:bodyPr/>
          <a:lstStyle/>
          <a:p>
            <a:pPr eaLnBrk="1" hangingPunct="1"/>
            <a:r>
              <a:rPr lang="en-US" sz="4000" smtClean="0"/>
              <a:t>Masking on Processor Arrays</a:t>
            </a:r>
          </a:p>
        </p:txBody>
      </p:sp>
      <p:sp>
        <p:nvSpPr>
          <p:cNvPr id="175107" name="Rectangle 3"/>
          <p:cNvSpPr>
            <a:spLocks noGrp="1" noChangeArrowheads="1"/>
          </p:cNvSpPr>
          <p:nvPr>
            <p:ph type="body" idx="1"/>
          </p:nvPr>
        </p:nvSpPr>
        <p:spPr>
          <a:xfrm>
            <a:off x="457200" y="1295400"/>
            <a:ext cx="8229600" cy="5257800"/>
          </a:xfrm>
        </p:spPr>
        <p:txBody>
          <a:bodyPr/>
          <a:lstStyle/>
          <a:p>
            <a:pPr eaLnBrk="1" hangingPunct="1">
              <a:lnSpc>
                <a:spcPct val="90000"/>
              </a:lnSpc>
            </a:pPr>
            <a:r>
              <a:rPr lang="en-US" sz="2800" smtClean="0"/>
              <a:t>All the processors work in lockstep except those that are </a:t>
            </a:r>
            <a:r>
              <a:rPr lang="en-US" sz="2800" smtClean="0">
                <a:solidFill>
                  <a:srgbClr val="FF0000"/>
                </a:solidFill>
              </a:rPr>
              <a:t>masked out </a:t>
            </a:r>
            <a:r>
              <a:rPr lang="en-US" sz="2800" smtClean="0"/>
              <a:t>(by setting mask register).</a:t>
            </a:r>
          </a:p>
          <a:p>
            <a:pPr eaLnBrk="1" hangingPunct="1">
              <a:lnSpc>
                <a:spcPct val="90000"/>
              </a:lnSpc>
            </a:pPr>
            <a:r>
              <a:rPr lang="en-US" sz="2800" smtClean="0"/>
              <a:t>The conditional if-then-else is different for processor arrays than sequential version </a:t>
            </a:r>
          </a:p>
          <a:p>
            <a:pPr lvl="1" eaLnBrk="1" hangingPunct="1">
              <a:lnSpc>
                <a:spcPct val="90000"/>
              </a:lnSpc>
            </a:pPr>
            <a:r>
              <a:rPr lang="en-US" sz="2400" smtClean="0"/>
              <a:t>Every active processor tests to see if its data meets the </a:t>
            </a:r>
            <a:r>
              <a:rPr lang="en-US" sz="2400" i="1" smtClean="0"/>
              <a:t>negation</a:t>
            </a:r>
            <a:r>
              <a:rPr lang="en-US" sz="2400" smtClean="0"/>
              <a:t> of the boolean condition.</a:t>
            </a:r>
          </a:p>
          <a:p>
            <a:pPr lvl="1" eaLnBrk="1" hangingPunct="1">
              <a:lnSpc>
                <a:spcPct val="90000"/>
              </a:lnSpc>
            </a:pPr>
            <a:r>
              <a:rPr lang="en-US" sz="2400" smtClean="0"/>
              <a:t>If it does, it sets its mask bit so those processors will not participate in the operation initially.</a:t>
            </a:r>
          </a:p>
          <a:p>
            <a:pPr lvl="1" eaLnBrk="1" hangingPunct="1">
              <a:lnSpc>
                <a:spcPct val="90000"/>
              </a:lnSpc>
            </a:pPr>
            <a:r>
              <a:rPr lang="en-US" sz="2400" smtClean="0"/>
              <a:t>Next the unmasked processors, execute the THEN part.</a:t>
            </a:r>
          </a:p>
          <a:p>
            <a:pPr lvl="1" eaLnBrk="1" hangingPunct="1">
              <a:lnSpc>
                <a:spcPct val="90000"/>
              </a:lnSpc>
            </a:pPr>
            <a:r>
              <a:rPr lang="en-US" sz="2400" smtClean="0"/>
              <a:t>Afterwards, mask bits (for original set of active processors) are flipped and unmasked processors perform the the ELSE part.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5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E6BA1EF-9B82-49BA-9762-4DC50821F687}" type="slidenum">
              <a:rPr lang="en-US" smtClean="0">
                <a:latin typeface="Arial" charset="0"/>
              </a:rPr>
              <a:pPr fontAlgn="base">
                <a:spcBef>
                  <a:spcPct val="0"/>
                </a:spcBef>
                <a:spcAft>
                  <a:spcPct val="0"/>
                </a:spcAft>
                <a:defRPr/>
              </a:pPr>
              <a:t>43</a:t>
            </a:fld>
            <a:endParaRPr lang="en-US" smtClean="0">
              <a:latin typeface="Arial" charset="0"/>
            </a:endParaRPr>
          </a:p>
        </p:txBody>
      </p:sp>
      <p:sp>
        <p:nvSpPr>
          <p:cNvPr id="45059" name="Rectangle 2"/>
          <p:cNvSpPr>
            <a:spLocks noGrp="1" noChangeArrowheads="1"/>
          </p:cNvSpPr>
          <p:nvPr>
            <p:ph type="title"/>
          </p:nvPr>
        </p:nvSpPr>
        <p:spPr/>
        <p:txBody>
          <a:bodyPr/>
          <a:lstStyle/>
          <a:p>
            <a:pPr eaLnBrk="1" hangingPunct="1"/>
            <a:r>
              <a:rPr lang="en-US" smtClean="0"/>
              <a:t>if (COND) then A else B</a:t>
            </a:r>
          </a:p>
        </p:txBody>
      </p:sp>
      <p:grpSp>
        <p:nvGrpSpPr>
          <p:cNvPr id="45060" name="Group 3"/>
          <p:cNvGrpSpPr>
            <a:grpSpLocks/>
          </p:cNvGrpSpPr>
          <p:nvPr/>
        </p:nvGrpSpPr>
        <p:grpSpPr bwMode="auto">
          <a:xfrm>
            <a:off x="1143000" y="2057400"/>
            <a:ext cx="5715000" cy="4267200"/>
            <a:chOff x="960" y="1296"/>
            <a:chExt cx="3600" cy="2688"/>
          </a:xfrm>
        </p:grpSpPr>
        <p:grpSp>
          <p:nvGrpSpPr>
            <p:cNvPr id="45061" name="Group 4"/>
            <p:cNvGrpSpPr>
              <a:grpSpLocks/>
            </p:cNvGrpSpPr>
            <p:nvPr/>
          </p:nvGrpSpPr>
          <p:grpSpPr bwMode="auto">
            <a:xfrm>
              <a:off x="960" y="1296"/>
              <a:ext cx="3600" cy="240"/>
              <a:chOff x="960" y="1296"/>
              <a:chExt cx="3600" cy="240"/>
            </a:xfrm>
          </p:grpSpPr>
          <p:sp>
            <p:nvSpPr>
              <p:cNvPr id="45107" name="Oval 5"/>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8" name="Oval 6"/>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9" name="Oval 7"/>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10" name="Oval 8"/>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11" name="Oval 9"/>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12" name="Oval 10"/>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13" name="Oval 11"/>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14" name="Oval 12"/>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45062" name="Group 13"/>
            <p:cNvGrpSpPr>
              <a:grpSpLocks/>
            </p:cNvGrpSpPr>
            <p:nvPr/>
          </p:nvGrpSpPr>
          <p:grpSpPr bwMode="auto">
            <a:xfrm>
              <a:off x="960" y="1824"/>
              <a:ext cx="3600" cy="240"/>
              <a:chOff x="960" y="1296"/>
              <a:chExt cx="3600" cy="240"/>
            </a:xfrm>
          </p:grpSpPr>
          <p:sp>
            <p:nvSpPr>
              <p:cNvPr id="45099" name="Oval 14"/>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0" name="Oval 15"/>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1" name="Oval 16"/>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2" name="Oval 17"/>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3" name="Oval 18"/>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4" name="Oval 19"/>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5" name="Oval 20"/>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106" name="Oval 21"/>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45063" name="Group 22"/>
            <p:cNvGrpSpPr>
              <a:grpSpLocks/>
            </p:cNvGrpSpPr>
            <p:nvPr/>
          </p:nvGrpSpPr>
          <p:grpSpPr bwMode="auto">
            <a:xfrm>
              <a:off x="960" y="2304"/>
              <a:ext cx="3600" cy="240"/>
              <a:chOff x="960" y="1296"/>
              <a:chExt cx="3600" cy="240"/>
            </a:xfrm>
          </p:grpSpPr>
          <p:sp>
            <p:nvSpPr>
              <p:cNvPr id="45091" name="Oval 23"/>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2" name="Oval 24"/>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3" name="Oval 25"/>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4" name="Oval 26"/>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5" name="Oval 27"/>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6" name="Oval 28"/>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7" name="Oval 29"/>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8" name="Oval 30"/>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45064" name="Group 31"/>
            <p:cNvGrpSpPr>
              <a:grpSpLocks/>
            </p:cNvGrpSpPr>
            <p:nvPr/>
          </p:nvGrpSpPr>
          <p:grpSpPr bwMode="auto">
            <a:xfrm>
              <a:off x="960" y="2784"/>
              <a:ext cx="3600" cy="240"/>
              <a:chOff x="960" y="1296"/>
              <a:chExt cx="3600" cy="240"/>
            </a:xfrm>
          </p:grpSpPr>
          <p:sp>
            <p:nvSpPr>
              <p:cNvPr id="45083" name="Oval 32"/>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4" name="Oval 33"/>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5" name="Oval 34"/>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6" name="Oval 35"/>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7" name="Oval 36"/>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8" name="Oval 37"/>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9" name="Oval 38"/>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90" name="Oval 39"/>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45065" name="Group 40"/>
            <p:cNvGrpSpPr>
              <a:grpSpLocks/>
            </p:cNvGrpSpPr>
            <p:nvPr/>
          </p:nvGrpSpPr>
          <p:grpSpPr bwMode="auto">
            <a:xfrm>
              <a:off x="960" y="3264"/>
              <a:ext cx="3600" cy="240"/>
              <a:chOff x="960" y="1296"/>
              <a:chExt cx="3600" cy="240"/>
            </a:xfrm>
          </p:grpSpPr>
          <p:sp>
            <p:nvSpPr>
              <p:cNvPr id="45075" name="Oval 41"/>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6" name="Oval 42"/>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7" name="Oval 43"/>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8" name="Oval 44"/>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9" name="Oval 45"/>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0" name="Oval 46"/>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1" name="Oval 47"/>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82" name="Oval 48"/>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45066" name="Group 49"/>
            <p:cNvGrpSpPr>
              <a:grpSpLocks/>
            </p:cNvGrpSpPr>
            <p:nvPr/>
          </p:nvGrpSpPr>
          <p:grpSpPr bwMode="auto">
            <a:xfrm>
              <a:off x="960" y="3744"/>
              <a:ext cx="3600" cy="240"/>
              <a:chOff x="960" y="1296"/>
              <a:chExt cx="3600" cy="240"/>
            </a:xfrm>
          </p:grpSpPr>
          <p:sp>
            <p:nvSpPr>
              <p:cNvPr id="45067" name="Oval 50"/>
              <p:cNvSpPr>
                <a:spLocks noChangeArrowheads="1"/>
              </p:cNvSpPr>
              <p:nvPr/>
            </p:nvSpPr>
            <p:spPr bwMode="auto">
              <a:xfrm>
                <a:off x="9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68" name="Oval 51"/>
              <p:cNvSpPr>
                <a:spLocks noChangeArrowheads="1"/>
              </p:cNvSpPr>
              <p:nvPr/>
            </p:nvSpPr>
            <p:spPr bwMode="auto">
              <a:xfrm>
                <a:off x="14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69" name="Oval 52"/>
              <p:cNvSpPr>
                <a:spLocks noChangeArrowheads="1"/>
              </p:cNvSpPr>
              <p:nvPr/>
            </p:nvSpPr>
            <p:spPr bwMode="auto">
              <a:xfrm>
                <a:off x="19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0" name="Oval 53"/>
              <p:cNvSpPr>
                <a:spLocks noChangeArrowheads="1"/>
              </p:cNvSpPr>
              <p:nvPr/>
            </p:nvSpPr>
            <p:spPr bwMode="auto">
              <a:xfrm>
                <a:off x="24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1" name="Oval 54"/>
              <p:cNvSpPr>
                <a:spLocks noChangeArrowheads="1"/>
              </p:cNvSpPr>
              <p:nvPr/>
            </p:nvSpPr>
            <p:spPr bwMode="auto">
              <a:xfrm>
                <a:off x="28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2" name="Oval 55"/>
              <p:cNvSpPr>
                <a:spLocks noChangeArrowheads="1"/>
              </p:cNvSpPr>
              <p:nvPr/>
            </p:nvSpPr>
            <p:spPr bwMode="auto">
              <a:xfrm>
                <a:off x="33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3" name="Oval 56"/>
              <p:cNvSpPr>
                <a:spLocks noChangeArrowheads="1"/>
              </p:cNvSpPr>
              <p:nvPr/>
            </p:nvSpPr>
            <p:spPr bwMode="auto">
              <a:xfrm>
                <a:off x="38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5074" name="Oval 57"/>
              <p:cNvSpPr>
                <a:spLocks noChangeArrowheads="1"/>
              </p:cNvSpPr>
              <p:nvPr/>
            </p:nvSpPr>
            <p:spPr bwMode="auto">
              <a:xfrm>
                <a:off x="43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9279B0A-3DE3-48B4-89CE-C5FB4394C51C}" type="slidenum">
              <a:rPr lang="en-US" smtClean="0">
                <a:latin typeface="Arial" charset="0"/>
              </a:rPr>
              <a:pPr fontAlgn="base">
                <a:spcBef>
                  <a:spcPct val="0"/>
                </a:spcBef>
                <a:spcAft>
                  <a:spcPct val="0"/>
                </a:spcAft>
                <a:defRPr/>
              </a:pPr>
              <a:t>44</a:t>
            </a:fld>
            <a:endParaRPr lang="en-US" smtClean="0">
              <a:latin typeface="Arial" charset="0"/>
            </a:endParaRPr>
          </a:p>
        </p:txBody>
      </p:sp>
      <p:sp>
        <p:nvSpPr>
          <p:cNvPr id="46083" name="Rectangle 2"/>
          <p:cNvSpPr>
            <a:spLocks noGrp="1" noChangeArrowheads="1"/>
          </p:cNvSpPr>
          <p:nvPr>
            <p:ph type="title"/>
          </p:nvPr>
        </p:nvSpPr>
        <p:spPr/>
        <p:txBody>
          <a:bodyPr/>
          <a:lstStyle/>
          <a:p>
            <a:pPr eaLnBrk="1" hangingPunct="1"/>
            <a:r>
              <a:rPr lang="en-US" smtClean="0"/>
              <a:t>if (</a:t>
            </a:r>
            <a:r>
              <a:rPr lang="en-US" b="1" smtClean="0"/>
              <a:t>COND</a:t>
            </a:r>
            <a:r>
              <a:rPr lang="en-US" smtClean="0"/>
              <a:t>) then A else B</a:t>
            </a:r>
          </a:p>
        </p:txBody>
      </p:sp>
      <p:grpSp>
        <p:nvGrpSpPr>
          <p:cNvPr id="46084" name="Group 3"/>
          <p:cNvGrpSpPr>
            <a:grpSpLocks/>
          </p:cNvGrpSpPr>
          <p:nvPr/>
        </p:nvGrpSpPr>
        <p:grpSpPr bwMode="auto">
          <a:xfrm>
            <a:off x="1143000" y="2057400"/>
            <a:ext cx="5715000" cy="4267200"/>
            <a:chOff x="720" y="1296"/>
            <a:chExt cx="3600" cy="2688"/>
          </a:xfrm>
        </p:grpSpPr>
        <p:sp>
          <p:nvSpPr>
            <p:cNvPr id="46085" name="Oval 4"/>
            <p:cNvSpPr>
              <a:spLocks noChangeArrowheads="1"/>
            </p:cNvSpPr>
            <p:nvPr/>
          </p:nvSpPr>
          <p:spPr bwMode="auto">
            <a:xfrm>
              <a:off x="7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86" name="Oval 5"/>
            <p:cNvSpPr>
              <a:spLocks noChangeArrowheads="1"/>
            </p:cNvSpPr>
            <p:nvPr/>
          </p:nvSpPr>
          <p:spPr bwMode="auto">
            <a:xfrm>
              <a:off x="120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87" name="Oval 6"/>
            <p:cNvSpPr>
              <a:spLocks noChangeArrowheads="1"/>
            </p:cNvSpPr>
            <p:nvPr/>
          </p:nvSpPr>
          <p:spPr bwMode="auto">
            <a:xfrm>
              <a:off x="168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88" name="Oval 7"/>
            <p:cNvSpPr>
              <a:spLocks noChangeArrowheads="1"/>
            </p:cNvSpPr>
            <p:nvPr/>
          </p:nvSpPr>
          <p:spPr bwMode="auto">
            <a:xfrm>
              <a:off x="216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89" name="Oval 8"/>
            <p:cNvSpPr>
              <a:spLocks noChangeArrowheads="1"/>
            </p:cNvSpPr>
            <p:nvPr/>
          </p:nvSpPr>
          <p:spPr bwMode="auto">
            <a:xfrm>
              <a:off x="264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0" name="Oval 9"/>
            <p:cNvSpPr>
              <a:spLocks noChangeArrowheads="1"/>
            </p:cNvSpPr>
            <p:nvPr/>
          </p:nvSpPr>
          <p:spPr bwMode="auto">
            <a:xfrm>
              <a:off x="312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1" name="Oval 10"/>
            <p:cNvSpPr>
              <a:spLocks noChangeArrowheads="1"/>
            </p:cNvSpPr>
            <p:nvPr/>
          </p:nvSpPr>
          <p:spPr bwMode="auto">
            <a:xfrm>
              <a:off x="360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2" name="Oval 11"/>
            <p:cNvSpPr>
              <a:spLocks noChangeArrowheads="1"/>
            </p:cNvSpPr>
            <p:nvPr/>
          </p:nvSpPr>
          <p:spPr bwMode="auto">
            <a:xfrm>
              <a:off x="40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3" name="Oval 12"/>
            <p:cNvSpPr>
              <a:spLocks noChangeArrowheads="1"/>
            </p:cNvSpPr>
            <p:nvPr/>
          </p:nvSpPr>
          <p:spPr bwMode="auto">
            <a:xfrm>
              <a:off x="72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4" name="Oval 13"/>
            <p:cNvSpPr>
              <a:spLocks noChangeArrowheads="1"/>
            </p:cNvSpPr>
            <p:nvPr/>
          </p:nvSpPr>
          <p:spPr bwMode="auto">
            <a:xfrm>
              <a:off x="120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5" name="Oval 14"/>
            <p:cNvSpPr>
              <a:spLocks noChangeArrowheads="1"/>
            </p:cNvSpPr>
            <p:nvPr/>
          </p:nvSpPr>
          <p:spPr bwMode="auto">
            <a:xfrm>
              <a:off x="168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6" name="Oval 15"/>
            <p:cNvSpPr>
              <a:spLocks noChangeArrowheads="1"/>
            </p:cNvSpPr>
            <p:nvPr/>
          </p:nvSpPr>
          <p:spPr bwMode="auto">
            <a:xfrm>
              <a:off x="216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7" name="Oval 16"/>
            <p:cNvSpPr>
              <a:spLocks noChangeArrowheads="1"/>
            </p:cNvSpPr>
            <p:nvPr/>
          </p:nvSpPr>
          <p:spPr bwMode="auto">
            <a:xfrm>
              <a:off x="264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8" name="Oval 17"/>
            <p:cNvSpPr>
              <a:spLocks noChangeArrowheads="1"/>
            </p:cNvSpPr>
            <p:nvPr/>
          </p:nvSpPr>
          <p:spPr bwMode="auto">
            <a:xfrm>
              <a:off x="312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099" name="Oval 18"/>
            <p:cNvSpPr>
              <a:spLocks noChangeArrowheads="1"/>
            </p:cNvSpPr>
            <p:nvPr/>
          </p:nvSpPr>
          <p:spPr bwMode="auto">
            <a:xfrm>
              <a:off x="360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0" name="Oval 19"/>
            <p:cNvSpPr>
              <a:spLocks noChangeArrowheads="1"/>
            </p:cNvSpPr>
            <p:nvPr/>
          </p:nvSpPr>
          <p:spPr bwMode="auto">
            <a:xfrm>
              <a:off x="408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1" name="Oval 20"/>
            <p:cNvSpPr>
              <a:spLocks noChangeArrowheads="1"/>
            </p:cNvSpPr>
            <p:nvPr/>
          </p:nvSpPr>
          <p:spPr bwMode="auto">
            <a:xfrm>
              <a:off x="72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2" name="Oval 21"/>
            <p:cNvSpPr>
              <a:spLocks noChangeArrowheads="1"/>
            </p:cNvSpPr>
            <p:nvPr/>
          </p:nvSpPr>
          <p:spPr bwMode="auto">
            <a:xfrm>
              <a:off x="120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3" name="Oval 22"/>
            <p:cNvSpPr>
              <a:spLocks noChangeArrowheads="1"/>
            </p:cNvSpPr>
            <p:nvPr/>
          </p:nvSpPr>
          <p:spPr bwMode="auto">
            <a:xfrm>
              <a:off x="168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4" name="Oval 23"/>
            <p:cNvSpPr>
              <a:spLocks noChangeArrowheads="1"/>
            </p:cNvSpPr>
            <p:nvPr/>
          </p:nvSpPr>
          <p:spPr bwMode="auto">
            <a:xfrm>
              <a:off x="216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5" name="Oval 24"/>
            <p:cNvSpPr>
              <a:spLocks noChangeArrowheads="1"/>
            </p:cNvSpPr>
            <p:nvPr/>
          </p:nvSpPr>
          <p:spPr bwMode="auto">
            <a:xfrm>
              <a:off x="264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6" name="Oval 25"/>
            <p:cNvSpPr>
              <a:spLocks noChangeArrowheads="1"/>
            </p:cNvSpPr>
            <p:nvPr/>
          </p:nvSpPr>
          <p:spPr bwMode="auto">
            <a:xfrm>
              <a:off x="312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7" name="Oval 26"/>
            <p:cNvSpPr>
              <a:spLocks noChangeArrowheads="1"/>
            </p:cNvSpPr>
            <p:nvPr/>
          </p:nvSpPr>
          <p:spPr bwMode="auto">
            <a:xfrm>
              <a:off x="360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8" name="Oval 27"/>
            <p:cNvSpPr>
              <a:spLocks noChangeArrowheads="1"/>
            </p:cNvSpPr>
            <p:nvPr/>
          </p:nvSpPr>
          <p:spPr bwMode="auto">
            <a:xfrm>
              <a:off x="408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09" name="Oval 28"/>
            <p:cNvSpPr>
              <a:spLocks noChangeArrowheads="1"/>
            </p:cNvSpPr>
            <p:nvPr/>
          </p:nvSpPr>
          <p:spPr bwMode="auto">
            <a:xfrm>
              <a:off x="72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0" name="Oval 29"/>
            <p:cNvSpPr>
              <a:spLocks noChangeArrowheads="1"/>
            </p:cNvSpPr>
            <p:nvPr/>
          </p:nvSpPr>
          <p:spPr bwMode="auto">
            <a:xfrm>
              <a:off x="120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1" name="Oval 30"/>
            <p:cNvSpPr>
              <a:spLocks noChangeArrowheads="1"/>
            </p:cNvSpPr>
            <p:nvPr/>
          </p:nvSpPr>
          <p:spPr bwMode="auto">
            <a:xfrm>
              <a:off x="168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2" name="Oval 31"/>
            <p:cNvSpPr>
              <a:spLocks noChangeArrowheads="1"/>
            </p:cNvSpPr>
            <p:nvPr/>
          </p:nvSpPr>
          <p:spPr bwMode="auto">
            <a:xfrm>
              <a:off x="216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3" name="Oval 32"/>
            <p:cNvSpPr>
              <a:spLocks noChangeArrowheads="1"/>
            </p:cNvSpPr>
            <p:nvPr/>
          </p:nvSpPr>
          <p:spPr bwMode="auto">
            <a:xfrm>
              <a:off x="264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4" name="Oval 33"/>
            <p:cNvSpPr>
              <a:spLocks noChangeArrowheads="1"/>
            </p:cNvSpPr>
            <p:nvPr/>
          </p:nvSpPr>
          <p:spPr bwMode="auto">
            <a:xfrm>
              <a:off x="312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5" name="Oval 34"/>
            <p:cNvSpPr>
              <a:spLocks noChangeArrowheads="1"/>
            </p:cNvSpPr>
            <p:nvPr/>
          </p:nvSpPr>
          <p:spPr bwMode="auto">
            <a:xfrm>
              <a:off x="360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6" name="Oval 35"/>
            <p:cNvSpPr>
              <a:spLocks noChangeArrowheads="1"/>
            </p:cNvSpPr>
            <p:nvPr/>
          </p:nvSpPr>
          <p:spPr bwMode="auto">
            <a:xfrm>
              <a:off x="408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7" name="Oval 36"/>
            <p:cNvSpPr>
              <a:spLocks noChangeArrowheads="1"/>
            </p:cNvSpPr>
            <p:nvPr/>
          </p:nvSpPr>
          <p:spPr bwMode="auto">
            <a:xfrm>
              <a:off x="72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8" name="Oval 37"/>
            <p:cNvSpPr>
              <a:spLocks noChangeArrowheads="1"/>
            </p:cNvSpPr>
            <p:nvPr/>
          </p:nvSpPr>
          <p:spPr bwMode="auto">
            <a:xfrm>
              <a:off x="120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19" name="Oval 38"/>
            <p:cNvSpPr>
              <a:spLocks noChangeArrowheads="1"/>
            </p:cNvSpPr>
            <p:nvPr/>
          </p:nvSpPr>
          <p:spPr bwMode="auto">
            <a:xfrm>
              <a:off x="168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0" name="Oval 39"/>
            <p:cNvSpPr>
              <a:spLocks noChangeArrowheads="1"/>
            </p:cNvSpPr>
            <p:nvPr/>
          </p:nvSpPr>
          <p:spPr bwMode="auto">
            <a:xfrm>
              <a:off x="216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1" name="Oval 40"/>
            <p:cNvSpPr>
              <a:spLocks noChangeArrowheads="1"/>
            </p:cNvSpPr>
            <p:nvPr/>
          </p:nvSpPr>
          <p:spPr bwMode="auto">
            <a:xfrm>
              <a:off x="264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2" name="Oval 41"/>
            <p:cNvSpPr>
              <a:spLocks noChangeArrowheads="1"/>
            </p:cNvSpPr>
            <p:nvPr/>
          </p:nvSpPr>
          <p:spPr bwMode="auto">
            <a:xfrm>
              <a:off x="312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3" name="Oval 42"/>
            <p:cNvSpPr>
              <a:spLocks noChangeArrowheads="1"/>
            </p:cNvSpPr>
            <p:nvPr/>
          </p:nvSpPr>
          <p:spPr bwMode="auto">
            <a:xfrm>
              <a:off x="360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4" name="Oval 43"/>
            <p:cNvSpPr>
              <a:spLocks noChangeArrowheads="1"/>
            </p:cNvSpPr>
            <p:nvPr/>
          </p:nvSpPr>
          <p:spPr bwMode="auto">
            <a:xfrm>
              <a:off x="408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5" name="Oval 44"/>
            <p:cNvSpPr>
              <a:spLocks noChangeArrowheads="1"/>
            </p:cNvSpPr>
            <p:nvPr/>
          </p:nvSpPr>
          <p:spPr bwMode="auto">
            <a:xfrm>
              <a:off x="72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6" name="Oval 45"/>
            <p:cNvSpPr>
              <a:spLocks noChangeArrowheads="1"/>
            </p:cNvSpPr>
            <p:nvPr/>
          </p:nvSpPr>
          <p:spPr bwMode="auto">
            <a:xfrm>
              <a:off x="120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7" name="Oval 46"/>
            <p:cNvSpPr>
              <a:spLocks noChangeArrowheads="1"/>
            </p:cNvSpPr>
            <p:nvPr/>
          </p:nvSpPr>
          <p:spPr bwMode="auto">
            <a:xfrm>
              <a:off x="168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8" name="Oval 47"/>
            <p:cNvSpPr>
              <a:spLocks noChangeArrowheads="1"/>
            </p:cNvSpPr>
            <p:nvPr/>
          </p:nvSpPr>
          <p:spPr bwMode="auto">
            <a:xfrm>
              <a:off x="216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29" name="Oval 48"/>
            <p:cNvSpPr>
              <a:spLocks noChangeArrowheads="1"/>
            </p:cNvSpPr>
            <p:nvPr/>
          </p:nvSpPr>
          <p:spPr bwMode="auto">
            <a:xfrm>
              <a:off x="264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30" name="Oval 49"/>
            <p:cNvSpPr>
              <a:spLocks noChangeArrowheads="1"/>
            </p:cNvSpPr>
            <p:nvPr/>
          </p:nvSpPr>
          <p:spPr bwMode="auto">
            <a:xfrm>
              <a:off x="312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31" name="Oval 50"/>
            <p:cNvSpPr>
              <a:spLocks noChangeArrowheads="1"/>
            </p:cNvSpPr>
            <p:nvPr/>
          </p:nvSpPr>
          <p:spPr bwMode="auto">
            <a:xfrm>
              <a:off x="360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6132" name="Oval 51"/>
            <p:cNvSpPr>
              <a:spLocks noChangeArrowheads="1"/>
            </p:cNvSpPr>
            <p:nvPr/>
          </p:nvSpPr>
          <p:spPr bwMode="auto">
            <a:xfrm>
              <a:off x="408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A5A3541-9606-44EF-BDD4-47850DB6117D}" type="slidenum">
              <a:rPr lang="en-US" smtClean="0">
                <a:latin typeface="Arial" charset="0"/>
              </a:rPr>
              <a:pPr fontAlgn="base">
                <a:spcBef>
                  <a:spcPct val="0"/>
                </a:spcBef>
                <a:spcAft>
                  <a:spcPct val="0"/>
                </a:spcAft>
                <a:defRPr/>
              </a:pPr>
              <a:t>45</a:t>
            </a:fld>
            <a:endParaRPr lang="en-US" smtClean="0">
              <a:latin typeface="Arial" charset="0"/>
            </a:endParaRPr>
          </a:p>
        </p:txBody>
      </p:sp>
      <p:sp>
        <p:nvSpPr>
          <p:cNvPr id="47107" name="Rectangle 2"/>
          <p:cNvSpPr>
            <a:spLocks noGrp="1" noChangeArrowheads="1"/>
          </p:cNvSpPr>
          <p:nvPr>
            <p:ph type="title"/>
          </p:nvPr>
        </p:nvSpPr>
        <p:spPr/>
        <p:txBody>
          <a:bodyPr/>
          <a:lstStyle/>
          <a:p>
            <a:pPr eaLnBrk="1" hangingPunct="1"/>
            <a:r>
              <a:rPr lang="en-US" smtClean="0"/>
              <a:t>if (COND) then A else B</a:t>
            </a:r>
          </a:p>
        </p:txBody>
      </p:sp>
      <p:grpSp>
        <p:nvGrpSpPr>
          <p:cNvPr id="47108" name="Group 3"/>
          <p:cNvGrpSpPr>
            <a:grpSpLocks/>
          </p:cNvGrpSpPr>
          <p:nvPr/>
        </p:nvGrpSpPr>
        <p:grpSpPr bwMode="auto">
          <a:xfrm>
            <a:off x="1143000" y="2057400"/>
            <a:ext cx="5715000" cy="4267200"/>
            <a:chOff x="720" y="1296"/>
            <a:chExt cx="3600" cy="2688"/>
          </a:xfrm>
        </p:grpSpPr>
        <p:sp>
          <p:nvSpPr>
            <p:cNvPr id="47109" name="Oval 4"/>
            <p:cNvSpPr>
              <a:spLocks noChangeArrowheads="1"/>
            </p:cNvSpPr>
            <p:nvPr/>
          </p:nvSpPr>
          <p:spPr bwMode="auto">
            <a:xfrm>
              <a:off x="72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0" name="Oval 5"/>
            <p:cNvSpPr>
              <a:spLocks noChangeArrowheads="1"/>
            </p:cNvSpPr>
            <p:nvPr/>
          </p:nvSpPr>
          <p:spPr bwMode="auto">
            <a:xfrm>
              <a:off x="12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1" name="Oval 6"/>
            <p:cNvSpPr>
              <a:spLocks noChangeArrowheads="1"/>
            </p:cNvSpPr>
            <p:nvPr/>
          </p:nvSpPr>
          <p:spPr bwMode="auto">
            <a:xfrm>
              <a:off x="168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2" name="Oval 7"/>
            <p:cNvSpPr>
              <a:spLocks noChangeArrowheads="1"/>
            </p:cNvSpPr>
            <p:nvPr/>
          </p:nvSpPr>
          <p:spPr bwMode="auto">
            <a:xfrm>
              <a:off x="216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3" name="Oval 8"/>
            <p:cNvSpPr>
              <a:spLocks noChangeArrowheads="1"/>
            </p:cNvSpPr>
            <p:nvPr/>
          </p:nvSpPr>
          <p:spPr bwMode="auto">
            <a:xfrm>
              <a:off x="264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4" name="Oval 9"/>
            <p:cNvSpPr>
              <a:spLocks noChangeArrowheads="1"/>
            </p:cNvSpPr>
            <p:nvPr/>
          </p:nvSpPr>
          <p:spPr bwMode="auto">
            <a:xfrm>
              <a:off x="312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5" name="Oval 10"/>
            <p:cNvSpPr>
              <a:spLocks noChangeArrowheads="1"/>
            </p:cNvSpPr>
            <p:nvPr/>
          </p:nvSpPr>
          <p:spPr bwMode="auto">
            <a:xfrm>
              <a:off x="3600" y="1296"/>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6" name="Oval 11"/>
            <p:cNvSpPr>
              <a:spLocks noChangeArrowheads="1"/>
            </p:cNvSpPr>
            <p:nvPr/>
          </p:nvSpPr>
          <p:spPr bwMode="auto">
            <a:xfrm>
              <a:off x="4080" y="1296"/>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7" name="Oval 12"/>
            <p:cNvSpPr>
              <a:spLocks noChangeArrowheads="1"/>
            </p:cNvSpPr>
            <p:nvPr/>
          </p:nvSpPr>
          <p:spPr bwMode="auto">
            <a:xfrm>
              <a:off x="72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8" name="Oval 13"/>
            <p:cNvSpPr>
              <a:spLocks noChangeArrowheads="1"/>
            </p:cNvSpPr>
            <p:nvPr/>
          </p:nvSpPr>
          <p:spPr bwMode="auto">
            <a:xfrm>
              <a:off x="120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19" name="Oval 14"/>
            <p:cNvSpPr>
              <a:spLocks noChangeArrowheads="1"/>
            </p:cNvSpPr>
            <p:nvPr/>
          </p:nvSpPr>
          <p:spPr bwMode="auto">
            <a:xfrm>
              <a:off x="168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0" name="Oval 15"/>
            <p:cNvSpPr>
              <a:spLocks noChangeArrowheads="1"/>
            </p:cNvSpPr>
            <p:nvPr/>
          </p:nvSpPr>
          <p:spPr bwMode="auto">
            <a:xfrm>
              <a:off x="216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1" name="Oval 16"/>
            <p:cNvSpPr>
              <a:spLocks noChangeArrowheads="1"/>
            </p:cNvSpPr>
            <p:nvPr/>
          </p:nvSpPr>
          <p:spPr bwMode="auto">
            <a:xfrm>
              <a:off x="2640" y="182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2" name="Oval 17"/>
            <p:cNvSpPr>
              <a:spLocks noChangeArrowheads="1"/>
            </p:cNvSpPr>
            <p:nvPr/>
          </p:nvSpPr>
          <p:spPr bwMode="auto">
            <a:xfrm>
              <a:off x="312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3" name="Oval 18"/>
            <p:cNvSpPr>
              <a:spLocks noChangeArrowheads="1"/>
            </p:cNvSpPr>
            <p:nvPr/>
          </p:nvSpPr>
          <p:spPr bwMode="auto">
            <a:xfrm>
              <a:off x="360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4" name="Oval 19"/>
            <p:cNvSpPr>
              <a:spLocks noChangeArrowheads="1"/>
            </p:cNvSpPr>
            <p:nvPr/>
          </p:nvSpPr>
          <p:spPr bwMode="auto">
            <a:xfrm>
              <a:off x="4080" y="182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5" name="Oval 20"/>
            <p:cNvSpPr>
              <a:spLocks noChangeArrowheads="1"/>
            </p:cNvSpPr>
            <p:nvPr/>
          </p:nvSpPr>
          <p:spPr bwMode="auto">
            <a:xfrm>
              <a:off x="72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6" name="Oval 21"/>
            <p:cNvSpPr>
              <a:spLocks noChangeArrowheads="1"/>
            </p:cNvSpPr>
            <p:nvPr/>
          </p:nvSpPr>
          <p:spPr bwMode="auto">
            <a:xfrm>
              <a:off x="120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7" name="Oval 22"/>
            <p:cNvSpPr>
              <a:spLocks noChangeArrowheads="1"/>
            </p:cNvSpPr>
            <p:nvPr/>
          </p:nvSpPr>
          <p:spPr bwMode="auto">
            <a:xfrm>
              <a:off x="168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8" name="Oval 23"/>
            <p:cNvSpPr>
              <a:spLocks noChangeArrowheads="1"/>
            </p:cNvSpPr>
            <p:nvPr/>
          </p:nvSpPr>
          <p:spPr bwMode="auto">
            <a:xfrm>
              <a:off x="216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29" name="Oval 24"/>
            <p:cNvSpPr>
              <a:spLocks noChangeArrowheads="1"/>
            </p:cNvSpPr>
            <p:nvPr/>
          </p:nvSpPr>
          <p:spPr bwMode="auto">
            <a:xfrm>
              <a:off x="264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0" name="Oval 25"/>
            <p:cNvSpPr>
              <a:spLocks noChangeArrowheads="1"/>
            </p:cNvSpPr>
            <p:nvPr/>
          </p:nvSpPr>
          <p:spPr bwMode="auto">
            <a:xfrm>
              <a:off x="312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1" name="Oval 26"/>
            <p:cNvSpPr>
              <a:spLocks noChangeArrowheads="1"/>
            </p:cNvSpPr>
            <p:nvPr/>
          </p:nvSpPr>
          <p:spPr bwMode="auto">
            <a:xfrm>
              <a:off x="3600" y="230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2" name="Oval 27"/>
            <p:cNvSpPr>
              <a:spLocks noChangeArrowheads="1"/>
            </p:cNvSpPr>
            <p:nvPr/>
          </p:nvSpPr>
          <p:spPr bwMode="auto">
            <a:xfrm>
              <a:off x="4080" y="230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3" name="Oval 28"/>
            <p:cNvSpPr>
              <a:spLocks noChangeArrowheads="1"/>
            </p:cNvSpPr>
            <p:nvPr/>
          </p:nvSpPr>
          <p:spPr bwMode="auto">
            <a:xfrm>
              <a:off x="72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4" name="Oval 29"/>
            <p:cNvSpPr>
              <a:spLocks noChangeArrowheads="1"/>
            </p:cNvSpPr>
            <p:nvPr/>
          </p:nvSpPr>
          <p:spPr bwMode="auto">
            <a:xfrm>
              <a:off x="120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5" name="Oval 30"/>
            <p:cNvSpPr>
              <a:spLocks noChangeArrowheads="1"/>
            </p:cNvSpPr>
            <p:nvPr/>
          </p:nvSpPr>
          <p:spPr bwMode="auto">
            <a:xfrm>
              <a:off x="168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6" name="Oval 31"/>
            <p:cNvSpPr>
              <a:spLocks noChangeArrowheads="1"/>
            </p:cNvSpPr>
            <p:nvPr/>
          </p:nvSpPr>
          <p:spPr bwMode="auto">
            <a:xfrm>
              <a:off x="216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7" name="Oval 32"/>
            <p:cNvSpPr>
              <a:spLocks noChangeArrowheads="1"/>
            </p:cNvSpPr>
            <p:nvPr/>
          </p:nvSpPr>
          <p:spPr bwMode="auto">
            <a:xfrm>
              <a:off x="264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8" name="Oval 33"/>
            <p:cNvSpPr>
              <a:spLocks noChangeArrowheads="1"/>
            </p:cNvSpPr>
            <p:nvPr/>
          </p:nvSpPr>
          <p:spPr bwMode="auto">
            <a:xfrm>
              <a:off x="312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39" name="Oval 34"/>
            <p:cNvSpPr>
              <a:spLocks noChangeArrowheads="1"/>
            </p:cNvSpPr>
            <p:nvPr/>
          </p:nvSpPr>
          <p:spPr bwMode="auto">
            <a:xfrm>
              <a:off x="3600" y="278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0" name="Oval 35"/>
            <p:cNvSpPr>
              <a:spLocks noChangeArrowheads="1"/>
            </p:cNvSpPr>
            <p:nvPr/>
          </p:nvSpPr>
          <p:spPr bwMode="auto">
            <a:xfrm>
              <a:off x="4080" y="278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1" name="Oval 36"/>
            <p:cNvSpPr>
              <a:spLocks noChangeArrowheads="1"/>
            </p:cNvSpPr>
            <p:nvPr/>
          </p:nvSpPr>
          <p:spPr bwMode="auto">
            <a:xfrm>
              <a:off x="72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2" name="Oval 37"/>
            <p:cNvSpPr>
              <a:spLocks noChangeArrowheads="1"/>
            </p:cNvSpPr>
            <p:nvPr/>
          </p:nvSpPr>
          <p:spPr bwMode="auto">
            <a:xfrm>
              <a:off x="120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3" name="Oval 38"/>
            <p:cNvSpPr>
              <a:spLocks noChangeArrowheads="1"/>
            </p:cNvSpPr>
            <p:nvPr/>
          </p:nvSpPr>
          <p:spPr bwMode="auto">
            <a:xfrm>
              <a:off x="168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4" name="Oval 39"/>
            <p:cNvSpPr>
              <a:spLocks noChangeArrowheads="1"/>
            </p:cNvSpPr>
            <p:nvPr/>
          </p:nvSpPr>
          <p:spPr bwMode="auto">
            <a:xfrm>
              <a:off x="216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5" name="Oval 40"/>
            <p:cNvSpPr>
              <a:spLocks noChangeArrowheads="1"/>
            </p:cNvSpPr>
            <p:nvPr/>
          </p:nvSpPr>
          <p:spPr bwMode="auto">
            <a:xfrm>
              <a:off x="2640" y="326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6" name="Oval 41"/>
            <p:cNvSpPr>
              <a:spLocks noChangeArrowheads="1"/>
            </p:cNvSpPr>
            <p:nvPr/>
          </p:nvSpPr>
          <p:spPr bwMode="auto">
            <a:xfrm>
              <a:off x="312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7" name="Oval 42"/>
            <p:cNvSpPr>
              <a:spLocks noChangeArrowheads="1"/>
            </p:cNvSpPr>
            <p:nvPr/>
          </p:nvSpPr>
          <p:spPr bwMode="auto">
            <a:xfrm>
              <a:off x="360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8" name="Oval 43"/>
            <p:cNvSpPr>
              <a:spLocks noChangeArrowheads="1"/>
            </p:cNvSpPr>
            <p:nvPr/>
          </p:nvSpPr>
          <p:spPr bwMode="auto">
            <a:xfrm>
              <a:off x="4080" y="326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49" name="Oval 44"/>
            <p:cNvSpPr>
              <a:spLocks noChangeArrowheads="1"/>
            </p:cNvSpPr>
            <p:nvPr/>
          </p:nvSpPr>
          <p:spPr bwMode="auto">
            <a:xfrm>
              <a:off x="72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0" name="Oval 45"/>
            <p:cNvSpPr>
              <a:spLocks noChangeArrowheads="1"/>
            </p:cNvSpPr>
            <p:nvPr/>
          </p:nvSpPr>
          <p:spPr bwMode="auto">
            <a:xfrm>
              <a:off x="120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1" name="Oval 46"/>
            <p:cNvSpPr>
              <a:spLocks noChangeArrowheads="1"/>
            </p:cNvSpPr>
            <p:nvPr/>
          </p:nvSpPr>
          <p:spPr bwMode="auto">
            <a:xfrm>
              <a:off x="168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2" name="Oval 47"/>
            <p:cNvSpPr>
              <a:spLocks noChangeArrowheads="1"/>
            </p:cNvSpPr>
            <p:nvPr/>
          </p:nvSpPr>
          <p:spPr bwMode="auto">
            <a:xfrm>
              <a:off x="216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3" name="Oval 48"/>
            <p:cNvSpPr>
              <a:spLocks noChangeArrowheads="1"/>
            </p:cNvSpPr>
            <p:nvPr/>
          </p:nvSpPr>
          <p:spPr bwMode="auto">
            <a:xfrm>
              <a:off x="264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4" name="Oval 49"/>
            <p:cNvSpPr>
              <a:spLocks noChangeArrowheads="1"/>
            </p:cNvSpPr>
            <p:nvPr/>
          </p:nvSpPr>
          <p:spPr bwMode="auto">
            <a:xfrm>
              <a:off x="312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5" name="Oval 50"/>
            <p:cNvSpPr>
              <a:spLocks noChangeArrowheads="1"/>
            </p:cNvSpPr>
            <p:nvPr/>
          </p:nvSpPr>
          <p:spPr bwMode="auto">
            <a:xfrm>
              <a:off x="3600" y="3744"/>
              <a:ext cx="240" cy="240"/>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47156" name="Oval 51"/>
            <p:cNvSpPr>
              <a:spLocks noChangeArrowheads="1"/>
            </p:cNvSpPr>
            <p:nvPr/>
          </p:nvSpPr>
          <p:spPr bwMode="auto">
            <a:xfrm>
              <a:off x="4080" y="3744"/>
              <a:ext cx="240" cy="240"/>
            </a:xfrm>
            <a:prstGeom prst="ellipse">
              <a:avLst/>
            </a:prstGeom>
            <a:solidFill>
              <a:schemeClr val="bg2"/>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8CDEBA4-9919-46DB-8447-3ABADB5EC584}" type="slidenum">
              <a:rPr lang="en-US" smtClean="0">
                <a:latin typeface="Arial" charset="0"/>
              </a:rPr>
              <a:pPr fontAlgn="base">
                <a:spcBef>
                  <a:spcPct val="0"/>
                </a:spcBef>
                <a:spcAft>
                  <a:spcPct val="0"/>
                </a:spcAft>
                <a:defRPr/>
              </a:pPr>
              <a:t>46</a:t>
            </a:fld>
            <a:endParaRPr lang="en-US" smtClean="0">
              <a:latin typeface="Arial" charset="0"/>
            </a:endParaRPr>
          </a:p>
        </p:txBody>
      </p:sp>
      <p:sp>
        <p:nvSpPr>
          <p:cNvPr id="48131" name="Rectangle 2"/>
          <p:cNvSpPr>
            <a:spLocks noGrp="1" noChangeArrowheads="1"/>
          </p:cNvSpPr>
          <p:nvPr>
            <p:ph type="title"/>
          </p:nvPr>
        </p:nvSpPr>
        <p:spPr>
          <a:xfrm>
            <a:off x="457200" y="152400"/>
            <a:ext cx="8229600" cy="715963"/>
          </a:xfrm>
        </p:spPr>
        <p:txBody>
          <a:bodyPr/>
          <a:lstStyle/>
          <a:p>
            <a:pPr eaLnBrk="1" hangingPunct="1"/>
            <a:r>
              <a:rPr lang="en-US" sz="4000" smtClean="0"/>
              <a:t>SIMD Machines</a:t>
            </a:r>
          </a:p>
        </p:txBody>
      </p:sp>
      <p:sp>
        <p:nvSpPr>
          <p:cNvPr id="179203" name="Rectangle 3"/>
          <p:cNvSpPr>
            <a:spLocks noGrp="1" noChangeArrowheads="1"/>
          </p:cNvSpPr>
          <p:nvPr>
            <p:ph type="body" idx="1"/>
          </p:nvPr>
        </p:nvSpPr>
        <p:spPr>
          <a:xfrm>
            <a:off x="457200" y="1066800"/>
            <a:ext cx="8229600" cy="5562600"/>
          </a:xfrm>
        </p:spPr>
        <p:txBody>
          <a:bodyPr/>
          <a:lstStyle/>
          <a:p>
            <a:pPr eaLnBrk="1" hangingPunct="1">
              <a:lnSpc>
                <a:spcPct val="80000"/>
              </a:lnSpc>
            </a:pPr>
            <a:r>
              <a:rPr lang="en-US" sz="2800" smtClean="0"/>
              <a:t>An early SIMD computer designed for vector and matrix processing was the Illiac IV computer </a:t>
            </a:r>
          </a:p>
          <a:p>
            <a:pPr lvl="1" eaLnBrk="1" hangingPunct="1">
              <a:lnSpc>
                <a:spcPct val="80000"/>
              </a:lnSpc>
            </a:pPr>
            <a:r>
              <a:rPr lang="en-US" sz="2400" smtClean="0"/>
              <a:t>Initial development at the University of Illinois 1965-70 </a:t>
            </a:r>
          </a:p>
          <a:p>
            <a:pPr lvl="1" eaLnBrk="1" hangingPunct="1">
              <a:lnSpc>
                <a:spcPct val="80000"/>
              </a:lnSpc>
            </a:pPr>
            <a:r>
              <a:rPr lang="en-US" sz="2400" smtClean="0"/>
              <a:t>Moved to NASA Ames, completed in 1972 but not fully functional until 1976.</a:t>
            </a:r>
          </a:p>
          <a:p>
            <a:pPr lvl="1" eaLnBrk="1" hangingPunct="1">
              <a:lnSpc>
                <a:spcPct val="80000"/>
              </a:lnSpc>
            </a:pPr>
            <a:r>
              <a:rPr lang="en-US" sz="2400" smtClean="0"/>
              <a:t>See Jordan et. al., pg 7 and Wikepedia</a:t>
            </a:r>
          </a:p>
          <a:p>
            <a:pPr eaLnBrk="1" hangingPunct="1">
              <a:lnSpc>
                <a:spcPct val="80000"/>
              </a:lnSpc>
            </a:pPr>
            <a:r>
              <a:rPr lang="en-US" sz="2800" smtClean="0"/>
              <a:t>The MPP, DAP, the Connection Machines CM-1 and CM-2, and MasPar’s MP-1 and MP-2 are examples of SIMD computers</a:t>
            </a:r>
          </a:p>
          <a:p>
            <a:pPr lvl="1" eaLnBrk="1" hangingPunct="1">
              <a:lnSpc>
                <a:spcPct val="80000"/>
              </a:lnSpc>
            </a:pPr>
            <a:r>
              <a:rPr lang="en-US" sz="2400" smtClean="0"/>
              <a:t>See Akl pg 8-12 and [Quinn, 94] </a:t>
            </a:r>
          </a:p>
          <a:p>
            <a:pPr eaLnBrk="1" hangingPunct="1">
              <a:lnSpc>
                <a:spcPct val="80000"/>
              </a:lnSpc>
            </a:pPr>
            <a:r>
              <a:rPr lang="en-US" sz="2800" smtClean="0"/>
              <a:t>The CRAY-1  and the Cyber-205 use pipelined arithmetic units to support vector operations and are sometimes called a pipelined SIMD </a:t>
            </a:r>
          </a:p>
          <a:p>
            <a:pPr lvl="1" eaLnBrk="1" hangingPunct="1">
              <a:lnSpc>
                <a:spcPct val="80000"/>
              </a:lnSpc>
            </a:pPr>
            <a:r>
              <a:rPr lang="en-US" sz="2400" smtClean="0"/>
              <a:t>See [Jordan, et al, p7], [Quinn 94, pg 61-2], and [Quinn 2004, pg37).</a:t>
            </a:r>
          </a:p>
          <a:p>
            <a:pPr eaLnBrk="1" hangingPunct="1">
              <a:lnSpc>
                <a:spcPct val="8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92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920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94790BB-8C87-4CA2-8EE5-14F10431CF49}" type="slidenum">
              <a:rPr lang="en-US" smtClean="0">
                <a:latin typeface="Arial" charset="0"/>
              </a:rPr>
              <a:pPr fontAlgn="base">
                <a:spcBef>
                  <a:spcPct val="0"/>
                </a:spcBef>
                <a:spcAft>
                  <a:spcPct val="0"/>
                </a:spcAft>
                <a:defRPr/>
              </a:pPr>
              <a:t>47</a:t>
            </a:fld>
            <a:endParaRPr lang="en-US" smtClean="0">
              <a:latin typeface="Arial" charset="0"/>
            </a:endParaRPr>
          </a:p>
        </p:txBody>
      </p:sp>
      <p:sp>
        <p:nvSpPr>
          <p:cNvPr id="49155" name="Rectangle 2"/>
          <p:cNvSpPr>
            <a:spLocks noGrp="1" noChangeArrowheads="1"/>
          </p:cNvSpPr>
          <p:nvPr>
            <p:ph type="title"/>
          </p:nvPr>
        </p:nvSpPr>
        <p:spPr>
          <a:xfrm>
            <a:off x="457200" y="274638"/>
            <a:ext cx="8229600" cy="792162"/>
          </a:xfrm>
        </p:spPr>
        <p:txBody>
          <a:bodyPr/>
          <a:lstStyle/>
          <a:p>
            <a:pPr eaLnBrk="1" hangingPunct="1"/>
            <a:r>
              <a:rPr lang="en-US" smtClean="0"/>
              <a:t>SIMD Machines</a:t>
            </a:r>
          </a:p>
        </p:txBody>
      </p:sp>
      <p:sp>
        <p:nvSpPr>
          <p:cNvPr id="180227" name="Rectangle 3"/>
          <p:cNvSpPr>
            <a:spLocks noGrp="1" noChangeArrowheads="1"/>
          </p:cNvSpPr>
          <p:nvPr>
            <p:ph type="body" idx="1"/>
          </p:nvPr>
        </p:nvSpPr>
        <p:spPr>
          <a:xfrm>
            <a:off x="457200" y="1219200"/>
            <a:ext cx="8229600" cy="5029200"/>
          </a:xfrm>
        </p:spPr>
        <p:txBody>
          <a:bodyPr/>
          <a:lstStyle/>
          <a:p>
            <a:pPr eaLnBrk="1" hangingPunct="1"/>
            <a:r>
              <a:rPr lang="en-US" sz="2400" smtClean="0"/>
              <a:t>Quinn [1994, pg 63-67] discusses the CM-2 Connection Machine (with 64K PEs) and a smaller &amp; updated CM-200.</a:t>
            </a:r>
          </a:p>
          <a:p>
            <a:pPr eaLnBrk="1" hangingPunct="1"/>
            <a:r>
              <a:rPr lang="en-US" sz="2400" smtClean="0"/>
              <a:t>Professor Batcher was the chief architect for the STARAN (early 1970’s) and the MPP (Massively Parallel Processor, early 1980’s) and an advisor for the ASPRO</a:t>
            </a:r>
          </a:p>
          <a:p>
            <a:pPr lvl="1" eaLnBrk="1" hangingPunct="1"/>
            <a:r>
              <a:rPr lang="en-US" sz="2000" smtClean="0"/>
              <a:t>STARAN was built to do air traffic control (ATC), a real-time application</a:t>
            </a:r>
          </a:p>
          <a:p>
            <a:pPr lvl="1" eaLnBrk="1" hangingPunct="1"/>
            <a:r>
              <a:rPr lang="en-US" sz="2000" smtClean="0"/>
              <a:t>ASPRO is a small second generation STARAN used by the Navy in the spy planes for air defense systems, a related area to ATC.</a:t>
            </a:r>
          </a:p>
          <a:p>
            <a:pPr lvl="1" eaLnBrk="1" hangingPunct="1"/>
            <a:r>
              <a:rPr lang="en-US" sz="2000" smtClean="0"/>
              <a:t>MPP was ordered by NASA-Goddard, in DC area and was used for multiple scientific computations. </a:t>
            </a:r>
          </a:p>
          <a:p>
            <a:pPr eaLnBrk="1" hangingPunct="1"/>
            <a:r>
              <a:rPr lang="en-US" sz="2400" smtClean="0"/>
              <a:t>Professor Batcher is best known architecturally for the MPP, which is at the Smithsonian Institute &amp; currently displayed at a D.C. airport.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0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2DF5309-3BC3-4438-BE5A-258EF6EA1737}" type="slidenum">
              <a:rPr lang="en-US" smtClean="0">
                <a:latin typeface="Arial" charset="0"/>
              </a:rPr>
              <a:pPr fontAlgn="base">
                <a:spcBef>
                  <a:spcPct val="0"/>
                </a:spcBef>
                <a:spcAft>
                  <a:spcPct val="0"/>
                </a:spcAft>
                <a:defRPr/>
              </a:pPr>
              <a:t>48</a:t>
            </a:fld>
            <a:endParaRPr lang="en-US" smtClean="0">
              <a:latin typeface="Arial" charset="0"/>
            </a:endParaRPr>
          </a:p>
        </p:txBody>
      </p:sp>
      <p:sp>
        <p:nvSpPr>
          <p:cNvPr id="50179" name="Rectangle 2"/>
          <p:cNvSpPr>
            <a:spLocks noGrp="1" noChangeArrowheads="1"/>
          </p:cNvSpPr>
          <p:nvPr>
            <p:ph type="title"/>
          </p:nvPr>
        </p:nvSpPr>
        <p:spPr>
          <a:xfrm>
            <a:off x="457200" y="274638"/>
            <a:ext cx="8229600" cy="944562"/>
          </a:xfrm>
        </p:spPr>
        <p:txBody>
          <a:bodyPr/>
          <a:lstStyle/>
          <a:p>
            <a:pPr eaLnBrk="1" hangingPunct="1"/>
            <a:r>
              <a:rPr lang="en-US" smtClean="0"/>
              <a:t>Today’s SIMDs</a:t>
            </a:r>
          </a:p>
        </p:txBody>
      </p:sp>
      <p:sp>
        <p:nvSpPr>
          <p:cNvPr id="181251" name="Rectangle 3"/>
          <p:cNvSpPr>
            <a:spLocks noGrp="1" noChangeArrowheads="1"/>
          </p:cNvSpPr>
          <p:nvPr>
            <p:ph type="body" idx="1"/>
          </p:nvPr>
        </p:nvSpPr>
        <p:spPr>
          <a:xfrm>
            <a:off x="457200" y="1600200"/>
            <a:ext cx="8229600" cy="4953000"/>
          </a:xfrm>
        </p:spPr>
        <p:txBody>
          <a:bodyPr/>
          <a:lstStyle/>
          <a:p>
            <a:pPr eaLnBrk="1" hangingPunct="1">
              <a:lnSpc>
                <a:spcPct val="90000"/>
              </a:lnSpc>
            </a:pPr>
            <a:r>
              <a:rPr lang="en-US" sz="2800" smtClean="0"/>
              <a:t>SIMD functionality is sometimes embedded in sequential machines.</a:t>
            </a:r>
          </a:p>
          <a:p>
            <a:pPr eaLnBrk="1" hangingPunct="1">
              <a:lnSpc>
                <a:spcPct val="90000"/>
              </a:lnSpc>
            </a:pPr>
            <a:r>
              <a:rPr lang="en-US" sz="2800" smtClean="0"/>
              <a:t>Others are being build as part of hybrid architectures. </a:t>
            </a:r>
          </a:p>
          <a:p>
            <a:pPr eaLnBrk="1" hangingPunct="1">
              <a:lnSpc>
                <a:spcPct val="90000"/>
              </a:lnSpc>
            </a:pPr>
            <a:r>
              <a:rPr lang="en-US" sz="2800" smtClean="0"/>
              <a:t>Some SIMD and SIMD-like features are included in some multi/many core processing units</a:t>
            </a:r>
          </a:p>
          <a:p>
            <a:pPr eaLnBrk="1" hangingPunct="1">
              <a:lnSpc>
                <a:spcPct val="90000"/>
              </a:lnSpc>
            </a:pPr>
            <a:r>
              <a:rPr lang="en-US" sz="2800" smtClean="0"/>
              <a:t>Some SIMD-like architectures have been build as special purpose machines, although some of these could classify as general purpose.</a:t>
            </a:r>
          </a:p>
          <a:p>
            <a:pPr lvl="1" eaLnBrk="1" hangingPunct="1">
              <a:lnSpc>
                <a:spcPct val="90000"/>
              </a:lnSpc>
            </a:pPr>
            <a:r>
              <a:rPr lang="en-US" sz="2400" smtClean="0"/>
              <a:t>Some of this work has been proprietary.</a:t>
            </a:r>
          </a:p>
          <a:p>
            <a:pPr lvl="1" eaLnBrk="1" hangingPunct="1">
              <a:lnSpc>
                <a:spcPct val="90000"/>
              </a:lnSpc>
            </a:pPr>
            <a:r>
              <a:rPr lang="en-US" sz="2400" smtClean="0"/>
              <a:t>The fact that a parallel computer is SIMD or SIMD-like is often not advertised by the company building them.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1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1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12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1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43F34D1-86B8-4F27-AA0C-952382A8248A}" type="slidenum">
              <a:rPr lang="en-US" smtClean="0">
                <a:latin typeface="Arial" charset="0"/>
              </a:rPr>
              <a:pPr fontAlgn="base">
                <a:spcBef>
                  <a:spcPct val="0"/>
                </a:spcBef>
                <a:spcAft>
                  <a:spcPct val="0"/>
                </a:spcAft>
                <a:defRPr/>
              </a:pPr>
              <a:t>49</a:t>
            </a:fld>
            <a:endParaRPr lang="en-US" smtClean="0">
              <a:latin typeface="Arial" charset="0"/>
            </a:endParaRPr>
          </a:p>
        </p:txBody>
      </p:sp>
      <p:sp>
        <p:nvSpPr>
          <p:cNvPr id="51203" name="Rectangle 2"/>
          <p:cNvSpPr>
            <a:spLocks noGrp="1" noChangeArrowheads="1"/>
          </p:cNvSpPr>
          <p:nvPr>
            <p:ph type="title"/>
          </p:nvPr>
        </p:nvSpPr>
        <p:spPr>
          <a:xfrm>
            <a:off x="457200" y="152400"/>
            <a:ext cx="8229600" cy="715963"/>
          </a:xfrm>
        </p:spPr>
        <p:txBody>
          <a:bodyPr/>
          <a:lstStyle/>
          <a:p>
            <a:pPr eaLnBrk="1" hangingPunct="1"/>
            <a:r>
              <a:rPr lang="en-US" sz="4000" smtClean="0"/>
              <a:t>An Inexpensive SIMD</a:t>
            </a:r>
          </a:p>
        </p:txBody>
      </p:sp>
      <p:sp>
        <p:nvSpPr>
          <p:cNvPr id="182275" name="Rectangle 3"/>
          <p:cNvSpPr>
            <a:spLocks noGrp="1" noChangeArrowheads="1"/>
          </p:cNvSpPr>
          <p:nvPr>
            <p:ph type="body" idx="1"/>
          </p:nvPr>
        </p:nvSpPr>
        <p:spPr>
          <a:xfrm>
            <a:off x="457200" y="990600"/>
            <a:ext cx="8229600" cy="5638800"/>
          </a:xfrm>
        </p:spPr>
        <p:txBody>
          <a:bodyPr/>
          <a:lstStyle/>
          <a:p>
            <a:pPr eaLnBrk="1" hangingPunct="1">
              <a:lnSpc>
                <a:spcPct val="90000"/>
              </a:lnSpc>
            </a:pPr>
            <a:r>
              <a:rPr lang="en-US" sz="2400" b="1" i="1" smtClean="0"/>
              <a:t>ClearSpeed </a:t>
            </a:r>
            <a:r>
              <a:rPr lang="en-US" sz="2400" smtClean="0"/>
              <a:t>produced a COTS (commodity off the shelf) SIMD Board</a:t>
            </a:r>
          </a:p>
          <a:p>
            <a:pPr lvl="1" eaLnBrk="1" hangingPunct="1">
              <a:lnSpc>
                <a:spcPct val="90000"/>
              </a:lnSpc>
            </a:pPr>
            <a:r>
              <a:rPr lang="en-US" sz="2400" b="1" i="1" smtClean="0"/>
              <a:t>WorldScape </a:t>
            </a:r>
            <a:r>
              <a:rPr lang="en-US" sz="2400" smtClean="0"/>
              <a:t>has developed some defense and commercial applications for this computer.</a:t>
            </a:r>
          </a:p>
          <a:p>
            <a:pPr eaLnBrk="1" hangingPunct="1">
              <a:lnSpc>
                <a:spcPct val="90000"/>
              </a:lnSpc>
            </a:pPr>
            <a:r>
              <a:rPr lang="en-US" sz="2400" smtClean="0"/>
              <a:t>Not a traditional SIMD as the hardware doesn’t tightly synchronize the execution of instructions.</a:t>
            </a:r>
          </a:p>
          <a:p>
            <a:pPr lvl="1" eaLnBrk="1" hangingPunct="1">
              <a:lnSpc>
                <a:spcPct val="90000"/>
              </a:lnSpc>
            </a:pPr>
            <a:r>
              <a:rPr lang="en-US" sz="2400" smtClean="0"/>
              <a:t> Hardware design supports efficient synchronization</a:t>
            </a:r>
          </a:p>
          <a:p>
            <a:pPr eaLnBrk="1" hangingPunct="1">
              <a:lnSpc>
                <a:spcPct val="90000"/>
              </a:lnSpc>
            </a:pPr>
            <a:r>
              <a:rPr lang="en-US" sz="2400" smtClean="0"/>
              <a:t>This machine is programmed like a SIMD.</a:t>
            </a:r>
          </a:p>
          <a:p>
            <a:pPr eaLnBrk="1" hangingPunct="1">
              <a:lnSpc>
                <a:spcPct val="90000"/>
              </a:lnSpc>
            </a:pPr>
            <a:r>
              <a:rPr lang="en-US" sz="2400" smtClean="0"/>
              <a:t>The U.S. Navy observed that ClearSpeed machines process radar  a magnitude faster than others.</a:t>
            </a:r>
          </a:p>
          <a:p>
            <a:pPr eaLnBrk="1" hangingPunct="1">
              <a:lnSpc>
                <a:spcPct val="90000"/>
              </a:lnSpc>
            </a:pPr>
            <a:r>
              <a:rPr lang="en-US" sz="2400" smtClean="0"/>
              <a:t>Earlier, quite a bit of information about this was at the websites </a:t>
            </a:r>
            <a:r>
              <a:rPr lang="en-US" sz="2400" smtClean="0">
                <a:hlinkClick r:id="rId2"/>
              </a:rPr>
              <a:t>www.wscape.com</a:t>
            </a:r>
            <a:r>
              <a:rPr lang="en-US" sz="2400" smtClean="0"/>
              <a:t> and </a:t>
            </a:r>
            <a:r>
              <a:rPr lang="en-US" sz="2400" smtClean="0">
                <a:hlinkClick r:id="rId3"/>
              </a:rPr>
              <a:t>www.clearspeed.com</a:t>
            </a:r>
            <a:endParaRPr lang="en-US" sz="2400" smtClean="0"/>
          </a:p>
          <a:p>
            <a:pPr eaLnBrk="1" hangingPunct="1">
              <a:lnSpc>
                <a:spcPct val="90000"/>
              </a:lnSpc>
            </a:pPr>
            <a:r>
              <a:rPr lang="en-US" sz="2400" smtClean="0"/>
              <a:t>I have a lot of ClearSpeed information posted at </a:t>
            </a:r>
            <a:r>
              <a:rPr lang="en-US" sz="2400" smtClean="0">
                <a:hlinkClick r:id="rId4"/>
              </a:rPr>
              <a:t>www.cs.kent.edu/~jbaker/ClearSpeed/</a:t>
            </a:r>
            <a:endParaRPr lang="en-US" sz="2400" smtClean="0"/>
          </a:p>
          <a:p>
            <a:pPr lvl="1" eaLnBrk="1" hangingPunct="1">
              <a:lnSpc>
                <a:spcPct val="90000"/>
              </a:lnSpc>
            </a:pPr>
            <a:r>
              <a:rPr lang="en-US" sz="2000" smtClean="0"/>
              <a:t>Must log in from a “cs.kent.edu” account in order to be able to gain access using login-name and password.</a:t>
            </a:r>
          </a:p>
          <a:p>
            <a:pPr eaLnBrk="1" hangingPunct="1">
              <a:lnSpc>
                <a:spcPct val="9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2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22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2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AC4C21A-3AC2-4724-82D2-C17D9B44B0E0}" type="slidenum">
              <a:rPr lang="en-US" smtClean="0">
                <a:latin typeface="Arial" charset="0"/>
              </a:rPr>
              <a:pPr fontAlgn="base">
                <a:spcBef>
                  <a:spcPct val="0"/>
                </a:spcBef>
                <a:spcAft>
                  <a:spcPct val="0"/>
                </a:spcAft>
                <a:defRPr/>
              </a:pPr>
              <a:t>5</a:t>
            </a:fld>
            <a:endParaRPr lang="en-US" smtClean="0">
              <a:latin typeface="Arial" charset="0"/>
            </a:endParaRPr>
          </a:p>
        </p:txBody>
      </p:sp>
      <p:sp>
        <p:nvSpPr>
          <p:cNvPr id="6147" name="Rectangle 2"/>
          <p:cNvSpPr>
            <a:spLocks noGrp="1" noChangeArrowheads="1"/>
          </p:cNvSpPr>
          <p:nvPr>
            <p:ph type="title"/>
          </p:nvPr>
        </p:nvSpPr>
        <p:spPr>
          <a:xfrm>
            <a:off x="457200" y="152400"/>
            <a:ext cx="8229600" cy="868363"/>
          </a:xfrm>
        </p:spPr>
        <p:txBody>
          <a:bodyPr/>
          <a:lstStyle/>
          <a:p>
            <a:pPr eaLnBrk="1" hangingPunct="1"/>
            <a:r>
              <a:rPr lang="en-US" smtClean="0"/>
              <a:t>SISD</a:t>
            </a:r>
          </a:p>
        </p:txBody>
      </p:sp>
      <p:sp>
        <p:nvSpPr>
          <p:cNvPr id="88067" name="Rectangle 3"/>
          <p:cNvSpPr>
            <a:spLocks noGrp="1" noChangeArrowheads="1"/>
          </p:cNvSpPr>
          <p:nvPr>
            <p:ph type="body" idx="1"/>
          </p:nvPr>
        </p:nvSpPr>
        <p:spPr>
          <a:xfrm>
            <a:off x="457200" y="1219200"/>
            <a:ext cx="8229600" cy="5105400"/>
          </a:xfrm>
        </p:spPr>
        <p:txBody>
          <a:bodyPr/>
          <a:lstStyle/>
          <a:p>
            <a:pPr eaLnBrk="1" hangingPunct="1">
              <a:lnSpc>
                <a:spcPct val="80000"/>
              </a:lnSpc>
            </a:pPr>
            <a:r>
              <a:rPr lang="en-US" sz="2800" smtClean="0"/>
              <a:t>Single Instruction, Single Data</a:t>
            </a:r>
          </a:p>
          <a:p>
            <a:pPr eaLnBrk="1" hangingPunct="1">
              <a:lnSpc>
                <a:spcPct val="80000"/>
              </a:lnSpc>
            </a:pPr>
            <a:r>
              <a:rPr lang="en-US" sz="2800" smtClean="0"/>
              <a:t>Single-CPU systems </a:t>
            </a:r>
          </a:p>
          <a:p>
            <a:pPr lvl="1" eaLnBrk="1" hangingPunct="1">
              <a:lnSpc>
                <a:spcPct val="80000"/>
              </a:lnSpc>
            </a:pPr>
            <a:r>
              <a:rPr lang="en-US" sz="2400" smtClean="0"/>
              <a:t>i.e., </a:t>
            </a:r>
            <a:r>
              <a:rPr lang="en-US" sz="2400" u="sng" smtClean="0"/>
              <a:t>uniprocessors</a:t>
            </a:r>
          </a:p>
          <a:p>
            <a:pPr lvl="1" eaLnBrk="1" hangingPunct="1">
              <a:lnSpc>
                <a:spcPct val="80000"/>
              </a:lnSpc>
            </a:pPr>
            <a:r>
              <a:rPr lang="en-US" sz="2400" smtClean="0"/>
              <a:t>Note: co-processors don’t count as additional processors</a:t>
            </a:r>
          </a:p>
          <a:p>
            <a:pPr eaLnBrk="1" hangingPunct="1">
              <a:lnSpc>
                <a:spcPct val="80000"/>
              </a:lnSpc>
            </a:pPr>
            <a:r>
              <a:rPr lang="en-US" sz="2800" smtClean="0"/>
              <a:t>Concurrent processing allowed</a:t>
            </a:r>
          </a:p>
          <a:p>
            <a:pPr lvl="1" eaLnBrk="1" hangingPunct="1">
              <a:lnSpc>
                <a:spcPct val="80000"/>
              </a:lnSpc>
            </a:pPr>
            <a:r>
              <a:rPr lang="en-US" sz="2400" smtClean="0"/>
              <a:t>Instruction prefetching</a:t>
            </a:r>
          </a:p>
          <a:p>
            <a:pPr lvl="1" eaLnBrk="1" hangingPunct="1">
              <a:lnSpc>
                <a:spcPct val="80000"/>
              </a:lnSpc>
            </a:pPr>
            <a:r>
              <a:rPr lang="en-US" sz="2400" smtClean="0"/>
              <a:t>Pipelined execution of instructions  </a:t>
            </a:r>
          </a:p>
          <a:p>
            <a:pPr eaLnBrk="1" hangingPunct="1">
              <a:lnSpc>
                <a:spcPct val="80000"/>
              </a:lnSpc>
            </a:pPr>
            <a:r>
              <a:rPr lang="en-US" sz="2800" smtClean="0"/>
              <a:t>Concurrent execution allowed</a:t>
            </a:r>
          </a:p>
          <a:p>
            <a:pPr lvl="1" eaLnBrk="1" hangingPunct="1">
              <a:lnSpc>
                <a:spcPct val="80000"/>
              </a:lnSpc>
            </a:pPr>
            <a:r>
              <a:rPr lang="en-US" sz="2400" smtClean="0"/>
              <a:t>That is, independent concurrent tasks can execute different sequences of operations. </a:t>
            </a:r>
          </a:p>
          <a:p>
            <a:pPr lvl="2" eaLnBrk="1" hangingPunct="1">
              <a:lnSpc>
                <a:spcPct val="80000"/>
              </a:lnSpc>
            </a:pPr>
            <a:r>
              <a:rPr lang="en-US" sz="2000" smtClean="0"/>
              <a:t>Functional parallelism is discussed in later slides in Ch. 1</a:t>
            </a:r>
          </a:p>
          <a:p>
            <a:pPr lvl="1" eaLnBrk="1" hangingPunct="1">
              <a:lnSpc>
                <a:spcPct val="80000"/>
              </a:lnSpc>
            </a:pPr>
            <a:r>
              <a:rPr lang="en-US" sz="2400" smtClean="0"/>
              <a:t>E.g., I/O controllers are independent of CPU</a:t>
            </a:r>
          </a:p>
          <a:p>
            <a:pPr eaLnBrk="1" hangingPunct="1">
              <a:lnSpc>
                <a:spcPct val="80000"/>
              </a:lnSpc>
            </a:pPr>
            <a:r>
              <a:rPr lang="en-US" sz="2800" smtClean="0"/>
              <a:t>Most Important Example: a  PC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wipe(left)">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wipe(left)">
                                      <p:cBhvr>
                                        <p:cTn id="22" dur="500"/>
                                        <p:tgtEl>
                                          <p:spTgt spid="88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wipe(left)">
                                      <p:cBhvr>
                                        <p:cTn id="27" dur="500"/>
                                        <p:tgtEl>
                                          <p:spTgt spid="880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wipe(left)">
                                      <p:cBhvr>
                                        <p:cTn id="32" dur="500"/>
                                        <p:tgtEl>
                                          <p:spTgt spid="880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wipe(left)">
                                      <p:cBhvr>
                                        <p:cTn id="37" dur="500"/>
                                        <p:tgtEl>
                                          <p:spTgt spid="880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wipe(left)">
                                      <p:cBhvr>
                                        <p:cTn id="42" dur="500"/>
                                        <p:tgtEl>
                                          <p:spTgt spid="880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8067">
                                            <p:txEl>
                                              <p:pRg st="8" end="8"/>
                                            </p:txEl>
                                          </p:spTgt>
                                        </p:tgtEl>
                                        <p:attrNameLst>
                                          <p:attrName>style.visibility</p:attrName>
                                        </p:attrNameLst>
                                      </p:cBhvr>
                                      <p:to>
                                        <p:strVal val="visible"/>
                                      </p:to>
                                    </p:set>
                                    <p:animEffect transition="in" filter="wipe(left)">
                                      <p:cBhvr>
                                        <p:cTn id="47" dur="500"/>
                                        <p:tgtEl>
                                          <p:spTgt spid="88067">
                                            <p:txEl>
                                              <p:pRg st="8" end="8"/>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8067">
                                            <p:txEl>
                                              <p:pRg st="9" end="9"/>
                                            </p:txEl>
                                          </p:spTgt>
                                        </p:tgtEl>
                                        <p:attrNameLst>
                                          <p:attrName>style.visibility</p:attrName>
                                        </p:attrNameLst>
                                      </p:cBhvr>
                                      <p:to>
                                        <p:strVal val="visible"/>
                                      </p:to>
                                    </p:set>
                                    <p:animEffect transition="in" filter="wipe(left)">
                                      <p:cBhvr>
                                        <p:cTn id="50" dur="500"/>
                                        <p:tgtEl>
                                          <p:spTgt spid="88067">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8067">
                                            <p:txEl>
                                              <p:pRg st="10" end="10"/>
                                            </p:txEl>
                                          </p:spTgt>
                                        </p:tgtEl>
                                        <p:attrNameLst>
                                          <p:attrName>style.visibility</p:attrName>
                                        </p:attrNameLst>
                                      </p:cBhvr>
                                      <p:to>
                                        <p:strVal val="visible"/>
                                      </p:to>
                                    </p:set>
                                    <p:animEffect transition="in" filter="wipe(left)">
                                      <p:cBhvr>
                                        <p:cTn id="55" dur="500"/>
                                        <p:tgtEl>
                                          <p:spTgt spid="8806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8067">
                                            <p:txEl>
                                              <p:pRg st="11" end="11"/>
                                            </p:txEl>
                                          </p:spTgt>
                                        </p:tgtEl>
                                        <p:attrNameLst>
                                          <p:attrName>style.visibility</p:attrName>
                                        </p:attrNameLst>
                                      </p:cBhvr>
                                      <p:to>
                                        <p:strVal val="visible"/>
                                      </p:to>
                                    </p:set>
                                    <p:animEffect transition="in" filter="wipe(left)">
                                      <p:cBhvr>
                                        <p:cTn id="60" dur="500"/>
                                        <p:tgtEl>
                                          <p:spTgt spid="880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81FCF12-3822-4304-8DA4-714F52F0BEEA}" type="slidenum">
              <a:rPr lang="en-US" smtClean="0">
                <a:latin typeface="Arial" charset="0"/>
              </a:rPr>
              <a:pPr fontAlgn="base">
                <a:spcBef>
                  <a:spcPct val="0"/>
                </a:spcBef>
                <a:spcAft>
                  <a:spcPct val="0"/>
                </a:spcAft>
                <a:defRPr/>
              </a:pPr>
              <a:t>50</a:t>
            </a:fld>
            <a:endParaRPr lang="en-US" smtClean="0">
              <a:latin typeface="Arial" charset="0"/>
            </a:endParaRPr>
          </a:p>
        </p:txBody>
      </p:sp>
      <p:sp>
        <p:nvSpPr>
          <p:cNvPr id="52227" name="Rectangle 2"/>
          <p:cNvSpPr>
            <a:spLocks noGrp="1" noChangeArrowheads="1"/>
          </p:cNvSpPr>
          <p:nvPr>
            <p:ph type="title"/>
          </p:nvPr>
        </p:nvSpPr>
        <p:spPr/>
        <p:txBody>
          <a:bodyPr/>
          <a:lstStyle/>
          <a:p>
            <a:pPr eaLnBrk="1" hangingPunct="1"/>
            <a:r>
              <a:rPr lang="en-US" smtClean="0"/>
              <a:t>Advantages of SIMDs</a:t>
            </a:r>
          </a:p>
        </p:txBody>
      </p:sp>
      <p:sp>
        <p:nvSpPr>
          <p:cNvPr id="188419" name="Rectangle 3"/>
          <p:cNvSpPr>
            <a:spLocks noGrp="1" noChangeArrowheads="1"/>
          </p:cNvSpPr>
          <p:nvPr>
            <p:ph type="body" idx="1"/>
          </p:nvPr>
        </p:nvSpPr>
        <p:spPr/>
        <p:txBody>
          <a:bodyPr/>
          <a:lstStyle/>
          <a:p>
            <a:pPr eaLnBrk="1" hangingPunct="1"/>
            <a:r>
              <a:rPr lang="en-US" sz="2800" smtClean="0"/>
              <a:t>Reference: [Roosta, pg 10] </a:t>
            </a:r>
          </a:p>
          <a:p>
            <a:pPr eaLnBrk="1" hangingPunct="1"/>
            <a:r>
              <a:rPr lang="en-US" sz="2800" smtClean="0"/>
              <a:t>Less hardware than MIMDs as they have only one control unit. </a:t>
            </a:r>
          </a:p>
          <a:p>
            <a:pPr lvl="1" eaLnBrk="1" hangingPunct="1"/>
            <a:r>
              <a:rPr lang="en-US" sz="2400" smtClean="0"/>
              <a:t>Control units are complex.</a:t>
            </a:r>
          </a:p>
          <a:p>
            <a:pPr eaLnBrk="1" hangingPunct="1"/>
            <a:r>
              <a:rPr lang="en-US" sz="2800" smtClean="0"/>
              <a:t>Less memory needed than MIMD </a:t>
            </a:r>
          </a:p>
          <a:p>
            <a:pPr lvl="1" eaLnBrk="1" hangingPunct="1"/>
            <a:r>
              <a:rPr lang="en-US" sz="2400" smtClean="0"/>
              <a:t>Only one copy of the instructions need to be stored</a:t>
            </a:r>
          </a:p>
          <a:p>
            <a:pPr lvl="1" eaLnBrk="1" hangingPunct="1"/>
            <a:r>
              <a:rPr lang="en-US" sz="2400" smtClean="0"/>
              <a:t>Allows more data to be stored in memory.</a:t>
            </a:r>
          </a:p>
          <a:p>
            <a:pPr eaLnBrk="1" hangingPunct="1"/>
            <a:r>
              <a:rPr lang="en-US" sz="2800" smtClean="0"/>
              <a:t>Much less time required for communication between PEs and data movement.</a:t>
            </a:r>
          </a:p>
          <a:p>
            <a:pPr eaLnBrk="1" hangingPunct="1"/>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1655D2F-65D9-465A-B64D-3CF064F39F51}" type="slidenum">
              <a:rPr lang="en-US" smtClean="0">
                <a:latin typeface="Arial" charset="0"/>
              </a:rPr>
              <a:pPr fontAlgn="base">
                <a:spcBef>
                  <a:spcPct val="0"/>
                </a:spcBef>
                <a:spcAft>
                  <a:spcPct val="0"/>
                </a:spcAft>
                <a:defRPr/>
              </a:pPr>
              <a:t>51</a:t>
            </a:fld>
            <a:endParaRPr lang="en-US" smtClean="0">
              <a:latin typeface="Arial" charset="0"/>
            </a:endParaRPr>
          </a:p>
        </p:txBody>
      </p:sp>
      <p:sp>
        <p:nvSpPr>
          <p:cNvPr id="53251" name="Rectangle 2"/>
          <p:cNvSpPr>
            <a:spLocks noGrp="1" noChangeArrowheads="1"/>
          </p:cNvSpPr>
          <p:nvPr>
            <p:ph type="title"/>
          </p:nvPr>
        </p:nvSpPr>
        <p:spPr>
          <a:xfrm>
            <a:off x="457200" y="274638"/>
            <a:ext cx="8229600" cy="868362"/>
          </a:xfrm>
        </p:spPr>
        <p:txBody>
          <a:bodyPr/>
          <a:lstStyle/>
          <a:p>
            <a:pPr eaLnBrk="1" hangingPunct="1"/>
            <a:r>
              <a:rPr lang="en-US" sz="4000" smtClean="0"/>
              <a:t>Advantages of SIMDs (cont)</a:t>
            </a:r>
          </a:p>
        </p:txBody>
      </p:sp>
      <p:sp>
        <p:nvSpPr>
          <p:cNvPr id="189443" name="Rectangle 3"/>
          <p:cNvSpPr>
            <a:spLocks noGrp="1" noChangeArrowheads="1"/>
          </p:cNvSpPr>
          <p:nvPr>
            <p:ph type="body" idx="1"/>
          </p:nvPr>
        </p:nvSpPr>
        <p:spPr>
          <a:xfrm>
            <a:off x="457200" y="1371600"/>
            <a:ext cx="8229600" cy="4876800"/>
          </a:xfrm>
        </p:spPr>
        <p:txBody>
          <a:bodyPr/>
          <a:lstStyle/>
          <a:p>
            <a:pPr eaLnBrk="1" hangingPunct="1"/>
            <a:r>
              <a:rPr lang="en-US" sz="2800" smtClean="0"/>
              <a:t>Single instruction stream and synchronization of PEs make SIMD applications easier to program, understand, &amp; debug.</a:t>
            </a:r>
          </a:p>
          <a:p>
            <a:pPr lvl="1" eaLnBrk="1" hangingPunct="1"/>
            <a:r>
              <a:rPr lang="en-US" sz="2400" smtClean="0"/>
              <a:t>Similar to sequential programming</a:t>
            </a:r>
          </a:p>
          <a:p>
            <a:pPr eaLnBrk="1" hangingPunct="1"/>
            <a:r>
              <a:rPr lang="en-US" sz="2800" smtClean="0"/>
              <a:t>Control flow operations and scalar operations can be executed on the control unit while PEs are executing other instructions.</a:t>
            </a:r>
          </a:p>
          <a:p>
            <a:pPr eaLnBrk="1" hangingPunct="1"/>
            <a:r>
              <a:rPr lang="en-US" sz="2800" smtClean="0"/>
              <a:t>MIMD architectures require explicit synchronization primitives, which create a substantial amount of additional overhead.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7EFB479-033F-4745-B514-803B70E93E22}" type="slidenum">
              <a:rPr lang="en-US" smtClean="0">
                <a:latin typeface="Arial" charset="0"/>
              </a:rPr>
              <a:pPr fontAlgn="base">
                <a:spcBef>
                  <a:spcPct val="0"/>
                </a:spcBef>
                <a:spcAft>
                  <a:spcPct val="0"/>
                </a:spcAft>
                <a:defRPr/>
              </a:pPr>
              <a:t>52</a:t>
            </a:fld>
            <a:endParaRPr lang="en-US" smtClean="0">
              <a:latin typeface="Arial" charset="0"/>
            </a:endParaRPr>
          </a:p>
        </p:txBody>
      </p:sp>
      <p:sp>
        <p:nvSpPr>
          <p:cNvPr id="54275" name="Rectangle 2"/>
          <p:cNvSpPr>
            <a:spLocks noGrp="1" noChangeArrowheads="1"/>
          </p:cNvSpPr>
          <p:nvPr>
            <p:ph type="title"/>
          </p:nvPr>
        </p:nvSpPr>
        <p:spPr>
          <a:xfrm>
            <a:off x="457200" y="228600"/>
            <a:ext cx="8229600" cy="715963"/>
          </a:xfrm>
        </p:spPr>
        <p:txBody>
          <a:bodyPr/>
          <a:lstStyle/>
          <a:p>
            <a:pPr eaLnBrk="1" hangingPunct="1"/>
            <a:r>
              <a:rPr lang="en-US" sz="4000" smtClean="0"/>
              <a:t>Advantages of SIMDs (cont)</a:t>
            </a:r>
          </a:p>
        </p:txBody>
      </p:sp>
      <p:sp>
        <p:nvSpPr>
          <p:cNvPr id="190467" name="Rectangle 3"/>
          <p:cNvSpPr>
            <a:spLocks noGrp="1" noChangeArrowheads="1"/>
          </p:cNvSpPr>
          <p:nvPr>
            <p:ph type="body" idx="1"/>
          </p:nvPr>
        </p:nvSpPr>
        <p:spPr>
          <a:xfrm>
            <a:off x="457200" y="1143000"/>
            <a:ext cx="8229600" cy="5410200"/>
          </a:xfrm>
        </p:spPr>
        <p:txBody>
          <a:bodyPr/>
          <a:lstStyle/>
          <a:p>
            <a:pPr eaLnBrk="1" hangingPunct="1">
              <a:lnSpc>
                <a:spcPct val="80000"/>
              </a:lnSpc>
            </a:pPr>
            <a:r>
              <a:rPr lang="en-US" sz="2800" smtClean="0"/>
              <a:t>During a communication operation between PEs, </a:t>
            </a:r>
          </a:p>
          <a:p>
            <a:pPr lvl="1" eaLnBrk="1" hangingPunct="1">
              <a:lnSpc>
                <a:spcPct val="80000"/>
              </a:lnSpc>
            </a:pPr>
            <a:r>
              <a:rPr lang="en-US" sz="2400" smtClean="0"/>
              <a:t>PEs send data to a neighboring PE in parallel and in lock step</a:t>
            </a:r>
          </a:p>
          <a:p>
            <a:pPr lvl="1" eaLnBrk="1" hangingPunct="1">
              <a:lnSpc>
                <a:spcPct val="80000"/>
              </a:lnSpc>
            </a:pPr>
            <a:r>
              <a:rPr lang="en-US" sz="2400" smtClean="0"/>
              <a:t>No need to create a header with routing information as “routing” is determined by program steps.</a:t>
            </a:r>
          </a:p>
          <a:p>
            <a:pPr lvl="1" eaLnBrk="1" hangingPunct="1">
              <a:lnSpc>
                <a:spcPct val="80000"/>
              </a:lnSpc>
            </a:pPr>
            <a:r>
              <a:rPr lang="en-US" sz="2400" smtClean="0"/>
              <a:t>the entire communication operation is executed synchronously</a:t>
            </a:r>
          </a:p>
          <a:p>
            <a:pPr lvl="1" eaLnBrk="1" hangingPunct="1">
              <a:lnSpc>
                <a:spcPct val="80000"/>
              </a:lnSpc>
            </a:pPr>
            <a:r>
              <a:rPr lang="en-US" sz="2400" smtClean="0"/>
              <a:t>SIMDs are deterministic &amp; have much more predictable running time.</a:t>
            </a:r>
          </a:p>
          <a:p>
            <a:pPr lvl="2" eaLnBrk="1" hangingPunct="1">
              <a:lnSpc>
                <a:spcPct val="80000"/>
              </a:lnSpc>
            </a:pPr>
            <a:r>
              <a:rPr lang="en-US" sz="2200" smtClean="0"/>
              <a:t>Can normally compute a tight, worst case upper bound for the time required for both computation &amp; communications operations.</a:t>
            </a:r>
          </a:p>
          <a:p>
            <a:pPr eaLnBrk="1" hangingPunct="1">
              <a:lnSpc>
                <a:spcPct val="80000"/>
              </a:lnSpc>
            </a:pPr>
            <a:r>
              <a:rPr lang="en-US" sz="2800" smtClean="0"/>
              <a:t>Less complex hardware in SIMD since no message decoder is needed in the PEs</a:t>
            </a:r>
          </a:p>
          <a:p>
            <a:pPr lvl="1" eaLnBrk="1" hangingPunct="1">
              <a:lnSpc>
                <a:spcPct val="80000"/>
              </a:lnSpc>
            </a:pPr>
            <a:r>
              <a:rPr lang="en-US" sz="2400" smtClean="0"/>
              <a:t> MIMDs need a message decoder in each PE.</a:t>
            </a:r>
          </a:p>
          <a:p>
            <a:pPr eaLnBrk="1" hangingPunct="1">
              <a:lnSpc>
                <a:spcPct val="8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685800" y="838200"/>
            <a:ext cx="7772400" cy="1524000"/>
          </a:xfrm>
        </p:spPr>
        <p:txBody>
          <a:bodyPr/>
          <a:lstStyle/>
          <a:p>
            <a:r>
              <a:rPr lang="en-US" sz="4000" smtClean="0"/>
              <a:t>We next consider the usual claims about SIMD shortcomings</a:t>
            </a:r>
          </a:p>
        </p:txBody>
      </p:sp>
      <p:sp>
        <p:nvSpPr>
          <p:cNvPr id="4" name="Slide Number Placeholder 3"/>
          <p:cNvSpPr>
            <a:spLocks noGrp="1"/>
          </p:cNvSpPr>
          <p:nvPr>
            <p:ph type="sldNum" sz="quarter" idx="12"/>
          </p:nvPr>
        </p:nvSpPr>
        <p:spPr/>
        <p:txBody>
          <a:bodyPr/>
          <a:lstStyle/>
          <a:p>
            <a:pPr>
              <a:defRPr/>
            </a:pPr>
            <a:fld id="{2AA168CD-28BE-4921-BFB3-59A1D443DE3D}" type="slidenum">
              <a:rPr lang="en-US" smtClean="0"/>
              <a:pPr>
                <a:defRPr/>
              </a:pPr>
              <a:t>53</a:t>
            </a:fld>
            <a:endParaRPr lang="en-US"/>
          </a:p>
        </p:txBody>
      </p:sp>
      <p:sp>
        <p:nvSpPr>
          <p:cNvPr id="55300" name="TextBox 4"/>
          <p:cNvSpPr txBox="1">
            <a:spLocks noChangeArrowheads="1"/>
          </p:cNvSpPr>
          <p:nvPr/>
        </p:nvSpPr>
        <p:spPr bwMode="auto">
          <a:xfrm>
            <a:off x="1143000" y="2895600"/>
            <a:ext cx="7086600" cy="3108325"/>
          </a:xfrm>
          <a:prstGeom prst="rect">
            <a:avLst/>
          </a:prstGeom>
          <a:noFill/>
          <a:ln w="9525">
            <a:noFill/>
            <a:miter lim="800000"/>
            <a:headEnd/>
            <a:tailEnd/>
          </a:ln>
        </p:spPr>
        <p:txBody>
          <a:bodyPr>
            <a:spAutoFit/>
          </a:bodyPr>
          <a:lstStyle/>
          <a:p>
            <a:r>
              <a:rPr lang="en-US" sz="2800"/>
              <a:t>Since SIMDs are not well-understood by most computer science professionals today, it is important that we examine these carefully. Also, due to rapid changes that occur regularly in computational science,  some concerns may become either more relevant or less relevant over time.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236D3A2-21B2-408B-A62A-76AAF30A5BAB}" type="slidenum">
              <a:rPr lang="en-US" smtClean="0">
                <a:latin typeface="Arial" charset="0"/>
              </a:rPr>
              <a:pPr fontAlgn="base">
                <a:spcBef>
                  <a:spcPct val="0"/>
                </a:spcBef>
                <a:spcAft>
                  <a:spcPct val="0"/>
                </a:spcAft>
                <a:defRPr/>
              </a:pPr>
              <a:t>54</a:t>
            </a:fld>
            <a:endParaRPr lang="en-US" smtClean="0">
              <a:latin typeface="Arial" charset="0"/>
            </a:endParaRPr>
          </a:p>
        </p:txBody>
      </p:sp>
      <p:sp>
        <p:nvSpPr>
          <p:cNvPr id="80899"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SIMD Shortcoming Claims</a:t>
            </a:r>
            <a:r>
              <a:rPr lang="en-US" sz="3600" dirty="0" smtClean="0"/>
              <a:t/>
            </a:r>
            <a:br>
              <a:rPr lang="en-US" sz="3600" dirty="0" smtClean="0"/>
            </a:br>
            <a:r>
              <a:rPr lang="en-US" sz="3200" dirty="0" smtClean="0"/>
              <a:t>(with some rebuttals -- 1/7)</a:t>
            </a:r>
            <a:r>
              <a:rPr lang="en-US" sz="3600" dirty="0" smtClean="0"/>
              <a:t/>
            </a:r>
            <a:br>
              <a:rPr lang="en-US" sz="3600" dirty="0" smtClean="0"/>
            </a:br>
            <a:endParaRPr lang="en-US" sz="3600" dirty="0" smtClean="0"/>
          </a:p>
        </p:txBody>
      </p:sp>
      <p:sp>
        <p:nvSpPr>
          <p:cNvPr id="191491" name="Rectangle 3"/>
          <p:cNvSpPr>
            <a:spLocks noGrp="1" noChangeArrowheads="1"/>
          </p:cNvSpPr>
          <p:nvPr>
            <p:ph type="body" idx="1"/>
          </p:nvPr>
        </p:nvSpPr>
        <p:spPr>
          <a:xfrm>
            <a:off x="457200" y="1600200"/>
            <a:ext cx="8229600" cy="4953000"/>
          </a:xfrm>
        </p:spPr>
        <p:txBody>
          <a:bodyPr/>
          <a:lstStyle/>
          <a:p>
            <a:pPr eaLnBrk="1" hangingPunct="1"/>
            <a:r>
              <a:rPr lang="en-US" sz="2800" smtClean="0"/>
              <a:t>Claims are from Quinn’s textbook [i.e., Quinn 2004].</a:t>
            </a:r>
          </a:p>
          <a:p>
            <a:pPr lvl="1" eaLnBrk="1" hangingPunct="1"/>
            <a:r>
              <a:rPr lang="en-US" sz="2400" smtClean="0"/>
              <a:t>Similar statements are found in [Grama, et. al]. </a:t>
            </a:r>
          </a:p>
          <a:p>
            <a:pPr eaLnBrk="1" hangingPunct="1"/>
            <a:r>
              <a:rPr lang="en-US" sz="2800" u="sng" smtClean="0"/>
              <a:t>Claim 1</a:t>
            </a:r>
            <a:r>
              <a:rPr lang="en-US" sz="2800" smtClean="0"/>
              <a:t>: SIMDs have a data-parallel orientation, but not all problems are data-parallel</a:t>
            </a:r>
          </a:p>
          <a:p>
            <a:pPr lvl="1" eaLnBrk="1" hangingPunct="1"/>
            <a:r>
              <a:rPr lang="en-US" sz="2400" smtClean="0"/>
              <a:t>While not all solutions are data parallel, most problems seem to have a data parallel solution. </a:t>
            </a:r>
          </a:p>
          <a:p>
            <a:pPr lvl="1" eaLnBrk="1" hangingPunct="1"/>
            <a:r>
              <a:rPr lang="en-US" sz="2400" smtClean="0"/>
              <a:t>In [Fox, et.al.], the observation was made in their study of large parallel applications at national labs, that most were data parallel by nature, but often had points where significant branching occurred.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7B0F34-6688-41EE-A4CC-8D2F8EB3595E}" type="slidenum">
              <a:rPr lang="en-US" smtClean="0">
                <a:latin typeface="Arial" charset="0"/>
              </a:rPr>
              <a:pPr fontAlgn="base">
                <a:spcBef>
                  <a:spcPct val="0"/>
                </a:spcBef>
                <a:spcAft>
                  <a:spcPct val="0"/>
                </a:spcAft>
                <a:defRPr/>
              </a:pPr>
              <a:t>55</a:t>
            </a:fld>
            <a:endParaRPr lang="en-US" smtClean="0">
              <a:latin typeface="Arial" charset="0"/>
            </a:endParaRPr>
          </a:p>
        </p:txBody>
      </p:sp>
      <p:sp>
        <p:nvSpPr>
          <p:cNvPr id="57347" name="Rectangle 2"/>
          <p:cNvSpPr>
            <a:spLocks noGrp="1" noChangeArrowheads="1"/>
          </p:cNvSpPr>
          <p:nvPr>
            <p:ph type="title"/>
          </p:nvPr>
        </p:nvSpPr>
        <p:spPr>
          <a:xfrm>
            <a:off x="457200" y="152400"/>
            <a:ext cx="8229600" cy="1066800"/>
          </a:xfrm>
        </p:spPr>
        <p:txBody>
          <a:bodyPr/>
          <a:lstStyle/>
          <a:p>
            <a:pPr eaLnBrk="1" hangingPunct="1"/>
            <a:r>
              <a:rPr lang="en-US" sz="3600" smtClean="0"/>
              <a:t>SIMD Shortcoming Claims</a:t>
            </a:r>
            <a:br>
              <a:rPr lang="en-US" sz="3600" smtClean="0"/>
            </a:br>
            <a:r>
              <a:rPr lang="en-US" sz="2800" smtClean="0"/>
              <a:t>(with some rebuttals – 2/7)</a:t>
            </a:r>
          </a:p>
        </p:txBody>
      </p:sp>
      <p:sp>
        <p:nvSpPr>
          <p:cNvPr id="192515" name="Rectangle 3"/>
          <p:cNvSpPr>
            <a:spLocks noGrp="1" noChangeArrowheads="1"/>
          </p:cNvSpPr>
          <p:nvPr>
            <p:ph type="body" idx="1"/>
          </p:nvPr>
        </p:nvSpPr>
        <p:spPr>
          <a:xfrm>
            <a:off x="457200" y="1447800"/>
            <a:ext cx="8305800" cy="50292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2800" u="sng" dirty="0" smtClean="0"/>
              <a:t>Claim 2:</a:t>
            </a:r>
            <a:r>
              <a:rPr lang="en-US" sz="2800" dirty="0" smtClean="0"/>
              <a:t> Speed drops for conditionally executed branches</a:t>
            </a:r>
          </a:p>
          <a:p>
            <a:pPr lvl="1" eaLnBrk="1" fontAlgn="auto" hangingPunct="1">
              <a:lnSpc>
                <a:spcPct val="90000"/>
              </a:lnSpc>
              <a:spcAft>
                <a:spcPts val="0"/>
              </a:spcAft>
              <a:buFont typeface="Arial" pitchFamily="34" charset="0"/>
              <a:buChar char="–"/>
              <a:defRPr/>
            </a:pPr>
            <a:r>
              <a:rPr lang="en-US" sz="2400" dirty="0" smtClean="0"/>
              <a:t>MIMDs processors can execute multiple branches concurrently.</a:t>
            </a:r>
          </a:p>
          <a:p>
            <a:pPr lvl="1" eaLnBrk="1" fontAlgn="auto" hangingPunct="1">
              <a:lnSpc>
                <a:spcPct val="90000"/>
              </a:lnSpc>
              <a:spcAft>
                <a:spcPts val="0"/>
              </a:spcAft>
              <a:buFont typeface="Arial" pitchFamily="34" charset="0"/>
              <a:buChar char="–"/>
              <a:defRPr/>
            </a:pPr>
            <a:r>
              <a:rPr lang="en-US" sz="2400" dirty="0" smtClean="0"/>
              <a:t>For an if-then-else statement with execution times for the “then” and “else” parts being roughly equal, about ½ of the SIMD processors are idle during its execution</a:t>
            </a:r>
          </a:p>
          <a:p>
            <a:pPr lvl="2" eaLnBrk="1" fontAlgn="auto" hangingPunct="1">
              <a:lnSpc>
                <a:spcPct val="90000"/>
              </a:lnSpc>
              <a:spcAft>
                <a:spcPts val="0"/>
              </a:spcAft>
              <a:buFont typeface="Arial" pitchFamily="34" charset="0"/>
              <a:buChar char="•"/>
              <a:defRPr/>
            </a:pPr>
            <a:r>
              <a:rPr lang="en-US" dirty="0" smtClean="0"/>
              <a:t>With additional branching, the average number of inactive processors can become even higher.</a:t>
            </a:r>
          </a:p>
          <a:p>
            <a:pPr lvl="2" eaLnBrk="1" fontAlgn="auto" hangingPunct="1">
              <a:lnSpc>
                <a:spcPct val="90000"/>
              </a:lnSpc>
              <a:spcAft>
                <a:spcPts val="0"/>
              </a:spcAft>
              <a:buFont typeface="Arial" pitchFamily="34" charset="0"/>
              <a:buChar char="•"/>
              <a:defRPr/>
            </a:pPr>
            <a:r>
              <a:rPr lang="en-US" dirty="0" smtClean="0"/>
              <a:t>With SIMDs, only one of these branches can be executed at a time.</a:t>
            </a:r>
          </a:p>
          <a:p>
            <a:pPr lvl="2" eaLnBrk="1" fontAlgn="auto" hangingPunct="1">
              <a:lnSpc>
                <a:spcPct val="90000"/>
              </a:lnSpc>
              <a:spcAft>
                <a:spcPts val="0"/>
              </a:spcAft>
              <a:buFont typeface="Arial" pitchFamily="34" charset="0"/>
              <a:buChar char="•"/>
              <a:defRPr/>
            </a:pPr>
            <a:r>
              <a:rPr lang="en-US" dirty="0" smtClean="0"/>
              <a:t>Note that this reason justifies the study of multiple SIMDs (or MSIMDs), which can reduce or eliminate branching</a:t>
            </a:r>
          </a:p>
          <a:p>
            <a:pPr lvl="1" eaLnBrk="1" fontAlgn="auto" hangingPunct="1">
              <a:lnSpc>
                <a:spcPct val="90000"/>
              </a:lnSpc>
              <a:spcAft>
                <a:spcPts val="0"/>
              </a:spcAft>
              <a:buFont typeface="Arial" pitchFamily="34" charset="0"/>
              <a:buChar char="–"/>
              <a:defRPr/>
            </a:pPr>
            <a:r>
              <a:rPr lang="en-US" sz="2400" dirty="0" smtClean="0"/>
              <a:t>On many applications, any branching is quite shallow.</a:t>
            </a:r>
          </a:p>
          <a:p>
            <a:pPr eaLnBrk="1" fontAlgn="auto" hangingPunct="1">
              <a:lnSpc>
                <a:spcPct val="90000"/>
              </a:lnSpc>
              <a:spcAft>
                <a:spcPts val="0"/>
              </a:spcAft>
              <a:buFont typeface="Arial" pitchFamily="34" charset="0"/>
              <a:buChar char="•"/>
              <a:defRP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25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E0104EF-74DE-4DEC-BD65-BF4A1FD75144}" type="slidenum">
              <a:rPr lang="en-US" smtClean="0">
                <a:latin typeface="Arial" charset="0"/>
              </a:rPr>
              <a:pPr fontAlgn="base">
                <a:spcBef>
                  <a:spcPct val="0"/>
                </a:spcBef>
                <a:spcAft>
                  <a:spcPct val="0"/>
                </a:spcAft>
                <a:defRPr/>
              </a:pPr>
              <a:t>56</a:t>
            </a:fld>
            <a:endParaRPr lang="en-US" smtClean="0">
              <a:latin typeface="Arial" charset="0"/>
            </a:endParaRPr>
          </a:p>
        </p:txBody>
      </p:sp>
      <p:sp>
        <p:nvSpPr>
          <p:cNvPr id="82947" name="Rectangle 2"/>
          <p:cNvSpPr>
            <a:spLocks noGrp="1" noChangeArrowheads="1"/>
          </p:cNvSpPr>
          <p:nvPr>
            <p:ph type="title"/>
          </p:nvPr>
        </p:nvSpPr>
        <p:spPr>
          <a:xfrm>
            <a:off x="457200" y="76200"/>
            <a:ext cx="8229600" cy="762000"/>
          </a:xfrm>
        </p:spPr>
        <p:txBody>
          <a:bodyPr rtlCol="0">
            <a:normAutofit fontScale="90000"/>
          </a:bodyPr>
          <a:lstStyle/>
          <a:p>
            <a:pPr eaLnBrk="1" fontAlgn="auto" hangingPunct="1">
              <a:spcAft>
                <a:spcPts val="0"/>
              </a:spcAft>
              <a:defRPr/>
            </a:pPr>
            <a:r>
              <a:rPr lang="en-US" sz="3600" dirty="0" smtClean="0"/>
              <a:t>SIMD Shortcoming Claims</a:t>
            </a:r>
            <a:br>
              <a:rPr lang="en-US" sz="3600" dirty="0" smtClean="0"/>
            </a:br>
            <a:r>
              <a:rPr lang="en-US" sz="2700" dirty="0" smtClean="0"/>
              <a:t>(with some rebuttals – 3/7)</a:t>
            </a:r>
          </a:p>
        </p:txBody>
      </p:sp>
      <p:sp>
        <p:nvSpPr>
          <p:cNvPr id="193539" name="Rectangle 3"/>
          <p:cNvSpPr>
            <a:spLocks noGrp="1" noChangeArrowheads="1"/>
          </p:cNvSpPr>
          <p:nvPr>
            <p:ph type="body" idx="1"/>
          </p:nvPr>
        </p:nvSpPr>
        <p:spPr>
          <a:xfrm>
            <a:off x="457200" y="990600"/>
            <a:ext cx="8229600" cy="5211763"/>
          </a:xfrm>
        </p:spPr>
        <p:txBody>
          <a:bodyPr/>
          <a:lstStyle/>
          <a:p>
            <a:pPr eaLnBrk="1" hangingPunct="1">
              <a:lnSpc>
                <a:spcPct val="90000"/>
              </a:lnSpc>
            </a:pPr>
            <a:r>
              <a:rPr lang="en-US" smtClean="0"/>
              <a:t> </a:t>
            </a:r>
            <a:r>
              <a:rPr lang="en-US" u="sng" smtClean="0"/>
              <a:t>Claim 2 (cont)</a:t>
            </a:r>
            <a:r>
              <a:rPr lang="en-US" smtClean="0"/>
              <a:t>: </a:t>
            </a:r>
            <a:r>
              <a:rPr lang="en-US" sz="2800" smtClean="0"/>
              <a:t>Speed drops for conditionally executed code</a:t>
            </a:r>
          </a:p>
          <a:p>
            <a:pPr lvl="1" eaLnBrk="1" hangingPunct="1">
              <a:lnSpc>
                <a:spcPct val="90000"/>
              </a:lnSpc>
            </a:pPr>
            <a:r>
              <a:rPr lang="en-US" sz="2400" smtClean="0"/>
              <a:t>In [Fox, et.al.], the observation was made that for the real applications surveyed, the MAXIMUM number of active branches at any point in time was about 8.</a:t>
            </a:r>
          </a:p>
          <a:p>
            <a:pPr lvl="1" eaLnBrk="1" hangingPunct="1">
              <a:lnSpc>
                <a:spcPct val="90000"/>
              </a:lnSpc>
            </a:pPr>
            <a:r>
              <a:rPr lang="en-US" sz="2400" smtClean="0"/>
              <a:t>The cost of the simple processors used in a SIMD is small, so the cost of multiple simple processors being idle may be less important than the increase in running time. </a:t>
            </a:r>
          </a:p>
          <a:p>
            <a:pPr lvl="2" eaLnBrk="1" hangingPunct="1">
              <a:lnSpc>
                <a:spcPct val="90000"/>
              </a:lnSpc>
            </a:pPr>
            <a:r>
              <a:rPr lang="en-US" smtClean="0"/>
              <a:t>Programmers used to worry about ‘full utilization of memory’ but stopped this after memory cost became insignificant overall.</a:t>
            </a:r>
          </a:p>
          <a:p>
            <a:pPr lvl="1" eaLnBrk="1" hangingPunct="1">
              <a:lnSpc>
                <a:spcPct val="90000"/>
              </a:lnSpc>
            </a:pPr>
            <a:r>
              <a:rPr lang="en-US" sz="2400" smtClean="0"/>
              <a:t>Often the much of the code in long THEN and ELSE parts is identical and the IF-THEN-ELSE construct can be replaced with multiple short IF-THEN-ELSE  so that all processors can execute the identical code simultaneously.</a:t>
            </a:r>
          </a:p>
          <a:p>
            <a:pPr eaLnBrk="1" hangingPunct="1">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B29C97-E5FE-4733-A9ED-DF35ED5C2790}" type="slidenum">
              <a:rPr lang="en-US" smtClean="0">
                <a:latin typeface="Arial" charset="0"/>
              </a:rPr>
              <a:pPr fontAlgn="base">
                <a:spcBef>
                  <a:spcPct val="0"/>
                </a:spcBef>
                <a:spcAft>
                  <a:spcPct val="0"/>
                </a:spcAft>
                <a:defRPr/>
              </a:pPr>
              <a:t>57</a:t>
            </a:fld>
            <a:endParaRPr lang="en-US" smtClean="0">
              <a:latin typeface="Arial" charset="0"/>
            </a:endParaRPr>
          </a:p>
        </p:txBody>
      </p:sp>
      <p:sp>
        <p:nvSpPr>
          <p:cNvPr id="83971" name="Rectangle 2"/>
          <p:cNvSpPr>
            <a:spLocks noGrp="1" noChangeArrowheads="1"/>
          </p:cNvSpPr>
          <p:nvPr>
            <p:ph type="title"/>
          </p:nvPr>
        </p:nvSpPr>
        <p:spPr>
          <a:xfrm>
            <a:off x="457200" y="274638"/>
            <a:ext cx="8229600" cy="944562"/>
          </a:xfrm>
        </p:spPr>
        <p:txBody>
          <a:bodyPr rtlCol="0">
            <a:normAutofit fontScale="90000"/>
          </a:bodyPr>
          <a:lstStyle/>
          <a:p>
            <a:pPr eaLnBrk="1" fontAlgn="auto" hangingPunct="1">
              <a:spcAft>
                <a:spcPts val="0"/>
              </a:spcAft>
              <a:defRPr/>
            </a:pPr>
            <a:r>
              <a:rPr lang="en-US" sz="4000" dirty="0" smtClean="0"/>
              <a:t>SIMD Shortcoming Claims</a:t>
            </a:r>
            <a:br>
              <a:rPr lang="en-US" sz="4000" dirty="0" smtClean="0"/>
            </a:br>
            <a:r>
              <a:rPr lang="en-US" sz="3600" dirty="0" smtClean="0"/>
              <a:t>(with some rebuttals – 4/7)</a:t>
            </a:r>
          </a:p>
        </p:txBody>
      </p:sp>
      <p:sp>
        <p:nvSpPr>
          <p:cNvPr id="194563" name="Rectangle 3"/>
          <p:cNvSpPr>
            <a:spLocks noGrp="1" noChangeArrowheads="1"/>
          </p:cNvSpPr>
          <p:nvPr>
            <p:ph type="body" idx="1"/>
          </p:nvPr>
        </p:nvSpPr>
        <p:spPr/>
        <p:txBody>
          <a:bodyPr/>
          <a:lstStyle/>
          <a:p>
            <a:pPr eaLnBrk="1" hangingPunct="1"/>
            <a:r>
              <a:rPr lang="en-US" sz="2800" u="sng" smtClean="0"/>
              <a:t>Claim 3</a:t>
            </a:r>
            <a:r>
              <a:rPr lang="en-US" sz="2800" smtClean="0"/>
              <a:t>: Don’t adapt to multiple users well.</a:t>
            </a:r>
          </a:p>
          <a:p>
            <a:pPr lvl="1" eaLnBrk="1" hangingPunct="1"/>
            <a:r>
              <a:rPr lang="en-US" sz="2400" smtClean="0"/>
              <a:t>This is true to some degree for all parallel computers. </a:t>
            </a:r>
          </a:p>
          <a:p>
            <a:pPr lvl="1" eaLnBrk="1" hangingPunct="1"/>
            <a:r>
              <a:rPr lang="en-US" sz="2400" smtClean="0"/>
              <a:t>If usage of a parallel processor is dedicated to a important problem, it is probably best not to risk compromising its performance by ‘sharing’ its time with other applications</a:t>
            </a:r>
          </a:p>
          <a:p>
            <a:pPr lvl="1" eaLnBrk="1" hangingPunct="1"/>
            <a:r>
              <a:rPr lang="en-US" sz="2400" smtClean="0"/>
              <a:t>This reason also justifies the study of multiple SIMDs (or MSIMD). </a:t>
            </a:r>
          </a:p>
          <a:p>
            <a:pPr lvl="1" eaLnBrk="1" hangingPunct="1"/>
            <a:r>
              <a:rPr lang="en-US" sz="2400" smtClean="0"/>
              <a:t>SIMD architecture has not received the research and development attention that MIMD has received and can greatly benefit from further attention.</a:t>
            </a:r>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563ACD4-A4AA-4D3C-9057-8DF8E2B50707}" type="slidenum">
              <a:rPr lang="en-US" smtClean="0">
                <a:latin typeface="Arial" charset="0"/>
              </a:rPr>
              <a:pPr fontAlgn="base">
                <a:spcBef>
                  <a:spcPct val="0"/>
                </a:spcBef>
                <a:spcAft>
                  <a:spcPct val="0"/>
                </a:spcAft>
                <a:defRPr/>
              </a:pPr>
              <a:t>58</a:t>
            </a:fld>
            <a:endParaRPr lang="en-US" smtClean="0">
              <a:latin typeface="Arial" charset="0"/>
            </a:endParaRPr>
          </a:p>
        </p:txBody>
      </p:sp>
      <p:sp>
        <p:nvSpPr>
          <p:cNvPr id="84995" name="Rectangle 2"/>
          <p:cNvSpPr>
            <a:spLocks noGrp="1" noChangeArrowheads="1"/>
          </p:cNvSpPr>
          <p:nvPr>
            <p:ph type="title"/>
          </p:nvPr>
        </p:nvSpPr>
        <p:spPr>
          <a:xfrm>
            <a:off x="457200" y="274638"/>
            <a:ext cx="8229600" cy="868362"/>
          </a:xfrm>
        </p:spPr>
        <p:txBody>
          <a:bodyPr rtlCol="0">
            <a:normAutofit fontScale="90000"/>
          </a:bodyPr>
          <a:lstStyle/>
          <a:p>
            <a:pPr eaLnBrk="1" fontAlgn="auto" hangingPunct="1">
              <a:spcAft>
                <a:spcPts val="0"/>
              </a:spcAft>
              <a:defRPr/>
            </a:pPr>
            <a:r>
              <a:rPr lang="en-US" sz="4000" dirty="0" smtClean="0"/>
              <a:t>SIMD Shortcoming Claims</a:t>
            </a:r>
            <a:br>
              <a:rPr lang="en-US" sz="4000" dirty="0" smtClean="0"/>
            </a:br>
            <a:r>
              <a:rPr lang="en-US" sz="3100" dirty="0" smtClean="0"/>
              <a:t>(with some rebuttals -- 5/7)</a:t>
            </a:r>
          </a:p>
        </p:txBody>
      </p:sp>
      <p:sp>
        <p:nvSpPr>
          <p:cNvPr id="195587" name="Rectangle 3"/>
          <p:cNvSpPr>
            <a:spLocks noGrp="1" noChangeArrowheads="1"/>
          </p:cNvSpPr>
          <p:nvPr>
            <p:ph type="body" idx="1"/>
          </p:nvPr>
        </p:nvSpPr>
        <p:spPr/>
        <p:txBody>
          <a:bodyPr/>
          <a:lstStyle/>
          <a:p>
            <a:pPr eaLnBrk="1" hangingPunct="1"/>
            <a:r>
              <a:rPr lang="en-US" u="sng" smtClean="0"/>
              <a:t>Claim 4</a:t>
            </a:r>
            <a:r>
              <a:rPr lang="en-US" smtClean="0"/>
              <a:t>: Do not scale down well to “starter” systems that are affordable.</a:t>
            </a:r>
          </a:p>
          <a:p>
            <a:pPr lvl="1" eaLnBrk="1" hangingPunct="1"/>
            <a:r>
              <a:rPr lang="en-US" smtClean="0"/>
              <a:t>This point is arguable and its ‘truth’ is likely to vary rapidly over time</a:t>
            </a:r>
          </a:p>
          <a:p>
            <a:pPr lvl="1" eaLnBrk="1" hangingPunct="1"/>
            <a:r>
              <a:rPr lang="en-US" smtClean="0"/>
              <a:t>ClearSpeed produced several very economical SIMD boards that plugs into a PC with at least 48 processors  per chip and 2-3 chips per board.</a:t>
            </a:r>
          </a:p>
          <a:p>
            <a:pPr eaLnBrk="1" hangingPunct="1"/>
            <a:endParaRPr lang="en-US" smtClean="0"/>
          </a:p>
          <a:p>
            <a:pPr eaLnBrk="1" hangingPunct="1"/>
            <a:endParaRPr lang="en-US" smtClean="0"/>
          </a:p>
        </p:txBody>
      </p:sp>
      <p:graphicFrame>
        <p:nvGraphicFramePr>
          <p:cNvPr id="60421" name="Object 1"/>
          <p:cNvGraphicFramePr>
            <a:graphicFrameLocks noChangeAspect="1"/>
          </p:cNvGraphicFramePr>
          <p:nvPr/>
        </p:nvGraphicFramePr>
        <p:xfrm>
          <a:off x="3213100" y="2082800"/>
          <a:ext cx="914400" cy="198438"/>
        </p:xfrm>
        <a:graphic>
          <a:graphicData uri="http://schemas.openxmlformats.org/presentationml/2006/ole">
            <p:oleObj spid="_x0000_s60421" name="Equation" r:id="rId3" imgW="435285" imgH="677109"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3B3FBFF-B91C-4811-B51E-D5E16548F553}" type="slidenum">
              <a:rPr lang="en-US" smtClean="0">
                <a:latin typeface="Arial" charset="0"/>
              </a:rPr>
              <a:pPr fontAlgn="base">
                <a:spcBef>
                  <a:spcPct val="0"/>
                </a:spcBef>
                <a:spcAft>
                  <a:spcPct val="0"/>
                </a:spcAft>
                <a:defRPr/>
              </a:pPr>
              <a:t>59</a:t>
            </a:fld>
            <a:endParaRPr lang="en-US" smtClean="0">
              <a:latin typeface="Arial" charset="0"/>
            </a:endParaRPr>
          </a:p>
        </p:txBody>
      </p:sp>
      <p:sp>
        <p:nvSpPr>
          <p:cNvPr id="86019" name="Rectangle 2"/>
          <p:cNvSpPr>
            <a:spLocks noGrp="1" noChangeArrowheads="1"/>
          </p:cNvSpPr>
          <p:nvPr>
            <p:ph type="title"/>
          </p:nvPr>
        </p:nvSpPr>
        <p:spPr>
          <a:xfrm>
            <a:off x="457200" y="152400"/>
            <a:ext cx="8229600" cy="1143000"/>
          </a:xfrm>
        </p:spPr>
        <p:txBody>
          <a:bodyPr rtlCol="0">
            <a:normAutofit fontScale="90000"/>
          </a:bodyPr>
          <a:lstStyle/>
          <a:p>
            <a:pPr eaLnBrk="1" fontAlgn="auto" hangingPunct="1">
              <a:spcAft>
                <a:spcPts val="0"/>
              </a:spcAft>
              <a:defRPr/>
            </a:pPr>
            <a:r>
              <a:rPr lang="en-US" sz="4000" dirty="0" smtClean="0"/>
              <a:t>SIMD Shortcoming Claims</a:t>
            </a:r>
            <a:br>
              <a:rPr lang="en-US" sz="4000" dirty="0" smtClean="0"/>
            </a:br>
            <a:r>
              <a:rPr lang="en-US" sz="3200" dirty="0" smtClean="0"/>
              <a:t>(with some rebuttals -- 6/7)</a:t>
            </a:r>
          </a:p>
        </p:txBody>
      </p:sp>
      <p:sp>
        <p:nvSpPr>
          <p:cNvPr id="196611" name="Rectangle 3"/>
          <p:cNvSpPr>
            <a:spLocks noGrp="1" noChangeArrowheads="1"/>
          </p:cNvSpPr>
          <p:nvPr>
            <p:ph type="body" idx="1"/>
          </p:nvPr>
        </p:nvSpPr>
        <p:spPr>
          <a:xfrm>
            <a:off x="228600" y="1524000"/>
            <a:ext cx="8686800" cy="5105400"/>
          </a:xfrm>
        </p:spPr>
        <p:txBody>
          <a:bodyPr/>
          <a:lstStyle/>
          <a:p>
            <a:pPr eaLnBrk="1" hangingPunct="1">
              <a:buFontTx/>
              <a:buNone/>
            </a:pPr>
            <a:r>
              <a:rPr lang="en-US" sz="2800" u="sng" smtClean="0"/>
              <a:t>Claim 5:</a:t>
            </a:r>
            <a:r>
              <a:rPr lang="en-US" sz="2400" smtClean="0"/>
              <a:t> </a:t>
            </a:r>
            <a:r>
              <a:rPr lang="en-US" sz="2800" smtClean="0"/>
              <a:t>Requires customized VLSI for processors and expense of control units in PCs has dropped.</a:t>
            </a:r>
          </a:p>
          <a:p>
            <a:pPr eaLnBrk="1" hangingPunct="1"/>
            <a:r>
              <a:rPr lang="en-US" sz="2800" smtClean="0"/>
              <a:t>Reliance on COTS (Commodity, off-the-shelf parts) has dramatically dropped the price of MIMDS over time.</a:t>
            </a:r>
          </a:p>
          <a:p>
            <a:pPr eaLnBrk="1" hangingPunct="1"/>
            <a:r>
              <a:rPr lang="en-US" sz="2800" smtClean="0"/>
              <a:t>Expense of PCs (with control units) has dropped significantly</a:t>
            </a:r>
          </a:p>
          <a:p>
            <a:pPr eaLnBrk="1" hangingPunct="1"/>
            <a:r>
              <a:rPr lang="en-US" sz="2800" smtClean="0"/>
              <a:t>However, reliance on COTS has fueled the success of a ‘low level parallelism’ provided by clusters and restricted new innovative parallel architecture research for well over a decade.</a:t>
            </a:r>
          </a:p>
          <a:p>
            <a:pPr lvl="1"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F9953B4-34EC-4875-A128-3709EA33A03C}" type="slidenum">
              <a:rPr lang="en-US" smtClean="0">
                <a:latin typeface="Arial" charset="0"/>
              </a:rPr>
              <a:pPr fontAlgn="base">
                <a:spcBef>
                  <a:spcPct val="0"/>
                </a:spcBef>
                <a:spcAft>
                  <a:spcPct val="0"/>
                </a:spcAft>
                <a:defRPr/>
              </a:pPr>
              <a:t>6</a:t>
            </a:fld>
            <a:endParaRPr lang="en-US" smtClean="0">
              <a:latin typeface="Arial" charset="0"/>
            </a:endParaRPr>
          </a:p>
        </p:txBody>
      </p:sp>
      <p:sp>
        <p:nvSpPr>
          <p:cNvPr id="31747" name="Rectangle 2"/>
          <p:cNvSpPr>
            <a:spLocks noGrp="1" noChangeArrowheads="1"/>
          </p:cNvSpPr>
          <p:nvPr>
            <p:ph type="title"/>
          </p:nvPr>
        </p:nvSpPr>
        <p:spPr>
          <a:xfrm>
            <a:off x="457200" y="152400"/>
            <a:ext cx="8229600" cy="685800"/>
          </a:xfrm>
        </p:spPr>
        <p:txBody>
          <a:bodyPr rtlCol="0">
            <a:normAutofit fontScale="90000"/>
          </a:bodyPr>
          <a:lstStyle/>
          <a:p>
            <a:pPr eaLnBrk="1" fontAlgn="auto" hangingPunct="1">
              <a:spcAft>
                <a:spcPts val="0"/>
              </a:spcAft>
              <a:defRPr/>
            </a:pPr>
            <a:r>
              <a:rPr lang="en-US" sz="4000" smtClean="0"/>
              <a:t>SIMD</a:t>
            </a:r>
          </a:p>
        </p:txBody>
      </p:sp>
      <p:sp>
        <p:nvSpPr>
          <p:cNvPr id="89091" name="Rectangle 3"/>
          <p:cNvSpPr>
            <a:spLocks noGrp="1" noChangeArrowheads="1"/>
          </p:cNvSpPr>
          <p:nvPr>
            <p:ph type="body" idx="1"/>
          </p:nvPr>
        </p:nvSpPr>
        <p:spPr>
          <a:xfrm>
            <a:off x="457200" y="838200"/>
            <a:ext cx="8229600" cy="5486400"/>
          </a:xfrm>
        </p:spPr>
        <p:txBody>
          <a:bodyPr rtlCol="0">
            <a:normAutofit lnSpcReduction="10000"/>
          </a:bodyPr>
          <a:lstStyle/>
          <a:p>
            <a:pPr eaLnBrk="1" fontAlgn="auto" hangingPunct="1">
              <a:spcAft>
                <a:spcPts val="0"/>
              </a:spcAft>
              <a:buFont typeface="Arial" pitchFamily="34" charset="0"/>
              <a:buChar char="•"/>
              <a:defRPr/>
            </a:pPr>
            <a:r>
              <a:rPr lang="en-US" dirty="0" smtClean="0"/>
              <a:t>Single instruction, multiple data</a:t>
            </a:r>
          </a:p>
          <a:p>
            <a:pPr eaLnBrk="1" fontAlgn="auto" hangingPunct="1">
              <a:spcAft>
                <a:spcPts val="0"/>
              </a:spcAft>
              <a:buFont typeface="Arial" pitchFamily="34" charset="0"/>
              <a:buChar char="•"/>
              <a:defRPr/>
            </a:pPr>
            <a:r>
              <a:rPr lang="en-US" dirty="0" smtClean="0"/>
              <a:t>One instruction stream is broadcast to all processors</a:t>
            </a:r>
          </a:p>
          <a:p>
            <a:pPr eaLnBrk="1" fontAlgn="auto" hangingPunct="1">
              <a:spcAft>
                <a:spcPts val="0"/>
              </a:spcAft>
              <a:buFont typeface="Arial" pitchFamily="34" charset="0"/>
              <a:buChar char="•"/>
              <a:defRPr/>
            </a:pPr>
            <a:r>
              <a:rPr lang="en-US" dirty="0" smtClean="0"/>
              <a:t>Each processor, also called a </a:t>
            </a:r>
            <a:r>
              <a:rPr lang="en-US" i="1" dirty="0" smtClean="0"/>
              <a:t>processing element</a:t>
            </a:r>
            <a:r>
              <a:rPr lang="en-US" dirty="0" smtClean="0"/>
              <a:t> (or PE), is usually simplistic and logically is essentially an ALU; </a:t>
            </a:r>
          </a:p>
          <a:p>
            <a:pPr lvl="1" eaLnBrk="1" fontAlgn="auto" hangingPunct="1">
              <a:spcAft>
                <a:spcPts val="0"/>
              </a:spcAft>
              <a:buFont typeface="Arial" pitchFamily="34" charset="0"/>
              <a:buChar char="–"/>
              <a:defRPr/>
            </a:pPr>
            <a:r>
              <a:rPr lang="en-US" sz="3200" dirty="0" smtClean="0"/>
              <a:t>PEs do not store a copy of the program nor have a program control unit.</a:t>
            </a:r>
          </a:p>
          <a:p>
            <a:pPr eaLnBrk="1" fontAlgn="auto" hangingPunct="1">
              <a:spcAft>
                <a:spcPts val="0"/>
              </a:spcAft>
              <a:buFont typeface="Arial" pitchFamily="34" charset="0"/>
              <a:buChar char="•"/>
              <a:defRPr/>
            </a:pPr>
            <a:r>
              <a:rPr lang="en-US" dirty="0" smtClean="0"/>
              <a:t>Individual processors can remain idle during execution of segments of the program (based on a data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73183E3-32FD-4F91-A5C5-E36BC1714B3D}" type="slidenum">
              <a:rPr lang="en-US" smtClean="0">
                <a:latin typeface="Arial" charset="0"/>
              </a:rPr>
              <a:pPr fontAlgn="base">
                <a:spcBef>
                  <a:spcPct val="0"/>
                </a:spcBef>
                <a:spcAft>
                  <a:spcPct val="0"/>
                </a:spcAft>
                <a:defRPr/>
              </a:pPr>
              <a:t>60</a:t>
            </a:fld>
            <a:endParaRPr lang="en-US" smtClean="0">
              <a:latin typeface="Arial" charset="0"/>
            </a:endParaRPr>
          </a:p>
        </p:txBody>
      </p:sp>
      <p:sp>
        <p:nvSpPr>
          <p:cNvPr id="62467" name="Rectangle 2"/>
          <p:cNvSpPr>
            <a:spLocks noGrp="1" noChangeArrowheads="1"/>
          </p:cNvSpPr>
          <p:nvPr>
            <p:ph type="title"/>
          </p:nvPr>
        </p:nvSpPr>
        <p:spPr>
          <a:xfrm>
            <a:off x="457200" y="274638"/>
            <a:ext cx="8229600" cy="1401762"/>
          </a:xfrm>
        </p:spPr>
        <p:txBody>
          <a:bodyPr/>
          <a:lstStyle/>
          <a:p>
            <a:pPr eaLnBrk="1" hangingPunct="1"/>
            <a:r>
              <a:rPr lang="en-US" smtClean="0"/>
              <a:t>SIMD Shortcoming Claims</a:t>
            </a:r>
            <a:br>
              <a:rPr lang="en-US" smtClean="0"/>
            </a:br>
            <a:r>
              <a:rPr lang="en-US" sz="2800" smtClean="0"/>
              <a:t>(with some rebuttals – 7/7)</a:t>
            </a:r>
          </a:p>
        </p:txBody>
      </p:sp>
      <p:sp>
        <p:nvSpPr>
          <p:cNvPr id="62468" name="Rectangle 3"/>
          <p:cNvSpPr>
            <a:spLocks noGrp="1" noChangeArrowheads="1"/>
          </p:cNvSpPr>
          <p:nvPr>
            <p:ph type="body" idx="1"/>
          </p:nvPr>
        </p:nvSpPr>
        <p:spPr>
          <a:xfrm>
            <a:off x="457200" y="1676400"/>
            <a:ext cx="8229600" cy="4876800"/>
          </a:xfrm>
        </p:spPr>
        <p:txBody>
          <a:bodyPr/>
          <a:lstStyle/>
          <a:p>
            <a:pPr eaLnBrk="1" hangingPunct="1">
              <a:lnSpc>
                <a:spcPct val="90000"/>
              </a:lnSpc>
              <a:buFontTx/>
              <a:buNone/>
              <a:tabLst>
                <a:tab pos="2684463" algn="l"/>
              </a:tabLst>
            </a:pPr>
            <a:r>
              <a:rPr lang="en-US" u="sng" smtClean="0"/>
              <a:t>Claim 5</a:t>
            </a:r>
            <a:r>
              <a:rPr lang="en-US" smtClean="0"/>
              <a:t> (cont.)</a:t>
            </a:r>
          </a:p>
          <a:p>
            <a:pPr eaLnBrk="1" hangingPunct="1">
              <a:lnSpc>
                <a:spcPct val="90000"/>
              </a:lnSpc>
              <a:tabLst>
                <a:tab pos="2684463" algn="l"/>
              </a:tabLst>
            </a:pPr>
            <a:r>
              <a:rPr lang="en-US" sz="2800" smtClean="0"/>
              <a:t>There is strong evidence that the period of continual dramatic increases in speed of PCs and clusters is ending.</a:t>
            </a:r>
          </a:p>
          <a:p>
            <a:pPr eaLnBrk="1" hangingPunct="1">
              <a:lnSpc>
                <a:spcPct val="90000"/>
              </a:lnSpc>
              <a:tabLst>
                <a:tab pos="2684463" algn="l"/>
              </a:tabLst>
            </a:pPr>
            <a:r>
              <a:rPr lang="en-US" sz="2800" smtClean="0"/>
              <a:t>Continued rapid increases in parallel performance in the future will be necessary in order to solve important problems that are beyond our current capabilities</a:t>
            </a:r>
          </a:p>
          <a:p>
            <a:pPr eaLnBrk="1" hangingPunct="1">
              <a:lnSpc>
                <a:spcPct val="90000"/>
              </a:lnSpc>
              <a:tabLst>
                <a:tab pos="2684463" algn="l"/>
              </a:tabLst>
            </a:pPr>
            <a:r>
              <a:rPr lang="en-US" sz="2800" smtClean="0"/>
              <a:t>Additionally, with the appearance of the very economical COTS SIMDs, this claim no longer appears to be relevant.</a:t>
            </a:r>
          </a:p>
          <a:p>
            <a:pPr lvl="1" eaLnBrk="1" hangingPunct="1">
              <a:lnSpc>
                <a:spcPct val="90000"/>
              </a:lnSpc>
              <a:tabLst>
                <a:tab pos="2684463" algn="l"/>
              </a:tabLst>
            </a:pPr>
            <a:endParaRPr lang="en-US"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p:txBody>
          <a:bodyPr/>
          <a:lstStyle/>
          <a:p>
            <a:pPr eaLnBrk="1" hangingPunct="1"/>
            <a:r>
              <a:rPr lang="en-US" smtClean="0"/>
              <a:t>Switch here to looking at some of Mary Hall’s slides</a:t>
            </a:r>
          </a:p>
        </p:txBody>
      </p:sp>
      <p:sp>
        <p:nvSpPr>
          <p:cNvPr id="3" name="Subtitle 2"/>
          <p:cNvSpPr>
            <a:spLocks noGrp="1"/>
          </p:cNvSpPr>
          <p:nvPr>
            <p:ph type="subTitle" idx="1"/>
          </p:nvPr>
        </p:nvSpPr>
        <p:spPr>
          <a:xfrm>
            <a:off x="762000" y="3886200"/>
            <a:ext cx="7620000" cy="1752600"/>
          </a:xfrm>
        </p:spPr>
        <p:txBody>
          <a:bodyPr/>
          <a:lstStyle/>
          <a:p>
            <a:pPr eaLnBrk="1" hangingPunct="1">
              <a:defRPr/>
            </a:pPr>
            <a:r>
              <a:rPr lang="en-US" dirty="0" smtClean="0"/>
              <a:t>Her focus is focused more on the occurrence of SIMD computations in some of the new GPGPS architectures</a:t>
            </a:r>
            <a:endParaRPr lang="en-US" dirty="0"/>
          </a:p>
        </p:txBody>
      </p:sp>
      <p:sp>
        <p:nvSpPr>
          <p:cNvPr id="4" name="Slide Number Placeholder 3"/>
          <p:cNvSpPr>
            <a:spLocks noGrp="1"/>
          </p:cNvSpPr>
          <p:nvPr>
            <p:ph type="sldNum" sz="quarter" idx="12"/>
          </p:nvPr>
        </p:nvSpPr>
        <p:spPr/>
        <p:txBody>
          <a:bodyPr/>
          <a:lstStyle/>
          <a:p>
            <a:pPr>
              <a:defRPr/>
            </a:pPr>
            <a:fld id="{727C615A-8160-41BF-A950-D9086C3B88BA}"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304800" y="306388"/>
            <a:ext cx="8839200" cy="531812"/>
          </a:xfrm>
        </p:spPr>
        <p:txBody>
          <a:bodyPr/>
          <a:lstStyle/>
          <a:p>
            <a:pPr eaLnBrk="1" hangingPunct="1"/>
            <a:r>
              <a:rPr lang="en-US" sz="3200" smtClean="0">
                <a:ea typeface="ＭＳ Ｐゴシック" pitchFamily="34" charset="-128"/>
              </a:rPr>
              <a:t>Review: Predominant Parallel Control Mechanisms</a:t>
            </a:r>
          </a:p>
        </p:txBody>
      </p:sp>
      <p:sp>
        <p:nvSpPr>
          <p:cNvPr id="59395" name="Slide Number Placeholder 6"/>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207DB633-38C3-4F63-93D2-50230B1B8A2B}"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62</a:t>
            </a:fld>
            <a:endParaRPr lang="en-US" sz="1400" smtClean="0">
              <a:solidFill>
                <a:srgbClr val="CC3300"/>
              </a:solidFill>
              <a:latin typeface="Helvetica" pitchFamily="34" charset="0"/>
              <a:ea typeface="ＭＳ Ｐゴシック" pitchFamily="34" charset="-128"/>
            </a:endParaRPr>
          </a:p>
        </p:txBody>
      </p:sp>
      <p:pic>
        <p:nvPicPr>
          <p:cNvPr id="64516" name="Picture 7"/>
          <p:cNvPicPr>
            <a:picLocks noChangeAspect="1"/>
          </p:cNvPicPr>
          <p:nvPr/>
        </p:nvPicPr>
        <p:blipFill>
          <a:blip r:embed="rId2"/>
          <a:srcRect/>
          <a:stretch>
            <a:fillRect/>
          </a:stretch>
        </p:blipFill>
        <p:spPr bwMode="auto">
          <a:xfrm>
            <a:off x="57150" y="1060450"/>
            <a:ext cx="9029700" cy="473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81000" y="76200"/>
            <a:ext cx="8458200" cy="457200"/>
          </a:xfrm>
        </p:spPr>
        <p:txBody>
          <a:bodyPr/>
          <a:lstStyle/>
          <a:p>
            <a:pPr eaLnBrk="1" hangingPunct="1"/>
            <a:r>
              <a:rPr lang="en-US" sz="2800" smtClean="0">
                <a:ea typeface="ＭＳ Ｐゴシック" pitchFamily="34" charset="-128"/>
              </a:rPr>
              <a:t>SIMD and MIMD Architectures: What’s the Difference?</a:t>
            </a:r>
            <a:endParaRPr lang="en-US" sz="2400" smtClean="0">
              <a:ea typeface="ＭＳ Ｐゴシック" pitchFamily="34" charset="-128"/>
            </a:endParaRPr>
          </a:p>
        </p:txBody>
      </p:sp>
      <p:sp>
        <p:nvSpPr>
          <p:cNvPr id="60420" name="Slide Number Placeholder 6"/>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54381AC2-57C3-450F-B84A-CA8EF5FB52AA}"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63</a:t>
            </a:fld>
            <a:endParaRPr lang="en-US" sz="1400" smtClean="0">
              <a:solidFill>
                <a:srgbClr val="CC3300"/>
              </a:solidFill>
              <a:latin typeface="Helvetica" pitchFamily="34" charset="0"/>
              <a:ea typeface="ＭＳ Ｐゴシック" pitchFamily="34" charset="-128"/>
            </a:endParaRPr>
          </a:p>
        </p:txBody>
      </p:sp>
      <p:sp>
        <p:nvSpPr>
          <p:cNvPr id="65540" name="TextBox 8"/>
          <p:cNvSpPr txBox="1">
            <a:spLocks noChangeArrowheads="1"/>
          </p:cNvSpPr>
          <p:nvPr/>
        </p:nvSpPr>
        <p:spPr bwMode="auto">
          <a:xfrm>
            <a:off x="914400" y="5867400"/>
            <a:ext cx="7315200" cy="984250"/>
          </a:xfrm>
          <a:prstGeom prst="rect">
            <a:avLst/>
          </a:prstGeom>
          <a:noFill/>
          <a:ln w="9525">
            <a:noFill/>
            <a:miter lim="800000"/>
            <a:headEnd/>
            <a:tailEnd/>
          </a:ln>
        </p:spPr>
        <p:txBody>
          <a:bodyPr>
            <a:spAutoFit/>
          </a:bodyPr>
          <a:lstStyle/>
          <a:p>
            <a:pPr algn="ctr" eaLnBrk="0" hangingPunct="0"/>
            <a:r>
              <a:rPr lang="en-US" b="1">
                <a:latin typeface="Arial" charset="0"/>
                <a:ea typeface="ＭＳ Ｐゴシック" pitchFamily="34" charset="-128"/>
              </a:rPr>
              <a:t>A typical SIMD architecture and a typical MIMD architecture (b)</a:t>
            </a:r>
          </a:p>
          <a:p>
            <a:pPr algn="ctr" eaLnBrk="0" hangingPunct="0"/>
            <a:endParaRPr lang="en-US" sz="800" b="1">
              <a:latin typeface="Arial" charset="0"/>
              <a:ea typeface="ＭＳ Ｐゴシック" pitchFamily="34" charset="-128"/>
            </a:endParaRPr>
          </a:p>
          <a:p>
            <a:pPr algn="ctr" eaLnBrk="0" hangingPunct="0"/>
            <a:r>
              <a:rPr lang="en-US" sz="1600">
                <a:solidFill>
                  <a:schemeClr val="accent1"/>
                </a:solidFill>
                <a:latin typeface="Arial" charset="0"/>
                <a:ea typeface="ＭＳ Ｐゴシック" pitchFamily="34" charset="-128"/>
              </a:rPr>
              <a:t>Slide source: Grama et al., Introduction to Parallel Computing, 		http://www.users.cs.umn.edu/~karypis/parbook</a:t>
            </a:r>
          </a:p>
        </p:txBody>
      </p:sp>
      <p:pic>
        <p:nvPicPr>
          <p:cNvPr id="65541" name="Picture 7"/>
          <p:cNvPicPr>
            <a:picLocks noChangeAspect="1" noChangeArrowheads="1"/>
          </p:cNvPicPr>
          <p:nvPr/>
        </p:nvPicPr>
        <p:blipFill>
          <a:blip r:embed="rId2"/>
          <a:srcRect/>
          <a:stretch>
            <a:fillRect/>
          </a:stretch>
        </p:blipFill>
        <p:spPr bwMode="auto">
          <a:xfrm>
            <a:off x="228600" y="533400"/>
            <a:ext cx="8610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762000" y="76200"/>
            <a:ext cx="7659688" cy="657225"/>
          </a:xfrm>
        </p:spPr>
        <p:txBody>
          <a:bodyPr/>
          <a:lstStyle/>
          <a:p>
            <a:r>
              <a:rPr lang="en-US" sz="2400" smtClean="0">
                <a:ea typeface="ＭＳ Ｐゴシック" pitchFamily="34" charset="-128"/>
              </a:rPr>
              <a:t>SIMD and MIMD Architectures:</a:t>
            </a:r>
            <a:br>
              <a:rPr lang="en-US" sz="2400" smtClean="0">
                <a:ea typeface="ＭＳ Ｐゴシック" pitchFamily="34" charset="-128"/>
              </a:rPr>
            </a:br>
            <a:r>
              <a:rPr lang="en-US" sz="2400" smtClean="0">
                <a:ea typeface="ＭＳ Ｐゴシック" pitchFamily="34" charset="-128"/>
              </a:rPr>
              <a:t>What’s the Difference?</a:t>
            </a:r>
          </a:p>
        </p:txBody>
      </p:sp>
      <p:sp>
        <p:nvSpPr>
          <p:cNvPr id="9222"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accent1"/>
                </a:solidFill>
                <a:latin typeface="Arial" charset="0"/>
                <a:ea typeface="ＭＳ Ｐゴシック" pitchFamily="34" charset="-128"/>
              </a:defRPr>
            </a:lvl1pPr>
            <a:lvl2pPr marL="742950" indent="-285750" eaLnBrk="0" hangingPunct="0">
              <a:defRPr sz="2400">
                <a:solidFill>
                  <a:schemeClr val="accent1"/>
                </a:solidFill>
                <a:latin typeface="Arial" charset="0"/>
                <a:ea typeface="ＭＳ Ｐゴシック" pitchFamily="34" charset="-128"/>
              </a:defRPr>
            </a:lvl2pPr>
            <a:lvl3pPr marL="1143000" indent="-228600" eaLnBrk="0" hangingPunct="0">
              <a:defRPr sz="2400">
                <a:solidFill>
                  <a:schemeClr val="accent1"/>
                </a:solidFill>
                <a:latin typeface="Arial" charset="0"/>
                <a:ea typeface="ＭＳ Ｐゴシック" pitchFamily="34" charset="-128"/>
              </a:defRPr>
            </a:lvl3pPr>
            <a:lvl4pPr marL="1600200" indent="-228600" eaLnBrk="0" hangingPunct="0">
              <a:defRPr sz="2400">
                <a:solidFill>
                  <a:schemeClr val="accent1"/>
                </a:solidFill>
                <a:latin typeface="Arial" charset="0"/>
                <a:ea typeface="ＭＳ Ｐゴシック" pitchFamily="34" charset="-128"/>
              </a:defRPr>
            </a:lvl4pPr>
            <a:lvl5pPr marL="2057400" indent="-228600" eaLnBrk="0" hangingPunct="0">
              <a:defRPr sz="2400">
                <a:solidFill>
                  <a:schemeClr val="accent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pitchFamily="34" charset="-128"/>
              </a:defRPr>
            </a:lvl9pPr>
          </a:lstStyle>
          <a:p>
            <a:pPr>
              <a:defRPr/>
            </a:pPr>
            <a:fld id="{BF0ED179-D2C0-45C7-B7E3-CB65866068F6}" type="slidenum">
              <a:rPr lang="en-US" sz="1400" smtClean="0">
                <a:solidFill>
                  <a:srgbClr val="CC3300"/>
                </a:solidFill>
                <a:latin typeface="Helvetica" pitchFamily="34" charset="0"/>
              </a:rPr>
              <a:pPr>
                <a:defRPr/>
              </a:pPr>
              <a:t>64</a:t>
            </a:fld>
            <a:endParaRPr lang="en-US" sz="1400" smtClean="0">
              <a:solidFill>
                <a:srgbClr val="CC3300"/>
              </a:solidFill>
              <a:latin typeface="Helvetica" pitchFamily="34" charset="0"/>
            </a:endParaRPr>
          </a:p>
        </p:txBody>
      </p:sp>
      <p:pic>
        <p:nvPicPr>
          <p:cNvPr id="66564" name="Picture 7"/>
          <p:cNvPicPr>
            <a:picLocks noChangeAspect="1"/>
          </p:cNvPicPr>
          <p:nvPr/>
        </p:nvPicPr>
        <p:blipFill>
          <a:blip r:embed="rId2"/>
          <a:srcRect/>
          <a:stretch>
            <a:fillRect/>
          </a:stretch>
        </p:blipFill>
        <p:spPr bwMode="auto">
          <a:xfrm>
            <a:off x="914400" y="787400"/>
            <a:ext cx="7708900" cy="4699000"/>
          </a:xfrm>
          <a:prstGeom prst="rect">
            <a:avLst/>
          </a:prstGeom>
          <a:noFill/>
          <a:ln w="9525">
            <a:noFill/>
            <a:miter lim="800000"/>
            <a:headEnd/>
            <a:tailEnd/>
          </a:ln>
        </p:spPr>
      </p:pic>
      <p:sp>
        <p:nvSpPr>
          <p:cNvPr id="66565" name="TextBox 8"/>
          <p:cNvSpPr txBox="1">
            <a:spLocks noChangeArrowheads="1"/>
          </p:cNvSpPr>
          <p:nvPr/>
        </p:nvSpPr>
        <p:spPr bwMode="auto">
          <a:xfrm>
            <a:off x="533400" y="5678488"/>
            <a:ext cx="8610600" cy="646112"/>
          </a:xfrm>
          <a:prstGeom prst="rect">
            <a:avLst/>
          </a:prstGeom>
          <a:noFill/>
          <a:ln w="9525">
            <a:noFill/>
            <a:miter lim="800000"/>
            <a:headEnd/>
            <a:tailEnd/>
          </a:ln>
        </p:spPr>
        <p:txBody>
          <a:bodyPr>
            <a:spAutoFit/>
          </a:bodyPr>
          <a:lstStyle/>
          <a:p>
            <a:pPr eaLnBrk="0" hangingPunct="0"/>
            <a:r>
              <a:rPr lang="en-US">
                <a:solidFill>
                  <a:schemeClr val="accent1"/>
                </a:solidFill>
                <a:latin typeface="Arial" charset="0"/>
                <a:ea typeface="ＭＳ Ｐゴシック" pitchFamily="34" charset="-128"/>
              </a:rPr>
              <a:t>Slide source: Grama et al., Introduction to Parallel Computing, 		http://www.users.cs.umn.edu/~karypis/parbook</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76200"/>
            <a:ext cx="8229600" cy="609600"/>
          </a:xfrm>
        </p:spPr>
        <p:txBody>
          <a:bodyPr/>
          <a:lstStyle/>
          <a:p>
            <a:pPr eaLnBrk="1" hangingPunct="1"/>
            <a:r>
              <a:rPr lang="en-US" sz="3600" smtClean="0">
                <a:ea typeface="ＭＳ Ｐゴシック" pitchFamily="34" charset="-128"/>
              </a:rPr>
              <a:t>Overview of SIMD Programming</a:t>
            </a:r>
          </a:p>
        </p:txBody>
      </p:sp>
      <p:sp>
        <p:nvSpPr>
          <p:cNvPr id="10243" name="Content Placeholder 2"/>
          <p:cNvSpPr>
            <a:spLocks noGrp="1"/>
          </p:cNvSpPr>
          <p:nvPr>
            <p:ph idx="1"/>
          </p:nvPr>
        </p:nvSpPr>
        <p:spPr>
          <a:xfrm>
            <a:off x="609600" y="762000"/>
            <a:ext cx="8001000" cy="5905500"/>
          </a:xfrm>
        </p:spPr>
        <p:txBody>
          <a:bodyPr rtlCol="0">
            <a:normAutofit fontScale="92500" lnSpcReduction="10000"/>
          </a:bodyPr>
          <a:lstStyle/>
          <a:p>
            <a:pPr eaLnBrk="1" fontAlgn="auto" hangingPunct="1">
              <a:spcAft>
                <a:spcPts val="0"/>
              </a:spcAft>
              <a:buFont typeface="Arial" pitchFamily="34" charset="0"/>
              <a:buChar char="•"/>
              <a:defRPr/>
            </a:pPr>
            <a:r>
              <a:rPr lang="en-US" sz="2900" dirty="0" smtClean="0">
                <a:ea typeface="ＭＳ Ｐゴシック" pitchFamily="34" charset="-128"/>
              </a:rPr>
              <a:t>Vector architectures </a:t>
            </a:r>
          </a:p>
          <a:p>
            <a:pPr eaLnBrk="1" fontAlgn="auto" hangingPunct="1">
              <a:spcAft>
                <a:spcPts val="0"/>
              </a:spcAft>
              <a:buFont typeface="Arial" pitchFamily="34" charset="0"/>
              <a:buChar char="•"/>
              <a:defRPr/>
            </a:pPr>
            <a:r>
              <a:rPr lang="en-US" sz="2900" dirty="0" smtClean="0">
                <a:ea typeface="ＭＳ Ｐゴシック" pitchFamily="34" charset="-128"/>
              </a:rPr>
              <a:t>Early examples of SIMD supercomputers </a:t>
            </a:r>
          </a:p>
          <a:p>
            <a:pPr eaLnBrk="1" fontAlgn="auto" hangingPunct="1">
              <a:spcAft>
                <a:spcPts val="0"/>
              </a:spcAft>
              <a:buFont typeface="Arial" pitchFamily="34" charset="0"/>
              <a:buChar char="•"/>
              <a:defRPr/>
            </a:pPr>
            <a:r>
              <a:rPr lang="en-US" sz="2900" dirty="0" smtClean="0">
                <a:ea typeface="ＭＳ Ｐゴシック" pitchFamily="34" charset="-128"/>
              </a:rPr>
              <a:t>TODAY Mostly </a:t>
            </a:r>
          </a:p>
          <a:p>
            <a:pPr lvl="1" eaLnBrk="1" fontAlgn="auto" hangingPunct="1">
              <a:spcAft>
                <a:spcPts val="0"/>
              </a:spcAft>
              <a:buFont typeface="Arial" pitchFamily="34" charset="0"/>
              <a:buChar char="–"/>
              <a:defRPr/>
            </a:pPr>
            <a:r>
              <a:rPr lang="en-US" sz="2600" dirty="0" smtClean="0">
                <a:ea typeface="ＭＳ Ｐゴシック" pitchFamily="34" charset="-128"/>
              </a:rPr>
              <a:t>Multimedia extensions such as SSE and </a:t>
            </a:r>
            <a:r>
              <a:rPr lang="en-US" sz="2600" dirty="0" err="1" smtClean="0">
                <a:ea typeface="ＭＳ Ｐゴシック" pitchFamily="34" charset="-128"/>
              </a:rPr>
              <a:t>AltiVec</a:t>
            </a:r>
            <a:r>
              <a:rPr lang="en-US" sz="2600" dirty="0" smtClean="0">
                <a:ea typeface="ＭＳ Ｐゴシック" pitchFamily="34" charset="-128"/>
              </a:rPr>
              <a:t> </a:t>
            </a:r>
          </a:p>
          <a:p>
            <a:pPr lvl="1" eaLnBrk="1" fontAlgn="auto" hangingPunct="1">
              <a:spcAft>
                <a:spcPts val="0"/>
              </a:spcAft>
              <a:buFont typeface="Arial" pitchFamily="34" charset="0"/>
              <a:buChar char="–"/>
              <a:defRPr/>
            </a:pPr>
            <a:r>
              <a:rPr lang="en-US" sz="2600" dirty="0" smtClean="0">
                <a:ea typeface="ＭＳ Ｐゴシック" pitchFamily="34" charset="-128"/>
              </a:rPr>
              <a:t>Graphics and games processors</a:t>
            </a:r>
          </a:p>
          <a:p>
            <a:pPr lvl="1" eaLnBrk="1" fontAlgn="auto" hangingPunct="1">
              <a:spcAft>
                <a:spcPts val="0"/>
              </a:spcAft>
              <a:buFont typeface="Arial" pitchFamily="34" charset="0"/>
              <a:buChar char="–"/>
              <a:defRPr/>
            </a:pPr>
            <a:r>
              <a:rPr lang="en-US" sz="2600" dirty="0" smtClean="0">
                <a:ea typeface="ＭＳ Ｐゴシック" pitchFamily="34" charset="-128"/>
              </a:rPr>
              <a:t>Accelerators (e.g., </a:t>
            </a:r>
            <a:r>
              <a:rPr lang="en-US" sz="2600" dirty="0" err="1" smtClean="0">
                <a:ea typeface="ＭＳ Ｐゴシック" pitchFamily="34" charset="-128"/>
              </a:rPr>
              <a:t>ClearSpeed</a:t>
            </a:r>
            <a:r>
              <a:rPr lang="en-US" sz="2600" dirty="0" smtClean="0">
                <a:ea typeface="ＭＳ Ｐゴシック" pitchFamily="34" charset="-128"/>
              </a:rPr>
              <a:t>) </a:t>
            </a:r>
          </a:p>
          <a:p>
            <a:pPr eaLnBrk="1" fontAlgn="auto" hangingPunct="1">
              <a:spcAft>
                <a:spcPts val="0"/>
              </a:spcAft>
              <a:buFont typeface="Arial" pitchFamily="34" charset="0"/>
              <a:buChar char="•"/>
              <a:defRPr/>
            </a:pPr>
            <a:r>
              <a:rPr lang="en-US" sz="2600" dirty="0" smtClean="0">
                <a:ea typeface="ＭＳ Ｐゴシック" pitchFamily="34" charset="-128"/>
              </a:rPr>
              <a:t>Is there a dominant SIMD p</a:t>
            </a:r>
            <a:r>
              <a:rPr lang="en-US" dirty="0" smtClean="0">
                <a:ea typeface="ＭＳ Ｐゴシック" pitchFamily="34" charset="-128"/>
              </a:rPr>
              <a:t>rogramming model</a:t>
            </a:r>
          </a:p>
          <a:p>
            <a:pPr lvl="1" eaLnBrk="1" fontAlgn="auto" hangingPunct="1">
              <a:spcAft>
                <a:spcPts val="0"/>
              </a:spcAft>
              <a:buFont typeface="Arial" pitchFamily="34" charset="0"/>
              <a:buChar char="–"/>
              <a:defRPr/>
            </a:pPr>
            <a:r>
              <a:rPr lang="en-US" sz="2600" dirty="0" smtClean="0">
                <a:ea typeface="ＭＳ Ｐゴシック" pitchFamily="34" charset="-128"/>
              </a:rPr>
              <a:t>Unfortunately, NO!!! </a:t>
            </a:r>
          </a:p>
          <a:p>
            <a:pPr eaLnBrk="1" fontAlgn="auto" hangingPunct="1">
              <a:spcAft>
                <a:spcPts val="0"/>
              </a:spcAft>
              <a:buFont typeface="Arial" pitchFamily="34" charset="0"/>
              <a:buChar char="•"/>
              <a:defRPr/>
            </a:pPr>
            <a:r>
              <a:rPr lang="en-US" dirty="0" smtClean="0">
                <a:ea typeface="ＭＳ Ｐゴシック" pitchFamily="34" charset="-128"/>
              </a:rPr>
              <a:t>Why not?</a:t>
            </a:r>
          </a:p>
          <a:p>
            <a:pPr lvl="1" eaLnBrk="1" fontAlgn="auto" hangingPunct="1">
              <a:spcAft>
                <a:spcPts val="0"/>
              </a:spcAft>
              <a:buFont typeface="Arial" pitchFamily="34" charset="0"/>
              <a:buChar char="–"/>
              <a:defRPr/>
            </a:pPr>
            <a:r>
              <a:rPr lang="en-US" sz="2600" dirty="0" smtClean="0">
                <a:ea typeface="ＭＳ Ｐゴシック" pitchFamily="34" charset="-128"/>
              </a:rPr>
              <a:t>Vector architectures were programmed by scientists</a:t>
            </a:r>
          </a:p>
          <a:p>
            <a:pPr lvl="1" eaLnBrk="1" fontAlgn="auto" hangingPunct="1">
              <a:spcAft>
                <a:spcPts val="0"/>
              </a:spcAft>
              <a:buFont typeface="Arial" pitchFamily="34" charset="0"/>
              <a:buChar char="–"/>
              <a:defRPr/>
            </a:pPr>
            <a:r>
              <a:rPr lang="en-US" sz="2600" dirty="0" smtClean="0">
                <a:ea typeface="ＭＳ Ｐゴシック" pitchFamily="34" charset="-128"/>
              </a:rPr>
              <a:t>Multimedia extension architectures are programmed by systems programmers (almost assembly language!) </a:t>
            </a:r>
          </a:p>
          <a:p>
            <a:pPr lvl="1" eaLnBrk="1" fontAlgn="auto" hangingPunct="1">
              <a:spcAft>
                <a:spcPts val="0"/>
              </a:spcAft>
              <a:buFont typeface="Arial" pitchFamily="34" charset="0"/>
              <a:buChar char="–"/>
              <a:defRPr/>
            </a:pPr>
            <a:r>
              <a:rPr lang="en-US" sz="2600" dirty="0" smtClean="0">
                <a:ea typeface="ＭＳ Ｐゴシック" pitchFamily="34" charset="-128"/>
              </a:rPr>
              <a:t>GPUs are programmed by games developers (domain- specific libraries)</a:t>
            </a:r>
          </a:p>
        </p:txBody>
      </p:sp>
      <p:sp>
        <p:nvSpPr>
          <p:cNvPr id="6144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699159D8-4874-41ED-B02B-4D0EDC5A9010}"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65</a:t>
            </a:fld>
            <a:endParaRPr lang="en-US" sz="1400" smtClean="0">
              <a:solidFill>
                <a:srgbClr val="CC3300"/>
              </a:solidFill>
              <a:latin typeface="Helvetic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274638"/>
            <a:ext cx="8229600" cy="792162"/>
          </a:xfrm>
        </p:spPr>
        <p:txBody>
          <a:bodyPr/>
          <a:lstStyle/>
          <a:p>
            <a:r>
              <a:rPr lang="en-US" sz="3600" smtClean="0"/>
              <a:t>Added Information</a:t>
            </a:r>
          </a:p>
        </p:txBody>
      </p:sp>
      <p:sp>
        <p:nvSpPr>
          <p:cNvPr id="68611" name="Content Placeholder 2"/>
          <p:cNvSpPr>
            <a:spLocks noGrp="1"/>
          </p:cNvSpPr>
          <p:nvPr>
            <p:ph idx="1"/>
          </p:nvPr>
        </p:nvSpPr>
        <p:spPr/>
        <p:txBody>
          <a:bodyPr/>
          <a:lstStyle/>
          <a:p>
            <a:r>
              <a:rPr lang="en-US" sz="2800" smtClean="0"/>
              <a:t>SSE</a:t>
            </a:r>
          </a:p>
          <a:p>
            <a:pPr lvl="1"/>
            <a:r>
              <a:rPr lang="en-US" sz="2400" smtClean="0"/>
              <a:t>Streaming SIMD Extensions</a:t>
            </a:r>
          </a:p>
          <a:p>
            <a:pPr lvl="2"/>
            <a:r>
              <a:rPr lang="en-US" sz="2000" smtClean="0"/>
              <a:t>A series of additional instructions built into the  Pentium CPU</a:t>
            </a:r>
          </a:p>
          <a:p>
            <a:pPr lvl="1"/>
            <a:r>
              <a:rPr lang="en-US" sz="2400" smtClean="0"/>
              <a:t>An earlier full-screen editor in OS/2</a:t>
            </a:r>
          </a:p>
          <a:p>
            <a:r>
              <a:rPr lang="en-US" sz="2800" smtClean="0">
                <a:ea typeface="ＭＳ Ｐゴシック" pitchFamily="34" charset="-128"/>
              </a:rPr>
              <a:t>AltiVec</a:t>
            </a:r>
          </a:p>
          <a:p>
            <a:pPr lvl="1"/>
            <a:r>
              <a:rPr lang="en-US" sz="2400" smtClean="0">
                <a:ea typeface="ＭＳ Ｐゴシック" pitchFamily="34" charset="-128"/>
              </a:rPr>
              <a:t>A floating point SIMD instruction set designed and owend by Apple Computer, IBM, and Motorola</a:t>
            </a:r>
          </a:p>
          <a:p>
            <a:pPr lvl="1"/>
            <a:r>
              <a:rPr lang="en-US" sz="2400" smtClean="0">
                <a:ea typeface="ＭＳ Ｐゴシック" pitchFamily="34" charset="-128"/>
              </a:rPr>
              <a:t>The AIM alliance.</a:t>
            </a:r>
          </a:p>
          <a:p>
            <a:pPr lvl="1"/>
            <a:endParaRPr lang="en-US" sz="2400" smtClean="0"/>
          </a:p>
          <a:p>
            <a:endParaRPr lang="en-US" sz="2800" smtClean="0"/>
          </a:p>
        </p:txBody>
      </p:sp>
      <p:sp>
        <p:nvSpPr>
          <p:cNvPr id="4" name="Slide Number Placeholder 3"/>
          <p:cNvSpPr>
            <a:spLocks noGrp="1"/>
          </p:cNvSpPr>
          <p:nvPr>
            <p:ph type="sldNum" sz="quarter" idx="12"/>
          </p:nvPr>
        </p:nvSpPr>
        <p:spPr/>
        <p:txBody>
          <a:bodyPr/>
          <a:lstStyle/>
          <a:p>
            <a:pPr>
              <a:defRPr/>
            </a:pPr>
            <a:fld id="{45334E7D-43B1-4FA7-9D08-16DCBC2609D8}"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rtlCol="0">
            <a:normAutofit fontScale="90000"/>
          </a:bodyPr>
          <a:lstStyle/>
          <a:p>
            <a:pPr eaLnBrk="1" fontAlgn="auto" hangingPunct="1">
              <a:spcAft>
                <a:spcPts val="0"/>
              </a:spcAft>
              <a:defRPr/>
            </a:pPr>
            <a:r>
              <a:rPr lang="en-US" smtClean="0">
                <a:ea typeface="ＭＳ Ｐゴシック" pitchFamily="34" charset="-128"/>
              </a:rPr>
              <a:t>Scalar vs. SIMD in Multimedia Extensions</a:t>
            </a:r>
          </a:p>
        </p:txBody>
      </p:sp>
      <p:sp>
        <p:nvSpPr>
          <p:cNvPr id="69635" name="Content Placeholder 2"/>
          <p:cNvSpPr>
            <a:spLocks noGrp="1"/>
          </p:cNvSpPr>
          <p:nvPr>
            <p:ph idx="1"/>
          </p:nvPr>
        </p:nvSpPr>
        <p:spPr/>
        <p:txBody>
          <a:bodyPr/>
          <a:lstStyle/>
          <a:p>
            <a:pPr eaLnBrk="1" hangingPunct="1"/>
            <a:endParaRPr lang="en-US" smtClean="0">
              <a:ea typeface="ＭＳ Ｐゴシック" pitchFamily="34" charset="-128"/>
            </a:endParaRPr>
          </a:p>
        </p:txBody>
      </p:sp>
      <p:sp>
        <p:nvSpPr>
          <p:cNvPr id="6246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6328FE14-D67C-442E-8BCE-28F98792724A}"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67</a:t>
            </a:fld>
            <a:endParaRPr lang="en-US" sz="1400" smtClean="0">
              <a:solidFill>
                <a:srgbClr val="CC3300"/>
              </a:solidFill>
              <a:latin typeface="Helvetica" pitchFamily="34" charset="0"/>
              <a:ea typeface="ＭＳ Ｐゴシック" pitchFamily="34" charset="-128"/>
            </a:endParaRPr>
          </a:p>
        </p:txBody>
      </p:sp>
      <p:pic>
        <p:nvPicPr>
          <p:cNvPr id="69637" name="Picture 6"/>
          <p:cNvPicPr>
            <a:picLocks noChangeAspect="1"/>
          </p:cNvPicPr>
          <p:nvPr/>
        </p:nvPicPr>
        <p:blipFill>
          <a:blip r:embed="rId2"/>
          <a:srcRect/>
          <a:stretch>
            <a:fillRect/>
          </a:stretch>
        </p:blipFill>
        <p:spPr bwMode="auto">
          <a:xfrm>
            <a:off x="533400" y="762000"/>
            <a:ext cx="80772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639763"/>
          </a:xfrm>
        </p:spPr>
        <p:txBody>
          <a:bodyPr rtlCol="0">
            <a:normAutofit fontScale="90000"/>
          </a:bodyPr>
          <a:lstStyle/>
          <a:p>
            <a:pPr eaLnBrk="1" fontAlgn="auto" hangingPunct="1">
              <a:spcAft>
                <a:spcPts val="0"/>
              </a:spcAft>
              <a:defRPr/>
            </a:pPr>
            <a:r>
              <a:rPr lang="en-US" dirty="0" smtClean="0">
                <a:ea typeface="ＭＳ Ｐゴシック" pitchFamily="34" charset="-128"/>
              </a:rPr>
              <a:t>Multimedia Extension Architectures</a:t>
            </a:r>
          </a:p>
        </p:txBody>
      </p:sp>
      <p:sp>
        <p:nvSpPr>
          <p:cNvPr id="12291" name="Content Placeholder 2"/>
          <p:cNvSpPr>
            <a:spLocks noGrp="1"/>
          </p:cNvSpPr>
          <p:nvPr>
            <p:ph idx="1"/>
          </p:nvPr>
        </p:nvSpPr>
        <p:spPr>
          <a:xfrm>
            <a:off x="609600" y="914400"/>
            <a:ext cx="8001000" cy="1490663"/>
          </a:xfrm>
        </p:spPr>
        <p:txBody>
          <a:bodyPr rtlCol="0">
            <a:normAutofit fontScale="77500" lnSpcReduction="20000"/>
          </a:bodyPr>
          <a:lstStyle/>
          <a:p>
            <a:pPr eaLnBrk="1" fontAlgn="auto" hangingPunct="1">
              <a:spcAft>
                <a:spcPts val="0"/>
              </a:spcAft>
              <a:buFont typeface="Arial" pitchFamily="34" charset="0"/>
              <a:buChar char="•"/>
              <a:defRPr/>
            </a:pPr>
            <a:r>
              <a:rPr lang="en-US" smtClean="0">
                <a:ea typeface="ＭＳ Ｐゴシック" pitchFamily="34" charset="-128"/>
              </a:rPr>
              <a:t>At the core of multimedia extensions </a:t>
            </a:r>
          </a:p>
          <a:p>
            <a:pPr lvl="1" eaLnBrk="1" fontAlgn="auto" hangingPunct="1">
              <a:spcAft>
                <a:spcPts val="0"/>
              </a:spcAft>
              <a:buFont typeface="Arial" pitchFamily="34" charset="0"/>
              <a:buChar char="–"/>
              <a:defRPr/>
            </a:pPr>
            <a:r>
              <a:rPr lang="en-US" smtClean="0">
                <a:ea typeface="ＭＳ Ｐゴシック" pitchFamily="34" charset="-128"/>
              </a:rPr>
              <a:t>SIMD parallelism </a:t>
            </a:r>
          </a:p>
          <a:p>
            <a:pPr lvl="1" eaLnBrk="1" fontAlgn="auto" hangingPunct="1">
              <a:spcAft>
                <a:spcPts val="0"/>
              </a:spcAft>
              <a:buFont typeface="Arial" pitchFamily="34" charset="0"/>
              <a:buChar char="–"/>
              <a:defRPr/>
            </a:pPr>
            <a:r>
              <a:rPr lang="en-US" smtClean="0">
                <a:ea typeface="ＭＳ Ｐゴシック" pitchFamily="34" charset="-128"/>
              </a:rPr>
              <a:t>Variable-sized data fields: </a:t>
            </a:r>
          </a:p>
          <a:p>
            <a:pPr lvl="1" eaLnBrk="1" fontAlgn="auto" hangingPunct="1">
              <a:spcAft>
                <a:spcPts val="0"/>
              </a:spcAft>
              <a:buFont typeface="Arial" pitchFamily="34" charset="0"/>
              <a:buChar char="–"/>
              <a:defRPr/>
            </a:pPr>
            <a:r>
              <a:rPr lang="en-US" smtClean="0">
                <a:ea typeface="ＭＳ Ｐゴシック" pitchFamily="34" charset="-128"/>
              </a:rPr>
              <a:t>Vector length = register width / type size </a:t>
            </a:r>
          </a:p>
        </p:txBody>
      </p:sp>
      <p:sp>
        <p:nvSpPr>
          <p:cNvPr id="6349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52C111E2-2922-4080-A98E-E0F43CC95C85}"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68</a:t>
            </a:fld>
            <a:endParaRPr lang="en-US" sz="1400" smtClean="0">
              <a:solidFill>
                <a:srgbClr val="CC3300"/>
              </a:solidFill>
              <a:latin typeface="Helvetica" pitchFamily="34" charset="0"/>
              <a:ea typeface="ＭＳ Ｐゴシック" pitchFamily="34" charset="-128"/>
            </a:endParaRPr>
          </a:p>
        </p:txBody>
      </p:sp>
      <p:pic>
        <p:nvPicPr>
          <p:cNvPr id="70661" name="Picture 6"/>
          <p:cNvPicPr>
            <a:picLocks noChangeAspect="1"/>
          </p:cNvPicPr>
          <p:nvPr/>
        </p:nvPicPr>
        <p:blipFill>
          <a:blip r:embed="rId2"/>
          <a:srcRect/>
          <a:stretch>
            <a:fillRect/>
          </a:stretch>
        </p:blipFill>
        <p:spPr bwMode="auto">
          <a:xfrm>
            <a:off x="44450" y="2349500"/>
            <a:ext cx="9055100" cy="405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8E7D2A46-7B6C-4B4D-82B1-5841BFC13E3F}"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69</a:t>
            </a:fld>
            <a:endParaRPr lang="en-US" sz="1400" smtClean="0">
              <a:solidFill>
                <a:srgbClr val="CC3300"/>
              </a:solidFill>
              <a:latin typeface="Helvetica" pitchFamily="34" charset="0"/>
              <a:ea typeface="ＭＳ Ｐゴシック" pitchFamily="34" charset="-128"/>
            </a:endParaRPr>
          </a:p>
        </p:txBody>
      </p:sp>
      <p:sp>
        <p:nvSpPr>
          <p:cNvPr id="13317"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smtClean="0">
                <a:ea typeface="ＭＳ Ｐゴシック" pitchFamily="34" charset="-128"/>
              </a:rPr>
              <a:t>Multimedia / Scientific Applications</a:t>
            </a:r>
          </a:p>
        </p:txBody>
      </p:sp>
      <p:sp>
        <p:nvSpPr>
          <p:cNvPr id="13318" name="Rectangle 3"/>
          <p:cNvSpPr>
            <a:spLocks noGrp="1" noChangeArrowheads="1"/>
          </p:cNvSpPr>
          <p:nvPr>
            <p:ph type="body" idx="1"/>
          </p:nvPr>
        </p:nvSpPr>
        <p:spPr>
          <a:xfrm>
            <a:off x="914400" y="1054100"/>
            <a:ext cx="8001000" cy="4687888"/>
          </a:xfrm>
        </p:spPr>
        <p:txBody>
          <a:bodyPr rtlCol="0">
            <a:normAutofit fontScale="92500" lnSpcReduction="20000"/>
          </a:bodyPr>
          <a:lstStyle/>
          <a:p>
            <a:pPr eaLnBrk="1" fontAlgn="auto" hangingPunct="1">
              <a:lnSpc>
                <a:spcPct val="90000"/>
              </a:lnSpc>
              <a:spcAft>
                <a:spcPts val="0"/>
              </a:spcAft>
              <a:buFont typeface="Arial" pitchFamily="34" charset="0"/>
              <a:buChar char="•"/>
              <a:defRPr/>
            </a:pPr>
            <a:r>
              <a:rPr lang="en-US" smtClean="0">
                <a:ea typeface="ＭＳ Ｐゴシック" pitchFamily="34" charset="-128"/>
              </a:rPr>
              <a:t>Image</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Graphics : 3D games, movies</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Image recognition</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Video encoding/decoding : JPEG, MPEG4</a:t>
            </a:r>
          </a:p>
          <a:p>
            <a:pPr eaLnBrk="1" fontAlgn="auto" hangingPunct="1">
              <a:lnSpc>
                <a:spcPct val="90000"/>
              </a:lnSpc>
              <a:spcAft>
                <a:spcPts val="0"/>
              </a:spcAft>
              <a:buFont typeface="Arial" pitchFamily="34" charset="0"/>
              <a:buChar char="•"/>
              <a:defRPr/>
            </a:pPr>
            <a:r>
              <a:rPr lang="en-US" smtClean="0">
                <a:ea typeface="ＭＳ Ｐゴシック" pitchFamily="34" charset="-128"/>
              </a:rPr>
              <a:t>Sound</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Encoding/decoding: IP phone, MP3</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Speech recognition</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Digital signal processing: Cell phones</a:t>
            </a:r>
          </a:p>
          <a:p>
            <a:pPr eaLnBrk="1" fontAlgn="auto" hangingPunct="1">
              <a:lnSpc>
                <a:spcPct val="90000"/>
              </a:lnSpc>
              <a:spcAft>
                <a:spcPts val="0"/>
              </a:spcAft>
              <a:buFont typeface="Arial" pitchFamily="34" charset="0"/>
              <a:buChar char="•"/>
              <a:defRPr/>
            </a:pPr>
            <a:r>
              <a:rPr lang="en-US" smtClean="0">
                <a:ea typeface="ＭＳ Ｐゴシック" pitchFamily="34" charset="-128"/>
              </a:rPr>
              <a:t>Scientific applications</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Double precision Matrix-Matrix multiplication (DGEMM)</a:t>
            </a:r>
          </a:p>
          <a:p>
            <a:pPr lvl="1" eaLnBrk="1" fontAlgn="auto" hangingPunct="1">
              <a:lnSpc>
                <a:spcPct val="90000"/>
              </a:lnSpc>
              <a:spcAft>
                <a:spcPts val="0"/>
              </a:spcAft>
              <a:buFont typeface="Arial" pitchFamily="34" charset="0"/>
              <a:buChar char="–"/>
              <a:defRPr/>
            </a:pPr>
            <a:r>
              <a:rPr lang="en-US" smtClean="0">
                <a:ea typeface="ＭＳ Ｐゴシック" pitchFamily="34" charset="-128"/>
              </a:rPr>
              <a:t>Y[] = a*X[] + Y[] (SAXPY)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075008B-1D8A-4EFB-8208-E2004FA1083C}" type="slidenum">
              <a:rPr lang="en-US" smtClean="0">
                <a:latin typeface="Arial" charset="0"/>
              </a:rPr>
              <a:pPr fontAlgn="base">
                <a:spcBef>
                  <a:spcPct val="0"/>
                </a:spcBef>
                <a:spcAft>
                  <a:spcPct val="0"/>
                </a:spcAft>
                <a:defRPr/>
              </a:pPr>
              <a:t>7</a:t>
            </a:fld>
            <a:endParaRPr lang="en-US" smtClean="0">
              <a:latin typeface="Arial" charset="0"/>
            </a:endParaRPr>
          </a:p>
        </p:txBody>
      </p:sp>
      <p:sp>
        <p:nvSpPr>
          <p:cNvPr id="8195" name="Rectangle 2"/>
          <p:cNvSpPr>
            <a:spLocks noGrp="1" noChangeArrowheads="1"/>
          </p:cNvSpPr>
          <p:nvPr>
            <p:ph type="title"/>
          </p:nvPr>
        </p:nvSpPr>
        <p:spPr>
          <a:xfrm>
            <a:off x="457200" y="274638"/>
            <a:ext cx="8229600" cy="868362"/>
          </a:xfrm>
        </p:spPr>
        <p:txBody>
          <a:bodyPr/>
          <a:lstStyle/>
          <a:p>
            <a:pPr eaLnBrk="1" hangingPunct="1"/>
            <a:r>
              <a:rPr lang="en-US" sz="4000" smtClean="0"/>
              <a:t>SIMD (cont.)</a:t>
            </a:r>
          </a:p>
        </p:txBody>
      </p:sp>
      <p:sp>
        <p:nvSpPr>
          <p:cNvPr id="90115" name="Rectangle 3"/>
          <p:cNvSpPr>
            <a:spLocks noGrp="1" noChangeArrowheads="1"/>
          </p:cNvSpPr>
          <p:nvPr>
            <p:ph type="body" idx="1"/>
          </p:nvPr>
        </p:nvSpPr>
        <p:spPr>
          <a:xfrm>
            <a:off x="457200" y="1295400"/>
            <a:ext cx="8229600" cy="5257800"/>
          </a:xfrm>
        </p:spPr>
        <p:txBody>
          <a:bodyPr/>
          <a:lstStyle/>
          <a:p>
            <a:pPr eaLnBrk="1" hangingPunct="1"/>
            <a:r>
              <a:rPr lang="en-US" smtClean="0"/>
              <a:t>All active processor executes the same instruction synchronously, but on different data</a:t>
            </a:r>
          </a:p>
          <a:p>
            <a:pPr eaLnBrk="1" hangingPunct="1"/>
            <a:r>
              <a:rPr lang="en-US" smtClean="0"/>
              <a:t>Technically, on a memory access, all active processors must access the </a:t>
            </a:r>
            <a:r>
              <a:rPr lang="en-US" i="1" smtClean="0"/>
              <a:t>same location</a:t>
            </a:r>
            <a:r>
              <a:rPr lang="en-US" smtClean="0"/>
              <a:t> in their local memory. </a:t>
            </a:r>
          </a:p>
          <a:p>
            <a:pPr lvl="1" eaLnBrk="1" hangingPunct="1"/>
            <a:r>
              <a:rPr lang="en-US" smtClean="0"/>
              <a:t>This requirement is sometimes relaxed a bit.</a:t>
            </a:r>
          </a:p>
          <a:p>
            <a:pPr eaLnBrk="1" hangingPunct="1"/>
            <a:r>
              <a:rPr lang="en-US" smtClean="0"/>
              <a:t>The data items form an array (or vector) and an instruction can act on the complete array in one cycle. </a:t>
            </a:r>
            <a:endParaRPr lang="en-US" b="1" i="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8969670F-18ED-4AAD-8D68-896626E0E648}"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70</a:t>
            </a:fld>
            <a:endParaRPr lang="en-US" sz="1400" smtClean="0">
              <a:solidFill>
                <a:srgbClr val="CC3300"/>
              </a:solidFill>
              <a:latin typeface="Helvetica" pitchFamily="34" charset="0"/>
              <a:ea typeface="ＭＳ Ｐゴシック" pitchFamily="34" charset="-128"/>
            </a:endParaRPr>
          </a:p>
        </p:txBody>
      </p:sp>
      <p:sp>
        <p:nvSpPr>
          <p:cNvPr id="14341"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ea typeface="ＭＳ Ｐゴシック" pitchFamily="34" charset="-128"/>
              </a:rPr>
              <a:t>Characteristics of Multimedia Applications</a:t>
            </a:r>
          </a:p>
        </p:txBody>
      </p:sp>
      <p:sp>
        <p:nvSpPr>
          <p:cNvPr id="14342" name="Rectangle 3"/>
          <p:cNvSpPr>
            <a:spLocks noGrp="1" noChangeArrowheads="1"/>
          </p:cNvSpPr>
          <p:nvPr>
            <p:ph type="body" idx="1"/>
          </p:nvPr>
        </p:nvSpPr>
        <p:spPr/>
        <p:txBody>
          <a:bodyPr rtlCol="0">
            <a:normAutofit fontScale="92500" lnSpcReduction="20000"/>
          </a:bodyPr>
          <a:lstStyle/>
          <a:p>
            <a:pPr eaLnBrk="1" fontAlgn="auto" hangingPunct="1">
              <a:lnSpc>
                <a:spcPct val="90000"/>
              </a:lnSpc>
              <a:spcAft>
                <a:spcPts val="0"/>
              </a:spcAft>
              <a:buFont typeface="Arial" pitchFamily="34" charset="0"/>
              <a:buChar char="•"/>
              <a:defRPr/>
            </a:pPr>
            <a:r>
              <a:rPr lang="en-US" dirty="0" smtClean="0">
                <a:ea typeface="ＭＳ Ｐゴシック" pitchFamily="34" charset="-128"/>
              </a:rPr>
              <a:t>Regular data access pattern</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Data items are contiguous in memory </a:t>
            </a:r>
          </a:p>
          <a:p>
            <a:pPr eaLnBrk="1" fontAlgn="auto" hangingPunct="1">
              <a:lnSpc>
                <a:spcPct val="90000"/>
              </a:lnSpc>
              <a:spcAft>
                <a:spcPts val="0"/>
              </a:spcAft>
              <a:buFont typeface="Arial" pitchFamily="34" charset="0"/>
              <a:buChar char="•"/>
              <a:defRPr/>
            </a:pPr>
            <a:r>
              <a:rPr lang="en-US" dirty="0" smtClean="0">
                <a:ea typeface="ＭＳ Ｐゴシック" pitchFamily="34" charset="-128"/>
              </a:rPr>
              <a:t>Short data types</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8, 16, 32 bits</a:t>
            </a:r>
          </a:p>
          <a:p>
            <a:pPr eaLnBrk="1" fontAlgn="auto" hangingPunct="1">
              <a:lnSpc>
                <a:spcPct val="90000"/>
              </a:lnSpc>
              <a:spcAft>
                <a:spcPts val="0"/>
              </a:spcAft>
              <a:buFont typeface="Arial" pitchFamily="34" charset="0"/>
              <a:buChar char="•"/>
              <a:defRPr/>
            </a:pPr>
            <a:r>
              <a:rPr lang="en-US" dirty="0" smtClean="0">
                <a:ea typeface="ＭＳ Ｐゴシック" pitchFamily="34" charset="-128"/>
              </a:rPr>
              <a:t>Data streaming through a series of processing stages</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Some temporal reuse for such data streams</a:t>
            </a:r>
          </a:p>
          <a:p>
            <a:pPr eaLnBrk="1" fontAlgn="auto" hangingPunct="1">
              <a:lnSpc>
                <a:spcPct val="90000"/>
              </a:lnSpc>
              <a:spcAft>
                <a:spcPts val="0"/>
              </a:spcAft>
              <a:buFont typeface="Arial" pitchFamily="34" charset="0"/>
              <a:buChar char="•"/>
              <a:defRPr/>
            </a:pPr>
            <a:r>
              <a:rPr lang="en-US" dirty="0" smtClean="0">
                <a:ea typeface="ＭＳ Ｐゴシック" pitchFamily="34" charset="-128"/>
              </a:rPr>
              <a:t>Sometimes …</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Many constants</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Short iteration counts</a:t>
            </a:r>
          </a:p>
          <a:p>
            <a:pPr lvl="1" eaLnBrk="1" fontAlgn="auto" hangingPunct="1">
              <a:lnSpc>
                <a:spcPct val="90000"/>
              </a:lnSpc>
              <a:spcAft>
                <a:spcPts val="0"/>
              </a:spcAft>
              <a:buFont typeface="Arial" pitchFamily="34" charset="0"/>
              <a:buChar char="–"/>
              <a:defRPr/>
            </a:pPr>
            <a:r>
              <a:rPr lang="en-US" dirty="0" smtClean="0">
                <a:ea typeface="ＭＳ Ｐゴシック" pitchFamily="34" charset="-128"/>
              </a:rPr>
              <a:t>Requires saturation arithmetic</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334963"/>
          </a:xfrm>
        </p:spPr>
        <p:txBody>
          <a:bodyPr/>
          <a:lstStyle/>
          <a:p>
            <a:r>
              <a:rPr lang="en-US" sz="2400" smtClean="0"/>
              <a:t>Saturation Arithmetic</a:t>
            </a:r>
          </a:p>
        </p:txBody>
      </p:sp>
      <p:sp>
        <p:nvSpPr>
          <p:cNvPr id="73731" name="Content Placeholder 2"/>
          <p:cNvSpPr>
            <a:spLocks noGrp="1"/>
          </p:cNvSpPr>
          <p:nvPr>
            <p:ph idx="1"/>
          </p:nvPr>
        </p:nvSpPr>
        <p:spPr>
          <a:xfrm>
            <a:off x="152400" y="381000"/>
            <a:ext cx="8915400" cy="6324600"/>
          </a:xfrm>
        </p:spPr>
        <p:txBody>
          <a:bodyPr/>
          <a:lstStyle/>
          <a:p>
            <a:r>
              <a:rPr lang="en-US" sz="1600" b="1" smtClean="0"/>
              <a:t>Saturation arithmetic</a:t>
            </a:r>
            <a:r>
              <a:rPr lang="en-US" sz="1600" smtClean="0"/>
              <a:t> is a version of </a:t>
            </a:r>
            <a:r>
              <a:rPr lang="en-US" sz="1600" smtClean="0">
                <a:hlinkClick r:id="rId2" action="ppaction://hlinkfile" tooltip="Arithmetic"/>
              </a:rPr>
              <a:t>arithmetic</a:t>
            </a:r>
            <a:r>
              <a:rPr lang="en-US" sz="1600" smtClean="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sz="1600" smtClean="0"/>
              <a:t>For example, if the valid range of values is from -100 to 100, the following operations produce the following values:</a:t>
            </a:r>
          </a:p>
          <a:p>
            <a:r>
              <a:rPr lang="en-US" sz="1600" smtClean="0"/>
              <a:t>60 + 43 = 100</a:t>
            </a:r>
          </a:p>
          <a:p>
            <a:r>
              <a:rPr lang="en-US" sz="1600" smtClean="0"/>
              <a:t>(60 + 43) − 150 = −50</a:t>
            </a:r>
          </a:p>
          <a:p>
            <a:r>
              <a:rPr lang="en-US" sz="1600" smtClean="0"/>
              <a:t>43 − 150 = −100</a:t>
            </a:r>
          </a:p>
          <a:p>
            <a:r>
              <a:rPr lang="en-US" sz="1600" smtClean="0"/>
              <a:t>60 + (43 − 150) = −40</a:t>
            </a:r>
          </a:p>
          <a:p>
            <a:r>
              <a:rPr lang="en-US" sz="1600" smtClean="0"/>
              <a:t>10 × 11 = 100</a:t>
            </a:r>
          </a:p>
          <a:p>
            <a:r>
              <a:rPr lang="en-US" sz="1600" smtClean="0"/>
              <a:t>99 × 99 = 100</a:t>
            </a:r>
          </a:p>
          <a:p>
            <a:r>
              <a:rPr lang="en-US" sz="1600" smtClean="0"/>
              <a:t>30 × (5 − 1) = 100</a:t>
            </a:r>
          </a:p>
          <a:p>
            <a:r>
              <a:rPr lang="en-US" sz="1600" smtClean="0"/>
              <a:t>30 × 5 − 30 × 1 = 70</a:t>
            </a:r>
          </a:p>
          <a:p>
            <a:r>
              <a:rPr lang="en-US" sz="1600" smtClean="0"/>
              <a:t>As can be seen from these examples, familiar properties like </a:t>
            </a:r>
            <a:r>
              <a:rPr lang="en-US" sz="1600" smtClean="0">
                <a:hlinkClick r:id="rId3" action="ppaction://hlinkfile" tooltip="Associativity"/>
              </a:rPr>
              <a:t>associativity</a:t>
            </a:r>
            <a:r>
              <a:rPr lang="en-US" sz="1600" smtClean="0"/>
              <a:t> and </a:t>
            </a:r>
            <a:r>
              <a:rPr lang="en-US" sz="1600" smtClean="0">
                <a:hlinkClick r:id="rId4" action="ppaction://hlinkfile" tooltip="Distributivity"/>
              </a:rPr>
              <a:t>distributivity</a:t>
            </a:r>
            <a:r>
              <a:rPr lang="en-US" sz="1600" smtClean="0"/>
              <a:t> fail in saturation arithmetic. This makes it unpleasant to deal with in abstract mathematics, but it has an important role to play in digital hardware and algorithms.</a:t>
            </a:r>
          </a:p>
          <a:p>
            <a:r>
              <a:rPr lang="en-US" sz="1600" smtClean="0"/>
              <a:t>Typically, early computer </a:t>
            </a:r>
            <a:r>
              <a:rPr lang="en-US" sz="1600" smtClean="0">
                <a:hlinkClick r:id="rId5" action="ppaction://hlinkfile" tooltip="Microprocessor"/>
              </a:rPr>
              <a:t>microprocessors</a:t>
            </a:r>
            <a:r>
              <a:rPr lang="en-US" sz="1600" smtClean="0"/>
              <a:t> did not implement integer arithmetic operations using saturation arithmetic; instead, they used the easier-to-implement </a:t>
            </a:r>
            <a:r>
              <a:rPr lang="en-US" sz="1600" smtClean="0">
                <a:hlinkClick r:id="rId6" action="ppaction://hlinkfile" tooltip="Modular arithmetic"/>
              </a:rPr>
              <a:t>modular arithmetic</a:t>
            </a:r>
            <a:r>
              <a:rPr lang="en-US" sz="1600" smtClean="0"/>
              <a:t>, in which values exceeding the maximum value "</a:t>
            </a:r>
            <a:r>
              <a:rPr lang="en-US" sz="1600" smtClean="0">
                <a:hlinkClick r:id="rId7" action="ppaction://hlinkfile" tooltip="Integer overflow"/>
              </a:rPr>
              <a:t>wrap around</a:t>
            </a:r>
            <a:r>
              <a:rPr lang="en-US" sz="1600" smtClean="0"/>
              <a:t>" to the minimum value, like the hours on a clock passing </a:t>
            </a:r>
          </a:p>
          <a:p>
            <a:endParaRPr lang="en-US" smtClean="0"/>
          </a:p>
        </p:txBody>
      </p:sp>
      <p:sp>
        <p:nvSpPr>
          <p:cNvPr id="4" name="Slide Number Placeholder 3"/>
          <p:cNvSpPr>
            <a:spLocks noGrp="1"/>
          </p:cNvSpPr>
          <p:nvPr>
            <p:ph type="sldNum" sz="quarter" idx="12"/>
          </p:nvPr>
        </p:nvSpPr>
        <p:spPr/>
        <p:txBody>
          <a:bodyPr/>
          <a:lstStyle/>
          <a:p>
            <a:pPr>
              <a:defRPr/>
            </a:pPr>
            <a:fld id="{6A9EDA9D-E7D9-4C22-ABCC-076287E2C3EE}"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122238"/>
            <a:ext cx="8229600" cy="563562"/>
          </a:xfrm>
        </p:spPr>
        <p:txBody>
          <a:bodyPr/>
          <a:lstStyle/>
          <a:p>
            <a:pPr eaLnBrk="1" hangingPunct="1"/>
            <a:r>
              <a:rPr lang="en-US" smtClean="0">
                <a:ea typeface="ＭＳ Ｐゴシック" pitchFamily="34" charset="-128"/>
              </a:rPr>
              <a:t>Why SIMD</a:t>
            </a:r>
          </a:p>
        </p:txBody>
      </p:sp>
      <p:sp>
        <p:nvSpPr>
          <p:cNvPr id="15363" name="Content Placeholder 2"/>
          <p:cNvSpPr>
            <a:spLocks noGrp="1"/>
          </p:cNvSpPr>
          <p:nvPr>
            <p:ph idx="1"/>
          </p:nvPr>
        </p:nvSpPr>
        <p:spPr>
          <a:xfrm>
            <a:off x="609600" y="914400"/>
            <a:ext cx="8001000" cy="4997450"/>
          </a:xfrm>
        </p:spPr>
        <p:txBody>
          <a:bodyPr rtlCol="0">
            <a:normAutofit fontScale="92500" lnSpcReduction="20000"/>
          </a:bodyPr>
          <a:lstStyle/>
          <a:p>
            <a:pPr eaLnBrk="1" fontAlgn="auto" hangingPunct="1">
              <a:spcAft>
                <a:spcPts val="0"/>
              </a:spcAft>
              <a:defRPr/>
            </a:pPr>
            <a:r>
              <a:rPr lang="en-US" dirty="0" smtClean="0">
                <a:ea typeface="ＭＳ Ｐゴシック" pitchFamily="34" charset="-128"/>
              </a:rPr>
              <a:t>More parallelism </a:t>
            </a:r>
          </a:p>
          <a:p>
            <a:pPr lvl="1" eaLnBrk="1" fontAlgn="auto" hangingPunct="1">
              <a:spcAft>
                <a:spcPts val="0"/>
              </a:spcAft>
              <a:defRPr/>
            </a:pPr>
            <a:r>
              <a:rPr lang="en-US" sz="3000" dirty="0" smtClean="0">
                <a:ea typeface="ＭＳ Ｐゴシック" pitchFamily="34" charset="-128"/>
              </a:rPr>
              <a:t>When parallelism is abundant </a:t>
            </a:r>
          </a:p>
          <a:p>
            <a:pPr lvl="1" eaLnBrk="1" fontAlgn="auto" hangingPunct="1">
              <a:spcAft>
                <a:spcPts val="0"/>
              </a:spcAft>
              <a:defRPr/>
            </a:pPr>
            <a:r>
              <a:rPr lang="en-US" sz="3000" dirty="0" smtClean="0">
                <a:ea typeface="ＭＳ Ｐゴシック" pitchFamily="34" charset="-128"/>
              </a:rPr>
              <a:t>SIMD in addition to ILP  </a:t>
            </a:r>
          </a:p>
          <a:p>
            <a:pPr lvl="2" eaLnBrk="1" fontAlgn="auto" hangingPunct="1">
              <a:spcAft>
                <a:spcPts val="0"/>
              </a:spcAft>
              <a:defRPr/>
            </a:pPr>
            <a:r>
              <a:rPr lang="en-US" sz="2600" dirty="0" smtClean="0">
                <a:ea typeface="ＭＳ Ｐゴシック" pitchFamily="34" charset="-128"/>
              </a:rPr>
              <a:t>instruction level parallelism) </a:t>
            </a:r>
          </a:p>
          <a:p>
            <a:pPr eaLnBrk="1" fontAlgn="auto" hangingPunct="1">
              <a:spcAft>
                <a:spcPts val="0"/>
              </a:spcAft>
              <a:defRPr/>
            </a:pPr>
            <a:r>
              <a:rPr lang="en-US" dirty="0" smtClean="0">
                <a:ea typeface="ＭＳ Ｐゴシック" pitchFamily="34" charset="-128"/>
              </a:rPr>
              <a:t>Simple design </a:t>
            </a:r>
          </a:p>
          <a:p>
            <a:pPr lvl="1" eaLnBrk="1" fontAlgn="auto" hangingPunct="1">
              <a:spcAft>
                <a:spcPts val="0"/>
              </a:spcAft>
              <a:defRPr/>
            </a:pPr>
            <a:r>
              <a:rPr lang="en-US" sz="3000" dirty="0" smtClean="0">
                <a:ea typeface="ＭＳ Ｐゴシック" pitchFamily="34" charset="-128"/>
              </a:rPr>
              <a:t>Replicated functional units </a:t>
            </a:r>
          </a:p>
          <a:p>
            <a:pPr eaLnBrk="1" fontAlgn="auto" hangingPunct="1">
              <a:spcAft>
                <a:spcPts val="0"/>
              </a:spcAft>
              <a:defRPr/>
            </a:pPr>
            <a:r>
              <a:rPr lang="en-US" dirty="0" smtClean="0">
                <a:ea typeface="ＭＳ Ｐゴシック" pitchFamily="34" charset="-128"/>
              </a:rPr>
              <a:t>Small die area </a:t>
            </a:r>
          </a:p>
          <a:p>
            <a:pPr lvl="1" eaLnBrk="1" fontAlgn="auto" hangingPunct="1">
              <a:spcAft>
                <a:spcPts val="0"/>
              </a:spcAft>
              <a:defRPr/>
            </a:pPr>
            <a:r>
              <a:rPr lang="en-US" dirty="0" smtClean="0">
                <a:ea typeface="ＭＳ Ｐゴシック" pitchFamily="34" charset="-128"/>
              </a:rPr>
              <a:t>No heavily ported register files </a:t>
            </a:r>
          </a:p>
          <a:p>
            <a:pPr lvl="1" eaLnBrk="1" fontAlgn="auto" hangingPunct="1">
              <a:spcAft>
                <a:spcPts val="0"/>
              </a:spcAft>
              <a:defRPr/>
            </a:pPr>
            <a:r>
              <a:rPr lang="en-US" dirty="0" smtClean="0">
                <a:ea typeface="ＭＳ Ｐゴシック" pitchFamily="34" charset="-128"/>
              </a:rPr>
              <a:t>Die area: +MAX-2(HP): 0.1% +VIS(Sun): 3.0% </a:t>
            </a:r>
          </a:p>
          <a:p>
            <a:pPr eaLnBrk="1" fontAlgn="auto" hangingPunct="1">
              <a:spcAft>
                <a:spcPts val="0"/>
              </a:spcAft>
              <a:defRPr/>
            </a:pPr>
            <a:r>
              <a:rPr lang="en-US" dirty="0" smtClean="0">
                <a:ea typeface="ＭＳ Ｐゴシック" pitchFamily="34" charset="-128"/>
              </a:rPr>
              <a:t>Must be explicitly exposed to the hardware </a:t>
            </a:r>
          </a:p>
          <a:p>
            <a:pPr lvl="1" eaLnBrk="1" fontAlgn="auto" hangingPunct="1">
              <a:spcAft>
                <a:spcPts val="0"/>
              </a:spcAft>
              <a:defRPr/>
            </a:pPr>
            <a:r>
              <a:rPr lang="en-US" dirty="0" smtClean="0">
                <a:ea typeface="ＭＳ Ｐゴシック" pitchFamily="34" charset="-128"/>
              </a:rPr>
              <a:t>By the compiler or by the programmer</a:t>
            </a:r>
          </a:p>
        </p:txBody>
      </p:sp>
      <p:sp>
        <p:nvSpPr>
          <p:cNvPr id="6656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D8976FB5-4616-4AE5-BC39-CFCBD2AB95FE}"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72</a:t>
            </a:fld>
            <a:endParaRPr lang="en-US" sz="1400" smtClean="0">
              <a:solidFill>
                <a:srgbClr val="CC3300"/>
              </a:solidFill>
              <a:latin typeface="Helvetic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smtClean="0">
                <a:ea typeface="ＭＳ Ｐゴシック" pitchFamily="34" charset="-128"/>
              </a:rPr>
              <a:t>Programming Multimedia Extensions</a:t>
            </a:r>
          </a:p>
        </p:txBody>
      </p:sp>
      <p:sp>
        <p:nvSpPr>
          <p:cNvPr id="16387" name="Content Placeholder 2"/>
          <p:cNvSpPr>
            <a:spLocks noGrp="1"/>
          </p:cNvSpPr>
          <p:nvPr>
            <p:ph idx="1"/>
          </p:nvPr>
        </p:nvSpPr>
        <p:spPr>
          <a:xfrm>
            <a:off x="609600" y="1401763"/>
            <a:ext cx="8001000" cy="4999037"/>
          </a:xfrm>
        </p:spPr>
        <p:txBody>
          <a:bodyPr rtlCol="0">
            <a:normAutofit lnSpcReduction="10000"/>
          </a:bodyPr>
          <a:lstStyle/>
          <a:p>
            <a:pPr eaLnBrk="1" fontAlgn="auto" hangingPunct="1">
              <a:spcAft>
                <a:spcPts val="0"/>
              </a:spcAft>
              <a:buFont typeface="Arial" pitchFamily="34" charset="0"/>
              <a:buChar char="•"/>
              <a:defRPr/>
            </a:pPr>
            <a:r>
              <a:rPr lang="en-US" dirty="0" smtClean="0">
                <a:ea typeface="ＭＳ Ｐゴシック" pitchFamily="34" charset="-128"/>
              </a:rPr>
              <a:t>Language extension</a:t>
            </a:r>
          </a:p>
          <a:p>
            <a:pPr lvl="1" eaLnBrk="1" fontAlgn="auto" hangingPunct="1">
              <a:spcAft>
                <a:spcPts val="0"/>
              </a:spcAft>
              <a:buFont typeface="Arial" pitchFamily="34" charset="0"/>
              <a:buChar char="–"/>
              <a:defRPr/>
            </a:pPr>
            <a:r>
              <a:rPr lang="en-US" dirty="0" smtClean="0">
                <a:ea typeface="ＭＳ Ｐゴシック" pitchFamily="34" charset="-128"/>
              </a:rPr>
              <a:t> Programming interface similar to function call </a:t>
            </a:r>
          </a:p>
          <a:p>
            <a:pPr lvl="1" eaLnBrk="1" fontAlgn="auto" hangingPunct="1">
              <a:spcAft>
                <a:spcPts val="0"/>
              </a:spcAft>
              <a:buFont typeface="Arial" pitchFamily="34" charset="0"/>
              <a:buChar char="–"/>
              <a:defRPr/>
            </a:pPr>
            <a:r>
              <a:rPr lang="en-US" dirty="0" smtClean="0">
                <a:ea typeface="ＭＳ Ｐゴシック" pitchFamily="34" charset="-128"/>
              </a:rPr>
              <a:t>C: built-in functions, Fortran: </a:t>
            </a:r>
            <a:r>
              <a:rPr lang="en-US" dirty="0" err="1" smtClean="0">
                <a:ea typeface="ＭＳ Ｐゴシック" pitchFamily="34" charset="-128"/>
              </a:rPr>
              <a:t>intrinsics</a:t>
            </a:r>
            <a:r>
              <a:rPr lang="en-US" dirty="0" smtClean="0">
                <a:ea typeface="ＭＳ Ｐゴシック" pitchFamily="34" charset="-128"/>
              </a:rPr>
              <a:t> </a:t>
            </a:r>
          </a:p>
          <a:p>
            <a:pPr lvl="1" eaLnBrk="1" fontAlgn="auto" hangingPunct="1">
              <a:spcAft>
                <a:spcPts val="0"/>
              </a:spcAft>
              <a:buFont typeface="Arial" pitchFamily="34" charset="0"/>
              <a:buChar char="–"/>
              <a:defRPr/>
            </a:pPr>
            <a:r>
              <a:rPr lang="en-US" dirty="0" smtClean="0">
                <a:ea typeface="ＭＳ Ｐゴシック" pitchFamily="34" charset="-128"/>
              </a:rPr>
              <a:t>Most native compilers support their own multimedia extensions </a:t>
            </a:r>
          </a:p>
          <a:p>
            <a:pPr lvl="2" eaLnBrk="1" fontAlgn="auto" hangingPunct="1">
              <a:spcAft>
                <a:spcPts val="0"/>
              </a:spcAft>
              <a:buFont typeface="Arial" pitchFamily="34" charset="0"/>
              <a:buChar char="•"/>
              <a:defRPr/>
            </a:pPr>
            <a:r>
              <a:rPr lang="en-US" dirty="0" smtClean="0">
                <a:ea typeface="ＭＳ Ｐゴシック" pitchFamily="34" charset="-128"/>
              </a:rPr>
              <a:t>GCC: -</a:t>
            </a:r>
            <a:r>
              <a:rPr lang="en-US" dirty="0" err="1" smtClean="0">
                <a:ea typeface="ＭＳ Ｐゴシック" pitchFamily="34" charset="-128"/>
              </a:rPr>
              <a:t>faltivec</a:t>
            </a:r>
            <a:r>
              <a:rPr lang="en-US" dirty="0" smtClean="0">
                <a:ea typeface="ＭＳ Ｐゴシック" pitchFamily="34" charset="-128"/>
              </a:rPr>
              <a:t>, -msse2 </a:t>
            </a:r>
          </a:p>
          <a:p>
            <a:pPr lvl="2" eaLnBrk="1" fontAlgn="auto" hangingPunct="1">
              <a:spcAft>
                <a:spcPts val="0"/>
              </a:spcAft>
              <a:buFont typeface="Arial" pitchFamily="34" charset="0"/>
              <a:buChar char="•"/>
              <a:defRPr/>
            </a:pPr>
            <a:r>
              <a:rPr lang="en-US" dirty="0" err="1" smtClean="0">
                <a:ea typeface="ＭＳ Ｐゴシック" pitchFamily="34" charset="-128"/>
              </a:rPr>
              <a:t>AltiVec</a:t>
            </a:r>
            <a:r>
              <a:rPr lang="en-US" dirty="0" smtClean="0">
                <a:ea typeface="ＭＳ Ｐゴシック" pitchFamily="34" charset="-128"/>
              </a:rPr>
              <a:t>: </a:t>
            </a:r>
            <a:r>
              <a:rPr lang="en-US" dirty="0" err="1" smtClean="0">
                <a:ea typeface="ＭＳ Ｐゴシック" pitchFamily="34" charset="-128"/>
              </a:rPr>
              <a:t>dst</a:t>
            </a:r>
            <a:r>
              <a:rPr lang="en-US" dirty="0" smtClean="0">
                <a:ea typeface="ＭＳ Ｐゴシック" pitchFamily="34" charset="-128"/>
              </a:rPr>
              <a:t>= </a:t>
            </a:r>
            <a:r>
              <a:rPr lang="en-US" dirty="0" err="1" smtClean="0">
                <a:ea typeface="ＭＳ Ｐゴシック" pitchFamily="34" charset="-128"/>
              </a:rPr>
              <a:t>vec_add</a:t>
            </a:r>
            <a:r>
              <a:rPr lang="en-US" dirty="0" smtClean="0">
                <a:ea typeface="ＭＳ Ｐゴシック" pitchFamily="34" charset="-128"/>
              </a:rPr>
              <a:t>(src1, src2); </a:t>
            </a:r>
          </a:p>
          <a:p>
            <a:pPr lvl="2" eaLnBrk="1" fontAlgn="auto" hangingPunct="1">
              <a:spcAft>
                <a:spcPts val="0"/>
              </a:spcAft>
              <a:buFont typeface="Arial" pitchFamily="34" charset="0"/>
              <a:buChar char="•"/>
              <a:defRPr/>
            </a:pPr>
            <a:r>
              <a:rPr lang="en-US" dirty="0" smtClean="0">
                <a:ea typeface="ＭＳ Ｐゴシック" pitchFamily="34" charset="-128"/>
              </a:rPr>
              <a:t>SSE2: </a:t>
            </a:r>
            <a:r>
              <a:rPr lang="en-US" dirty="0" err="1" smtClean="0">
                <a:ea typeface="ＭＳ Ｐゴシック" pitchFamily="34" charset="-128"/>
              </a:rPr>
              <a:t>dst</a:t>
            </a:r>
            <a:r>
              <a:rPr lang="en-US" dirty="0" smtClean="0">
                <a:ea typeface="ＭＳ Ｐゴシック" pitchFamily="34" charset="-128"/>
              </a:rPr>
              <a:t>= _</a:t>
            </a:r>
            <a:r>
              <a:rPr lang="en-US" dirty="0" err="1" smtClean="0">
                <a:ea typeface="ＭＳ Ｐゴシック" pitchFamily="34" charset="-128"/>
              </a:rPr>
              <a:t>mm_add_ps</a:t>
            </a:r>
            <a:r>
              <a:rPr lang="en-US" dirty="0" smtClean="0">
                <a:ea typeface="ＭＳ Ｐゴシック" pitchFamily="34" charset="-128"/>
              </a:rPr>
              <a:t>(src1, src2); </a:t>
            </a:r>
          </a:p>
          <a:p>
            <a:pPr lvl="2" eaLnBrk="1" fontAlgn="auto" hangingPunct="1">
              <a:spcAft>
                <a:spcPts val="0"/>
              </a:spcAft>
              <a:buFont typeface="Arial" pitchFamily="34" charset="0"/>
              <a:buChar char="•"/>
              <a:defRPr/>
            </a:pPr>
            <a:r>
              <a:rPr lang="en-US" dirty="0" smtClean="0">
                <a:ea typeface="ＭＳ Ｐゴシック" pitchFamily="34" charset="-128"/>
              </a:rPr>
              <a:t>BG/L: </a:t>
            </a:r>
            <a:r>
              <a:rPr lang="en-US" dirty="0" err="1" smtClean="0">
                <a:ea typeface="ＭＳ Ｐゴシック" pitchFamily="34" charset="-128"/>
              </a:rPr>
              <a:t>dst</a:t>
            </a:r>
            <a:r>
              <a:rPr lang="en-US" dirty="0" smtClean="0">
                <a:ea typeface="ＭＳ Ｐゴシック" pitchFamily="34" charset="-128"/>
              </a:rPr>
              <a:t>= __</a:t>
            </a:r>
            <a:r>
              <a:rPr lang="en-US" dirty="0" err="1" smtClean="0">
                <a:ea typeface="ＭＳ Ｐゴシック" pitchFamily="34" charset="-128"/>
              </a:rPr>
              <a:t>fpadd</a:t>
            </a:r>
            <a:r>
              <a:rPr lang="en-US" dirty="0" smtClean="0">
                <a:ea typeface="ＭＳ Ｐゴシック" pitchFamily="34" charset="-128"/>
              </a:rPr>
              <a:t>(src1, src2); </a:t>
            </a:r>
          </a:p>
          <a:p>
            <a:pPr lvl="2" eaLnBrk="1" fontAlgn="auto" hangingPunct="1">
              <a:spcAft>
                <a:spcPts val="0"/>
              </a:spcAft>
              <a:buFont typeface="Arial" pitchFamily="34" charset="0"/>
              <a:buChar char="•"/>
              <a:defRPr/>
            </a:pPr>
            <a:r>
              <a:rPr lang="en-US" dirty="0" smtClean="0">
                <a:ea typeface="ＭＳ Ｐゴシック" pitchFamily="34" charset="-128"/>
              </a:rPr>
              <a:t>No Standard ! </a:t>
            </a:r>
          </a:p>
          <a:p>
            <a:pPr eaLnBrk="1" fontAlgn="auto" hangingPunct="1">
              <a:spcAft>
                <a:spcPts val="0"/>
              </a:spcAft>
              <a:buFont typeface="Arial" pitchFamily="34" charset="0"/>
              <a:buChar char="•"/>
              <a:defRPr/>
            </a:pPr>
            <a:r>
              <a:rPr lang="en-US" dirty="0" smtClean="0">
                <a:ea typeface="ＭＳ Ｐゴシック" pitchFamily="34" charset="-128"/>
              </a:rPr>
              <a:t>Need automatic compilation</a:t>
            </a:r>
          </a:p>
        </p:txBody>
      </p:sp>
      <p:sp>
        <p:nvSpPr>
          <p:cNvPr id="6758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C29731AB-DA44-49D9-8548-0FEB06D58DEC}"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73</a:t>
            </a:fld>
            <a:endParaRPr lang="en-US" sz="1400" smtClean="0">
              <a:solidFill>
                <a:srgbClr val="CC3300"/>
              </a:solidFill>
              <a:latin typeface="Helvetic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381000" y="228600"/>
            <a:ext cx="8229600" cy="1143000"/>
          </a:xfrm>
        </p:spPr>
        <p:txBody>
          <a:bodyPr/>
          <a:lstStyle/>
          <a:p>
            <a:pPr eaLnBrk="1" hangingPunct="1"/>
            <a:r>
              <a:rPr lang="en-US" sz="4000" smtClean="0">
                <a:ea typeface="ＭＳ Ｐゴシック" pitchFamily="34" charset="-128"/>
              </a:rPr>
              <a:t>Programming Complexity Issues</a:t>
            </a:r>
          </a:p>
        </p:txBody>
      </p:sp>
      <p:sp>
        <p:nvSpPr>
          <p:cNvPr id="17411" name="Content Placeholder 2"/>
          <p:cNvSpPr>
            <a:spLocks noGrp="1"/>
          </p:cNvSpPr>
          <p:nvPr>
            <p:ph idx="1"/>
          </p:nvPr>
        </p:nvSpPr>
        <p:spPr>
          <a:xfrm>
            <a:off x="609600" y="1371600"/>
            <a:ext cx="8001000" cy="48768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ea typeface="ＭＳ Ｐゴシック" pitchFamily="34" charset="-128"/>
              </a:rPr>
              <a:t>High level: Use compiler </a:t>
            </a:r>
          </a:p>
          <a:p>
            <a:pPr lvl="1" eaLnBrk="1" fontAlgn="auto" hangingPunct="1">
              <a:spcAft>
                <a:spcPts val="0"/>
              </a:spcAft>
              <a:buFont typeface="Arial" pitchFamily="34" charset="0"/>
              <a:buChar char="–"/>
              <a:defRPr/>
            </a:pPr>
            <a:r>
              <a:rPr lang="en-US" dirty="0" smtClean="0">
                <a:ea typeface="ＭＳ Ｐゴシック" pitchFamily="34" charset="-128"/>
              </a:rPr>
              <a:t>may not always be successful </a:t>
            </a:r>
          </a:p>
          <a:p>
            <a:pPr eaLnBrk="1" fontAlgn="auto" hangingPunct="1">
              <a:spcAft>
                <a:spcPts val="0"/>
              </a:spcAft>
              <a:buFont typeface="Arial" pitchFamily="34" charset="0"/>
              <a:buChar char="•"/>
              <a:defRPr/>
            </a:pPr>
            <a:r>
              <a:rPr lang="en-US" dirty="0" smtClean="0">
                <a:ea typeface="ＭＳ Ｐゴシック" pitchFamily="34" charset="-128"/>
              </a:rPr>
              <a:t>Low level: Use </a:t>
            </a:r>
            <a:r>
              <a:rPr lang="en-US" dirty="0" err="1" smtClean="0">
                <a:ea typeface="ＭＳ Ｐゴシック" pitchFamily="34" charset="-128"/>
              </a:rPr>
              <a:t>intrinsics</a:t>
            </a:r>
            <a:r>
              <a:rPr lang="en-US" dirty="0" smtClean="0">
                <a:ea typeface="ＭＳ Ｐゴシック" pitchFamily="34" charset="-128"/>
              </a:rPr>
              <a:t> or inline assembly tedious and error prone </a:t>
            </a:r>
          </a:p>
          <a:p>
            <a:pPr eaLnBrk="1" fontAlgn="auto" hangingPunct="1">
              <a:spcAft>
                <a:spcPts val="0"/>
              </a:spcAft>
              <a:buFont typeface="Arial" pitchFamily="34" charset="0"/>
              <a:buChar char="•"/>
              <a:defRPr/>
            </a:pPr>
            <a:r>
              <a:rPr lang="en-US" dirty="0" smtClean="0">
                <a:ea typeface="ＭＳ Ｐゴシック" pitchFamily="34" charset="-128"/>
              </a:rPr>
              <a:t>Data must be aligned, and adjacent in memory</a:t>
            </a:r>
          </a:p>
          <a:p>
            <a:pPr lvl="1" eaLnBrk="1" fontAlgn="auto" hangingPunct="1">
              <a:spcAft>
                <a:spcPts val="0"/>
              </a:spcAft>
              <a:buFont typeface="Arial" pitchFamily="34" charset="0"/>
              <a:buChar char="–"/>
              <a:defRPr/>
            </a:pPr>
            <a:r>
              <a:rPr lang="en-US" dirty="0" smtClean="0">
                <a:ea typeface="ＭＳ Ｐゴシック" pitchFamily="34" charset="-128"/>
              </a:rPr>
              <a:t>Unaligned data may produce incorrect results </a:t>
            </a:r>
          </a:p>
          <a:p>
            <a:pPr lvl="1" eaLnBrk="1" fontAlgn="auto" hangingPunct="1">
              <a:spcAft>
                <a:spcPts val="0"/>
              </a:spcAft>
              <a:buFont typeface="Arial" pitchFamily="34" charset="0"/>
              <a:buChar char="–"/>
              <a:defRPr/>
            </a:pPr>
            <a:r>
              <a:rPr lang="en-US" dirty="0" smtClean="0">
                <a:ea typeface="ＭＳ Ｐゴシック" pitchFamily="34" charset="-128"/>
              </a:rPr>
              <a:t>May need to copy to get adjacency (overhead) </a:t>
            </a:r>
          </a:p>
          <a:p>
            <a:pPr eaLnBrk="1" fontAlgn="auto" hangingPunct="1">
              <a:spcAft>
                <a:spcPts val="0"/>
              </a:spcAft>
              <a:buFont typeface="Arial" pitchFamily="34" charset="0"/>
              <a:buChar char="•"/>
              <a:defRPr/>
            </a:pPr>
            <a:r>
              <a:rPr lang="en-US" dirty="0" smtClean="0">
                <a:ea typeface="ＭＳ Ｐゴシック" pitchFamily="34" charset="-128"/>
              </a:rPr>
              <a:t>Control flow introduces complexity and inefficiency </a:t>
            </a:r>
          </a:p>
          <a:p>
            <a:pPr eaLnBrk="1" fontAlgn="auto" hangingPunct="1">
              <a:spcAft>
                <a:spcPts val="0"/>
              </a:spcAft>
              <a:buFont typeface="Arial" pitchFamily="34" charset="0"/>
              <a:buChar char="•"/>
              <a:defRPr/>
            </a:pPr>
            <a:r>
              <a:rPr lang="en-US" dirty="0" smtClean="0">
                <a:ea typeface="ＭＳ Ｐゴシック" pitchFamily="34" charset="-128"/>
              </a:rPr>
              <a:t>Exceptions may be masked</a:t>
            </a:r>
          </a:p>
        </p:txBody>
      </p:sp>
      <p:sp>
        <p:nvSpPr>
          <p:cNvPr id="6861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1748121F-E5AF-4E56-A588-BC6895D9450C}"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74</a:t>
            </a:fld>
            <a:endParaRPr lang="en-US" sz="1400" smtClean="0">
              <a:solidFill>
                <a:srgbClr val="CC3300"/>
              </a:solidFill>
              <a:latin typeface="Helvetic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52EC202C-F234-4EC4-8FBE-6304D20E4EB7}"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75</a:t>
            </a:fld>
            <a:endParaRPr lang="en-US" sz="1400" smtClean="0">
              <a:solidFill>
                <a:srgbClr val="CC3300"/>
              </a:solidFill>
              <a:latin typeface="Helvetica" pitchFamily="34" charset="0"/>
              <a:ea typeface="ＭＳ Ｐゴシック" pitchFamily="34" charset="-128"/>
            </a:endParaRPr>
          </a:p>
        </p:txBody>
      </p:sp>
      <p:sp>
        <p:nvSpPr>
          <p:cNvPr id="77827" name="Rectangle 2"/>
          <p:cNvSpPr>
            <a:spLocks noGrp="1" noChangeArrowheads="1"/>
          </p:cNvSpPr>
          <p:nvPr>
            <p:ph type="title"/>
          </p:nvPr>
        </p:nvSpPr>
        <p:spPr/>
        <p:txBody>
          <a:bodyPr/>
          <a:lstStyle/>
          <a:p>
            <a:pPr eaLnBrk="1" hangingPunct="1"/>
            <a:r>
              <a:rPr lang="en-US" smtClean="0">
                <a:ea typeface="ＭＳ Ｐゴシック" pitchFamily="34" charset="-128"/>
              </a:rPr>
              <a:t>1.  Independent ALU Ops</a:t>
            </a:r>
          </a:p>
        </p:txBody>
      </p:sp>
      <p:sp>
        <p:nvSpPr>
          <p:cNvPr id="77828" name="Text Box 3"/>
          <p:cNvSpPr txBox="1">
            <a:spLocks noChangeArrowheads="1"/>
          </p:cNvSpPr>
          <p:nvPr/>
        </p:nvSpPr>
        <p:spPr bwMode="auto">
          <a:xfrm>
            <a:off x="2651125" y="2238375"/>
            <a:ext cx="3835400" cy="1187450"/>
          </a:xfrm>
          <a:prstGeom prst="rect">
            <a:avLst/>
          </a:prstGeom>
          <a:noFill/>
          <a:ln w="38100">
            <a:noFill/>
            <a:miter lim="800000"/>
            <a:headEnd/>
            <a:tailEnd/>
          </a:ln>
        </p:spPr>
        <p:txBody>
          <a:bodyPr wrap="none" anchor="ctr">
            <a:spAutoFit/>
          </a:bodyPr>
          <a:lstStyle/>
          <a:p>
            <a:pPr eaLnBrk="0" hangingPunct="0"/>
            <a:r>
              <a:rPr lang="en-US" sz="2400" b="1">
                <a:latin typeface="Courier New" pitchFamily="49" charset="0"/>
                <a:ea typeface="ＭＳ Ｐゴシック" pitchFamily="34" charset="-128"/>
              </a:rPr>
              <a:t>R = R + XR * 1.08327</a:t>
            </a:r>
          </a:p>
          <a:p>
            <a:pPr eaLnBrk="0" hangingPunct="0"/>
            <a:r>
              <a:rPr lang="en-US" sz="2400" b="1">
                <a:latin typeface="Courier New" pitchFamily="49" charset="0"/>
                <a:ea typeface="ＭＳ Ｐゴシック" pitchFamily="34" charset="-128"/>
              </a:rPr>
              <a:t>G = G + XG * 1.89234</a:t>
            </a:r>
          </a:p>
          <a:p>
            <a:pPr eaLnBrk="0" hangingPunct="0"/>
            <a:r>
              <a:rPr lang="en-US" sz="2400" b="1">
                <a:latin typeface="Courier New" pitchFamily="49" charset="0"/>
                <a:ea typeface="ＭＳ Ｐゴシック" pitchFamily="34" charset="-128"/>
              </a:rPr>
              <a:t>B = B + XB * 1.29835</a:t>
            </a:r>
          </a:p>
        </p:txBody>
      </p:sp>
      <p:grpSp>
        <p:nvGrpSpPr>
          <p:cNvPr id="2" name="Group 4"/>
          <p:cNvGrpSpPr>
            <a:grpSpLocks/>
          </p:cNvGrpSpPr>
          <p:nvPr/>
        </p:nvGrpSpPr>
        <p:grpSpPr bwMode="auto">
          <a:xfrm>
            <a:off x="2622550" y="4294188"/>
            <a:ext cx="3898900" cy="1219200"/>
            <a:chOff x="1652" y="2705"/>
            <a:chExt cx="2456" cy="768"/>
          </a:xfrm>
        </p:grpSpPr>
        <p:sp>
          <p:nvSpPr>
            <p:cNvPr id="77831" name="Rectangle 5"/>
            <p:cNvSpPr>
              <a:spLocks noChangeArrowheads="1"/>
            </p:cNvSpPr>
            <p:nvPr/>
          </p:nvSpPr>
          <p:spPr bwMode="auto">
            <a:xfrm>
              <a:off x="2112" y="2705"/>
              <a:ext cx="240"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7832" name="Rectangle 6"/>
            <p:cNvSpPr>
              <a:spLocks noChangeArrowheads="1"/>
            </p:cNvSpPr>
            <p:nvPr/>
          </p:nvSpPr>
          <p:spPr bwMode="auto">
            <a:xfrm>
              <a:off x="1652" y="2705"/>
              <a:ext cx="240"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7833" name="Rectangle 7"/>
            <p:cNvSpPr>
              <a:spLocks noChangeArrowheads="1"/>
            </p:cNvSpPr>
            <p:nvPr/>
          </p:nvSpPr>
          <p:spPr bwMode="auto">
            <a:xfrm>
              <a:off x="2572" y="2705"/>
              <a:ext cx="336"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7834" name="Rectangle 8"/>
            <p:cNvSpPr>
              <a:spLocks noChangeArrowheads="1"/>
            </p:cNvSpPr>
            <p:nvPr/>
          </p:nvSpPr>
          <p:spPr bwMode="auto">
            <a:xfrm>
              <a:off x="3148" y="2705"/>
              <a:ext cx="960"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7835" name="Text Box 9"/>
            <p:cNvSpPr txBox="1">
              <a:spLocks noChangeArrowheads="1"/>
            </p:cNvSpPr>
            <p:nvPr/>
          </p:nvSpPr>
          <p:spPr bwMode="auto">
            <a:xfrm>
              <a:off x="1660" y="2725"/>
              <a:ext cx="2416" cy="748"/>
            </a:xfrm>
            <a:prstGeom prst="rect">
              <a:avLst/>
            </a:prstGeom>
            <a:noFill/>
            <a:ln w="38100">
              <a:noFill/>
              <a:miter lim="800000"/>
              <a:headEnd/>
              <a:tailEnd/>
            </a:ln>
          </p:spPr>
          <p:txBody>
            <a:bodyPr wrap="none" anchor="ctr">
              <a:spAutoFit/>
            </a:bodyPr>
            <a:lstStyle/>
            <a:p>
              <a:pPr eaLnBrk="0" hangingPunct="0"/>
              <a:r>
                <a:rPr lang="en-US" sz="2400" b="1">
                  <a:latin typeface="Courier New" pitchFamily="49" charset="0"/>
                  <a:ea typeface="ＭＳ Ｐゴシック" pitchFamily="34" charset="-128"/>
                </a:rPr>
                <a:t>R   R   XR   1.08327</a:t>
              </a:r>
            </a:p>
            <a:p>
              <a:pPr eaLnBrk="0" hangingPunct="0"/>
              <a:r>
                <a:rPr lang="en-US" sz="2400" b="1">
                  <a:latin typeface="Courier New" pitchFamily="49" charset="0"/>
                  <a:ea typeface="ＭＳ Ｐゴシック" pitchFamily="34" charset="-128"/>
                </a:rPr>
                <a:t>G = G + XG * 1.89234</a:t>
              </a:r>
            </a:p>
            <a:p>
              <a:pPr eaLnBrk="0" hangingPunct="0"/>
              <a:r>
                <a:rPr lang="en-US" sz="2400" b="1">
                  <a:latin typeface="Courier New" pitchFamily="49" charset="0"/>
                  <a:ea typeface="ＭＳ Ｐゴシック" pitchFamily="34" charset="-128"/>
                </a:rPr>
                <a:t>B   B   XB   1.29835</a:t>
              </a:r>
            </a:p>
          </p:txBody>
        </p:sp>
      </p:grpSp>
      <p:sp>
        <p:nvSpPr>
          <p:cNvPr id="321546" name="AutoShape 10"/>
          <p:cNvSpPr>
            <a:spLocks noChangeArrowheads="1"/>
          </p:cNvSpPr>
          <p:nvPr/>
        </p:nvSpPr>
        <p:spPr bwMode="auto">
          <a:xfrm>
            <a:off x="4191000" y="3560763"/>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1546"/>
                                        </p:tgtEl>
                                        <p:attrNameLst>
                                          <p:attrName>style.visibility</p:attrName>
                                        </p:attrNameLst>
                                      </p:cBhvr>
                                      <p:to>
                                        <p:strVal val="visible"/>
                                      </p:to>
                                    </p:set>
                                    <p:animEffect transition="in" filter="wipe(up)">
                                      <p:cBhvr>
                                        <p:cTn id="7" dur="500"/>
                                        <p:tgtEl>
                                          <p:spTgt spid="32154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FA31E873-74B7-43D1-AB7E-75B5875D708C}"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76</a:t>
            </a:fld>
            <a:endParaRPr lang="en-US" sz="1400" smtClean="0">
              <a:solidFill>
                <a:srgbClr val="CC3300"/>
              </a:solidFill>
              <a:latin typeface="Helvetica" pitchFamily="34" charset="0"/>
              <a:ea typeface="ＭＳ Ｐゴシック" pitchFamily="34" charset="-128"/>
            </a:endParaRPr>
          </a:p>
        </p:txBody>
      </p:sp>
      <p:sp>
        <p:nvSpPr>
          <p:cNvPr id="78851" name="Rectangle 2"/>
          <p:cNvSpPr>
            <a:spLocks noGrp="1" noChangeArrowheads="1"/>
          </p:cNvSpPr>
          <p:nvPr>
            <p:ph type="title"/>
          </p:nvPr>
        </p:nvSpPr>
        <p:spPr/>
        <p:txBody>
          <a:bodyPr/>
          <a:lstStyle/>
          <a:p>
            <a:pPr eaLnBrk="1" hangingPunct="1"/>
            <a:r>
              <a:rPr lang="en-US" smtClean="0">
                <a:ea typeface="ＭＳ Ｐゴシック" pitchFamily="34" charset="-128"/>
              </a:rPr>
              <a:t>2.  Adjacent Memory References</a:t>
            </a:r>
          </a:p>
        </p:txBody>
      </p:sp>
      <p:sp>
        <p:nvSpPr>
          <p:cNvPr id="78852" name="Text Box 3"/>
          <p:cNvSpPr txBox="1">
            <a:spLocks noChangeArrowheads="1"/>
          </p:cNvSpPr>
          <p:nvPr/>
        </p:nvSpPr>
        <p:spPr bwMode="auto">
          <a:xfrm>
            <a:off x="3203575" y="2225675"/>
            <a:ext cx="2740025" cy="1187450"/>
          </a:xfrm>
          <a:prstGeom prst="rect">
            <a:avLst/>
          </a:prstGeom>
          <a:noFill/>
          <a:ln w="38100">
            <a:noFill/>
            <a:miter lim="800000"/>
            <a:headEnd/>
            <a:tailEnd/>
          </a:ln>
        </p:spPr>
        <p:txBody>
          <a:bodyPr wrap="none" anchor="ctr">
            <a:spAutoFit/>
          </a:bodyPr>
          <a:lstStyle/>
          <a:p>
            <a:pPr eaLnBrk="0" hangingPunct="0"/>
            <a:r>
              <a:rPr lang="en-US" sz="2400" b="1">
                <a:latin typeface="Courier New" pitchFamily="49" charset="0"/>
                <a:ea typeface="ＭＳ Ｐゴシック" pitchFamily="34" charset="-128"/>
              </a:rPr>
              <a:t>R = R + X[i+0]</a:t>
            </a:r>
          </a:p>
          <a:p>
            <a:pPr eaLnBrk="0" hangingPunct="0"/>
            <a:r>
              <a:rPr lang="en-US" sz="2400" b="1">
                <a:latin typeface="Courier New" pitchFamily="49" charset="0"/>
                <a:ea typeface="ＭＳ Ｐゴシック" pitchFamily="34" charset="-128"/>
              </a:rPr>
              <a:t>G = G + X[i+1]</a:t>
            </a:r>
          </a:p>
          <a:p>
            <a:pPr eaLnBrk="0" hangingPunct="0"/>
            <a:r>
              <a:rPr lang="en-US" sz="2400" b="1">
                <a:latin typeface="Courier New" pitchFamily="49" charset="0"/>
                <a:ea typeface="ＭＳ Ｐゴシック" pitchFamily="34" charset="-128"/>
              </a:rPr>
              <a:t>B = B + X[i+2]</a:t>
            </a:r>
          </a:p>
        </p:txBody>
      </p:sp>
      <p:grpSp>
        <p:nvGrpSpPr>
          <p:cNvPr id="2" name="Group 4"/>
          <p:cNvGrpSpPr>
            <a:grpSpLocks/>
          </p:cNvGrpSpPr>
          <p:nvPr/>
        </p:nvGrpSpPr>
        <p:grpSpPr bwMode="auto">
          <a:xfrm>
            <a:off x="3025775" y="4281488"/>
            <a:ext cx="3121025" cy="1219200"/>
            <a:chOff x="1906" y="2697"/>
            <a:chExt cx="1966" cy="768"/>
          </a:xfrm>
        </p:grpSpPr>
        <p:sp>
          <p:nvSpPr>
            <p:cNvPr id="78855" name="Rectangle 5"/>
            <p:cNvSpPr>
              <a:spLocks noChangeArrowheads="1"/>
            </p:cNvSpPr>
            <p:nvPr/>
          </p:nvSpPr>
          <p:spPr bwMode="auto">
            <a:xfrm>
              <a:off x="1906" y="2697"/>
              <a:ext cx="240"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8856" name="Rectangle 6"/>
            <p:cNvSpPr>
              <a:spLocks noChangeArrowheads="1"/>
            </p:cNvSpPr>
            <p:nvPr/>
          </p:nvSpPr>
          <p:spPr bwMode="auto">
            <a:xfrm>
              <a:off x="2368" y="2697"/>
              <a:ext cx="240"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8857" name="Rectangle 7"/>
            <p:cNvSpPr>
              <a:spLocks noChangeArrowheads="1"/>
            </p:cNvSpPr>
            <p:nvPr/>
          </p:nvSpPr>
          <p:spPr bwMode="auto">
            <a:xfrm>
              <a:off x="2818" y="2697"/>
              <a:ext cx="1036" cy="768"/>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78858" name="Text Box 8"/>
            <p:cNvSpPr txBox="1">
              <a:spLocks noChangeArrowheads="1"/>
            </p:cNvSpPr>
            <p:nvPr/>
          </p:nvSpPr>
          <p:spPr bwMode="auto">
            <a:xfrm>
              <a:off x="1916" y="2717"/>
              <a:ext cx="1956" cy="748"/>
            </a:xfrm>
            <a:prstGeom prst="rect">
              <a:avLst/>
            </a:prstGeom>
            <a:noFill/>
            <a:ln w="38100">
              <a:noFill/>
              <a:miter lim="800000"/>
              <a:headEnd/>
              <a:tailEnd/>
            </a:ln>
          </p:spPr>
          <p:txBody>
            <a:bodyPr wrap="none" anchor="ctr">
              <a:spAutoFit/>
            </a:bodyPr>
            <a:lstStyle/>
            <a:p>
              <a:pPr eaLnBrk="0" hangingPunct="0"/>
              <a:r>
                <a:rPr lang="en-US" sz="2400" b="1">
                  <a:latin typeface="Courier New" pitchFamily="49" charset="0"/>
                  <a:ea typeface="ＭＳ Ｐゴシック" pitchFamily="34" charset="-128"/>
                </a:rPr>
                <a:t>R   R</a:t>
              </a:r>
            </a:p>
            <a:p>
              <a:pPr eaLnBrk="0" hangingPunct="0"/>
              <a:r>
                <a:rPr lang="en-US" sz="2400" b="1">
                  <a:latin typeface="Courier New" pitchFamily="49" charset="0"/>
                  <a:ea typeface="ＭＳ Ｐゴシック" pitchFamily="34" charset="-128"/>
                </a:rPr>
                <a:t>G = G + X[i:i+2]</a:t>
              </a:r>
            </a:p>
            <a:p>
              <a:pPr eaLnBrk="0" hangingPunct="0"/>
              <a:r>
                <a:rPr lang="en-US" sz="2400" b="1">
                  <a:latin typeface="Courier New" pitchFamily="49" charset="0"/>
                  <a:ea typeface="ＭＳ Ｐゴシック" pitchFamily="34" charset="-128"/>
                </a:rPr>
                <a:t>B   B</a:t>
              </a:r>
            </a:p>
          </p:txBody>
        </p:sp>
      </p:grpSp>
      <p:sp>
        <p:nvSpPr>
          <p:cNvPr id="322569" name="AutoShape 9"/>
          <p:cNvSpPr>
            <a:spLocks noChangeArrowheads="1"/>
          </p:cNvSpPr>
          <p:nvPr/>
        </p:nvSpPr>
        <p:spPr bwMode="auto">
          <a:xfrm>
            <a:off x="4191000" y="3563938"/>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9"/>
                                        </p:tgtEl>
                                        <p:attrNameLst>
                                          <p:attrName>style.visibility</p:attrName>
                                        </p:attrNameLst>
                                      </p:cBhvr>
                                      <p:to>
                                        <p:strVal val="visible"/>
                                      </p:to>
                                    </p:set>
                                    <p:animEffect transition="in" filter="wipe(up)">
                                      <p:cBhvr>
                                        <p:cTn id="7" dur="500"/>
                                        <p:tgtEl>
                                          <p:spTgt spid="32256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106EC109-4FE1-4607-9731-3F0CA163931D}"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77</a:t>
            </a:fld>
            <a:endParaRPr lang="en-US" sz="1400" smtClean="0">
              <a:solidFill>
                <a:srgbClr val="CC3300"/>
              </a:solidFill>
              <a:latin typeface="Helvetica" pitchFamily="34" charset="0"/>
              <a:ea typeface="ＭＳ Ｐゴシック" pitchFamily="34" charset="-128"/>
            </a:endParaRPr>
          </a:p>
        </p:txBody>
      </p:sp>
      <p:sp>
        <p:nvSpPr>
          <p:cNvPr id="79875" name="Text Box 2"/>
          <p:cNvSpPr txBox="1">
            <a:spLocks noChangeArrowheads="1"/>
          </p:cNvSpPr>
          <p:nvPr/>
        </p:nvSpPr>
        <p:spPr bwMode="auto">
          <a:xfrm>
            <a:off x="2017713" y="2039938"/>
            <a:ext cx="5113337"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for (i=0; i&lt;100; i+=1)</a:t>
            </a:r>
          </a:p>
          <a:p>
            <a:pPr eaLnBrk="0" hangingPunct="0"/>
            <a:r>
              <a:rPr lang="en-US" sz="2400" b="1">
                <a:latin typeface="Courier New" pitchFamily="49" charset="0"/>
                <a:ea typeface="ＭＳ Ｐゴシック" pitchFamily="34" charset="-128"/>
              </a:rPr>
              <a:t>   A[i+0] = A[i+0] + B[i+0]</a:t>
            </a:r>
          </a:p>
        </p:txBody>
      </p:sp>
      <p:sp>
        <p:nvSpPr>
          <p:cNvPr id="79876" name="Rectangle 3"/>
          <p:cNvSpPr>
            <a:spLocks noGrp="1" noChangeArrowheads="1"/>
          </p:cNvSpPr>
          <p:nvPr>
            <p:ph type="title"/>
          </p:nvPr>
        </p:nvSpPr>
        <p:spPr/>
        <p:txBody>
          <a:bodyPr/>
          <a:lstStyle/>
          <a:p>
            <a:pPr eaLnBrk="1" hangingPunct="1"/>
            <a:r>
              <a:rPr lang="en-US" smtClean="0">
                <a:ea typeface="ＭＳ Ｐゴシック" pitchFamily="34" charset="-128"/>
              </a:rPr>
              <a:t>3.  Vectorizable Loops</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AA0F8AFD-7BB7-4A3C-BCAA-FFBF323C6242}"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78</a:t>
            </a:fld>
            <a:endParaRPr lang="en-US" sz="1400" smtClean="0">
              <a:solidFill>
                <a:srgbClr val="CC3300"/>
              </a:solidFill>
              <a:latin typeface="Helvetica" pitchFamily="34" charset="0"/>
              <a:ea typeface="ＭＳ Ｐゴシック" pitchFamily="34" charset="-128"/>
            </a:endParaRPr>
          </a:p>
        </p:txBody>
      </p:sp>
      <p:sp>
        <p:nvSpPr>
          <p:cNvPr id="80899" name="Rectangle 2"/>
          <p:cNvSpPr>
            <a:spLocks noGrp="1" noChangeArrowheads="1"/>
          </p:cNvSpPr>
          <p:nvPr>
            <p:ph type="title"/>
          </p:nvPr>
        </p:nvSpPr>
        <p:spPr/>
        <p:txBody>
          <a:bodyPr/>
          <a:lstStyle/>
          <a:p>
            <a:pPr eaLnBrk="1" hangingPunct="1"/>
            <a:r>
              <a:rPr lang="en-US" smtClean="0">
                <a:ea typeface="ＭＳ Ｐゴシック" pitchFamily="34" charset="-128"/>
              </a:rPr>
              <a:t>3.  Vectorizable Loops</a:t>
            </a:r>
          </a:p>
        </p:txBody>
      </p:sp>
      <p:sp>
        <p:nvSpPr>
          <p:cNvPr id="324611" name="AutoShape 3"/>
          <p:cNvSpPr>
            <a:spLocks noChangeArrowheads="1"/>
          </p:cNvSpPr>
          <p:nvPr/>
        </p:nvSpPr>
        <p:spPr bwMode="auto">
          <a:xfrm>
            <a:off x="4191000" y="4090988"/>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grpSp>
        <p:nvGrpSpPr>
          <p:cNvPr id="2" name="Group 4"/>
          <p:cNvGrpSpPr>
            <a:grpSpLocks/>
          </p:cNvGrpSpPr>
          <p:nvPr/>
        </p:nvGrpSpPr>
        <p:grpSpPr bwMode="auto">
          <a:xfrm>
            <a:off x="2003425" y="4651375"/>
            <a:ext cx="6248400" cy="1120775"/>
            <a:chOff x="1262" y="2930"/>
            <a:chExt cx="3936" cy="706"/>
          </a:xfrm>
        </p:grpSpPr>
        <p:sp>
          <p:nvSpPr>
            <p:cNvPr id="80904" name="Rectangle 5"/>
            <p:cNvSpPr>
              <a:spLocks noChangeArrowheads="1"/>
            </p:cNvSpPr>
            <p:nvPr/>
          </p:nvSpPr>
          <p:spPr bwMode="auto">
            <a:xfrm>
              <a:off x="2898" y="3236"/>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0905" name="Rectangle 6"/>
            <p:cNvSpPr>
              <a:spLocks noChangeArrowheads="1"/>
            </p:cNvSpPr>
            <p:nvPr/>
          </p:nvSpPr>
          <p:spPr bwMode="auto">
            <a:xfrm>
              <a:off x="4156" y="3242"/>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0906" name="Text Box 7"/>
            <p:cNvSpPr txBox="1">
              <a:spLocks noChangeArrowheads="1"/>
            </p:cNvSpPr>
            <p:nvPr/>
          </p:nvSpPr>
          <p:spPr bwMode="auto">
            <a:xfrm>
              <a:off x="1262" y="2930"/>
              <a:ext cx="2646" cy="334"/>
            </a:xfrm>
            <a:prstGeom prst="rect">
              <a:avLst/>
            </a:prstGeom>
            <a:noFill/>
            <a:ln w="38100">
              <a:noFill/>
              <a:miter lim="800000"/>
              <a:headEnd/>
              <a:tailEnd/>
            </a:ln>
          </p:spPr>
          <p:txBody>
            <a:bodyPr wrap="none" anchor="ctr">
              <a:spAutoFit/>
            </a:bodyPr>
            <a:lstStyle/>
            <a:p>
              <a:pPr eaLnBrk="0" hangingPunct="0">
                <a:lnSpc>
                  <a:spcPct val="120000"/>
                </a:lnSpc>
              </a:pPr>
              <a:r>
                <a:rPr lang="en-US" sz="2400" b="1">
                  <a:latin typeface="Courier New" pitchFamily="49" charset="0"/>
                  <a:ea typeface="ＭＳ Ｐゴシック" pitchFamily="34" charset="-128"/>
                </a:rPr>
                <a:t>for (i=0; i&lt;100; i+=4)</a:t>
              </a:r>
            </a:p>
          </p:txBody>
        </p:sp>
        <p:sp>
          <p:nvSpPr>
            <p:cNvPr id="80907" name="Rectangle 8"/>
            <p:cNvSpPr>
              <a:spLocks noChangeArrowheads="1"/>
            </p:cNvSpPr>
            <p:nvPr/>
          </p:nvSpPr>
          <p:spPr bwMode="auto">
            <a:xfrm>
              <a:off x="1622" y="3236"/>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0908" name="Text Box 9"/>
            <p:cNvSpPr txBox="1">
              <a:spLocks noChangeArrowheads="1"/>
            </p:cNvSpPr>
            <p:nvPr/>
          </p:nvSpPr>
          <p:spPr bwMode="auto">
            <a:xfrm>
              <a:off x="1632" y="3294"/>
              <a:ext cx="3566" cy="288"/>
            </a:xfrm>
            <a:prstGeom prst="rect">
              <a:avLst/>
            </a:prstGeom>
            <a:noFill/>
            <a:ln w="1905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A[i:i+3] = B[i:i+3] + C[i:i+3]</a:t>
              </a:r>
            </a:p>
          </p:txBody>
        </p:sp>
      </p:grpSp>
      <p:sp>
        <p:nvSpPr>
          <p:cNvPr id="80902" name="Text Box 10"/>
          <p:cNvSpPr txBox="1">
            <a:spLocks noChangeArrowheads="1"/>
          </p:cNvSpPr>
          <p:nvPr/>
        </p:nvSpPr>
        <p:spPr bwMode="auto">
          <a:xfrm>
            <a:off x="2017713" y="2039938"/>
            <a:ext cx="5113337"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for (i=0; i&lt;100; i+=4)</a:t>
            </a:r>
          </a:p>
          <a:p>
            <a:pPr eaLnBrk="0" hangingPunct="0"/>
            <a:r>
              <a:rPr lang="en-US" sz="2400" b="1">
                <a:latin typeface="Courier New" pitchFamily="49" charset="0"/>
                <a:ea typeface="ＭＳ Ｐゴシック" pitchFamily="34" charset="-128"/>
              </a:rPr>
              <a:t>   A[i+0] = A[i+0] + B[i+0]</a:t>
            </a:r>
          </a:p>
        </p:txBody>
      </p:sp>
      <p:sp>
        <p:nvSpPr>
          <p:cNvPr id="324619" name="Text Box 11"/>
          <p:cNvSpPr txBox="1">
            <a:spLocks noChangeArrowheads="1"/>
          </p:cNvSpPr>
          <p:nvPr/>
        </p:nvSpPr>
        <p:spPr bwMode="auto">
          <a:xfrm>
            <a:off x="2574925" y="2738438"/>
            <a:ext cx="4565650" cy="1187450"/>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A[i+1] = A[i+1] + B[i+1]</a:t>
            </a:r>
          </a:p>
          <a:p>
            <a:pPr eaLnBrk="0" hangingPunct="0"/>
            <a:r>
              <a:rPr lang="en-US" sz="2400" b="1">
                <a:latin typeface="Courier New" pitchFamily="49" charset="0"/>
                <a:ea typeface="ＭＳ Ｐゴシック" pitchFamily="34" charset="-128"/>
              </a:rPr>
              <a:t>A[i+2] = A[i+2] + B[i+2]</a:t>
            </a:r>
          </a:p>
          <a:p>
            <a:pPr eaLnBrk="0" hangingPunct="0"/>
            <a:r>
              <a:rPr lang="en-US" sz="2400" b="1">
                <a:latin typeface="Courier New" pitchFamily="49" charset="0"/>
                <a:ea typeface="ＭＳ Ｐゴシック" pitchFamily="34" charset="-128"/>
              </a:rPr>
              <a:t>A[i+3] = A[i+3] + B[i+3]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24619"/>
                                        </p:tgtEl>
                                        <p:attrNameLst>
                                          <p:attrName>style.visibility</p:attrName>
                                        </p:attrNameLst>
                                      </p:cBhvr>
                                      <p:to>
                                        <p:strVal val="visible"/>
                                      </p:to>
                                    </p:set>
                                    <p:anim calcmode="lin" valueType="num">
                                      <p:cBhvr>
                                        <p:cTn id="7" dur="500" fill="hold"/>
                                        <p:tgtEl>
                                          <p:spTgt spid="324619"/>
                                        </p:tgtEl>
                                        <p:attrNameLst>
                                          <p:attrName>ppt_x</p:attrName>
                                        </p:attrNameLst>
                                      </p:cBhvr>
                                      <p:tavLst>
                                        <p:tav tm="0">
                                          <p:val>
                                            <p:strVal val="#ppt_x"/>
                                          </p:val>
                                        </p:tav>
                                        <p:tav tm="100000">
                                          <p:val>
                                            <p:strVal val="#ppt_x"/>
                                          </p:val>
                                        </p:tav>
                                      </p:tavLst>
                                    </p:anim>
                                    <p:anim calcmode="lin" valueType="num">
                                      <p:cBhvr>
                                        <p:cTn id="8" dur="500" fill="hold"/>
                                        <p:tgtEl>
                                          <p:spTgt spid="324619"/>
                                        </p:tgtEl>
                                        <p:attrNameLst>
                                          <p:attrName>ppt_y</p:attrName>
                                        </p:attrNameLst>
                                      </p:cBhvr>
                                      <p:tavLst>
                                        <p:tav tm="0">
                                          <p:val>
                                            <p:strVal val="#ppt_y-#ppt_h/2"/>
                                          </p:val>
                                        </p:tav>
                                        <p:tav tm="100000">
                                          <p:val>
                                            <p:strVal val="#ppt_y"/>
                                          </p:val>
                                        </p:tav>
                                      </p:tavLst>
                                    </p:anim>
                                    <p:anim calcmode="lin" valueType="num">
                                      <p:cBhvr>
                                        <p:cTn id="9" dur="500" fill="hold"/>
                                        <p:tgtEl>
                                          <p:spTgt spid="324619"/>
                                        </p:tgtEl>
                                        <p:attrNameLst>
                                          <p:attrName>ppt_w</p:attrName>
                                        </p:attrNameLst>
                                      </p:cBhvr>
                                      <p:tavLst>
                                        <p:tav tm="0">
                                          <p:val>
                                            <p:strVal val="#ppt_w"/>
                                          </p:val>
                                        </p:tav>
                                        <p:tav tm="100000">
                                          <p:val>
                                            <p:strVal val="#ppt_w"/>
                                          </p:val>
                                        </p:tav>
                                      </p:tavLst>
                                    </p:anim>
                                    <p:anim calcmode="lin" valueType="num">
                                      <p:cBhvr>
                                        <p:cTn id="10" dur="500" fill="hold"/>
                                        <p:tgtEl>
                                          <p:spTgt spid="32461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4611"/>
                                        </p:tgtEl>
                                        <p:attrNameLst>
                                          <p:attrName>style.visibility</p:attrName>
                                        </p:attrNameLst>
                                      </p:cBhvr>
                                      <p:to>
                                        <p:strVal val="visible"/>
                                      </p:to>
                                    </p:set>
                                    <p:animEffect transition="in" filter="wipe(up)">
                                      <p:cBhvr>
                                        <p:cTn id="15" dur="500"/>
                                        <p:tgtEl>
                                          <p:spTgt spid="324611"/>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nimBg="1"/>
      <p:bldP spid="32461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D2836DDE-DB0A-40D0-9E61-7340132D1FCD}"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79</a:t>
            </a:fld>
            <a:endParaRPr lang="en-US" sz="1400" smtClean="0">
              <a:solidFill>
                <a:srgbClr val="CC3300"/>
              </a:solidFill>
              <a:latin typeface="Helvetica" pitchFamily="34" charset="0"/>
              <a:ea typeface="ＭＳ Ｐゴシック" pitchFamily="34" charset="-128"/>
            </a:endParaRPr>
          </a:p>
        </p:txBody>
      </p:sp>
      <p:sp>
        <p:nvSpPr>
          <p:cNvPr id="81923" name="Rectangle 2"/>
          <p:cNvSpPr>
            <a:spLocks noGrp="1" noChangeArrowheads="1"/>
          </p:cNvSpPr>
          <p:nvPr>
            <p:ph type="title"/>
          </p:nvPr>
        </p:nvSpPr>
        <p:spPr/>
        <p:txBody>
          <a:bodyPr/>
          <a:lstStyle/>
          <a:p>
            <a:pPr eaLnBrk="1" hangingPunct="1"/>
            <a:r>
              <a:rPr lang="en-US" smtClean="0">
                <a:ea typeface="ＭＳ Ｐゴシック" pitchFamily="34" charset="-128"/>
              </a:rPr>
              <a:t>4.  Partially Vectorizable Loops</a:t>
            </a:r>
          </a:p>
        </p:txBody>
      </p:sp>
      <p:sp>
        <p:nvSpPr>
          <p:cNvPr id="81924" name="Text Box 3"/>
          <p:cNvSpPr txBox="1">
            <a:spLocks noChangeArrowheads="1"/>
          </p:cNvSpPr>
          <p:nvPr/>
        </p:nvSpPr>
        <p:spPr bwMode="auto">
          <a:xfrm>
            <a:off x="2381250" y="1625600"/>
            <a:ext cx="4200525" cy="1187450"/>
          </a:xfrm>
          <a:prstGeom prst="rect">
            <a:avLst/>
          </a:prstGeom>
          <a:noFill/>
          <a:ln w="3810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for (i=0; i&lt;16; i+=1)</a:t>
            </a:r>
          </a:p>
          <a:p>
            <a:pPr eaLnBrk="0" hangingPunct="0"/>
            <a:r>
              <a:rPr lang="en-US" sz="2400" b="1">
                <a:latin typeface="Courier New" pitchFamily="49" charset="0"/>
                <a:ea typeface="ＭＳ Ｐゴシック" pitchFamily="34" charset="-128"/>
              </a:rPr>
              <a:t>   L = A[i+0] – B[i+0]</a:t>
            </a:r>
          </a:p>
          <a:p>
            <a:pPr eaLnBrk="0" hangingPunct="0"/>
            <a:r>
              <a:rPr lang="en-US" sz="2400" b="1">
                <a:latin typeface="Courier New" pitchFamily="49" charset="0"/>
                <a:ea typeface="ＭＳ Ｐゴシック" pitchFamily="34" charset="-128"/>
              </a:rPr>
              <a:t>   D = D + abs(L)</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4D3D284-988C-4807-A845-FDE92D972A4D}" type="slidenum">
              <a:rPr lang="en-US" smtClean="0">
                <a:latin typeface="Arial" charset="0"/>
              </a:rPr>
              <a:pPr fontAlgn="base">
                <a:spcBef>
                  <a:spcPct val="0"/>
                </a:spcBef>
                <a:spcAft>
                  <a:spcPct val="0"/>
                </a:spcAft>
                <a:defRPr/>
              </a:pPr>
              <a:t>8</a:t>
            </a:fld>
            <a:endParaRPr lang="en-US" smtClean="0">
              <a:latin typeface="Arial" charset="0"/>
            </a:endParaRPr>
          </a:p>
        </p:txBody>
      </p:sp>
      <p:sp>
        <p:nvSpPr>
          <p:cNvPr id="9219" name="Rectangle 2"/>
          <p:cNvSpPr>
            <a:spLocks noGrp="1" noChangeArrowheads="1"/>
          </p:cNvSpPr>
          <p:nvPr>
            <p:ph type="title"/>
          </p:nvPr>
        </p:nvSpPr>
        <p:spPr>
          <a:xfrm>
            <a:off x="457200" y="274638"/>
            <a:ext cx="8229600" cy="944562"/>
          </a:xfrm>
        </p:spPr>
        <p:txBody>
          <a:bodyPr/>
          <a:lstStyle/>
          <a:p>
            <a:pPr eaLnBrk="1" hangingPunct="1"/>
            <a:r>
              <a:rPr lang="en-US" smtClean="0"/>
              <a:t>SIMD (cont.)</a:t>
            </a:r>
          </a:p>
        </p:txBody>
      </p:sp>
      <p:sp>
        <p:nvSpPr>
          <p:cNvPr id="91139" name="Rectangle 3"/>
          <p:cNvSpPr>
            <a:spLocks noGrp="1" noChangeArrowheads="1"/>
          </p:cNvSpPr>
          <p:nvPr>
            <p:ph type="body" idx="1"/>
          </p:nvPr>
        </p:nvSpPr>
        <p:spPr>
          <a:xfrm>
            <a:off x="457200" y="1600200"/>
            <a:ext cx="8229600" cy="4876800"/>
          </a:xfrm>
        </p:spPr>
        <p:txBody>
          <a:bodyPr/>
          <a:lstStyle/>
          <a:p>
            <a:pPr eaLnBrk="1" hangingPunct="1">
              <a:lnSpc>
                <a:spcPct val="90000"/>
              </a:lnSpc>
            </a:pPr>
            <a:r>
              <a:rPr lang="en-US" smtClean="0"/>
              <a:t>Quinn also calls this architecture a </a:t>
            </a:r>
            <a:r>
              <a:rPr lang="en-US" i="1" u="sng" smtClean="0">
                <a:solidFill>
                  <a:schemeClr val="folHlink"/>
                </a:solidFill>
              </a:rPr>
              <a:t>processor array. </a:t>
            </a:r>
            <a:r>
              <a:rPr lang="en-US" smtClean="0">
                <a:solidFill>
                  <a:schemeClr val="folHlink"/>
                </a:solidFill>
              </a:rPr>
              <a:t> </a:t>
            </a:r>
            <a:r>
              <a:rPr lang="en-US" smtClean="0"/>
              <a:t>Some examples include</a:t>
            </a:r>
            <a:endParaRPr lang="en-US" i="1" u="sng" smtClean="0">
              <a:solidFill>
                <a:schemeClr val="folHlink"/>
              </a:solidFill>
            </a:endParaRPr>
          </a:p>
          <a:p>
            <a:pPr lvl="1" eaLnBrk="1" hangingPunct="1">
              <a:lnSpc>
                <a:spcPct val="90000"/>
              </a:lnSpc>
            </a:pPr>
            <a:r>
              <a:rPr lang="en-US" smtClean="0"/>
              <a:t>ILLIAC IV (1974) was the first SIMD computer</a:t>
            </a:r>
          </a:p>
          <a:p>
            <a:pPr lvl="1" eaLnBrk="1" hangingPunct="1">
              <a:lnSpc>
                <a:spcPct val="90000"/>
              </a:lnSpc>
            </a:pPr>
            <a:r>
              <a:rPr lang="en-US" smtClean="0"/>
              <a:t>The STARAN and MPP (Dr. Batcher architect)</a:t>
            </a:r>
          </a:p>
          <a:p>
            <a:pPr lvl="1" eaLnBrk="1" hangingPunct="1">
              <a:lnSpc>
                <a:spcPct val="90000"/>
              </a:lnSpc>
            </a:pPr>
            <a:r>
              <a:rPr lang="en-US" smtClean="0"/>
              <a:t>Connection Machine CM2, built by Thinking Machines).</a:t>
            </a:r>
          </a:p>
          <a:p>
            <a:pPr lvl="1" eaLnBrk="1" hangingPunct="1">
              <a:lnSpc>
                <a:spcPct val="90000"/>
              </a:lnSpc>
            </a:pPr>
            <a:r>
              <a:rPr lang="en-US" smtClean="0"/>
              <a:t>MasPar (for Massively Parallel) computers.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left)">
                                      <p:cBhvr>
                                        <p:cTn id="12" dur="5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wipe(left)">
                                      <p:cBhvr>
                                        <p:cTn id="17" dur="5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wipe(left)">
                                      <p:cBhvr>
                                        <p:cTn id="22" dur="500"/>
                                        <p:tgtEl>
                                          <p:spTgt spid="91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wipe(left)">
                                      <p:cBhvr>
                                        <p:cTn id="27"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F0BFD2E6-29F1-4E38-8F02-78E42415483E}"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80</a:t>
            </a:fld>
            <a:endParaRPr lang="en-US" sz="1400" smtClean="0">
              <a:solidFill>
                <a:srgbClr val="CC3300"/>
              </a:solidFill>
              <a:latin typeface="Helvetica" pitchFamily="34" charset="0"/>
              <a:ea typeface="ＭＳ Ｐゴシック" pitchFamily="34" charset="-128"/>
            </a:endParaRPr>
          </a:p>
        </p:txBody>
      </p:sp>
      <p:sp>
        <p:nvSpPr>
          <p:cNvPr id="82947" name="Rectangle 2"/>
          <p:cNvSpPr>
            <a:spLocks noGrp="1" noChangeArrowheads="1"/>
          </p:cNvSpPr>
          <p:nvPr>
            <p:ph type="title"/>
          </p:nvPr>
        </p:nvSpPr>
        <p:spPr/>
        <p:txBody>
          <a:bodyPr/>
          <a:lstStyle/>
          <a:p>
            <a:pPr eaLnBrk="1" hangingPunct="1"/>
            <a:r>
              <a:rPr lang="en-US" smtClean="0">
                <a:ea typeface="ＭＳ Ｐゴシック" pitchFamily="34" charset="-128"/>
              </a:rPr>
              <a:t>4.  Partially Vectorizable Loops</a:t>
            </a:r>
          </a:p>
        </p:txBody>
      </p:sp>
      <p:grpSp>
        <p:nvGrpSpPr>
          <p:cNvPr id="2" name="Group 3"/>
          <p:cNvGrpSpPr>
            <a:grpSpLocks/>
          </p:cNvGrpSpPr>
          <p:nvPr/>
        </p:nvGrpSpPr>
        <p:grpSpPr bwMode="auto">
          <a:xfrm>
            <a:off x="2387600" y="4171950"/>
            <a:ext cx="5141913" cy="2174875"/>
            <a:chOff x="1504" y="2628"/>
            <a:chExt cx="3239" cy="1370"/>
          </a:xfrm>
        </p:grpSpPr>
        <p:sp>
          <p:nvSpPr>
            <p:cNvPr id="82952" name="Text Box 4"/>
            <p:cNvSpPr txBox="1">
              <a:spLocks noChangeArrowheads="1"/>
            </p:cNvSpPr>
            <p:nvPr/>
          </p:nvSpPr>
          <p:spPr bwMode="auto">
            <a:xfrm>
              <a:off x="1504" y="2628"/>
              <a:ext cx="2531" cy="334"/>
            </a:xfrm>
            <a:prstGeom prst="rect">
              <a:avLst/>
            </a:prstGeom>
            <a:noFill/>
            <a:ln w="38100">
              <a:noFill/>
              <a:miter lim="800000"/>
              <a:headEnd/>
              <a:tailEnd/>
            </a:ln>
          </p:spPr>
          <p:txBody>
            <a:bodyPr wrap="none">
              <a:spAutoFit/>
            </a:bodyPr>
            <a:lstStyle/>
            <a:p>
              <a:pPr eaLnBrk="0" hangingPunct="0">
                <a:lnSpc>
                  <a:spcPct val="120000"/>
                </a:lnSpc>
              </a:pPr>
              <a:r>
                <a:rPr lang="en-US" sz="2400" b="1">
                  <a:latin typeface="Courier New" pitchFamily="49" charset="0"/>
                  <a:ea typeface="ＭＳ Ｐゴシック" pitchFamily="34" charset="-128"/>
                </a:rPr>
                <a:t>for (i=0; i&lt;16; i+=2)</a:t>
              </a:r>
            </a:p>
          </p:txBody>
        </p:sp>
        <p:sp>
          <p:nvSpPr>
            <p:cNvPr id="82953" name="Rectangle 5"/>
            <p:cNvSpPr>
              <a:spLocks noChangeArrowheads="1"/>
            </p:cNvSpPr>
            <p:nvPr/>
          </p:nvSpPr>
          <p:spPr bwMode="auto">
            <a:xfrm>
              <a:off x="1850" y="2914"/>
              <a:ext cx="336" cy="576"/>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2954" name="Text Box 6"/>
            <p:cNvSpPr txBox="1">
              <a:spLocks noChangeArrowheads="1"/>
            </p:cNvSpPr>
            <p:nvPr/>
          </p:nvSpPr>
          <p:spPr bwMode="auto">
            <a:xfrm>
              <a:off x="1867" y="2962"/>
              <a:ext cx="346" cy="518"/>
            </a:xfrm>
            <a:prstGeom prst="rect">
              <a:avLst/>
            </a:prstGeom>
            <a:noFill/>
            <a:ln w="1905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L0</a:t>
              </a:r>
            </a:p>
            <a:p>
              <a:pPr eaLnBrk="0" hangingPunct="0"/>
              <a:r>
                <a:rPr lang="en-US" sz="2400" b="1">
                  <a:latin typeface="Courier New" pitchFamily="49" charset="0"/>
                  <a:ea typeface="ＭＳ Ｐゴシック" pitchFamily="34" charset="-128"/>
                </a:rPr>
                <a:t>L1</a:t>
              </a:r>
            </a:p>
          </p:txBody>
        </p:sp>
        <p:sp>
          <p:nvSpPr>
            <p:cNvPr id="82955" name="Rectangle 7"/>
            <p:cNvSpPr>
              <a:spLocks noChangeArrowheads="1"/>
            </p:cNvSpPr>
            <p:nvPr/>
          </p:nvSpPr>
          <p:spPr bwMode="auto">
            <a:xfrm>
              <a:off x="3706" y="3000"/>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2956" name="Rectangle 8"/>
            <p:cNvSpPr>
              <a:spLocks noChangeArrowheads="1"/>
            </p:cNvSpPr>
            <p:nvPr/>
          </p:nvSpPr>
          <p:spPr bwMode="auto">
            <a:xfrm>
              <a:off x="2442" y="3000"/>
              <a:ext cx="1014"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82957" name="Text Box 9"/>
            <p:cNvSpPr txBox="1">
              <a:spLocks noChangeArrowheads="1"/>
            </p:cNvSpPr>
            <p:nvPr/>
          </p:nvSpPr>
          <p:spPr bwMode="auto">
            <a:xfrm>
              <a:off x="2212" y="3020"/>
              <a:ext cx="2531" cy="334"/>
            </a:xfrm>
            <a:prstGeom prst="rect">
              <a:avLst/>
            </a:prstGeom>
            <a:noFill/>
            <a:ln w="38100">
              <a:noFill/>
              <a:miter lim="800000"/>
              <a:headEnd/>
              <a:tailEnd/>
            </a:ln>
          </p:spPr>
          <p:txBody>
            <a:bodyPr wrap="none">
              <a:spAutoFit/>
            </a:bodyPr>
            <a:lstStyle/>
            <a:p>
              <a:pPr eaLnBrk="0" hangingPunct="0">
                <a:lnSpc>
                  <a:spcPct val="120000"/>
                </a:lnSpc>
              </a:pPr>
              <a:r>
                <a:rPr lang="en-US" sz="2400" b="1">
                  <a:latin typeface="Courier New" pitchFamily="49" charset="0"/>
                  <a:ea typeface="ＭＳ Ｐゴシック" pitchFamily="34" charset="-128"/>
                </a:rPr>
                <a:t>= A[i:i+1] – B[i:i+1]</a:t>
              </a:r>
            </a:p>
          </p:txBody>
        </p:sp>
        <p:sp>
          <p:nvSpPr>
            <p:cNvPr id="82958" name="Text Box 10"/>
            <p:cNvSpPr txBox="1">
              <a:spLocks noChangeArrowheads="1"/>
            </p:cNvSpPr>
            <p:nvPr/>
          </p:nvSpPr>
          <p:spPr bwMode="auto">
            <a:xfrm>
              <a:off x="1871" y="3480"/>
              <a:ext cx="1841" cy="518"/>
            </a:xfrm>
            <a:prstGeom prst="rect">
              <a:avLst/>
            </a:prstGeom>
            <a:noFill/>
            <a:ln w="3810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D = D + abs(L0)</a:t>
              </a:r>
            </a:p>
            <a:p>
              <a:pPr eaLnBrk="0" hangingPunct="0"/>
              <a:r>
                <a:rPr lang="en-US" sz="2400" b="1">
                  <a:latin typeface="Courier New" pitchFamily="49" charset="0"/>
                  <a:ea typeface="ＭＳ Ｐゴシック" pitchFamily="34" charset="-128"/>
                </a:rPr>
                <a:t>D = D + abs(L1)</a:t>
              </a:r>
            </a:p>
          </p:txBody>
        </p:sp>
      </p:grpSp>
      <p:sp>
        <p:nvSpPr>
          <p:cNvPr id="326667" name="AutoShape 11"/>
          <p:cNvSpPr>
            <a:spLocks noChangeArrowheads="1"/>
          </p:cNvSpPr>
          <p:nvPr/>
        </p:nvSpPr>
        <p:spPr bwMode="auto">
          <a:xfrm>
            <a:off x="4191000" y="3632200"/>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sp>
        <p:nvSpPr>
          <p:cNvPr id="82950" name="Text Box 12"/>
          <p:cNvSpPr txBox="1">
            <a:spLocks noChangeArrowheads="1"/>
          </p:cNvSpPr>
          <p:nvPr/>
        </p:nvSpPr>
        <p:spPr bwMode="auto">
          <a:xfrm>
            <a:off x="2381250" y="1625600"/>
            <a:ext cx="4200525" cy="1187450"/>
          </a:xfrm>
          <a:prstGeom prst="rect">
            <a:avLst/>
          </a:prstGeom>
          <a:noFill/>
          <a:ln w="3810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for (i=0; i&lt;16; i+=2)</a:t>
            </a:r>
          </a:p>
          <a:p>
            <a:pPr eaLnBrk="0" hangingPunct="0"/>
            <a:r>
              <a:rPr lang="en-US" sz="2400" b="1">
                <a:latin typeface="Courier New" pitchFamily="49" charset="0"/>
                <a:ea typeface="ＭＳ Ｐゴシック" pitchFamily="34" charset="-128"/>
              </a:rPr>
              <a:t>   L = A[i+0] – B[i+0]</a:t>
            </a:r>
          </a:p>
          <a:p>
            <a:pPr eaLnBrk="0" hangingPunct="0"/>
            <a:r>
              <a:rPr lang="en-US" sz="2400" b="1">
                <a:latin typeface="Courier New" pitchFamily="49" charset="0"/>
                <a:ea typeface="ＭＳ Ｐゴシック" pitchFamily="34" charset="-128"/>
              </a:rPr>
              <a:t>   D = D + abs(L)</a:t>
            </a:r>
          </a:p>
        </p:txBody>
      </p:sp>
      <p:sp>
        <p:nvSpPr>
          <p:cNvPr id="326669" name="Text Box 13"/>
          <p:cNvSpPr txBox="1">
            <a:spLocks noChangeArrowheads="1"/>
          </p:cNvSpPr>
          <p:nvPr/>
        </p:nvSpPr>
        <p:spPr bwMode="auto">
          <a:xfrm>
            <a:off x="2930525" y="2697163"/>
            <a:ext cx="3652838" cy="822325"/>
          </a:xfrm>
          <a:prstGeom prst="rect">
            <a:avLst/>
          </a:prstGeom>
          <a:noFill/>
          <a:ln w="3810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L = A[i+1] – B[i+1]</a:t>
            </a:r>
          </a:p>
          <a:p>
            <a:pPr eaLnBrk="0" hangingPunct="0"/>
            <a:r>
              <a:rPr lang="en-US" sz="2400" b="1">
                <a:latin typeface="Courier New" pitchFamily="49" charset="0"/>
                <a:ea typeface="ＭＳ Ｐゴシック" pitchFamily="34" charset="-128"/>
              </a:rPr>
              <a:t>D = D + abs(L)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26669"/>
                                        </p:tgtEl>
                                        <p:attrNameLst>
                                          <p:attrName>style.visibility</p:attrName>
                                        </p:attrNameLst>
                                      </p:cBhvr>
                                      <p:to>
                                        <p:strVal val="visible"/>
                                      </p:to>
                                    </p:set>
                                    <p:anim calcmode="lin" valueType="num">
                                      <p:cBhvr>
                                        <p:cTn id="7" dur="500" fill="hold"/>
                                        <p:tgtEl>
                                          <p:spTgt spid="326669"/>
                                        </p:tgtEl>
                                        <p:attrNameLst>
                                          <p:attrName>ppt_x</p:attrName>
                                        </p:attrNameLst>
                                      </p:cBhvr>
                                      <p:tavLst>
                                        <p:tav tm="0">
                                          <p:val>
                                            <p:strVal val="#ppt_x"/>
                                          </p:val>
                                        </p:tav>
                                        <p:tav tm="100000">
                                          <p:val>
                                            <p:strVal val="#ppt_x"/>
                                          </p:val>
                                        </p:tav>
                                      </p:tavLst>
                                    </p:anim>
                                    <p:anim calcmode="lin" valueType="num">
                                      <p:cBhvr>
                                        <p:cTn id="8" dur="500" fill="hold"/>
                                        <p:tgtEl>
                                          <p:spTgt spid="326669"/>
                                        </p:tgtEl>
                                        <p:attrNameLst>
                                          <p:attrName>ppt_y</p:attrName>
                                        </p:attrNameLst>
                                      </p:cBhvr>
                                      <p:tavLst>
                                        <p:tav tm="0">
                                          <p:val>
                                            <p:strVal val="#ppt_y-#ppt_h/2"/>
                                          </p:val>
                                        </p:tav>
                                        <p:tav tm="100000">
                                          <p:val>
                                            <p:strVal val="#ppt_y"/>
                                          </p:val>
                                        </p:tav>
                                      </p:tavLst>
                                    </p:anim>
                                    <p:anim calcmode="lin" valueType="num">
                                      <p:cBhvr>
                                        <p:cTn id="9" dur="500" fill="hold"/>
                                        <p:tgtEl>
                                          <p:spTgt spid="326669"/>
                                        </p:tgtEl>
                                        <p:attrNameLst>
                                          <p:attrName>ppt_w</p:attrName>
                                        </p:attrNameLst>
                                      </p:cBhvr>
                                      <p:tavLst>
                                        <p:tav tm="0">
                                          <p:val>
                                            <p:strVal val="#ppt_w"/>
                                          </p:val>
                                        </p:tav>
                                        <p:tav tm="100000">
                                          <p:val>
                                            <p:strVal val="#ppt_w"/>
                                          </p:val>
                                        </p:tav>
                                      </p:tavLst>
                                    </p:anim>
                                    <p:anim calcmode="lin" valueType="num">
                                      <p:cBhvr>
                                        <p:cTn id="10" dur="500" fill="hold"/>
                                        <p:tgtEl>
                                          <p:spTgt spid="32666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6667"/>
                                        </p:tgtEl>
                                        <p:attrNameLst>
                                          <p:attrName>style.visibility</p:attrName>
                                        </p:attrNameLst>
                                      </p:cBhvr>
                                      <p:to>
                                        <p:strVal val="visible"/>
                                      </p:to>
                                    </p:set>
                                    <p:animEffect transition="in" filter="wipe(up)">
                                      <p:cBhvr>
                                        <p:cTn id="15" dur="500"/>
                                        <p:tgtEl>
                                          <p:spTgt spid="326667"/>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7" grpId="0" animBg="1"/>
      <p:bldP spid="32666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22E2BC9A-8D8E-4375-ADF4-537C0C6CE409}"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81</a:t>
            </a:fld>
            <a:endParaRPr lang="en-US" sz="1400" smtClean="0">
              <a:solidFill>
                <a:srgbClr val="CC3300"/>
              </a:solidFill>
              <a:latin typeface="Helvetica" pitchFamily="34" charset="0"/>
              <a:ea typeface="ＭＳ Ｐゴシック" pitchFamily="34" charset="-128"/>
            </a:endParaRPr>
          </a:p>
        </p:txBody>
      </p:sp>
      <p:sp>
        <p:nvSpPr>
          <p:cNvPr id="83971" name="Rectangle 2"/>
          <p:cNvSpPr>
            <a:spLocks noGrp="1" noChangeArrowheads="1"/>
          </p:cNvSpPr>
          <p:nvPr>
            <p:ph type="title"/>
          </p:nvPr>
        </p:nvSpPr>
        <p:spPr/>
        <p:txBody>
          <a:bodyPr/>
          <a:lstStyle/>
          <a:p>
            <a:pPr eaLnBrk="1" hangingPunct="1"/>
            <a:r>
              <a:rPr lang="en-US" sz="4000" smtClean="0">
                <a:ea typeface="ＭＳ Ｐゴシック" pitchFamily="34" charset="-128"/>
              </a:rPr>
              <a:t>Exploiting </a:t>
            </a:r>
            <a:r>
              <a:rPr lang="en-US" sz="4000" smtClean="0">
                <a:solidFill>
                  <a:srgbClr val="FF0000"/>
                </a:solidFill>
                <a:ea typeface="ＭＳ Ｐゴシック" pitchFamily="34" charset="-128"/>
              </a:rPr>
              <a:t>SLP</a:t>
            </a:r>
            <a:r>
              <a:rPr lang="en-US" sz="4000" smtClean="0">
                <a:ea typeface="ＭＳ Ｐゴシック" pitchFamily="34" charset="-128"/>
              </a:rPr>
              <a:t> with SIMD Execution</a:t>
            </a:r>
          </a:p>
        </p:txBody>
      </p:sp>
      <p:sp>
        <p:nvSpPr>
          <p:cNvPr id="83972" name="Rectangle 3"/>
          <p:cNvSpPr>
            <a:spLocks noGrp="1" noChangeArrowheads="1"/>
          </p:cNvSpPr>
          <p:nvPr>
            <p:ph type="body" idx="1"/>
          </p:nvPr>
        </p:nvSpPr>
        <p:spPr>
          <a:xfrm>
            <a:off x="609600" y="1524000"/>
            <a:ext cx="8001000" cy="4876800"/>
          </a:xfrm>
        </p:spPr>
        <p:txBody>
          <a:bodyPr/>
          <a:lstStyle/>
          <a:p>
            <a:pPr eaLnBrk="1" hangingPunct="1"/>
            <a:r>
              <a:rPr lang="en-US" smtClean="0">
                <a:ea typeface="ＭＳ Ｐゴシック" pitchFamily="34" charset="-128"/>
              </a:rPr>
              <a:t>Benefit:</a:t>
            </a:r>
          </a:p>
          <a:p>
            <a:pPr lvl="1" eaLnBrk="1" hangingPunct="1"/>
            <a:r>
              <a:rPr lang="en-US" smtClean="0">
                <a:ea typeface="ＭＳ Ｐゴシック" pitchFamily="34" charset="-128"/>
              </a:rPr>
              <a:t>Multiple ALU ops </a:t>
            </a:r>
            <a:r>
              <a:rPr lang="en-US" smtClean="0">
                <a:ea typeface="ＭＳ Ｐゴシック" pitchFamily="34" charset="-128"/>
                <a:sym typeface="Symbol" pitchFamily="18" charset="2"/>
              </a:rPr>
              <a:t> One SIMD op</a:t>
            </a:r>
          </a:p>
          <a:p>
            <a:pPr lvl="1" eaLnBrk="1" hangingPunct="1"/>
            <a:r>
              <a:rPr lang="en-US" smtClean="0">
                <a:ea typeface="ＭＳ Ｐゴシック" pitchFamily="34" charset="-128"/>
                <a:sym typeface="Symbol" pitchFamily="18" charset="2"/>
              </a:rPr>
              <a:t>Multiple ld/st ops  One wide mem op</a:t>
            </a:r>
          </a:p>
          <a:p>
            <a:pPr lvl="1" eaLnBrk="1" hangingPunct="1"/>
            <a:endParaRPr lang="en-US" smtClean="0">
              <a:ea typeface="ＭＳ Ｐゴシック" pitchFamily="34" charset="-128"/>
              <a:sym typeface="Symbol" pitchFamily="18" charset="2"/>
            </a:endParaRPr>
          </a:p>
          <a:p>
            <a:pPr eaLnBrk="1" hangingPunct="1"/>
            <a:r>
              <a:rPr lang="en-US" smtClean="0">
                <a:ea typeface="ＭＳ Ｐゴシック" pitchFamily="34" charset="-128"/>
                <a:sym typeface="Symbol" pitchFamily="18" charset="2"/>
              </a:rPr>
              <a:t>Cost:</a:t>
            </a:r>
          </a:p>
          <a:p>
            <a:pPr lvl="1" eaLnBrk="1" hangingPunct="1"/>
            <a:r>
              <a:rPr lang="en-US" smtClean="0">
                <a:ea typeface="ＭＳ Ｐゴシック" pitchFamily="34" charset="-128"/>
                <a:sym typeface="Symbol" pitchFamily="18" charset="2"/>
              </a:rPr>
              <a:t>Packing and unpacking</a:t>
            </a:r>
          </a:p>
          <a:p>
            <a:pPr lvl="1" eaLnBrk="1" hangingPunct="1"/>
            <a:r>
              <a:rPr lang="en-US" smtClean="0">
                <a:ea typeface="ＭＳ Ｐゴシック" pitchFamily="34" charset="-128"/>
                <a:sym typeface="Symbol" pitchFamily="18" charset="2"/>
              </a:rPr>
              <a:t>Reshuffling within a register</a:t>
            </a:r>
          </a:p>
          <a:p>
            <a:pPr lvl="1" eaLnBrk="1" hangingPunct="1"/>
            <a:r>
              <a:rPr lang="en-US" smtClean="0">
                <a:ea typeface="ＭＳ Ｐゴシック" pitchFamily="34" charset="-128"/>
                <a:sym typeface="Symbol" pitchFamily="18" charset="2"/>
              </a:rPr>
              <a:t>Alignment overhead</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4E8DCA72-473D-45B2-8964-0BE8466C9BF0}"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82</a:t>
            </a:fld>
            <a:endParaRPr lang="en-US" sz="1400" smtClean="0">
              <a:solidFill>
                <a:srgbClr val="CC3300"/>
              </a:solidFill>
              <a:latin typeface="Helvetica" pitchFamily="34" charset="0"/>
              <a:ea typeface="ＭＳ Ｐゴシック" pitchFamily="34" charset="-128"/>
            </a:endParaRPr>
          </a:p>
        </p:txBody>
      </p:sp>
      <p:sp>
        <p:nvSpPr>
          <p:cNvPr id="84995" name="Rectangle 2"/>
          <p:cNvSpPr>
            <a:spLocks noGrp="1" noChangeArrowheads="1"/>
          </p:cNvSpPr>
          <p:nvPr>
            <p:ph type="title"/>
          </p:nvPr>
        </p:nvSpPr>
        <p:spPr/>
        <p:txBody>
          <a:bodyPr/>
          <a:lstStyle/>
          <a:p>
            <a:pPr eaLnBrk="1" hangingPunct="1"/>
            <a:r>
              <a:rPr lang="en-US" smtClean="0">
                <a:ea typeface="ＭＳ Ｐゴシック" pitchFamily="34" charset="-128"/>
              </a:rPr>
              <a:t>Packing/Unpacking Costs</a:t>
            </a:r>
          </a:p>
        </p:txBody>
      </p:sp>
      <p:sp>
        <p:nvSpPr>
          <p:cNvPr id="329731" name="AutoShape 3"/>
          <p:cNvSpPr>
            <a:spLocks noChangeArrowheads="1"/>
          </p:cNvSpPr>
          <p:nvPr/>
        </p:nvSpPr>
        <p:spPr bwMode="auto">
          <a:xfrm rot="-5400000">
            <a:off x="4152900" y="4360863"/>
            <a:ext cx="723900" cy="419100"/>
          </a:xfrm>
          <a:prstGeom prst="downArrow">
            <a:avLst>
              <a:gd name="adj1" fmla="val 52472"/>
              <a:gd name="adj2" fmla="val 44319"/>
            </a:avLst>
          </a:prstGeom>
          <a:solidFill>
            <a:srgbClr val="000099"/>
          </a:solidFill>
          <a:ln w="9525">
            <a:noFill/>
            <a:miter lim="800000"/>
            <a:headEnd/>
            <a:tailEnd/>
          </a:ln>
        </p:spPr>
        <p:txBody>
          <a:bodyPr wrap="none" anchor="ctr"/>
          <a:lstStyle/>
          <a:p>
            <a:pPr eaLnBrk="0" hangingPunct="0"/>
            <a:endParaRPr lang="en-US"/>
          </a:p>
        </p:txBody>
      </p:sp>
      <p:sp>
        <p:nvSpPr>
          <p:cNvPr id="84997" name="Text Box 4"/>
          <p:cNvSpPr txBox="1">
            <a:spLocks noChangeArrowheads="1"/>
          </p:cNvSpPr>
          <p:nvPr/>
        </p:nvSpPr>
        <p:spPr bwMode="auto">
          <a:xfrm>
            <a:off x="1770063" y="4176713"/>
            <a:ext cx="1827212"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 A + 2</a:t>
            </a:r>
          </a:p>
          <a:p>
            <a:pPr eaLnBrk="0" hangingPunct="0"/>
            <a:r>
              <a:rPr lang="en-US" sz="2400" b="1">
                <a:latin typeface="Courier New" pitchFamily="49" charset="0"/>
                <a:ea typeface="ＭＳ Ｐゴシック" pitchFamily="34" charset="-128"/>
              </a:rPr>
              <a:t>D = B + 3</a:t>
            </a:r>
          </a:p>
        </p:txBody>
      </p:sp>
      <p:grpSp>
        <p:nvGrpSpPr>
          <p:cNvPr id="2" name="Group 5"/>
          <p:cNvGrpSpPr>
            <a:grpSpLocks/>
          </p:cNvGrpSpPr>
          <p:nvPr/>
        </p:nvGrpSpPr>
        <p:grpSpPr bwMode="auto">
          <a:xfrm>
            <a:off x="5548313" y="4152900"/>
            <a:ext cx="1887537" cy="842963"/>
            <a:chOff x="3495" y="2616"/>
            <a:chExt cx="1189" cy="531"/>
          </a:xfrm>
        </p:grpSpPr>
        <p:sp>
          <p:nvSpPr>
            <p:cNvPr id="84999" name="Rectangle 6"/>
            <p:cNvSpPr>
              <a:spLocks noChangeArrowheads="1"/>
            </p:cNvSpPr>
            <p:nvPr/>
          </p:nvSpPr>
          <p:spPr bwMode="auto">
            <a:xfrm>
              <a:off x="3973" y="2616"/>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5000" name="Rectangle 7"/>
            <p:cNvSpPr>
              <a:spLocks noChangeArrowheads="1"/>
            </p:cNvSpPr>
            <p:nvPr/>
          </p:nvSpPr>
          <p:spPr bwMode="auto">
            <a:xfrm>
              <a:off x="4415" y="2620"/>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5001" name="Rectangle 8"/>
            <p:cNvSpPr>
              <a:spLocks noChangeArrowheads="1"/>
            </p:cNvSpPr>
            <p:nvPr/>
          </p:nvSpPr>
          <p:spPr bwMode="auto">
            <a:xfrm>
              <a:off x="3495" y="2620"/>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5002" name="Text Box 9"/>
            <p:cNvSpPr txBox="1">
              <a:spLocks noChangeArrowheads="1"/>
            </p:cNvSpPr>
            <p:nvPr/>
          </p:nvSpPr>
          <p:spPr bwMode="auto">
            <a:xfrm>
              <a:off x="3524" y="2629"/>
              <a:ext cx="1151" cy="51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A   2</a:t>
              </a:r>
            </a:p>
            <a:p>
              <a:pPr eaLnBrk="0" hangingPunct="0"/>
              <a:r>
                <a:rPr lang="en-US" sz="2400" b="1">
                  <a:latin typeface="Courier New" pitchFamily="49" charset="0"/>
                  <a:ea typeface="ＭＳ Ｐゴシック" pitchFamily="34" charset="-128"/>
                </a:rPr>
                <a:t>D   B   3</a:t>
              </a:r>
            </a:p>
          </p:txBody>
        </p:sp>
        <p:sp>
          <p:nvSpPr>
            <p:cNvPr id="85003" name="Text Box 10"/>
            <p:cNvSpPr txBox="1">
              <a:spLocks noChangeArrowheads="1"/>
            </p:cNvSpPr>
            <p:nvPr/>
          </p:nvSpPr>
          <p:spPr bwMode="auto">
            <a:xfrm>
              <a:off x="3754" y="2736"/>
              <a:ext cx="691"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gtEl>
                                        <p:attrNameLst>
                                          <p:attrName>style.visibility</p:attrName>
                                        </p:attrNameLst>
                                      </p:cBhvr>
                                      <p:to>
                                        <p:strVal val="visible"/>
                                      </p:to>
                                    </p:set>
                                    <p:animEffect transition="in" filter="wipe(left)">
                                      <p:cBhvr>
                                        <p:cTn id="7" dur="500"/>
                                        <p:tgtEl>
                                          <p:spTgt spid="32973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13598AE6-4632-49C8-A786-93887630F79B}"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83</a:t>
            </a:fld>
            <a:endParaRPr lang="en-US" sz="1400" smtClean="0">
              <a:solidFill>
                <a:srgbClr val="CC3300"/>
              </a:solidFill>
              <a:latin typeface="Helvetica" pitchFamily="34" charset="0"/>
              <a:ea typeface="ＭＳ Ｐゴシック" pitchFamily="34" charset="-128"/>
            </a:endParaRPr>
          </a:p>
        </p:txBody>
      </p:sp>
      <p:sp>
        <p:nvSpPr>
          <p:cNvPr id="86019" name="Rectangle 2"/>
          <p:cNvSpPr>
            <a:spLocks noChangeArrowheads="1"/>
          </p:cNvSpPr>
          <p:nvPr/>
        </p:nvSpPr>
        <p:spPr bwMode="auto">
          <a:xfrm>
            <a:off x="6307138" y="415290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6020" name="Rectangle 3"/>
          <p:cNvSpPr>
            <a:spLocks noChangeArrowheads="1"/>
          </p:cNvSpPr>
          <p:nvPr/>
        </p:nvSpPr>
        <p:spPr bwMode="auto">
          <a:xfrm>
            <a:off x="7008813" y="415925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6021" name="Rectangle 4"/>
          <p:cNvSpPr>
            <a:spLocks noChangeArrowheads="1"/>
          </p:cNvSpPr>
          <p:nvPr/>
        </p:nvSpPr>
        <p:spPr bwMode="auto">
          <a:xfrm>
            <a:off x="5548313" y="415925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6022" name="Rectangle 5"/>
          <p:cNvSpPr>
            <a:spLocks noGrp="1" noChangeArrowheads="1"/>
          </p:cNvSpPr>
          <p:nvPr>
            <p:ph type="title"/>
          </p:nvPr>
        </p:nvSpPr>
        <p:spPr>
          <a:xfrm>
            <a:off x="400050" y="76200"/>
            <a:ext cx="8229600" cy="762000"/>
          </a:xfrm>
        </p:spPr>
        <p:txBody>
          <a:bodyPr/>
          <a:lstStyle/>
          <a:p>
            <a:pPr eaLnBrk="1" hangingPunct="1"/>
            <a:r>
              <a:rPr lang="en-US" smtClean="0">
                <a:ea typeface="ＭＳ Ｐゴシック" pitchFamily="34" charset="-128"/>
              </a:rPr>
              <a:t>Packing/Unpacking Costs</a:t>
            </a:r>
          </a:p>
        </p:txBody>
      </p:sp>
      <p:sp>
        <p:nvSpPr>
          <p:cNvPr id="26633" name="Rectangle 6"/>
          <p:cNvSpPr>
            <a:spLocks noGrp="1" noChangeArrowheads="1"/>
          </p:cNvSpPr>
          <p:nvPr>
            <p:ph type="body" idx="1"/>
          </p:nvPr>
        </p:nvSpPr>
        <p:spPr>
          <a:xfrm>
            <a:off x="609600" y="914400"/>
            <a:ext cx="8001000" cy="706438"/>
          </a:xfrm>
        </p:spPr>
        <p:txBody>
          <a:bodyPr rtlCol="0">
            <a:normAutofit fontScale="70000" lnSpcReduction="20000"/>
          </a:bodyPr>
          <a:lstStyle/>
          <a:p>
            <a:pPr eaLnBrk="1" fontAlgn="auto" hangingPunct="1">
              <a:spcAft>
                <a:spcPts val="0"/>
              </a:spcAft>
              <a:buFont typeface="Arial" pitchFamily="34" charset="0"/>
              <a:buChar char="•"/>
              <a:defRPr/>
            </a:pPr>
            <a:r>
              <a:rPr lang="en-US" dirty="0" smtClean="0">
                <a:ea typeface="ＭＳ Ｐゴシック" pitchFamily="34" charset="-128"/>
              </a:rPr>
              <a:t>Packing source operands</a:t>
            </a:r>
          </a:p>
          <a:p>
            <a:pPr lvl="1" eaLnBrk="1" fontAlgn="auto" hangingPunct="1">
              <a:spcAft>
                <a:spcPts val="0"/>
              </a:spcAft>
              <a:buFont typeface="Arial" pitchFamily="34" charset="0"/>
              <a:buChar char="–"/>
              <a:defRPr/>
            </a:pPr>
            <a:r>
              <a:rPr lang="en-US" dirty="0" smtClean="0">
                <a:ea typeface="ＭＳ Ｐゴシック" pitchFamily="34" charset="-128"/>
              </a:rPr>
              <a:t>Copying into contiguous memory</a:t>
            </a:r>
          </a:p>
        </p:txBody>
      </p:sp>
      <p:sp>
        <p:nvSpPr>
          <p:cNvPr id="86024" name="AutoShape 7"/>
          <p:cNvSpPr>
            <a:spLocks noChangeArrowheads="1"/>
          </p:cNvSpPr>
          <p:nvPr/>
        </p:nvSpPr>
        <p:spPr bwMode="auto">
          <a:xfrm rot="-5400000">
            <a:off x="4152900" y="4357688"/>
            <a:ext cx="723900" cy="419100"/>
          </a:xfrm>
          <a:prstGeom prst="downArrow">
            <a:avLst>
              <a:gd name="adj1" fmla="val 52472"/>
              <a:gd name="adj2" fmla="val 44319"/>
            </a:avLst>
          </a:prstGeom>
          <a:solidFill>
            <a:srgbClr val="000099"/>
          </a:solidFill>
          <a:ln w="9525">
            <a:noFill/>
            <a:miter lim="800000"/>
            <a:headEnd/>
            <a:tailEnd/>
          </a:ln>
        </p:spPr>
        <p:txBody>
          <a:bodyPr wrap="none" anchor="ctr"/>
          <a:lstStyle/>
          <a:p>
            <a:pPr eaLnBrk="0" hangingPunct="0"/>
            <a:endParaRPr lang="en-US"/>
          </a:p>
        </p:txBody>
      </p:sp>
      <p:grpSp>
        <p:nvGrpSpPr>
          <p:cNvPr id="2" name="Group 8"/>
          <p:cNvGrpSpPr>
            <a:grpSpLocks/>
          </p:cNvGrpSpPr>
          <p:nvPr/>
        </p:nvGrpSpPr>
        <p:grpSpPr bwMode="auto">
          <a:xfrm>
            <a:off x="5541963" y="3124200"/>
            <a:ext cx="1317625" cy="855663"/>
            <a:chOff x="3491" y="1968"/>
            <a:chExt cx="830" cy="539"/>
          </a:xfrm>
        </p:grpSpPr>
        <p:sp>
          <p:nvSpPr>
            <p:cNvPr id="86030" name="Rectangle 9"/>
            <p:cNvSpPr>
              <a:spLocks noChangeArrowheads="1"/>
            </p:cNvSpPr>
            <p:nvPr/>
          </p:nvSpPr>
          <p:spPr bwMode="auto">
            <a:xfrm>
              <a:off x="3491" y="1978"/>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6031" name="Line 10"/>
            <p:cNvSpPr>
              <a:spLocks noChangeShapeType="1"/>
            </p:cNvSpPr>
            <p:nvPr/>
          </p:nvSpPr>
          <p:spPr bwMode="auto">
            <a:xfrm flipH="1">
              <a:off x="3770" y="2101"/>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6032" name="Line 11"/>
            <p:cNvSpPr>
              <a:spLocks noChangeShapeType="1"/>
            </p:cNvSpPr>
            <p:nvPr/>
          </p:nvSpPr>
          <p:spPr bwMode="auto">
            <a:xfrm flipH="1">
              <a:off x="3770" y="2341"/>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6033" name="Text Box 12"/>
            <p:cNvSpPr txBox="1">
              <a:spLocks noChangeArrowheads="1"/>
            </p:cNvSpPr>
            <p:nvPr/>
          </p:nvSpPr>
          <p:spPr bwMode="auto">
            <a:xfrm>
              <a:off x="3515" y="1968"/>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    A</a:t>
              </a:r>
            </a:p>
          </p:txBody>
        </p:sp>
        <p:sp>
          <p:nvSpPr>
            <p:cNvPr id="86034" name="Text Box 13"/>
            <p:cNvSpPr txBox="1">
              <a:spLocks noChangeArrowheads="1"/>
            </p:cNvSpPr>
            <p:nvPr/>
          </p:nvSpPr>
          <p:spPr bwMode="auto">
            <a:xfrm>
              <a:off x="3515" y="2219"/>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B    B</a:t>
              </a:r>
            </a:p>
          </p:txBody>
        </p:sp>
      </p:grpSp>
      <p:sp>
        <p:nvSpPr>
          <p:cNvPr id="86026" name="Text Box 14"/>
          <p:cNvSpPr txBox="1">
            <a:spLocks noChangeArrowheads="1"/>
          </p:cNvSpPr>
          <p:nvPr/>
        </p:nvSpPr>
        <p:spPr bwMode="auto">
          <a:xfrm>
            <a:off x="1770063" y="3444875"/>
            <a:ext cx="1462087"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 = f()</a:t>
            </a:r>
          </a:p>
          <a:p>
            <a:pPr eaLnBrk="0" hangingPunct="0"/>
            <a:r>
              <a:rPr lang="en-US" sz="2400" b="1">
                <a:latin typeface="Courier New" pitchFamily="49" charset="0"/>
                <a:ea typeface="ＭＳ Ｐゴシック" pitchFamily="34" charset="-128"/>
              </a:rPr>
              <a:t>B = g()</a:t>
            </a:r>
          </a:p>
        </p:txBody>
      </p:sp>
      <p:sp>
        <p:nvSpPr>
          <p:cNvPr id="86027" name="Text Box 15"/>
          <p:cNvSpPr txBox="1">
            <a:spLocks noChangeArrowheads="1"/>
          </p:cNvSpPr>
          <p:nvPr/>
        </p:nvSpPr>
        <p:spPr bwMode="auto">
          <a:xfrm>
            <a:off x="1770063" y="4176713"/>
            <a:ext cx="1827212"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 A + 2</a:t>
            </a:r>
          </a:p>
          <a:p>
            <a:pPr eaLnBrk="0" hangingPunct="0"/>
            <a:r>
              <a:rPr lang="en-US" sz="2400" b="1">
                <a:latin typeface="Courier New" pitchFamily="49" charset="0"/>
                <a:ea typeface="ＭＳ Ｐゴシック" pitchFamily="34" charset="-128"/>
              </a:rPr>
              <a:t>D = B + 3</a:t>
            </a:r>
          </a:p>
        </p:txBody>
      </p:sp>
      <p:sp>
        <p:nvSpPr>
          <p:cNvPr id="86028" name="Text Box 16"/>
          <p:cNvSpPr txBox="1">
            <a:spLocks noChangeArrowheads="1"/>
          </p:cNvSpPr>
          <p:nvPr/>
        </p:nvSpPr>
        <p:spPr bwMode="auto">
          <a:xfrm>
            <a:off x="5594350" y="4173538"/>
            <a:ext cx="1827213"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A   2</a:t>
            </a:r>
          </a:p>
          <a:p>
            <a:pPr eaLnBrk="0" hangingPunct="0"/>
            <a:r>
              <a:rPr lang="en-US" sz="2400" b="1">
                <a:latin typeface="Courier New" pitchFamily="49" charset="0"/>
                <a:ea typeface="ＭＳ Ｐゴシック" pitchFamily="34" charset="-128"/>
              </a:rPr>
              <a:t>D   B   3</a:t>
            </a:r>
          </a:p>
        </p:txBody>
      </p:sp>
      <p:sp>
        <p:nvSpPr>
          <p:cNvPr id="86029" name="Text Box 17"/>
          <p:cNvSpPr txBox="1">
            <a:spLocks noChangeArrowheads="1"/>
          </p:cNvSpPr>
          <p:nvPr/>
        </p:nvSpPr>
        <p:spPr bwMode="auto">
          <a:xfrm>
            <a:off x="5959475" y="4343400"/>
            <a:ext cx="1096963" cy="457200"/>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4654390D-E885-4B7B-BB60-29E2DF5EFFFB}"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84</a:t>
            </a:fld>
            <a:endParaRPr lang="en-US" sz="1400" smtClean="0">
              <a:solidFill>
                <a:srgbClr val="CC3300"/>
              </a:solidFill>
              <a:latin typeface="Helvetica" pitchFamily="34" charset="0"/>
              <a:ea typeface="ＭＳ Ｐゴシック" pitchFamily="34" charset="-128"/>
            </a:endParaRPr>
          </a:p>
        </p:txBody>
      </p:sp>
      <p:sp>
        <p:nvSpPr>
          <p:cNvPr id="87043" name="Rectangle 2"/>
          <p:cNvSpPr>
            <a:spLocks noGrp="1" noChangeArrowheads="1"/>
          </p:cNvSpPr>
          <p:nvPr>
            <p:ph type="title"/>
          </p:nvPr>
        </p:nvSpPr>
        <p:spPr>
          <a:xfrm>
            <a:off x="400050" y="228600"/>
            <a:ext cx="8229600" cy="639763"/>
          </a:xfrm>
        </p:spPr>
        <p:txBody>
          <a:bodyPr/>
          <a:lstStyle/>
          <a:p>
            <a:pPr eaLnBrk="1" hangingPunct="1"/>
            <a:r>
              <a:rPr lang="en-US" sz="4000" smtClean="0">
                <a:ea typeface="ＭＳ Ｐゴシック" pitchFamily="34" charset="-128"/>
              </a:rPr>
              <a:t>Packing/Unpacking Costs</a:t>
            </a:r>
          </a:p>
        </p:txBody>
      </p:sp>
      <p:sp>
        <p:nvSpPr>
          <p:cNvPr id="87044" name="Rectangle 3"/>
          <p:cNvSpPr>
            <a:spLocks noGrp="1" noChangeArrowheads="1"/>
          </p:cNvSpPr>
          <p:nvPr>
            <p:ph type="body" idx="1"/>
          </p:nvPr>
        </p:nvSpPr>
        <p:spPr>
          <a:xfrm>
            <a:off x="609600" y="914400"/>
            <a:ext cx="8001000" cy="2225675"/>
          </a:xfrm>
        </p:spPr>
        <p:txBody>
          <a:bodyPr/>
          <a:lstStyle/>
          <a:p>
            <a:pPr eaLnBrk="1" hangingPunct="1"/>
            <a:r>
              <a:rPr lang="en-US" smtClean="0">
                <a:ea typeface="ＭＳ Ｐゴシック" pitchFamily="34" charset="-128"/>
              </a:rPr>
              <a:t>Packing source operands</a:t>
            </a:r>
          </a:p>
          <a:p>
            <a:pPr lvl="1" eaLnBrk="1" hangingPunct="1"/>
            <a:r>
              <a:rPr lang="en-US" smtClean="0">
                <a:ea typeface="ＭＳ Ｐゴシック" pitchFamily="34" charset="-128"/>
              </a:rPr>
              <a:t>Copying into contiguous memory</a:t>
            </a:r>
          </a:p>
          <a:p>
            <a:pPr eaLnBrk="1" hangingPunct="1"/>
            <a:r>
              <a:rPr lang="en-US" smtClean="0">
                <a:ea typeface="ＭＳ Ｐゴシック" pitchFamily="34" charset="-128"/>
              </a:rPr>
              <a:t>Unpacking destination operands</a:t>
            </a:r>
          </a:p>
          <a:p>
            <a:pPr lvl="1" eaLnBrk="1" hangingPunct="1"/>
            <a:r>
              <a:rPr lang="en-US" smtClean="0">
                <a:ea typeface="ＭＳ Ｐゴシック" pitchFamily="34" charset="-128"/>
              </a:rPr>
              <a:t>Copying back to location</a:t>
            </a:r>
          </a:p>
        </p:txBody>
      </p:sp>
      <p:sp>
        <p:nvSpPr>
          <p:cNvPr id="87045" name="AutoShape 4"/>
          <p:cNvSpPr>
            <a:spLocks noChangeArrowheads="1"/>
          </p:cNvSpPr>
          <p:nvPr/>
        </p:nvSpPr>
        <p:spPr bwMode="auto">
          <a:xfrm rot="-5400000">
            <a:off x="4152900" y="4357688"/>
            <a:ext cx="723900" cy="419100"/>
          </a:xfrm>
          <a:prstGeom prst="downArrow">
            <a:avLst>
              <a:gd name="adj1" fmla="val 52472"/>
              <a:gd name="adj2" fmla="val 44319"/>
            </a:avLst>
          </a:prstGeom>
          <a:solidFill>
            <a:srgbClr val="000099"/>
          </a:solidFill>
          <a:ln w="9525">
            <a:noFill/>
            <a:miter lim="800000"/>
            <a:headEnd/>
            <a:tailEnd/>
          </a:ln>
        </p:spPr>
        <p:txBody>
          <a:bodyPr wrap="none" anchor="ctr"/>
          <a:lstStyle/>
          <a:p>
            <a:pPr eaLnBrk="0" hangingPunct="0"/>
            <a:endParaRPr lang="en-US"/>
          </a:p>
        </p:txBody>
      </p:sp>
      <p:grpSp>
        <p:nvGrpSpPr>
          <p:cNvPr id="2" name="Group 5"/>
          <p:cNvGrpSpPr>
            <a:grpSpLocks/>
          </p:cNvGrpSpPr>
          <p:nvPr/>
        </p:nvGrpSpPr>
        <p:grpSpPr bwMode="auto">
          <a:xfrm>
            <a:off x="5592763" y="5176838"/>
            <a:ext cx="1309687" cy="855662"/>
            <a:chOff x="3523" y="3261"/>
            <a:chExt cx="825" cy="539"/>
          </a:xfrm>
        </p:grpSpPr>
        <p:sp>
          <p:nvSpPr>
            <p:cNvPr id="87061" name="Rectangle 6"/>
            <p:cNvSpPr>
              <a:spLocks noChangeArrowheads="1"/>
            </p:cNvSpPr>
            <p:nvPr/>
          </p:nvSpPr>
          <p:spPr bwMode="auto">
            <a:xfrm>
              <a:off x="4079" y="3264"/>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7062" name="Line 7"/>
            <p:cNvSpPr>
              <a:spLocks noChangeShapeType="1"/>
            </p:cNvSpPr>
            <p:nvPr/>
          </p:nvSpPr>
          <p:spPr bwMode="auto">
            <a:xfrm flipH="1">
              <a:off x="3734" y="3394"/>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7063" name="Line 8"/>
            <p:cNvSpPr>
              <a:spLocks noChangeShapeType="1"/>
            </p:cNvSpPr>
            <p:nvPr/>
          </p:nvSpPr>
          <p:spPr bwMode="auto">
            <a:xfrm flipH="1">
              <a:off x="3734" y="3634"/>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7064" name="Text Box 9"/>
            <p:cNvSpPr txBox="1">
              <a:spLocks noChangeArrowheads="1"/>
            </p:cNvSpPr>
            <p:nvPr/>
          </p:nvSpPr>
          <p:spPr bwMode="auto">
            <a:xfrm>
              <a:off x="3523" y="3261"/>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C</a:t>
              </a:r>
            </a:p>
          </p:txBody>
        </p:sp>
        <p:sp>
          <p:nvSpPr>
            <p:cNvPr id="87065" name="Text Box 10"/>
            <p:cNvSpPr txBox="1">
              <a:spLocks noChangeArrowheads="1"/>
            </p:cNvSpPr>
            <p:nvPr/>
          </p:nvSpPr>
          <p:spPr bwMode="auto">
            <a:xfrm>
              <a:off x="3523" y="3512"/>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D    D</a:t>
              </a:r>
            </a:p>
          </p:txBody>
        </p:sp>
      </p:grpSp>
      <p:sp>
        <p:nvSpPr>
          <p:cNvPr id="87047" name="Text Box 11"/>
          <p:cNvSpPr txBox="1">
            <a:spLocks noChangeArrowheads="1"/>
          </p:cNvSpPr>
          <p:nvPr/>
        </p:nvSpPr>
        <p:spPr bwMode="auto">
          <a:xfrm>
            <a:off x="1770063" y="3444875"/>
            <a:ext cx="1462087"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 = f()</a:t>
            </a:r>
          </a:p>
          <a:p>
            <a:pPr eaLnBrk="0" hangingPunct="0"/>
            <a:r>
              <a:rPr lang="en-US" sz="2400" b="1">
                <a:latin typeface="Courier New" pitchFamily="49" charset="0"/>
                <a:ea typeface="ＭＳ Ｐゴシック" pitchFamily="34" charset="-128"/>
              </a:rPr>
              <a:t>B = g()</a:t>
            </a:r>
          </a:p>
        </p:txBody>
      </p:sp>
      <p:sp>
        <p:nvSpPr>
          <p:cNvPr id="87048" name="Text Box 12"/>
          <p:cNvSpPr txBox="1">
            <a:spLocks noChangeArrowheads="1"/>
          </p:cNvSpPr>
          <p:nvPr/>
        </p:nvSpPr>
        <p:spPr bwMode="auto">
          <a:xfrm>
            <a:off x="1770063" y="4176713"/>
            <a:ext cx="1827212"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 A + 2</a:t>
            </a:r>
          </a:p>
          <a:p>
            <a:pPr eaLnBrk="0" hangingPunct="0"/>
            <a:r>
              <a:rPr lang="en-US" sz="2400" b="1">
                <a:latin typeface="Courier New" pitchFamily="49" charset="0"/>
                <a:ea typeface="ＭＳ Ｐゴシック" pitchFamily="34" charset="-128"/>
              </a:rPr>
              <a:t>D = B + 3</a:t>
            </a:r>
          </a:p>
        </p:txBody>
      </p:sp>
      <p:sp>
        <p:nvSpPr>
          <p:cNvPr id="87049" name="Text Box 13"/>
          <p:cNvSpPr txBox="1">
            <a:spLocks noChangeArrowheads="1"/>
          </p:cNvSpPr>
          <p:nvPr/>
        </p:nvSpPr>
        <p:spPr bwMode="auto">
          <a:xfrm>
            <a:off x="1765300" y="4911725"/>
            <a:ext cx="1827213"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E = C / 5</a:t>
            </a:r>
          </a:p>
          <a:p>
            <a:pPr eaLnBrk="0" hangingPunct="0"/>
            <a:r>
              <a:rPr lang="en-US" sz="2400" b="1">
                <a:latin typeface="Courier New" pitchFamily="49" charset="0"/>
                <a:ea typeface="ＭＳ Ｐゴシック" pitchFamily="34" charset="-128"/>
              </a:rPr>
              <a:t>F = D * 7</a:t>
            </a:r>
          </a:p>
        </p:txBody>
      </p:sp>
      <p:sp>
        <p:nvSpPr>
          <p:cNvPr id="87050" name="Rectangle 14"/>
          <p:cNvSpPr>
            <a:spLocks noChangeArrowheads="1"/>
          </p:cNvSpPr>
          <p:nvPr/>
        </p:nvSpPr>
        <p:spPr bwMode="auto">
          <a:xfrm>
            <a:off x="6307138" y="415290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7051" name="Rectangle 15"/>
          <p:cNvSpPr>
            <a:spLocks noChangeArrowheads="1"/>
          </p:cNvSpPr>
          <p:nvPr/>
        </p:nvSpPr>
        <p:spPr bwMode="auto">
          <a:xfrm>
            <a:off x="7008813" y="415925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7052" name="Rectangle 16"/>
          <p:cNvSpPr>
            <a:spLocks noChangeArrowheads="1"/>
          </p:cNvSpPr>
          <p:nvPr/>
        </p:nvSpPr>
        <p:spPr bwMode="auto">
          <a:xfrm>
            <a:off x="5548313" y="4159250"/>
            <a:ext cx="427037" cy="822325"/>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grpSp>
        <p:nvGrpSpPr>
          <p:cNvPr id="87053" name="Group 17"/>
          <p:cNvGrpSpPr>
            <a:grpSpLocks/>
          </p:cNvGrpSpPr>
          <p:nvPr/>
        </p:nvGrpSpPr>
        <p:grpSpPr bwMode="auto">
          <a:xfrm>
            <a:off x="5541963" y="3124200"/>
            <a:ext cx="1317625" cy="855663"/>
            <a:chOff x="3491" y="1968"/>
            <a:chExt cx="830" cy="539"/>
          </a:xfrm>
        </p:grpSpPr>
        <p:sp>
          <p:nvSpPr>
            <p:cNvPr id="87056" name="Rectangle 18"/>
            <p:cNvSpPr>
              <a:spLocks noChangeArrowheads="1"/>
            </p:cNvSpPr>
            <p:nvPr/>
          </p:nvSpPr>
          <p:spPr bwMode="auto">
            <a:xfrm>
              <a:off x="3491" y="1978"/>
              <a:ext cx="269" cy="518"/>
            </a:xfrm>
            <a:prstGeom prst="rect">
              <a:avLst/>
            </a:prstGeom>
            <a:gradFill rotWithShape="0">
              <a:gsLst>
                <a:gs pos="0">
                  <a:srgbClr val="B2B2B2"/>
                </a:gs>
                <a:gs pos="100000">
                  <a:srgbClr val="DDDDDD"/>
                </a:gs>
              </a:gsLst>
              <a:lin ang="2700000" scaled="1"/>
            </a:gradFill>
            <a:ln w="12700">
              <a:solidFill>
                <a:schemeClr val="tx1"/>
              </a:solidFill>
              <a:miter lim="800000"/>
              <a:headEnd/>
              <a:tailEnd/>
            </a:ln>
          </p:spPr>
          <p:txBody>
            <a:bodyPr wrap="none" anchor="ctr"/>
            <a:lstStyle/>
            <a:p>
              <a:pPr eaLnBrk="0" hangingPunct="0"/>
              <a:endParaRPr lang="en-US"/>
            </a:p>
          </p:txBody>
        </p:sp>
        <p:sp>
          <p:nvSpPr>
            <p:cNvPr id="87057" name="Line 19"/>
            <p:cNvSpPr>
              <a:spLocks noChangeShapeType="1"/>
            </p:cNvSpPr>
            <p:nvPr/>
          </p:nvSpPr>
          <p:spPr bwMode="auto">
            <a:xfrm flipH="1">
              <a:off x="3770" y="2101"/>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7058" name="Line 20"/>
            <p:cNvSpPr>
              <a:spLocks noChangeShapeType="1"/>
            </p:cNvSpPr>
            <p:nvPr/>
          </p:nvSpPr>
          <p:spPr bwMode="auto">
            <a:xfrm flipH="1">
              <a:off x="3770" y="2341"/>
              <a:ext cx="336" cy="0"/>
            </a:xfrm>
            <a:prstGeom prst="line">
              <a:avLst/>
            </a:prstGeom>
            <a:noFill/>
            <a:ln w="19050">
              <a:solidFill>
                <a:srgbClr val="000080"/>
              </a:solidFill>
              <a:round/>
              <a:headEnd/>
              <a:tailEnd type="triangle" w="med" len="med"/>
            </a:ln>
          </p:spPr>
          <p:txBody>
            <a:bodyPr anchor="ctr">
              <a:spAutoFit/>
            </a:bodyPr>
            <a:lstStyle/>
            <a:p>
              <a:endParaRPr lang="en-US"/>
            </a:p>
          </p:txBody>
        </p:sp>
        <p:sp>
          <p:nvSpPr>
            <p:cNvPr id="87059" name="Text Box 21"/>
            <p:cNvSpPr txBox="1">
              <a:spLocks noChangeArrowheads="1"/>
            </p:cNvSpPr>
            <p:nvPr/>
          </p:nvSpPr>
          <p:spPr bwMode="auto">
            <a:xfrm>
              <a:off x="3515" y="1968"/>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    A</a:t>
              </a:r>
            </a:p>
          </p:txBody>
        </p:sp>
        <p:sp>
          <p:nvSpPr>
            <p:cNvPr id="87060" name="Text Box 22"/>
            <p:cNvSpPr txBox="1">
              <a:spLocks noChangeArrowheads="1"/>
            </p:cNvSpPr>
            <p:nvPr/>
          </p:nvSpPr>
          <p:spPr bwMode="auto">
            <a:xfrm>
              <a:off x="3515" y="2219"/>
              <a:ext cx="806" cy="288"/>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B    B</a:t>
              </a:r>
            </a:p>
          </p:txBody>
        </p:sp>
      </p:grpSp>
      <p:sp>
        <p:nvSpPr>
          <p:cNvPr id="87054" name="Text Box 23"/>
          <p:cNvSpPr txBox="1">
            <a:spLocks noChangeArrowheads="1"/>
          </p:cNvSpPr>
          <p:nvPr/>
        </p:nvSpPr>
        <p:spPr bwMode="auto">
          <a:xfrm>
            <a:off x="5594350" y="4173538"/>
            <a:ext cx="1827213" cy="822325"/>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C   A   2</a:t>
            </a:r>
          </a:p>
          <a:p>
            <a:pPr eaLnBrk="0" hangingPunct="0"/>
            <a:r>
              <a:rPr lang="en-US" sz="2400" b="1">
                <a:latin typeface="Courier New" pitchFamily="49" charset="0"/>
                <a:ea typeface="ＭＳ Ｐゴシック" pitchFamily="34" charset="-128"/>
              </a:rPr>
              <a:t>D   B   3</a:t>
            </a:r>
          </a:p>
        </p:txBody>
      </p:sp>
      <p:sp>
        <p:nvSpPr>
          <p:cNvPr id="87055" name="Text Box 24"/>
          <p:cNvSpPr txBox="1">
            <a:spLocks noChangeArrowheads="1"/>
          </p:cNvSpPr>
          <p:nvPr/>
        </p:nvSpPr>
        <p:spPr bwMode="auto">
          <a:xfrm>
            <a:off x="5959475" y="4343400"/>
            <a:ext cx="1096963" cy="457200"/>
          </a:xfrm>
          <a:prstGeom prst="rect">
            <a:avLst/>
          </a:prstGeom>
          <a:noFill/>
          <a:ln w="9525">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0529E1FF-14EB-4D9E-9E98-7D95F5AEF282}"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85</a:t>
            </a:fld>
            <a:endParaRPr lang="en-US" sz="1400" smtClean="0">
              <a:solidFill>
                <a:srgbClr val="CC3300"/>
              </a:solidFill>
              <a:latin typeface="Helvetica" pitchFamily="34" charset="0"/>
              <a:ea typeface="ＭＳ Ｐゴシック" pitchFamily="34" charset="-128"/>
            </a:endParaRPr>
          </a:p>
        </p:txBody>
      </p:sp>
      <p:sp>
        <p:nvSpPr>
          <p:cNvPr id="88067" name="Rectangle 2"/>
          <p:cNvSpPr>
            <a:spLocks noGrp="1" noChangeArrowheads="1"/>
          </p:cNvSpPr>
          <p:nvPr>
            <p:ph type="title"/>
          </p:nvPr>
        </p:nvSpPr>
        <p:spPr>
          <a:xfrm>
            <a:off x="457200" y="274638"/>
            <a:ext cx="8229600" cy="715962"/>
          </a:xfrm>
        </p:spPr>
        <p:txBody>
          <a:bodyPr/>
          <a:lstStyle/>
          <a:p>
            <a:pPr eaLnBrk="1" hangingPunct="1"/>
            <a:r>
              <a:rPr lang="en-US" altLang="ko-KR" smtClean="0">
                <a:ea typeface="굴림" pitchFamily="34" charset="-127"/>
              </a:rPr>
              <a:t>Alignment Code Generation</a:t>
            </a:r>
          </a:p>
        </p:txBody>
      </p:sp>
      <p:sp>
        <p:nvSpPr>
          <p:cNvPr id="88068" name="Rectangle 3"/>
          <p:cNvSpPr>
            <a:spLocks noGrp="1" noChangeArrowheads="1"/>
          </p:cNvSpPr>
          <p:nvPr>
            <p:ph type="body" idx="1"/>
          </p:nvPr>
        </p:nvSpPr>
        <p:spPr>
          <a:xfrm>
            <a:off x="914400" y="1054100"/>
            <a:ext cx="8001000" cy="5521325"/>
          </a:xfrm>
        </p:spPr>
        <p:txBody>
          <a:bodyPr/>
          <a:lstStyle/>
          <a:p>
            <a:pPr eaLnBrk="1" hangingPunct="1"/>
            <a:r>
              <a:rPr lang="en-US" altLang="ko-KR" smtClean="0">
                <a:solidFill>
                  <a:srgbClr val="3333CC"/>
                </a:solidFill>
                <a:ea typeface="굴림" pitchFamily="34" charset="-127"/>
              </a:rPr>
              <a:t>Aligned</a:t>
            </a:r>
            <a:r>
              <a:rPr lang="en-US" altLang="ko-KR" smtClean="0">
                <a:ea typeface="굴림" pitchFamily="34" charset="-127"/>
              </a:rPr>
              <a:t> memory access</a:t>
            </a:r>
          </a:p>
          <a:p>
            <a:pPr lvl="1" eaLnBrk="1" hangingPunct="1"/>
            <a:r>
              <a:rPr lang="en-US" altLang="ko-KR" smtClean="0">
                <a:ea typeface="굴림" pitchFamily="34" charset="-127"/>
              </a:rPr>
              <a:t>The address is always a multiple of 16 bytes</a:t>
            </a:r>
          </a:p>
          <a:p>
            <a:pPr lvl="1" eaLnBrk="1" hangingPunct="1"/>
            <a:r>
              <a:rPr lang="en-US" altLang="ko-KR" smtClean="0">
                <a:ea typeface="굴림" pitchFamily="34" charset="-127"/>
              </a:rPr>
              <a:t>Just one superword load or store instruction</a:t>
            </a:r>
          </a:p>
        </p:txBody>
      </p:sp>
      <p:sp>
        <p:nvSpPr>
          <p:cNvPr id="295940" name="Text Box 4"/>
          <p:cNvSpPr txBox="1">
            <a:spLocks noChangeArrowheads="1"/>
          </p:cNvSpPr>
          <p:nvPr/>
        </p:nvSpPr>
        <p:spPr bwMode="auto">
          <a:xfrm>
            <a:off x="838200" y="3070225"/>
            <a:ext cx="4114800" cy="1016000"/>
          </a:xfrm>
          <a:prstGeom prst="rect">
            <a:avLst/>
          </a:prstGeom>
          <a:noFill/>
          <a:ln w="9525">
            <a:noFill/>
            <a:miter lim="800000"/>
            <a:headEnd/>
            <a:tailEnd/>
          </a:ln>
        </p:spPr>
        <p:txBody>
          <a:bodyPr>
            <a:spAutoFit/>
          </a:bodyPr>
          <a:lstStyle/>
          <a:p>
            <a:pPr eaLnBrk="0" hangingPunct="0"/>
            <a:r>
              <a:rPr lang="en-US" sz="2000" b="1">
                <a:latin typeface="Courier New" pitchFamily="49" charset="0"/>
                <a:ea typeface="ＭＳ Ｐゴシック" pitchFamily="34" charset="-128"/>
              </a:rPr>
              <a:t>float a[64];</a:t>
            </a:r>
          </a:p>
          <a:p>
            <a:pPr eaLnBrk="0" hangingPunct="0"/>
            <a:r>
              <a:rPr lang="en-US" sz="2000" b="1">
                <a:latin typeface="Courier New" pitchFamily="49" charset="0"/>
                <a:ea typeface="ＭＳ Ｐゴシック" pitchFamily="34" charset="-128"/>
              </a:rPr>
              <a:t>for (i=0; i&lt;64; i+=4)</a:t>
            </a:r>
          </a:p>
          <a:p>
            <a:pPr eaLnBrk="0" hangingPunct="0"/>
            <a:r>
              <a:rPr lang="en-US" sz="2000" b="1">
                <a:latin typeface="Courier New" pitchFamily="49" charset="0"/>
                <a:ea typeface="ＭＳ Ｐゴシック" pitchFamily="34" charset="-128"/>
              </a:rPr>
              <a:t>   Va = a[i:i+3];</a:t>
            </a:r>
          </a:p>
        </p:txBody>
      </p:sp>
      <p:grpSp>
        <p:nvGrpSpPr>
          <p:cNvPr id="2" name="Group 5"/>
          <p:cNvGrpSpPr>
            <a:grpSpLocks/>
          </p:cNvGrpSpPr>
          <p:nvPr/>
        </p:nvGrpSpPr>
        <p:grpSpPr bwMode="auto">
          <a:xfrm>
            <a:off x="688975" y="4821238"/>
            <a:ext cx="1879600" cy="685800"/>
            <a:chOff x="434" y="3042"/>
            <a:chExt cx="1184" cy="432"/>
          </a:xfrm>
        </p:grpSpPr>
        <p:sp>
          <p:nvSpPr>
            <p:cNvPr id="88081" name="Rectangle 6"/>
            <p:cNvSpPr>
              <a:spLocks noChangeArrowheads="1"/>
            </p:cNvSpPr>
            <p:nvPr/>
          </p:nvSpPr>
          <p:spPr bwMode="auto">
            <a:xfrm>
              <a:off x="528" y="3273"/>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8082" name="Text Box 7"/>
            <p:cNvSpPr txBox="1">
              <a:spLocks noChangeArrowheads="1"/>
            </p:cNvSpPr>
            <p:nvPr/>
          </p:nvSpPr>
          <p:spPr bwMode="auto">
            <a:xfrm>
              <a:off x="434" y="3042"/>
              <a:ext cx="188"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0</a:t>
              </a:r>
            </a:p>
          </p:txBody>
        </p:sp>
      </p:grpSp>
      <p:grpSp>
        <p:nvGrpSpPr>
          <p:cNvPr id="3" name="Group 8"/>
          <p:cNvGrpSpPr>
            <a:grpSpLocks/>
          </p:cNvGrpSpPr>
          <p:nvPr/>
        </p:nvGrpSpPr>
        <p:grpSpPr bwMode="auto">
          <a:xfrm>
            <a:off x="2362200" y="4821238"/>
            <a:ext cx="1936750" cy="685800"/>
            <a:chOff x="1488" y="3037"/>
            <a:chExt cx="1220" cy="432"/>
          </a:xfrm>
        </p:grpSpPr>
        <p:sp>
          <p:nvSpPr>
            <p:cNvPr id="88079" name="Rectangle 9"/>
            <p:cNvSpPr>
              <a:spLocks noChangeArrowheads="1"/>
            </p:cNvSpPr>
            <p:nvPr/>
          </p:nvSpPr>
          <p:spPr bwMode="auto">
            <a:xfrm>
              <a:off x="161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8080" name="Text Box 10"/>
            <p:cNvSpPr txBox="1">
              <a:spLocks noChangeArrowheads="1"/>
            </p:cNvSpPr>
            <p:nvPr/>
          </p:nvSpPr>
          <p:spPr bwMode="auto">
            <a:xfrm>
              <a:off x="148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16</a:t>
              </a:r>
            </a:p>
          </p:txBody>
        </p:sp>
      </p:grpSp>
      <p:grpSp>
        <p:nvGrpSpPr>
          <p:cNvPr id="4" name="Group 11"/>
          <p:cNvGrpSpPr>
            <a:grpSpLocks/>
          </p:cNvGrpSpPr>
          <p:nvPr/>
        </p:nvGrpSpPr>
        <p:grpSpPr bwMode="auto">
          <a:xfrm>
            <a:off x="4092575" y="4821238"/>
            <a:ext cx="1936750" cy="685800"/>
            <a:chOff x="2578" y="3037"/>
            <a:chExt cx="1220" cy="432"/>
          </a:xfrm>
        </p:grpSpPr>
        <p:sp>
          <p:nvSpPr>
            <p:cNvPr id="88077" name="Rectangle 12"/>
            <p:cNvSpPr>
              <a:spLocks noChangeArrowheads="1"/>
            </p:cNvSpPr>
            <p:nvPr/>
          </p:nvSpPr>
          <p:spPr bwMode="auto">
            <a:xfrm>
              <a:off x="270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8078" name="Text Box 13"/>
            <p:cNvSpPr txBox="1">
              <a:spLocks noChangeArrowheads="1"/>
            </p:cNvSpPr>
            <p:nvPr/>
          </p:nvSpPr>
          <p:spPr bwMode="auto">
            <a:xfrm>
              <a:off x="257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32</a:t>
              </a:r>
            </a:p>
          </p:txBody>
        </p:sp>
      </p:grpSp>
      <p:grpSp>
        <p:nvGrpSpPr>
          <p:cNvPr id="5" name="Group 14"/>
          <p:cNvGrpSpPr>
            <a:grpSpLocks/>
          </p:cNvGrpSpPr>
          <p:nvPr/>
        </p:nvGrpSpPr>
        <p:grpSpPr bwMode="auto">
          <a:xfrm>
            <a:off x="5822950" y="4821238"/>
            <a:ext cx="1936750" cy="685800"/>
            <a:chOff x="3668" y="3037"/>
            <a:chExt cx="1220" cy="432"/>
          </a:xfrm>
        </p:grpSpPr>
        <p:sp>
          <p:nvSpPr>
            <p:cNvPr id="88075" name="Rectangle 15"/>
            <p:cNvSpPr>
              <a:spLocks noChangeArrowheads="1"/>
            </p:cNvSpPr>
            <p:nvPr/>
          </p:nvSpPr>
          <p:spPr bwMode="auto">
            <a:xfrm>
              <a:off x="379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8076" name="Text Box 16"/>
            <p:cNvSpPr txBox="1">
              <a:spLocks noChangeArrowheads="1"/>
            </p:cNvSpPr>
            <p:nvPr/>
          </p:nvSpPr>
          <p:spPr bwMode="auto">
            <a:xfrm>
              <a:off x="366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48</a:t>
              </a:r>
            </a:p>
          </p:txBody>
        </p:sp>
      </p:grpSp>
      <p:sp>
        <p:nvSpPr>
          <p:cNvPr id="295953" name="Text Box 17"/>
          <p:cNvSpPr txBox="1">
            <a:spLocks noChangeArrowheads="1"/>
          </p:cNvSpPr>
          <p:nvPr/>
        </p:nvSpPr>
        <p:spPr bwMode="auto">
          <a:xfrm>
            <a:off x="7759700" y="4921250"/>
            <a:ext cx="742950" cy="762000"/>
          </a:xfrm>
          <a:prstGeom prst="rect">
            <a:avLst/>
          </a:prstGeom>
          <a:noFill/>
          <a:ln w="9525">
            <a:noFill/>
            <a:miter lim="800000"/>
            <a:headEnd/>
            <a:tailEnd/>
          </a:ln>
        </p:spPr>
        <p:txBody>
          <a:bodyPr wrap="none">
            <a:spAutoFit/>
          </a:bodyPr>
          <a:lstStyle/>
          <a:p>
            <a:pPr algn="ctr" eaLnBrk="0" hangingPunct="0"/>
            <a:r>
              <a:rPr lang="en-US" sz="4400">
                <a:latin typeface="Times New Roman" pitchFamily="18" charset="0"/>
                <a:ea typeface="ＭＳ Ｐゴシック" pitchFamily="34" charset="-128"/>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5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p:bldP spid="29595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78FB2187-60C7-405A-BC28-6C9E2FAB852A}"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86</a:t>
            </a:fld>
            <a:endParaRPr lang="en-US" sz="1400" smtClean="0">
              <a:solidFill>
                <a:srgbClr val="CC3300"/>
              </a:solidFill>
              <a:latin typeface="Helvetica" pitchFamily="34" charset="0"/>
              <a:ea typeface="ＭＳ Ｐゴシック" pitchFamily="34" charset="-128"/>
            </a:endParaRPr>
          </a:p>
        </p:txBody>
      </p:sp>
      <p:sp>
        <p:nvSpPr>
          <p:cNvPr id="89091" name="Rectangle 2"/>
          <p:cNvSpPr>
            <a:spLocks noGrp="1" noChangeArrowheads="1"/>
          </p:cNvSpPr>
          <p:nvPr>
            <p:ph type="title"/>
          </p:nvPr>
        </p:nvSpPr>
        <p:spPr>
          <a:xfrm>
            <a:off x="457200" y="274638"/>
            <a:ext cx="8229600" cy="563562"/>
          </a:xfrm>
        </p:spPr>
        <p:txBody>
          <a:bodyPr/>
          <a:lstStyle/>
          <a:p>
            <a:pPr eaLnBrk="1" hangingPunct="1"/>
            <a:r>
              <a:rPr lang="en-US" altLang="ko-KR" sz="4000" smtClean="0">
                <a:ea typeface="굴림" pitchFamily="34" charset="-127"/>
              </a:rPr>
              <a:t>Alignment Code Generation (cont.)</a:t>
            </a:r>
          </a:p>
        </p:txBody>
      </p:sp>
      <p:sp>
        <p:nvSpPr>
          <p:cNvPr id="29702" name="Rectangle 3"/>
          <p:cNvSpPr>
            <a:spLocks noGrp="1" noChangeArrowheads="1"/>
          </p:cNvSpPr>
          <p:nvPr>
            <p:ph type="body" idx="1"/>
          </p:nvPr>
        </p:nvSpPr>
        <p:spPr>
          <a:xfrm>
            <a:off x="914400" y="1054100"/>
            <a:ext cx="8001000" cy="2374900"/>
          </a:xfrm>
        </p:spPr>
        <p:txBody>
          <a:bodyPr rtlCol="0">
            <a:normAutofit lnSpcReduction="10000"/>
          </a:bodyPr>
          <a:lstStyle/>
          <a:p>
            <a:pPr eaLnBrk="1" fontAlgn="auto" hangingPunct="1">
              <a:spcAft>
                <a:spcPts val="0"/>
              </a:spcAft>
              <a:buFont typeface="Arial" pitchFamily="34" charset="0"/>
              <a:buChar char="•"/>
              <a:defRPr/>
            </a:pPr>
            <a:r>
              <a:rPr lang="en-US" altLang="ko-KR" dirty="0" smtClean="0">
                <a:solidFill>
                  <a:srgbClr val="3333CC"/>
                </a:solidFill>
                <a:ea typeface="굴림" pitchFamily="-111" charset="-127"/>
              </a:rPr>
              <a:t>Misaligned</a:t>
            </a:r>
            <a:r>
              <a:rPr lang="en-US" altLang="ko-KR" dirty="0" smtClean="0">
                <a:ea typeface="굴림" pitchFamily="-111" charset="-127"/>
              </a:rPr>
              <a:t> memory access</a:t>
            </a:r>
          </a:p>
          <a:p>
            <a:pPr lvl="1" eaLnBrk="1" fontAlgn="auto" hangingPunct="1">
              <a:spcAft>
                <a:spcPts val="0"/>
              </a:spcAft>
              <a:buFont typeface="Arial" pitchFamily="34" charset="0"/>
              <a:buChar char="–"/>
              <a:defRPr/>
            </a:pPr>
            <a:r>
              <a:rPr lang="en-US" altLang="ko-KR" dirty="0" smtClean="0">
                <a:ea typeface="굴림" pitchFamily="-111" charset="-127"/>
              </a:rPr>
              <a:t>The address is always a non-zero constant offset away from the 16 byte boundaries.</a:t>
            </a:r>
          </a:p>
          <a:p>
            <a:pPr lvl="1" eaLnBrk="1" fontAlgn="auto" hangingPunct="1">
              <a:spcAft>
                <a:spcPts val="0"/>
              </a:spcAft>
              <a:buFont typeface="Arial" pitchFamily="34" charset="0"/>
              <a:buChar char="–"/>
              <a:defRPr/>
            </a:pPr>
            <a:r>
              <a:rPr lang="en-US" altLang="ko-KR" dirty="0" smtClean="0">
                <a:ea typeface="굴림" pitchFamily="-111" charset="-127"/>
              </a:rPr>
              <a:t>Static alignment: For a misaligned load, issue two adjacent aligned loads followed by a merge.</a:t>
            </a:r>
          </a:p>
        </p:txBody>
      </p:sp>
      <p:sp>
        <p:nvSpPr>
          <p:cNvPr id="296964" name="Text Box 4"/>
          <p:cNvSpPr txBox="1">
            <a:spLocks noChangeArrowheads="1"/>
          </p:cNvSpPr>
          <p:nvPr/>
        </p:nvSpPr>
        <p:spPr bwMode="auto">
          <a:xfrm>
            <a:off x="615950" y="3621088"/>
            <a:ext cx="3051175" cy="915987"/>
          </a:xfrm>
          <a:prstGeom prst="rect">
            <a:avLst/>
          </a:prstGeom>
          <a:noFill/>
          <a:ln w="9525">
            <a:noFill/>
            <a:miter lim="800000"/>
            <a:headEnd/>
            <a:tailEnd/>
          </a:ln>
        </p:spPr>
        <p:txBody>
          <a:bodyPr wrap="none">
            <a:spAutoFit/>
          </a:bodyPr>
          <a:lstStyle/>
          <a:p>
            <a:pPr eaLnBrk="0" hangingPunct="0"/>
            <a:r>
              <a:rPr lang="en-US" b="1">
                <a:latin typeface="Courier New" pitchFamily="49" charset="0"/>
                <a:ea typeface="ＭＳ Ｐゴシック" pitchFamily="34" charset="-128"/>
              </a:rPr>
              <a:t>float a[64];</a:t>
            </a:r>
          </a:p>
          <a:p>
            <a:pPr eaLnBrk="0" hangingPunct="0"/>
            <a:r>
              <a:rPr lang="en-US" b="1">
                <a:latin typeface="Courier New" pitchFamily="49" charset="0"/>
                <a:ea typeface="ＭＳ Ｐゴシック" pitchFamily="34" charset="-128"/>
              </a:rPr>
              <a:t>for (i=0; i&lt;60; i+=4)</a:t>
            </a:r>
          </a:p>
          <a:p>
            <a:pPr eaLnBrk="0" hangingPunct="0"/>
            <a:r>
              <a:rPr lang="en-US" b="1">
                <a:latin typeface="Courier New" pitchFamily="49" charset="0"/>
                <a:ea typeface="ＭＳ Ｐゴシック" pitchFamily="34" charset="-128"/>
              </a:rPr>
              <a:t>   Va = a[i+2:i+5];</a:t>
            </a:r>
          </a:p>
        </p:txBody>
      </p:sp>
      <p:grpSp>
        <p:nvGrpSpPr>
          <p:cNvPr id="2" name="Group 5"/>
          <p:cNvGrpSpPr>
            <a:grpSpLocks/>
          </p:cNvGrpSpPr>
          <p:nvPr/>
        </p:nvGrpSpPr>
        <p:grpSpPr bwMode="auto">
          <a:xfrm>
            <a:off x="615950" y="5372100"/>
            <a:ext cx="1879600" cy="685800"/>
            <a:chOff x="434" y="3042"/>
            <a:chExt cx="1184" cy="432"/>
          </a:xfrm>
        </p:grpSpPr>
        <p:sp>
          <p:nvSpPr>
            <p:cNvPr id="89111" name="Rectangle 6"/>
            <p:cNvSpPr>
              <a:spLocks noChangeArrowheads="1"/>
            </p:cNvSpPr>
            <p:nvPr/>
          </p:nvSpPr>
          <p:spPr bwMode="auto">
            <a:xfrm>
              <a:off x="528" y="3273"/>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9112" name="Text Box 7"/>
            <p:cNvSpPr txBox="1">
              <a:spLocks noChangeArrowheads="1"/>
            </p:cNvSpPr>
            <p:nvPr/>
          </p:nvSpPr>
          <p:spPr bwMode="auto">
            <a:xfrm>
              <a:off x="434" y="3042"/>
              <a:ext cx="188"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0</a:t>
              </a:r>
            </a:p>
          </p:txBody>
        </p:sp>
      </p:grpSp>
      <p:grpSp>
        <p:nvGrpSpPr>
          <p:cNvPr id="3" name="Group 8"/>
          <p:cNvGrpSpPr>
            <a:grpSpLocks/>
          </p:cNvGrpSpPr>
          <p:nvPr/>
        </p:nvGrpSpPr>
        <p:grpSpPr bwMode="auto">
          <a:xfrm>
            <a:off x="2289175" y="5372100"/>
            <a:ext cx="1936750" cy="685800"/>
            <a:chOff x="1488" y="3037"/>
            <a:chExt cx="1220" cy="432"/>
          </a:xfrm>
        </p:grpSpPr>
        <p:sp>
          <p:nvSpPr>
            <p:cNvPr id="89109" name="Rectangle 9"/>
            <p:cNvSpPr>
              <a:spLocks noChangeArrowheads="1"/>
            </p:cNvSpPr>
            <p:nvPr/>
          </p:nvSpPr>
          <p:spPr bwMode="auto">
            <a:xfrm>
              <a:off x="161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9110" name="Text Box 10"/>
            <p:cNvSpPr txBox="1">
              <a:spLocks noChangeArrowheads="1"/>
            </p:cNvSpPr>
            <p:nvPr/>
          </p:nvSpPr>
          <p:spPr bwMode="auto">
            <a:xfrm>
              <a:off x="148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16</a:t>
              </a:r>
            </a:p>
          </p:txBody>
        </p:sp>
      </p:grpSp>
      <p:grpSp>
        <p:nvGrpSpPr>
          <p:cNvPr id="4" name="Group 11"/>
          <p:cNvGrpSpPr>
            <a:grpSpLocks/>
          </p:cNvGrpSpPr>
          <p:nvPr/>
        </p:nvGrpSpPr>
        <p:grpSpPr bwMode="auto">
          <a:xfrm>
            <a:off x="4019550" y="5372100"/>
            <a:ext cx="1936750" cy="685800"/>
            <a:chOff x="2578" y="3037"/>
            <a:chExt cx="1220" cy="432"/>
          </a:xfrm>
        </p:grpSpPr>
        <p:sp>
          <p:nvSpPr>
            <p:cNvPr id="89107" name="Rectangle 12"/>
            <p:cNvSpPr>
              <a:spLocks noChangeArrowheads="1"/>
            </p:cNvSpPr>
            <p:nvPr/>
          </p:nvSpPr>
          <p:spPr bwMode="auto">
            <a:xfrm>
              <a:off x="270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9108" name="Text Box 13"/>
            <p:cNvSpPr txBox="1">
              <a:spLocks noChangeArrowheads="1"/>
            </p:cNvSpPr>
            <p:nvPr/>
          </p:nvSpPr>
          <p:spPr bwMode="auto">
            <a:xfrm>
              <a:off x="257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32</a:t>
              </a:r>
            </a:p>
          </p:txBody>
        </p:sp>
      </p:grpSp>
      <p:grpSp>
        <p:nvGrpSpPr>
          <p:cNvPr id="5" name="Group 14"/>
          <p:cNvGrpSpPr>
            <a:grpSpLocks/>
          </p:cNvGrpSpPr>
          <p:nvPr/>
        </p:nvGrpSpPr>
        <p:grpSpPr bwMode="auto">
          <a:xfrm>
            <a:off x="5749925" y="5372100"/>
            <a:ext cx="1936750" cy="685800"/>
            <a:chOff x="3668" y="3037"/>
            <a:chExt cx="1220" cy="432"/>
          </a:xfrm>
        </p:grpSpPr>
        <p:sp>
          <p:nvSpPr>
            <p:cNvPr id="89105" name="Rectangle 15"/>
            <p:cNvSpPr>
              <a:spLocks noChangeArrowheads="1"/>
            </p:cNvSpPr>
            <p:nvPr/>
          </p:nvSpPr>
          <p:spPr bwMode="auto">
            <a:xfrm>
              <a:off x="379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89106" name="Text Box 16"/>
            <p:cNvSpPr txBox="1">
              <a:spLocks noChangeArrowheads="1"/>
            </p:cNvSpPr>
            <p:nvPr/>
          </p:nvSpPr>
          <p:spPr bwMode="auto">
            <a:xfrm>
              <a:off x="366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48</a:t>
              </a:r>
            </a:p>
          </p:txBody>
        </p:sp>
      </p:grpSp>
      <p:sp>
        <p:nvSpPr>
          <p:cNvPr id="296977" name="Text Box 17"/>
          <p:cNvSpPr txBox="1">
            <a:spLocks noChangeArrowheads="1"/>
          </p:cNvSpPr>
          <p:nvPr/>
        </p:nvSpPr>
        <p:spPr bwMode="auto">
          <a:xfrm>
            <a:off x="7686675" y="5472113"/>
            <a:ext cx="742950" cy="762000"/>
          </a:xfrm>
          <a:prstGeom prst="rect">
            <a:avLst/>
          </a:prstGeom>
          <a:noFill/>
          <a:ln w="9525">
            <a:noFill/>
            <a:miter lim="800000"/>
            <a:headEnd/>
            <a:tailEnd/>
          </a:ln>
        </p:spPr>
        <p:txBody>
          <a:bodyPr wrap="none">
            <a:spAutoFit/>
          </a:bodyPr>
          <a:lstStyle/>
          <a:p>
            <a:pPr algn="ctr" eaLnBrk="0" hangingPunct="0"/>
            <a:r>
              <a:rPr lang="en-US" sz="4400">
                <a:latin typeface="Times New Roman" pitchFamily="18" charset="0"/>
                <a:ea typeface="ＭＳ Ｐゴシック" pitchFamily="34" charset="-128"/>
              </a:rPr>
              <a:t>…</a:t>
            </a:r>
          </a:p>
        </p:txBody>
      </p:sp>
      <p:grpSp>
        <p:nvGrpSpPr>
          <p:cNvPr id="6" name="Group 18"/>
          <p:cNvGrpSpPr>
            <a:grpSpLocks/>
          </p:cNvGrpSpPr>
          <p:nvPr/>
        </p:nvGrpSpPr>
        <p:grpSpPr bwMode="auto">
          <a:xfrm>
            <a:off x="4152900" y="3621088"/>
            <a:ext cx="4473575" cy="1465262"/>
            <a:chOff x="2616" y="2281"/>
            <a:chExt cx="2818" cy="923"/>
          </a:xfrm>
        </p:grpSpPr>
        <p:sp>
          <p:nvSpPr>
            <p:cNvPr id="89103" name="Text Box 19"/>
            <p:cNvSpPr txBox="1">
              <a:spLocks noChangeArrowheads="1"/>
            </p:cNvSpPr>
            <p:nvPr/>
          </p:nvSpPr>
          <p:spPr bwMode="auto">
            <a:xfrm>
              <a:off x="3168" y="2281"/>
              <a:ext cx="2266" cy="923"/>
            </a:xfrm>
            <a:prstGeom prst="rect">
              <a:avLst/>
            </a:prstGeom>
            <a:noFill/>
            <a:ln w="9525">
              <a:noFill/>
              <a:miter lim="800000"/>
              <a:headEnd/>
              <a:tailEnd/>
            </a:ln>
          </p:spPr>
          <p:txBody>
            <a:bodyPr wrap="none">
              <a:spAutoFit/>
            </a:bodyPr>
            <a:lstStyle/>
            <a:p>
              <a:pPr eaLnBrk="0" hangingPunct="0"/>
              <a:r>
                <a:rPr lang="en-US" b="1">
                  <a:latin typeface="Courier New" pitchFamily="49" charset="0"/>
                  <a:ea typeface="ＭＳ Ｐゴシック" pitchFamily="34" charset="-128"/>
                </a:rPr>
                <a:t>float a[64];</a:t>
              </a:r>
            </a:p>
            <a:p>
              <a:pPr eaLnBrk="0" hangingPunct="0"/>
              <a:r>
                <a:rPr lang="en-US" b="1">
                  <a:latin typeface="Courier New" pitchFamily="49" charset="0"/>
                  <a:ea typeface="ＭＳ Ｐゴシック" pitchFamily="34" charset="-128"/>
                </a:rPr>
                <a:t>for (i=0; i&lt;60; i+=4)</a:t>
              </a:r>
            </a:p>
            <a:p>
              <a:pPr eaLnBrk="0" hangingPunct="0"/>
              <a:r>
                <a:rPr lang="en-US" b="1">
                  <a:latin typeface="Courier New" pitchFamily="49" charset="0"/>
                  <a:ea typeface="ＭＳ Ｐゴシック" pitchFamily="34" charset="-128"/>
                </a:rPr>
                <a:t>   V1 = a[i:i+3];</a:t>
              </a:r>
            </a:p>
            <a:p>
              <a:pPr eaLnBrk="0" hangingPunct="0"/>
              <a:r>
                <a:rPr lang="en-US" b="1">
                  <a:latin typeface="Courier New" pitchFamily="49" charset="0"/>
                  <a:ea typeface="ＭＳ Ｐゴシック" pitchFamily="34" charset="-128"/>
                </a:rPr>
                <a:t>   V2 = a[i+4:i+7];</a:t>
              </a:r>
            </a:p>
            <a:p>
              <a:pPr eaLnBrk="0" hangingPunct="0"/>
              <a:r>
                <a:rPr lang="en-US" b="1">
                  <a:latin typeface="Courier New" pitchFamily="49" charset="0"/>
                  <a:ea typeface="ＭＳ Ｐゴシック" pitchFamily="34" charset="-128"/>
                </a:rPr>
                <a:t>   Va = merge(V1, V2, 8);</a:t>
              </a:r>
            </a:p>
          </p:txBody>
        </p:sp>
        <p:sp>
          <p:nvSpPr>
            <p:cNvPr id="89104" name="AutoShape 20"/>
            <p:cNvSpPr>
              <a:spLocks noChangeArrowheads="1"/>
            </p:cNvSpPr>
            <p:nvPr/>
          </p:nvSpPr>
          <p:spPr bwMode="auto">
            <a:xfrm>
              <a:off x="2616" y="2496"/>
              <a:ext cx="352" cy="219"/>
            </a:xfrm>
            <a:prstGeom prst="rightArrow">
              <a:avLst>
                <a:gd name="adj1" fmla="val 50000"/>
                <a:gd name="adj2" fmla="val 40183"/>
              </a:avLst>
            </a:prstGeom>
            <a:solidFill>
              <a:srgbClr val="3333CC"/>
            </a:solidFill>
            <a:ln w="9525">
              <a:noFill/>
              <a:miter lim="800000"/>
              <a:headEnd/>
              <a:tailEnd/>
            </a:ln>
          </p:spPr>
          <p:txBody>
            <a:bodyPr wrap="none" anchor="ctr"/>
            <a:lstStyle/>
            <a:p>
              <a:pPr eaLnBrk="0" hangingPunct="0"/>
              <a:endParaRPr lang="en-US"/>
            </a:p>
          </p:txBody>
        </p:sp>
      </p:grpSp>
      <p:sp>
        <p:nvSpPr>
          <p:cNvPr id="296981" name="Rectangle 21"/>
          <p:cNvSpPr>
            <a:spLocks noChangeArrowheads="1"/>
          </p:cNvSpPr>
          <p:nvPr/>
        </p:nvSpPr>
        <p:spPr bwMode="auto">
          <a:xfrm>
            <a:off x="1630363"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6982" name="Rectangle 22"/>
          <p:cNvSpPr>
            <a:spLocks noChangeArrowheads="1"/>
          </p:cNvSpPr>
          <p:nvPr/>
        </p:nvSpPr>
        <p:spPr bwMode="auto">
          <a:xfrm>
            <a:off x="3360738"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6983" name="Rectangle 23"/>
          <p:cNvSpPr>
            <a:spLocks noChangeArrowheads="1"/>
          </p:cNvSpPr>
          <p:nvPr/>
        </p:nvSpPr>
        <p:spPr bwMode="auto">
          <a:xfrm>
            <a:off x="5091113"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9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9698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9698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69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p:bldP spid="296977" grpId="0"/>
      <p:bldP spid="296981" grpId="0" animBg="1"/>
      <p:bldP spid="296981" grpId="1" animBg="1"/>
      <p:bldP spid="296982" grpId="0" animBg="1"/>
      <p:bldP spid="296982" grpId="1" animBg="1"/>
      <p:bldP spid="29698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457200" y="228600"/>
            <a:ext cx="8153400" cy="6858000"/>
          </a:xfrm>
        </p:spPr>
        <p:txBody>
          <a:bodyPr rtlCol="0">
            <a:normAutofit lnSpcReduction="10000"/>
          </a:bodyPr>
          <a:lstStyle/>
          <a:p>
            <a:pPr eaLnBrk="1" fontAlgn="auto" hangingPunct="1">
              <a:spcAft>
                <a:spcPts val="0"/>
              </a:spcAft>
              <a:buFont typeface="Arial" pitchFamily="34" charset="0"/>
              <a:buChar char="•"/>
              <a:defRPr/>
            </a:pPr>
            <a:r>
              <a:rPr lang="en-US" b="1" dirty="0" smtClean="0">
                <a:latin typeface="Courier New" pitchFamily="49" charset="0"/>
                <a:ea typeface="ＭＳ Ｐゴシック" pitchFamily="34" charset="-128"/>
              </a:rPr>
              <a:t>Statically align loop iterations</a:t>
            </a:r>
          </a:p>
          <a:p>
            <a:pPr eaLnBrk="1" fontAlgn="auto" hangingPunct="1">
              <a:spcAft>
                <a:spcPts val="0"/>
              </a:spcAft>
              <a:buFont typeface="Arial" pitchFamily="34" charset="0"/>
              <a:buChar char="•"/>
              <a:defRPr/>
            </a:pPr>
            <a:endParaRPr lang="en-US" b="1" dirty="0" smtClean="0">
              <a:latin typeface="Courier New" pitchFamily="49" charset="0"/>
              <a:ea typeface="ＭＳ Ｐゴシック" pitchFamily="34" charset="-128"/>
            </a:endParaRPr>
          </a:p>
          <a:p>
            <a:pPr eaLnBrk="1" fontAlgn="auto" hangingPunct="1">
              <a:spcAft>
                <a:spcPts val="0"/>
              </a:spcAft>
              <a:buFont typeface="Arial" pitchFamily="34" charset="0"/>
              <a:buChar char="•"/>
              <a:defRPr/>
            </a:pPr>
            <a:endParaRPr lang="en-US" b="1" dirty="0" smtClean="0">
              <a:latin typeface="Courier New" pitchFamily="49" charset="0"/>
              <a:ea typeface="ＭＳ Ｐゴシック" pitchFamily="34" charset="-128"/>
            </a:endParaRPr>
          </a:p>
          <a:p>
            <a:pPr eaLnBrk="1" fontAlgn="auto" hangingPunct="1">
              <a:spcAft>
                <a:spcPts val="0"/>
              </a:spcAft>
              <a:buFontTx/>
              <a:buNone/>
              <a:defRPr/>
            </a:pPr>
            <a:r>
              <a:rPr lang="en-US" b="1" dirty="0" smtClean="0">
                <a:latin typeface="Courier New" pitchFamily="49" charset="0"/>
                <a:ea typeface="ＭＳ Ｐゴシック" pitchFamily="34" charset="-128"/>
              </a:rPr>
              <a:t>float a[64];</a:t>
            </a:r>
          </a:p>
          <a:p>
            <a:pPr eaLnBrk="1" fontAlgn="auto" hangingPunct="1">
              <a:spcAft>
                <a:spcPts val="0"/>
              </a:spcAft>
              <a:buFontTx/>
              <a:buNone/>
              <a:defRPr/>
            </a:pPr>
            <a:r>
              <a:rPr lang="en-US" b="1" dirty="0" smtClean="0">
                <a:latin typeface="Courier New" pitchFamily="49" charset="0"/>
                <a:ea typeface="ＭＳ Ｐゴシック" pitchFamily="34" charset="-128"/>
              </a:rPr>
              <a:t>for (i=0; i&lt;60; i+=4)</a:t>
            </a:r>
          </a:p>
          <a:p>
            <a:pPr eaLnBrk="1" fontAlgn="auto" hangingPunct="1">
              <a:spcAft>
                <a:spcPts val="0"/>
              </a:spcAft>
              <a:buFontTx/>
              <a:buNone/>
              <a:defRPr/>
            </a:pPr>
            <a:r>
              <a:rPr lang="en-US" b="1" dirty="0" smtClean="0">
                <a:latin typeface="Courier New" pitchFamily="49" charset="0"/>
                <a:ea typeface="ＭＳ Ｐゴシック" pitchFamily="34" charset="-128"/>
              </a:rPr>
              <a:t>  </a:t>
            </a:r>
            <a:r>
              <a:rPr lang="en-US" b="1" dirty="0" err="1" smtClean="0">
                <a:latin typeface="Courier New" pitchFamily="49" charset="0"/>
                <a:ea typeface="ＭＳ Ｐゴシック" pitchFamily="34" charset="-128"/>
              </a:rPr>
              <a:t>Va</a:t>
            </a:r>
            <a:r>
              <a:rPr lang="en-US" b="1" dirty="0" smtClean="0">
                <a:latin typeface="Courier New" pitchFamily="49" charset="0"/>
                <a:ea typeface="ＭＳ Ｐゴシック" pitchFamily="34" charset="-128"/>
              </a:rPr>
              <a:t> = a[i+2:i+5];</a:t>
            </a:r>
          </a:p>
          <a:p>
            <a:pPr eaLnBrk="1" fontAlgn="auto" hangingPunct="1">
              <a:spcAft>
                <a:spcPts val="0"/>
              </a:spcAft>
              <a:buFontTx/>
              <a:buNone/>
              <a:defRPr/>
            </a:pPr>
            <a:endParaRPr lang="en-US" b="1" dirty="0" smtClean="0">
              <a:latin typeface="Courier New" pitchFamily="49" charset="0"/>
              <a:ea typeface="ＭＳ Ｐゴシック" pitchFamily="34" charset="-128"/>
            </a:endParaRPr>
          </a:p>
          <a:p>
            <a:pPr eaLnBrk="1" fontAlgn="auto" hangingPunct="1">
              <a:spcAft>
                <a:spcPts val="0"/>
              </a:spcAft>
              <a:buFontTx/>
              <a:buNone/>
              <a:defRPr/>
            </a:pPr>
            <a:r>
              <a:rPr lang="en-US" b="1" dirty="0" smtClean="0">
                <a:latin typeface="Courier New" pitchFamily="49" charset="0"/>
                <a:ea typeface="ＭＳ Ｐゴシック" pitchFamily="34" charset="-128"/>
              </a:rPr>
              <a:t>float a[64];</a:t>
            </a:r>
          </a:p>
          <a:p>
            <a:pPr eaLnBrk="1" fontAlgn="auto" hangingPunct="1">
              <a:spcAft>
                <a:spcPts val="0"/>
              </a:spcAft>
              <a:buFontTx/>
              <a:buNone/>
              <a:defRPr/>
            </a:pPr>
            <a:r>
              <a:rPr lang="en-US" b="1" dirty="0" smtClean="0">
                <a:latin typeface="Courier New" pitchFamily="49" charset="0"/>
                <a:ea typeface="ＭＳ Ｐゴシック" pitchFamily="34" charset="-128"/>
              </a:rPr>
              <a:t>Sa2 = a[2]; Sa3 = a[3]; </a:t>
            </a:r>
          </a:p>
          <a:p>
            <a:pPr eaLnBrk="1" fontAlgn="auto" hangingPunct="1">
              <a:spcAft>
                <a:spcPts val="0"/>
              </a:spcAft>
              <a:buFontTx/>
              <a:buNone/>
              <a:defRPr/>
            </a:pPr>
            <a:r>
              <a:rPr lang="en-US" b="1" dirty="0" smtClean="0">
                <a:latin typeface="Courier New" pitchFamily="49" charset="0"/>
                <a:ea typeface="ＭＳ Ｐゴシック" pitchFamily="34" charset="-128"/>
              </a:rPr>
              <a:t>for (i=2; i&lt;62; i+=4)</a:t>
            </a:r>
          </a:p>
          <a:p>
            <a:pPr eaLnBrk="1" fontAlgn="auto" hangingPunct="1">
              <a:spcAft>
                <a:spcPts val="0"/>
              </a:spcAft>
              <a:buFontTx/>
              <a:buNone/>
              <a:defRPr/>
            </a:pPr>
            <a:r>
              <a:rPr lang="en-US" b="1" dirty="0" smtClean="0">
                <a:latin typeface="Courier New" pitchFamily="49" charset="0"/>
                <a:ea typeface="ＭＳ Ｐゴシック" pitchFamily="34" charset="-128"/>
              </a:rPr>
              <a:t>  </a:t>
            </a:r>
            <a:r>
              <a:rPr lang="en-US" b="1" dirty="0" err="1" smtClean="0">
                <a:latin typeface="Courier New" pitchFamily="49" charset="0"/>
                <a:ea typeface="ＭＳ Ｐゴシック" pitchFamily="34" charset="-128"/>
              </a:rPr>
              <a:t>Va</a:t>
            </a:r>
            <a:r>
              <a:rPr lang="en-US" b="1" dirty="0" smtClean="0">
                <a:latin typeface="Courier New" pitchFamily="49" charset="0"/>
                <a:ea typeface="ＭＳ Ｐゴシック" pitchFamily="34" charset="-128"/>
              </a:rPr>
              <a:t> = a[i+2:i+5];</a:t>
            </a:r>
          </a:p>
          <a:p>
            <a:pPr eaLnBrk="1" fontAlgn="auto" hangingPunct="1">
              <a:spcAft>
                <a:spcPts val="0"/>
              </a:spcAft>
              <a:buFontTx/>
              <a:buNone/>
              <a:defRPr/>
            </a:pPr>
            <a:endParaRPr lang="en-US" b="1" dirty="0" smtClean="0">
              <a:latin typeface="Courier New" pitchFamily="49" charset="0"/>
              <a:ea typeface="ＭＳ Ｐゴシック" pitchFamily="34" charset="-128"/>
            </a:endParaRPr>
          </a:p>
          <a:p>
            <a:pPr eaLnBrk="1" fontAlgn="auto" hangingPunct="1">
              <a:spcAft>
                <a:spcPts val="0"/>
              </a:spcAft>
              <a:buFontTx/>
              <a:buNone/>
              <a:defRPr/>
            </a:pPr>
            <a:endParaRPr lang="en-US" dirty="0" smtClean="0">
              <a:ea typeface="ＭＳ Ｐゴシック" pitchFamily="34" charset="-128"/>
            </a:endParaRPr>
          </a:p>
        </p:txBody>
      </p:sp>
      <p:sp>
        <p:nvSpPr>
          <p:cNvPr id="8192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B9C36C36-6D74-4F53-AE83-5940F336C0E9}"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87</a:t>
            </a:fld>
            <a:endParaRPr lang="en-US" sz="1400" smtClean="0">
              <a:solidFill>
                <a:srgbClr val="CC3300"/>
              </a:solidFill>
              <a:latin typeface="Helvetic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663D1A1C-E814-4F58-939C-70F215A9688E}"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88</a:t>
            </a:fld>
            <a:endParaRPr lang="en-US" sz="1400" smtClean="0">
              <a:solidFill>
                <a:srgbClr val="CC3300"/>
              </a:solidFill>
              <a:latin typeface="Helvetica" pitchFamily="34" charset="0"/>
              <a:ea typeface="ＭＳ Ｐゴシック" pitchFamily="34" charset="-128"/>
            </a:endParaRPr>
          </a:p>
        </p:txBody>
      </p:sp>
      <p:sp>
        <p:nvSpPr>
          <p:cNvPr id="91139" name="Rectangle 2"/>
          <p:cNvSpPr>
            <a:spLocks noGrp="1" noChangeArrowheads="1"/>
          </p:cNvSpPr>
          <p:nvPr>
            <p:ph type="title"/>
          </p:nvPr>
        </p:nvSpPr>
        <p:spPr>
          <a:xfrm>
            <a:off x="457200" y="274638"/>
            <a:ext cx="8229600" cy="639762"/>
          </a:xfrm>
        </p:spPr>
        <p:txBody>
          <a:bodyPr/>
          <a:lstStyle/>
          <a:p>
            <a:pPr eaLnBrk="1" hangingPunct="1"/>
            <a:r>
              <a:rPr lang="en-US" altLang="ko-KR" smtClean="0">
                <a:ea typeface="굴림" pitchFamily="34" charset="-127"/>
              </a:rPr>
              <a:t>Alignment Code Generation (cont.)</a:t>
            </a:r>
          </a:p>
        </p:txBody>
      </p:sp>
      <p:sp>
        <p:nvSpPr>
          <p:cNvPr id="91140" name="Rectangle 3"/>
          <p:cNvSpPr>
            <a:spLocks noGrp="1" noChangeArrowheads="1"/>
          </p:cNvSpPr>
          <p:nvPr>
            <p:ph type="body" idx="1"/>
          </p:nvPr>
        </p:nvSpPr>
        <p:spPr>
          <a:xfrm>
            <a:off x="914400" y="1054100"/>
            <a:ext cx="8001000" cy="5803900"/>
          </a:xfrm>
        </p:spPr>
        <p:txBody>
          <a:bodyPr/>
          <a:lstStyle/>
          <a:p>
            <a:pPr eaLnBrk="1" hangingPunct="1"/>
            <a:r>
              <a:rPr lang="en-US" altLang="ko-KR" smtClean="0">
                <a:solidFill>
                  <a:srgbClr val="3333CC"/>
                </a:solidFill>
                <a:ea typeface="굴림" pitchFamily="34" charset="-127"/>
              </a:rPr>
              <a:t>Unaligned</a:t>
            </a:r>
            <a:r>
              <a:rPr lang="en-US" altLang="ko-KR" smtClean="0">
                <a:ea typeface="굴림" pitchFamily="34" charset="-127"/>
              </a:rPr>
              <a:t> memory access</a:t>
            </a:r>
          </a:p>
          <a:p>
            <a:pPr lvl="1" eaLnBrk="1" hangingPunct="1"/>
            <a:r>
              <a:rPr lang="en-US" altLang="ko-KR" smtClean="0">
                <a:ea typeface="굴림" pitchFamily="34" charset="-127"/>
              </a:rPr>
              <a:t>The offset from 16 byte boundaries is varying or not enough information is available.</a:t>
            </a:r>
          </a:p>
          <a:p>
            <a:pPr lvl="1" eaLnBrk="1" hangingPunct="1"/>
            <a:r>
              <a:rPr lang="en-US" altLang="ko-KR" smtClean="0">
                <a:ea typeface="굴림" pitchFamily="34" charset="-127"/>
              </a:rPr>
              <a:t>Dynamic alignment: The merging point is computed during run time.</a:t>
            </a:r>
          </a:p>
        </p:txBody>
      </p:sp>
      <p:sp>
        <p:nvSpPr>
          <p:cNvPr id="297988" name="Text Box 4"/>
          <p:cNvSpPr txBox="1">
            <a:spLocks noChangeArrowheads="1"/>
          </p:cNvSpPr>
          <p:nvPr/>
        </p:nvSpPr>
        <p:spPr bwMode="auto">
          <a:xfrm>
            <a:off x="615950" y="3621088"/>
            <a:ext cx="2914650" cy="915987"/>
          </a:xfrm>
          <a:prstGeom prst="rect">
            <a:avLst/>
          </a:prstGeom>
          <a:noFill/>
          <a:ln w="9525">
            <a:noFill/>
            <a:miter lim="800000"/>
            <a:headEnd/>
            <a:tailEnd/>
          </a:ln>
        </p:spPr>
        <p:txBody>
          <a:bodyPr wrap="none">
            <a:spAutoFit/>
          </a:bodyPr>
          <a:lstStyle/>
          <a:p>
            <a:pPr eaLnBrk="0" hangingPunct="0"/>
            <a:r>
              <a:rPr lang="en-US" b="1">
                <a:latin typeface="Courier New" pitchFamily="49" charset="0"/>
                <a:ea typeface="ＭＳ Ｐゴシック" pitchFamily="34" charset="-128"/>
              </a:rPr>
              <a:t>float a[64];</a:t>
            </a:r>
          </a:p>
          <a:p>
            <a:pPr eaLnBrk="0" hangingPunct="0"/>
            <a:r>
              <a:rPr lang="en-US" b="1">
                <a:latin typeface="Courier New" pitchFamily="49" charset="0"/>
                <a:ea typeface="ＭＳ Ｐゴシック" pitchFamily="34" charset="-128"/>
              </a:rPr>
              <a:t>for (i=0; i&lt;60; i++)</a:t>
            </a:r>
          </a:p>
          <a:p>
            <a:pPr eaLnBrk="0" hangingPunct="0"/>
            <a:r>
              <a:rPr lang="en-US" b="1">
                <a:latin typeface="Courier New" pitchFamily="49" charset="0"/>
                <a:ea typeface="ＭＳ Ｐゴシック" pitchFamily="34" charset="-128"/>
              </a:rPr>
              <a:t>   Va = a[i:i+3];</a:t>
            </a:r>
          </a:p>
        </p:txBody>
      </p:sp>
      <p:grpSp>
        <p:nvGrpSpPr>
          <p:cNvPr id="2" name="Group 5"/>
          <p:cNvGrpSpPr>
            <a:grpSpLocks/>
          </p:cNvGrpSpPr>
          <p:nvPr/>
        </p:nvGrpSpPr>
        <p:grpSpPr bwMode="auto">
          <a:xfrm>
            <a:off x="615950" y="5372100"/>
            <a:ext cx="1879600" cy="685800"/>
            <a:chOff x="434" y="3042"/>
            <a:chExt cx="1184" cy="432"/>
          </a:xfrm>
        </p:grpSpPr>
        <p:sp>
          <p:nvSpPr>
            <p:cNvPr id="91166" name="Rectangle 6"/>
            <p:cNvSpPr>
              <a:spLocks noChangeArrowheads="1"/>
            </p:cNvSpPr>
            <p:nvPr/>
          </p:nvSpPr>
          <p:spPr bwMode="auto">
            <a:xfrm>
              <a:off x="528" y="3273"/>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91167" name="Text Box 7"/>
            <p:cNvSpPr txBox="1">
              <a:spLocks noChangeArrowheads="1"/>
            </p:cNvSpPr>
            <p:nvPr/>
          </p:nvSpPr>
          <p:spPr bwMode="auto">
            <a:xfrm>
              <a:off x="434" y="3042"/>
              <a:ext cx="188"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0</a:t>
              </a:r>
            </a:p>
          </p:txBody>
        </p:sp>
      </p:grpSp>
      <p:grpSp>
        <p:nvGrpSpPr>
          <p:cNvPr id="3" name="Group 8"/>
          <p:cNvGrpSpPr>
            <a:grpSpLocks/>
          </p:cNvGrpSpPr>
          <p:nvPr/>
        </p:nvGrpSpPr>
        <p:grpSpPr bwMode="auto">
          <a:xfrm>
            <a:off x="2289175" y="5372100"/>
            <a:ext cx="1936750" cy="685800"/>
            <a:chOff x="1488" y="3037"/>
            <a:chExt cx="1220" cy="432"/>
          </a:xfrm>
        </p:grpSpPr>
        <p:sp>
          <p:nvSpPr>
            <p:cNvPr id="91164" name="Rectangle 9"/>
            <p:cNvSpPr>
              <a:spLocks noChangeArrowheads="1"/>
            </p:cNvSpPr>
            <p:nvPr/>
          </p:nvSpPr>
          <p:spPr bwMode="auto">
            <a:xfrm>
              <a:off x="161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91165" name="Text Box 10"/>
            <p:cNvSpPr txBox="1">
              <a:spLocks noChangeArrowheads="1"/>
            </p:cNvSpPr>
            <p:nvPr/>
          </p:nvSpPr>
          <p:spPr bwMode="auto">
            <a:xfrm>
              <a:off x="148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16</a:t>
              </a:r>
            </a:p>
          </p:txBody>
        </p:sp>
      </p:grpSp>
      <p:grpSp>
        <p:nvGrpSpPr>
          <p:cNvPr id="4" name="Group 11"/>
          <p:cNvGrpSpPr>
            <a:grpSpLocks/>
          </p:cNvGrpSpPr>
          <p:nvPr/>
        </p:nvGrpSpPr>
        <p:grpSpPr bwMode="auto">
          <a:xfrm>
            <a:off x="4019550" y="5372100"/>
            <a:ext cx="1936750" cy="685800"/>
            <a:chOff x="2578" y="3037"/>
            <a:chExt cx="1220" cy="432"/>
          </a:xfrm>
        </p:grpSpPr>
        <p:sp>
          <p:nvSpPr>
            <p:cNvPr id="91162" name="Rectangle 12"/>
            <p:cNvSpPr>
              <a:spLocks noChangeArrowheads="1"/>
            </p:cNvSpPr>
            <p:nvPr/>
          </p:nvSpPr>
          <p:spPr bwMode="auto">
            <a:xfrm>
              <a:off x="270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91163" name="Text Box 13"/>
            <p:cNvSpPr txBox="1">
              <a:spLocks noChangeArrowheads="1"/>
            </p:cNvSpPr>
            <p:nvPr/>
          </p:nvSpPr>
          <p:spPr bwMode="auto">
            <a:xfrm>
              <a:off x="257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32</a:t>
              </a:r>
            </a:p>
          </p:txBody>
        </p:sp>
      </p:grpSp>
      <p:grpSp>
        <p:nvGrpSpPr>
          <p:cNvPr id="5" name="Group 14"/>
          <p:cNvGrpSpPr>
            <a:grpSpLocks/>
          </p:cNvGrpSpPr>
          <p:nvPr/>
        </p:nvGrpSpPr>
        <p:grpSpPr bwMode="auto">
          <a:xfrm>
            <a:off x="5749925" y="5372100"/>
            <a:ext cx="1936750" cy="685800"/>
            <a:chOff x="3668" y="3037"/>
            <a:chExt cx="1220" cy="432"/>
          </a:xfrm>
        </p:grpSpPr>
        <p:sp>
          <p:nvSpPr>
            <p:cNvPr id="91160" name="Rectangle 15"/>
            <p:cNvSpPr>
              <a:spLocks noChangeArrowheads="1"/>
            </p:cNvSpPr>
            <p:nvPr/>
          </p:nvSpPr>
          <p:spPr bwMode="auto">
            <a:xfrm>
              <a:off x="3798" y="3268"/>
              <a:ext cx="1090" cy="201"/>
            </a:xfrm>
            <a:prstGeom prst="rect">
              <a:avLst/>
            </a:prstGeom>
            <a:solidFill>
              <a:schemeClr val="bg2"/>
            </a:solidFill>
            <a:ln w="9525">
              <a:solidFill>
                <a:schemeClr val="tx1"/>
              </a:solidFill>
              <a:miter lim="800000"/>
              <a:headEnd/>
              <a:tailEnd/>
            </a:ln>
          </p:spPr>
          <p:txBody>
            <a:bodyPr wrap="none" anchor="ctr"/>
            <a:lstStyle/>
            <a:p>
              <a:pPr eaLnBrk="0" hangingPunct="0"/>
              <a:endParaRPr lang="en-US"/>
            </a:p>
          </p:txBody>
        </p:sp>
        <p:sp>
          <p:nvSpPr>
            <p:cNvPr id="91161" name="Text Box 16"/>
            <p:cNvSpPr txBox="1">
              <a:spLocks noChangeArrowheads="1"/>
            </p:cNvSpPr>
            <p:nvPr/>
          </p:nvSpPr>
          <p:spPr bwMode="auto">
            <a:xfrm>
              <a:off x="3668" y="3037"/>
              <a:ext cx="260" cy="231"/>
            </a:xfrm>
            <a:prstGeom prst="rect">
              <a:avLst/>
            </a:prstGeom>
            <a:noFill/>
            <a:ln w="9525">
              <a:noFill/>
              <a:miter lim="800000"/>
              <a:headEnd/>
              <a:tailEnd/>
            </a:ln>
          </p:spPr>
          <p:txBody>
            <a:bodyPr wrap="none">
              <a:spAutoFit/>
            </a:bodyPr>
            <a:lstStyle/>
            <a:p>
              <a:pPr algn="ctr" eaLnBrk="0" hangingPunct="0"/>
              <a:r>
                <a:rPr lang="en-US">
                  <a:latin typeface="Times New Roman" pitchFamily="18" charset="0"/>
                  <a:ea typeface="ＭＳ Ｐゴシック" pitchFamily="34" charset="-128"/>
                </a:rPr>
                <a:t>48</a:t>
              </a:r>
            </a:p>
          </p:txBody>
        </p:sp>
      </p:grpSp>
      <p:sp>
        <p:nvSpPr>
          <p:cNvPr id="298001" name="Text Box 17"/>
          <p:cNvSpPr txBox="1">
            <a:spLocks noChangeArrowheads="1"/>
          </p:cNvSpPr>
          <p:nvPr/>
        </p:nvSpPr>
        <p:spPr bwMode="auto">
          <a:xfrm>
            <a:off x="7686675" y="5472113"/>
            <a:ext cx="742950" cy="762000"/>
          </a:xfrm>
          <a:prstGeom prst="rect">
            <a:avLst/>
          </a:prstGeom>
          <a:noFill/>
          <a:ln w="9525">
            <a:noFill/>
            <a:miter lim="800000"/>
            <a:headEnd/>
            <a:tailEnd/>
          </a:ln>
        </p:spPr>
        <p:txBody>
          <a:bodyPr wrap="none">
            <a:spAutoFit/>
          </a:bodyPr>
          <a:lstStyle/>
          <a:p>
            <a:pPr algn="ctr" eaLnBrk="0" hangingPunct="0"/>
            <a:r>
              <a:rPr lang="en-US" sz="4400">
                <a:latin typeface="Times New Roman" pitchFamily="18" charset="0"/>
                <a:ea typeface="ＭＳ Ｐゴシック" pitchFamily="34" charset="-128"/>
              </a:rPr>
              <a:t>…</a:t>
            </a:r>
          </a:p>
        </p:txBody>
      </p:sp>
      <p:grpSp>
        <p:nvGrpSpPr>
          <p:cNvPr id="6" name="Group 18"/>
          <p:cNvGrpSpPr>
            <a:grpSpLocks/>
          </p:cNvGrpSpPr>
          <p:nvPr/>
        </p:nvGrpSpPr>
        <p:grpSpPr bwMode="auto">
          <a:xfrm>
            <a:off x="4152900" y="3621088"/>
            <a:ext cx="5019675" cy="1739900"/>
            <a:chOff x="2616" y="2281"/>
            <a:chExt cx="3162" cy="1096"/>
          </a:xfrm>
        </p:grpSpPr>
        <p:sp>
          <p:nvSpPr>
            <p:cNvPr id="91158" name="Text Box 19"/>
            <p:cNvSpPr txBox="1">
              <a:spLocks noChangeArrowheads="1"/>
            </p:cNvSpPr>
            <p:nvPr/>
          </p:nvSpPr>
          <p:spPr bwMode="auto">
            <a:xfrm>
              <a:off x="3168" y="2281"/>
              <a:ext cx="2610" cy="1096"/>
            </a:xfrm>
            <a:prstGeom prst="rect">
              <a:avLst/>
            </a:prstGeom>
            <a:noFill/>
            <a:ln w="9525">
              <a:noFill/>
              <a:miter lim="800000"/>
              <a:headEnd/>
              <a:tailEnd/>
            </a:ln>
          </p:spPr>
          <p:txBody>
            <a:bodyPr wrap="none">
              <a:spAutoFit/>
            </a:bodyPr>
            <a:lstStyle/>
            <a:p>
              <a:pPr eaLnBrk="0" hangingPunct="0"/>
              <a:r>
                <a:rPr lang="en-US" b="1">
                  <a:latin typeface="Courier New" pitchFamily="49" charset="0"/>
                  <a:ea typeface="ＭＳ Ｐゴシック" pitchFamily="34" charset="-128"/>
                </a:rPr>
                <a:t>float a[64];</a:t>
              </a:r>
            </a:p>
            <a:p>
              <a:pPr eaLnBrk="0" hangingPunct="0"/>
              <a:r>
                <a:rPr lang="en-US" b="1">
                  <a:latin typeface="Courier New" pitchFamily="49" charset="0"/>
                  <a:ea typeface="ＭＳ Ｐゴシック" pitchFamily="34" charset="-128"/>
                </a:rPr>
                <a:t>for (i=0; i&lt;60; i++)</a:t>
              </a:r>
            </a:p>
            <a:p>
              <a:pPr eaLnBrk="0" hangingPunct="0"/>
              <a:r>
                <a:rPr lang="en-US" b="1">
                  <a:latin typeface="Courier New" pitchFamily="49" charset="0"/>
                  <a:ea typeface="ＭＳ Ｐゴシック" pitchFamily="34" charset="-128"/>
                </a:rPr>
                <a:t>   V1 = a[i:i+3];</a:t>
              </a:r>
            </a:p>
            <a:p>
              <a:pPr eaLnBrk="0" hangingPunct="0"/>
              <a:r>
                <a:rPr lang="en-US" b="1">
                  <a:latin typeface="Courier New" pitchFamily="49" charset="0"/>
                  <a:ea typeface="ＭＳ Ｐゴシック" pitchFamily="34" charset="-128"/>
                </a:rPr>
                <a:t>   V2 = a[i+4:i+7];</a:t>
              </a:r>
            </a:p>
            <a:p>
              <a:pPr eaLnBrk="0" hangingPunct="0"/>
              <a:r>
                <a:rPr lang="en-US" b="1">
                  <a:latin typeface="Courier New" pitchFamily="49" charset="0"/>
                  <a:ea typeface="ＭＳ Ｐゴシック" pitchFamily="34" charset="-128"/>
                </a:rPr>
                <a:t>   align = (&amp;a[i:i+3])%16;</a:t>
              </a:r>
            </a:p>
            <a:p>
              <a:pPr eaLnBrk="0" hangingPunct="0"/>
              <a:r>
                <a:rPr lang="en-US" b="1">
                  <a:latin typeface="Courier New" pitchFamily="49" charset="0"/>
                  <a:ea typeface="ＭＳ Ｐゴシック" pitchFamily="34" charset="-128"/>
                </a:rPr>
                <a:t>   Va = merge(V1, V2, align);</a:t>
              </a:r>
            </a:p>
          </p:txBody>
        </p:sp>
        <p:sp>
          <p:nvSpPr>
            <p:cNvPr id="91159" name="AutoShape 20"/>
            <p:cNvSpPr>
              <a:spLocks noChangeArrowheads="1"/>
            </p:cNvSpPr>
            <p:nvPr/>
          </p:nvSpPr>
          <p:spPr bwMode="auto">
            <a:xfrm>
              <a:off x="2616" y="2496"/>
              <a:ext cx="352" cy="219"/>
            </a:xfrm>
            <a:prstGeom prst="rightArrow">
              <a:avLst>
                <a:gd name="adj1" fmla="val 50000"/>
                <a:gd name="adj2" fmla="val 40183"/>
              </a:avLst>
            </a:prstGeom>
            <a:solidFill>
              <a:srgbClr val="3333CC"/>
            </a:solidFill>
            <a:ln w="9525">
              <a:noFill/>
              <a:miter lim="800000"/>
              <a:headEnd/>
              <a:tailEnd/>
            </a:ln>
          </p:spPr>
          <p:txBody>
            <a:bodyPr wrap="none" anchor="ctr"/>
            <a:lstStyle/>
            <a:p>
              <a:pPr eaLnBrk="0" hangingPunct="0"/>
              <a:endParaRPr lang="en-US"/>
            </a:p>
          </p:txBody>
        </p:sp>
      </p:grpSp>
      <p:sp>
        <p:nvSpPr>
          <p:cNvPr id="298005" name="Rectangle 21"/>
          <p:cNvSpPr>
            <a:spLocks noChangeArrowheads="1"/>
          </p:cNvSpPr>
          <p:nvPr/>
        </p:nvSpPr>
        <p:spPr bwMode="auto">
          <a:xfrm>
            <a:off x="765175"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06" name="Rectangle 22"/>
          <p:cNvSpPr>
            <a:spLocks noChangeArrowheads="1"/>
          </p:cNvSpPr>
          <p:nvPr/>
        </p:nvSpPr>
        <p:spPr bwMode="auto">
          <a:xfrm>
            <a:off x="1206500"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07" name="Rectangle 23"/>
          <p:cNvSpPr>
            <a:spLocks noChangeArrowheads="1"/>
          </p:cNvSpPr>
          <p:nvPr/>
        </p:nvSpPr>
        <p:spPr bwMode="auto">
          <a:xfrm>
            <a:off x="1782763"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08" name="Rectangle 24"/>
          <p:cNvSpPr>
            <a:spLocks noChangeArrowheads="1"/>
          </p:cNvSpPr>
          <p:nvPr/>
        </p:nvSpPr>
        <p:spPr bwMode="auto">
          <a:xfrm>
            <a:off x="2071688"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09" name="Rectangle 25"/>
          <p:cNvSpPr>
            <a:spLocks noChangeArrowheads="1"/>
          </p:cNvSpPr>
          <p:nvPr/>
        </p:nvSpPr>
        <p:spPr bwMode="auto">
          <a:xfrm>
            <a:off x="2495550"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10" name="Rectangle 26"/>
          <p:cNvSpPr>
            <a:spLocks noChangeArrowheads="1"/>
          </p:cNvSpPr>
          <p:nvPr/>
        </p:nvSpPr>
        <p:spPr bwMode="auto">
          <a:xfrm>
            <a:off x="2936875"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11" name="Rectangle 27"/>
          <p:cNvSpPr>
            <a:spLocks noChangeArrowheads="1"/>
          </p:cNvSpPr>
          <p:nvPr/>
        </p:nvSpPr>
        <p:spPr bwMode="auto">
          <a:xfrm>
            <a:off x="4667250"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12" name="Rectangle 28"/>
          <p:cNvSpPr>
            <a:spLocks noChangeArrowheads="1"/>
          </p:cNvSpPr>
          <p:nvPr/>
        </p:nvSpPr>
        <p:spPr bwMode="auto">
          <a:xfrm>
            <a:off x="3360738"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13" name="Rectangle 29"/>
          <p:cNvSpPr>
            <a:spLocks noChangeArrowheads="1"/>
          </p:cNvSpPr>
          <p:nvPr/>
        </p:nvSpPr>
        <p:spPr bwMode="auto">
          <a:xfrm>
            <a:off x="3802063"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
        <p:nvSpPr>
          <p:cNvPr id="298014" name="Rectangle 30"/>
          <p:cNvSpPr>
            <a:spLocks noChangeArrowheads="1"/>
          </p:cNvSpPr>
          <p:nvPr/>
        </p:nvSpPr>
        <p:spPr bwMode="auto">
          <a:xfrm>
            <a:off x="4225925" y="5738813"/>
            <a:ext cx="1730375" cy="319087"/>
          </a:xfrm>
          <a:prstGeom prst="rect">
            <a:avLst/>
          </a:prstGeom>
          <a:solidFill>
            <a:schemeClr val="folHlink">
              <a:alpha val="43921"/>
            </a:schemeClr>
          </a:solidFill>
          <a:ln w="9525">
            <a:solidFill>
              <a:schemeClr val="tx1"/>
            </a:solidFill>
            <a:miter lim="800000"/>
            <a:headEnd/>
            <a:tailEnd/>
          </a:ln>
        </p:spPr>
        <p:txBody>
          <a:bodyPr wrap="none" anchor="ctr"/>
          <a:lstStyle/>
          <a:p>
            <a:pPr eaLnBrk="0" hangingPunct="0"/>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80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9800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9800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9800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800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80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80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800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980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9800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801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98010"/>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801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9801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9801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980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80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801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98014"/>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98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P spid="298001" grpId="0"/>
      <p:bldP spid="298005" grpId="0" animBg="1"/>
      <p:bldP spid="298005" grpId="1" animBg="1"/>
      <p:bldP spid="298006" grpId="0" animBg="1"/>
      <p:bldP spid="298006" grpId="1" animBg="1"/>
      <p:bldP spid="298007" grpId="0" animBg="1"/>
      <p:bldP spid="298007" grpId="1" animBg="1"/>
      <p:bldP spid="298008" grpId="0" animBg="1"/>
      <p:bldP spid="298008" grpId="1" animBg="1"/>
      <p:bldP spid="298009" grpId="0" animBg="1"/>
      <p:bldP spid="298009" grpId="1" animBg="1"/>
      <p:bldP spid="298010" grpId="0" animBg="1"/>
      <p:bldP spid="298010" grpId="1" animBg="1"/>
      <p:bldP spid="298011" grpId="0" animBg="1"/>
      <p:bldP spid="298012" grpId="0" animBg="1"/>
      <p:bldP spid="298012" grpId="1" animBg="1"/>
      <p:bldP spid="298013" grpId="0" animBg="1"/>
      <p:bldP spid="298013" grpId="1" animBg="1"/>
      <p:bldP spid="298014" grpId="0" animBg="1"/>
      <p:bldP spid="298014" grpId="1"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A6016769-0F96-4044-A1F1-67824EBCE73D}"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89</a:t>
            </a:fld>
            <a:endParaRPr lang="en-US" sz="1400" smtClean="0">
              <a:solidFill>
                <a:srgbClr val="CC3300"/>
              </a:solidFill>
              <a:latin typeface="Helvetica" pitchFamily="34" charset="0"/>
              <a:ea typeface="ＭＳ Ｐゴシック" pitchFamily="34" charset="-128"/>
            </a:endParaRPr>
          </a:p>
        </p:txBody>
      </p:sp>
      <p:sp>
        <p:nvSpPr>
          <p:cNvPr id="92163" name="Rectangle 2"/>
          <p:cNvSpPr>
            <a:spLocks noChangeArrowheads="1"/>
          </p:cNvSpPr>
          <p:nvPr/>
        </p:nvSpPr>
        <p:spPr bwMode="auto">
          <a:xfrm>
            <a:off x="533400" y="152400"/>
            <a:ext cx="8001000" cy="703263"/>
          </a:xfrm>
          <a:prstGeom prst="rect">
            <a:avLst/>
          </a:prstGeom>
          <a:noFill/>
          <a:ln w="9525">
            <a:noFill/>
            <a:miter lim="800000"/>
            <a:headEnd/>
            <a:tailEnd/>
          </a:ln>
        </p:spPr>
        <p:txBody>
          <a:bodyPr anchor="ctr"/>
          <a:lstStyle/>
          <a:p>
            <a:pPr eaLnBrk="0" hangingPunct="0">
              <a:lnSpc>
                <a:spcPct val="87000"/>
              </a:lnSpc>
            </a:pPr>
            <a:r>
              <a:rPr lang="en-US" altLang="ko-KR" sz="3200" b="1">
                <a:latin typeface="Comic Sans MS" pitchFamily="66" charset="0"/>
                <a:ea typeface="굴림" pitchFamily="34" charset="-127"/>
              </a:rPr>
              <a:t>SIMD in the Presence of Control Flow</a:t>
            </a:r>
          </a:p>
        </p:txBody>
      </p:sp>
      <p:sp>
        <p:nvSpPr>
          <p:cNvPr id="92164" name="Text Box 3"/>
          <p:cNvSpPr txBox="1">
            <a:spLocks noChangeArrowheads="1"/>
          </p:cNvSpPr>
          <p:nvPr/>
        </p:nvSpPr>
        <p:spPr bwMode="auto">
          <a:xfrm>
            <a:off x="2613025" y="1182688"/>
            <a:ext cx="3835400" cy="1187450"/>
          </a:xfrm>
          <a:prstGeom prst="rect">
            <a:avLst/>
          </a:prstGeom>
          <a:noFill/>
          <a:ln w="38100">
            <a:noFill/>
            <a:miter lim="800000"/>
            <a:headEnd/>
            <a:tailEnd/>
          </a:ln>
        </p:spPr>
        <p:txBody>
          <a:bodyPr wrap="none" anchor="ctr">
            <a:spAutoFit/>
          </a:bodyPr>
          <a:lstStyle/>
          <a:p>
            <a:pPr eaLnBrk="0" hangingPunct="0"/>
            <a:r>
              <a:rPr lang="en-US" altLang="ko-KR" sz="2400" b="1">
                <a:latin typeface="Courier New" pitchFamily="49" charset="0"/>
                <a:ea typeface="굴림" pitchFamily="34" charset="-127"/>
              </a:rPr>
              <a:t>for (i=0; i&lt;16; i++)</a:t>
            </a:r>
          </a:p>
          <a:p>
            <a:pPr eaLnBrk="0" hangingPunct="0"/>
            <a:r>
              <a:rPr lang="en-US" altLang="ko-KR" sz="2400" b="1">
                <a:latin typeface="Courier New" pitchFamily="49" charset="0"/>
                <a:ea typeface="굴림" pitchFamily="34" charset="-127"/>
              </a:rPr>
              <a:t>  if (a[i] != 0)</a:t>
            </a:r>
          </a:p>
          <a:p>
            <a:pPr eaLnBrk="0" hangingPunct="0"/>
            <a:r>
              <a:rPr lang="en-US" altLang="ko-KR" sz="2400" b="1">
                <a:latin typeface="Courier New" pitchFamily="49" charset="0"/>
                <a:ea typeface="굴림" pitchFamily="34" charset="-127"/>
              </a:rPr>
              <a:t>    b[i]++;</a:t>
            </a:r>
          </a:p>
        </p:txBody>
      </p:sp>
      <p:sp>
        <p:nvSpPr>
          <p:cNvPr id="92165" name="Text Box 4"/>
          <p:cNvSpPr txBox="1">
            <a:spLocks noChangeArrowheads="1"/>
          </p:cNvSpPr>
          <p:nvPr/>
        </p:nvSpPr>
        <p:spPr bwMode="auto">
          <a:xfrm>
            <a:off x="1289050" y="3198813"/>
            <a:ext cx="6756400" cy="2282825"/>
          </a:xfrm>
          <a:prstGeom prst="rect">
            <a:avLst/>
          </a:prstGeom>
          <a:noFill/>
          <a:ln w="38100">
            <a:noFill/>
            <a:miter lim="800000"/>
            <a:headEnd/>
            <a:tailEnd/>
          </a:ln>
        </p:spPr>
        <p:txBody>
          <a:bodyPr wrap="none" anchor="ctr">
            <a:spAutoFit/>
          </a:bodyPr>
          <a:lstStyle/>
          <a:p>
            <a:pPr eaLnBrk="0" hangingPunct="0"/>
            <a:r>
              <a:rPr lang="en-US" altLang="ko-KR" sz="2400" b="1">
                <a:latin typeface="Courier New" pitchFamily="49" charset="0"/>
                <a:ea typeface="굴림" pitchFamily="34" charset="-127"/>
              </a:rPr>
              <a:t>for (i=0; i&lt;16; i+=4){</a:t>
            </a:r>
          </a:p>
          <a:p>
            <a:pPr eaLnBrk="0" hangingPunct="0"/>
            <a:r>
              <a:rPr lang="en-US" altLang="ko-KR" sz="2400" b="1">
                <a:latin typeface="Courier New" pitchFamily="49" charset="0"/>
                <a:ea typeface="굴림" pitchFamily="34" charset="-127"/>
              </a:rPr>
              <a:t>  pred = a[i:i+3] != (0, 0, 0, 0);</a:t>
            </a:r>
          </a:p>
          <a:p>
            <a:pPr eaLnBrk="0" hangingPunct="0"/>
            <a:r>
              <a:rPr lang="en-US" altLang="ko-KR" sz="2400" b="1">
                <a:latin typeface="Courier New" pitchFamily="49" charset="0"/>
                <a:ea typeface="굴림" pitchFamily="34" charset="-127"/>
              </a:rPr>
              <a:t>  old  = b[i:i+3];</a:t>
            </a:r>
          </a:p>
          <a:p>
            <a:pPr eaLnBrk="0" hangingPunct="0"/>
            <a:r>
              <a:rPr lang="en-US" altLang="ko-KR" sz="2400" b="1">
                <a:latin typeface="Courier New" pitchFamily="49" charset="0"/>
                <a:ea typeface="굴림" pitchFamily="34" charset="-127"/>
              </a:rPr>
              <a:t>  new  = old + (1, 1, 1, 1);</a:t>
            </a:r>
          </a:p>
          <a:p>
            <a:pPr eaLnBrk="0" hangingPunct="0"/>
            <a:r>
              <a:rPr lang="en-US" altLang="ko-KR" sz="2400" b="1">
                <a:latin typeface="Courier New" pitchFamily="49" charset="0"/>
                <a:ea typeface="굴림" pitchFamily="34" charset="-127"/>
              </a:rPr>
              <a:t>  b[i:i+3] = </a:t>
            </a:r>
            <a:r>
              <a:rPr lang="en-US" altLang="ko-KR" sz="2400" b="1">
                <a:solidFill>
                  <a:srgbClr val="FF3300"/>
                </a:solidFill>
                <a:latin typeface="Courier New" pitchFamily="49" charset="0"/>
                <a:ea typeface="굴림" pitchFamily="34" charset="-127"/>
              </a:rPr>
              <a:t>SELECT</a:t>
            </a:r>
            <a:r>
              <a:rPr lang="en-US" altLang="ko-KR" sz="2400" b="1">
                <a:latin typeface="Courier New" pitchFamily="49" charset="0"/>
                <a:ea typeface="굴림" pitchFamily="34" charset="-127"/>
              </a:rPr>
              <a:t>(old, new, pred);</a:t>
            </a:r>
          </a:p>
          <a:p>
            <a:pPr eaLnBrk="0" hangingPunct="0"/>
            <a:r>
              <a:rPr lang="en-US" altLang="ko-KR" sz="2400" b="1">
                <a:latin typeface="Courier New" pitchFamily="49" charset="0"/>
                <a:ea typeface="굴림" pitchFamily="34" charset="-127"/>
              </a:rPr>
              <a:t>}</a:t>
            </a:r>
          </a:p>
        </p:txBody>
      </p:sp>
      <p:sp>
        <p:nvSpPr>
          <p:cNvPr id="92166" name="AutoShape 5"/>
          <p:cNvSpPr>
            <a:spLocks noChangeArrowheads="1"/>
          </p:cNvSpPr>
          <p:nvPr/>
        </p:nvSpPr>
        <p:spPr bwMode="auto">
          <a:xfrm>
            <a:off x="3708400" y="2565400"/>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sp>
        <p:nvSpPr>
          <p:cNvPr id="92167" name="Text Box 6"/>
          <p:cNvSpPr txBox="1">
            <a:spLocks noChangeArrowheads="1"/>
          </p:cNvSpPr>
          <p:nvPr/>
        </p:nvSpPr>
        <p:spPr bwMode="auto">
          <a:xfrm>
            <a:off x="1196975" y="5410200"/>
            <a:ext cx="6908800" cy="822325"/>
          </a:xfrm>
          <a:prstGeom prst="rect">
            <a:avLst/>
          </a:prstGeom>
          <a:noFill/>
          <a:ln w="9525">
            <a:noFill/>
            <a:miter lim="800000"/>
            <a:headEnd/>
            <a:tailEnd/>
          </a:ln>
        </p:spPr>
        <p:txBody>
          <a:bodyPr wrap="none">
            <a:spAutoFit/>
          </a:bodyPr>
          <a:lstStyle/>
          <a:p>
            <a:pPr algn="ctr" eaLnBrk="0" hangingPunct="0"/>
            <a:r>
              <a:rPr lang="en-US" altLang="ko-KR" sz="2400">
                <a:solidFill>
                  <a:srgbClr val="FF3300"/>
                </a:solidFill>
                <a:latin typeface="Century Gothic" pitchFamily="34" charset="0"/>
                <a:ea typeface="굴림" pitchFamily="34" charset="-127"/>
              </a:rPr>
              <a:t>Overhead: </a:t>
            </a:r>
          </a:p>
          <a:p>
            <a:pPr algn="ctr" eaLnBrk="0" hangingPunct="0"/>
            <a:r>
              <a:rPr lang="en-US" altLang="ko-KR" sz="2400" b="1">
                <a:solidFill>
                  <a:srgbClr val="FF3300"/>
                </a:solidFill>
                <a:latin typeface="Century Gothic" pitchFamily="34" charset="0"/>
                <a:ea typeface="굴림" pitchFamily="34" charset="-127"/>
              </a:rPr>
              <a:t>Both control flow paths are always executed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5DA1EE5-3654-4754-89B5-09F65393B976}" type="slidenum">
              <a:rPr lang="en-US" smtClean="0">
                <a:latin typeface="Arial" charset="0"/>
              </a:rPr>
              <a:pPr fontAlgn="base">
                <a:spcBef>
                  <a:spcPct val="0"/>
                </a:spcBef>
                <a:spcAft>
                  <a:spcPct val="0"/>
                </a:spcAft>
                <a:defRPr/>
              </a:pPr>
              <a:t>9</a:t>
            </a:fld>
            <a:endParaRPr lang="en-US" smtClean="0">
              <a:latin typeface="Arial" charset="0"/>
            </a:endParaRPr>
          </a:p>
        </p:txBody>
      </p:sp>
      <p:sp>
        <p:nvSpPr>
          <p:cNvPr id="10243" name="Rectangle 2"/>
          <p:cNvSpPr>
            <a:spLocks noGrp="1" noChangeArrowheads="1"/>
          </p:cNvSpPr>
          <p:nvPr>
            <p:ph type="title"/>
          </p:nvPr>
        </p:nvSpPr>
        <p:spPr/>
        <p:txBody>
          <a:bodyPr/>
          <a:lstStyle/>
          <a:p>
            <a:pPr eaLnBrk="1" hangingPunct="1"/>
            <a:r>
              <a:rPr lang="en-US" smtClean="0"/>
              <a:t>How to View a SIMD Machine</a:t>
            </a:r>
          </a:p>
        </p:txBody>
      </p:sp>
      <p:sp>
        <p:nvSpPr>
          <p:cNvPr id="100355" name="Rectangle 3"/>
          <p:cNvSpPr>
            <a:spLocks noGrp="1" noChangeArrowheads="1"/>
          </p:cNvSpPr>
          <p:nvPr>
            <p:ph type="body" idx="1"/>
          </p:nvPr>
        </p:nvSpPr>
        <p:spPr/>
        <p:txBody>
          <a:bodyPr/>
          <a:lstStyle/>
          <a:p>
            <a:pPr eaLnBrk="1" hangingPunct="1"/>
            <a:r>
              <a:rPr lang="en-US" smtClean="0"/>
              <a:t>Think of soldiers all in a unit.</a:t>
            </a:r>
          </a:p>
          <a:p>
            <a:pPr eaLnBrk="1" hangingPunct="1"/>
            <a:r>
              <a:rPr lang="en-US" smtClean="0"/>
              <a:t>The commander selects certain soldiers as active – for example, the first row.</a:t>
            </a:r>
          </a:p>
          <a:p>
            <a:pPr eaLnBrk="1" hangingPunct="1"/>
            <a:r>
              <a:rPr lang="en-US" smtClean="0"/>
              <a:t>The commander barks out an order to all the active soldiers, who execute the order synchronously.</a:t>
            </a:r>
          </a:p>
          <a:p>
            <a:pPr lvl="1" eaLnBrk="1" hangingPunct="1"/>
            <a:r>
              <a:rPr lang="en-US" smtClean="0"/>
              <a:t>The remaining soldiers do not execute orders until they are re-activated.</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A6AC8A80-3E85-4D01-9774-17CFA7C3092A}"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90</a:t>
            </a:fld>
            <a:endParaRPr lang="en-US" sz="1400" smtClean="0">
              <a:solidFill>
                <a:srgbClr val="CC3300"/>
              </a:solidFill>
              <a:latin typeface="Helvetica" pitchFamily="34" charset="0"/>
              <a:ea typeface="ＭＳ Ｐゴシック" pitchFamily="34" charset="-128"/>
            </a:endParaRPr>
          </a:p>
        </p:txBody>
      </p:sp>
      <p:sp>
        <p:nvSpPr>
          <p:cNvPr id="93187" name="Rectangle 2"/>
          <p:cNvSpPr>
            <a:spLocks noChangeArrowheads="1"/>
          </p:cNvSpPr>
          <p:nvPr/>
        </p:nvSpPr>
        <p:spPr bwMode="auto">
          <a:xfrm>
            <a:off x="885825" y="0"/>
            <a:ext cx="8013700" cy="990600"/>
          </a:xfrm>
          <a:prstGeom prst="rect">
            <a:avLst/>
          </a:prstGeom>
          <a:noFill/>
          <a:ln w="9525">
            <a:noFill/>
            <a:miter lim="800000"/>
            <a:headEnd/>
            <a:tailEnd/>
          </a:ln>
        </p:spPr>
        <p:txBody>
          <a:bodyPr anchor="ctr"/>
          <a:lstStyle/>
          <a:p>
            <a:pPr eaLnBrk="0" hangingPunct="0">
              <a:lnSpc>
                <a:spcPct val="87000"/>
              </a:lnSpc>
            </a:pPr>
            <a:r>
              <a:rPr lang="en-US" altLang="ko-KR" sz="2800" b="1">
                <a:latin typeface="Comic Sans MS" pitchFamily="66" charset="0"/>
                <a:ea typeface="굴림" pitchFamily="34" charset="-127"/>
              </a:rPr>
              <a:t>An Optimization:</a:t>
            </a:r>
            <a:br>
              <a:rPr lang="en-US" altLang="ko-KR" sz="2800" b="1">
                <a:latin typeface="Comic Sans MS" pitchFamily="66" charset="0"/>
                <a:ea typeface="굴림" pitchFamily="34" charset="-127"/>
              </a:rPr>
            </a:br>
            <a:r>
              <a:rPr lang="en-US" altLang="ko-KR" sz="2800" b="1">
                <a:latin typeface="Comic Sans MS" pitchFamily="66" charset="0"/>
                <a:ea typeface="굴림" pitchFamily="34" charset="-127"/>
              </a:rPr>
              <a:t>Branch-On-Superword-Condition-Code</a:t>
            </a:r>
          </a:p>
        </p:txBody>
      </p:sp>
      <p:sp>
        <p:nvSpPr>
          <p:cNvPr id="93188" name="AutoShape 3"/>
          <p:cNvSpPr>
            <a:spLocks noChangeArrowheads="1"/>
          </p:cNvSpPr>
          <p:nvPr/>
        </p:nvSpPr>
        <p:spPr bwMode="auto">
          <a:xfrm>
            <a:off x="3995738" y="1182688"/>
            <a:ext cx="762000" cy="457200"/>
          </a:xfrm>
          <a:prstGeom prst="downArrow">
            <a:avLst>
              <a:gd name="adj1" fmla="val 50000"/>
              <a:gd name="adj2" fmla="val 25000"/>
            </a:avLst>
          </a:prstGeom>
          <a:solidFill>
            <a:srgbClr val="000099"/>
          </a:solidFill>
          <a:ln w="9525">
            <a:noFill/>
            <a:miter lim="800000"/>
            <a:headEnd/>
            <a:tailEnd/>
          </a:ln>
        </p:spPr>
        <p:txBody>
          <a:bodyPr wrap="none" anchor="ctr"/>
          <a:lstStyle/>
          <a:p>
            <a:pPr eaLnBrk="0" hangingPunct="0"/>
            <a:endParaRPr lang="en-US"/>
          </a:p>
        </p:txBody>
      </p:sp>
      <p:sp>
        <p:nvSpPr>
          <p:cNvPr id="93189" name="Text Box 4"/>
          <p:cNvSpPr txBox="1">
            <a:spLocks noChangeArrowheads="1"/>
          </p:cNvSpPr>
          <p:nvPr/>
        </p:nvSpPr>
        <p:spPr bwMode="auto">
          <a:xfrm>
            <a:off x="1116013" y="1816100"/>
            <a:ext cx="7121525" cy="3013075"/>
          </a:xfrm>
          <a:prstGeom prst="rect">
            <a:avLst/>
          </a:prstGeom>
          <a:noFill/>
          <a:ln w="38100">
            <a:noFill/>
            <a:miter lim="800000"/>
            <a:headEnd/>
            <a:tailEnd/>
          </a:ln>
        </p:spPr>
        <p:txBody>
          <a:bodyPr wrap="none" anchor="ctr">
            <a:spAutoFit/>
          </a:bodyPr>
          <a:lstStyle/>
          <a:p>
            <a:pPr eaLnBrk="0" hangingPunct="0"/>
            <a:r>
              <a:rPr lang="en-US" altLang="ko-KR" sz="2400" b="1">
                <a:latin typeface="Courier New" pitchFamily="49" charset="0"/>
                <a:ea typeface="굴림" pitchFamily="34" charset="-127"/>
              </a:rPr>
              <a:t>for (i=0; i&lt;16; i+=4){</a:t>
            </a:r>
          </a:p>
          <a:p>
            <a:pPr eaLnBrk="0" hangingPunct="0"/>
            <a:r>
              <a:rPr lang="en-US" altLang="ko-KR" sz="2400" b="1">
                <a:latin typeface="Courier New" pitchFamily="49" charset="0"/>
                <a:ea typeface="굴림" pitchFamily="34" charset="-127"/>
              </a:rPr>
              <a:t>  pred = a[i:i+3] != (0, 0, 0, 0);</a:t>
            </a:r>
          </a:p>
          <a:p>
            <a:pPr eaLnBrk="0" hangingPunct="0"/>
            <a:r>
              <a:rPr lang="en-US" altLang="ko-KR" sz="2400" b="1">
                <a:latin typeface="Courier New" pitchFamily="49" charset="0"/>
                <a:ea typeface="굴림" pitchFamily="34" charset="-127"/>
              </a:rPr>
              <a:t>  </a:t>
            </a:r>
            <a:r>
              <a:rPr lang="en-US" altLang="ko-KR" sz="2400" b="1">
                <a:solidFill>
                  <a:srgbClr val="FF3300"/>
                </a:solidFill>
                <a:latin typeface="Courier New" pitchFamily="49" charset="0"/>
                <a:ea typeface="굴림" pitchFamily="34" charset="-127"/>
              </a:rPr>
              <a:t>branch-on-none</a:t>
            </a:r>
            <a:r>
              <a:rPr lang="en-US" altLang="ko-KR" sz="2400" b="1">
                <a:latin typeface="Courier New" pitchFamily="49" charset="0"/>
                <a:ea typeface="굴림" pitchFamily="34" charset="-127"/>
              </a:rPr>
              <a:t>(pred) L1;</a:t>
            </a:r>
          </a:p>
          <a:p>
            <a:pPr eaLnBrk="0" hangingPunct="0"/>
            <a:r>
              <a:rPr lang="en-US" altLang="ko-KR" sz="2400" b="1">
                <a:latin typeface="Courier New" pitchFamily="49" charset="0"/>
                <a:ea typeface="굴림" pitchFamily="34" charset="-127"/>
              </a:rPr>
              <a:t>    old  = b[i:i+3];</a:t>
            </a:r>
          </a:p>
          <a:p>
            <a:pPr eaLnBrk="0" hangingPunct="0"/>
            <a:r>
              <a:rPr lang="en-US" altLang="ko-KR" sz="2400" b="1">
                <a:latin typeface="Courier New" pitchFamily="49" charset="0"/>
                <a:ea typeface="굴림" pitchFamily="34" charset="-127"/>
              </a:rPr>
              <a:t>    new  = old + (1, 1, 1, 1);</a:t>
            </a:r>
          </a:p>
          <a:p>
            <a:pPr eaLnBrk="0" hangingPunct="0"/>
            <a:r>
              <a:rPr lang="en-US" altLang="ko-KR" sz="2400" b="1">
                <a:latin typeface="Courier New" pitchFamily="49" charset="0"/>
                <a:ea typeface="굴림" pitchFamily="34" charset="-127"/>
              </a:rPr>
              <a:t>    b[i:i+3] = SELECT(old, new, pred);</a:t>
            </a:r>
          </a:p>
          <a:p>
            <a:pPr eaLnBrk="0" hangingPunct="0"/>
            <a:r>
              <a:rPr lang="en-US" altLang="ko-KR" sz="2400" b="1">
                <a:latin typeface="Courier New" pitchFamily="49" charset="0"/>
                <a:ea typeface="굴림" pitchFamily="34" charset="-127"/>
              </a:rPr>
              <a:t>  </a:t>
            </a:r>
            <a:r>
              <a:rPr lang="en-US" altLang="ko-KR" sz="2400" b="1">
                <a:solidFill>
                  <a:srgbClr val="FF3300"/>
                </a:solidFill>
                <a:latin typeface="Courier New" pitchFamily="49" charset="0"/>
                <a:ea typeface="굴림" pitchFamily="34" charset="-127"/>
              </a:rPr>
              <a:t>L1</a:t>
            </a:r>
            <a:r>
              <a:rPr lang="en-US" altLang="ko-KR" sz="2400" b="1">
                <a:latin typeface="Courier New" pitchFamily="49" charset="0"/>
                <a:ea typeface="굴림" pitchFamily="34" charset="-127"/>
              </a:rPr>
              <a:t>:</a:t>
            </a:r>
          </a:p>
          <a:p>
            <a:pPr eaLnBrk="0" hangingPunct="0"/>
            <a:r>
              <a:rPr lang="en-US" altLang="ko-KR" sz="2400" b="1">
                <a:latin typeface="Courier New" pitchFamily="49" charset="0"/>
                <a:ea typeface="굴림" pitchFamily="34" charset="-127"/>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8E0A8F83-8B4E-4F4E-96BD-03FBB775EF9B}"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91</a:t>
            </a:fld>
            <a:endParaRPr lang="en-US" sz="1400" smtClean="0">
              <a:solidFill>
                <a:srgbClr val="CC3300"/>
              </a:solidFill>
              <a:latin typeface="Helvetica" pitchFamily="34" charset="0"/>
              <a:ea typeface="ＭＳ Ｐゴシック" pitchFamily="34" charset="-128"/>
            </a:endParaRPr>
          </a:p>
        </p:txBody>
      </p:sp>
      <p:sp>
        <p:nvSpPr>
          <p:cNvPr id="94211" name="Rectangle 2"/>
          <p:cNvSpPr>
            <a:spLocks noGrp="1" noChangeArrowheads="1"/>
          </p:cNvSpPr>
          <p:nvPr>
            <p:ph type="title"/>
          </p:nvPr>
        </p:nvSpPr>
        <p:spPr>
          <a:xfrm>
            <a:off x="457200" y="122238"/>
            <a:ext cx="8229600" cy="563562"/>
          </a:xfrm>
        </p:spPr>
        <p:txBody>
          <a:bodyPr/>
          <a:lstStyle/>
          <a:p>
            <a:pPr eaLnBrk="1" hangingPunct="1"/>
            <a:r>
              <a:rPr lang="en-US" smtClean="0">
                <a:ea typeface="ＭＳ Ｐゴシック" pitchFamily="34" charset="-128"/>
              </a:rPr>
              <a:t>Control Flow</a:t>
            </a:r>
          </a:p>
        </p:txBody>
      </p:sp>
      <p:sp>
        <p:nvSpPr>
          <p:cNvPr id="94212" name="Rectangle 3"/>
          <p:cNvSpPr>
            <a:spLocks noGrp="1" noChangeArrowheads="1"/>
          </p:cNvSpPr>
          <p:nvPr>
            <p:ph type="body" idx="1"/>
          </p:nvPr>
        </p:nvSpPr>
        <p:spPr>
          <a:xfrm>
            <a:off x="609600" y="1143000"/>
            <a:ext cx="8001000" cy="5486400"/>
          </a:xfrm>
        </p:spPr>
        <p:txBody>
          <a:bodyPr/>
          <a:lstStyle/>
          <a:p>
            <a:pPr eaLnBrk="1" hangingPunct="1"/>
            <a:r>
              <a:rPr lang="en-US" smtClean="0">
                <a:ea typeface="ＭＳ Ｐゴシック" pitchFamily="34" charset="-128"/>
              </a:rPr>
              <a:t>Not likely to be supported in today’s commercial compilers</a:t>
            </a:r>
          </a:p>
          <a:p>
            <a:pPr lvl="1" eaLnBrk="1" hangingPunct="1"/>
            <a:r>
              <a:rPr lang="en-US" smtClean="0">
                <a:ea typeface="ＭＳ Ｐゴシック" pitchFamily="34" charset="-128"/>
              </a:rPr>
              <a:t>Increases complexity of compiler</a:t>
            </a:r>
          </a:p>
          <a:p>
            <a:pPr lvl="1" eaLnBrk="1" hangingPunct="1"/>
            <a:r>
              <a:rPr lang="en-US" smtClean="0">
                <a:ea typeface="ＭＳ Ｐゴシック" pitchFamily="34" charset="-128"/>
              </a:rPr>
              <a:t>Potential for slowdown</a:t>
            </a:r>
          </a:p>
          <a:p>
            <a:pPr lvl="1" eaLnBrk="1" hangingPunct="1"/>
            <a:r>
              <a:rPr lang="en-US" smtClean="0">
                <a:ea typeface="ＭＳ Ｐゴシック" pitchFamily="34" charset="-128"/>
              </a:rPr>
              <a:t>Performance is dependent on input data</a:t>
            </a:r>
          </a:p>
          <a:p>
            <a:pPr eaLnBrk="1" hangingPunct="1"/>
            <a:r>
              <a:rPr lang="en-US" smtClean="0">
                <a:ea typeface="ＭＳ Ｐゴシック" pitchFamily="34" charset="-128"/>
              </a:rPr>
              <a:t>Many are of the opinion that SIMD is not a good programming model when there is control flow.</a:t>
            </a:r>
          </a:p>
          <a:p>
            <a:pPr eaLnBrk="1" hangingPunct="1"/>
            <a:r>
              <a:rPr lang="en-US" smtClean="0">
                <a:ea typeface="ＭＳ Ｐゴシック" pitchFamily="34" charset="-128"/>
              </a:rPr>
              <a:t>But speedups are possible!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4264BF54-4F51-4116-96C8-31291FEA279A}"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92</a:t>
            </a:fld>
            <a:endParaRPr lang="en-US" sz="1400" smtClean="0">
              <a:solidFill>
                <a:srgbClr val="CC3300"/>
              </a:solidFill>
              <a:latin typeface="Helvetica" pitchFamily="34" charset="0"/>
              <a:ea typeface="ＭＳ Ｐゴシック" pitchFamily="34" charset="-128"/>
            </a:endParaRPr>
          </a:p>
        </p:txBody>
      </p:sp>
      <p:sp>
        <p:nvSpPr>
          <p:cNvPr id="95235" name="Rectangle 2"/>
          <p:cNvSpPr>
            <a:spLocks noGrp="1" noChangeArrowheads="1"/>
          </p:cNvSpPr>
          <p:nvPr>
            <p:ph type="title"/>
          </p:nvPr>
        </p:nvSpPr>
        <p:spPr>
          <a:xfrm>
            <a:off x="457200" y="274638"/>
            <a:ext cx="8229600" cy="563562"/>
          </a:xfrm>
        </p:spPr>
        <p:txBody>
          <a:bodyPr/>
          <a:lstStyle/>
          <a:p>
            <a:pPr eaLnBrk="1" hangingPunct="1"/>
            <a:r>
              <a:rPr lang="en-US" smtClean="0">
                <a:ea typeface="ＭＳ Ｐゴシック" pitchFamily="34" charset="-128"/>
              </a:rPr>
              <a:t>Nuts and Bolts</a:t>
            </a:r>
          </a:p>
        </p:txBody>
      </p:sp>
      <p:sp>
        <p:nvSpPr>
          <p:cNvPr id="95236" name="Rectangle 3"/>
          <p:cNvSpPr>
            <a:spLocks noGrp="1" noChangeArrowheads="1"/>
          </p:cNvSpPr>
          <p:nvPr>
            <p:ph type="body" idx="1"/>
          </p:nvPr>
        </p:nvSpPr>
        <p:spPr>
          <a:xfrm>
            <a:off x="609600" y="838200"/>
            <a:ext cx="8001000" cy="609600"/>
          </a:xfrm>
        </p:spPr>
        <p:txBody>
          <a:bodyPr/>
          <a:lstStyle/>
          <a:p>
            <a:pPr eaLnBrk="1" hangingPunct="1"/>
            <a:r>
              <a:rPr lang="en-US" sz="2800" smtClean="0">
                <a:ea typeface="ＭＳ Ｐゴシック" pitchFamily="34" charset="-128"/>
              </a:rPr>
              <a:t>What does a piece of code really look like?</a:t>
            </a:r>
          </a:p>
        </p:txBody>
      </p:sp>
      <p:grpSp>
        <p:nvGrpSpPr>
          <p:cNvPr id="2" name="Group 5"/>
          <p:cNvGrpSpPr>
            <a:grpSpLocks/>
          </p:cNvGrpSpPr>
          <p:nvPr/>
        </p:nvGrpSpPr>
        <p:grpSpPr bwMode="auto">
          <a:xfrm>
            <a:off x="1447800" y="1371600"/>
            <a:ext cx="6248400" cy="1120775"/>
            <a:chOff x="1262" y="2930"/>
            <a:chExt cx="3936" cy="706"/>
          </a:xfrm>
        </p:grpSpPr>
        <p:sp>
          <p:nvSpPr>
            <p:cNvPr id="95239" name="Rectangle 6"/>
            <p:cNvSpPr>
              <a:spLocks noChangeArrowheads="1"/>
            </p:cNvSpPr>
            <p:nvPr/>
          </p:nvSpPr>
          <p:spPr bwMode="auto">
            <a:xfrm>
              <a:off x="2898" y="3236"/>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95240" name="Rectangle 7"/>
            <p:cNvSpPr>
              <a:spLocks noChangeArrowheads="1"/>
            </p:cNvSpPr>
            <p:nvPr/>
          </p:nvSpPr>
          <p:spPr bwMode="auto">
            <a:xfrm>
              <a:off x="4156" y="3242"/>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95241" name="Text Box 8"/>
            <p:cNvSpPr txBox="1">
              <a:spLocks noChangeArrowheads="1"/>
            </p:cNvSpPr>
            <p:nvPr/>
          </p:nvSpPr>
          <p:spPr bwMode="auto">
            <a:xfrm>
              <a:off x="1262" y="2930"/>
              <a:ext cx="2646" cy="334"/>
            </a:xfrm>
            <a:prstGeom prst="rect">
              <a:avLst/>
            </a:prstGeom>
            <a:noFill/>
            <a:ln w="38100">
              <a:noFill/>
              <a:miter lim="800000"/>
              <a:headEnd/>
              <a:tailEnd/>
            </a:ln>
          </p:spPr>
          <p:txBody>
            <a:bodyPr wrap="none" anchor="ctr">
              <a:spAutoFit/>
            </a:bodyPr>
            <a:lstStyle/>
            <a:p>
              <a:pPr eaLnBrk="0" hangingPunct="0">
                <a:lnSpc>
                  <a:spcPct val="120000"/>
                </a:lnSpc>
              </a:pPr>
              <a:r>
                <a:rPr lang="en-US" sz="2400" b="1">
                  <a:latin typeface="Courier New" pitchFamily="49" charset="0"/>
                  <a:ea typeface="ＭＳ Ｐゴシック" pitchFamily="34" charset="-128"/>
                </a:rPr>
                <a:t>for (i=0; i&lt;100; i+=4)</a:t>
              </a:r>
            </a:p>
          </p:txBody>
        </p:sp>
        <p:sp>
          <p:nvSpPr>
            <p:cNvPr id="95242" name="Rectangle 9"/>
            <p:cNvSpPr>
              <a:spLocks noChangeArrowheads="1"/>
            </p:cNvSpPr>
            <p:nvPr/>
          </p:nvSpPr>
          <p:spPr bwMode="auto">
            <a:xfrm>
              <a:off x="1622" y="3236"/>
              <a:ext cx="1008" cy="394"/>
            </a:xfrm>
            <a:prstGeom prst="rect">
              <a:avLst/>
            </a:prstGeom>
            <a:gradFill rotWithShape="0">
              <a:gsLst>
                <a:gs pos="0">
                  <a:srgbClr val="B2B2B2"/>
                </a:gs>
                <a:gs pos="100000">
                  <a:srgbClr val="DDDDDD"/>
                </a:gs>
              </a:gsLst>
              <a:lin ang="2700000" scaled="1"/>
            </a:gradFill>
            <a:ln w="9525">
              <a:solidFill>
                <a:schemeClr val="tx1"/>
              </a:solidFill>
              <a:miter lim="800000"/>
              <a:headEnd/>
              <a:tailEnd/>
            </a:ln>
          </p:spPr>
          <p:txBody>
            <a:bodyPr wrap="none" anchor="ctr"/>
            <a:lstStyle/>
            <a:p>
              <a:pPr eaLnBrk="0" hangingPunct="0"/>
              <a:endParaRPr lang="en-US"/>
            </a:p>
          </p:txBody>
        </p:sp>
        <p:sp>
          <p:nvSpPr>
            <p:cNvPr id="95243" name="Text Box 10"/>
            <p:cNvSpPr txBox="1">
              <a:spLocks noChangeArrowheads="1"/>
            </p:cNvSpPr>
            <p:nvPr/>
          </p:nvSpPr>
          <p:spPr bwMode="auto">
            <a:xfrm>
              <a:off x="1632" y="3294"/>
              <a:ext cx="3566" cy="288"/>
            </a:xfrm>
            <a:prstGeom prst="rect">
              <a:avLst/>
            </a:prstGeom>
            <a:noFill/>
            <a:ln w="19050">
              <a:noFill/>
              <a:miter lim="800000"/>
              <a:headEnd/>
              <a:tailEnd/>
            </a:ln>
          </p:spPr>
          <p:txBody>
            <a:bodyPr wrap="none">
              <a:spAutoFit/>
            </a:bodyPr>
            <a:lstStyle/>
            <a:p>
              <a:pPr eaLnBrk="0" hangingPunct="0"/>
              <a:r>
                <a:rPr lang="en-US" sz="2400" b="1">
                  <a:latin typeface="Courier New" pitchFamily="49" charset="0"/>
                  <a:ea typeface="ＭＳ Ｐゴシック" pitchFamily="34" charset="-128"/>
                </a:rPr>
                <a:t>A[i:i+3] = B[i:i+3] + C[i:i+3]</a:t>
              </a:r>
            </a:p>
          </p:txBody>
        </p:sp>
      </p:grpSp>
      <p:sp>
        <p:nvSpPr>
          <p:cNvPr id="95238" name="Text Box 17"/>
          <p:cNvSpPr txBox="1">
            <a:spLocks noChangeArrowheads="1"/>
          </p:cNvSpPr>
          <p:nvPr/>
        </p:nvSpPr>
        <p:spPr bwMode="auto">
          <a:xfrm>
            <a:off x="1584325" y="2743200"/>
            <a:ext cx="6964363" cy="3527425"/>
          </a:xfrm>
          <a:prstGeom prst="rect">
            <a:avLst/>
          </a:prstGeom>
          <a:noFill/>
          <a:ln w="12700">
            <a:noFill/>
            <a:miter lim="800000"/>
            <a:headEnd type="none" w="sm" len="sm"/>
            <a:tailEnd type="none" w="sm" len="sm"/>
          </a:ln>
        </p:spPr>
        <p:txBody>
          <a:bodyPr wrap="none">
            <a:spAutoFit/>
          </a:bodyPr>
          <a:lstStyle/>
          <a:p>
            <a:pPr eaLnBrk="0" hangingPunct="0">
              <a:lnSpc>
                <a:spcPct val="120000"/>
              </a:lnSpc>
            </a:pPr>
            <a:r>
              <a:rPr lang="en-US" sz="2400" b="1">
                <a:latin typeface="Courier New" pitchFamily="49" charset="0"/>
                <a:ea typeface="ＭＳ Ｐゴシック" pitchFamily="34" charset="-128"/>
                <a:cs typeface="Courier New" pitchFamily="49" charset="0"/>
              </a:rPr>
              <a:t>for (i=0; i&lt;100; i+=4) {</a:t>
            </a:r>
          </a:p>
          <a:p>
            <a:pPr eaLnBrk="0" hangingPunct="0">
              <a:lnSpc>
                <a:spcPct val="120000"/>
              </a:lnSpc>
            </a:pPr>
            <a:r>
              <a:rPr lang="en-US" sz="2400" b="1">
                <a:latin typeface="Courier New" pitchFamily="49" charset="0"/>
                <a:ea typeface="ＭＳ Ｐゴシック" pitchFamily="34" charset="-128"/>
                <a:cs typeface="Courier New" pitchFamily="49" charset="0"/>
              </a:rPr>
              <a:t>   </a:t>
            </a:r>
            <a:r>
              <a:rPr lang="en-US">
                <a:solidFill>
                  <a:schemeClr val="accent1"/>
                </a:solidFill>
                <a:latin typeface="Arial" charset="0"/>
                <a:ea typeface="ＭＳ Ｐゴシック" pitchFamily="34" charset="-128"/>
                <a:cs typeface="Courier New" pitchFamily="49" charset="0"/>
              </a:rPr>
              <a:t>__m128 btmp = _mm_load_ps(float B[I]);</a:t>
            </a:r>
          </a:p>
          <a:p>
            <a:pPr eaLnBrk="0" hangingPunct="0">
              <a:lnSpc>
                <a:spcPct val="120000"/>
              </a:lnSpc>
            </a:pPr>
            <a:r>
              <a:rPr lang="en-US">
                <a:solidFill>
                  <a:schemeClr val="accent1"/>
                </a:solidFill>
                <a:latin typeface="Arial" charset="0"/>
                <a:ea typeface="ＭＳ Ｐゴシック" pitchFamily="34" charset="-128"/>
                <a:cs typeface="Courier New" pitchFamily="49" charset="0"/>
              </a:rPr>
              <a:t>        __m128 ctmp = _mm_load_ps(float C[I]);</a:t>
            </a:r>
            <a:endParaRPr lang="en-US" sz="2400" b="1">
              <a:latin typeface="Courier New" pitchFamily="49" charset="0"/>
              <a:ea typeface="ＭＳ Ｐゴシック" pitchFamily="34" charset="-128"/>
              <a:cs typeface="Courier New" pitchFamily="49" charset="0"/>
            </a:endParaRPr>
          </a:p>
          <a:p>
            <a:pPr eaLnBrk="0" hangingPunct="0">
              <a:lnSpc>
                <a:spcPct val="120000"/>
              </a:lnSpc>
            </a:pPr>
            <a:r>
              <a:rPr lang="en-US" sz="2400" b="1">
                <a:latin typeface="Courier New" pitchFamily="49" charset="0"/>
                <a:ea typeface="ＭＳ Ｐゴシック" pitchFamily="34" charset="-128"/>
                <a:cs typeface="Courier New" pitchFamily="49" charset="0"/>
              </a:rPr>
              <a:t>   </a:t>
            </a:r>
            <a:r>
              <a:rPr lang="en-US">
                <a:solidFill>
                  <a:schemeClr val="accent1"/>
                </a:solidFill>
                <a:latin typeface="Arial" charset="0"/>
                <a:ea typeface="ＭＳ Ｐゴシック" pitchFamily="34" charset="-128"/>
                <a:cs typeface="Courier New" pitchFamily="49" charset="0"/>
              </a:rPr>
              <a:t>__m128 atmp = _mm_add_ps(__m128 btmp, __m128 ctmp);</a:t>
            </a:r>
          </a:p>
          <a:p>
            <a:pPr eaLnBrk="0" hangingPunct="0">
              <a:lnSpc>
                <a:spcPct val="120000"/>
              </a:lnSpc>
            </a:pPr>
            <a:r>
              <a:rPr lang="en-US">
                <a:solidFill>
                  <a:schemeClr val="accent1"/>
                </a:solidFill>
                <a:latin typeface="Arial" charset="0"/>
                <a:ea typeface="ＭＳ Ｐゴシック" pitchFamily="34" charset="-128"/>
                <a:cs typeface="Courier New" pitchFamily="49" charset="0"/>
              </a:rPr>
              <a:t>         void_mm_store_ps(float A[I], __m128 atmp);</a:t>
            </a:r>
          </a:p>
          <a:p>
            <a:pPr eaLnBrk="0" hangingPunct="0">
              <a:lnSpc>
                <a:spcPct val="120000"/>
              </a:lnSpc>
            </a:pPr>
            <a:r>
              <a:rPr lang="en-US" sz="2400">
                <a:latin typeface="Arial" charset="0"/>
                <a:ea typeface="ＭＳ Ｐゴシック" pitchFamily="34" charset="-128"/>
                <a:cs typeface="Courier New" pitchFamily="49" charset="0"/>
              </a:rPr>
              <a:t>}</a:t>
            </a:r>
          </a:p>
          <a:p>
            <a:pPr eaLnBrk="0" hangingPunct="0">
              <a:lnSpc>
                <a:spcPct val="120000"/>
              </a:lnSpc>
            </a:pPr>
            <a:endParaRPr lang="en-US" sz="2400">
              <a:latin typeface="Arial" charset="0"/>
              <a:ea typeface="ＭＳ Ｐゴシック" pitchFamily="34" charset="-128"/>
              <a:cs typeface="Courier New" pitchFamily="49" charset="0"/>
            </a:endParaRPr>
          </a:p>
          <a:p>
            <a:pPr eaLnBrk="0" hangingPunct="0">
              <a:lnSpc>
                <a:spcPct val="120000"/>
              </a:lnSpc>
            </a:pPr>
            <a:endParaRPr lang="en-US" sz="2400">
              <a:latin typeface="Arial" charset="0"/>
              <a:ea typeface="ＭＳ Ｐゴシック" pitchFamily="34" charset="-128"/>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fontAlgn="base" hangingPunct="0">
              <a:spcBef>
                <a:spcPct val="0"/>
              </a:spcBef>
              <a:spcAft>
                <a:spcPct val="0"/>
              </a:spcAft>
              <a:defRPr/>
            </a:pPr>
            <a:fld id="{5105B996-48FB-44D0-95EB-1D7371942883}" type="slidenum">
              <a:rPr lang="en-US" sz="1400" smtClean="0">
                <a:solidFill>
                  <a:srgbClr val="CC3300"/>
                </a:solidFill>
                <a:latin typeface="Helvetica" pitchFamily="34" charset="0"/>
                <a:ea typeface="ＭＳ Ｐゴシック" pitchFamily="34" charset="-128"/>
              </a:rPr>
              <a:pPr eaLnBrk="0" fontAlgn="base" hangingPunct="0">
                <a:spcBef>
                  <a:spcPct val="0"/>
                </a:spcBef>
                <a:spcAft>
                  <a:spcPct val="0"/>
                </a:spcAft>
                <a:defRPr/>
              </a:pPr>
              <a:t>93</a:t>
            </a:fld>
            <a:endParaRPr lang="en-US" sz="1400" smtClean="0">
              <a:solidFill>
                <a:srgbClr val="CC3300"/>
              </a:solidFill>
              <a:latin typeface="Helvetica" pitchFamily="34" charset="0"/>
              <a:ea typeface="ＭＳ Ｐゴシック" pitchFamily="34" charset="-128"/>
            </a:endParaRPr>
          </a:p>
        </p:txBody>
      </p:sp>
      <p:sp>
        <p:nvSpPr>
          <p:cNvPr id="36869" name="Rectangle 2"/>
          <p:cNvSpPr>
            <a:spLocks noGrp="1" noChangeArrowheads="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smtClean="0">
                <a:ea typeface="ＭＳ Ｐゴシック" pitchFamily="34" charset="-128"/>
              </a:rPr>
              <a:t>Wouldn’t you rather use a compiler?</a:t>
            </a:r>
          </a:p>
        </p:txBody>
      </p:sp>
      <p:sp>
        <p:nvSpPr>
          <p:cNvPr id="96260" name="Rectangle 3"/>
          <p:cNvSpPr>
            <a:spLocks noGrp="1" noChangeArrowheads="1"/>
          </p:cNvSpPr>
          <p:nvPr>
            <p:ph type="body" idx="1"/>
          </p:nvPr>
        </p:nvSpPr>
        <p:spPr>
          <a:xfrm>
            <a:off x="609600" y="1143000"/>
            <a:ext cx="8001000" cy="4800600"/>
          </a:xfrm>
        </p:spPr>
        <p:txBody>
          <a:bodyPr/>
          <a:lstStyle/>
          <a:p>
            <a:pPr eaLnBrk="1" hangingPunct="1"/>
            <a:r>
              <a:rPr lang="en-US" smtClean="0">
                <a:ea typeface="ＭＳ Ｐゴシック" pitchFamily="34" charset="-128"/>
              </a:rPr>
              <a:t>Intel compiler is pretty good</a:t>
            </a:r>
          </a:p>
          <a:p>
            <a:pPr lvl="1" eaLnBrk="1" hangingPunct="1"/>
            <a:r>
              <a:rPr lang="en-US" smtClean="0">
                <a:ea typeface="ＭＳ Ｐゴシック" pitchFamily="34" charset="-128"/>
              </a:rPr>
              <a:t>icc –msse3 –vecreport3 &lt;file.c&gt;</a:t>
            </a:r>
          </a:p>
          <a:p>
            <a:pPr eaLnBrk="1" hangingPunct="1"/>
            <a:r>
              <a:rPr lang="en-US" smtClean="0">
                <a:ea typeface="ＭＳ Ｐゴシック" pitchFamily="34" charset="-128"/>
              </a:rPr>
              <a:t>Get feedback on why loops were not “vectorized”</a:t>
            </a:r>
          </a:p>
          <a:p>
            <a:pPr eaLnBrk="1" hangingPunct="1"/>
            <a:r>
              <a:rPr lang="en-US" smtClean="0">
                <a:ea typeface="ＭＳ Ｐゴシック" pitchFamily="34" charset="-128"/>
              </a:rPr>
              <a:t>First programming assignment</a:t>
            </a:r>
          </a:p>
          <a:p>
            <a:pPr lvl="1" eaLnBrk="1" hangingPunct="1"/>
            <a:r>
              <a:rPr lang="en-US" smtClean="0">
                <a:ea typeface="ＭＳ Ｐゴシック" pitchFamily="34" charset="-128"/>
              </a:rPr>
              <a:t>Use compiler and rewrite code examples to improve vectorization</a:t>
            </a:r>
          </a:p>
          <a:p>
            <a:pPr lvl="1" eaLnBrk="1" hangingPunct="1"/>
            <a:r>
              <a:rPr lang="en-US" smtClean="0">
                <a:ea typeface="ＭＳ Ｐゴシック" pitchFamily="34" charset="-128"/>
              </a:rPr>
              <a:t>One example: write in low-level intrinsics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ea typeface="ＭＳ Ｐゴシック" pitchFamily="34" charset="-128"/>
              </a:rPr>
              <a:t>Next Time</a:t>
            </a:r>
          </a:p>
        </p:txBody>
      </p:sp>
      <p:sp>
        <p:nvSpPr>
          <p:cNvPr id="97283" name="Content Placeholder 2"/>
          <p:cNvSpPr>
            <a:spLocks noGrp="1"/>
          </p:cNvSpPr>
          <p:nvPr>
            <p:ph idx="1"/>
          </p:nvPr>
        </p:nvSpPr>
        <p:spPr>
          <a:xfrm>
            <a:off x="609600" y="1524000"/>
            <a:ext cx="8001000" cy="2286000"/>
          </a:xfrm>
        </p:spPr>
        <p:txBody>
          <a:bodyPr/>
          <a:lstStyle/>
          <a:p>
            <a:pPr eaLnBrk="1" hangingPunct="1"/>
            <a:r>
              <a:rPr lang="en-US" smtClean="0">
                <a:ea typeface="ＭＳ Ｐゴシック" pitchFamily="34" charset="-128"/>
              </a:rPr>
              <a:t>Discuss Red-Blue computation, problem 10 on page 111 (not assigned, just to discuss)</a:t>
            </a:r>
          </a:p>
          <a:p>
            <a:pPr eaLnBrk="1" hangingPunct="1"/>
            <a:r>
              <a:rPr lang="en-US" smtClean="0">
                <a:ea typeface="ＭＳ Ｐゴシック" pitchFamily="34" charset="-128"/>
              </a:rPr>
              <a:t>More on Data Parallel Algorithms</a:t>
            </a:r>
          </a:p>
        </p:txBody>
      </p:sp>
      <p:sp>
        <p:nvSpPr>
          <p:cNvPr id="2" name="Slide Number Placeholder 1"/>
          <p:cNvSpPr>
            <a:spLocks noGrp="1"/>
          </p:cNvSpPr>
          <p:nvPr>
            <p:ph type="sldNum" sz="quarter" idx="12"/>
          </p:nvPr>
        </p:nvSpPr>
        <p:spPr/>
        <p:txBody>
          <a:bodyPr/>
          <a:lstStyle/>
          <a:p>
            <a:pPr>
              <a:defRPr/>
            </a:pPr>
            <a:fld id="{13C936DB-5ACB-4B32-BF59-EDA87F99EC99}" type="slidenum">
              <a:rPr lang="en-US"/>
              <a:pPr>
                <a:defRPr/>
              </a:pPr>
              <a:t>94</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5907</Words>
  <Application>Microsoft Office PowerPoint</Application>
  <PresentationFormat>On-screen Show (4:3)</PresentationFormat>
  <Paragraphs>786</Paragraphs>
  <Slides>94</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94</vt:i4>
      </vt:variant>
    </vt:vector>
  </HeadingPairs>
  <TitlesOfParts>
    <vt:vector size="109" baseType="lpstr">
      <vt:lpstr>Calibri</vt:lpstr>
      <vt:lpstr>Arial</vt:lpstr>
      <vt:lpstr>Helvetica</vt:lpstr>
      <vt:lpstr>ＭＳ Ｐゴシック</vt:lpstr>
      <vt:lpstr>Times New Roman</vt:lpstr>
      <vt:lpstr>Symbol</vt:lpstr>
      <vt:lpstr>Wingdings</vt:lpstr>
      <vt:lpstr>Courier New</vt:lpstr>
      <vt:lpstr>굴림</vt:lpstr>
      <vt:lpstr>Comic Sans MS</vt:lpstr>
      <vt:lpstr>Century Gothic</vt:lpstr>
      <vt:lpstr>Office Theme</vt:lpstr>
      <vt:lpstr>SmartDraw Drawing</vt:lpstr>
      <vt:lpstr>Microsoft Equation 3.0</vt:lpstr>
      <vt:lpstr>MathType 6.0 Equation</vt:lpstr>
      <vt:lpstr>CS4961 Parallel Programming   Chapter 5  Introduction to SIMD  Johnnie Baker January 14, 2011  </vt:lpstr>
      <vt:lpstr>Chapter Sources</vt:lpstr>
      <vt:lpstr>Some Definitions</vt:lpstr>
      <vt:lpstr>Flynn’s Taxonomy (Section 2.6 in Quinn’s Textbook)</vt:lpstr>
      <vt:lpstr>SISD</vt:lpstr>
      <vt:lpstr>SIMD</vt:lpstr>
      <vt:lpstr>SIMD (cont.)</vt:lpstr>
      <vt:lpstr>SIMD (cont.)</vt:lpstr>
      <vt:lpstr>How to View a SIMD Machine</vt:lpstr>
      <vt:lpstr>MISD</vt:lpstr>
      <vt:lpstr>MIMD</vt:lpstr>
      <vt:lpstr>MIMD (cont. 2/4)</vt:lpstr>
      <vt:lpstr>MIMD (cont 3/4)</vt:lpstr>
      <vt:lpstr>MIMD (cont 4/4)</vt:lpstr>
      <vt:lpstr>Multiprocessors  (Shared Memory MIMDs)</vt:lpstr>
      <vt:lpstr>Multiprocessors (cont.)</vt:lpstr>
      <vt:lpstr>Multicomputers  (Message-Passing MIMDs)</vt:lpstr>
      <vt:lpstr>Multiprocessors vs Multicomputers</vt:lpstr>
      <vt:lpstr>Multiprocessors vs Multicomputers (cont) </vt:lpstr>
      <vt:lpstr>Seeking Concurrency Several Different Ways Exist</vt:lpstr>
      <vt:lpstr>Data Dependence Graph</vt:lpstr>
      <vt:lpstr>Data Parallelism</vt:lpstr>
      <vt:lpstr>Supporting MIMD Data Parallelism</vt:lpstr>
      <vt:lpstr>Data Parallelism Features</vt:lpstr>
      <vt:lpstr>Task/Functional/Control/Job Parallelism</vt:lpstr>
      <vt:lpstr>Control Parallelism Features</vt:lpstr>
      <vt:lpstr>Data Dependence Graph</vt:lpstr>
      <vt:lpstr>For example, “mow lawn” becomes </vt:lpstr>
      <vt:lpstr>Pipelining</vt:lpstr>
      <vt:lpstr>Compute Partial Sums</vt:lpstr>
      <vt:lpstr>Partial Sums Pipeline</vt:lpstr>
      <vt:lpstr>Alternate Names for SIMDs</vt:lpstr>
      <vt:lpstr>SIMD Computers</vt:lpstr>
      <vt:lpstr>Why Processor Arrays?</vt:lpstr>
      <vt:lpstr>Data/instruction Storage </vt:lpstr>
      <vt:lpstr>Processor Array Performance</vt:lpstr>
      <vt:lpstr>Performance Example 1</vt:lpstr>
      <vt:lpstr>Performance Example 2</vt:lpstr>
      <vt:lpstr>Example of a 2-D Processor Interconnection Network in a Processor Array</vt:lpstr>
      <vt:lpstr>SIMD Execution Style</vt:lpstr>
      <vt:lpstr>SIMD Execution Style</vt:lpstr>
      <vt:lpstr>Masking on Processor Arrays</vt:lpstr>
      <vt:lpstr>if (COND) then A else B</vt:lpstr>
      <vt:lpstr>if (COND) then A else B</vt:lpstr>
      <vt:lpstr>if (COND) then A else B</vt:lpstr>
      <vt:lpstr>SIMD Machines</vt:lpstr>
      <vt:lpstr>SIMD Machines</vt:lpstr>
      <vt:lpstr>Today’s SIMDs</vt:lpstr>
      <vt:lpstr>An Inexpensive SIMD</vt:lpstr>
      <vt:lpstr>Advantages of SIMDs</vt:lpstr>
      <vt:lpstr>Advantages of SIMDs (cont)</vt:lpstr>
      <vt:lpstr>Advantages of SIMDs (cont)</vt:lpstr>
      <vt:lpstr>We next consider the usual claims about SIMD shortcomings</vt:lpstr>
      <vt:lpstr>SIMD Shortcoming Claims (with some rebuttals -- 1/7) </vt:lpstr>
      <vt:lpstr>SIMD Shortcoming Claims (with some rebuttals – 2/7)</vt:lpstr>
      <vt:lpstr>SIMD Shortcoming Claims (with some rebuttals – 3/7)</vt:lpstr>
      <vt:lpstr>SIMD Shortcoming Claims (with some rebuttals – 4/7)</vt:lpstr>
      <vt:lpstr>SIMD Shortcoming Claims (with some rebuttals -- 5/7)</vt:lpstr>
      <vt:lpstr>SIMD Shortcoming Claims (with some rebuttals -- 6/7)</vt:lpstr>
      <vt:lpstr>SIMD Shortcoming Claims (with some rebuttals – 7/7)</vt:lpstr>
      <vt:lpstr>Switch here to looking at some of Mary Hall’s slides</vt:lpstr>
      <vt:lpstr>Review: Predominant Parallel Control Mechanisms</vt:lpstr>
      <vt:lpstr>SIMD and MIMD Architectures: What’s the Difference?</vt:lpstr>
      <vt:lpstr>SIMD and MIMD Architectures: What’s the Difference?</vt:lpstr>
      <vt:lpstr>Overview of SIMD Programming</vt:lpstr>
      <vt:lpstr>Added Information</vt:lpstr>
      <vt:lpstr>Scalar vs. SIMD in Multimedia Extensions</vt:lpstr>
      <vt:lpstr>Multimedia Extension Architectures</vt:lpstr>
      <vt:lpstr>Multimedia / Scientific Applications</vt:lpstr>
      <vt:lpstr>Characteristics of Multimedia Applications</vt:lpstr>
      <vt:lpstr>Saturation Arithmetic</vt:lpstr>
      <vt:lpstr>Why SIMD</vt:lpstr>
      <vt:lpstr>Programming Multimedia Extensions</vt:lpstr>
      <vt:lpstr>Programming Complexity Issues</vt:lpstr>
      <vt:lpstr>1.  Independent ALU Ops</vt:lpstr>
      <vt:lpstr>2.  Adjacent Memory References</vt:lpstr>
      <vt:lpstr>3.  Vectorizable Loops</vt:lpstr>
      <vt:lpstr>3.  Vectorizable Loops</vt:lpstr>
      <vt:lpstr>4.  Partially Vectorizable Loops</vt:lpstr>
      <vt:lpstr>4.  Partially Vectorizable Loops</vt:lpstr>
      <vt:lpstr>Exploiting SLP with SIMD Execution</vt:lpstr>
      <vt:lpstr>Packing/Unpacking Costs</vt:lpstr>
      <vt:lpstr>Packing/Unpacking Costs</vt:lpstr>
      <vt:lpstr>Packing/Unpacking Costs</vt:lpstr>
      <vt:lpstr>Alignment Code Generation</vt:lpstr>
      <vt:lpstr>Alignment Code Generation (cont.)</vt:lpstr>
      <vt:lpstr>Slide 87</vt:lpstr>
      <vt:lpstr>Alignment Code Generation (cont.)</vt:lpstr>
      <vt:lpstr>Slide 89</vt:lpstr>
      <vt:lpstr>Slide 90</vt:lpstr>
      <vt:lpstr>Control Flow</vt:lpstr>
      <vt:lpstr>Nuts and Bolts</vt:lpstr>
      <vt:lpstr>Wouldn’t you rather use a compiler?</vt:lpstr>
      <vt:lpstr>Next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CS4961 Parallel Programming   Lecture 7:  Introduction to SIMD  Mary Hall September 14, 2010</dc:title>
  <dc:creator>jbaker</dc:creator>
  <cp:lastModifiedBy>VuVanThieu</cp:lastModifiedBy>
  <cp:revision>16</cp:revision>
  <dcterms:created xsi:type="dcterms:W3CDTF">2006-08-16T00:00:00Z</dcterms:created>
  <dcterms:modified xsi:type="dcterms:W3CDTF">2016-01-12T09:00:45Z</dcterms:modified>
</cp:coreProperties>
</file>