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93" r:id="rId16"/>
    <p:sldId id="294" r:id="rId17"/>
    <p:sldId id="295" r:id="rId18"/>
    <p:sldId id="289" r:id="rId19"/>
    <p:sldId id="292" r:id="rId20"/>
    <p:sldId id="291" r:id="rId21"/>
    <p:sldId id="290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96" r:id="rId36"/>
    <p:sldId id="288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52" d="100"/>
          <a:sy n="52" d="100"/>
        </p:scale>
        <p:origin x="-2334" y="-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7414161-21E9-4F82-934F-BC7A977814F0}" type="datetimeFigureOut">
              <a:rPr lang="en-US"/>
              <a:pPr>
                <a:defRPr/>
              </a:pPr>
              <a:t>1/12/2016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AB669C2-D183-4F2B-98D2-4005886F53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9B5D8-613A-4939-8C65-21345F74616D}" type="datetimeFigureOut">
              <a:rPr lang="en-US"/>
              <a:pPr>
                <a:defRPr/>
              </a:pPr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B643F-4343-4A0A-8E6D-69AD36DB36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EBD22-13AB-40FC-9C8E-2DC5DCBE073A}" type="datetimeFigureOut">
              <a:rPr lang="en-US"/>
              <a:pPr>
                <a:defRPr/>
              </a:pPr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B845F-95B2-4718-8F86-4705BAB29C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1BD91-8F1D-4FB5-909A-01CD949D9BD5}" type="datetimeFigureOut">
              <a:rPr lang="en-US"/>
              <a:pPr>
                <a:defRPr/>
              </a:pPr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CEA5C-413A-43BD-A942-AACECE06E2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70627-5373-48A3-9737-E4C614C37F75}" type="datetimeFigureOut">
              <a:rPr lang="en-US"/>
              <a:pPr>
                <a:defRPr/>
              </a:pPr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D866E-71AA-47DA-9A82-EF69F1622D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CC169-D11E-479A-B18D-877C88B191FF}" type="datetimeFigureOut">
              <a:rPr lang="en-US"/>
              <a:pPr>
                <a:defRPr/>
              </a:pPr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E6F3CE-F11B-4B61-B24B-EC102695AD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4A1CA6-F927-4F36-A44F-E1916FE64088}" type="datetimeFigureOut">
              <a:rPr lang="en-US"/>
              <a:pPr>
                <a:defRPr/>
              </a:pPr>
              <a:t>1/12/2016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355D1-D461-48D3-BA1B-CB11933C97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75F66-E989-42D9-8685-57016024D3D9}" type="datetimeFigureOut">
              <a:rPr lang="en-US"/>
              <a:pPr>
                <a:defRPr/>
              </a:pPr>
              <a:t>1/12/2016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5CBEC-F276-4812-ADF3-47EA97AD4C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7A2F1-52D1-4A56-A13E-956ACAFC448D}" type="datetimeFigureOut">
              <a:rPr lang="en-US"/>
              <a:pPr>
                <a:defRPr/>
              </a:pPr>
              <a:t>1/12/2016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53E53-3C16-4ECF-9D31-2442677D45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BC9D4-E23D-48B3-8457-5CFC5516DAC1}" type="datetimeFigureOut">
              <a:rPr lang="en-US"/>
              <a:pPr>
                <a:defRPr/>
              </a:pPr>
              <a:t>1/12/2016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A50E9-EE2F-46A9-8585-22D6C61030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48847-DC67-4C06-8A2A-2D30BB6E2FBA}" type="datetimeFigureOut">
              <a:rPr lang="en-US"/>
              <a:pPr>
                <a:defRPr/>
              </a:pPr>
              <a:t>1/12/2016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26C86-BF7E-4D58-83D5-86AF343A0D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138ED-95A4-432C-BDB7-046A19B91B3D}" type="datetimeFigureOut">
              <a:rPr lang="en-US"/>
              <a:pPr>
                <a:defRPr/>
              </a:pPr>
              <a:t>1/12/2016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20D67-248D-418C-A16A-337D24E7DB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43DAF0C-E453-499E-A96C-932E5E5AEF9F}" type="datetimeFigureOut">
              <a:rPr lang="en-US"/>
              <a:pPr>
                <a:defRPr/>
              </a:pPr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6AA9A70-197B-4802-8548-EA13F60493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washington.edu/education/courses/524/08wi/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914400"/>
            <a:ext cx="7696200" cy="5562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Helvetica" pitchFamily="-111" charset="0"/>
                <a:ea typeface="ＭＳ Ｐゴシック" pitchFamily="-111" charset="-128"/>
              </a:rPr>
              <a:t/>
            </a:r>
            <a:br>
              <a:rPr lang="en-US" dirty="0" smtClean="0">
                <a:latin typeface="Helvetica" pitchFamily="-111" charset="0"/>
                <a:ea typeface="ＭＳ Ｐゴシック" pitchFamily="-111" charset="-128"/>
              </a:rPr>
            </a:br>
            <a:r>
              <a:rPr lang="en-US" dirty="0" smtClean="0">
                <a:latin typeface="Helvetica" pitchFamily="-111" charset="0"/>
                <a:ea typeface="ＭＳ Ｐゴシック" pitchFamily="-111" charset="-128"/>
              </a:rPr>
              <a:t>Parallel Programming</a:t>
            </a:r>
            <a:br>
              <a:rPr lang="en-US" dirty="0" smtClean="0">
                <a:latin typeface="Helvetica" pitchFamily="-111" charset="0"/>
                <a:ea typeface="ＭＳ Ｐゴシック" pitchFamily="-111" charset="-128"/>
              </a:rPr>
            </a:br>
            <a:r>
              <a:rPr lang="en-US" dirty="0" smtClean="0">
                <a:latin typeface="Helvetica" pitchFamily="-111" charset="0"/>
                <a:ea typeface="ＭＳ Ｐゴシック" pitchFamily="-111" charset="-128"/>
              </a:rPr>
              <a:t/>
            </a:r>
            <a:br>
              <a:rPr lang="en-US" dirty="0" smtClean="0">
                <a:latin typeface="Helvetica" pitchFamily="-111" charset="0"/>
                <a:ea typeface="ＭＳ Ｐゴシック" pitchFamily="-111" charset="-128"/>
              </a:rPr>
            </a:br>
            <a:r>
              <a:rPr lang="en-US" dirty="0" smtClean="0">
                <a:latin typeface="Helvetica" pitchFamily="-111" charset="0"/>
                <a:ea typeface="ＭＳ Ｐゴシック" pitchFamily="-111" charset="-128"/>
              </a:rPr>
              <a:t/>
            </a:r>
            <a:br>
              <a:rPr lang="en-US" dirty="0" smtClean="0">
                <a:latin typeface="Helvetica" pitchFamily="-111" charset="0"/>
                <a:ea typeface="ＭＳ Ｐゴシック" pitchFamily="-111" charset="-128"/>
              </a:rPr>
            </a:br>
            <a:r>
              <a:rPr lang="en-US" dirty="0" smtClean="0">
                <a:latin typeface="Helvetica" pitchFamily="-111" charset="0"/>
                <a:ea typeface="ＭＳ Ｐゴシック" pitchFamily="-111" charset="-128"/>
              </a:rPr>
              <a:t>Chapter 2 </a:t>
            </a:r>
            <a:br>
              <a:rPr lang="en-US" dirty="0" smtClean="0">
                <a:latin typeface="Helvetica" pitchFamily="-111" charset="0"/>
                <a:ea typeface="ＭＳ Ｐゴシック" pitchFamily="-111" charset="-128"/>
              </a:rPr>
            </a:br>
            <a:r>
              <a:rPr lang="en-US" dirty="0" smtClean="0">
                <a:latin typeface="Helvetica" pitchFamily="-111" charset="0"/>
                <a:ea typeface="ＭＳ Ｐゴシック" pitchFamily="-111" charset="-128"/>
              </a:rPr>
              <a:t>Introduction to Parallel Architectures </a:t>
            </a:r>
            <a:br>
              <a:rPr lang="en-US" dirty="0" smtClean="0">
                <a:latin typeface="Helvetica" pitchFamily="-111" charset="0"/>
                <a:ea typeface="ＭＳ Ｐゴシック" pitchFamily="-111" charset="-128"/>
              </a:rPr>
            </a:br>
            <a:r>
              <a:rPr lang="en-US" dirty="0" smtClean="0">
                <a:latin typeface="Helvetica" pitchFamily="-111" charset="0"/>
                <a:ea typeface="ＭＳ Ｐゴシック" pitchFamily="-111" charset="-128"/>
              </a:rPr>
              <a:t/>
            </a:r>
            <a:br>
              <a:rPr lang="en-US" dirty="0" smtClean="0">
                <a:latin typeface="Helvetica" pitchFamily="-111" charset="0"/>
                <a:ea typeface="ＭＳ Ｐゴシック" pitchFamily="-111" charset="-128"/>
              </a:rPr>
            </a:br>
            <a:r>
              <a:rPr lang="en-US" dirty="0" smtClean="0">
                <a:latin typeface="Helvetica" pitchFamily="-111" charset="0"/>
                <a:ea typeface="ＭＳ Ｐゴシック" pitchFamily="-111" charset="-128"/>
              </a:rPr>
              <a:t/>
            </a:r>
            <a:br>
              <a:rPr lang="en-US" dirty="0" smtClean="0">
                <a:latin typeface="Helvetica" pitchFamily="-111" charset="0"/>
                <a:ea typeface="ＭＳ Ｐゴシック" pitchFamily="-111" charset="-128"/>
              </a:rPr>
            </a:br>
            <a:r>
              <a:rPr lang="en-US" sz="2800" dirty="0" smtClean="0">
                <a:latin typeface="Helvetica" pitchFamily="-111" charset="0"/>
                <a:ea typeface="ＭＳ Ｐゴシック" pitchFamily="-111" charset="-128"/>
              </a:rPr>
              <a:t/>
            </a:r>
            <a:br>
              <a:rPr lang="en-US" sz="2800" dirty="0" smtClean="0">
                <a:latin typeface="Helvetica" pitchFamily="-111" charset="0"/>
                <a:ea typeface="ＭＳ Ｐゴシック" pitchFamily="-111" charset="-128"/>
              </a:rPr>
            </a:br>
            <a:r>
              <a:rPr lang="en-US" sz="2800" dirty="0" smtClean="0">
                <a:latin typeface="Helvetica" pitchFamily="-111" charset="0"/>
                <a:ea typeface="ＭＳ Ｐゴシック" pitchFamily="-111" charset="-128"/>
              </a:rPr>
              <a:t>Johnnie Baker</a:t>
            </a:r>
            <a:br>
              <a:rPr lang="en-US" sz="2800" dirty="0" smtClean="0">
                <a:latin typeface="Helvetica" pitchFamily="-111" charset="0"/>
                <a:ea typeface="ＭＳ Ｐゴシック" pitchFamily="-111" charset="-128"/>
              </a:rPr>
            </a:br>
            <a:r>
              <a:rPr lang="en-US" sz="2800" dirty="0" smtClean="0">
                <a:latin typeface="Helvetica" pitchFamily="-111" charset="0"/>
                <a:ea typeface="ＭＳ Ｐゴシック" pitchFamily="-111" charset="-128"/>
              </a:rPr>
              <a:t>January 23, 2011</a:t>
            </a:r>
            <a:br>
              <a:rPr lang="en-US" sz="2800" dirty="0" smtClean="0">
                <a:latin typeface="Helvetica" pitchFamily="-111" charset="0"/>
                <a:ea typeface="ＭＳ Ｐゴシック" pitchFamily="-111" charset="-128"/>
              </a:rPr>
            </a:br>
            <a:r>
              <a:rPr lang="en-US" dirty="0" smtClean="0">
                <a:latin typeface="Helvetica" pitchFamily="-111" charset="0"/>
                <a:ea typeface="ＭＳ Ｐゴシック" pitchFamily="-111" charset="-128"/>
              </a:rPr>
              <a:t/>
            </a:r>
            <a:br>
              <a:rPr lang="en-US" dirty="0" smtClean="0">
                <a:latin typeface="Helvetica" pitchFamily="-111" charset="0"/>
                <a:ea typeface="ＭＳ Ｐゴシック" pitchFamily="-111" charset="-128"/>
              </a:rPr>
            </a:br>
            <a:endParaRPr lang="en-US" dirty="0" smtClean="0">
              <a:latin typeface="Helvetica" pitchFamily="-111" charset="0"/>
              <a:ea typeface="ＭＳ Ｐゴシック" pitchFamily="-111" charset="-128"/>
            </a:endParaRP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537448-5532-4590-8F5B-58C01BFC8596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Comparison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846638"/>
            <a:ext cx="7620000" cy="12493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pitchFamily="-111" charset="-128"/>
              </a:rPr>
              <a:t>Fundamental difference in memory hierarchy structure and cache coherency protocol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pitchFamily="-111" charset="-128"/>
              </a:rPr>
              <a:t>More details about these protocols in textbook</a:t>
            </a:r>
          </a:p>
        </p:txBody>
      </p:sp>
      <p:sp>
        <p:nvSpPr>
          <p:cNvPr id="266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B1E204-7E41-493C-935B-4365BC09509B}" type="slidenum">
              <a:rPr lang="en-US"/>
              <a:pPr>
                <a:defRPr/>
              </a:pPr>
              <a:t>10</a:t>
            </a:fld>
            <a:endParaRPr lang="en-US"/>
          </a:p>
        </p:txBody>
      </p:sp>
      <p:pic>
        <p:nvPicPr>
          <p:cNvPr id="11269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838200"/>
            <a:ext cx="5867400" cy="372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762000" y="28575"/>
            <a:ext cx="7659688" cy="809625"/>
          </a:xfrm>
        </p:spPr>
        <p:txBody>
          <a:bodyPr/>
          <a:lstStyle/>
          <a:p>
            <a:pPr eaLnBrk="1" hangingPunct="1"/>
            <a:r>
              <a:rPr lang="en-US" sz="2800" smtClean="0">
                <a:ea typeface="ＭＳ Ｐゴシック" pitchFamily="34" charset="-128"/>
              </a:rPr>
              <a:t>Classical Shared-Memory, Symmetric Multiprocessor (SMP)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90600"/>
            <a:ext cx="7924800" cy="15240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 smtClean="0">
                <a:ea typeface="ＭＳ Ｐゴシック" pitchFamily="-111" charset="-128"/>
              </a:rPr>
              <a:t>All processors connected by a bus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 smtClean="0">
                <a:ea typeface="ＭＳ Ｐゴシック" pitchFamily="-111" charset="-128"/>
              </a:rPr>
              <a:t>Cache coherence maintained by “snooping” on the bus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 smtClean="0">
                <a:ea typeface="ＭＳ Ｐゴシック" pitchFamily="-111" charset="-128"/>
              </a:rPr>
              <a:t>Serializes communication – usually limiting nr of processors to ~20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 smtClean="0">
                <a:ea typeface="ＭＳ Ｐゴシック" pitchFamily="-111" charset="-128"/>
              </a:rPr>
              <a:t>AMD Dual Core has architecture well suited to construct an SMP.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sz="2400" dirty="0" smtClean="0">
              <a:ea typeface="ＭＳ Ｐゴシック" pitchFamily="-111" charset="-128"/>
            </a:endParaRPr>
          </a:p>
        </p:txBody>
      </p:sp>
      <p:sp>
        <p:nvSpPr>
          <p:cNvPr id="27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6AF802-6E3A-41F8-8122-83F65E0B9AC5}" type="slidenum">
              <a:rPr lang="en-US"/>
              <a:pPr>
                <a:defRPr/>
              </a:pPr>
              <a:t>11</a:t>
            </a:fld>
            <a:endParaRPr lang="en-US"/>
          </a:p>
        </p:txBody>
      </p:sp>
      <p:pic>
        <p:nvPicPr>
          <p:cNvPr id="12293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508250"/>
            <a:ext cx="6899275" cy="404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59688" cy="4349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ＭＳ Ｐゴシック" pitchFamily="-111" charset="-128"/>
              </a:rPr>
              <a:t>SunFire E25K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3124200" cy="3273425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ＭＳ Ｐゴシック" pitchFamily="-111" charset="-128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pitchFamily="-111" charset="-128"/>
              </a:rPr>
              <a:t>An example of SMP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pitchFamily="-111" charset="-128"/>
              </a:rPr>
              <a:t>4 </a:t>
            </a:r>
            <a:r>
              <a:rPr lang="en-US" dirty="0" err="1" smtClean="0">
                <a:ea typeface="ＭＳ Ｐゴシック" pitchFamily="-111" charset="-128"/>
              </a:rPr>
              <a:t>UltraSparcs</a:t>
            </a:r>
            <a:endParaRPr lang="en-US" dirty="0" smtClean="0">
              <a:ea typeface="ＭＳ Ｐゴシック" pitchFamily="-111" charset="-128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pitchFamily="-111" charset="-128"/>
              </a:rPr>
              <a:t>Dotted lines represent snooping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pitchFamily="-111" charset="-128"/>
              </a:rPr>
              <a:t>18 boards connected with crossbar switch</a:t>
            </a:r>
          </a:p>
        </p:txBody>
      </p:sp>
      <p:sp>
        <p:nvSpPr>
          <p:cNvPr id="2867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F21640-8751-4160-ACA4-C0DBA5B0DC02}" type="slidenum">
              <a:rPr lang="en-US"/>
              <a:pPr>
                <a:defRPr/>
              </a:pPr>
              <a:t>12</a:t>
            </a:fld>
            <a:endParaRPr lang="en-US"/>
          </a:p>
        </p:txBody>
      </p:sp>
      <p:pic>
        <p:nvPicPr>
          <p:cNvPr id="13317" name="Picture 4" descr="fig02_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1066800"/>
            <a:ext cx="5060950" cy="448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Crossbar Switch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5257800" cy="35814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pitchFamily="-111" charset="-128"/>
              </a:rPr>
              <a:t>A crossbar is a network connecting each processor to every other processor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pitchFamily="-111" charset="-128"/>
              </a:rPr>
              <a:t>Wires do not Intersect unless a circle connection is shown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pitchFamily="-111" charset="-128"/>
              </a:rPr>
              <a:t>Crossbars grow as </a:t>
            </a:r>
            <a:r>
              <a:rPr lang="en-US" i="1" dirty="0" smtClean="0">
                <a:ea typeface="ＭＳ Ｐゴシック" pitchFamily="-111" charset="-128"/>
              </a:rPr>
              <a:t>n</a:t>
            </a:r>
            <a:r>
              <a:rPr lang="en-US" i="1" baseline="30000" dirty="0" smtClean="0">
                <a:ea typeface="ＭＳ Ｐゴシック" pitchFamily="-111" charset="-128"/>
              </a:rPr>
              <a:t>2</a:t>
            </a:r>
            <a:r>
              <a:rPr lang="en-US" i="1" dirty="0" smtClean="0">
                <a:ea typeface="ＭＳ Ｐゴシック" pitchFamily="-111" charset="-128"/>
              </a:rPr>
              <a:t> making them impractical for large 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pitchFamily="-111" charset="-128"/>
              </a:rPr>
              <a:t>Here, only 4 boards are shown, but the Sun Fire D25K  has 18 boards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i="1" dirty="0" smtClean="0">
              <a:ea typeface="ＭＳ Ｐゴシック" pitchFamily="-111" charset="-128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ＭＳ Ｐゴシック" pitchFamily="-111" charset="-128"/>
            </a:endParaRPr>
          </a:p>
        </p:txBody>
      </p:sp>
      <p:sp>
        <p:nvSpPr>
          <p:cNvPr id="2970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E50376-AD5C-417F-A362-13412660F706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14341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72213" y="1066800"/>
            <a:ext cx="2389187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Crossbar in SunFire E25K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7848600" cy="2847975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pitchFamily="-111" charset="-128"/>
              </a:rPr>
              <a:t>X-bar gives low latency for snoops allowing for shared memory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pitchFamily="-111" charset="-128"/>
              </a:rPr>
              <a:t>18 x 18 X-bar is basically the limit due to as </a:t>
            </a:r>
            <a:r>
              <a:rPr lang="en-US" i="1" dirty="0" smtClean="0">
                <a:ea typeface="ＭＳ Ｐゴシック" pitchFamily="-111" charset="-128"/>
              </a:rPr>
              <a:t>n</a:t>
            </a:r>
            <a:r>
              <a:rPr lang="en-US" i="1" baseline="30000" dirty="0" smtClean="0">
                <a:ea typeface="ＭＳ Ｐゴシック" pitchFamily="-111" charset="-128"/>
              </a:rPr>
              <a:t>2</a:t>
            </a:r>
            <a:r>
              <a:rPr lang="en-US" i="1" dirty="0" smtClean="0">
                <a:ea typeface="ＭＳ Ｐゴシック" pitchFamily="-111" charset="-128"/>
              </a:rPr>
              <a:t>  </a:t>
            </a:r>
            <a:r>
              <a:rPr lang="en-US" dirty="0" smtClean="0">
                <a:ea typeface="ＭＳ Ｐゴシック" pitchFamily="-111" charset="-128"/>
              </a:rPr>
              <a:t>rate of increase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pitchFamily="-111" charset="-128"/>
              </a:rPr>
              <a:t>Raising the number of processors per node will, on average, increase congestion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pitchFamily="-111" charset="-128"/>
              </a:rPr>
              <a:t>How could we make a larger machine?</a:t>
            </a:r>
          </a:p>
        </p:txBody>
      </p:sp>
      <p:sp>
        <p:nvSpPr>
          <p:cNvPr id="3072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379B10-AABC-4CAB-9852-F5AC41A7F6BF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4000" smtClean="0"/>
              <a:t>Heterogeneous</a:t>
            </a:r>
            <a:r>
              <a:rPr lang="en-US" smtClean="0"/>
              <a:t> Chip Designs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sz="2600" smtClean="0"/>
              <a:t>An alternative to replicating a standard processor several times is to augment a standard processor  with one or more specialized attached processors</a:t>
            </a:r>
          </a:p>
          <a:p>
            <a:r>
              <a:rPr lang="en-US" sz="2600" smtClean="0"/>
              <a:t>The standard processor performs the general, hard-to-parallelize part of computation while attached processors perform the compute-intensive portion of the computation</a:t>
            </a:r>
          </a:p>
          <a:p>
            <a:r>
              <a:rPr lang="en-US" sz="2600" smtClean="0"/>
              <a:t>Examples:</a:t>
            </a:r>
          </a:p>
          <a:p>
            <a:pPr lvl="1"/>
            <a:r>
              <a:rPr lang="en-US" sz="2200" smtClean="0"/>
              <a:t>Graphics Processing Units (GPU’s)</a:t>
            </a:r>
          </a:p>
          <a:p>
            <a:pPr lvl="1"/>
            <a:r>
              <a:rPr lang="en-US" sz="2200" smtClean="0"/>
              <a:t>Field Programmable Gate Arrays (FPGAs)</a:t>
            </a:r>
          </a:p>
          <a:p>
            <a:pPr lvl="1"/>
            <a:r>
              <a:rPr lang="en-US" sz="2200" smtClean="0"/>
              <a:t>Cell Processor, designed for video games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3600" smtClean="0"/>
              <a:t>A Heterogeneous Chip: The Cell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Cell processor is a joint development by Sony, IBM, and Toshiba.</a:t>
            </a:r>
          </a:p>
          <a:p>
            <a:pPr>
              <a:defRPr/>
            </a:pPr>
            <a:r>
              <a:rPr lang="en-US" sz="2400" dirty="0" smtClean="0"/>
              <a:t>Has 64- bit PowerPC core and eight specialized cores called </a:t>
            </a:r>
            <a:r>
              <a:rPr lang="en-US" sz="2400" i="1" dirty="0" smtClean="0"/>
              <a:t>synergistic processing elements (SPEs)</a:t>
            </a:r>
          </a:p>
          <a:p>
            <a:pPr lvl="1">
              <a:defRPr/>
            </a:pPr>
            <a:r>
              <a:rPr lang="en-US" sz="2000" dirty="0" smtClean="0"/>
              <a:t>Each SPE supports 32 bit vector operations.</a:t>
            </a:r>
          </a:p>
          <a:p>
            <a:pPr lvl="1">
              <a:defRPr/>
            </a:pPr>
            <a:r>
              <a:rPr lang="en-US" sz="2000" dirty="0" smtClean="0"/>
              <a:t>High speed Element Interconnect Bus (EIB) connecting SPEs</a:t>
            </a:r>
          </a:p>
          <a:p>
            <a:pPr lvl="1">
              <a:defRPr/>
            </a:pPr>
            <a:r>
              <a:rPr lang="en-US" sz="2000" dirty="0" smtClean="0"/>
              <a:t>SPEs capable of supporting vector instructions, with one operation performed on several data values in parallel.</a:t>
            </a:r>
          </a:p>
          <a:p>
            <a:pPr marL="342900" lvl="1" indent="-342900">
              <a:buFont typeface="Arial" charset="0"/>
              <a:buChar char="•"/>
              <a:defRPr/>
            </a:pPr>
            <a:r>
              <a:rPr lang="en-US" sz="2400" dirty="0" smtClean="0"/>
              <a:t>Cell emphasizes performance and hardware simplicity over programming convenience. </a:t>
            </a:r>
          </a:p>
          <a:p>
            <a:pPr lvl="1">
              <a:defRPr/>
            </a:pPr>
            <a:r>
              <a:rPr lang="en-US" sz="2000" dirty="0" smtClean="0"/>
              <a:t>SPEs do not have coherent memory</a:t>
            </a:r>
          </a:p>
          <a:p>
            <a:pPr lvl="1">
              <a:defRPr/>
            </a:pPr>
            <a:r>
              <a:rPr lang="en-US" sz="2000" dirty="0" smtClean="0"/>
              <a:t>Programmers must carefully manage movement of data to and from the SPEs so that the vector units can be kept busy.</a:t>
            </a:r>
          </a:p>
          <a:p>
            <a:pPr lvl="1">
              <a:defRPr/>
            </a:pPr>
            <a:r>
              <a:rPr lang="en-US" sz="2000" dirty="0" smtClean="0"/>
              <a:t>When successful, Cell processors can produce impressive throughputs.</a:t>
            </a:r>
          </a:p>
          <a:p>
            <a:pPr>
              <a:buFont typeface="Arial" charset="0"/>
              <a:buNone/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 smtClean="0"/>
          </a:p>
          <a:p>
            <a:pPr lvl="1">
              <a:defRPr/>
            </a:pPr>
            <a:endParaRPr lang="en-US" sz="2000" dirty="0" smtClean="0"/>
          </a:p>
          <a:p>
            <a:pPr lvl="1">
              <a:defRPr/>
            </a:pPr>
            <a:endParaRPr lang="en-US" sz="2000" dirty="0" smtClean="0"/>
          </a:p>
          <a:p>
            <a:pPr lvl="1">
              <a:defRPr/>
            </a:pPr>
            <a:endParaRPr lang="en-US" sz="2000" dirty="0" smtClean="0"/>
          </a:p>
          <a:p>
            <a:pPr lvl="1">
              <a:defRPr/>
            </a:pPr>
            <a:endParaRPr 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/>
              <a:t>2-</a:t>
            </a:r>
            <a:fld id="{7CC7446F-540F-47AD-ABB2-01113249F0A8}" type="slidenum">
              <a:rPr lang="en-US"/>
              <a:pPr algn="l">
                <a:defRPr/>
              </a:pPr>
              <a:t>17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smtClean="0"/>
              <a:t>Figure 2.6</a:t>
            </a:r>
            <a:r>
              <a:rPr lang="en-US" sz="2000" smtClean="0"/>
              <a:t>  Architecture of the Cell processor. The architecture is designed to move data: The high speed I/O controllers have a capacity of 76.8 GB/s; each of the two channels to RAM runs at 12.8 GB/s; the capacity of the EIB is theoretically capable of 204.8 GB/s.</a:t>
            </a:r>
            <a:endParaRPr lang="en-US" smtClean="0"/>
          </a:p>
        </p:txBody>
      </p:sp>
      <p:pic>
        <p:nvPicPr>
          <p:cNvPr id="18436" name="Picture 4" descr="fig02_0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600200"/>
            <a:ext cx="5006975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mtClean="0"/>
              <a:t>Clusters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/>
            <a:r>
              <a:rPr lang="en-US" sz="2400" smtClean="0"/>
              <a:t>Parallel computers made from commodity parts</a:t>
            </a:r>
          </a:p>
          <a:p>
            <a:pPr eaLnBrk="1" hangingPunct="1"/>
            <a:r>
              <a:rPr lang="en-US" sz="2400" smtClean="0"/>
              <a:t>Nodes connected by commodity interconnects, such as Gigabit Ethernet, Myrinet, Infiniband, etc.</a:t>
            </a:r>
          </a:p>
          <a:p>
            <a:pPr eaLnBrk="1" hangingPunct="1"/>
            <a:r>
              <a:rPr lang="en-US" sz="2400" smtClean="0"/>
              <a:t>Instructions for assembling a typical system such as below are available on WWW.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2000" smtClean="0"/>
              <a:t>8 nodes consisting of a 8-way Power4 processor with 32GB RAM, 2 disks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2000" smtClean="0"/>
              <a:t>One control processor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2000" smtClean="0"/>
              <a:t>Myrinet 16 port switch plus 8 PCI adapters on 4 boards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2000" smtClean="0"/>
              <a:t>Open Source software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400" smtClean="0"/>
              <a:t>Can also be built using pre-packaged blade servers. More detail on how to build given in textbook.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Overview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8001000" cy="5486400"/>
          </a:xfrm>
        </p:spPr>
        <p:txBody>
          <a:bodyPr/>
          <a:lstStyle/>
          <a:p>
            <a:pPr eaLnBrk="1" hangingPunct="1"/>
            <a:r>
              <a:rPr lang="en-US" sz="2400" smtClean="0">
                <a:ea typeface="ＭＳ Ｐゴシック" pitchFamily="34" charset="-128"/>
              </a:rPr>
              <a:t>Some types of parallel architectures</a:t>
            </a:r>
          </a:p>
          <a:p>
            <a:pPr lvl="1" eaLnBrk="1" hangingPunct="1"/>
            <a:r>
              <a:rPr lang="en-US" sz="2000" smtClean="0">
                <a:ea typeface="ＭＳ Ｐゴシック" pitchFamily="34" charset="-128"/>
              </a:rPr>
              <a:t>SIMD vs. MIMD</a:t>
            </a:r>
          </a:p>
          <a:p>
            <a:pPr lvl="1" eaLnBrk="1" hangingPunct="1"/>
            <a:r>
              <a:rPr lang="en-US" sz="2000" smtClean="0">
                <a:ea typeface="ＭＳ Ｐゴシック" pitchFamily="34" charset="-128"/>
              </a:rPr>
              <a:t>multi-cores from Intel and AMD</a:t>
            </a:r>
          </a:p>
          <a:p>
            <a:pPr lvl="1" eaLnBrk="1" hangingPunct="1"/>
            <a:r>
              <a:rPr lang="en-US" sz="2000" smtClean="0">
                <a:ea typeface="ＭＳ Ｐゴシック" pitchFamily="34" charset="-128"/>
              </a:rPr>
              <a:t>Sunfire SMP</a:t>
            </a:r>
          </a:p>
          <a:p>
            <a:pPr lvl="1" eaLnBrk="1" hangingPunct="1"/>
            <a:r>
              <a:rPr lang="en-US" sz="2000" smtClean="0">
                <a:ea typeface="ＭＳ Ｐゴシック" pitchFamily="34" charset="-128"/>
              </a:rPr>
              <a:t>BG/L supercomputer</a:t>
            </a:r>
          </a:p>
          <a:p>
            <a:pPr lvl="1" eaLnBrk="1" hangingPunct="1"/>
            <a:r>
              <a:rPr lang="en-US" sz="2000" smtClean="0">
                <a:ea typeface="ＭＳ Ｐゴシック" pitchFamily="34" charset="-128"/>
              </a:rPr>
              <a:t>Clusters</a:t>
            </a:r>
          </a:p>
          <a:p>
            <a:pPr lvl="1" eaLnBrk="1" hangingPunct="1"/>
            <a:r>
              <a:rPr lang="en-US" sz="2000" smtClean="0">
                <a:ea typeface="ＭＳ Ｐゴシック" pitchFamily="34" charset="-128"/>
              </a:rPr>
              <a:t>Later in the semester we’ll look at NVIDIA GPUs</a:t>
            </a:r>
          </a:p>
          <a:p>
            <a:pPr eaLnBrk="1" hangingPunct="1"/>
            <a:r>
              <a:rPr lang="en-US" sz="2400" smtClean="0">
                <a:ea typeface="ＭＳ Ｐゴシック" pitchFamily="34" charset="-128"/>
              </a:rPr>
              <a:t>An abstract architecture for parallel algorithms</a:t>
            </a:r>
          </a:p>
          <a:p>
            <a:pPr eaLnBrk="1" hangingPunct="1"/>
            <a:r>
              <a:rPr lang="en-US" sz="2400" smtClean="0">
                <a:ea typeface="ＭＳ Ｐゴシック" pitchFamily="34" charset="-128"/>
              </a:rPr>
              <a:t>Discussion</a:t>
            </a:r>
          </a:p>
          <a:p>
            <a:pPr eaLnBrk="1" hangingPunct="1"/>
            <a:r>
              <a:rPr lang="en-US" sz="2400" smtClean="0">
                <a:ea typeface="ＭＳ Ｐゴシック" pitchFamily="34" charset="-128"/>
              </a:rPr>
              <a:t>Sources for this lecture:</a:t>
            </a:r>
          </a:p>
          <a:p>
            <a:pPr lvl="1" eaLnBrk="1" hangingPunct="1"/>
            <a:r>
              <a:rPr lang="en-US" sz="2000" smtClean="0">
                <a:ea typeface="ＭＳ Ｐゴシック" pitchFamily="34" charset="-128"/>
              </a:rPr>
              <a:t>Primary Source: Mary Hall, CS4961, University of Utah</a:t>
            </a:r>
          </a:p>
          <a:p>
            <a:pPr lvl="1" eaLnBrk="1" hangingPunct="1"/>
            <a:r>
              <a:rPr lang="en-US" sz="2000" smtClean="0">
                <a:ea typeface="ＭＳ Ｐゴシック" pitchFamily="34" charset="-128"/>
              </a:rPr>
              <a:t>Larry Snyder, </a:t>
            </a:r>
            <a:r>
              <a:rPr lang="en-US" sz="2000" smtClean="0">
                <a:ea typeface="ＭＳ Ｐゴシック" pitchFamily="34" charset="-128"/>
                <a:hlinkClick r:id="rId2"/>
              </a:rPr>
              <a:t>http://www.cs.washington.edu/education/courses/524/08wi/</a:t>
            </a:r>
            <a:endParaRPr lang="en-US" sz="2000" smtClean="0">
              <a:ea typeface="ＭＳ Ｐゴシック" pitchFamily="34" charset="-128"/>
            </a:endParaRPr>
          </a:p>
          <a:p>
            <a:pPr lvl="1" eaLnBrk="1" hangingPunct="1"/>
            <a:r>
              <a:rPr lang="en-US" sz="2000" smtClean="0">
                <a:ea typeface="ＭＳ Ｐゴシック" pitchFamily="34" charset="-128"/>
              </a:rPr>
              <a:t>Textbook, Chapter 2</a:t>
            </a:r>
          </a:p>
          <a:p>
            <a:pPr lvl="1"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9D6E3-C213-4D5F-BB97-C52465167FC9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381000" y="46038"/>
            <a:ext cx="8229600" cy="5635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Supercomputer: Blue Gene/L Node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sz="half" idx="1"/>
          </p:nvPr>
        </p:nvSpPr>
        <p:spPr>
          <a:xfrm>
            <a:off x="609600" y="685800"/>
            <a:ext cx="7848600" cy="99060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ea typeface="ＭＳ Ｐゴシック" pitchFamily="-111" charset="-128"/>
              </a:rPr>
              <a:t>Below diagram gives logical organization of a BG/L node.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ea typeface="ＭＳ Ｐゴシック" pitchFamily="-111" charset="-128"/>
              </a:rPr>
              <a:t>BG/L has 65,536 dual core nodes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ea typeface="ＭＳ Ｐゴシック" pitchFamily="-111" charset="-128"/>
              </a:rPr>
              <a:t>Processors run at a moderate 770 MHz speed</a:t>
            </a:r>
          </a:p>
        </p:txBody>
      </p:sp>
      <p:sp>
        <p:nvSpPr>
          <p:cNvPr id="3174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65E79-B6A4-40A8-994F-4C10DB4395D8}" type="slidenum">
              <a:rPr lang="en-US"/>
              <a:pPr>
                <a:defRPr/>
              </a:pPr>
              <a:t>22</a:t>
            </a:fld>
            <a:endParaRPr lang="en-US"/>
          </a:p>
        </p:txBody>
      </p:sp>
      <p:pic>
        <p:nvPicPr>
          <p:cNvPr id="23557" name="Picture 4" descr="fig02_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752600"/>
            <a:ext cx="5146675" cy="444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BG/L Interconnect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352800" cy="4184650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pitchFamily="-111" charset="-128"/>
              </a:rPr>
              <a:t>Separate networks for control and data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pitchFamily="-111" charset="-128"/>
              </a:rPr>
              <a:t>Can then specialize network implementation for type of message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pitchFamily="-111" charset="-128"/>
              </a:rPr>
              <a:t>Also reduces congestion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pitchFamily="-111" charset="-128"/>
              </a:rPr>
              <a:t>3D torus is for standard </a:t>
            </a:r>
            <a:r>
              <a:rPr lang="en-US" dirty="0" err="1" smtClean="0">
                <a:ea typeface="ＭＳ Ｐゴシック" pitchFamily="-111" charset="-128"/>
              </a:rPr>
              <a:t>interprocessor</a:t>
            </a:r>
            <a:r>
              <a:rPr lang="en-US" dirty="0" smtClean="0">
                <a:ea typeface="ＭＳ Ｐゴシック" pitchFamily="-111" charset="-128"/>
              </a:rPr>
              <a:t> transfer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pitchFamily="-111" charset="-128"/>
              </a:rPr>
              <a:t>Collective network used for fast evaluation of reductions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pitchFamily="-111" charset="-128"/>
              </a:rPr>
              <a:t>Entire BG/L  expands to 64×32×32</a:t>
            </a:r>
          </a:p>
        </p:txBody>
      </p:sp>
      <p:sp>
        <p:nvSpPr>
          <p:cNvPr id="32772" name="Content Placeholder 3"/>
          <p:cNvSpPr>
            <a:spLocks noGrp="1"/>
          </p:cNvSpPr>
          <p:nvPr>
            <p:ph sz="half" idx="2"/>
          </p:nvPr>
        </p:nvSpPr>
        <p:spPr>
          <a:xfrm>
            <a:off x="7658100" y="1676400"/>
            <a:ext cx="3924300" cy="295275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smtClean="0">
                <a:ea typeface="ＭＳ Ｐゴシック" pitchFamily="-111" charset="-128"/>
              </a:rPr>
              <a:t>3-d torus</a:t>
            </a:r>
          </a:p>
        </p:txBody>
      </p:sp>
      <p:sp>
        <p:nvSpPr>
          <p:cNvPr id="3277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EC05F-05A4-4D88-AC78-187AF13DD54C}" type="slidenum">
              <a:rPr lang="en-US"/>
              <a:pPr>
                <a:defRPr/>
              </a:pPr>
              <a:t>23</a:t>
            </a:fld>
            <a:endParaRPr lang="en-US"/>
          </a:p>
        </p:txBody>
      </p:sp>
      <p:pic>
        <p:nvPicPr>
          <p:cNvPr id="24582" name="Picture 4" descr="fig02_0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1066800"/>
            <a:ext cx="3775075" cy="480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3" name="TextBox 8"/>
          <p:cNvSpPr txBox="1">
            <a:spLocks noChangeArrowheads="1"/>
          </p:cNvSpPr>
          <p:nvPr/>
        </p:nvSpPr>
        <p:spPr bwMode="auto">
          <a:xfrm>
            <a:off x="4724400" y="137160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4584" name="Content Placeholder 3"/>
          <p:cNvSpPr txBox="1">
            <a:spLocks/>
          </p:cNvSpPr>
          <p:nvPr/>
        </p:nvSpPr>
        <p:spPr bwMode="auto">
          <a:xfrm>
            <a:off x="7981950" y="4419600"/>
            <a:ext cx="1390650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>
              <a:lnSpc>
                <a:spcPct val="75000"/>
              </a:lnSpc>
              <a:spcBef>
                <a:spcPct val="65000"/>
              </a:spcBef>
              <a:buSzPct val="100000"/>
            </a:pPr>
            <a:r>
              <a:rPr lang="en-US" sz="2000">
                <a:latin typeface="Comic Sans MS" pitchFamily="66" charset="0"/>
              </a:rPr>
              <a:t>collective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Blue Gene/L Specs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8001000" cy="4421188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BG/L was the fastest computer in the world (#1 on the Top500 List) when the textbook was published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A 64x32x32 torus = 65K 2-core processors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Cut-through routing gives a worst-case latency of 6.4 µs 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Processor nodes are dual PPC-440 with “double hummer” FPUs 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Collective network performs global reduce for the “usual” functions </a:t>
            </a:r>
          </a:p>
        </p:txBody>
      </p:sp>
      <p:sp>
        <p:nvSpPr>
          <p:cNvPr id="3379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ACEFEC-D5BF-4B0D-AE2B-5CE359449DF5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Summary of Architectures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8305800" cy="57594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ea typeface="ＭＳ Ｐゴシック" pitchFamily="34" charset="-128"/>
              </a:rPr>
              <a:t>Two main classes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Complete connection: CMPs, SMPs, X-bar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CMPs  are </a:t>
            </a:r>
            <a:r>
              <a:rPr lang="en-US" u="sng" smtClean="0">
                <a:ea typeface="ＭＳ Ｐゴシック" pitchFamily="34" charset="-128"/>
              </a:rPr>
              <a:t>Chip Multiprocessors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Preserve single memory image 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Complete connection limits scaling to …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Available to everyone (multi-core)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Sparse connection: Clusters, Supercomputers, Networked computers used for parallelism (Grid) 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Separate memory images 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Can grow “arbitrarily” large 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Available to everyone with LOTS of air conditioning 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Programming differences are significant</a:t>
            </a:r>
          </a:p>
        </p:txBody>
      </p:sp>
      <p:sp>
        <p:nvSpPr>
          <p:cNvPr id="3482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561020-020D-4576-A495-CD188EC7F03B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Parallel Architecture Model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98525"/>
            <a:ext cx="8534400" cy="5197475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How to develop portable parallel algorithms for current and future parallel architectures, a moving target?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Strategy: 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Adopt an abstract parallel machine model for use in thinking about algorithms</a:t>
            </a:r>
          </a:p>
          <a:p>
            <a:pPr eaLnBrk="1" hangingPunct="1">
              <a:buFont typeface="Comic Sans MS" pitchFamily="66" charset="0"/>
              <a:buAutoNum type="arabicPeriod"/>
            </a:pPr>
            <a:r>
              <a:rPr lang="en-US" smtClean="0">
                <a:ea typeface="ＭＳ Ｐゴシック" pitchFamily="34" charset="-128"/>
              </a:rPr>
              <a:t>Review how we compare algorithms on sequential architectures</a:t>
            </a:r>
          </a:p>
          <a:p>
            <a:pPr eaLnBrk="1" hangingPunct="1">
              <a:buFont typeface="Comic Sans MS" pitchFamily="66" charset="0"/>
              <a:buAutoNum type="arabicPeriod"/>
            </a:pPr>
            <a:r>
              <a:rPr lang="en-US" smtClean="0">
                <a:ea typeface="ＭＳ Ｐゴシック" pitchFamily="34" charset="-128"/>
              </a:rPr>
              <a:t>Introduce the CTA model (</a:t>
            </a:r>
            <a:r>
              <a:rPr lang="en-US" u="sng" smtClean="0">
                <a:ea typeface="ＭＳ Ｐゴシック" pitchFamily="34" charset="-128"/>
              </a:rPr>
              <a:t>Candidate Type Architecture</a:t>
            </a:r>
            <a:r>
              <a:rPr lang="en-US" smtClean="0">
                <a:ea typeface="ＭＳ Ｐゴシック" pitchFamily="34" charset="-128"/>
              </a:rPr>
              <a:t>)</a:t>
            </a:r>
          </a:p>
          <a:p>
            <a:pPr eaLnBrk="1" hangingPunct="1">
              <a:buFont typeface="Comic Sans MS" pitchFamily="66" charset="0"/>
              <a:buAutoNum type="arabicPeriod"/>
            </a:pPr>
            <a:r>
              <a:rPr lang="en-US" smtClean="0">
                <a:ea typeface="ＭＳ Ｐゴシック" pitchFamily="34" charset="-128"/>
              </a:rPr>
              <a:t>Discuss how it relates to today’s set of machines</a:t>
            </a:r>
          </a:p>
        </p:txBody>
      </p:sp>
      <p:sp>
        <p:nvSpPr>
          <p:cNvPr id="3584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CC628-BCE8-4FF5-9450-2CA2367B7413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798513" y="76200"/>
            <a:ext cx="8345487" cy="809625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How did we do it for sequential architectures?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8077200" cy="55626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pitchFamily="-111" charset="-128"/>
              </a:rPr>
              <a:t>Sequential Model:  Random Access Machine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ＭＳ Ｐゴシック" pitchFamily="-111" charset="-128"/>
              </a:rPr>
              <a:t>Control, ALU, (Unlimited) Memory, [Input, Output]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ＭＳ Ｐゴシック" pitchFamily="-111" charset="-128"/>
              </a:rPr>
              <a:t>Fetch/execute cycle runs 1 inst. pointed at by PC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ＭＳ Ｐゴシック" pitchFamily="-111" charset="-128"/>
              </a:rPr>
              <a:t>Memory references are “unit time” independent of location 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pitchFamily="-111" charset="-128"/>
              </a:rPr>
              <a:t>Gives RAM it’s name in preference to von Neumann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pitchFamily="-111" charset="-128"/>
              </a:rPr>
              <a:t>“Unit time” is not literally true, but caches provide that illusion when effective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ＭＳ Ｐゴシック" pitchFamily="-111" charset="-128"/>
              </a:rPr>
              <a:t>Executes “3-address” instructions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pitchFamily="-111" charset="-128"/>
              </a:rPr>
              <a:t>Focus in developing sequential algorithms, at least in courses, is on reducing amount of computation (useful even if imprecise)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ＭＳ Ｐゴシック" pitchFamily="-111" charset="-128"/>
              </a:rPr>
              <a:t>Treat memory time as negligible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ＭＳ Ｐゴシック" pitchFamily="-111" charset="-128"/>
              </a:rPr>
              <a:t>Ignore overheads</a:t>
            </a:r>
          </a:p>
        </p:txBody>
      </p:sp>
      <p:sp>
        <p:nvSpPr>
          <p:cNvPr id="3686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022352-8811-484F-8BBE-C3750D82B382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838200" y="104775"/>
            <a:ext cx="7659688" cy="809625"/>
          </a:xfrm>
        </p:spPr>
        <p:txBody>
          <a:bodyPr/>
          <a:lstStyle/>
          <a:p>
            <a:pPr eaLnBrk="1" hangingPunct="1"/>
            <a:r>
              <a:rPr lang="en-US" sz="3400" smtClean="0">
                <a:ea typeface="ＭＳ Ｐゴシック" pitchFamily="34" charset="-128"/>
              </a:rPr>
              <a:t>Interesting Historical Parallel Architecture Model, PRAM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6175"/>
            <a:ext cx="8077200" cy="5407025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Parallel Random Access Machine (PRAM)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Unlimited number of processors 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Processors are standard RAM machines, executing synchronously 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Memory reference is “unit time” 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Outcome of collisions at memory specified </a:t>
            </a:r>
          </a:p>
          <a:p>
            <a:pPr lvl="2" eaLnBrk="1" hangingPunct="1"/>
            <a:r>
              <a:rPr lang="en-US" smtClean="0">
                <a:ea typeface="ＭＳ Ｐゴシック" pitchFamily="34" charset="-128"/>
              </a:rPr>
              <a:t>EREW, CREW, CRCW … 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Model fails to capture true performance behavior for most current architecture. 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Synchronous execution w/ unit cost memory reference does not scale (for multi-tasking type executions)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Therefore, parallel hardware typically implements non-uniform cost memory reference</a:t>
            </a:r>
          </a:p>
        </p:txBody>
      </p:sp>
      <p:sp>
        <p:nvSpPr>
          <p:cNvPr id="3789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D55E2D-5F14-41EE-BB8B-03D4555C636C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Candidate Type Architecture (CTA Model)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87475"/>
            <a:ext cx="2590800" cy="4175125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ea typeface="ＭＳ Ｐゴシック" pitchFamily="-111" charset="-128"/>
              </a:rPr>
              <a:t>A model with </a:t>
            </a:r>
            <a:r>
              <a:rPr lang="en-US" sz="2400" i="1" dirty="0" smtClean="0">
                <a:ea typeface="ＭＳ Ｐゴシック" pitchFamily="-111" charset="-128"/>
              </a:rPr>
              <a:t>P standard processors, d degree, λ latency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ea typeface="ＭＳ Ｐゴシック" pitchFamily="-111" charset="-128"/>
              </a:rPr>
              <a:t>Node == processor + memory + *NIC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u="sng" dirty="0" smtClean="0">
                <a:ea typeface="ＭＳ Ｐゴシック" pitchFamily="-111" charset="-128"/>
              </a:rPr>
              <a:t>Key Property</a:t>
            </a:r>
            <a:r>
              <a:rPr lang="en-US" sz="2400" dirty="0" smtClean="0">
                <a:ea typeface="ＭＳ Ｐゴシック" pitchFamily="-111" charset="-128"/>
              </a:rPr>
              <a:t>: Local memory ref is 1, global memory is λ </a:t>
            </a:r>
          </a:p>
        </p:txBody>
      </p:sp>
      <p:sp>
        <p:nvSpPr>
          <p:cNvPr id="389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AD1D-8C3D-451C-AA75-0B12A2A8B750}" type="slidenum">
              <a:rPr lang="en-US"/>
              <a:pPr>
                <a:defRPr/>
              </a:pPr>
              <a:t>29</a:t>
            </a:fld>
            <a:endParaRPr lang="en-US"/>
          </a:p>
        </p:txBody>
      </p:sp>
      <p:pic>
        <p:nvPicPr>
          <p:cNvPr id="30725" name="Picture 4" descr="fig02_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1066800"/>
            <a:ext cx="5389563" cy="478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6" name="TextBox 1"/>
          <p:cNvSpPr txBox="1">
            <a:spLocks noChangeArrowheads="1"/>
          </p:cNvSpPr>
          <p:nvPr/>
        </p:nvSpPr>
        <p:spPr bwMode="auto">
          <a:xfrm>
            <a:off x="685800" y="6019800"/>
            <a:ext cx="716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*NIC is the </a:t>
            </a:r>
            <a:r>
              <a:rPr lang="en-US" u="sng"/>
              <a:t>network interface chip</a:t>
            </a:r>
            <a:r>
              <a:rPr lang="en-US"/>
              <a:t>. See pg 48 of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An Abstract Parallel Architecture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half" idx="1"/>
          </p:nvPr>
        </p:nvSpPr>
        <p:spPr>
          <a:xfrm>
            <a:off x="990600" y="4495800"/>
            <a:ext cx="7620000" cy="16764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smtClean="0">
                <a:ea typeface="ＭＳ Ｐゴシック" pitchFamily="-111" charset="-128"/>
              </a:rPr>
              <a:t>How is parallelism managed?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smtClean="0">
                <a:ea typeface="ＭＳ Ｐゴシック" pitchFamily="-111" charset="-128"/>
              </a:rPr>
              <a:t>Where is the memory physically located?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smtClean="0">
                <a:ea typeface="ＭＳ Ｐゴシック" pitchFamily="-111" charset="-128"/>
              </a:rPr>
              <a:t>Is it connected directly to processors?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smtClean="0">
                <a:ea typeface="ＭＳ Ｐゴシック" pitchFamily="-111" charset="-128"/>
              </a:rPr>
              <a:t>What is the connectivity of the network?</a:t>
            </a:r>
          </a:p>
        </p:txBody>
      </p:sp>
      <p:sp>
        <p:nvSpPr>
          <p:cNvPr id="1946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F47B53-AE21-4534-93E2-E0EF9B1816C2}" type="slidenum">
              <a:rPr lang="en-US"/>
              <a:pPr>
                <a:defRPr/>
              </a:pPr>
              <a:t>3</a:t>
            </a:fld>
            <a:endParaRPr lang="en-US"/>
          </a:p>
        </p:txBody>
      </p:sp>
      <p:pic>
        <p:nvPicPr>
          <p:cNvPr id="4101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6350" y="2184400"/>
            <a:ext cx="3517900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102" name="Group 15"/>
          <p:cNvGrpSpPr>
            <a:grpSpLocks/>
          </p:cNvGrpSpPr>
          <p:nvPr/>
        </p:nvGrpSpPr>
        <p:grpSpPr bwMode="auto">
          <a:xfrm>
            <a:off x="990600" y="3390900"/>
            <a:ext cx="6629400" cy="876300"/>
            <a:chOff x="990600" y="3619500"/>
            <a:chExt cx="6629400" cy="876300"/>
          </a:xfrm>
        </p:grpSpPr>
        <p:pic>
          <p:nvPicPr>
            <p:cNvPr id="4108" name="Picture 11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08500" y="3619500"/>
              <a:ext cx="3111500" cy="876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9" name="Picture 12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90600" y="3619500"/>
              <a:ext cx="3111500" cy="876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103" name="Group 14"/>
          <p:cNvGrpSpPr>
            <a:grpSpLocks/>
          </p:cNvGrpSpPr>
          <p:nvPr/>
        </p:nvGrpSpPr>
        <p:grpSpPr bwMode="auto">
          <a:xfrm>
            <a:off x="1676400" y="1066800"/>
            <a:ext cx="5257800" cy="977900"/>
            <a:chOff x="990600" y="1295400"/>
            <a:chExt cx="5257800" cy="977900"/>
          </a:xfrm>
        </p:grpSpPr>
        <p:pic>
          <p:nvPicPr>
            <p:cNvPr id="4104" name="Picture 8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362200" y="1295400"/>
              <a:ext cx="965200" cy="977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5" name="Picture 9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35400" y="1295400"/>
              <a:ext cx="965200" cy="977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6" name="Picture 10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283200" y="1295400"/>
              <a:ext cx="965200" cy="977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7" name="Picture 13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90600" y="1295400"/>
              <a:ext cx="965200" cy="977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Estimated Values for Lambda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8153400" cy="1641475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>
                <a:ea typeface="ＭＳ Ｐゴシック" pitchFamily="-111" charset="-128"/>
              </a:rPr>
              <a:t>Captures inherent property that data locality is important. 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>
                <a:ea typeface="ＭＳ Ｐゴシック" pitchFamily="-111" charset="-128"/>
              </a:rPr>
              <a:t>But different values of Lambda can lead to different algorithm strategies </a:t>
            </a:r>
          </a:p>
        </p:txBody>
      </p:sp>
      <p:sp>
        <p:nvSpPr>
          <p:cNvPr id="399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E9A5D2-ED99-4A4C-9471-A5581AC243A2}" type="slidenum">
              <a:rPr lang="en-US"/>
              <a:pPr>
                <a:defRPr/>
              </a:pPr>
              <a:t>30</a:t>
            </a:fld>
            <a:endParaRPr lang="en-US"/>
          </a:p>
        </p:txBody>
      </p:sp>
      <p:pic>
        <p:nvPicPr>
          <p:cNvPr id="31749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971800"/>
            <a:ext cx="8915400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Key Lesson from CTA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sz="half" idx="1"/>
          </p:nvPr>
        </p:nvSpPr>
        <p:spPr>
          <a:xfrm>
            <a:off x="609600" y="609600"/>
            <a:ext cx="7772400" cy="5943600"/>
          </a:xfrm>
        </p:spPr>
        <p:txBody>
          <a:bodyPr/>
          <a:lstStyle/>
          <a:p>
            <a:pPr eaLnBrk="1" hangingPunct="1"/>
            <a:r>
              <a:rPr lang="en-US" sz="2400" smtClean="0">
                <a:ea typeface="ＭＳ Ｐゴシック" pitchFamily="34" charset="-128"/>
              </a:rPr>
              <a:t>Locality Rule: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Fast programs tend to maximize the number of local memory references and minimize the number of non-local memory references.</a:t>
            </a:r>
          </a:p>
          <a:p>
            <a:pPr lvl="2" eaLnBrk="1" hangingPunct="1"/>
            <a:r>
              <a:rPr lang="en-US" sz="2200" smtClean="0">
                <a:ea typeface="ＭＳ Ｐゴシック" pitchFamily="34" charset="-128"/>
              </a:rPr>
              <a:t>Keep as much of the memory access as possible private (i.e., where </a:t>
            </a:r>
            <a:r>
              <a:rPr lang="en-US" sz="2200" i="1" smtClean="0">
                <a:ea typeface="ＭＳ Ｐゴシック" pitchFamily="34" charset="-128"/>
              </a:rPr>
              <a:t>λ</a:t>
            </a:r>
            <a:r>
              <a:rPr lang="en-US" sz="2200" smtClean="0">
                <a:ea typeface="ＭＳ Ｐゴシック" pitchFamily="34" charset="-128"/>
              </a:rPr>
              <a:t>=1) .</a:t>
            </a:r>
          </a:p>
          <a:p>
            <a:pPr lvl="2" eaLnBrk="1" hangingPunct="1"/>
            <a:r>
              <a:rPr lang="en-US" sz="2200" smtClean="0">
                <a:ea typeface="ＭＳ Ｐゴシック" pitchFamily="34" charset="-128"/>
              </a:rPr>
              <a:t> As much as possible, use non-private memory access (i.e., where </a:t>
            </a:r>
            <a:r>
              <a:rPr lang="en-US" sz="2200" i="1" smtClean="0">
                <a:ea typeface="ＭＳ Ｐゴシック" pitchFamily="34" charset="-128"/>
              </a:rPr>
              <a:t>λ</a:t>
            </a:r>
            <a:r>
              <a:rPr lang="en-US" sz="2200" smtClean="0">
                <a:ea typeface="ＭＳ Ｐゴシック" pitchFamily="34" charset="-128"/>
              </a:rPr>
              <a:t>&gt;1) only for communications and not for data movement. </a:t>
            </a:r>
          </a:p>
          <a:p>
            <a:r>
              <a:rPr lang="en-US" sz="2400" smtClean="0"/>
              <a:t>Locality Rule in practice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It is usually more efficient to add a fair amount of redundant computation to avoid non-local accesses (e.g., random number generator example).</a:t>
            </a:r>
          </a:p>
          <a:p>
            <a:pPr lvl="1">
              <a:buFont typeface="Arial" charset="0"/>
              <a:buNone/>
            </a:pPr>
            <a:endParaRPr lang="en-US" sz="1100" smtClean="0">
              <a:ea typeface="ＭＳ Ｐゴシック" pitchFamily="34" charset="-128"/>
            </a:endParaRPr>
          </a:p>
          <a:p>
            <a:pPr eaLnBrk="1" hangingPunct="1">
              <a:buFont typeface="Arial" charset="0"/>
              <a:buNone/>
            </a:pPr>
            <a:r>
              <a:rPr lang="en-US" smtClean="0">
                <a:solidFill>
                  <a:srgbClr val="FF0000"/>
                </a:solidFill>
                <a:ea typeface="ＭＳ Ｐゴシック" pitchFamily="34" charset="-128"/>
              </a:rPr>
              <a:t>This is the most important thing you will learn in this class!</a:t>
            </a:r>
          </a:p>
        </p:txBody>
      </p:sp>
      <p:sp>
        <p:nvSpPr>
          <p:cNvPr id="4096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7207F0-2A96-4780-9EB5-E44FD7222951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Back to Abstract Parallel Architecture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sz="half" idx="1"/>
          </p:nvPr>
        </p:nvSpPr>
        <p:spPr>
          <a:xfrm>
            <a:off x="990600" y="4495800"/>
            <a:ext cx="7620000" cy="620713"/>
          </a:xfrm>
        </p:spPr>
        <p:txBody>
          <a:bodyPr/>
          <a:lstStyle/>
          <a:p>
            <a:pPr eaLnBrk="1" hangingPunct="1"/>
            <a:r>
              <a:rPr lang="en-US" sz="2400" smtClean="0">
                <a:ea typeface="ＭＳ Ｐゴシック" pitchFamily="34" charset="-128"/>
              </a:rPr>
              <a:t>A key feature is how memory is connected processors!</a:t>
            </a:r>
          </a:p>
        </p:txBody>
      </p:sp>
      <p:sp>
        <p:nvSpPr>
          <p:cNvPr id="4198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F4566B-BC9E-4BEE-80A2-63018F28D86B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3379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6350" y="2184400"/>
            <a:ext cx="3517900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3798" name="Group 15"/>
          <p:cNvGrpSpPr>
            <a:grpSpLocks/>
          </p:cNvGrpSpPr>
          <p:nvPr/>
        </p:nvGrpSpPr>
        <p:grpSpPr bwMode="auto">
          <a:xfrm>
            <a:off x="990600" y="3390900"/>
            <a:ext cx="6629400" cy="876300"/>
            <a:chOff x="990600" y="3619500"/>
            <a:chExt cx="6629400" cy="876300"/>
          </a:xfrm>
        </p:grpSpPr>
        <p:pic>
          <p:nvPicPr>
            <p:cNvPr id="33804" name="Picture 11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08500" y="3619500"/>
              <a:ext cx="3111500" cy="876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805" name="Picture 12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90600" y="3619500"/>
              <a:ext cx="3111500" cy="876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3799" name="Group 14"/>
          <p:cNvGrpSpPr>
            <a:grpSpLocks/>
          </p:cNvGrpSpPr>
          <p:nvPr/>
        </p:nvGrpSpPr>
        <p:grpSpPr bwMode="auto">
          <a:xfrm>
            <a:off x="1676400" y="1066800"/>
            <a:ext cx="5257800" cy="977900"/>
            <a:chOff x="990600" y="1295400"/>
            <a:chExt cx="5257800" cy="977900"/>
          </a:xfrm>
        </p:grpSpPr>
        <p:pic>
          <p:nvPicPr>
            <p:cNvPr id="33800" name="Picture 8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362200" y="1295400"/>
              <a:ext cx="965200" cy="977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801" name="Picture 9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35400" y="1295400"/>
              <a:ext cx="965200" cy="977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802" name="Picture 10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283200" y="1295400"/>
              <a:ext cx="965200" cy="977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803" name="Picture 13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90600" y="1295400"/>
              <a:ext cx="965200" cy="977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Memory Reference Mechanisms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8305800" cy="5713413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Shared Memory</a:t>
            </a:r>
          </a:p>
          <a:p>
            <a:pPr lvl="1" eaLnBrk="1" hangingPunct="1"/>
            <a:r>
              <a:rPr lang="en-US" sz="2000" smtClean="0">
                <a:ea typeface="ＭＳ Ｐゴシック" pitchFamily="34" charset="-128"/>
              </a:rPr>
              <a:t>All processors have access to a global address space</a:t>
            </a:r>
          </a:p>
          <a:p>
            <a:pPr lvl="1" eaLnBrk="1" hangingPunct="1"/>
            <a:r>
              <a:rPr lang="en-US" sz="2000" smtClean="0">
                <a:ea typeface="ＭＳ Ｐゴシック" pitchFamily="34" charset="-128"/>
              </a:rPr>
              <a:t>Refer to remote data or local data in the same way, through normal loads and stores</a:t>
            </a:r>
          </a:p>
          <a:p>
            <a:pPr lvl="1" eaLnBrk="1" hangingPunct="1"/>
            <a:r>
              <a:rPr lang="en-US" sz="2000" smtClean="0">
                <a:ea typeface="ＭＳ Ｐゴシック" pitchFamily="34" charset="-128"/>
              </a:rPr>
              <a:t>Usually, caches must be kept </a:t>
            </a:r>
            <a:r>
              <a:rPr lang="en-US" sz="2000" i="1" smtClean="0">
                <a:ea typeface="ＭＳ Ｐゴシック" pitchFamily="34" charset="-128"/>
              </a:rPr>
              <a:t>coherent</a:t>
            </a:r>
            <a:r>
              <a:rPr lang="en-US" sz="2000" smtClean="0">
                <a:ea typeface="ＭＳ Ｐゴシック" pitchFamily="34" charset="-128"/>
              </a:rPr>
              <a:t> with global store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Message Passing &amp; Distributed Memory</a:t>
            </a:r>
          </a:p>
          <a:p>
            <a:pPr lvl="1" eaLnBrk="1" hangingPunct="1"/>
            <a:r>
              <a:rPr lang="en-US" sz="2000" smtClean="0">
                <a:ea typeface="ＭＳ Ｐゴシック" pitchFamily="34" charset="-128"/>
              </a:rPr>
              <a:t>Memory is partitioned and a partition is associated with an individual processor</a:t>
            </a:r>
          </a:p>
          <a:p>
            <a:pPr lvl="1" eaLnBrk="1" hangingPunct="1"/>
            <a:r>
              <a:rPr lang="en-US" sz="2000" smtClean="0">
                <a:ea typeface="ＭＳ Ｐゴシック" pitchFamily="34" charset="-128"/>
              </a:rPr>
              <a:t>Remote data access through explicit communication (</a:t>
            </a:r>
            <a:r>
              <a:rPr lang="en-US" sz="2000" u="sng" smtClean="0">
                <a:ea typeface="ＭＳ Ｐゴシック" pitchFamily="34" charset="-128"/>
              </a:rPr>
              <a:t>sends</a:t>
            </a:r>
            <a:r>
              <a:rPr lang="en-US" sz="2000" smtClean="0">
                <a:ea typeface="ＭＳ Ｐゴシック" pitchFamily="34" charset="-128"/>
              </a:rPr>
              <a:t> and </a:t>
            </a:r>
            <a:r>
              <a:rPr lang="en-US" sz="2000" u="sng" smtClean="0">
                <a:ea typeface="ＭＳ Ｐゴシック" pitchFamily="34" charset="-128"/>
              </a:rPr>
              <a:t>receives</a:t>
            </a:r>
            <a:r>
              <a:rPr lang="en-US" sz="2000" smtClean="0">
                <a:ea typeface="ＭＳ Ｐゴシック" pitchFamily="34" charset="-128"/>
              </a:rPr>
              <a:t>)</a:t>
            </a:r>
          </a:p>
          <a:p>
            <a:pPr lvl="1" eaLnBrk="1" hangingPunct="1"/>
            <a:r>
              <a:rPr lang="en-US" sz="2000" smtClean="0">
                <a:ea typeface="ＭＳ Ｐゴシック" pitchFamily="34" charset="-128"/>
              </a:rPr>
              <a:t>Two-sided (both a </a:t>
            </a:r>
            <a:r>
              <a:rPr lang="en-US" sz="2000" u="sng" smtClean="0">
                <a:ea typeface="ＭＳ Ｐゴシック" pitchFamily="34" charset="-128"/>
              </a:rPr>
              <a:t>send</a:t>
            </a:r>
            <a:r>
              <a:rPr lang="en-US" sz="2000" smtClean="0">
                <a:ea typeface="ＭＳ Ｐゴシック" pitchFamily="34" charset="-128"/>
              </a:rPr>
              <a:t> and </a:t>
            </a:r>
            <a:r>
              <a:rPr lang="en-US" sz="2000" u="sng" smtClean="0">
                <a:ea typeface="ＭＳ Ｐゴシック" pitchFamily="34" charset="-128"/>
              </a:rPr>
              <a:t>receive</a:t>
            </a:r>
            <a:r>
              <a:rPr lang="en-US" sz="2000" smtClean="0">
                <a:ea typeface="ＭＳ Ｐゴシック" pitchFamily="34" charset="-128"/>
              </a:rPr>
              <a:t> are needed)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One-Sided Communication (a hybrid mechanism)</a:t>
            </a:r>
          </a:p>
          <a:p>
            <a:pPr lvl="1" eaLnBrk="1" hangingPunct="1"/>
            <a:r>
              <a:rPr lang="en-US" sz="2000" smtClean="0">
                <a:ea typeface="ＭＳ Ｐゴシック" pitchFamily="34" charset="-128"/>
              </a:rPr>
              <a:t>Supports a global shared address space but no coherence guarantees</a:t>
            </a:r>
          </a:p>
          <a:p>
            <a:pPr lvl="1" eaLnBrk="1" hangingPunct="1"/>
            <a:r>
              <a:rPr lang="en-US" sz="2000" smtClean="0">
                <a:ea typeface="ＭＳ Ｐゴシック" pitchFamily="34" charset="-128"/>
              </a:rPr>
              <a:t>Access to remote data through </a:t>
            </a:r>
            <a:r>
              <a:rPr lang="en-US" sz="2000" u="sng" smtClean="0">
                <a:ea typeface="ＭＳ Ｐゴシック" pitchFamily="34" charset="-128"/>
              </a:rPr>
              <a:t>gets</a:t>
            </a:r>
            <a:r>
              <a:rPr lang="en-US" sz="2000" smtClean="0">
                <a:ea typeface="ＭＳ Ｐゴシック" pitchFamily="34" charset="-128"/>
              </a:rPr>
              <a:t> and </a:t>
            </a:r>
            <a:r>
              <a:rPr lang="en-US" sz="2000" u="sng" smtClean="0">
                <a:ea typeface="ＭＳ Ｐゴシック" pitchFamily="34" charset="-128"/>
              </a:rPr>
              <a:t>puts</a:t>
            </a:r>
          </a:p>
        </p:txBody>
      </p:sp>
      <p:sp>
        <p:nvSpPr>
          <p:cNvPr id="430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6ABEC3-24F2-4D45-9AEE-BC16F64776E8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Brief Discussion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8077200" cy="5345113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Why is it good to have different parallel architectures? 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Some may be better suited for specific application domains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Some may be better suited for a particular community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Cost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Explore new ideas 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And different programming models/languages? 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Relate to architectural features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Application domains, user community, cost, exploring new ideas</a:t>
            </a:r>
          </a:p>
        </p:txBody>
      </p:sp>
      <p:sp>
        <p:nvSpPr>
          <p:cNvPr id="440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8185A1-6955-45DA-AB68-5CB9B57D2A10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76200" y="187325"/>
            <a:ext cx="9144000" cy="422275"/>
          </a:xfrm>
        </p:spPr>
        <p:txBody>
          <a:bodyPr/>
          <a:lstStyle/>
          <a:p>
            <a:r>
              <a:rPr lang="en-US" sz="2700" smtClean="0"/>
              <a:t>Conceptual: CTA for Shared Memory Architectures?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8001000" cy="4716463"/>
          </a:xfrm>
        </p:spPr>
        <p:txBody>
          <a:bodyPr/>
          <a:lstStyle/>
          <a:p>
            <a:r>
              <a:rPr lang="en-US" smtClean="0"/>
              <a:t>CTA is not capturing global memory in SMPs</a:t>
            </a:r>
          </a:p>
          <a:p>
            <a:r>
              <a:rPr lang="en-US" smtClean="0"/>
              <a:t>Forces a discipline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Application developer should think about locality even if remote data is referenced identically to local data!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Otherwise, performance will suffer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Anecdotally, codes written for distributed memory shown to run faster on shared memory architectures than shared memory programs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Similarly, GPU codes (which require a partitioning of memory) recently shown to run well on conventional multi-core</a:t>
            </a:r>
          </a:p>
        </p:txBody>
      </p:sp>
      <p:sp>
        <p:nvSpPr>
          <p:cNvPr id="16388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09/02/2010</a:t>
            </a:r>
          </a:p>
        </p:txBody>
      </p:sp>
      <p:sp>
        <p:nvSpPr>
          <p:cNvPr id="1638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CS4961</a:t>
            </a:r>
          </a:p>
        </p:txBody>
      </p:sp>
      <p:sp>
        <p:nvSpPr>
          <p:cNvPr id="1639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E89C8B-32A0-4075-9C6A-E2C810CE927B}" type="slidenum">
              <a:rPr lang="en-US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Summary of Lecture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2532063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pitchFamily="-111" charset="-128"/>
              </a:rPr>
              <a:t>Exploration of different kinds of parallel architectures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pitchFamily="-111" charset="-128"/>
              </a:rPr>
              <a:t>Key features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ＭＳ Ｐゴシック" pitchFamily="-111" charset="-128"/>
              </a:rPr>
              <a:t>How processors are connected?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ＭＳ Ｐゴシック" pitchFamily="-111" charset="-128"/>
              </a:rPr>
              <a:t>How memory is connected to processors?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ＭＳ Ｐゴシック" pitchFamily="-111" charset="-128"/>
              </a:rPr>
              <a:t>How parallelism is represented/managed?</a:t>
            </a:r>
            <a:endParaRPr lang="en-US" sz="2400" dirty="0" smtClean="0">
              <a:ea typeface="ＭＳ Ｐゴシック" pitchFamily="-111" charset="-128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pitchFamily="-111" charset="-128"/>
              </a:rPr>
              <a:t>Models for parallel architectures</a:t>
            </a: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720922-0E16-48E4-A0A1-29A6716F8C7A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0" y="180975"/>
            <a:ext cx="8915400" cy="809625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Why Look at  Architectures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84300"/>
            <a:ext cx="8001000" cy="3340100"/>
          </a:xfrm>
        </p:spPr>
        <p:txBody>
          <a:bodyPr/>
          <a:lstStyle/>
          <a:p>
            <a:pPr eaLnBrk="1" hangingPunct="1"/>
            <a:r>
              <a:rPr lang="en-US" sz="2400" smtClean="0">
                <a:ea typeface="ＭＳ Ｐゴシック" pitchFamily="34" charset="-128"/>
              </a:rPr>
              <a:t>There is no canonical parallel computer – a diversity of parallel architectures</a:t>
            </a:r>
          </a:p>
          <a:p>
            <a:pPr lvl="1" eaLnBrk="1" hangingPunct="1"/>
            <a:r>
              <a:rPr lang="en-US" sz="2000" smtClean="0">
                <a:ea typeface="ＭＳ Ｐゴシック" pitchFamily="34" charset="-128"/>
              </a:rPr>
              <a:t>Hence, there is no canonical parallel programming language</a:t>
            </a:r>
          </a:p>
          <a:p>
            <a:pPr eaLnBrk="1" hangingPunct="1"/>
            <a:r>
              <a:rPr lang="en-US" sz="2400" smtClean="0">
                <a:ea typeface="ＭＳ Ｐゴシック" pitchFamily="34" charset="-128"/>
              </a:rPr>
              <a:t>Architecture has an enormous impact on performance</a:t>
            </a:r>
          </a:p>
          <a:p>
            <a:pPr lvl="1" eaLnBrk="1" hangingPunct="1"/>
            <a:r>
              <a:rPr lang="en-US" sz="2000" smtClean="0">
                <a:ea typeface="ＭＳ Ｐゴシック" pitchFamily="34" charset="-128"/>
              </a:rPr>
              <a:t>And we wouldn’t write parallel code if we didn’t care about performance</a:t>
            </a:r>
          </a:p>
          <a:p>
            <a:pPr eaLnBrk="1" hangingPunct="1"/>
            <a:r>
              <a:rPr lang="en-US" sz="2400" smtClean="0">
                <a:ea typeface="ＭＳ Ｐゴシック" pitchFamily="34" charset="-128"/>
              </a:rPr>
              <a:t>Many parallel architectures fail to succeed commercially</a:t>
            </a:r>
            <a:endParaRPr lang="en-US" sz="2000" smtClean="0">
              <a:ea typeface="ＭＳ Ｐゴシック" pitchFamily="34" charset="-128"/>
            </a:endParaRPr>
          </a:p>
          <a:p>
            <a:pPr lvl="1" eaLnBrk="1" hangingPunct="1"/>
            <a:r>
              <a:rPr lang="en-US" sz="2000" smtClean="0">
                <a:ea typeface="ＭＳ Ｐゴシック" pitchFamily="34" charset="-128"/>
              </a:rPr>
              <a:t>Can’t always tell what is going to be around in future years</a:t>
            </a:r>
          </a:p>
        </p:txBody>
      </p:sp>
      <p:sp>
        <p:nvSpPr>
          <p:cNvPr id="2048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F0F10-3CB7-4A0A-AA7B-E96DCCE42AB5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125" name="Rectangle 7"/>
          <p:cNvSpPr>
            <a:spLocks noChangeArrowheads="1"/>
          </p:cNvSpPr>
          <p:nvPr/>
        </p:nvSpPr>
        <p:spPr bwMode="auto">
          <a:xfrm>
            <a:off x="457200" y="5029200"/>
            <a:ext cx="8305800" cy="1143000"/>
          </a:xfrm>
          <a:prstGeom prst="rect">
            <a:avLst/>
          </a:prstGeom>
          <a:solidFill>
            <a:srgbClr val="3333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sz="2000">
                <a:solidFill>
                  <a:schemeClr val="bg1"/>
                </a:solidFill>
                <a:latin typeface="Calibri" pitchFamily="34" charset="0"/>
              </a:rPr>
              <a:t>Challenge is to write parallel code that abstracts away architectural features, focuses on their commonality, and is therefore easily ported from one platform to another.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Viewpoint (Jim Demmel*)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8305800" cy="51816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pitchFamily="-111" charset="-128"/>
              </a:rPr>
              <a:t>Historically, each parallel machine was unique, along with its programming model and programming language.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pitchFamily="-111" charset="-128"/>
              </a:rPr>
              <a:t>It was necessary to throw away software and start over with each new kind of machine.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pitchFamily="-111" charset="-128"/>
              </a:rPr>
              <a:t>Now we distinguish the programming model from the underlying machine, so we can write portably correct codes that run on many machines.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 smtClean="0">
                <a:ea typeface="ＭＳ Ｐゴシック" pitchFamily="-111" charset="-128"/>
              </a:rPr>
              <a:t>MPI now the most portable option, but can be tedious.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 smtClean="0">
                <a:ea typeface="ＭＳ Ｐゴシック" pitchFamily="-111" charset="-128"/>
              </a:rPr>
              <a:t>Writing portable fast code requires tuning for the architecture.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pitchFamily="-111" charset="-128"/>
              </a:rPr>
              <a:t>Parallel algorithm design challenge is to make this process easy.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ＭＳ Ｐゴシック" pitchFamily="-111" charset="-128"/>
              </a:rPr>
              <a:t>Example: picking a </a:t>
            </a:r>
            <a:r>
              <a:rPr lang="en-US" dirty="0" err="1" smtClean="0">
                <a:ea typeface="ＭＳ Ｐゴシック" pitchFamily="-111" charset="-128"/>
              </a:rPr>
              <a:t>blocksize</a:t>
            </a:r>
            <a:r>
              <a:rPr lang="en-US" dirty="0" smtClean="0">
                <a:ea typeface="ＭＳ Ｐゴシック" pitchFamily="-111" charset="-128"/>
              </a:rPr>
              <a:t>, not rewriting whole algorithm.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 smtClean="0">
              <a:ea typeface="ＭＳ Ｐゴシック" pitchFamily="-111" charset="-128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ea typeface="ＭＳ Ｐゴシック" pitchFamily="-111" charset="-128"/>
            </a:endParaRPr>
          </a:p>
        </p:txBody>
      </p:sp>
      <p:sp>
        <p:nvSpPr>
          <p:cNvPr id="6148" name="TextBox 5"/>
          <p:cNvSpPr txBox="1">
            <a:spLocks noChangeArrowheads="1"/>
          </p:cNvSpPr>
          <p:nvPr/>
        </p:nvSpPr>
        <p:spPr bwMode="auto">
          <a:xfrm>
            <a:off x="304800" y="6172200"/>
            <a:ext cx="8077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*</a:t>
            </a:r>
            <a:r>
              <a:rPr lang="en-US" sz="2400">
                <a:latin typeface="Calibri" pitchFamily="34" charset="0"/>
              </a:rPr>
              <a:t> James Demmel is a distinguished prof of Math &amp; CS  at UCB</a:t>
            </a:r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Six Parallel Architectures (from text)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14400"/>
            <a:ext cx="8077200" cy="5457825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Multi-cores</a:t>
            </a:r>
          </a:p>
          <a:p>
            <a:pPr lvl="1" eaLnBrk="1" hangingPunct="1"/>
            <a:r>
              <a:rPr lang="en-US" sz="2000" smtClean="0">
                <a:ea typeface="ＭＳ Ｐゴシック" pitchFamily="34" charset="-128"/>
              </a:rPr>
              <a:t>Intel Core2Duo</a:t>
            </a:r>
          </a:p>
          <a:p>
            <a:pPr lvl="1" eaLnBrk="1" hangingPunct="1"/>
            <a:r>
              <a:rPr lang="en-US" sz="2000" smtClean="0">
                <a:ea typeface="ＭＳ Ｐゴシック" pitchFamily="34" charset="-128"/>
              </a:rPr>
              <a:t>AMD Opteron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Symmetric Multiprocessor (SMP)</a:t>
            </a:r>
          </a:p>
          <a:p>
            <a:pPr marL="601663" lvl="2" indent="-203200" eaLnBrk="1" hangingPunct="1">
              <a:lnSpc>
                <a:spcPct val="75000"/>
              </a:lnSpc>
              <a:spcBef>
                <a:spcPct val="65000"/>
              </a:spcBef>
              <a:buFontTx/>
              <a:buChar char="•"/>
            </a:pPr>
            <a:r>
              <a:rPr lang="en-US" smtClean="0">
                <a:ea typeface="ＭＳ Ｐゴシック" pitchFamily="34" charset="-128"/>
              </a:rPr>
              <a:t>SunFire E25K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Heterogeneous Architecture (ignore for now)</a:t>
            </a:r>
          </a:p>
          <a:p>
            <a:pPr marL="601663" lvl="2" indent="-203200" eaLnBrk="1" hangingPunct="1">
              <a:lnSpc>
                <a:spcPct val="75000"/>
              </a:lnSpc>
              <a:spcBef>
                <a:spcPct val="65000"/>
              </a:spcBef>
              <a:buFontTx/>
              <a:buChar char="•"/>
            </a:pPr>
            <a:r>
              <a:rPr lang="en-US" smtClean="0">
                <a:ea typeface="ＭＳ Ｐゴシック" pitchFamily="34" charset="-128"/>
              </a:rPr>
              <a:t>IBM Cell B/E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Clusters (ignore for now)</a:t>
            </a:r>
          </a:p>
          <a:p>
            <a:pPr lvl="1" eaLnBrk="1" hangingPunct="1"/>
            <a:r>
              <a:rPr lang="en-US" sz="2000" smtClean="0">
                <a:ea typeface="ＭＳ Ｐゴシック" pitchFamily="34" charset="-128"/>
              </a:rPr>
              <a:t>Commodity desktops (typically PCs) with high-speed interconnect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Supercomputers</a:t>
            </a:r>
          </a:p>
          <a:p>
            <a:pPr lvl="1" eaLnBrk="1" hangingPunct="1"/>
            <a:r>
              <a:rPr lang="en-US" sz="2000" smtClean="0">
                <a:ea typeface="ＭＳ Ｐゴシック" pitchFamily="34" charset="-128"/>
              </a:rPr>
              <a:t>IBM BG/L</a:t>
            </a:r>
          </a:p>
        </p:txBody>
      </p:sp>
      <p:sp>
        <p:nvSpPr>
          <p:cNvPr id="225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67304-89DB-4EDB-A538-B2539E2EC405}" type="slidenum">
              <a:rPr lang="en-US"/>
              <a:pPr>
                <a:defRPr/>
              </a:pPr>
              <a:t>6</a:t>
            </a:fld>
            <a:endParaRPr lang="en-US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28600" y="990600"/>
            <a:ext cx="838200" cy="5259388"/>
            <a:chOff x="228601" y="990600"/>
            <a:chExt cx="838199" cy="5259388"/>
          </a:xfrm>
        </p:grpSpPr>
        <p:grpSp>
          <p:nvGrpSpPr>
            <p:cNvPr id="7174" name="Group 20"/>
            <p:cNvGrpSpPr>
              <a:grpSpLocks/>
            </p:cNvGrpSpPr>
            <p:nvPr/>
          </p:nvGrpSpPr>
          <p:grpSpPr bwMode="auto">
            <a:xfrm>
              <a:off x="762000" y="990600"/>
              <a:ext cx="304800" cy="2135188"/>
              <a:chOff x="762000" y="990600"/>
              <a:chExt cx="304800" cy="2135188"/>
            </a:xfrm>
          </p:grpSpPr>
          <p:cxnSp>
            <p:nvCxnSpPr>
              <p:cNvPr id="7181" name="Straight Connector 9"/>
              <p:cNvCxnSpPr>
                <a:cxnSpLocks noChangeShapeType="1"/>
              </p:cNvCxnSpPr>
              <p:nvPr/>
            </p:nvCxnSpPr>
            <p:spPr bwMode="auto">
              <a:xfrm rot="5400000">
                <a:off x="-304403" y="2057003"/>
                <a:ext cx="2133600" cy="794"/>
              </a:xfrm>
              <a:prstGeom prst="line">
                <a:avLst/>
              </a:prstGeom>
              <a:noFill/>
              <a:ln w="381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182" name="Straight Connector 13"/>
              <p:cNvCxnSpPr>
                <a:cxnSpLocks noChangeShapeType="1"/>
              </p:cNvCxnSpPr>
              <p:nvPr/>
            </p:nvCxnSpPr>
            <p:spPr bwMode="auto">
              <a:xfrm>
                <a:off x="762000" y="3124200"/>
                <a:ext cx="304800" cy="1588"/>
              </a:xfrm>
              <a:prstGeom prst="line">
                <a:avLst/>
              </a:prstGeom>
              <a:noFill/>
              <a:ln w="381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183" name="Straight Connector 14"/>
              <p:cNvCxnSpPr>
                <a:cxnSpLocks noChangeShapeType="1"/>
              </p:cNvCxnSpPr>
              <p:nvPr/>
            </p:nvCxnSpPr>
            <p:spPr bwMode="auto">
              <a:xfrm>
                <a:off x="762000" y="990600"/>
                <a:ext cx="304800" cy="1588"/>
              </a:xfrm>
              <a:prstGeom prst="line">
                <a:avLst/>
              </a:prstGeom>
              <a:noFill/>
              <a:ln w="381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7175" name="Group 21"/>
            <p:cNvGrpSpPr>
              <a:grpSpLocks/>
            </p:cNvGrpSpPr>
            <p:nvPr/>
          </p:nvGrpSpPr>
          <p:grpSpPr bwMode="auto">
            <a:xfrm>
              <a:off x="762000" y="3276600"/>
              <a:ext cx="304800" cy="2973388"/>
              <a:chOff x="762000" y="3276600"/>
              <a:chExt cx="304800" cy="2973388"/>
            </a:xfrm>
          </p:grpSpPr>
          <p:cxnSp>
            <p:nvCxnSpPr>
              <p:cNvPr id="7178" name="Straight Connector 15"/>
              <p:cNvCxnSpPr>
                <a:cxnSpLocks noChangeShapeType="1"/>
              </p:cNvCxnSpPr>
              <p:nvPr/>
            </p:nvCxnSpPr>
            <p:spPr bwMode="auto">
              <a:xfrm rot="5400000">
                <a:off x="-723503" y="4762103"/>
                <a:ext cx="2971800" cy="794"/>
              </a:xfrm>
              <a:prstGeom prst="line">
                <a:avLst/>
              </a:prstGeom>
              <a:noFill/>
              <a:ln w="381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179" name="Straight Connector 16"/>
              <p:cNvCxnSpPr>
                <a:cxnSpLocks noChangeShapeType="1"/>
              </p:cNvCxnSpPr>
              <p:nvPr/>
            </p:nvCxnSpPr>
            <p:spPr bwMode="auto">
              <a:xfrm>
                <a:off x="762000" y="6248400"/>
                <a:ext cx="304800" cy="1588"/>
              </a:xfrm>
              <a:prstGeom prst="line">
                <a:avLst/>
              </a:prstGeom>
              <a:noFill/>
              <a:ln w="381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180" name="Straight Connector 17"/>
              <p:cNvCxnSpPr>
                <a:cxnSpLocks noChangeShapeType="1"/>
              </p:cNvCxnSpPr>
              <p:nvPr/>
            </p:nvCxnSpPr>
            <p:spPr bwMode="auto">
              <a:xfrm>
                <a:off x="762000" y="3276600"/>
                <a:ext cx="304800" cy="1588"/>
              </a:xfrm>
              <a:prstGeom prst="line">
                <a:avLst/>
              </a:prstGeom>
              <a:noFill/>
              <a:ln w="381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7176" name="TextBox 22"/>
            <p:cNvSpPr txBox="1">
              <a:spLocks noChangeArrowheads="1"/>
            </p:cNvSpPr>
            <p:nvPr/>
          </p:nvSpPr>
          <p:spPr bwMode="auto">
            <a:xfrm rot="-5400000">
              <a:off x="-488444" y="1797556"/>
              <a:ext cx="182675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Calibri" pitchFamily="34" charset="0"/>
                </a:rPr>
                <a:t>Shared Memory</a:t>
              </a:r>
            </a:p>
          </p:txBody>
        </p:sp>
        <p:sp>
          <p:nvSpPr>
            <p:cNvPr id="7177" name="TextBox 23"/>
            <p:cNvSpPr txBox="1">
              <a:spLocks noChangeArrowheads="1"/>
            </p:cNvSpPr>
            <p:nvPr/>
          </p:nvSpPr>
          <p:spPr bwMode="auto">
            <a:xfrm rot="-5400000">
              <a:off x="-679603" y="4312156"/>
              <a:ext cx="21857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Calibri" pitchFamily="34" charset="0"/>
                </a:rPr>
                <a:t>Distributed Memory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Multi-core 1: Intel Core2Duo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43038"/>
            <a:ext cx="4648200" cy="4729162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pitchFamily="-111" charset="-128"/>
              </a:rPr>
              <a:t>Two 32-bit Pentiums on chip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pitchFamily="-111" charset="-128"/>
              </a:rPr>
              <a:t>Private 32K L1 caches for instructions (L1-I) and data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pitchFamily="-111" charset="-128"/>
              </a:rPr>
              <a:t>Shared 2M-4M L2 cache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pitchFamily="-111" charset="-128"/>
              </a:rPr>
              <a:t>MESI cc-protocol provides cache  coherency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pitchFamily="-111" charset="-128"/>
              </a:rPr>
              <a:t>Shared bus control and memory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Fast on-chip communication using shared memory</a:t>
            </a:r>
            <a:endParaRPr lang="en-US" dirty="0" smtClean="0">
              <a:ea typeface="ＭＳ Ｐゴシック" pitchFamily="-111" charset="-128"/>
            </a:endParaRPr>
          </a:p>
        </p:txBody>
      </p:sp>
      <p:sp>
        <p:nvSpPr>
          <p:cNvPr id="235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0A09E2-707D-43EE-9B98-4F4CC86B1BD2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819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1295400"/>
            <a:ext cx="2438400" cy="343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MESI Cache Coherence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7467600" cy="5322888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States: M=modified; E=exclusive; S=shared; I=invalid;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Think of it as a finite state machine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Upon loading, a line is marked E, subsequent reads are OK; write marks M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Seeing another load, mark as S 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A write to an S, sends I to all, marks as M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Another’s read to an M line, writes it back, marks it S 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Read/write to an I misses 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Related scheme: MOESI (O = owned; used by AMD)</a:t>
            </a:r>
          </a:p>
        </p:txBody>
      </p:sp>
      <p:sp>
        <p:nvSpPr>
          <p:cNvPr id="2458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599396-9142-497B-B76D-2C7D8332A119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ea typeface="ＭＳ Ｐゴシック" pitchFamily="-111" charset="-128"/>
              </a:rPr>
              <a:t>AMD Dual-Core </a:t>
            </a:r>
            <a:r>
              <a:rPr lang="en-US" sz="3600" dirty="0" err="1" smtClean="0">
                <a:ea typeface="ＭＳ Ｐゴシック" pitchFamily="-111" charset="-128"/>
              </a:rPr>
              <a:t>Opteron</a:t>
            </a:r>
            <a:r>
              <a:rPr lang="en-US" sz="3600" dirty="0" smtClean="0">
                <a:ea typeface="ＭＳ Ｐゴシック" pitchFamily="-111" charset="-128"/>
              </a:rPr>
              <a:t> (in CHPC systems)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419600" cy="41910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pitchFamily="-111" charset="-128"/>
              </a:rPr>
              <a:t>Two 64-bit processors on a chip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pitchFamily="-111" charset="-128"/>
              </a:rPr>
              <a:t>64K private L1 data &amp; instruction caches 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pitchFamily="-111" charset="-128"/>
              </a:rPr>
              <a:t>1 MB private L2 cache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pitchFamily="-111" charset="-128"/>
              </a:rPr>
              <a:t>MOESI cc-protocol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pitchFamily="-111" charset="-128"/>
              </a:rPr>
              <a:t>Direct connect shared memory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pitchFamily="-111" charset="-128"/>
              </a:rPr>
              <a:t>Fast on-chip communication between processors</a:t>
            </a:r>
          </a:p>
        </p:txBody>
      </p:sp>
      <p:sp>
        <p:nvSpPr>
          <p:cNvPr id="2560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F72454-25CB-4E96-BDD2-38CF17BC9173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10245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143000"/>
            <a:ext cx="3041650" cy="40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2001</Words>
  <Application>Microsoft Office PowerPoint</Application>
  <PresentationFormat>On-screen Show (4:3)</PresentationFormat>
  <Paragraphs>273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Helvetica</vt:lpstr>
      <vt:lpstr>ＭＳ Ｐゴシック</vt:lpstr>
      <vt:lpstr>Wingdings</vt:lpstr>
      <vt:lpstr>Comic Sans MS</vt:lpstr>
      <vt:lpstr>Office Theme</vt:lpstr>
      <vt:lpstr> Parallel Programming   Chapter 2  Introduction to Parallel Architectures     Johnnie Baker January 23, 2011  </vt:lpstr>
      <vt:lpstr>Overview</vt:lpstr>
      <vt:lpstr>An Abstract Parallel Architecture</vt:lpstr>
      <vt:lpstr>Why Look at  Architectures</vt:lpstr>
      <vt:lpstr>Viewpoint (Jim Demmel*)</vt:lpstr>
      <vt:lpstr>Six Parallel Architectures (from text)</vt:lpstr>
      <vt:lpstr>Multi-core 1: Intel Core2Duo</vt:lpstr>
      <vt:lpstr>MESI Cache Coherence</vt:lpstr>
      <vt:lpstr>AMD Dual-Core Opteron (in CHPC systems)</vt:lpstr>
      <vt:lpstr>Comparison</vt:lpstr>
      <vt:lpstr>Classical Shared-Memory, Symmetric Multiprocessor (SMP)</vt:lpstr>
      <vt:lpstr>SunFire E25K</vt:lpstr>
      <vt:lpstr>Crossbar Switch</vt:lpstr>
      <vt:lpstr>Crossbar in SunFire E25K</vt:lpstr>
      <vt:lpstr>Heterogeneous Chip Designs</vt:lpstr>
      <vt:lpstr>A Heterogeneous Chip: The Cell Processor</vt:lpstr>
      <vt:lpstr>Figure 2.6  Architecture of the Cell processor. The architecture is designed to move data: The high speed I/O controllers have a capacity of 76.8 GB/s; each of the two channels to RAM runs at 12.8 GB/s; the capacity of the EIB is theoretically capable of 204.8 GB/s.</vt:lpstr>
      <vt:lpstr>Slide 18</vt:lpstr>
      <vt:lpstr>Clusters</vt:lpstr>
      <vt:lpstr>Slide 20</vt:lpstr>
      <vt:lpstr>Slide 21</vt:lpstr>
      <vt:lpstr>Supercomputer: Blue Gene/L Node</vt:lpstr>
      <vt:lpstr>BG/L Interconnect</vt:lpstr>
      <vt:lpstr>Blue Gene/L Specs</vt:lpstr>
      <vt:lpstr>Summary of Architectures</vt:lpstr>
      <vt:lpstr>Parallel Architecture Model</vt:lpstr>
      <vt:lpstr>How did we do it for sequential architectures?</vt:lpstr>
      <vt:lpstr>Interesting Historical Parallel Architecture Model, PRAM</vt:lpstr>
      <vt:lpstr>Candidate Type Architecture (CTA Model)</vt:lpstr>
      <vt:lpstr>Estimated Values for Lambda</vt:lpstr>
      <vt:lpstr>Key Lesson from CTA</vt:lpstr>
      <vt:lpstr>Back to Abstract Parallel Architecture</vt:lpstr>
      <vt:lpstr>Memory Reference Mechanisms</vt:lpstr>
      <vt:lpstr>Brief Discussion</vt:lpstr>
      <vt:lpstr>Conceptual: CTA for Shared Memory Architectures?</vt:lpstr>
      <vt:lpstr>Summary of Lecture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VuVanThieu</dc:creator>
  <cp:lastModifiedBy>VuVanThieu</cp:lastModifiedBy>
  <cp:revision>71</cp:revision>
  <dcterms:created xsi:type="dcterms:W3CDTF">2006-08-16T00:00:00Z</dcterms:created>
  <dcterms:modified xsi:type="dcterms:W3CDTF">2016-01-12T08:52:56Z</dcterms:modified>
</cp:coreProperties>
</file>