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8" r:id="rId63"/>
    <p:sldId id="317" r:id="rId64"/>
    <p:sldId id="320" r:id="rId65"/>
    <p:sldId id="322" r:id="rId66"/>
    <p:sldId id="324" r:id="rId67"/>
    <p:sldId id="325" r:id="rId68"/>
    <p:sldId id="326" r:id="rId69"/>
    <p:sldId id="327" r:id="rId70"/>
    <p:sldId id="328" r:id="rId71"/>
    <p:sldId id="329" r:id="rId72"/>
    <p:sldId id="351"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2" r:id="rId95"/>
    <p:sldId id="354" r:id="rId96"/>
    <p:sldId id="353" r:id="rId97"/>
    <p:sldId id="355" r:id="rId9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66" d="100"/>
          <a:sy n="66" d="100"/>
        </p:scale>
        <p:origin x="-1944" y="-25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4710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560D561-F41D-41E1-B437-D020A4E593F0}"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BE1C09-C112-425E-A58B-CBC23E8A54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B4EC6D-B544-4E22-88B9-F90B192B5177}"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8690B1-9788-417E-8056-68A85E1D20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F93779-C12D-461D-B098-8E18FBE64C06}"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0B609A-6D4E-4458-B335-99108EDE95A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E4C7B5-8184-44DD-990A-2F8C9F86C0FA}"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390E87-82B2-49C2-A30F-07C1BEBA5F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5F3A4A8-F2CE-485F-9FC9-E775E223500A}" type="datetimeFigureOut">
              <a:rPr lang="en-US"/>
              <a:pPr>
                <a:defRPr/>
              </a:pPr>
              <a:t>1/12/2016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36B24D-1FA2-450F-868A-1328248DD9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CC411FB-84B1-4AD6-9160-33896891ACD7}"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2281DA-F744-4EC6-9808-714601A88D7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8659FF0-06E1-46DE-96B1-2128F953E1B1}" type="datetimeFigureOut">
              <a:rPr lang="en-US"/>
              <a:pPr>
                <a:defRPr/>
              </a:pPr>
              <a:t>1/12/2016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0F9F02A-5385-4C16-A1BF-C7C0415EF7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2133F58-9D3E-4BD5-BFAD-975F27E3497D}" type="datetimeFigureOut">
              <a:rPr lang="en-US"/>
              <a:pPr>
                <a:defRPr/>
              </a:pPr>
              <a:t>1/12/2016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2A5D872-5E42-44D3-9234-8DDEAE5238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D93973-474B-4F24-A84F-6261FC170739}" type="datetimeFigureOut">
              <a:rPr lang="en-US"/>
              <a:pPr>
                <a:defRPr/>
              </a:pPr>
              <a:t>1/12/2016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29C3997-F1A3-49EE-8FF1-0B83695D764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34F9DC-0374-4BD6-A8F4-A53E810C3D0D}"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20724D-BD9A-43C2-BA8A-E5FCDA76F7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2472642-D812-4A36-A346-8F812C269DCA}" type="datetimeFigureOut">
              <a:rPr lang="en-US"/>
              <a:pPr>
                <a:defRPr/>
              </a:pPr>
              <a:t>1/12/2016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C52CB8-7710-4F77-95CB-517319DCFC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7AE4566-AFB6-4335-AB1B-BF0BD590AF0A}" type="datetimeFigureOut">
              <a:rPr lang="en-US"/>
              <a:pPr>
                <a:defRPr/>
              </a:pPr>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4D19F2-372C-4248-A5DC-D9ECFC9212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cs.kent.edu/~jbaker/PDC-F07/" TargetMode="External"/><Relationship Id="rId2" Type="http://schemas.openxmlformats.org/officeDocument/2006/relationships/hyperlink" Target="http://www.cs.washington.edu/education/courses/524/08w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hyperlink" Target="http://www.cs.kent.edu/~jbaker/PDC-F10/"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hyperlink" Target="http://www.cs.kent.edu/~jbaker/PDC-F10/"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Office_Excel_Chart1.xls"/><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Excel_Chart2.xls"/><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Office_Excel_Chart3.xl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Office_Excel_Chart4.xls"/><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914400"/>
            <a:ext cx="7696200" cy="5562600"/>
          </a:xfrm>
        </p:spPr>
        <p:txBody>
          <a:bodyPr rtlCol="0">
            <a:normAutofit fontScale="90000"/>
          </a:bodyPr>
          <a:lstStyle/>
          <a:p>
            <a:pPr eaLnBrk="1" fontAlgn="auto" hangingPunct="1">
              <a:spcAft>
                <a:spcPts val="0"/>
              </a:spcAft>
              <a:defRPr/>
            </a:pP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Parallel Programming</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Chapter 3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Introduction to Parallel Architectures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r>
              <a:rPr lang="en-US" sz="2800" dirty="0" smtClean="0">
                <a:latin typeface="Helvetica" pitchFamily="-111" charset="0"/>
                <a:ea typeface="ＭＳ Ｐゴシック" pitchFamily="-111" charset="-128"/>
              </a:rPr>
              <a:t/>
            </a:r>
            <a:br>
              <a:rPr lang="en-US" sz="2800" dirty="0" smtClean="0">
                <a:latin typeface="Helvetica" pitchFamily="-111" charset="0"/>
                <a:ea typeface="ＭＳ Ｐゴシック" pitchFamily="-111" charset="-128"/>
              </a:rPr>
            </a:br>
            <a:r>
              <a:rPr lang="en-US" sz="2800" dirty="0" smtClean="0">
                <a:latin typeface="Helvetica" pitchFamily="-111" charset="0"/>
                <a:ea typeface="ＭＳ Ｐゴシック" pitchFamily="-111" charset="-128"/>
              </a:rPr>
              <a:t>Johnnie Baker</a:t>
            </a:r>
            <a:br>
              <a:rPr lang="en-US" sz="2800" dirty="0" smtClean="0">
                <a:latin typeface="Helvetica" pitchFamily="-111" charset="0"/>
                <a:ea typeface="ＭＳ Ｐゴシック" pitchFamily="-111" charset="-128"/>
              </a:rPr>
            </a:br>
            <a:r>
              <a:rPr lang="en-US" sz="2800" dirty="0" smtClean="0">
                <a:latin typeface="Helvetica" pitchFamily="-111" charset="0"/>
                <a:ea typeface="ＭＳ Ｐゴシック" pitchFamily="-111" charset="-128"/>
              </a:rPr>
              <a:t>January 26 , 2011</a:t>
            </a:r>
            <a:br>
              <a:rPr lang="en-US" sz="2800" dirty="0" smtClean="0">
                <a:latin typeface="Helvetica" pitchFamily="-111" charset="0"/>
                <a:ea typeface="ＭＳ Ｐゴシック" pitchFamily="-111" charset="-128"/>
              </a:rPr>
            </a:br>
            <a:r>
              <a:rPr lang="en-US" dirty="0" smtClean="0">
                <a:latin typeface="Helvetica" pitchFamily="-111" charset="0"/>
                <a:ea typeface="ＭＳ Ｐゴシック" pitchFamily="-111" charset="-128"/>
              </a:rPr>
              <a:t/>
            </a:r>
            <a:br>
              <a:rPr lang="en-US" dirty="0" smtClean="0">
                <a:latin typeface="Helvetica" pitchFamily="-111" charset="0"/>
                <a:ea typeface="ＭＳ Ｐゴシック" pitchFamily="-111" charset="-128"/>
              </a:rPr>
            </a:br>
            <a:endParaRPr lang="en-US" dirty="0" smtClean="0">
              <a:latin typeface="Helvetica" pitchFamily="-111" charset="0"/>
              <a:ea typeface="ＭＳ Ｐゴシック" pitchFamily="-111" charset="-128"/>
            </a:endParaRPr>
          </a:p>
        </p:txBody>
      </p:sp>
      <p:sp>
        <p:nvSpPr>
          <p:cNvPr id="13315" name="Slide Number Placeholder 4"/>
          <p:cNvSpPr>
            <a:spLocks noGrp="1"/>
          </p:cNvSpPr>
          <p:nvPr>
            <p:ph type="sldNum" sz="quarter" idx="12"/>
          </p:nvPr>
        </p:nvSpPr>
        <p:spPr/>
        <p:txBody>
          <a:bodyPr/>
          <a:lstStyle/>
          <a:p>
            <a:pPr>
              <a:defRPr/>
            </a:pPr>
            <a:fld id="{B4146244-BA53-4EEF-BBCF-E614D52ACBBC}"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562225" y="1371600"/>
            <a:ext cx="4019550" cy="5014913"/>
          </a:xfrm>
          <a:prstGeom prst="rect">
            <a:avLst/>
          </a:prstGeom>
          <a:noFill/>
          <a:ln w="9525">
            <a:noFill/>
            <a:miter lim="800000"/>
            <a:headEnd/>
            <a:tailEnd/>
          </a:ln>
        </p:spPr>
      </p:pic>
      <p:sp>
        <p:nvSpPr>
          <p:cNvPr id="11267" name="TextBox 1"/>
          <p:cNvSpPr txBox="1">
            <a:spLocks noChangeArrowheads="1"/>
          </p:cNvSpPr>
          <p:nvPr/>
        </p:nvSpPr>
        <p:spPr bwMode="auto">
          <a:xfrm>
            <a:off x="685800" y="381000"/>
            <a:ext cx="7772400" cy="708025"/>
          </a:xfrm>
          <a:prstGeom prst="rect">
            <a:avLst/>
          </a:prstGeom>
          <a:noFill/>
          <a:ln w="9525">
            <a:noFill/>
            <a:miter lim="800000"/>
            <a:headEnd/>
            <a:tailEnd/>
          </a:ln>
        </p:spPr>
        <p:txBody>
          <a:bodyPr>
            <a:spAutoFit/>
          </a:bodyPr>
          <a:lstStyle/>
          <a:p>
            <a:pPr algn="ctr"/>
            <a:r>
              <a:rPr lang="en-US" sz="4000"/>
              <a:t>Skip this Slide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557463" y="1824038"/>
            <a:ext cx="4029075" cy="3209925"/>
          </a:xfrm>
          <a:prstGeom prst="rect">
            <a:avLst/>
          </a:prstGeom>
          <a:noFill/>
          <a:ln w="9525">
            <a:noFill/>
            <a:miter lim="800000"/>
            <a:headEnd/>
            <a:tailEnd/>
          </a:ln>
        </p:spPr>
      </p:pic>
      <p:sp>
        <p:nvSpPr>
          <p:cNvPr id="12291" name="TextBox 1"/>
          <p:cNvSpPr txBox="1">
            <a:spLocks noChangeArrowheads="1"/>
          </p:cNvSpPr>
          <p:nvPr/>
        </p:nvSpPr>
        <p:spPr bwMode="auto">
          <a:xfrm>
            <a:off x="609600" y="392113"/>
            <a:ext cx="7848600" cy="708025"/>
          </a:xfrm>
          <a:prstGeom prst="rect">
            <a:avLst/>
          </a:prstGeom>
          <a:noFill/>
          <a:ln w="9525">
            <a:noFill/>
            <a:miter lim="800000"/>
            <a:headEnd/>
            <a:tailEnd/>
          </a:ln>
        </p:spPr>
        <p:txBody>
          <a:bodyPr>
            <a:spAutoFit/>
          </a:bodyPr>
          <a:lstStyle/>
          <a:p>
            <a:pPr algn="ctr"/>
            <a:r>
              <a:rPr lang="en-US" sz="4000"/>
              <a:t>Skip this Slide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490788" y="1852613"/>
            <a:ext cx="4162425" cy="3152775"/>
          </a:xfrm>
          <a:prstGeom prst="rect">
            <a:avLst/>
          </a:prstGeom>
          <a:noFill/>
          <a:ln w="9525">
            <a:noFill/>
            <a:miter lim="800000"/>
            <a:headEnd/>
            <a:tailEnd/>
          </a:ln>
        </p:spPr>
      </p:pic>
      <p:sp>
        <p:nvSpPr>
          <p:cNvPr id="13315" name="TextBox 1"/>
          <p:cNvSpPr txBox="1">
            <a:spLocks noChangeArrowheads="1"/>
          </p:cNvSpPr>
          <p:nvPr/>
        </p:nvSpPr>
        <p:spPr bwMode="auto">
          <a:xfrm>
            <a:off x="304800" y="228600"/>
            <a:ext cx="8610600" cy="708025"/>
          </a:xfrm>
          <a:prstGeom prst="rect">
            <a:avLst/>
          </a:prstGeom>
          <a:noFill/>
          <a:ln w="9525">
            <a:noFill/>
            <a:miter lim="800000"/>
            <a:headEnd/>
            <a:tailEnd/>
          </a:ln>
        </p:spPr>
        <p:txBody>
          <a:bodyPr>
            <a:spAutoFit/>
          </a:bodyPr>
          <a:lstStyle/>
          <a:p>
            <a:pPr algn="ctr"/>
            <a:r>
              <a:rPr lang="en-US" sz="4000"/>
              <a:t>Skip this Slide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566988" y="1943100"/>
            <a:ext cx="4010025" cy="2971800"/>
          </a:xfrm>
          <a:prstGeom prst="rect">
            <a:avLst/>
          </a:prstGeom>
          <a:noFill/>
          <a:ln w="9525">
            <a:noFill/>
            <a:miter lim="800000"/>
            <a:headEnd/>
            <a:tailEnd/>
          </a:ln>
        </p:spPr>
      </p:pic>
      <p:sp>
        <p:nvSpPr>
          <p:cNvPr id="14339" name="TextBox 1"/>
          <p:cNvSpPr txBox="1">
            <a:spLocks noChangeArrowheads="1"/>
          </p:cNvSpPr>
          <p:nvPr/>
        </p:nvSpPr>
        <p:spPr bwMode="auto">
          <a:xfrm>
            <a:off x="838200" y="381000"/>
            <a:ext cx="7620000" cy="708025"/>
          </a:xfrm>
          <a:prstGeom prst="rect">
            <a:avLst/>
          </a:prstGeom>
          <a:noFill/>
          <a:ln w="9525">
            <a:noFill/>
            <a:miter lim="800000"/>
            <a:headEnd/>
            <a:tailEnd/>
          </a:ln>
        </p:spPr>
        <p:txBody>
          <a:bodyPr>
            <a:spAutoFit/>
          </a:bodyPr>
          <a:lstStyle/>
          <a:p>
            <a:pPr algn="ctr"/>
            <a:r>
              <a:rPr lang="en-US" sz="4000"/>
              <a:t>Skip this Slide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566988" y="1914525"/>
            <a:ext cx="4010025" cy="3028950"/>
          </a:xfrm>
          <a:prstGeom prst="rect">
            <a:avLst/>
          </a:prstGeom>
          <a:noFill/>
          <a:ln w="9525">
            <a:noFill/>
            <a:miter lim="800000"/>
            <a:headEnd/>
            <a:tailEnd/>
          </a:ln>
        </p:spPr>
      </p:pic>
      <p:sp>
        <p:nvSpPr>
          <p:cNvPr id="15363" name="TextBox 1"/>
          <p:cNvSpPr txBox="1">
            <a:spLocks noChangeArrowheads="1"/>
          </p:cNvSpPr>
          <p:nvPr/>
        </p:nvSpPr>
        <p:spPr bwMode="auto">
          <a:xfrm>
            <a:off x="685800" y="304800"/>
            <a:ext cx="7924800" cy="708025"/>
          </a:xfrm>
          <a:prstGeom prst="rect">
            <a:avLst/>
          </a:prstGeom>
          <a:noFill/>
          <a:ln w="9525">
            <a:noFill/>
            <a:miter lim="800000"/>
            <a:headEnd/>
            <a:tailEnd/>
          </a:ln>
        </p:spPr>
        <p:txBody>
          <a:bodyPr>
            <a:spAutoFit/>
          </a:bodyPr>
          <a:lstStyle/>
          <a:p>
            <a:pPr algn="ctr"/>
            <a:r>
              <a:rPr lang="en-US" sz="4000"/>
              <a:t>Skip this Slide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0" y="-76200"/>
            <a:ext cx="9144000" cy="693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References</a:t>
            </a:r>
          </a:p>
        </p:txBody>
      </p:sp>
      <p:sp>
        <p:nvSpPr>
          <p:cNvPr id="3075" name="Content Placeholder 2"/>
          <p:cNvSpPr>
            <a:spLocks noGrp="1"/>
          </p:cNvSpPr>
          <p:nvPr>
            <p:ph idx="1"/>
          </p:nvPr>
        </p:nvSpPr>
        <p:spPr/>
        <p:txBody>
          <a:bodyPr/>
          <a:lstStyle/>
          <a:p>
            <a:pPr eaLnBrk="1" hangingPunct="1"/>
            <a:r>
              <a:rPr lang="en-US" sz="2400" smtClean="0"/>
              <a:t>The PDF slides (i.e., ones with the black stripe across the top) were created by Larry Snyder,  co-author of text: </a:t>
            </a:r>
            <a:r>
              <a:rPr lang="en-US" sz="2400" smtClean="0">
                <a:ea typeface="ＭＳ Ｐゴシック" pitchFamily="34" charset="-128"/>
                <a:hlinkClick r:id="rId2"/>
              </a:rPr>
              <a:t>http://www.cs.washington.edu/education/courses/524/08wi/</a:t>
            </a:r>
            <a:endParaRPr lang="en-US" sz="2400" smtClean="0">
              <a:ea typeface="ＭＳ Ｐゴシック" pitchFamily="34" charset="-128"/>
            </a:endParaRPr>
          </a:p>
          <a:p>
            <a:pPr eaLnBrk="1" hangingPunct="1"/>
            <a:r>
              <a:rPr lang="en-US" sz="2400" smtClean="0">
                <a:ea typeface="ＭＳ Ｐゴシック" pitchFamily="34" charset="-128"/>
              </a:rPr>
              <a:t>Calvin Lin and Lawrence Snyder, Principles of Parallel Programming, Addison Wesley,  2009 (Textbook)</a:t>
            </a:r>
          </a:p>
          <a:p>
            <a:pPr eaLnBrk="1" hangingPunct="1"/>
            <a:r>
              <a:rPr lang="en-US" sz="2400" smtClean="0">
                <a:ea typeface="ＭＳ Ｐゴシック" pitchFamily="34" charset="-128"/>
              </a:rPr>
              <a:t>Johnnie Baker, Slides for course, Parallel &amp; Distributed Processing, </a:t>
            </a:r>
            <a:r>
              <a:rPr lang="en-US" sz="2400" smtClean="0">
                <a:ea typeface="ＭＳ Ｐゴシック" pitchFamily="34" charset="-128"/>
                <a:hlinkClick r:id="rId3"/>
              </a:rPr>
              <a:t>http://www.cs.kent.edu/~jbaker/PDC-F08/</a:t>
            </a:r>
            <a:endParaRPr lang="en-US" sz="2400" smtClean="0">
              <a:ea typeface="ＭＳ Ｐゴシック" pitchFamily="34" charset="-128"/>
            </a:endParaRPr>
          </a:p>
          <a:p>
            <a:pPr eaLnBrk="1" hangingPunct="1"/>
            <a:r>
              <a:rPr lang="en-US" sz="2400" smtClean="0">
                <a:ea typeface="ＭＳ Ｐゴシック" pitchFamily="34" charset="-128"/>
              </a:rPr>
              <a:t>Selim Akl, Parallel Computations: Models &amp; Methods, Prentice Hall,   1997.</a:t>
            </a:r>
          </a:p>
          <a:p>
            <a:pPr eaLnBrk="1" hangingPunct="1"/>
            <a:r>
              <a:rPr lang="en-US" sz="2400" smtClean="0">
                <a:ea typeface="ＭＳ Ｐゴシック" pitchFamily="34" charset="-128"/>
              </a:rPr>
              <a:t>Michael Quinn, Parallel Programming in C with MPI and OpenMP, McGraw Hill, 2004.</a:t>
            </a:r>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srcRect/>
          <a:stretch>
            <a:fillRect/>
          </a:stretch>
        </p:blipFill>
        <p:spPr bwMode="auto">
          <a:xfrm>
            <a:off x="0" y="0"/>
            <a:ext cx="9372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2"/>
          <a:srcRect/>
          <a:stretch>
            <a:fillRect/>
          </a:stretch>
        </p:blipFill>
        <p:spPr bwMode="auto">
          <a:xfrm>
            <a:off x="0" y="-76200"/>
            <a:ext cx="9144000" cy="693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220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0" y="0"/>
            <a:ext cx="9296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SKIP - Not Assigned</a:t>
            </a:r>
          </a:p>
        </p:txBody>
      </p:sp>
      <p:pic>
        <p:nvPicPr>
          <p:cNvPr id="64515" name="Picture 2"/>
          <p:cNvPicPr>
            <a:picLocks noChangeAspect="1" noChangeArrowheads="1"/>
          </p:cNvPicPr>
          <p:nvPr/>
        </p:nvPicPr>
        <p:blipFill>
          <a:blip r:embed="rId2"/>
          <a:srcRect/>
          <a:stretch>
            <a:fillRect/>
          </a:stretch>
        </p:blipFill>
        <p:spPr bwMode="auto">
          <a:xfrm>
            <a:off x="1223963" y="1533525"/>
            <a:ext cx="6696075" cy="509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SKIP - Not Assigned</a:t>
            </a:r>
          </a:p>
        </p:txBody>
      </p:sp>
      <p:pic>
        <p:nvPicPr>
          <p:cNvPr id="65539" name="Picture 2"/>
          <p:cNvPicPr>
            <a:picLocks noChangeAspect="1" noChangeArrowheads="1"/>
          </p:cNvPicPr>
          <p:nvPr/>
        </p:nvPicPr>
        <p:blipFill>
          <a:blip r:embed="rId2"/>
          <a:srcRect/>
          <a:stretch>
            <a:fillRect/>
          </a:stretch>
        </p:blipFill>
        <p:spPr bwMode="auto">
          <a:xfrm>
            <a:off x="1271588" y="1590675"/>
            <a:ext cx="6600825" cy="503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a:xfrm>
            <a:off x="685800" y="1219200"/>
            <a:ext cx="7772400" cy="1470025"/>
          </a:xfrm>
        </p:spPr>
        <p:txBody>
          <a:bodyPr/>
          <a:lstStyle/>
          <a:p>
            <a:r>
              <a:rPr lang="en-US" smtClean="0"/>
              <a:t>Additional Slides on Performance Analysis </a:t>
            </a:r>
          </a:p>
        </p:txBody>
      </p:sp>
      <p:sp>
        <p:nvSpPr>
          <p:cNvPr id="3" name="Subtitle 2"/>
          <p:cNvSpPr>
            <a:spLocks noGrp="1"/>
          </p:cNvSpPr>
          <p:nvPr>
            <p:ph type="subTitle" idx="1"/>
          </p:nvPr>
        </p:nvSpPr>
        <p:spPr>
          <a:xfrm>
            <a:off x="1295400" y="2971800"/>
            <a:ext cx="6400800" cy="2286000"/>
          </a:xfrm>
        </p:spPr>
        <p:txBody>
          <a:bodyPr/>
          <a:lstStyle/>
          <a:p>
            <a:pPr>
              <a:defRPr/>
            </a:pPr>
            <a:r>
              <a:rPr lang="en-US" dirty="0" smtClean="0">
                <a:ea typeface="ＭＳ Ｐゴシック" pitchFamily="34" charset="-128"/>
              </a:rPr>
              <a:t>Johnnie Baker</a:t>
            </a:r>
          </a:p>
          <a:p>
            <a:pPr>
              <a:defRPr/>
            </a:pPr>
            <a:r>
              <a:rPr lang="en-US" dirty="0" smtClean="0">
                <a:ea typeface="ＭＳ Ｐゴシック" pitchFamily="34" charset="-128"/>
              </a:rPr>
              <a:t>Course taught in Fall 2010</a:t>
            </a:r>
          </a:p>
          <a:p>
            <a:pPr>
              <a:defRPr/>
            </a:pPr>
            <a:r>
              <a:rPr lang="en-US" dirty="0" smtClean="0">
                <a:ea typeface="ＭＳ Ｐゴシック" pitchFamily="34" charset="-128"/>
              </a:rPr>
              <a:t>Parallel &amp; Distributed Processing </a:t>
            </a:r>
          </a:p>
          <a:p>
            <a:pPr>
              <a:defRPr/>
            </a:pPr>
            <a:r>
              <a:rPr lang="en-US" dirty="0" smtClean="0">
                <a:ea typeface="ＭＳ Ｐゴシック" pitchFamily="34" charset="-128"/>
              </a:rPr>
              <a:t>Chapter 7: Performance Analysis</a:t>
            </a:r>
          </a:p>
          <a:p>
            <a:pPr>
              <a:defRPr/>
            </a:pPr>
            <a:endParaRPr lang="en-US" dirty="0"/>
          </a:p>
        </p:txBody>
      </p:sp>
      <p:sp>
        <p:nvSpPr>
          <p:cNvPr id="4" name="Subtitle 2"/>
          <p:cNvSpPr txBox="1">
            <a:spLocks/>
          </p:cNvSpPr>
          <p:nvPr/>
        </p:nvSpPr>
        <p:spPr bwMode="auto">
          <a:xfrm>
            <a:off x="685800" y="5486400"/>
            <a:ext cx="7772400" cy="762000"/>
          </a:xfrm>
          <a:prstGeom prst="rect">
            <a:avLst/>
          </a:prstGeom>
          <a:noFill/>
          <a:ln w="9525">
            <a:noFill/>
            <a:miter lim="800000"/>
            <a:headEnd/>
            <a:tailEnd/>
          </a:ln>
        </p:spPr>
        <p:txBody>
          <a:bodyPr/>
          <a:lstStyle/>
          <a:p>
            <a:pPr algn="ctr" eaLnBrk="0" hangingPunct="0">
              <a:spcBef>
                <a:spcPct val="20000"/>
              </a:spcBef>
              <a:buFont typeface="Arial" charset="0"/>
              <a:buNone/>
              <a:defRPr/>
            </a:pPr>
            <a:r>
              <a:rPr lang="en-US" sz="3200" dirty="0">
                <a:solidFill>
                  <a:schemeClr val="tx1">
                    <a:tint val="75000"/>
                  </a:schemeClr>
                </a:solidFill>
                <a:latin typeface="+mn-lt"/>
                <a:ea typeface="ＭＳ Ｐゴシック" pitchFamily="34" charset="-128"/>
              </a:rPr>
              <a:t> </a:t>
            </a:r>
            <a:r>
              <a:rPr lang="en-US" sz="3200" dirty="0">
                <a:solidFill>
                  <a:schemeClr val="tx1">
                    <a:tint val="75000"/>
                  </a:schemeClr>
                </a:solidFill>
                <a:latin typeface="+mn-lt"/>
                <a:ea typeface="ＭＳ Ｐゴシック" pitchFamily="34" charset="-128"/>
                <a:hlinkClick r:id="rId2"/>
              </a:rPr>
              <a:t>http://www.cs.kent.edu/~jbaker/PDC-F10/</a:t>
            </a:r>
            <a:endParaRPr lang="en-US" sz="3200" dirty="0">
              <a:solidFill>
                <a:schemeClr val="tx1">
                  <a:tint val="75000"/>
                </a:schemeClr>
              </a:solidFill>
              <a:latin typeface="+mn-lt"/>
              <a:ea typeface="ＭＳ Ｐゴシック" pitchFamily="34" charset="-128"/>
            </a:endParaRPr>
          </a:p>
          <a:p>
            <a:pPr algn="ctr" eaLnBrk="0" hangingPunct="0">
              <a:spcBef>
                <a:spcPct val="20000"/>
              </a:spcBef>
              <a:buFont typeface="Arial" charset="0"/>
              <a:buNone/>
              <a:defRPr/>
            </a:pPr>
            <a:endParaRPr lang="en-US" sz="3200" dirty="0">
              <a:solidFill>
                <a:schemeClr val="tx1">
                  <a:tint val="75000"/>
                </a:schemeClr>
              </a:solidFill>
              <a:latin typeface="+mn-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9C55F0-0614-4A58-B407-0F1226066231}" type="slidenum">
              <a:rPr lang="en-US"/>
              <a:pPr>
                <a:defRPr/>
              </a:pPr>
              <a:t>65</a:t>
            </a:fld>
            <a:endParaRPr lang="en-US"/>
          </a:p>
        </p:txBody>
      </p:sp>
      <p:sp>
        <p:nvSpPr>
          <p:cNvPr id="67587" name="Rectangle 2"/>
          <p:cNvSpPr>
            <a:spLocks noGrp="1" noChangeArrowheads="1"/>
          </p:cNvSpPr>
          <p:nvPr>
            <p:ph type="title"/>
          </p:nvPr>
        </p:nvSpPr>
        <p:spPr>
          <a:xfrm>
            <a:off x="457200" y="274638"/>
            <a:ext cx="8229600" cy="792162"/>
          </a:xfrm>
        </p:spPr>
        <p:txBody>
          <a:bodyPr/>
          <a:lstStyle/>
          <a:p>
            <a:r>
              <a:rPr lang="en-US" smtClean="0"/>
              <a:t>References</a:t>
            </a:r>
          </a:p>
        </p:txBody>
      </p:sp>
      <p:sp>
        <p:nvSpPr>
          <p:cNvPr id="78852" name="Rectangle 3"/>
          <p:cNvSpPr>
            <a:spLocks noGrp="1" noChangeArrowheads="1"/>
          </p:cNvSpPr>
          <p:nvPr>
            <p:ph type="body" idx="1"/>
          </p:nvPr>
        </p:nvSpPr>
        <p:spPr>
          <a:xfrm>
            <a:off x="457200" y="1371600"/>
            <a:ext cx="8229600" cy="4754563"/>
          </a:xfrm>
        </p:spPr>
        <p:txBody>
          <a:bodyPr/>
          <a:lstStyle/>
          <a:p>
            <a:pPr marL="609600" indent="-609600">
              <a:lnSpc>
                <a:spcPct val="80000"/>
              </a:lnSpc>
              <a:defRPr/>
            </a:pPr>
            <a:r>
              <a:rPr lang="en-US" sz="2400" dirty="0" smtClean="0"/>
              <a:t>Slides are from my Fall 2010 “Parallel and Distributed Computing” course at website </a:t>
            </a:r>
            <a:r>
              <a:rPr lang="en-US" sz="2400" dirty="0" smtClean="0">
                <a:solidFill>
                  <a:schemeClr val="tx1">
                    <a:tint val="75000"/>
                  </a:schemeClr>
                </a:solidFill>
                <a:ea typeface="ＭＳ Ｐゴシック" pitchFamily="34" charset="-128"/>
                <a:hlinkClick r:id="rId2"/>
              </a:rPr>
              <a:t>http://www.cs.kent.edu/~jbaker/PDC-F10/</a:t>
            </a:r>
            <a:endParaRPr lang="en-US" sz="2400" dirty="0" smtClean="0"/>
          </a:p>
          <a:p>
            <a:pPr marL="609600" indent="-609600">
              <a:lnSpc>
                <a:spcPct val="80000"/>
              </a:lnSpc>
              <a:defRPr/>
            </a:pPr>
            <a:r>
              <a:rPr lang="en-US" sz="2400" dirty="0" smtClean="0"/>
              <a:t>(</a:t>
            </a:r>
            <a:r>
              <a:rPr lang="en-US" sz="2400" u="sng" dirty="0" smtClean="0"/>
              <a:t>Primary Reference</a:t>
            </a:r>
            <a:r>
              <a:rPr lang="en-US" sz="2400" dirty="0" smtClean="0"/>
              <a:t>): </a:t>
            </a:r>
            <a:r>
              <a:rPr lang="en-US" sz="2400" dirty="0" err="1" smtClean="0"/>
              <a:t>Selim</a:t>
            </a:r>
            <a:r>
              <a:rPr lang="en-US" sz="2400" dirty="0" smtClean="0"/>
              <a:t> </a:t>
            </a:r>
            <a:r>
              <a:rPr lang="en-US" sz="2400" dirty="0" err="1" smtClean="0"/>
              <a:t>Akl</a:t>
            </a:r>
            <a:r>
              <a:rPr lang="en-US" sz="2400" dirty="0" smtClean="0"/>
              <a:t>, “Parallel Computation: Models and Methods”, Prentice Hall, 1997, Updated online version available through website.</a:t>
            </a:r>
          </a:p>
          <a:p>
            <a:pPr marL="609600" indent="-609600">
              <a:lnSpc>
                <a:spcPct val="80000"/>
              </a:lnSpc>
              <a:defRPr/>
            </a:pPr>
            <a:r>
              <a:rPr lang="en-US" sz="2400" dirty="0" smtClean="0"/>
              <a:t>(</a:t>
            </a:r>
            <a:r>
              <a:rPr lang="en-US" sz="2400" u="sng" dirty="0" smtClean="0"/>
              <a:t>Secondary </a:t>
            </a:r>
            <a:r>
              <a:rPr lang="en-US" sz="2400" dirty="0" smtClean="0"/>
              <a:t>Reference) Michael Quinn, Parallel Programming in C with MPI and Open MP, Ch. 7, McGraw Hill, 2004. (</a:t>
            </a:r>
            <a:r>
              <a:rPr lang="en-US" sz="2400" u="sng" dirty="0" smtClean="0"/>
              <a:t>Course Textbook PDC-F10</a:t>
            </a:r>
            <a:endParaRPr lang="en-US" sz="2400" dirty="0" smtClean="0"/>
          </a:p>
          <a:p>
            <a:pPr marL="609600" indent="-609600">
              <a:lnSpc>
                <a:spcPct val="80000"/>
              </a:lnSpc>
              <a:defRPr/>
            </a:pPr>
            <a:r>
              <a:rPr lang="en-US" sz="2400" dirty="0" smtClean="0"/>
              <a:t>Barry Wilkinson and Michael Allen, “Parallel Programming: Techniques and Applications Using Networked Workstations and Parallel Computers ”, Prentice Hall, First Edition 1999 or Second Edition 2005, Chapter 1.</a:t>
            </a:r>
          </a:p>
          <a:p>
            <a:pPr marL="609600" indent="-609600">
              <a:lnSpc>
                <a:spcPct val="80000"/>
              </a:lnSpc>
              <a:defRPr/>
            </a:pPr>
            <a:endParaRPr lang="en-US" sz="2400" dirty="0" smtClean="0"/>
          </a:p>
          <a:p>
            <a:pPr marL="609600" indent="-609600">
              <a:lnSpc>
                <a:spcPct val="80000"/>
              </a:lnSpc>
              <a:defRPr/>
            </a:pPr>
            <a:endParaRPr lang="en-US" sz="2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1E345EA-8842-4792-9135-A76B17779359}" type="slidenum">
              <a:rPr lang="en-US"/>
              <a:pPr>
                <a:defRPr/>
              </a:pPr>
              <a:t>66</a:t>
            </a:fld>
            <a:endParaRPr lang="en-US"/>
          </a:p>
        </p:txBody>
      </p:sp>
      <p:sp>
        <p:nvSpPr>
          <p:cNvPr id="68611"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a:xfrm>
            <a:off x="457200" y="1447800"/>
            <a:ext cx="8229600" cy="4983163"/>
          </a:xfrm>
        </p:spPr>
        <p:txBody>
          <a:bodyPr/>
          <a:lstStyle/>
          <a:p>
            <a:pPr>
              <a:lnSpc>
                <a:spcPct val="90000"/>
              </a:lnSpc>
            </a:pPr>
            <a:r>
              <a:rPr lang="en-US" smtClean="0"/>
              <a:t>Speedup</a:t>
            </a:r>
          </a:p>
          <a:p>
            <a:pPr>
              <a:lnSpc>
                <a:spcPct val="90000"/>
              </a:lnSpc>
            </a:pPr>
            <a:r>
              <a:rPr lang="en-US" smtClean="0"/>
              <a:t>Superlinearity Issues</a:t>
            </a:r>
          </a:p>
          <a:p>
            <a:pPr>
              <a:lnSpc>
                <a:spcPct val="90000"/>
              </a:lnSpc>
            </a:pPr>
            <a:r>
              <a:rPr lang="en-US" smtClean="0"/>
              <a:t>Speedup Analysis</a:t>
            </a:r>
          </a:p>
          <a:p>
            <a:pPr>
              <a:lnSpc>
                <a:spcPct val="90000"/>
              </a:lnSpc>
            </a:pPr>
            <a:r>
              <a:rPr lang="en-US" smtClean="0"/>
              <a:t>Cost </a:t>
            </a:r>
          </a:p>
          <a:p>
            <a:pPr>
              <a:lnSpc>
                <a:spcPct val="90000"/>
              </a:lnSpc>
            </a:pPr>
            <a:r>
              <a:rPr lang="en-US" smtClean="0"/>
              <a:t>Efficiency</a:t>
            </a:r>
          </a:p>
          <a:p>
            <a:pPr>
              <a:lnSpc>
                <a:spcPct val="90000"/>
              </a:lnSpc>
            </a:pPr>
            <a:r>
              <a:rPr lang="en-US" smtClean="0"/>
              <a:t>Amdahl’s Law</a:t>
            </a:r>
          </a:p>
          <a:p>
            <a:pPr>
              <a:lnSpc>
                <a:spcPct val="90000"/>
              </a:lnSpc>
            </a:pPr>
            <a:r>
              <a:rPr lang="en-US" smtClean="0"/>
              <a:t>Gustafson’s Law and Gustafson-Baris’s Law</a:t>
            </a:r>
          </a:p>
          <a:p>
            <a:pPr>
              <a:lnSpc>
                <a:spcPct val="90000"/>
              </a:lnSpc>
            </a:pPr>
            <a:r>
              <a:rPr lang="en-US" smtClean="0"/>
              <a:t>Amdahl Effect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left)">
                                      <p:cBhvr>
                                        <p:cTn id="22" dur="5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left)">
                                      <p:cBhvr>
                                        <p:cTn id="27" dur="500"/>
                                        <p:tgtEl>
                                          <p:spTgt spid="12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wipe(left)">
                                      <p:cBhvr>
                                        <p:cTn id="32" dur="500"/>
                                        <p:tgtEl>
                                          <p:spTgt spid="12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wipe(left)">
                                      <p:cBhvr>
                                        <p:cTn id="37" dur="500"/>
                                        <p:tgtEl>
                                          <p:spTgt spid="12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wipe(left)">
                                      <p:cBhvr>
                                        <p:cTn id="42"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4F6E24-3196-4061-B637-73FF778FE35C}" type="slidenum">
              <a:rPr lang="en-US"/>
              <a:pPr>
                <a:defRPr/>
              </a:pPr>
              <a:t>67</a:t>
            </a:fld>
            <a:endParaRPr lang="en-US"/>
          </a:p>
        </p:txBody>
      </p:sp>
      <p:sp>
        <p:nvSpPr>
          <p:cNvPr id="69635" name="Rectangle 2"/>
          <p:cNvSpPr>
            <a:spLocks noGrp="1" noChangeArrowheads="1"/>
          </p:cNvSpPr>
          <p:nvPr>
            <p:ph type="title"/>
          </p:nvPr>
        </p:nvSpPr>
        <p:spPr>
          <a:xfrm>
            <a:off x="457200" y="228600"/>
            <a:ext cx="8229600" cy="868363"/>
          </a:xfrm>
        </p:spPr>
        <p:txBody>
          <a:bodyPr/>
          <a:lstStyle/>
          <a:p>
            <a:r>
              <a:rPr lang="en-US" sz="4000" smtClean="0"/>
              <a:t>Speedup</a:t>
            </a:r>
          </a:p>
        </p:txBody>
      </p:sp>
      <p:sp>
        <p:nvSpPr>
          <p:cNvPr id="13315" name="Rectangle 3"/>
          <p:cNvSpPr>
            <a:spLocks noGrp="1" noChangeArrowheads="1"/>
          </p:cNvSpPr>
          <p:nvPr>
            <p:ph type="body" idx="1"/>
          </p:nvPr>
        </p:nvSpPr>
        <p:spPr>
          <a:xfrm>
            <a:off x="457200" y="1143000"/>
            <a:ext cx="8229600" cy="5410200"/>
          </a:xfrm>
        </p:spPr>
        <p:txBody>
          <a:bodyPr/>
          <a:lstStyle/>
          <a:p>
            <a:pPr marL="609600" indent="-609600"/>
            <a:r>
              <a:rPr lang="en-US" sz="2800" smtClean="0"/>
              <a:t>Speedup measures increase in running time due to parallelism. The number of PEs is given by n.</a:t>
            </a:r>
          </a:p>
          <a:p>
            <a:pPr marL="609600" indent="-609600"/>
            <a:r>
              <a:rPr lang="en-US" sz="2800" smtClean="0"/>
              <a:t>S(n) = t</a:t>
            </a:r>
            <a:r>
              <a:rPr lang="en-US" sz="2800" baseline="-25000" smtClean="0"/>
              <a:t>s</a:t>
            </a:r>
            <a:r>
              <a:rPr lang="en-US" sz="2800" smtClean="0"/>
              <a:t>/t</a:t>
            </a:r>
            <a:r>
              <a:rPr lang="en-US" sz="2800" baseline="-25000" smtClean="0"/>
              <a:t>p</a:t>
            </a:r>
            <a:r>
              <a:rPr lang="en-US" sz="2800" smtClean="0"/>
              <a:t> , where </a:t>
            </a:r>
          </a:p>
          <a:p>
            <a:pPr marL="990600" lvl="1" indent="-533400"/>
            <a:r>
              <a:rPr lang="en-US" sz="2400" smtClean="0"/>
              <a:t>t</a:t>
            </a:r>
            <a:r>
              <a:rPr lang="en-US" sz="2400" baseline="-25000" smtClean="0"/>
              <a:t>s </a:t>
            </a:r>
            <a:r>
              <a:rPr lang="en-US" sz="2400" smtClean="0"/>
              <a:t>is the running time on a single processor, using the fastest known sequential algorithm</a:t>
            </a:r>
          </a:p>
          <a:p>
            <a:pPr marL="990600" lvl="1" indent="-533400"/>
            <a:r>
              <a:rPr lang="en-US" sz="2400" i="1" smtClean="0"/>
              <a:t>t</a:t>
            </a:r>
            <a:r>
              <a:rPr lang="en-US" i="1" baseline="-25000" smtClean="0"/>
              <a:t>p </a:t>
            </a:r>
            <a:r>
              <a:rPr lang="en-US" sz="2400" smtClean="0"/>
              <a:t>is the running time using a  parallel processor.</a:t>
            </a:r>
          </a:p>
          <a:p>
            <a:pPr marL="609600" indent="-609600">
              <a:buFont typeface="Arial" charset="0"/>
              <a:buNone/>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2BAAA74-8636-4706-8C80-84E5FABA0887}" type="slidenum">
              <a:rPr lang="en-US"/>
              <a:pPr>
                <a:defRPr/>
              </a:pPr>
              <a:t>68</a:t>
            </a:fld>
            <a:endParaRPr lang="en-US"/>
          </a:p>
        </p:txBody>
      </p:sp>
      <p:sp>
        <p:nvSpPr>
          <p:cNvPr id="70659" name="Rectangle 2"/>
          <p:cNvSpPr>
            <a:spLocks noGrp="1" noChangeArrowheads="1"/>
          </p:cNvSpPr>
          <p:nvPr>
            <p:ph type="title"/>
          </p:nvPr>
        </p:nvSpPr>
        <p:spPr>
          <a:xfrm>
            <a:off x="457200" y="152400"/>
            <a:ext cx="8229600" cy="762000"/>
          </a:xfrm>
        </p:spPr>
        <p:txBody>
          <a:bodyPr/>
          <a:lstStyle/>
          <a:p>
            <a:r>
              <a:rPr lang="en-US" sz="3600" smtClean="0"/>
              <a:t>Linear Speedup Usually Optimal</a:t>
            </a:r>
          </a:p>
        </p:txBody>
      </p:sp>
      <p:sp>
        <p:nvSpPr>
          <p:cNvPr id="15363" name="Rectangle 3"/>
          <p:cNvSpPr>
            <a:spLocks noGrp="1" noChangeArrowheads="1"/>
          </p:cNvSpPr>
          <p:nvPr>
            <p:ph type="body" idx="1"/>
          </p:nvPr>
        </p:nvSpPr>
        <p:spPr>
          <a:xfrm>
            <a:off x="457200" y="1066800"/>
            <a:ext cx="8229600" cy="5562600"/>
          </a:xfrm>
        </p:spPr>
        <p:txBody>
          <a:bodyPr/>
          <a:lstStyle/>
          <a:p>
            <a:pPr>
              <a:lnSpc>
                <a:spcPct val="80000"/>
              </a:lnSpc>
            </a:pPr>
            <a:r>
              <a:rPr lang="en-US" sz="2400" smtClean="0"/>
              <a:t>Speedup is linear if S(n) = </a:t>
            </a:r>
            <a:r>
              <a:rPr lang="en-US" sz="2400" smtClean="0">
                <a:sym typeface="Symbol" pitchFamily="18" charset="2"/>
              </a:rPr>
              <a:t></a:t>
            </a:r>
            <a:r>
              <a:rPr lang="en-US" sz="2400" smtClean="0"/>
              <a:t>(n) </a:t>
            </a:r>
          </a:p>
          <a:p>
            <a:pPr>
              <a:lnSpc>
                <a:spcPct val="80000"/>
              </a:lnSpc>
            </a:pPr>
            <a:r>
              <a:rPr lang="en-US" sz="2400" u="sng" smtClean="0"/>
              <a:t>Claim</a:t>
            </a:r>
            <a:r>
              <a:rPr lang="en-US" sz="2400" smtClean="0"/>
              <a:t>: The maximum possible speedup for parallel computers with n PEs is </a:t>
            </a:r>
            <a:r>
              <a:rPr lang="en-US" sz="2400" i="1" smtClean="0"/>
              <a:t>n.</a:t>
            </a:r>
            <a:r>
              <a:rPr lang="en-US" sz="2400" smtClean="0"/>
              <a:t> </a:t>
            </a:r>
          </a:p>
          <a:p>
            <a:pPr>
              <a:lnSpc>
                <a:spcPct val="80000"/>
              </a:lnSpc>
            </a:pPr>
            <a:r>
              <a:rPr lang="en-US" sz="2400" u="sng" smtClean="0"/>
              <a:t>Usual Argument</a:t>
            </a:r>
            <a:r>
              <a:rPr lang="en-US" sz="2400" smtClean="0"/>
              <a:t>: (Assume ideal conditions)</a:t>
            </a:r>
          </a:p>
          <a:p>
            <a:pPr lvl="1">
              <a:lnSpc>
                <a:spcPct val="80000"/>
              </a:lnSpc>
            </a:pPr>
            <a:r>
              <a:rPr lang="en-US" sz="2400" smtClean="0"/>
              <a:t>Assume a computation is partitioned perfectly into </a:t>
            </a:r>
            <a:r>
              <a:rPr lang="en-US" sz="2400" i="1" smtClean="0"/>
              <a:t>n</a:t>
            </a:r>
            <a:r>
              <a:rPr lang="en-US" sz="2400" smtClean="0"/>
              <a:t> processes of equal duration.</a:t>
            </a:r>
          </a:p>
          <a:p>
            <a:pPr lvl="1">
              <a:lnSpc>
                <a:spcPct val="80000"/>
              </a:lnSpc>
            </a:pPr>
            <a:r>
              <a:rPr lang="en-US" sz="2400" smtClean="0"/>
              <a:t>Assume no overhead is incurred as a result of this partitioning of the computation – (e.g., partitioning process, information passing,  coordination of processes, etc), </a:t>
            </a:r>
          </a:p>
          <a:p>
            <a:pPr lvl="1">
              <a:lnSpc>
                <a:spcPct val="80000"/>
              </a:lnSpc>
            </a:pPr>
            <a:r>
              <a:rPr lang="en-US" sz="2400" smtClean="0"/>
              <a:t>Under these ideal conditions, the parallel computation will execute </a:t>
            </a:r>
            <a:r>
              <a:rPr lang="en-US" sz="2400" i="1" smtClean="0"/>
              <a:t>n </a:t>
            </a:r>
            <a:r>
              <a:rPr lang="en-US" sz="2400" smtClean="0"/>
              <a:t>times faster than the sequential computation and </a:t>
            </a:r>
          </a:p>
          <a:p>
            <a:pPr lvl="2">
              <a:lnSpc>
                <a:spcPct val="80000"/>
              </a:lnSpc>
            </a:pPr>
            <a:r>
              <a:rPr lang="en-US" smtClean="0"/>
              <a:t>the parallel running time will be </a:t>
            </a:r>
            <a:r>
              <a:rPr lang="en-US" i="1" smtClean="0"/>
              <a:t>t</a:t>
            </a:r>
            <a:r>
              <a:rPr lang="en-US" i="1" baseline="-25000" smtClean="0"/>
              <a:t>s </a:t>
            </a:r>
            <a:r>
              <a:rPr lang="en-US" i="1" smtClean="0"/>
              <a:t>/n</a:t>
            </a:r>
            <a:r>
              <a:rPr lang="en-US" smtClean="0"/>
              <a:t>.</a:t>
            </a:r>
          </a:p>
          <a:p>
            <a:pPr lvl="1">
              <a:lnSpc>
                <a:spcPct val="80000"/>
              </a:lnSpc>
            </a:pPr>
            <a:r>
              <a:rPr lang="en-US" sz="2400" smtClean="0"/>
              <a:t>Then the parallel speedup in this “ideal situation” is </a:t>
            </a:r>
          </a:p>
          <a:p>
            <a:pPr lvl="1" algn="ctr">
              <a:lnSpc>
                <a:spcPct val="80000"/>
              </a:lnSpc>
              <a:buFontTx/>
              <a:buNone/>
            </a:pPr>
            <a:r>
              <a:rPr lang="en-US" sz="2400" i="1" smtClean="0"/>
              <a:t>S(n) = t</a:t>
            </a:r>
            <a:r>
              <a:rPr lang="en-US" sz="2400" i="1" baseline="-25000" smtClean="0"/>
              <a:t>s </a:t>
            </a:r>
            <a:r>
              <a:rPr lang="en-US" sz="2400" i="1" smtClean="0"/>
              <a:t>/(t</a:t>
            </a:r>
            <a:r>
              <a:rPr lang="en-US" sz="2400" i="1" baseline="-25000" smtClean="0"/>
              <a:t>s </a:t>
            </a:r>
            <a:r>
              <a:rPr lang="en-US" sz="2400" i="1" smtClean="0"/>
              <a:t>/n)  = n</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7C7503-E1B0-4D7F-ACF4-FC0F3FB54499}" type="slidenum">
              <a:rPr lang="en-US"/>
              <a:pPr>
                <a:defRPr/>
              </a:pPr>
              <a:t>69</a:t>
            </a:fld>
            <a:endParaRPr lang="en-US"/>
          </a:p>
        </p:txBody>
      </p:sp>
      <p:sp>
        <p:nvSpPr>
          <p:cNvPr id="71683" name="Rectangle 2"/>
          <p:cNvSpPr>
            <a:spLocks noGrp="1" noChangeArrowheads="1"/>
          </p:cNvSpPr>
          <p:nvPr>
            <p:ph type="title"/>
          </p:nvPr>
        </p:nvSpPr>
        <p:spPr>
          <a:xfrm>
            <a:off x="457200" y="304800"/>
            <a:ext cx="8229600" cy="990600"/>
          </a:xfrm>
        </p:spPr>
        <p:txBody>
          <a:bodyPr/>
          <a:lstStyle/>
          <a:p>
            <a:r>
              <a:rPr lang="en-US" sz="3600" smtClean="0"/>
              <a:t>Linear Speedup Normally </a:t>
            </a:r>
            <a:br>
              <a:rPr lang="en-US" sz="3600" smtClean="0"/>
            </a:br>
            <a:r>
              <a:rPr lang="en-US" sz="3600" smtClean="0"/>
              <a:t>Less than Optimal)</a:t>
            </a:r>
          </a:p>
        </p:txBody>
      </p:sp>
      <p:sp>
        <p:nvSpPr>
          <p:cNvPr id="16387" name="Rectangle 3"/>
          <p:cNvSpPr>
            <a:spLocks noGrp="1" noChangeArrowheads="1"/>
          </p:cNvSpPr>
          <p:nvPr>
            <p:ph type="body" idx="1"/>
          </p:nvPr>
        </p:nvSpPr>
        <p:spPr>
          <a:xfrm>
            <a:off x="457200" y="1676400"/>
            <a:ext cx="8229600" cy="4876800"/>
          </a:xfrm>
        </p:spPr>
        <p:txBody>
          <a:bodyPr/>
          <a:lstStyle/>
          <a:p>
            <a:pPr>
              <a:lnSpc>
                <a:spcPct val="90000"/>
              </a:lnSpc>
            </a:pPr>
            <a:r>
              <a:rPr lang="en-US" sz="2800" smtClean="0"/>
              <a:t>Unfortunately, the best speedup possible for most applications is much smaller than </a:t>
            </a:r>
            <a:r>
              <a:rPr lang="en-US" sz="2800" i="1" smtClean="0"/>
              <a:t>n</a:t>
            </a:r>
            <a:endParaRPr lang="en-US" sz="2800" smtClean="0"/>
          </a:p>
          <a:p>
            <a:pPr lvl="1">
              <a:lnSpc>
                <a:spcPct val="90000"/>
              </a:lnSpc>
            </a:pPr>
            <a:r>
              <a:rPr lang="en-US" smtClean="0"/>
              <a:t>The “ideal conditions” performance mentioned in earlier argument is usually unattainable. </a:t>
            </a:r>
          </a:p>
          <a:p>
            <a:pPr lvl="1">
              <a:lnSpc>
                <a:spcPct val="90000"/>
              </a:lnSpc>
            </a:pPr>
            <a:r>
              <a:rPr lang="en-US" smtClean="0"/>
              <a:t>Normally, some parts of programs are sequential and allow only one PE to be active.</a:t>
            </a:r>
          </a:p>
          <a:p>
            <a:pPr lvl="1">
              <a:lnSpc>
                <a:spcPct val="90000"/>
              </a:lnSpc>
            </a:pPr>
            <a:r>
              <a:rPr lang="en-US" smtClean="0"/>
              <a:t>Sometimes a significant number of processors are idle for certain portions of the program.</a:t>
            </a:r>
          </a:p>
          <a:p>
            <a:pPr lvl="2">
              <a:lnSpc>
                <a:spcPct val="90000"/>
              </a:lnSpc>
            </a:pPr>
            <a:r>
              <a:rPr lang="en-US" sz="2800" smtClean="0"/>
              <a:t>During parts of the execution, many PEs may be waiting to receive or to send data. </a:t>
            </a:r>
          </a:p>
          <a:p>
            <a:pPr lvl="2">
              <a:lnSpc>
                <a:spcPct val="90000"/>
              </a:lnSpc>
            </a:pPr>
            <a:r>
              <a:rPr lang="en-US" sz="2800" smtClean="0"/>
              <a:t>E.g., congestion may occur in message passing</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310064-928B-48DD-9B77-620484425114}" type="slidenum">
              <a:rPr lang="en-US"/>
              <a:pPr>
                <a:defRPr/>
              </a:pPr>
              <a:t>70</a:t>
            </a:fld>
            <a:endParaRPr lang="en-US"/>
          </a:p>
        </p:txBody>
      </p:sp>
      <p:sp>
        <p:nvSpPr>
          <p:cNvPr id="72707" name="Rectangle 2"/>
          <p:cNvSpPr>
            <a:spLocks noGrp="1" noChangeArrowheads="1"/>
          </p:cNvSpPr>
          <p:nvPr>
            <p:ph type="title"/>
          </p:nvPr>
        </p:nvSpPr>
        <p:spPr>
          <a:xfrm>
            <a:off x="457200" y="274638"/>
            <a:ext cx="8229600" cy="868362"/>
          </a:xfrm>
        </p:spPr>
        <p:txBody>
          <a:bodyPr/>
          <a:lstStyle/>
          <a:p>
            <a:r>
              <a:rPr lang="en-US" sz="4000" smtClean="0"/>
              <a:t>Superlinear Speedup</a:t>
            </a:r>
          </a:p>
        </p:txBody>
      </p:sp>
      <p:sp>
        <p:nvSpPr>
          <p:cNvPr id="17411" name="Rectangle 3"/>
          <p:cNvSpPr>
            <a:spLocks noGrp="1" noChangeArrowheads="1"/>
          </p:cNvSpPr>
          <p:nvPr>
            <p:ph type="body" idx="1"/>
          </p:nvPr>
        </p:nvSpPr>
        <p:spPr>
          <a:xfrm>
            <a:off x="457200" y="1143000"/>
            <a:ext cx="8229600" cy="5410200"/>
          </a:xfrm>
        </p:spPr>
        <p:txBody>
          <a:bodyPr/>
          <a:lstStyle/>
          <a:p>
            <a:pPr>
              <a:lnSpc>
                <a:spcPct val="90000"/>
              </a:lnSpc>
            </a:pPr>
            <a:r>
              <a:rPr lang="en-US" sz="2800" smtClean="0"/>
              <a:t>Superlinear speedup occurs when </a:t>
            </a:r>
            <a:r>
              <a:rPr lang="en-US" sz="2800" i="1" smtClean="0"/>
              <a:t>S(n) &gt; n</a:t>
            </a:r>
            <a:r>
              <a:rPr lang="en-US" sz="2800" smtClean="0"/>
              <a:t> </a:t>
            </a:r>
          </a:p>
          <a:p>
            <a:pPr>
              <a:lnSpc>
                <a:spcPct val="90000"/>
              </a:lnSpc>
            </a:pPr>
            <a:r>
              <a:rPr lang="en-US" sz="2800" smtClean="0"/>
              <a:t>Most texts besides Akl’s argue that</a:t>
            </a:r>
          </a:p>
          <a:p>
            <a:pPr lvl="1">
              <a:lnSpc>
                <a:spcPct val="90000"/>
              </a:lnSpc>
            </a:pPr>
            <a:r>
              <a:rPr lang="en-US" sz="2400" smtClean="0"/>
              <a:t>Linear speedup is the maximum speedup obtainable.</a:t>
            </a:r>
          </a:p>
          <a:p>
            <a:pPr lvl="2">
              <a:lnSpc>
                <a:spcPct val="90000"/>
              </a:lnSpc>
            </a:pPr>
            <a:r>
              <a:rPr lang="en-US" smtClean="0"/>
              <a:t>The earlier argument is used as a “proof” that superlinearity is always impossible.</a:t>
            </a:r>
          </a:p>
          <a:p>
            <a:pPr lvl="1">
              <a:lnSpc>
                <a:spcPct val="90000"/>
              </a:lnSpc>
            </a:pPr>
            <a:r>
              <a:rPr lang="en-US" sz="2400" smtClean="0"/>
              <a:t>Occasionally speedup that appears to be superlinear may occur, but can be explained by other reasons such as </a:t>
            </a:r>
          </a:p>
          <a:p>
            <a:pPr lvl="2">
              <a:lnSpc>
                <a:spcPct val="90000"/>
              </a:lnSpc>
            </a:pPr>
            <a:r>
              <a:rPr lang="en-US" smtClean="0"/>
              <a:t>the extra memory in parallel system.</a:t>
            </a:r>
          </a:p>
          <a:p>
            <a:pPr lvl="2">
              <a:lnSpc>
                <a:spcPct val="90000"/>
              </a:lnSpc>
            </a:pPr>
            <a:r>
              <a:rPr lang="en-US" smtClean="0"/>
              <a:t>a sub-optimal sequential algorithm is compared to parallel algorithm.</a:t>
            </a:r>
          </a:p>
          <a:p>
            <a:pPr lvl="2">
              <a:lnSpc>
                <a:spcPct val="90000"/>
              </a:lnSpc>
            </a:pPr>
            <a:r>
              <a:rPr lang="en-US" smtClean="0"/>
              <a:t>“Luck”, in case of algorithm that has a random aspect in its design (e.g., random selection) </a:t>
            </a:r>
          </a:p>
          <a:p>
            <a:pPr>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0ED8890-9DD8-4E2A-975C-77F70FD8B598}" type="slidenum">
              <a:rPr lang="en-US"/>
              <a:pPr>
                <a:defRPr/>
              </a:pPr>
              <a:t>71</a:t>
            </a:fld>
            <a:endParaRPr lang="en-US"/>
          </a:p>
        </p:txBody>
      </p:sp>
      <p:sp>
        <p:nvSpPr>
          <p:cNvPr id="73731" name="Rectangle 2"/>
          <p:cNvSpPr>
            <a:spLocks noGrp="1" noChangeArrowheads="1"/>
          </p:cNvSpPr>
          <p:nvPr>
            <p:ph type="title"/>
          </p:nvPr>
        </p:nvSpPr>
        <p:spPr>
          <a:xfrm>
            <a:off x="457200" y="76200"/>
            <a:ext cx="8229600" cy="762000"/>
          </a:xfrm>
        </p:spPr>
        <p:txBody>
          <a:bodyPr/>
          <a:lstStyle/>
          <a:p>
            <a:r>
              <a:rPr lang="en-US" sz="4000" smtClean="0"/>
              <a:t>Superlinearity (cont)</a:t>
            </a:r>
          </a:p>
        </p:txBody>
      </p:sp>
      <p:sp>
        <p:nvSpPr>
          <p:cNvPr id="73732" name="Rectangle 3"/>
          <p:cNvSpPr>
            <a:spLocks noGrp="1" noChangeArrowheads="1"/>
          </p:cNvSpPr>
          <p:nvPr>
            <p:ph type="body" idx="1"/>
          </p:nvPr>
        </p:nvSpPr>
        <p:spPr>
          <a:xfrm>
            <a:off x="457200" y="990600"/>
            <a:ext cx="8229600" cy="5486400"/>
          </a:xfrm>
        </p:spPr>
        <p:txBody>
          <a:bodyPr/>
          <a:lstStyle/>
          <a:p>
            <a:pPr>
              <a:lnSpc>
                <a:spcPct val="90000"/>
              </a:lnSpc>
            </a:pPr>
            <a:r>
              <a:rPr lang="en-US" sz="2800" smtClean="0"/>
              <a:t>Selim Akl has given a multitude of examples that establish that superlinear algorithms are required for many non-standard problems, such as</a:t>
            </a:r>
          </a:p>
          <a:p>
            <a:pPr lvl="1">
              <a:lnSpc>
                <a:spcPct val="90000"/>
              </a:lnSpc>
            </a:pPr>
            <a:r>
              <a:rPr lang="en-US" sz="2400" smtClean="0"/>
              <a:t>Problems where meeting deadlines is a part of the problem requirements</a:t>
            </a:r>
          </a:p>
          <a:p>
            <a:pPr lvl="1">
              <a:lnSpc>
                <a:spcPct val="90000"/>
              </a:lnSpc>
            </a:pPr>
            <a:r>
              <a:rPr lang="en-US" sz="2400" smtClean="0"/>
              <a:t>Problems where not all of the data is initially available, but has to be processed as it arrives and prior to the arrival of the next set of data.</a:t>
            </a:r>
          </a:p>
          <a:p>
            <a:pPr lvl="2">
              <a:lnSpc>
                <a:spcPct val="90000"/>
              </a:lnSpc>
            </a:pPr>
            <a:r>
              <a:rPr lang="en-US" sz="2000" smtClean="0"/>
              <a:t>E.g., sensor data which arrives at regular intervals.</a:t>
            </a:r>
          </a:p>
          <a:p>
            <a:pPr lvl="1">
              <a:lnSpc>
                <a:spcPct val="90000"/>
              </a:lnSpc>
            </a:pPr>
            <a:r>
              <a:rPr lang="en-US" sz="2400" smtClean="0"/>
              <a:t>Problems where too many conditions must be satisfied simultaneously in order to gain security access using either a sequential computer or even a parallel computer without a required minimum number of processors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868362"/>
          </a:xfrm>
        </p:spPr>
        <p:txBody>
          <a:bodyPr/>
          <a:lstStyle/>
          <a:p>
            <a:r>
              <a:rPr lang="en-US" sz="4000" smtClean="0"/>
              <a:t>Superlinearity (cont)</a:t>
            </a:r>
          </a:p>
        </p:txBody>
      </p:sp>
      <p:sp>
        <p:nvSpPr>
          <p:cNvPr id="74755" name="Content Placeholder 2"/>
          <p:cNvSpPr>
            <a:spLocks noGrp="1"/>
          </p:cNvSpPr>
          <p:nvPr>
            <p:ph idx="1"/>
          </p:nvPr>
        </p:nvSpPr>
        <p:spPr/>
        <p:txBody>
          <a:bodyPr/>
          <a:lstStyle/>
          <a:p>
            <a:pPr lvl="1">
              <a:lnSpc>
                <a:spcPct val="90000"/>
              </a:lnSpc>
            </a:pPr>
            <a:r>
              <a:rPr lang="en-US" sz="2400" smtClean="0"/>
              <a:t>Real life situations such as a driveway which a  person can only keep a driveway open during a severe snowstorm with the help of several friends.</a:t>
            </a:r>
            <a:endParaRPr lang="en-US" sz="2400" smtClean="0">
              <a:solidFill>
                <a:schemeClr val="folHlink"/>
              </a:solidFill>
            </a:endParaRPr>
          </a:p>
          <a:p>
            <a:pPr>
              <a:lnSpc>
                <a:spcPct val="90000"/>
              </a:lnSpc>
            </a:pPr>
            <a:r>
              <a:rPr lang="en-US" sz="2800" smtClean="0"/>
              <a:t>If a problem either cannot be solved in the required amount of time or cannot be solved at all by a sequential computer, it seems fair to say that t</a:t>
            </a:r>
            <a:r>
              <a:rPr lang="en-US" sz="2800" baseline="-25000" smtClean="0"/>
              <a:t>s</a:t>
            </a:r>
            <a:r>
              <a:rPr lang="en-US" sz="2800" smtClean="0"/>
              <a:t>=</a:t>
            </a:r>
            <a:r>
              <a:rPr lang="en-US" sz="2800" smtClean="0">
                <a:sym typeface="Symbol" pitchFamily="18" charset="2"/>
              </a:rPr>
              <a:t>.</a:t>
            </a:r>
          </a:p>
          <a:p>
            <a:pPr>
              <a:lnSpc>
                <a:spcPct val="90000"/>
              </a:lnSpc>
            </a:pPr>
            <a:r>
              <a:rPr lang="en-US" sz="2800" smtClean="0"/>
              <a:t>However, then , S(n) = t</a:t>
            </a:r>
            <a:r>
              <a:rPr lang="en-US" sz="2800" baseline="-25000" smtClean="0"/>
              <a:t>s</a:t>
            </a:r>
            <a:r>
              <a:rPr lang="en-US" sz="2800" smtClean="0"/>
              <a:t>/t</a:t>
            </a:r>
            <a:r>
              <a:rPr lang="en-US" sz="2800" baseline="-25000" smtClean="0"/>
              <a:t>p</a:t>
            </a:r>
            <a:r>
              <a:rPr lang="en-US" sz="2800" smtClean="0"/>
              <a:t> = </a:t>
            </a:r>
            <a:r>
              <a:rPr lang="en-US" sz="2800" smtClean="0">
                <a:sym typeface="Symbol" pitchFamily="18" charset="2"/>
              </a:rPr>
              <a:t> &gt; 1, so it seems reasonable to consider these solutions to be “superlinear”.</a:t>
            </a:r>
            <a:endParaRPr lang="en-US" sz="28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313B89-3F30-419F-8C3F-668AC3448071}" type="slidenum">
              <a:rPr lang="en-US"/>
              <a:pPr>
                <a:defRPr/>
              </a:pPr>
              <a:t>73</a:t>
            </a:fld>
            <a:endParaRPr lang="en-US"/>
          </a:p>
        </p:txBody>
      </p:sp>
      <p:sp>
        <p:nvSpPr>
          <p:cNvPr id="75779" name="Rectangle 2"/>
          <p:cNvSpPr>
            <a:spLocks noGrp="1" noChangeArrowheads="1"/>
          </p:cNvSpPr>
          <p:nvPr>
            <p:ph type="title"/>
          </p:nvPr>
        </p:nvSpPr>
        <p:spPr>
          <a:xfrm>
            <a:off x="457200" y="274638"/>
            <a:ext cx="8229600" cy="868362"/>
          </a:xfrm>
        </p:spPr>
        <p:txBody>
          <a:bodyPr/>
          <a:lstStyle/>
          <a:p>
            <a:r>
              <a:rPr lang="en-US" smtClean="0"/>
              <a:t>Superlinearity (cont)</a:t>
            </a:r>
          </a:p>
        </p:txBody>
      </p:sp>
      <p:sp>
        <p:nvSpPr>
          <p:cNvPr id="19459" name="Rectangle 3"/>
          <p:cNvSpPr>
            <a:spLocks noGrp="1" noChangeArrowheads="1"/>
          </p:cNvSpPr>
          <p:nvPr>
            <p:ph type="body" idx="1"/>
          </p:nvPr>
        </p:nvSpPr>
        <p:spPr>
          <a:xfrm>
            <a:off x="457200" y="1219200"/>
            <a:ext cx="8229600" cy="5410200"/>
          </a:xfrm>
        </p:spPr>
        <p:txBody>
          <a:bodyPr/>
          <a:lstStyle/>
          <a:p>
            <a:r>
              <a:rPr lang="en-US" sz="2800" smtClean="0"/>
              <a:t>The last chapter of Akl’s textbook and several journal papers by Professor Selim Akl were written to establish that superlinearity can occur. </a:t>
            </a:r>
          </a:p>
          <a:p>
            <a:pPr lvl="1"/>
            <a:r>
              <a:rPr lang="en-US" sz="2400" smtClean="0"/>
              <a:t>It may still be a long time before the possibility of superlinearity occurring is fully accepted. </a:t>
            </a:r>
          </a:p>
          <a:p>
            <a:pPr lvl="1"/>
            <a:r>
              <a:rPr lang="en-US" sz="2400" smtClean="0"/>
              <a:t>Superlinearity has long been a hotly debated topic and is unlikely to be widely accepted quickly – even when theoretical evidence is provided. </a:t>
            </a:r>
          </a:p>
          <a:p>
            <a:r>
              <a:rPr lang="en-US" sz="2400" smtClean="0"/>
              <a:t>For more details on superlinearity, see “Parallel Computation: Models and Methods”, Selim Akl, pgs 14-20 (Speedup Folklore Theorem) and Chapter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6A0A776-36B5-4FA0-A004-CE05FF717A26}" type="slidenum">
              <a:rPr lang="en-US"/>
              <a:pPr>
                <a:defRPr/>
              </a:pPr>
              <a:t>74</a:t>
            </a:fld>
            <a:endParaRPr lang="en-US"/>
          </a:p>
        </p:txBody>
      </p:sp>
      <p:sp>
        <p:nvSpPr>
          <p:cNvPr id="76803" name="Rectangle 2"/>
          <p:cNvSpPr>
            <a:spLocks noGrp="1" noChangeArrowheads="1"/>
          </p:cNvSpPr>
          <p:nvPr>
            <p:ph type="title"/>
          </p:nvPr>
        </p:nvSpPr>
        <p:spPr>
          <a:xfrm>
            <a:off x="457200" y="0"/>
            <a:ext cx="8229600" cy="715963"/>
          </a:xfrm>
        </p:spPr>
        <p:txBody>
          <a:bodyPr/>
          <a:lstStyle/>
          <a:p>
            <a:r>
              <a:rPr lang="en-US" sz="4000" smtClean="0"/>
              <a:t>Speedup Analysis</a:t>
            </a:r>
          </a:p>
        </p:txBody>
      </p:sp>
      <p:sp>
        <p:nvSpPr>
          <p:cNvPr id="76804" name="Rectangle 3"/>
          <p:cNvSpPr>
            <a:spLocks noGrp="1" noChangeArrowheads="1"/>
          </p:cNvSpPr>
          <p:nvPr>
            <p:ph type="body" idx="1"/>
          </p:nvPr>
        </p:nvSpPr>
        <p:spPr>
          <a:xfrm>
            <a:off x="457200" y="990600"/>
            <a:ext cx="8229600" cy="5486400"/>
          </a:xfrm>
        </p:spPr>
        <p:txBody>
          <a:bodyPr/>
          <a:lstStyle/>
          <a:p>
            <a:pPr>
              <a:lnSpc>
                <a:spcPct val="90000"/>
              </a:lnSpc>
            </a:pPr>
            <a:r>
              <a:rPr lang="en-US" sz="2800" smtClean="0"/>
              <a:t>Recall speedup definition: </a:t>
            </a:r>
            <a:r>
              <a:rPr lang="en-US" sz="2800" smtClean="0">
                <a:sym typeface="Symbol" pitchFamily="18" charset="2"/>
              </a:rPr>
              <a:t>S(n,p)</a:t>
            </a:r>
            <a:r>
              <a:rPr lang="en-US" sz="2800" smtClean="0"/>
              <a:t> = t</a:t>
            </a:r>
            <a:r>
              <a:rPr lang="en-US" sz="2800" baseline="-25000" smtClean="0"/>
              <a:t>s</a:t>
            </a:r>
            <a:r>
              <a:rPr lang="en-US" sz="2800" smtClean="0"/>
              <a:t>/t</a:t>
            </a:r>
            <a:r>
              <a:rPr lang="en-US" sz="2800" baseline="-25000" smtClean="0"/>
              <a:t>p</a:t>
            </a:r>
            <a:endParaRPr lang="en-US" sz="2800" smtClean="0"/>
          </a:p>
          <a:p>
            <a:pPr>
              <a:lnSpc>
                <a:spcPct val="90000"/>
              </a:lnSpc>
            </a:pPr>
            <a:r>
              <a:rPr lang="en-US" sz="2800" smtClean="0"/>
              <a:t>  A bound on the maximum speedup is given by</a:t>
            </a:r>
          </a:p>
          <a:p>
            <a:pPr>
              <a:lnSpc>
                <a:spcPct val="90000"/>
              </a:lnSpc>
            </a:pPr>
            <a:endParaRPr lang="en-US" sz="2800" smtClean="0"/>
          </a:p>
          <a:p>
            <a:pPr>
              <a:lnSpc>
                <a:spcPct val="90000"/>
              </a:lnSpc>
              <a:buFontTx/>
              <a:buNone/>
            </a:pPr>
            <a:endParaRPr lang="en-US" sz="2800" smtClean="0"/>
          </a:p>
          <a:p>
            <a:pPr>
              <a:lnSpc>
                <a:spcPct val="90000"/>
              </a:lnSpc>
              <a:buFontTx/>
              <a:buNone/>
            </a:pPr>
            <a:endParaRPr lang="en-US" smtClean="0"/>
          </a:p>
          <a:p>
            <a:pPr lvl="1">
              <a:lnSpc>
                <a:spcPct val="90000"/>
              </a:lnSpc>
            </a:pPr>
            <a:r>
              <a:rPr lang="en-US" sz="2400" smtClean="0"/>
              <a:t>Inherently sequential computations are  </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endParaRPr lang="en-US" sz="2400" smtClean="0"/>
          </a:p>
          <a:p>
            <a:pPr lvl="1">
              <a:lnSpc>
                <a:spcPct val="90000"/>
              </a:lnSpc>
            </a:pPr>
            <a:r>
              <a:rPr lang="en-US" sz="2400" smtClean="0"/>
              <a:t>Potentially parallel computations are </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endParaRPr lang="en-US" sz="2400" smtClean="0"/>
          </a:p>
          <a:p>
            <a:pPr lvl="1">
              <a:lnSpc>
                <a:spcPct val="90000"/>
              </a:lnSpc>
            </a:pPr>
            <a:r>
              <a:rPr lang="en-US" sz="2400" smtClean="0"/>
              <a:t>Communication operations are </a:t>
            </a:r>
            <a:r>
              <a:rPr lang="en-US" sz="2400" smtClean="0">
                <a:sym typeface="Symbol" pitchFamily="18" charset="2"/>
              </a:rPr>
              <a:t>(</a:t>
            </a:r>
            <a:r>
              <a:rPr lang="en-US" sz="2400" i="1" smtClean="0">
                <a:sym typeface="Symbol" pitchFamily="18" charset="2"/>
              </a:rPr>
              <a:t>n,p</a:t>
            </a:r>
            <a:r>
              <a:rPr lang="en-US" sz="2400" smtClean="0">
                <a:sym typeface="Symbol" pitchFamily="18" charset="2"/>
              </a:rPr>
              <a:t>)</a:t>
            </a:r>
          </a:p>
          <a:p>
            <a:pPr lvl="1">
              <a:lnSpc>
                <a:spcPct val="90000"/>
              </a:lnSpc>
            </a:pPr>
            <a:r>
              <a:rPr lang="en-US" sz="2400" smtClean="0"/>
              <a:t>The “</a:t>
            </a:r>
            <a:r>
              <a:rPr lang="en-US" sz="2400" smtClean="0">
                <a:cs typeface="Arial" charset="0"/>
              </a:rPr>
              <a:t>≤” bound above </a:t>
            </a:r>
            <a:r>
              <a:rPr lang="en-US" sz="2400" smtClean="0"/>
              <a:t>is due to the fact that the communications cost is not the only overhead in the parallel computation.</a:t>
            </a:r>
            <a:endParaRPr lang="en-US" sz="2400" i="1" smtClean="0"/>
          </a:p>
        </p:txBody>
      </p:sp>
      <p:graphicFrame>
        <p:nvGraphicFramePr>
          <p:cNvPr id="76805" name="Object 6"/>
          <p:cNvGraphicFramePr>
            <a:graphicFrameLocks noChangeAspect="1"/>
          </p:cNvGraphicFramePr>
          <p:nvPr/>
        </p:nvGraphicFramePr>
        <p:xfrm>
          <a:off x="1295400" y="2133600"/>
          <a:ext cx="6203950" cy="990600"/>
        </p:xfrm>
        <a:graphic>
          <a:graphicData uri="http://schemas.openxmlformats.org/presentationml/2006/ole">
            <p:oleObj spid="_x0000_s76805" name="Equation" r:id="rId3" imgW="2425700" imgH="444500" progId="Equation.DSMT4">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pPr>
              <a:defRPr/>
            </a:pPr>
            <a:fld id="{59561B3C-191A-4C89-821A-5BF90AB0429C}" type="slidenum">
              <a:rPr lang="en-US"/>
              <a:pPr>
                <a:defRPr/>
              </a:pPr>
              <a:t>75</a:t>
            </a:fld>
            <a:endParaRPr lang="en-US"/>
          </a:p>
        </p:txBody>
      </p:sp>
      <p:sp>
        <p:nvSpPr>
          <p:cNvPr id="77827" name="Rectangle 2"/>
          <p:cNvSpPr>
            <a:spLocks noGrp="1" noChangeArrowheads="1"/>
          </p:cNvSpPr>
          <p:nvPr>
            <p:ph type="title"/>
          </p:nvPr>
        </p:nvSpPr>
        <p:spPr>
          <a:xfrm>
            <a:off x="457200" y="274638"/>
            <a:ext cx="8229600" cy="1249362"/>
          </a:xfrm>
        </p:spPr>
        <p:txBody>
          <a:bodyPr/>
          <a:lstStyle/>
          <a:p>
            <a:r>
              <a:rPr lang="en-US" sz="4000" smtClean="0">
                <a:sym typeface="Symbol" pitchFamily="18" charset="2"/>
              </a:rPr>
              <a:t>Execution time for parallel portion (</a:t>
            </a:r>
            <a:r>
              <a:rPr lang="en-US" sz="4000" i="1" smtClean="0">
                <a:sym typeface="Symbol" pitchFamily="18" charset="2"/>
              </a:rPr>
              <a:t>n</a:t>
            </a:r>
            <a:r>
              <a:rPr lang="en-US" sz="4000" smtClean="0">
                <a:sym typeface="Symbol" pitchFamily="18" charset="2"/>
              </a:rPr>
              <a:t>)/</a:t>
            </a:r>
            <a:r>
              <a:rPr lang="en-US" sz="4000" i="1" smtClean="0">
                <a:sym typeface="Symbol" pitchFamily="18" charset="2"/>
              </a:rPr>
              <a:t>p</a:t>
            </a:r>
            <a:endParaRPr lang="en-US" sz="4000" i="1" smtClean="0"/>
          </a:p>
        </p:txBody>
      </p:sp>
      <p:graphicFrame>
        <p:nvGraphicFramePr>
          <p:cNvPr id="77828" name="Object 3"/>
          <p:cNvGraphicFramePr>
            <a:graphicFrameLocks noChangeAspect="1"/>
          </p:cNvGraphicFramePr>
          <p:nvPr/>
        </p:nvGraphicFramePr>
        <p:xfrm>
          <a:off x="2133600" y="1828800"/>
          <a:ext cx="4953000" cy="2859088"/>
        </p:xfrm>
        <a:graphic>
          <a:graphicData uri="http://schemas.openxmlformats.org/presentationml/2006/ole">
            <p:oleObj spid="_x0000_s77828" name="Chart" r:id="rId3" imgW="9525305" imgH="5496154" progId="Excel.Chart.8">
              <p:embed/>
            </p:oleObj>
          </a:graphicData>
        </a:graphic>
      </p:graphicFrame>
      <p:sp>
        <p:nvSpPr>
          <p:cNvPr id="77829" name="Text Box 4"/>
          <p:cNvSpPr txBox="1">
            <a:spLocks noChangeArrowheads="1"/>
          </p:cNvSpPr>
          <p:nvPr/>
        </p:nvSpPr>
        <p:spPr bwMode="auto">
          <a:xfrm>
            <a:off x="838200" y="5334000"/>
            <a:ext cx="7391400" cy="1373188"/>
          </a:xfrm>
          <a:prstGeom prst="rect">
            <a:avLst/>
          </a:prstGeom>
          <a:noFill/>
          <a:ln w="9525">
            <a:noFill/>
            <a:miter lim="800000"/>
            <a:headEnd/>
            <a:tailEnd/>
          </a:ln>
        </p:spPr>
        <p:txBody>
          <a:bodyPr>
            <a:spAutoFit/>
          </a:bodyPr>
          <a:lstStyle/>
          <a:p>
            <a:pPr>
              <a:spcBef>
                <a:spcPct val="50000"/>
              </a:spcBef>
            </a:pPr>
            <a:r>
              <a:rPr lang="en-US" sz="2800"/>
              <a:t>Shows nontrivial parallel algorithm’s computation component as a decreasing function of the number of processors used.</a:t>
            </a:r>
          </a:p>
        </p:txBody>
      </p:sp>
      <p:sp>
        <p:nvSpPr>
          <p:cNvPr id="77830" name="Text Box 5"/>
          <p:cNvSpPr txBox="1">
            <a:spLocks noChangeArrowheads="1"/>
          </p:cNvSpPr>
          <p:nvPr/>
        </p:nvSpPr>
        <p:spPr bwMode="auto">
          <a:xfrm>
            <a:off x="1371600" y="4572000"/>
            <a:ext cx="4724400" cy="457200"/>
          </a:xfrm>
          <a:prstGeom prst="rect">
            <a:avLst/>
          </a:prstGeom>
          <a:noFill/>
          <a:ln w="9525">
            <a:noFill/>
            <a:miter lim="800000"/>
            <a:headEnd/>
            <a:tailEnd/>
          </a:ln>
        </p:spPr>
        <p:txBody>
          <a:bodyPr>
            <a:spAutoFit/>
          </a:bodyPr>
          <a:lstStyle/>
          <a:p>
            <a:pPr>
              <a:spcBef>
                <a:spcPct val="50000"/>
              </a:spcBef>
            </a:pPr>
            <a:r>
              <a:rPr lang="en-US" sz="2400" b="1">
                <a:solidFill>
                  <a:schemeClr val="folHlink"/>
                </a:solidFill>
              </a:rPr>
              <a:t>processors</a:t>
            </a:r>
          </a:p>
        </p:txBody>
      </p:sp>
      <p:sp>
        <p:nvSpPr>
          <p:cNvPr id="77831" name="Text Box 6"/>
          <p:cNvSpPr txBox="1">
            <a:spLocks noChangeArrowheads="1"/>
          </p:cNvSpPr>
          <p:nvPr/>
        </p:nvSpPr>
        <p:spPr bwMode="auto">
          <a:xfrm>
            <a:off x="1143000" y="2667000"/>
            <a:ext cx="1295400" cy="457200"/>
          </a:xfrm>
          <a:prstGeom prst="rect">
            <a:avLst/>
          </a:prstGeom>
          <a:noFill/>
          <a:ln w="9525">
            <a:noFill/>
            <a:miter lim="800000"/>
            <a:headEnd/>
            <a:tailEnd/>
          </a:ln>
        </p:spPr>
        <p:txBody>
          <a:bodyPr>
            <a:spAutoFit/>
          </a:bodyPr>
          <a:lstStyle/>
          <a:p>
            <a:pPr>
              <a:spcBef>
                <a:spcPct val="50000"/>
              </a:spcBef>
            </a:pPr>
            <a:r>
              <a:rPr lang="en-US" sz="2400" b="1">
                <a:solidFill>
                  <a:schemeClr val="folHlink"/>
                </a:solidFill>
              </a:rPr>
              <a:t>time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9E160DB1-2EBF-4135-BAF8-A0EBBF75E116}" type="slidenum">
              <a:rPr lang="en-US"/>
              <a:pPr>
                <a:defRPr/>
              </a:pPr>
              <a:t>76</a:t>
            </a:fld>
            <a:endParaRPr lang="en-US"/>
          </a:p>
        </p:txBody>
      </p:sp>
      <p:sp>
        <p:nvSpPr>
          <p:cNvPr id="78851" name="Rectangle 2"/>
          <p:cNvSpPr>
            <a:spLocks noGrp="1" noChangeArrowheads="1"/>
          </p:cNvSpPr>
          <p:nvPr>
            <p:ph type="title"/>
          </p:nvPr>
        </p:nvSpPr>
        <p:spPr/>
        <p:txBody>
          <a:bodyPr/>
          <a:lstStyle/>
          <a:p>
            <a:r>
              <a:rPr lang="en-US" sz="4000" smtClean="0">
                <a:sym typeface="Symbol" pitchFamily="18" charset="2"/>
              </a:rPr>
              <a:t>Time for communication </a:t>
            </a:r>
            <a:br>
              <a:rPr lang="en-US" sz="4000" smtClean="0">
                <a:sym typeface="Symbol" pitchFamily="18" charset="2"/>
              </a:rPr>
            </a:br>
            <a:r>
              <a:rPr lang="en-US" sz="4000" smtClean="0">
                <a:sym typeface="Symbol" pitchFamily="18" charset="2"/>
              </a:rPr>
              <a:t>(</a:t>
            </a:r>
            <a:r>
              <a:rPr lang="en-US" sz="4000" i="1" smtClean="0">
                <a:sym typeface="Symbol" pitchFamily="18" charset="2"/>
              </a:rPr>
              <a:t>n</a:t>
            </a:r>
            <a:r>
              <a:rPr lang="en-US" sz="4000" smtClean="0">
                <a:sym typeface="Symbol" pitchFamily="18" charset="2"/>
              </a:rPr>
              <a:t>,</a:t>
            </a:r>
            <a:r>
              <a:rPr lang="en-US" sz="4000" i="1" smtClean="0">
                <a:sym typeface="Symbol" pitchFamily="18" charset="2"/>
              </a:rPr>
              <a:t>p</a:t>
            </a:r>
            <a:r>
              <a:rPr lang="en-US" sz="4000" smtClean="0">
                <a:sym typeface="Symbol" pitchFamily="18" charset="2"/>
              </a:rPr>
              <a:t>)</a:t>
            </a:r>
            <a:endParaRPr lang="en-US" sz="4000" smtClean="0"/>
          </a:p>
        </p:txBody>
      </p:sp>
      <p:graphicFrame>
        <p:nvGraphicFramePr>
          <p:cNvPr id="78852" name="Object 3"/>
          <p:cNvGraphicFramePr>
            <a:graphicFrameLocks noChangeAspect="1"/>
          </p:cNvGraphicFramePr>
          <p:nvPr/>
        </p:nvGraphicFramePr>
        <p:xfrm>
          <a:off x="1143000" y="1828800"/>
          <a:ext cx="7467600" cy="2286000"/>
        </p:xfrm>
        <a:graphic>
          <a:graphicData uri="http://schemas.openxmlformats.org/presentationml/2006/ole">
            <p:oleObj spid="_x0000_s78852" name="Chart" r:id="rId3" imgW="9525305" imgH="5496154" progId="Excel.Chart.8">
              <p:embed/>
            </p:oleObj>
          </a:graphicData>
        </a:graphic>
      </p:graphicFrame>
      <p:sp>
        <p:nvSpPr>
          <p:cNvPr id="78853" name="Text Box 4"/>
          <p:cNvSpPr txBox="1">
            <a:spLocks noChangeArrowheads="1"/>
          </p:cNvSpPr>
          <p:nvPr/>
        </p:nvSpPr>
        <p:spPr bwMode="auto">
          <a:xfrm>
            <a:off x="609600" y="4495800"/>
            <a:ext cx="7696200" cy="1373188"/>
          </a:xfrm>
          <a:prstGeom prst="rect">
            <a:avLst/>
          </a:prstGeom>
          <a:noFill/>
          <a:ln w="9525">
            <a:noFill/>
            <a:miter lim="800000"/>
            <a:headEnd/>
            <a:tailEnd/>
          </a:ln>
        </p:spPr>
        <p:txBody>
          <a:bodyPr>
            <a:spAutoFit/>
          </a:bodyPr>
          <a:lstStyle/>
          <a:p>
            <a:pPr>
              <a:spcBef>
                <a:spcPct val="50000"/>
              </a:spcBef>
            </a:pPr>
            <a:r>
              <a:rPr lang="en-US" sz="2800"/>
              <a:t>Shows a nontrivial parallel algorithm’s communication component as an increasing function of the number of processors.</a:t>
            </a:r>
          </a:p>
        </p:txBody>
      </p:sp>
      <p:sp>
        <p:nvSpPr>
          <p:cNvPr id="78854" name="Rectangle 5"/>
          <p:cNvSpPr>
            <a:spLocks noChangeArrowheads="1"/>
          </p:cNvSpPr>
          <p:nvPr/>
        </p:nvSpPr>
        <p:spPr bwMode="auto">
          <a:xfrm>
            <a:off x="2286000" y="2971800"/>
            <a:ext cx="4572000" cy="366713"/>
          </a:xfrm>
          <a:prstGeom prst="rect">
            <a:avLst/>
          </a:prstGeom>
          <a:noFill/>
          <a:ln w="9525">
            <a:noFill/>
            <a:miter lim="800000"/>
            <a:headEnd/>
            <a:tailEnd/>
          </a:ln>
        </p:spPr>
        <p:txBody>
          <a:bodyPr>
            <a:spAutoFit/>
          </a:bodyPr>
          <a:lstStyle/>
          <a:p>
            <a:endParaRPr lang="en-US">
              <a:sym typeface="Symbol" pitchFamily="18" charset="2"/>
            </a:endParaRPr>
          </a:p>
        </p:txBody>
      </p:sp>
      <p:sp>
        <p:nvSpPr>
          <p:cNvPr id="78855" name="Rectangle 6"/>
          <p:cNvSpPr>
            <a:spLocks noChangeArrowheads="1"/>
          </p:cNvSpPr>
          <p:nvPr/>
        </p:nvSpPr>
        <p:spPr bwMode="auto">
          <a:xfrm>
            <a:off x="3581400" y="4117975"/>
            <a:ext cx="1828800" cy="457200"/>
          </a:xfrm>
          <a:prstGeom prst="rect">
            <a:avLst/>
          </a:prstGeom>
          <a:noFill/>
          <a:ln w="9525">
            <a:noFill/>
            <a:miter lim="800000"/>
            <a:headEnd/>
            <a:tailEnd/>
          </a:ln>
        </p:spPr>
        <p:txBody>
          <a:bodyPr wrap="none">
            <a:spAutoFit/>
          </a:bodyPr>
          <a:lstStyle/>
          <a:p>
            <a:r>
              <a:rPr lang="en-US" sz="2400" b="1">
                <a:solidFill>
                  <a:schemeClr val="folHlink"/>
                </a:solidFill>
              </a:rPr>
              <a:t>processors</a:t>
            </a:r>
          </a:p>
        </p:txBody>
      </p:sp>
      <p:sp>
        <p:nvSpPr>
          <p:cNvPr id="78856" name="Rectangle 7"/>
          <p:cNvSpPr>
            <a:spLocks noChangeArrowheads="1"/>
          </p:cNvSpPr>
          <p:nvPr/>
        </p:nvSpPr>
        <p:spPr bwMode="auto">
          <a:xfrm>
            <a:off x="381000" y="2670175"/>
            <a:ext cx="811213" cy="457200"/>
          </a:xfrm>
          <a:prstGeom prst="rect">
            <a:avLst/>
          </a:prstGeom>
          <a:noFill/>
          <a:ln w="9525">
            <a:noFill/>
            <a:miter lim="800000"/>
            <a:headEnd/>
            <a:tailEnd/>
          </a:ln>
        </p:spPr>
        <p:txBody>
          <a:bodyPr wrap="none">
            <a:spAutoFit/>
          </a:bodyPr>
          <a:lstStyle/>
          <a:p>
            <a:pPr>
              <a:spcBef>
                <a:spcPct val="50000"/>
              </a:spcBef>
            </a:pPr>
            <a:r>
              <a:rPr lang="en-US" sz="2400" b="1">
                <a:solidFill>
                  <a:schemeClr val="folHlink"/>
                </a:solidFill>
              </a:rPr>
              <a:t>time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98DCE326-A2E6-449A-B014-89433D253491}" type="slidenum">
              <a:rPr lang="en-US"/>
              <a:pPr>
                <a:defRPr/>
              </a:pPr>
              <a:t>77</a:t>
            </a:fld>
            <a:endParaRPr lang="en-US"/>
          </a:p>
        </p:txBody>
      </p:sp>
      <p:sp>
        <p:nvSpPr>
          <p:cNvPr id="79875" name="Rectangle 2"/>
          <p:cNvSpPr>
            <a:spLocks noGrp="1" noChangeArrowheads="1"/>
          </p:cNvSpPr>
          <p:nvPr>
            <p:ph type="title"/>
          </p:nvPr>
        </p:nvSpPr>
        <p:spPr/>
        <p:txBody>
          <a:bodyPr/>
          <a:lstStyle/>
          <a:p>
            <a:r>
              <a:rPr lang="en-US" sz="4000" smtClean="0">
                <a:sym typeface="Symbol" pitchFamily="18" charset="2"/>
              </a:rPr>
              <a:t>Execution Time of Parallel Portion</a:t>
            </a:r>
            <a:br>
              <a:rPr lang="en-US" sz="4000" smtClean="0">
                <a:sym typeface="Symbol" pitchFamily="18" charset="2"/>
              </a:rPr>
            </a:br>
            <a:r>
              <a:rPr lang="en-US" sz="4000" smtClean="0">
                <a:sym typeface="Symbol" pitchFamily="18" charset="2"/>
              </a:rPr>
              <a:t>(</a:t>
            </a:r>
            <a:r>
              <a:rPr lang="en-US" sz="4000" i="1" smtClean="0">
                <a:sym typeface="Symbol" pitchFamily="18" charset="2"/>
              </a:rPr>
              <a:t>n</a:t>
            </a:r>
            <a:r>
              <a:rPr lang="en-US" sz="4000" smtClean="0">
                <a:sym typeface="Symbol" pitchFamily="18" charset="2"/>
              </a:rPr>
              <a:t>)/</a:t>
            </a:r>
            <a:r>
              <a:rPr lang="en-US" sz="4000" i="1" smtClean="0">
                <a:sym typeface="Symbol" pitchFamily="18" charset="2"/>
              </a:rPr>
              <a:t>p</a:t>
            </a:r>
            <a:r>
              <a:rPr lang="en-US" sz="4000" smtClean="0">
                <a:sym typeface="Symbol" pitchFamily="18" charset="2"/>
              </a:rPr>
              <a:t> + (</a:t>
            </a:r>
            <a:r>
              <a:rPr lang="en-US" sz="4000" i="1" smtClean="0">
                <a:sym typeface="Symbol" pitchFamily="18" charset="2"/>
              </a:rPr>
              <a:t>n</a:t>
            </a:r>
            <a:r>
              <a:rPr lang="en-US" sz="4000" smtClean="0">
                <a:sym typeface="Symbol" pitchFamily="18" charset="2"/>
              </a:rPr>
              <a:t>,</a:t>
            </a:r>
            <a:r>
              <a:rPr lang="en-US" sz="4000" i="1" smtClean="0">
                <a:sym typeface="Symbol" pitchFamily="18" charset="2"/>
              </a:rPr>
              <a:t>p</a:t>
            </a:r>
            <a:r>
              <a:rPr lang="en-US" sz="4000" smtClean="0">
                <a:sym typeface="Symbol" pitchFamily="18" charset="2"/>
              </a:rPr>
              <a:t>)</a:t>
            </a:r>
            <a:endParaRPr lang="en-US" sz="4000" smtClean="0"/>
          </a:p>
        </p:txBody>
      </p:sp>
      <p:graphicFrame>
        <p:nvGraphicFramePr>
          <p:cNvPr id="79876" name="Object 3"/>
          <p:cNvGraphicFramePr>
            <a:graphicFrameLocks noChangeAspect="1"/>
          </p:cNvGraphicFramePr>
          <p:nvPr/>
        </p:nvGraphicFramePr>
        <p:xfrm>
          <a:off x="1600200" y="1981200"/>
          <a:ext cx="7543800" cy="2286000"/>
        </p:xfrm>
        <a:graphic>
          <a:graphicData uri="http://schemas.openxmlformats.org/presentationml/2006/ole">
            <p:oleObj spid="_x0000_s79876" name="Chart" r:id="rId3" imgW="9525305" imgH="5496154" progId="Excel.Chart.8">
              <p:embed/>
            </p:oleObj>
          </a:graphicData>
        </a:graphic>
      </p:graphicFrame>
      <p:sp>
        <p:nvSpPr>
          <p:cNvPr id="79877" name="Text Box 4"/>
          <p:cNvSpPr txBox="1">
            <a:spLocks noChangeArrowheads="1"/>
          </p:cNvSpPr>
          <p:nvPr/>
        </p:nvSpPr>
        <p:spPr bwMode="auto">
          <a:xfrm>
            <a:off x="914400" y="4724400"/>
            <a:ext cx="7391400" cy="1800225"/>
          </a:xfrm>
          <a:prstGeom prst="rect">
            <a:avLst/>
          </a:prstGeom>
          <a:noFill/>
          <a:ln w="9525">
            <a:noFill/>
            <a:miter lim="800000"/>
            <a:headEnd/>
            <a:tailEnd/>
          </a:ln>
        </p:spPr>
        <p:txBody>
          <a:bodyPr>
            <a:spAutoFit/>
          </a:bodyPr>
          <a:lstStyle/>
          <a:p>
            <a:pPr>
              <a:spcBef>
                <a:spcPct val="50000"/>
              </a:spcBef>
            </a:pPr>
            <a:r>
              <a:rPr lang="en-US" sz="2800"/>
              <a:t>Combining these, we see for a fixed problem size, there is an optimum number of processors that minimizes overall execution time.</a:t>
            </a:r>
          </a:p>
        </p:txBody>
      </p:sp>
      <p:sp>
        <p:nvSpPr>
          <p:cNvPr id="79878" name="Rectangle 5"/>
          <p:cNvSpPr>
            <a:spLocks noChangeArrowheads="1"/>
          </p:cNvSpPr>
          <p:nvPr/>
        </p:nvSpPr>
        <p:spPr bwMode="auto">
          <a:xfrm>
            <a:off x="3886200" y="4117975"/>
            <a:ext cx="1828800" cy="457200"/>
          </a:xfrm>
          <a:prstGeom prst="rect">
            <a:avLst/>
          </a:prstGeom>
          <a:noFill/>
          <a:ln w="9525">
            <a:noFill/>
            <a:miter lim="800000"/>
            <a:headEnd/>
            <a:tailEnd/>
          </a:ln>
        </p:spPr>
        <p:txBody>
          <a:bodyPr wrap="none">
            <a:spAutoFit/>
          </a:bodyPr>
          <a:lstStyle/>
          <a:p>
            <a:r>
              <a:rPr lang="en-US" sz="2400" b="1">
                <a:solidFill>
                  <a:schemeClr val="folHlink"/>
                </a:solidFill>
              </a:rPr>
              <a:t>processors</a:t>
            </a:r>
          </a:p>
        </p:txBody>
      </p:sp>
      <p:sp>
        <p:nvSpPr>
          <p:cNvPr id="79879" name="Rectangle 6"/>
          <p:cNvSpPr>
            <a:spLocks noChangeArrowheads="1"/>
          </p:cNvSpPr>
          <p:nvPr/>
        </p:nvSpPr>
        <p:spPr bwMode="auto">
          <a:xfrm>
            <a:off x="457200" y="2819400"/>
            <a:ext cx="1035050" cy="457200"/>
          </a:xfrm>
          <a:prstGeom prst="rect">
            <a:avLst/>
          </a:prstGeom>
          <a:noFill/>
          <a:ln w="9525">
            <a:noFill/>
            <a:miter lim="800000"/>
            <a:headEnd/>
            <a:tailEnd/>
          </a:ln>
        </p:spPr>
        <p:txBody>
          <a:bodyPr>
            <a:spAutoFit/>
          </a:bodyPr>
          <a:lstStyle/>
          <a:p>
            <a:pPr>
              <a:spcBef>
                <a:spcPct val="50000"/>
              </a:spcBef>
            </a:pPr>
            <a:r>
              <a:rPr lang="en-US" sz="2400" b="1">
                <a:solidFill>
                  <a:schemeClr val="folHlink"/>
                </a:solidFill>
              </a:rPr>
              <a:t>time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pPr>
              <a:defRPr/>
            </a:pPr>
            <a:fld id="{18C1B006-CCCF-4164-8588-8E3DE4C5ABE4}" type="slidenum">
              <a:rPr lang="en-US"/>
              <a:pPr>
                <a:defRPr/>
              </a:pPr>
              <a:t>78</a:t>
            </a:fld>
            <a:endParaRPr lang="en-US"/>
          </a:p>
        </p:txBody>
      </p:sp>
      <p:sp>
        <p:nvSpPr>
          <p:cNvPr id="80899" name="Rectangle 2"/>
          <p:cNvSpPr>
            <a:spLocks noGrp="1" noChangeArrowheads="1"/>
          </p:cNvSpPr>
          <p:nvPr>
            <p:ph type="title"/>
          </p:nvPr>
        </p:nvSpPr>
        <p:spPr/>
        <p:txBody>
          <a:bodyPr/>
          <a:lstStyle/>
          <a:p>
            <a:r>
              <a:rPr lang="en-US" smtClean="0"/>
              <a:t>Speedup Plot</a:t>
            </a:r>
          </a:p>
        </p:txBody>
      </p:sp>
      <p:graphicFrame>
        <p:nvGraphicFramePr>
          <p:cNvPr id="25603" name="Object 3"/>
          <p:cNvGraphicFramePr>
            <a:graphicFrameLocks noChangeAspect="1"/>
          </p:cNvGraphicFramePr>
          <p:nvPr/>
        </p:nvGraphicFramePr>
        <p:xfrm>
          <a:off x="1219200" y="1752600"/>
          <a:ext cx="7239000" cy="4178300"/>
        </p:xfrm>
        <a:graphic>
          <a:graphicData uri="http://schemas.openxmlformats.org/presentationml/2006/ole">
            <p:oleObj spid="_x0000_s80900" name="Chart" r:id="rId3" imgW="9525305" imgH="5496154" progId="Excel.Chart.8">
              <p:embed/>
            </p:oleObj>
          </a:graphicData>
        </a:graphic>
      </p:graphicFrame>
      <p:sp>
        <p:nvSpPr>
          <p:cNvPr id="25604" name="Freeform 4"/>
          <p:cNvSpPr>
            <a:spLocks/>
          </p:cNvSpPr>
          <p:nvPr/>
        </p:nvSpPr>
        <p:spPr bwMode="auto">
          <a:xfrm>
            <a:off x="1524000" y="2438400"/>
            <a:ext cx="6629400" cy="1752600"/>
          </a:xfrm>
          <a:custGeom>
            <a:avLst/>
            <a:gdLst>
              <a:gd name="T0" fmla="*/ 0 w 4176"/>
              <a:gd name="T1" fmla="*/ 2147483647 h 1104"/>
              <a:gd name="T2" fmla="*/ 2147483647 w 4176"/>
              <a:gd name="T3" fmla="*/ 2147483647 h 1104"/>
              <a:gd name="T4" fmla="*/ 2147483647 w 4176"/>
              <a:gd name="T5" fmla="*/ 2147483647 h 1104"/>
              <a:gd name="T6" fmla="*/ 2147483647 w 4176"/>
              <a:gd name="T7" fmla="*/ 2147483647 h 1104"/>
              <a:gd name="T8" fmla="*/ 2147483647 w 4176"/>
              <a:gd name="T9" fmla="*/ 2147483647 h 1104"/>
              <a:gd name="T10" fmla="*/ 0 60000 65536"/>
              <a:gd name="T11" fmla="*/ 0 60000 65536"/>
              <a:gd name="T12" fmla="*/ 0 60000 65536"/>
              <a:gd name="T13" fmla="*/ 0 60000 65536"/>
              <a:gd name="T14" fmla="*/ 0 60000 65536"/>
              <a:gd name="T15" fmla="*/ 0 w 4176"/>
              <a:gd name="T16" fmla="*/ 0 h 1104"/>
              <a:gd name="T17" fmla="*/ 4176 w 4176"/>
              <a:gd name="T18" fmla="*/ 1104 h 1104"/>
            </a:gdLst>
            <a:ahLst/>
            <a:cxnLst>
              <a:cxn ang="T10">
                <a:pos x="T0" y="T1"/>
              </a:cxn>
              <a:cxn ang="T11">
                <a:pos x="T2" y="T3"/>
              </a:cxn>
              <a:cxn ang="T12">
                <a:pos x="T4" y="T5"/>
              </a:cxn>
              <a:cxn ang="T13">
                <a:pos x="T6" y="T7"/>
              </a:cxn>
              <a:cxn ang="T14">
                <a:pos x="T8" y="T9"/>
              </a:cxn>
            </a:cxnLst>
            <a:rect l="T15" t="T16" r="T17" b="T18"/>
            <a:pathLst>
              <a:path w="4176" h="1104">
                <a:moveTo>
                  <a:pt x="0" y="1104"/>
                </a:moveTo>
                <a:cubicBezTo>
                  <a:pt x="72" y="856"/>
                  <a:pt x="144" y="608"/>
                  <a:pt x="288" y="432"/>
                </a:cubicBezTo>
                <a:cubicBezTo>
                  <a:pt x="432" y="256"/>
                  <a:pt x="568" y="96"/>
                  <a:pt x="864" y="48"/>
                </a:cubicBezTo>
                <a:cubicBezTo>
                  <a:pt x="1160" y="0"/>
                  <a:pt x="1512" y="80"/>
                  <a:pt x="2064" y="144"/>
                </a:cubicBezTo>
                <a:cubicBezTo>
                  <a:pt x="2616" y="208"/>
                  <a:pt x="3396" y="320"/>
                  <a:pt x="4176" y="432"/>
                </a:cubicBezTo>
              </a:path>
            </a:pathLst>
          </a:custGeom>
          <a:noFill/>
          <a:ln w="76200" cmpd="sng">
            <a:solidFill>
              <a:srgbClr val="FF9900"/>
            </a:solidFill>
            <a:round/>
            <a:headEnd/>
            <a:tailEnd/>
          </a:ln>
        </p:spPr>
        <p:txBody>
          <a:bodyPr wrap="none"/>
          <a:lstStyle/>
          <a:p>
            <a:endParaRPr lang="en-US"/>
          </a:p>
        </p:txBody>
      </p:sp>
      <p:sp>
        <p:nvSpPr>
          <p:cNvPr id="25605" name="Text Box 5"/>
          <p:cNvSpPr txBox="1">
            <a:spLocks noChangeArrowheads="1"/>
          </p:cNvSpPr>
          <p:nvPr/>
        </p:nvSpPr>
        <p:spPr bwMode="auto">
          <a:xfrm>
            <a:off x="2803525" y="1371600"/>
            <a:ext cx="2052638" cy="457200"/>
          </a:xfrm>
          <a:prstGeom prst="rect">
            <a:avLst/>
          </a:prstGeom>
          <a:noFill/>
          <a:ln w="9525">
            <a:noFill/>
            <a:miter lim="800000"/>
            <a:headEnd/>
            <a:tailEnd/>
          </a:ln>
        </p:spPr>
        <p:txBody>
          <a:bodyPr>
            <a:spAutoFit/>
          </a:bodyPr>
          <a:lstStyle/>
          <a:p>
            <a:r>
              <a:rPr lang="en-US" sz="2400">
                <a:latin typeface="Times New Roman" pitchFamily="18" charset="0"/>
              </a:rPr>
              <a:t>“elbowing out”</a:t>
            </a:r>
          </a:p>
        </p:txBody>
      </p:sp>
      <p:sp>
        <p:nvSpPr>
          <p:cNvPr id="80903" name="Rectangle 6"/>
          <p:cNvSpPr>
            <a:spLocks noChangeArrowheads="1"/>
          </p:cNvSpPr>
          <p:nvPr/>
        </p:nvSpPr>
        <p:spPr bwMode="auto">
          <a:xfrm>
            <a:off x="3886200" y="5943600"/>
            <a:ext cx="2133600" cy="457200"/>
          </a:xfrm>
          <a:prstGeom prst="rect">
            <a:avLst/>
          </a:prstGeom>
          <a:noFill/>
          <a:ln w="9525">
            <a:noFill/>
            <a:miter lim="800000"/>
            <a:headEnd/>
            <a:tailEnd/>
          </a:ln>
        </p:spPr>
        <p:txBody>
          <a:bodyPr>
            <a:spAutoFit/>
          </a:bodyPr>
          <a:lstStyle/>
          <a:p>
            <a:r>
              <a:rPr lang="en-US" sz="2400" b="1">
                <a:solidFill>
                  <a:schemeClr val="folHlink"/>
                </a:solidFill>
              </a:rPr>
              <a:t>processors</a:t>
            </a:r>
          </a:p>
        </p:txBody>
      </p:sp>
      <p:sp>
        <p:nvSpPr>
          <p:cNvPr id="80904" name="Text Box 7"/>
          <p:cNvSpPr txBox="1">
            <a:spLocks noChangeArrowheads="1"/>
          </p:cNvSpPr>
          <p:nvPr/>
        </p:nvSpPr>
        <p:spPr bwMode="auto">
          <a:xfrm>
            <a:off x="0" y="3352800"/>
            <a:ext cx="1524000" cy="457200"/>
          </a:xfrm>
          <a:prstGeom prst="rect">
            <a:avLst/>
          </a:prstGeom>
          <a:noFill/>
          <a:ln w="9525">
            <a:noFill/>
            <a:miter lim="800000"/>
            <a:headEnd/>
            <a:tailEnd/>
          </a:ln>
        </p:spPr>
        <p:txBody>
          <a:bodyPr>
            <a:spAutoFit/>
          </a:bodyPr>
          <a:lstStyle/>
          <a:p>
            <a:pPr>
              <a:spcBef>
                <a:spcPct val="50000"/>
              </a:spcBef>
            </a:pPr>
            <a:r>
              <a:rPr lang="en-US" sz="2400" b="1">
                <a:solidFill>
                  <a:schemeClr val="folHlink"/>
                </a:solidFill>
              </a:rPr>
              <a:t>speedup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3">
                                            <p:oleChartEl type="gridLegend"/>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5603">
                                            <p:oleChartEl type="ptInSeries" lvl="1"/>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5603">
                                            <p:oleChartEl type="ptInSeries" lvl="2"/>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5603">
                                            <p:oleChartEl type="ptInSeries" lvl="3"/>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5603">
                                            <p:oleChartEl type="ptInSeries" lvl="4"/>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5603">
                                            <p:oleChartEl type="ptInSeries" lvl="5"/>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5603">
                                            <p:oleChartEl type="ptInSeries" lvl="6"/>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5603">
                                            <p:oleChartEl type="ptInSeries" lvl="7"/>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5603">
                                            <p:oleChartEl type="ptInSeries" lvl="8"/>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5603">
                                            <p:oleChartEl type="ptInSeries" lvl="9"/>
                                          </p:spTgt>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5603">
                                            <p:oleChartEl type="ptInSeries" lvl="10"/>
                                          </p:spTgt>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5603">
                                            <p:oleChartEl type="ptInSeries" lvl="11"/>
                                          </p:spTgt>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5603">
                                            <p:oleChartEl type="ptInSeries" lvl="12"/>
                                          </p:spTgt>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5603">
                                            <p:oleChartEl type="ptInSeries" lvl="13"/>
                                          </p:spTgt>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5603">
                                            <p:oleChartEl type="ptInSeries" lvl="14"/>
                                          </p:spTgt>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5603">
                                            <p:oleChartEl type="ptInSeries" lvl="15"/>
                                          </p:spTgt>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25603">
                                            <p:oleChartEl type="ptInSeries" lvl="16"/>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604"/>
                                        </p:tgtEl>
                                        <p:attrNameLst>
                                          <p:attrName>style.visibility</p:attrName>
                                        </p:attrNameLst>
                                      </p:cBhvr>
                                      <p:to>
                                        <p:strVal val="visible"/>
                                      </p:to>
                                    </p:set>
                                    <p:animEffect transition="in" filter="wipe(left)">
                                      <p:cBhvr>
                                        <p:cTn id="59" dur="500"/>
                                        <p:tgtEl>
                                          <p:spTgt spid="2560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5605"/>
                                        </p:tgtEl>
                                        <p:attrNameLst>
                                          <p:attrName>style.visibility</p:attrName>
                                        </p:attrNameLst>
                                      </p:cBhvr>
                                      <p:to>
                                        <p:strVal val="visible"/>
                                      </p:to>
                                    </p:set>
                                    <p:animEffect transition="in" filter="wipe(left)">
                                      <p:cBhvr>
                                        <p:cTn id="64"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603" grpId="0" bld="seriesEl"/>
      <p:bldP spid="25604" grpId="0" animBg="1"/>
      <p:bldP spid="2560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A287FEB-678A-47CD-BD95-E452FA6266B9}" type="slidenum">
              <a:rPr lang="en-US"/>
              <a:pPr>
                <a:defRPr/>
              </a:pPr>
              <a:t>79</a:t>
            </a:fld>
            <a:endParaRPr lang="en-US"/>
          </a:p>
        </p:txBody>
      </p:sp>
      <p:sp>
        <p:nvSpPr>
          <p:cNvPr id="81923" name="Rectangle 2"/>
          <p:cNvSpPr>
            <a:spLocks noGrp="1" noChangeArrowheads="1"/>
          </p:cNvSpPr>
          <p:nvPr>
            <p:ph type="title"/>
          </p:nvPr>
        </p:nvSpPr>
        <p:spPr>
          <a:xfrm>
            <a:off x="381000" y="228600"/>
            <a:ext cx="8229600" cy="715963"/>
          </a:xfrm>
        </p:spPr>
        <p:txBody>
          <a:bodyPr/>
          <a:lstStyle/>
          <a:p>
            <a:r>
              <a:rPr lang="en-US" sz="4000" smtClean="0"/>
              <a:t>Cost</a:t>
            </a:r>
          </a:p>
        </p:txBody>
      </p:sp>
      <p:sp>
        <p:nvSpPr>
          <p:cNvPr id="27651" name="Rectangle 3"/>
          <p:cNvSpPr>
            <a:spLocks noGrp="1" noChangeArrowheads="1"/>
          </p:cNvSpPr>
          <p:nvPr>
            <p:ph type="body" idx="1"/>
          </p:nvPr>
        </p:nvSpPr>
        <p:spPr>
          <a:xfrm>
            <a:off x="457200" y="1143000"/>
            <a:ext cx="8229600" cy="5410200"/>
          </a:xfrm>
        </p:spPr>
        <p:txBody>
          <a:bodyPr/>
          <a:lstStyle/>
          <a:p>
            <a:pPr>
              <a:lnSpc>
                <a:spcPct val="90000"/>
              </a:lnSpc>
            </a:pPr>
            <a:r>
              <a:rPr lang="en-US" sz="2800" smtClean="0"/>
              <a:t>The </a:t>
            </a:r>
            <a:r>
              <a:rPr lang="en-US" sz="2800" i="1" u="sng" smtClean="0"/>
              <a:t>cost</a:t>
            </a:r>
            <a:r>
              <a:rPr lang="en-US" sz="2800" smtClean="0"/>
              <a:t> of a parallel algorithm (or program) is</a:t>
            </a:r>
          </a:p>
          <a:p>
            <a:pPr algn="ctr">
              <a:lnSpc>
                <a:spcPct val="90000"/>
              </a:lnSpc>
              <a:buFontTx/>
              <a:buNone/>
            </a:pPr>
            <a:r>
              <a:rPr lang="en-US" sz="2800" smtClean="0">
                <a:solidFill>
                  <a:schemeClr val="folHlink"/>
                </a:solidFill>
              </a:rPr>
              <a:t>Cost = Parallel running time </a:t>
            </a:r>
            <a:r>
              <a:rPr lang="en-US" sz="2800" smtClean="0">
                <a:solidFill>
                  <a:schemeClr val="folHlink"/>
                </a:solidFill>
                <a:sym typeface="Symbol" pitchFamily="18" charset="2"/>
              </a:rPr>
              <a:t> #processors</a:t>
            </a:r>
          </a:p>
          <a:p>
            <a:pPr>
              <a:lnSpc>
                <a:spcPct val="90000"/>
              </a:lnSpc>
            </a:pPr>
            <a:r>
              <a:rPr lang="en-US" sz="2800" smtClean="0">
                <a:sym typeface="Symbol" pitchFamily="18" charset="2"/>
              </a:rPr>
              <a:t>Since “cost” is a much overused word, the term “</a:t>
            </a:r>
            <a:r>
              <a:rPr lang="en-US" sz="2800" i="1" u="sng" smtClean="0">
                <a:sym typeface="Symbol" pitchFamily="18" charset="2"/>
              </a:rPr>
              <a:t>algorithm cost</a:t>
            </a:r>
            <a:r>
              <a:rPr lang="en-US" sz="2800" smtClean="0">
                <a:sym typeface="Symbol" pitchFamily="18" charset="2"/>
              </a:rPr>
              <a:t>” is sometimes used for clarity. </a:t>
            </a:r>
          </a:p>
          <a:p>
            <a:pPr>
              <a:lnSpc>
                <a:spcPct val="90000"/>
              </a:lnSpc>
            </a:pPr>
            <a:r>
              <a:rPr lang="en-US" sz="2800" smtClean="0">
                <a:sym typeface="Symbol" pitchFamily="18" charset="2"/>
              </a:rPr>
              <a:t>The cost of a parallel algorithm should be compared to the running time of a sequential algorithm.</a:t>
            </a:r>
            <a:endParaRPr lang="en-US" sz="1800" smtClean="0">
              <a:sym typeface="Symbol" pitchFamily="18" charset="2"/>
            </a:endParaRPr>
          </a:p>
          <a:p>
            <a:pPr lvl="1">
              <a:lnSpc>
                <a:spcPct val="90000"/>
              </a:lnSpc>
            </a:pPr>
            <a:r>
              <a:rPr lang="en-US" smtClean="0">
                <a:sym typeface="Symbol" pitchFamily="18" charset="2"/>
              </a:rPr>
              <a:t>Cost removes the advantage of parallelism by charging for each additional processor.</a:t>
            </a:r>
          </a:p>
          <a:p>
            <a:pPr lvl="1">
              <a:lnSpc>
                <a:spcPct val="90000"/>
              </a:lnSpc>
            </a:pPr>
            <a:r>
              <a:rPr lang="en-US" smtClean="0">
                <a:sym typeface="Symbol" pitchFamily="18" charset="2"/>
              </a:rPr>
              <a:t>A parallel algorithm whose cost is big-oh of the running time of an optimal sequential algorithm is called </a:t>
            </a:r>
            <a:r>
              <a:rPr lang="en-US" i="1" u="sng" smtClean="0">
                <a:solidFill>
                  <a:schemeClr val="folHlink"/>
                </a:solidFill>
                <a:sym typeface="Symbol" pitchFamily="18" charset="2"/>
              </a:rPr>
              <a:t>cost-optimal</a:t>
            </a:r>
            <a:r>
              <a:rPr lang="en-US" smtClean="0">
                <a:sym typeface="Symbol" pitchFamily="18" charset="2"/>
              </a:rPr>
              <a:t>.</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66800" y="0"/>
            <a:ext cx="11201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EBD5A92-6D4F-49FD-9331-2C52606DFF4C}" type="slidenum">
              <a:rPr lang="en-US"/>
              <a:pPr>
                <a:defRPr/>
              </a:pPr>
              <a:t>80</a:t>
            </a:fld>
            <a:endParaRPr lang="en-US"/>
          </a:p>
        </p:txBody>
      </p:sp>
      <p:sp>
        <p:nvSpPr>
          <p:cNvPr id="82947" name="Rectangle 2"/>
          <p:cNvSpPr>
            <a:spLocks noGrp="1" noChangeArrowheads="1"/>
          </p:cNvSpPr>
          <p:nvPr>
            <p:ph type="title"/>
          </p:nvPr>
        </p:nvSpPr>
        <p:spPr>
          <a:xfrm>
            <a:off x="457200" y="228600"/>
            <a:ext cx="8229600" cy="533400"/>
          </a:xfrm>
        </p:spPr>
        <p:txBody>
          <a:bodyPr/>
          <a:lstStyle/>
          <a:p>
            <a:r>
              <a:rPr lang="en-US" sz="3600" smtClean="0"/>
              <a:t>Cost Optimal</a:t>
            </a:r>
          </a:p>
        </p:txBody>
      </p:sp>
      <p:sp>
        <p:nvSpPr>
          <p:cNvPr id="28675" name="Rectangle 3"/>
          <p:cNvSpPr>
            <a:spLocks noGrp="1" noChangeArrowheads="1"/>
          </p:cNvSpPr>
          <p:nvPr>
            <p:ph type="body" idx="1"/>
          </p:nvPr>
        </p:nvSpPr>
        <p:spPr>
          <a:xfrm>
            <a:off x="457200" y="914400"/>
            <a:ext cx="8229600" cy="5943600"/>
          </a:xfrm>
        </p:spPr>
        <p:txBody>
          <a:bodyPr/>
          <a:lstStyle/>
          <a:p>
            <a:pPr>
              <a:lnSpc>
                <a:spcPct val="90000"/>
              </a:lnSpc>
            </a:pPr>
            <a:r>
              <a:rPr lang="en-US" sz="2800" smtClean="0"/>
              <a:t>From last slide, a parallel algorithm is optimal if</a:t>
            </a:r>
          </a:p>
          <a:p>
            <a:pPr lvl="1" algn="ctr">
              <a:lnSpc>
                <a:spcPct val="90000"/>
              </a:lnSpc>
              <a:buFontTx/>
              <a:buNone/>
            </a:pPr>
            <a:r>
              <a:rPr lang="en-US" sz="2400" b="1" i="1" smtClean="0"/>
              <a:t>parallel cost =  O(f(t)),</a:t>
            </a:r>
            <a:r>
              <a:rPr lang="en-US" sz="2400" b="1" smtClean="0"/>
              <a:t> </a:t>
            </a:r>
          </a:p>
          <a:p>
            <a:pPr>
              <a:lnSpc>
                <a:spcPct val="90000"/>
              </a:lnSpc>
              <a:buFontTx/>
              <a:buNone/>
            </a:pPr>
            <a:r>
              <a:rPr lang="en-US" sz="2800" smtClean="0"/>
              <a:t>   where </a:t>
            </a:r>
            <a:r>
              <a:rPr lang="en-US" sz="2800" i="1" smtClean="0"/>
              <a:t>f(t)</a:t>
            </a:r>
            <a:r>
              <a:rPr lang="en-US" sz="2800" smtClean="0"/>
              <a:t> is the running time of an optimal sequential algorithm.</a:t>
            </a:r>
          </a:p>
          <a:p>
            <a:pPr>
              <a:lnSpc>
                <a:spcPct val="90000"/>
              </a:lnSpc>
            </a:pPr>
            <a:r>
              <a:rPr lang="en-US" sz="2800" smtClean="0"/>
              <a:t>Equivalently, a parallel algorithm for a problem is said to be </a:t>
            </a:r>
            <a:r>
              <a:rPr lang="en-US" sz="2800" u="sng" smtClean="0"/>
              <a:t>cost-optimal</a:t>
            </a:r>
            <a:r>
              <a:rPr lang="en-US" sz="2800" smtClean="0"/>
              <a:t> if its cost is proportional to the running time of an optimal sequential algorithm for the same problem.</a:t>
            </a:r>
          </a:p>
          <a:p>
            <a:pPr lvl="1">
              <a:lnSpc>
                <a:spcPct val="90000"/>
              </a:lnSpc>
            </a:pPr>
            <a:r>
              <a:rPr lang="en-US" sz="2400" b="1" smtClean="0"/>
              <a:t>By </a:t>
            </a:r>
            <a:r>
              <a:rPr lang="en-US" sz="2400" b="1" i="1" smtClean="0"/>
              <a:t>proportional</a:t>
            </a:r>
            <a:r>
              <a:rPr lang="en-US" sz="2400" b="1" smtClean="0"/>
              <a:t>, we means that</a:t>
            </a:r>
          </a:p>
          <a:p>
            <a:pPr lvl="1" algn="ctr">
              <a:lnSpc>
                <a:spcPct val="90000"/>
              </a:lnSpc>
              <a:buFontTx/>
              <a:buNone/>
            </a:pPr>
            <a:r>
              <a:rPr lang="en-US" sz="2400" b="1" i="1" smtClean="0"/>
              <a:t>cost </a:t>
            </a:r>
            <a:r>
              <a:rPr lang="en-US" b="1" i="1" smtClean="0">
                <a:sym typeface="Symbol" pitchFamily="18" charset="2"/>
              </a:rPr>
              <a:t> </a:t>
            </a:r>
            <a:r>
              <a:rPr lang="en-US" sz="2400" b="1" i="1" smtClean="0"/>
              <a:t>t</a:t>
            </a:r>
            <a:r>
              <a:rPr lang="en-US" b="1" i="1" baseline="-25000" smtClean="0"/>
              <a:t>p</a:t>
            </a:r>
            <a:r>
              <a:rPr lang="en-US" sz="2400" b="1" i="1" smtClean="0"/>
              <a:t> </a:t>
            </a:r>
            <a:r>
              <a:rPr lang="en-US" sz="2400" b="1" i="1" smtClean="0">
                <a:sym typeface="Symbol" pitchFamily="18" charset="2"/>
              </a:rPr>
              <a:t> n = </a:t>
            </a:r>
            <a:r>
              <a:rPr lang="en-US" sz="2400" b="1" i="1" smtClean="0">
                <a:solidFill>
                  <a:srgbClr val="FF3300"/>
                </a:solidFill>
                <a:sym typeface="Symbol" pitchFamily="18" charset="2"/>
              </a:rPr>
              <a:t>k</a:t>
            </a:r>
            <a:r>
              <a:rPr lang="en-US" sz="2400" b="1" i="1" smtClean="0">
                <a:sym typeface="Symbol" pitchFamily="18" charset="2"/>
              </a:rPr>
              <a:t>  </a:t>
            </a:r>
            <a:r>
              <a:rPr lang="en-US" sz="2400" b="1" i="1" smtClean="0"/>
              <a:t>t</a:t>
            </a:r>
            <a:r>
              <a:rPr lang="en-US" b="1" i="1" baseline="-25000" smtClean="0"/>
              <a:t>s</a:t>
            </a:r>
          </a:p>
          <a:p>
            <a:pPr lvl="1">
              <a:lnSpc>
                <a:spcPct val="90000"/>
              </a:lnSpc>
              <a:buFontTx/>
              <a:buNone/>
            </a:pPr>
            <a:r>
              <a:rPr lang="en-US" sz="2400" b="1" smtClean="0"/>
              <a:t>   where </a:t>
            </a:r>
            <a:r>
              <a:rPr lang="en-US" sz="2400" b="1" i="1" smtClean="0">
                <a:solidFill>
                  <a:srgbClr val="FF3300"/>
                </a:solidFill>
              </a:rPr>
              <a:t>k</a:t>
            </a:r>
            <a:r>
              <a:rPr lang="en-US" sz="2400" b="1" smtClean="0"/>
              <a:t> is a constant and n is nr of processors.</a:t>
            </a:r>
            <a:r>
              <a:rPr lang="en-US" sz="2400" smtClean="0"/>
              <a:t> </a:t>
            </a:r>
          </a:p>
          <a:p>
            <a:pPr>
              <a:lnSpc>
                <a:spcPct val="90000"/>
              </a:lnSpc>
            </a:pPr>
            <a:r>
              <a:rPr lang="en-US" sz="2800" smtClean="0"/>
              <a:t>In cases where no optimal sequential algorithm is known, then the “fastest known” sequential algorithm is sometimes used instead.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pPr>
              <a:defRPr/>
            </a:pPr>
            <a:fld id="{BED274C4-2543-4184-8713-81E90F0CAC88}" type="slidenum">
              <a:rPr lang="en-US"/>
              <a:pPr>
                <a:defRPr/>
              </a:pPr>
              <a:t>81</a:t>
            </a:fld>
            <a:endParaRPr lang="en-US"/>
          </a:p>
        </p:txBody>
      </p:sp>
      <p:sp>
        <p:nvSpPr>
          <p:cNvPr id="83971" name="Rectangle 2"/>
          <p:cNvSpPr>
            <a:spLocks noGrp="1" noChangeArrowheads="1"/>
          </p:cNvSpPr>
          <p:nvPr>
            <p:ph type="title"/>
          </p:nvPr>
        </p:nvSpPr>
        <p:spPr>
          <a:xfrm>
            <a:off x="457200" y="0"/>
            <a:ext cx="8229600" cy="1066800"/>
          </a:xfrm>
        </p:spPr>
        <p:txBody>
          <a:bodyPr/>
          <a:lstStyle/>
          <a:p>
            <a:r>
              <a:rPr lang="en-US" smtClean="0"/>
              <a:t>Efficiency</a:t>
            </a:r>
            <a:endParaRPr lang="en-US" smtClean="0">
              <a:sym typeface="Symbol" pitchFamily="18" charset="2"/>
            </a:endParaRPr>
          </a:p>
        </p:txBody>
      </p:sp>
      <p:graphicFrame>
        <p:nvGraphicFramePr>
          <p:cNvPr id="83972" name="Object 3"/>
          <p:cNvGraphicFramePr>
            <a:graphicFrameLocks noChangeAspect="1"/>
          </p:cNvGraphicFramePr>
          <p:nvPr/>
        </p:nvGraphicFramePr>
        <p:xfrm>
          <a:off x="2908300" y="2908300"/>
          <a:ext cx="3327400" cy="1041400"/>
        </p:xfrm>
        <a:graphic>
          <a:graphicData uri="http://schemas.openxmlformats.org/presentationml/2006/ole">
            <p:oleObj spid="_x0000_s83972" name="Equation" r:id="rId3" imgW="3327400" imgH="1041400" progId="Equation.3">
              <p:embed/>
            </p:oleObj>
          </a:graphicData>
        </a:graphic>
      </p:graphicFrame>
      <p:graphicFrame>
        <p:nvGraphicFramePr>
          <p:cNvPr id="83973" name="Object 4"/>
          <p:cNvGraphicFramePr>
            <a:graphicFrameLocks noChangeAspect="1"/>
          </p:cNvGraphicFramePr>
          <p:nvPr/>
        </p:nvGraphicFramePr>
        <p:xfrm>
          <a:off x="715963" y="1046163"/>
          <a:ext cx="7786687" cy="5218112"/>
        </p:xfrm>
        <a:graphic>
          <a:graphicData uri="http://schemas.openxmlformats.org/presentationml/2006/ole">
            <p:oleObj spid="_x0000_s83973" name="Equation" r:id="rId4" imgW="3251200" imgH="2387600" progId="Equation.3">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C8F68144-82F7-4234-BECA-4868BFE82F24}" type="slidenum">
              <a:rPr lang="en-US"/>
              <a:pPr>
                <a:defRPr/>
              </a:pPr>
              <a:t>82</a:t>
            </a:fld>
            <a:endParaRPr lang="en-US"/>
          </a:p>
        </p:txBody>
      </p:sp>
      <p:sp>
        <p:nvSpPr>
          <p:cNvPr id="84995" name="Rectangle 2"/>
          <p:cNvSpPr>
            <a:spLocks noGrp="1" noChangeArrowheads="1"/>
          </p:cNvSpPr>
          <p:nvPr>
            <p:ph type="title"/>
          </p:nvPr>
        </p:nvSpPr>
        <p:spPr>
          <a:xfrm>
            <a:off x="457200" y="152400"/>
            <a:ext cx="8229600" cy="944563"/>
          </a:xfrm>
        </p:spPr>
        <p:txBody>
          <a:bodyPr/>
          <a:lstStyle/>
          <a:p>
            <a:r>
              <a:rPr lang="en-US" smtClean="0"/>
              <a:t>Bounds on Efficiency </a:t>
            </a:r>
          </a:p>
        </p:txBody>
      </p:sp>
      <p:sp>
        <p:nvSpPr>
          <p:cNvPr id="84996" name="Rectangle 3"/>
          <p:cNvSpPr>
            <a:spLocks noGrp="1" noChangeArrowheads="1"/>
          </p:cNvSpPr>
          <p:nvPr>
            <p:ph type="body" idx="1"/>
          </p:nvPr>
        </p:nvSpPr>
        <p:spPr>
          <a:xfrm>
            <a:off x="457200" y="1371600"/>
            <a:ext cx="8229600" cy="5105400"/>
          </a:xfrm>
        </p:spPr>
        <p:txBody>
          <a:bodyPr/>
          <a:lstStyle/>
          <a:p>
            <a:r>
              <a:rPr lang="en-US" sz="2400" smtClean="0"/>
              <a:t>Recall </a:t>
            </a:r>
          </a:p>
          <a:p>
            <a:pPr>
              <a:buFont typeface="Arial" charset="0"/>
              <a:buNone/>
            </a:pPr>
            <a:r>
              <a:rPr lang="en-US" sz="2400" smtClean="0"/>
              <a:t>	 (1) </a:t>
            </a:r>
          </a:p>
          <a:p>
            <a:pPr>
              <a:buFont typeface="Arial" charset="0"/>
              <a:buNone/>
            </a:pPr>
            <a:endParaRPr lang="en-US" sz="2400" smtClean="0"/>
          </a:p>
          <a:p>
            <a:r>
              <a:rPr lang="en-US" sz="2400" smtClean="0"/>
              <a:t>For algorithms for traditional problems, superlinearity is not possible and </a:t>
            </a:r>
          </a:p>
          <a:p>
            <a:pPr>
              <a:buFont typeface="Arial" charset="0"/>
              <a:buNone/>
            </a:pPr>
            <a:r>
              <a:rPr lang="en-US" sz="2400" smtClean="0"/>
              <a:t>	(2)          </a:t>
            </a:r>
            <a:r>
              <a:rPr lang="en-US" sz="2400" i="1" smtClean="0"/>
              <a:t>speedup </a:t>
            </a:r>
            <a:r>
              <a:rPr lang="en-US" sz="2400" smtClean="0"/>
              <a:t> </a:t>
            </a:r>
            <a:r>
              <a:rPr lang="en-US" sz="2400" smtClean="0">
                <a:cs typeface="Arial" charset="0"/>
              </a:rPr>
              <a:t>≤  </a:t>
            </a:r>
            <a:r>
              <a:rPr lang="en-US" sz="2400" i="1" smtClean="0">
                <a:cs typeface="Arial" charset="0"/>
              </a:rPr>
              <a:t>processors</a:t>
            </a:r>
          </a:p>
          <a:p>
            <a:r>
              <a:rPr lang="en-US" sz="2400" smtClean="0">
                <a:cs typeface="Arial" charset="0"/>
              </a:rPr>
              <a:t>Since speedup ≥ 0 and processors &gt; 1, it follows from the above two equations that</a:t>
            </a:r>
          </a:p>
          <a:p>
            <a:pPr algn="ctr">
              <a:buFontTx/>
              <a:buNone/>
            </a:pPr>
            <a:r>
              <a:rPr lang="en-US" sz="2400" b="1" smtClean="0">
                <a:solidFill>
                  <a:schemeClr val="folHlink"/>
                </a:solidFill>
              </a:rPr>
              <a:t>0 </a:t>
            </a:r>
            <a:r>
              <a:rPr lang="en-US" sz="2400" b="1" smtClean="0">
                <a:solidFill>
                  <a:schemeClr val="folHlink"/>
                </a:solidFill>
                <a:sym typeface="Symbol" pitchFamily="18" charset="2"/>
              </a:rPr>
              <a:t> (</a:t>
            </a:r>
            <a:r>
              <a:rPr lang="en-US" sz="2400" b="1" i="1" smtClean="0">
                <a:solidFill>
                  <a:schemeClr val="folHlink"/>
                </a:solidFill>
                <a:sym typeface="Symbol" pitchFamily="18" charset="2"/>
              </a:rPr>
              <a:t>n</a:t>
            </a:r>
            <a:r>
              <a:rPr lang="en-US" sz="2400" b="1" smtClean="0">
                <a:solidFill>
                  <a:schemeClr val="folHlink"/>
                </a:solidFill>
                <a:sym typeface="Symbol" pitchFamily="18" charset="2"/>
              </a:rPr>
              <a:t>,</a:t>
            </a:r>
            <a:r>
              <a:rPr lang="en-US" sz="2400" b="1" i="1" smtClean="0">
                <a:solidFill>
                  <a:schemeClr val="folHlink"/>
                </a:solidFill>
                <a:sym typeface="Symbol" pitchFamily="18" charset="2"/>
              </a:rPr>
              <a:t>p</a:t>
            </a:r>
            <a:r>
              <a:rPr lang="en-US" sz="2400" b="1" smtClean="0">
                <a:solidFill>
                  <a:schemeClr val="folHlink"/>
                </a:solidFill>
                <a:sym typeface="Symbol" pitchFamily="18" charset="2"/>
              </a:rPr>
              <a:t>)  1</a:t>
            </a:r>
          </a:p>
          <a:p>
            <a:r>
              <a:rPr lang="en-US" sz="2400" smtClean="0">
                <a:cs typeface="Arial" charset="0"/>
              </a:rPr>
              <a:t>Algorithms for non-traditional problems also satisfy </a:t>
            </a:r>
            <a:r>
              <a:rPr lang="en-US" sz="2400" b="1" smtClean="0">
                <a:solidFill>
                  <a:schemeClr val="folHlink"/>
                </a:solidFill>
              </a:rPr>
              <a:t>0 </a:t>
            </a:r>
            <a:r>
              <a:rPr lang="en-US" sz="2400" b="1" smtClean="0">
                <a:solidFill>
                  <a:schemeClr val="folHlink"/>
                </a:solidFill>
                <a:sym typeface="Symbol" pitchFamily="18" charset="2"/>
              </a:rPr>
              <a:t> (</a:t>
            </a:r>
            <a:r>
              <a:rPr lang="en-US" sz="2400" b="1" i="1" smtClean="0">
                <a:solidFill>
                  <a:schemeClr val="folHlink"/>
                </a:solidFill>
                <a:sym typeface="Symbol" pitchFamily="18" charset="2"/>
              </a:rPr>
              <a:t>n</a:t>
            </a:r>
            <a:r>
              <a:rPr lang="en-US" sz="2400" b="1" smtClean="0">
                <a:solidFill>
                  <a:schemeClr val="folHlink"/>
                </a:solidFill>
                <a:sym typeface="Symbol" pitchFamily="18" charset="2"/>
              </a:rPr>
              <a:t>,</a:t>
            </a:r>
            <a:r>
              <a:rPr lang="en-US" sz="2400" b="1" i="1" smtClean="0">
                <a:solidFill>
                  <a:schemeClr val="folHlink"/>
                </a:solidFill>
                <a:sym typeface="Symbol" pitchFamily="18" charset="2"/>
              </a:rPr>
              <a:t>p</a:t>
            </a:r>
            <a:r>
              <a:rPr lang="en-US" sz="2400" b="1" smtClean="0">
                <a:solidFill>
                  <a:schemeClr val="folHlink"/>
                </a:solidFill>
                <a:sym typeface="Symbol" pitchFamily="18" charset="2"/>
              </a:rPr>
              <a:t>).  </a:t>
            </a:r>
            <a:r>
              <a:rPr lang="en-US" sz="2400" smtClean="0">
                <a:cs typeface="Arial" charset="0"/>
              </a:rPr>
              <a:t>However, for superlinear algorithms, it follows that  </a:t>
            </a:r>
            <a:r>
              <a:rPr lang="en-US" sz="2400" b="1" smtClean="0">
                <a:solidFill>
                  <a:schemeClr val="folHlink"/>
                </a:solidFill>
                <a:sym typeface="Symbol" pitchFamily="18" charset="2"/>
              </a:rPr>
              <a:t>(</a:t>
            </a:r>
            <a:r>
              <a:rPr lang="en-US" sz="2400" b="1" i="1" smtClean="0">
                <a:solidFill>
                  <a:schemeClr val="folHlink"/>
                </a:solidFill>
                <a:sym typeface="Symbol" pitchFamily="18" charset="2"/>
              </a:rPr>
              <a:t>n</a:t>
            </a:r>
            <a:r>
              <a:rPr lang="en-US" sz="2400" b="1" smtClean="0">
                <a:solidFill>
                  <a:schemeClr val="folHlink"/>
                </a:solidFill>
                <a:sym typeface="Symbol" pitchFamily="18" charset="2"/>
              </a:rPr>
              <a:t>,</a:t>
            </a:r>
            <a:r>
              <a:rPr lang="en-US" sz="2400" b="1" i="1" smtClean="0">
                <a:solidFill>
                  <a:schemeClr val="folHlink"/>
                </a:solidFill>
                <a:sym typeface="Symbol" pitchFamily="18" charset="2"/>
              </a:rPr>
              <a:t>p</a:t>
            </a:r>
            <a:r>
              <a:rPr lang="en-US" sz="2400" b="1" smtClean="0">
                <a:solidFill>
                  <a:schemeClr val="folHlink"/>
                </a:solidFill>
                <a:sym typeface="Symbol" pitchFamily="18" charset="2"/>
              </a:rPr>
              <a:t>) &gt; 1 </a:t>
            </a:r>
            <a:r>
              <a:rPr lang="en-US" sz="2400" smtClean="0"/>
              <a:t>since speedup &gt; p.</a:t>
            </a:r>
            <a:endParaRPr lang="en-US" sz="2400" smtClean="0">
              <a:cs typeface="Arial" charset="0"/>
            </a:endParaRPr>
          </a:p>
          <a:p>
            <a:pPr algn="ctr">
              <a:buFontTx/>
              <a:buNone/>
            </a:pPr>
            <a:endParaRPr lang="en-US" sz="2400" b="1" smtClean="0">
              <a:solidFill>
                <a:schemeClr val="folHlink"/>
              </a:solidFill>
              <a:cs typeface="Arial" charset="0"/>
            </a:endParaRPr>
          </a:p>
        </p:txBody>
      </p:sp>
      <p:graphicFrame>
        <p:nvGraphicFramePr>
          <p:cNvPr id="84997" name="Object 9"/>
          <p:cNvGraphicFramePr>
            <a:graphicFrameLocks noChangeAspect="1"/>
          </p:cNvGraphicFramePr>
          <p:nvPr/>
        </p:nvGraphicFramePr>
        <p:xfrm>
          <a:off x="1828800" y="1676400"/>
          <a:ext cx="4743450" cy="838200"/>
        </p:xfrm>
        <a:graphic>
          <a:graphicData uri="http://schemas.openxmlformats.org/presentationml/2006/ole">
            <p:oleObj spid="_x0000_s84997" name="Equation" r:id="rId3" imgW="2171700" imgH="419100"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BD245E0-8A38-49F9-8449-A46D656BB73B}" type="slidenum">
              <a:rPr lang="en-US"/>
              <a:pPr>
                <a:defRPr/>
              </a:pPr>
              <a:t>83</a:t>
            </a:fld>
            <a:endParaRPr lang="en-US"/>
          </a:p>
        </p:txBody>
      </p:sp>
      <p:sp>
        <p:nvSpPr>
          <p:cNvPr id="86019" name="Rectangle 2"/>
          <p:cNvSpPr>
            <a:spLocks noGrp="1" noChangeArrowheads="1"/>
          </p:cNvSpPr>
          <p:nvPr>
            <p:ph type="title"/>
          </p:nvPr>
        </p:nvSpPr>
        <p:spPr>
          <a:xfrm>
            <a:off x="457200" y="0"/>
            <a:ext cx="8229600" cy="715963"/>
          </a:xfrm>
        </p:spPr>
        <p:txBody>
          <a:bodyPr/>
          <a:lstStyle/>
          <a:p>
            <a:r>
              <a:rPr lang="en-US" sz="4000" smtClean="0"/>
              <a:t>Amdahl’s Law</a:t>
            </a:r>
          </a:p>
        </p:txBody>
      </p:sp>
      <p:sp>
        <p:nvSpPr>
          <p:cNvPr id="86020" name="Rectangle 3"/>
          <p:cNvSpPr>
            <a:spLocks noGrp="1" noChangeArrowheads="1"/>
          </p:cNvSpPr>
          <p:nvPr>
            <p:ph type="body" idx="1"/>
          </p:nvPr>
        </p:nvSpPr>
        <p:spPr>
          <a:xfrm>
            <a:off x="609600" y="762000"/>
            <a:ext cx="8229600" cy="5410200"/>
          </a:xfrm>
        </p:spPr>
        <p:txBody>
          <a:bodyPr/>
          <a:lstStyle/>
          <a:p>
            <a:pPr>
              <a:buFontTx/>
              <a:buNone/>
            </a:pPr>
            <a:r>
              <a:rPr lang="en-US" smtClean="0"/>
              <a:t>Let </a:t>
            </a:r>
            <a:r>
              <a:rPr lang="en-US" i="1" smtClean="0"/>
              <a:t>f</a:t>
            </a:r>
            <a:r>
              <a:rPr lang="en-US" smtClean="0"/>
              <a:t> be the fraction of operations in a computation that must be performed sequentially, where 0 </a:t>
            </a:r>
            <a:r>
              <a:rPr lang="en-US" smtClean="0">
                <a:cs typeface="Arial" charset="0"/>
              </a:rPr>
              <a:t>≤ </a:t>
            </a:r>
            <a:r>
              <a:rPr lang="en-US" i="1" smtClean="0">
                <a:cs typeface="Arial" charset="0"/>
              </a:rPr>
              <a:t>f </a:t>
            </a:r>
            <a:r>
              <a:rPr lang="en-US" smtClean="0">
                <a:cs typeface="Arial" charset="0"/>
              </a:rPr>
              <a:t>≤ 1. The maximum speedup </a:t>
            </a:r>
            <a:r>
              <a:rPr lang="en-US" i="1" smtClean="0">
                <a:cs typeface="Arial" charset="0"/>
                <a:sym typeface="Symbol" pitchFamily="18" charset="2"/>
              </a:rPr>
              <a:t> </a:t>
            </a:r>
            <a:r>
              <a:rPr lang="en-US" smtClean="0">
                <a:cs typeface="Arial" charset="0"/>
                <a:sym typeface="Symbol" pitchFamily="18" charset="2"/>
              </a:rPr>
              <a:t> achievable by a parallel computer with </a:t>
            </a:r>
            <a:r>
              <a:rPr lang="en-US" i="1" smtClean="0">
                <a:cs typeface="Arial" charset="0"/>
                <a:sym typeface="Symbol" pitchFamily="18" charset="2"/>
              </a:rPr>
              <a:t>n</a:t>
            </a:r>
            <a:r>
              <a:rPr lang="en-US" smtClean="0">
                <a:cs typeface="Arial" charset="0"/>
                <a:sym typeface="Symbol" pitchFamily="18" charset="2"/>
              </a:rPr>
              <a:t> processors is </a:t>
            </a:r>
            <a:endParaRPr lang="en-US" smtClean="0">
              <a:cs typeface="Arial" charset="0"/>
            </a:endParaRPr>
          </a:p>
        </p:txBody>
      </p:sp>
      <p:graphicFrame>
        <p:nvGraphicFramePr>
          <p:cNvPr id="31748" name="Object 4"/>
          <p:cNvGraphicFramePr>
            <a:graphicFrameLocks noChangeAspect="1"/>
          </p:cNvGraphicFramePr>
          <p:nvPr/>
        </p:nvGraphicFramePr>
        <p:xfrm>
          <a:off x="2025650" y="3276600"/>
          <a:ext cx="4008438" cy="914400"/>
        </p:xfrm>
        <a:graphic>
          <a:graphicData uri="http://schemas.openxmlformats.org/presentationml/2006/ole">
            <p:oleObj spid="_x0000_s86021" name="Equation" r:id="rId3" imgW="1600200" imgH="419100" progId="Equation.DSMT4">
              <p:embed/>
            </p:oleObj>
          </a:graphicData>
        </a:graphic>
      </p:graphicFrame>
      <p:sp>
        <p:nvSpPr>
          <p:cNvPr id="31749" name="Text Box 5"/>
          <p:cNvSpPr txBox="1">
            <a:spLocks noChangeArrowheads="1"/>
          </p:cNvSpPr>
          <p:nvPr/>
        </p:nvSpPr>
        <p:spPr bwMode="auto">
          <a:xfrm>
            <a:off x="609600" y="4267200"/>
            <a:ext cx="8077200" cy="2538413"/>
          </a:xfrm>
          <a:prstGeom prst="rect">
            <a:avLst/>
          </a:prstGeom>
          <a:noFill/>
          <a:ln w="9525">
            <a:noFill/>
            <a:miter lim="800000"/>
            <a:headEnd/>
            <a:tailEnd/>
          </a:ln>
        </p:spPr>
        <p:txBody>
          <a:bodyPr>
            <a:spAutoFit/>
          </a:bodyPr>
          <a:lstStyle/>
          <a:p>
            <a:pPr>
              <a:spcBef>
                <a:spcPct val="50000"/>
              </a:spcBef>
              <a:buFontTx/>
              <a:buChar char="•"/>
            </a:pPr>
            <a:r>
              <a:rPr lang="en-US" sz="2400"/>
              <a:t>  </a:t>
            </a:r>
            <a:r>
              <a:rPr lang="en-US"/>
              <a:t>The word </a:t>
            </a:r>
            <a:r>
              <a:rPr lang="en-US">
                <a:solidFill>
                  <a:schemeClr val="folHlink"/>
                </a:solidFill>
              </a:rPr>
              <a:t>“law”</a:t>
            </a:r>
            <a:r>
              <a:rPr lang="en-US"/>
              <a:t> is often used by computer scientists when it is an observed phenomena (e.g, Moore’s Law) and not a theorem that has been proven in a strict sense.</a:t>
            </a:r>
          </a:p>
          <a:p>
            <a:pPr>
              <a:spcBef>
                <a:spcPct val="50000"/>
              </a:spcBef>
              <a:buFontTx/>
              <a:buChar char="•"/>
            </a:pPr>
            <a:r>
              <a:rPr lang="en-US" sz="2400"/>
              <a:t> </a:t>
            </a:r>
            <a:r>
              <a:rPr lang="en-US"/>
              <a:t>However, a formal argument is given on the next slide that shows Amdahl’s law  is valid for “traditional problems”.</a:t>
            </a:r>
          </a:p>
          <a:p>
            <a:pPr>
              <a:spcBef>
                <a:spcPct val="50000"/>
              </a:spcBef>
              <a:buFontTx/>
              <a:buChar char="•"/>
            </a:pPr>
            <a:r>
              <a:rPr lang="en-US"/>
              <a:t>The diagram used in this proof is from the textbook by  Wilkinson and Allen (See References).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4BB0C26E-D2D8-44E2-8559-DF8DB9A13C9C}" type="slidenum">
              <a:rPr lang="en-US"/>
              <a:pPr>
                <a:defRPr/>
              </a:pPr>
              <a:t>84</a:t>
            </a:fld>
            <a:endParaRPr lang="en-US"/>
          </a:p>
        </p:txBody>
      </p:sp>
      <p:sp>
        <p:nvSpPr>
          <p:cNvPr id="87043" name="Rectangle 2"/>
          <p:cNvSpPr>
            <a:spLocks noGrp="1" noChangeArrowheads="1"/>
          </p:cNvSpPr>
          <p:nvPr>
            <p:ph type="title"/>
          </p:nvPr>
        </p:nvSpPr>
        <p:spPr>
          <a:xfrm>
            <a:off x="457200" y="76200"/>
            <a:ext cx="8229600" cy="1981200"/>
          </a:xfrm>
        </p:spPr>
        <p:txBody>
          <a:bodyPr/>
          <a:lstStyle/>
          <a:p>
            <a:pPr algn="l"/>
            <a:r>
              <a:rPr lang="en-US" sz="2400" b="1" u="sng" smtClean="0"/>
              <a:t>Usual Argument</a:t>
            </a:r>
            <a:r>
              <a:rPr lang="en-US" sz="2400" b="1" smtClean="0"/>
              <a:t>: </a:t>
            </a:r>
            <a:r>
              <a:rPr lang="en-US" sz="2400" smtClean="0"/>
              <a:t>If the fraction of the computation that cannot be divided into concurrent tasks is </a:t>
            </a:r>
            <a:r>
              <a:rPr lang="en-US" sz="2400" i="1" smtClean="0"/>
              <a:t>f</a:t>
            </a:r>
            <a:r>
              <a:rPr lang="en-US" sz="2400" smtClean="0"/>
              <a:t>, and no overhead incurs when the computation is divided into concurrent parts, the time to perform the computation with </a:t>
            </a:r>
            <a:r>
              <a:rPr lang="en-US" sz="2400" i="1" smtClean="0"/>
              <a:t>n </a:t>
            </a:r>
            <a:r>
              <a:rPr lang="en-US" sz="2400" smtClean="0"/>
              <a:t>processors is given by  t</a:t>
            </a:r>
            <a:r>
              <a:rPr lang="en-US" sz="3600" baseline="-25000" smtClean="0"/>
              <a:t>p</a:t>
            </a:r>
            <a:r>
              <a:rPr lang="en-US" sz="2400" smtClean="0"/>
              <a:t> </a:t>
            </a:r>
            <a:r>
              <a:rPr lang="en-US" sz="2400" smtClean="0">
                <a:cs typeface="Arial" charset="0"/>
              </a:rPr>
              <a:t>≥ </a:t>
            </a:r>
            <a:r>
              <a:rPr lang="en-US" sz="2400" i="1" smtClean="0"/>
              <a:t>ft</a:t>
            </a:r>
            <a:r>
              <a:rPr lang="en-US" sz="3600" i="1" baseline="-25000" smtClean="0"/>
              <a:t>s</a:t>
            </a:r>
            <a:r>
              <a:rPr lang="en-US" sz="2400" i="1" smtClean="0"/>
              <a:t> </a:t>
            </a:r>
            <a:r>
              <a:rPr lang="en-US" sz="2400" smtClean="0"/>
              <a:t>+ [(1 - </a:t>
            </a:r>
            <a:r>
              <a:rPr lang="en-US" sz="2400" i="1" smtClean="0"/>
              <a:t>f </a:t>
            </a:r>
            <a:r>
              <a:rPr lang="en-US" sz="2400" smtClean="0"/>
              <a:t>)</a:t>
            </a:r>
            <a:r>
              <a:rPr lang="en-US" sz="2400" i="1" smtClean="0"/>
              <a:t>t</a:t>
            </a:r>
            <a:r>
              <a:rPr lang="en-US" sz="3600" i="1" baseline="-25000" smtClean="0"/>
              <a:t>s</a:t>
            </a:r>
            <a:r>
              <a:rPr lang="en-US" sz="2400" smtClean="0"/>
              <a:t>] / </a:t>
            </a:r>
            <a:r>
              <a:rPr lang="en-US" sz="2400" i="1" smtClean="0"/>
              <a:t>n</a:t>
            </a:r>
            <a:r>
              <a:rPr lang="en-US" sz="2400" smtClean="0"/>
              <a:t>, as shown below:</a:t>
            </a:r>
          </a:p>
        </p:txBody>
      </p:sp>
      <p:pic>
        <p:nvPicPr>
          <p:cNvPr id="87044" name="Picture 3"/>
          <p:cNvPicPr>
            <a:picLocks noChangeAspect="1" noChangeArrowheads="1"/>
          </p:cNvPicPr>
          <p:nvPr/>
        </p:nvPicPr>
        <p:blipFill>
          <a:blip r:embed="rId2"/>
          <a:srcRect/>
          <a:stretch>
            <a:fillRect/>
          </a:stretch>
        </p:blipFill>
        <p:spPr bwMode="auto">
          <a:xfrm>
            <a:off x="381000" y="2133600"/>
            <a:ext cx="8534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13ABB84-01C8-4692-8802-5175040E3F4B}" type="slidenum">
              <a:rPr lang="en-US"/>
              <a:pPr>
                <a:defRPr/>
              </a:pPr>
              <a:t>85</a:t>
            </a:fld>
            <a:endParaRPr lang="en-US"/>
          </a:p>
        </p:txBody>
      </p:sp>
      <p:sp>
        <p:nvSpPr>
          <p:cNvPr id="88067" name="Rectangle 2"/>
          <p:cNvSpPr>
            <a:spLocks noGrp="1" noChangeArrowheads="1"/>
          </p:cNvSpPr>
          <p:nvPr>
            <p:ph type="title"/>
          </p:nvPr>
        </p:nvSpPr>
        <p:spPr>
          <a:xfrm>
            <a:off x="457200" y="274638"/>
            <a:ext cx="8229600" cy="411162"/>
          </a:xfrm>
        </p:spPr>
        <p:txBody>
          <a:bodyPr/>
          <a:lstStyle/>
          <a:p>
            <a:r>
              <a:rPr lang="en-US" sz="4000" smtClean="0"/>
              <a:t>Amdahl’s Law</a:t>
            </a:r>
          </a:p>
        </p:txBody>
      </p:sp>
      <p:sp>
        <p:nvSpPr>
          <p:cNvPr id="32771" name="Rectangle 3"/>
          <p:cNvSpPr>
            <a:spLocks noChangeArrowheads="1"/>
          </p:cNvSpPr>
          <p:nvPr>
            <p:ph type="body" idx="1"/>
          </p:nvPr>
        </p:nvSpPr>
        <p:spPr>
          <a:xfrm>
            <a:off x="457200" y="990600"/>
            <a:ext cx="8229600" cy="5410200"/>
          </a:xfrm>
        </p:spPr>
        <p:txBody>
          <a:bodyPr/>
          <a:lstStyle/>
          <a:p>
            <a:r>
              <a:rPr lang="en-US" sz="2800" smtClean="0"/>
              <a:t>Preceding argument assumes that speedup can not be superliner; i.e.,</a:t>
            </a:r>
          </a:p>
          <a:p>
            <a:pPr algn="ctr">
              <a:buFontTx/>
              <a:buNone/>
            </a:pPr>
            <a:r>
              <a:rPr lang="en-US" sz="2800" smtClean="0"/>
              <a:t>S(n) = t</a:t>
            </a:r>
            <a:r>
              <a:rPr lang="en-US" sz="2800" baseline="-25000" smtClean="0"/>
              <a:t>s</a:t>
            </a:r>
            <a:r>
              <a:rPr lang="en-US" sz="2800" smtClean="0"/>
              <a:t>/ t</a:t>
            </a:r>
            <a:r>
              <a:rPr lang="en-US" sz="2800" baseline="-25000" smtClean="0"/>
              <a:t>p </a:t>
            </a:r>
            <a:r>
              <a:rPr lang="en-US" sz="2800" smtClean="0">
                <a:sym typeface="Symbol" pitchFamily="18" charset="2"/>
              </a:rPr>
              <a:t> n </a:t>
            </a:r>
          </a:p>
          <a:p>
            <a:pPr lvl="1"/>
            <a:r>
              <a:rPr lang="en-US" smtClean="0">
                <a:sym typeface="Symbol" pitchFamily="18" charset="2"/>
              </a:rPr>
              <a:t>Assumption only valid for traditional problems.</a:t>
            </a:r>
          </a:p>
          <a:p>
            <a:pPr lvl="1"/>
            <a:r>
              <a:rPr lang="en-US" b="1" u="sng" smtClean="0">
                <a:sym typeface="Symbol" pitchFamily="18" charset="2"/>
              </a:rPr>
              <a:t>Question</a:t>
            </a:r>
            <a:r>
              <a:rPr lang="en-US" b="1" smtClean="0">
                <a:sym typeface="Symbol" pitchFamily="18" charset="2"/>
              </a:rPr>
              <a:t>: </a:t>
            </a:r>
            <a:r>
              <a:rPr lang="en-US" smtClean="0">
                <a:sym typeface="Symbol" pitchFamily="18" charset="2"/>
              </a:rPr>
              <a:t>Where is this assumption used?</a:t>
            </a:r>
            <a:endParaRPr lang="en-US" b="1" smtClean="0">
              <a:sym typeface="Symbol" pitchFamily="18" charset="2"/>
            </a:endParaRPr>
          </a:p>
          <a:p>
            <a:r>
              <a:rPr lang="en-US" sz="2800" smtClean="0"/>
              <a:t>The pictorial portion of this argument is taken from chapter 1 of Wilkinson and Allen</a:t>
            </a:r>
          </a:p>
          <a:p>
            <a:r>
              <a:rPr lang="en-US" sz="2800" smtClean="0"/>
              <a:t>Sometimes Amdahl’s law is just stated as </a:t>
            </a:r>
          </a:p>
          <a:p>
            <a:pPr>
              <a:buFontTx/>
              <a:buNone/>
            </a:pPr>
            <a:r>
              <a:rPr lang="en-US" sz="2800" smtClean="0"/>
              <a:t>              S(n) </a:t>
            </a:r>
            <a:r>
              <a:rPr lang="en-US" sz="2800" smtClean="0">
                <a:sym typeface="Symbol" pitchFamily="18" charset="2"/>
              </a:rPr>
              <a:t>  1/f</a:t>
            </a:r>
            <a:endParaRPr lang="en-US" sz="2800" smtClean="0"/>
          </a:p>
          <a:p>
            <a:r>
              <a:rPr lang="en-US" sz="2800" smtClean="0"/>
              <a:t>Note that </a:t>
            </a:r>
            <a:r>
              <a:rPr lang="en-US" sz="2800" i="1" smtClean="0"/>
              <a:t>S(n)</a:t>
            </a:r>
            <a:r>
              <a:rPr lang="en-US" sz="2800" smtClean="0"/>
              <a:t>  never exceeds </a:t>
            </a:r>
            <a:r>
              <a:rPr lang="en-US" sz="2800" i="1" smtClean="0"/>
              <a:t>1/f</a:t>
            </a:r>
            <a:r>
              <a:rPr lang="en-US" sz="2800" smtClean="0"/>
              <a:t>  and approaches </a:t>
            </a:r>
            <a:r>
              <a:rPr lang="en-US" sz="2800" i="1" smtClean="0"/>
              <a:t>1/f</a:t>
            </a:r>
            <a:r>
              <a:rPr lang="en-US" sz="2800" smtClean="0"/>
              <a:t>  as </a:t>
            </a:r>
            <a:r>
              <a:rPr lang="en-US" sz="2800" i="1" smtClean="0"/>
              <a:t>n</a:t>
            </a:r>
            <a:r>
              <a:rPr lang="en-US" sz="2800" smtClean="0"/>
              <a:t> increases.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E3BE027-8271-4F5F-B57A-E2920201C9ED}" type="slidenum">
              <a:rPr lang="en-US"/>
              <a:pPr>
                <a:defRPr/>
              </a:pPr>
              <a:t>86</a:t>
            </a:fld>
            <a:endParaRPr lang="en-US"/>
          </a:p>
        </p:txBody>
      </p:sp>
      <p:sp>
        <p:nvSpPr>
          <p:cNvPr id="89091" name="Rectangle 2"/>
          <p:cNvSpPr>
            <a:spLocks noGrp="1" noChangeArrowheads="1"/>
          </p:cNvSpPr>
          <p:nvPr>
            <p:ph type="title"/>
          </p:nvPr>
        </p:nvSpPr>
        <p:spPr>
          <a:xfrm>
            <a:off x="457200" y="152400"/>
            <a:ext cx="8229600" cy="1143000"/>
          </a:xfrm>
        </p:spPr>
        <p:txBody>
          <a:bodyPr/>
          <a:lstStyle/>
          <a:p>
            <a:r>
              <a:rPr lang="en-US" sz="3600" smtClean="0"/>
              <a:t>Consequences of Amdahl’s Limitations to Parallelism </a:t>
            </a:r>
            <a:endParaRPr lang="en-US" sz="4000" smtClean="0"/>
          </a:p>
        </p:txBody>
      </p:sp>
      <p:sp>
        <p:nvSpPr>
          <p:cNvPr id="89092" name="Rectangle 3"/>
          <p:cNvSpPr>
            <a:spLocks noGrp="1" noChangeArrowheads="1"/>
          </p:cNvSpPr>
          <p:nvPr>
            <p:ph type="body" idx="1"/>
          </p:nvPr>
        </p:nvSpPr>
        <p:spPr>
          <a:xfrm>
            <a:off x="457200" y="1447800"/>
            <a:ext cx="8229600" cy="5257800"/>
          </a:xfrm>
        </p:spPr>
        <p:txBody>
          <a:bodyPr/>
          <a:lstStyle/>
          <a:p>
            <a:pPr>
              <a:lnSpc>
                <a:spcPct val="90000"/>
              </a:lnSpc>
            </a:pPr>
            <a:r>
              <a:rPr lang="en-US" sz="2400" smtClean="0"/>
              <a:t>For a long time, Amdahl’s law was viewed as a fatal flaw to the usefulness of parallelism.</a:t>
            </a:r>
          </a:p>
          <a:p>
            <a:pPr lvl="1">
              <a:lnSpc>
                <a:spcPct val="90000"/>
              </a:lnSpc>
            </a:pPr>
            <a:r>
              <a:rPr lang="en-US" sz="2000" smtClean="0"/>
              <a:t>Some computer professionals not in a high performance computing area still believe this.</a:t>
            </a:r>
          </a:p>
          <a:p>
            <a:pPr>
              <a:lnSpc>
                <a:spcPct val="90000"/>
              </a:lnSpc>
            </a:pPr>
            <a:r>
              <a:rPr lang="en-US" sz="2400" smtClean="0"/>
              <a:t>Amdahl’s law is valid for traditional problems and has several useful interpretations.</a:t>
            </a:r>
          </a:p>
          <a:p>
            <a:pPr>
              <a:lnSpc>
                <a:spcPct val="90000"/>
              </a:lnSpc>
            </a:pPr>
            <a:r>
              <a:rPr lang="en-US" sz="2400" smtClean="0"/>
              <a:t>Some textbooks show how Amdahl’s law can be used to increase the efficient of parallel algorithms </a:t>
            </a:r>
          </a:p>
          <a:p>
            <a:pPr lvl="1">
              <a:lnSpc>
                <a:spcPct val="90000"/>
              </a:lnSpc>
            </a:pPr>
            <a:r>
              <a:rPr lang="en-US" sz="2000" smtClean="0"/>
              <a:t>See Reference (16), Jordan &amp; Alaghband textbook </a:t>
            </a:r>
          </a:p>
          <a:p>
            <a:pPr>
              <a:lnSpc>
                <a:spcPct val="90000"/>
              </a:lnSpc>
            </a:pPr>
            <a:r>
              <a:rPr lang="en-US" sz="2400" smtClean="0"/>
              <a:t>Amdahl’s law shows that efforts required to further reduce the fraction of the code that is sequential may pay off in huge performance gains.</a:t>
            </a:r>
          </a:p>
          <a:p>
            <a:pPr>
              <a:lnSpc>
                <a:spcPct val="90000"/>
              </a:lnSpc>
            </a:pPr>
            <a:r>
              <a:rPr lang="en-US" sz="2400" smtClean="0"/>
              <a:t>Hardware that achieves even a small decrease in the percent of things executed sequentially may be considerably more efficient.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4ADF3DC-F896-4FC0-A9FC-4FCA27E006F1}" type="slidenum">
              <a:rPr lang="en-US"/>
              <a:pPr>
                <a:defRPr/>
              </a:pPr>
              <a:t>87</a:t>
            </a:fld>
            <a:endParaRPr lang="en-US"/>
          </a:p>
        </p:txBody>
      </p:sp>
      <p:sp>
        <p:nvSpPr>
          <p:cNvPr id="90115" name="Rectangle 2"/>
          <p:cNvSpPr>
            <a:spLocks noGrp="1" noChangeArrowheads="1"/>
          </p:cNvSpPr>
          <p:nvPr>
            <p:ph type="title"/>
          </p:nvPr>
        </p:nvSpPr>
        <p:spPr>
          <a:xfrm>
            <a:off x="457200" y="152400"/>
            <a:ext cx="8229600" cy="792163"/>
          </a:xfrm>
        </p:spPr>
        <p:txBody>
          <a:bodyPr/>
          <a:lstStyle/>
          <a:p>
            <a:r>
              <a:rPr lang="en-US" smtClean="0"/>
              <a:t>Limitations of Amdahl’s Law</a:t>
            </a:r>
          </a:p>
        </p:txBody>
      </p:sp>
      <p:sp>
        <p:nvSpPr>
          <p:cNvPr id="34819" name="Rectangle 3"/>
          <p:cNvSpPr>
            <a:spLocks noGrp="1" noChangeArrowheads="1"/>
          </p:cNvSpPr>
          <p:nvPr>
            <p:ph type="body" idx="1"/>
          </p:nvPr>
        </p:nvSpPr>
        <p:spPr>
          <a:xfrm>
            <a:off x="304800" y="1066800"/>
            <a:ext cx="8229600" cy="5410200"/>
          </a:xfrm>
        </p:spPr>
        <p:txBody>
          <a:bodyPr/>
          <a:lstStyle/>
          <a:p>
            <a:pPr lvl="1"/>
            <a:r>
              <a:rPr lang="en-US" smtClean="0"/>
              <a:t>A </a:t>
            </a:r>
            <a:r>
              <a:rPr lang="en-US" b="1" smtClean="0"/>
              <a:t>key flaw</a:t>
            </a:r>
            <a:r>
              <a:rPr lang="en-US" smtClean="0"/>
              <a:t> in past arguments that Amdahl’s law is a fatal limit to the future of parallelism is </a:t>
            </a:r>
          </a:p>
          <a:p>
            <a:pPr lvl="2"/>
            <a:r>
              <a:rPr lang="en-US" b="1" smtClean="0"/>
              <a:t>Gustafon’s Law:</a:t>
            </a:r>
            <a:r>
              <a:rPr lang="en-US" smtClean="0"/>
              <a:t> The proportion of the computations that are sequential normally decreases as the problem size increases.</a:t>
            </a:r>
          </a:p>
          <a:p>
            <a:pPr lvl="3"/>
            <a:r>
              <a:rPr lang="en-US" u="sng" smtClean="0"/>
              <a:t>Note</a:t>
            </a:r>
            <a:r>
              <a:rPr lang="en-US" smtClean="0"/>
              <a:t>: “Gustafon’s law” is a simplified version of the Gustafon-Barsis Law</a:t>
            </a:r>
          </a:p>
          <a:p>
            <a:pPr lvl="1"/>
            <a:r>
              <a:rPr lang="en-US" smtClean="0"/>
              <a:t>Other limitations in applying Amdahl’s Law:</a:t>
            </a:r>
          </a:p>
          <a:p>
            <a:pPr lvl="2"/>
            <a:r>
              <a:rPr lang="en-US" smtClean="0"/>
              <a:t>Its proof focuses on the steps in a particular algorithm, and does not consider whether other algorithms with more parallelism may exist </a:t>
            </a:r>
          </a:p>
          <a:p>
            <a:pPr lvl="2"/>
            <a:r>
              <a:rPr lang="en-US" smtClean="0"/>
              <a:t>Amdahl’s law applies only to ‘standard’ problems were superlinearity cannot occur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6BA1D5E-1944-457B-9D20-C2908D8357A8}" type="slidenum">
              <a:rPr lang="en-US"/>
              <a:pPr>
                <a:defRPr/>
              </a:pPr>
              <a:t>88</a:t>
            </a:fld>
            <a:endParaRPr lang="en-US"/>
          </a:p>
        </p:txBody>
      </p:sp>
      <p:sp>
        <p:nvSpPr>
          <p:cNvPr id="91139" name="Rectangle 2"/>
          <p:cNvSpPr>
            <a:spLocks noGrp="1" noChangeArrowheads="1"/>
          </p:cNvSpPr>
          <p:nvPr>
            <p:ph type="title"/>
          </p:nvPr>
        </p:nvSpPr>
        <p:spPr/>
        <p:txBody>
          <a:bodyPr/>
          <a:lstStyle/>
          <a:p>
            <a:r>
              <a:rPr lang="en-US" smtClean="0"/>
              <a:t>Amdahl’s Law - Example 1</a:t>
            </a:r>
          </a:p>
        </p:txBody>
      </p:sp>
      <p:sp>
        <p:nvSpPr>
          <p:cNvPr id="91140" name="Rectangle 3"/>
          <p:cNvSpPr>
            <a:spLocks noGrp="1" noChangeArrowheads="1"/>
          </p:cNvSpPr>
          <p:nvPr>
            <p:ph type="body" idx="1"/>
          </p:nvPr>
        </p:nvSpPr>
        <p:spPr/>
        <p:txBody>
          <a:bodyPr/>
          <a:lstStyle/>
          <a:p>
            <a:r>
              <a:rPr lang="en-US" smtClean="0"/>
              <a:t>95% of a program’s execution time occurs inside a loop that can be executed in parallel. What is the maximum speedup we should expect from a parallel version of the program executing on 8 CPUs?</a:t>
            </a:r>
          </a:p>
        </p:txBody>
      </p:sp>
      <p:graphicFrame>
        <p:nvGraphicFramePr>
          <p:cNvPr id="35844" name="Object 4"/>
          <p:cNvGraphicFramePr>
            <a:graphicFrameLocks noChangeAspect="1"/>
          </p:cNvGraphicFramePr>
          <p:nvPr/>
        </p:nvGraphicFramePr>
        <p:xfrm>
          <a:off x="2166938" y="4495800"/>
          <a:ext cx="4767262" cy="1238250"/>
        </p:xfrm>
        <a:graphic>
          <a:graphicData uri="http://schemas.openxmlformats.org/presentationml/2006/ole">
            <p:oleObj spid="_x0000_s91141" name="Equation" r:id="rId3" imgW="1765300" imgH="4191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C01DFEE-D562-4752-98DC-F8C63AA9B126}" type="slidenum">
              <a:rPr lang="en-US"/>
              <a:pPr>
                <a:defRPr/>
              </a:pPr>
              <a:t>89</a:t>
            </a:fld>
            <a:endParaRPr lang="en-US"/>
          </a:p>
        </p:txBody>
      </p:sp>
      <p:sp>
        <p:nvSpPr>
          <p:cNvPr id="92163" name="Rectangle 2"/>
          <p:cNvSpPr>
            <a:spLocks noGrp="1" noChangeArrowheads="1"/>
          </p:cNvSpPr>
          <p:nvPr>
            <p:ph type="title"/>
          </p:nvPr>
        </p:nvSpPr>
        <p:spPr/>
        <p:txBody>
          <a:bodyPr/>
          <a:lstStyle/>
          <a:p>
            <a:r>
              <a:rPr lang="en-US" smtClean="0"/>
              <a:t>Amdahl’s Law - Example 2</a:t>
            </a:r>
          </a:p>
        </p:txBody>
      </p:sp>
      <p:sp>
        <p:nvSpPr>
          <p:cNvPr id="92164" name="Rectangle 3"/>
          <p:cNvSpPr>
            <a:spLocks noGrp="1" noChangeArrowheads="1"/>
          </p:cNvSpPr>
          <p:nvPr>
            <p:ph type="body" idx="1"/>
          </p:nvPr>
        </p:nvSpPr>
        <p:spPr/>
        <p:txBody>
          <a:bodyPr/>
          <a:lstStyle/>
          <a:p>
            <a:r>
              <a:rPr lang="en-US" smtClean="0"/>
              <a:t>5% of a parallel program’s execution time is spent within inherently sequential code.</a:t>
            </a:r>
          </a:p>
          <a:p>
            <a:r>
              <a:rPr lang="en-US" smtClean="0"/>
              <a:t>The maximum speedup achievable by this program, regardless of how many PEs are used, is </a:t>
            </a:r>
          </a:p>
        </p:txBody>
      </p:sp>
      <p:graphicFrame>
        <p:nvGraphicFramePr>
          <p:cNvPr id="36868" name="Object 4"/>
          <p:cNvGraphicFramePr>
            <a:graphicFrameLocks noChangeAspect="1"/>
          </p:cNvGraphicFramePr>
          <p:nvPr/>
        </p:nvGraphicFramePr>
        <p:xfrm>
          <a:off x="1447800" y="4419600"/>
          <a:ext cx="5761038" cy="1079500"/>
        </p:xfrm>
        <a:graphic>
          <a:graphicData uri="http://schemas.openxmlformats.org/presentationml/2006/ole">
            <p:oleObj spid="_x0000_s92165" name="Equation" r:id="rId3" imgW="2235200" imgH="419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E981993-8D88-4821-A326-3DF6EEDAB5EB}" type="slidenum">
              <a:rPr lang="en-US"/>
              <a:pPr>
                <a:defRPr/>
              </a:pPr>
              <a:t>90</a:t>
            </a:fld>
            <a:endParaRPr lang="en-US"/>
          </a:p>
        </p:txBody>
      </p:sp>
      <p:sp>
        <p:nvSpPr>
          <p:cNvPr id="93187" name="Rectangle 2"/>
          <p:cNvSpPr>
            <a:spLocks noGrp="1" noChangeArrowheads="1"/>
          </p:cNvSpPr>
          <p:nvPr>
            <p:ph type="title"/>
          </p:nvPr>
        </p:nvSpPr>
        <p:spPr>
          <a:xfrm>
            <a:off x="457200" y="274638"/>
            <a:ext cx="8229600" cy="487362"/>
          </a:xfrm>
        </p:spPr>
        <p:txBody>
          <a:bodyPr/>
          <a:lstStyle/>
          <a:p>
            <a:r>
              <a:rPr lang="en-US" sz="4000" smtClean="0"/>
              <a:t>Amdahl’s Law - Self Quiz</a:t>
            </a:r>
          </a:p>
        </p:txBody>
      </p:sp>
      <p:sp>
        <p:nvSpPr>
          <p:cNvPr id="93188" name="Rectangle 3"/>
          <p:cNvSpPr>
            <a:spLocks noGrp="1" noChangeArrowheads="1"/>
          </p:cNvSpPr>
          <p:nvPr>
            <p:ph type="body" idx="1"/>
          </p:nvPr>
        </p:nvSpPr>
        <p:spPr>
          <a:xfrm>
            <a:off x="457200" y="990600"/>
            <a:ext cx="8229600" cy="4038600"/>
          </a:xfrm>
        </p:spPr>
        <p:txBody>
          <a:bodyPr/>
          <a:lstStyle/>
          <a:p>
            <a:pPr>
              <a:lnSpc>
                <a:spcPct val="90000"/>
              </a:lnSpc>
            </a:pPr>
            <a:r>
              <a:rPr lang="en-US" smtClean="0"/>
              <a:t>An oceanographer gives you a serial program and asks you how much faster it might run on 8 processors. You can only find one function amenable to a parallel solution. Benchmarking on a single processor reveals 80% of the execution time is spent inside this function. What is the best speedup a parallel version is likely to achieve on 8 processors?</a:t>
            </a:r>
          </a:p>
        </p:txBody>
      </p:sp>
      <p:sp>
        <p:nvSpPr>
          <p:cNvPr id="93189" name="Text Box 4"/>
          <p:cNvSpPr txBox="1">
            <a:spLocks noChangeArrowheads="1"/>
          </p:cNvSpPr>
          <p:nvPr/>
        </p:nvSpPr>
        <p:spPr bwMode="auto">
          <a:xfrm>
            <a:off x="1905000" y="5638800"/>
            <a:ext cx="5791200" cy="519113"/>
          </a:xfrm>
          <a:prstGeom prst="rect">
            <a:avLst/>
          </a:prstGeom>
          <a:noFill/>
          <a:ln w="9525">
            <a:noFill/>
            <a:miter lim="800000"/>
            <a:headEnd/>
            <a:tailEnd/>
          </a:ln>
        </p:spPr>
        <p:txBody>
          <a:bodyPr>
            <a:spAutoFit/>
          </a:bodyPr>
          <a:lstStyle/>
          <a:p>
            <a:pPr>
              <a:spcBef>
                <a:spcPct val="50000"/>
              </a:spcBef>
            </a:pPr>
            <a:r>
              <a:rPr lang="en-US" sz="2800">
                <a:sym typeface="Symbol" pitchFamily="18" charset="2"/>
              </a:rPr>
              <a:t>Show that the answer is about 3.3</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889E9CA-735A-4777-9A9E-947074D1BE30}" type="slidenum">
              <a:rPr lang="en-US"/>
              <a:pPr>
                <a:defRPr/>
              </a:pPr>
              <a:t>91</a:t>
            </a:fld>
            <a:endParaRPr lang="en-US"/>
          </a:p>
        </p:txBody>
      </p:sp>
      <p:sp>
        <p:nvSpPr>
          <p:cNvPr id="94211" name="Rectangle 2"/>
          <p:cNvSpPr>
            <a:spLocks noGrp="1" noChangeArrowheads="1"/>
          </p:cNvSpPr>
          <p:nvPr>
            <p:ph type="title"/>
          </p:nvPr>
        </p:nvSpPr>
        <p:spPr/>
        <p:txBody>
          <a:bodyPr/>
          <a:lstStyle/>
          <a:p>
            <a:r>
              <a:rPr lang="en-US" smtClean="0"/>
              <a:t>Amdahl Effect</a:t>
            </a:r>
          </a:p>
        </p:txBody>
      </p:sp>
      <p:sp>
        <p:nvSpPr>
          <p:cNvPr id="40963" name="Rectangle 3"/>
          <p:cNvSpPr>
            <a:spLocks noGrp="1" noChangeArrowheads="1"/>
          </p:cNvSpPr>
          <p:nvPr>
            <p:ph type="body" idx="1"/>
          </p:nvPr>
        </p:nvSpPr>
        <p:spPr/>
        <p:txBody>
          <a:bodyPr/>
          <a:lstStyle/>
          <a:p>
            <a:pPr>
              <a:lnSpc>
                <a:spcPct val="90000"/>
              </a:lnSpc>
            </a:pPr>
            <a:r>
              <a:rPr lang="en-US" smtClean="0"/>
              <a:t>Typically communications time </a:t>
            </a:r>
            <a:r>
              <a:rPr lang="en-US" smtClean="0">
                <a:sym typeface="Symbol" pitchFamily="18" charset="2"/>
              </a:rPr>
              <a:t>(</a:t>
            </a:r>
            <a:r>
              <a:rPr lang="en-US" i="1" smtClean="0">
                <a:sym typeface="Symbol" pitchFamily="18" charset="2"/>
              </a:rPr>
              <a:t>n</a:t>
            </a:r>
            <a:r>
              <a:rPr lang="en-US" smtClean="0">
                <a:sym typeface="Symbol" pitchFamily="18" charset="2"/>
              </a:rPr>
              <a:t>,</a:t>
            </a:r>
            <a:r>
              <a:rPr lang="en-US" i="1" smtClean="0">
                <a:sym typeface="Symbol" pitchFamily="18" charset="2"/>
              </a:rPr>
              <a:t>p</a:t>
            </a:r>
            <a:r>
              <a:rPr lang="en-US" smtClean="0">
                <a:sym typeface="Symbol" pitchFamily="18" charset="2"/>
              </a:rPr>
              <a:t>) has lower complexity than </a:t>
            </a:r>
            <a:r>
              <a:rPr lang="en-US" smtClean="0"/>
              <a:t>(</a:t>
            </a:r>
            <a:r>
              <a:rPr lang="en-US" i="1" smtClean="0"/>
              <a:t>n</a:t>
            </a:r>
            <a:r>
              <a:rPr lang="en-US" smtClean="0"/>
              <a:t>)/</a:t>
            </a:r>
            <a:r>
              <a:rPr lang="en-US" i="1" smtClean="0"/>
              <a:t>p  </a:t>
            </a:r>
            <a:r>
              <a:rPr lang="en-US" smtClean="0"/>
              <a:t>(i.e., time for parallel part)</a:t>
            </a:r>
            <a:endParaRPr lang="en-US" i="1" smtClean="0"/>
          </a:p>
          <a:p>
            <a:pPr>
              <a:lnSpc>
                <a:spcPct val="90000"/>
              </a:lnSpc>
            </a:pPr>
            <a:r>
              <a:rPr lang="en-US" smtClean="0"/>
              <a:t>As </a:t>
            </a:r>
            <a:r>
              <a:rPr lang="en-US" i="1" smtClean="0"/>
              <a:t>n</a:t>
            </a:r>
            <a:r>
              <a:rPr lang="en-US" smtClean="0"/>
              <a:t> increases, </a:t>
            </a:r>
            <a:r>
              <a:rPr lang="en-US" smtClean="0">
                <a:sym typeface="Symbol" pitchFamily="18" charset="2"/>
              </a:rPr>
              <a:t></a:t>
            </a:r>
            <a:r>
              <a:rPr lang="en-US" smtClean="0"/>
              <a:t>(</a:t>
            </a:r>
            <a:r>
              <a:rPr lang="en-US" i="1" smtClean="0"/>
              <a:t>n</a:t>
            </a:r>
            <a:r>
              <a:rPr lang="en-US" smtClean="0"/>
              <a:t>)/</a:t>
            </a:r>
            <a:r>
              <a:rPr lang="en-US" i="1" smtClean="0"/>
              <a:t>p</a:t>
            </a:r>
            <a:r>
              <a:rPr lang="en-US" smtClean="0"/>
              <a:t> dominates </a:t>
            </a:r>
            <a:r>
              <a:rPr lang="en-US" smtClean="0">
                <a:sym typeface="Symbol" pitchFamily="18" charset="2"/>
              </a:rPr>
              <a:t>(</a:t>
            </a:r>
            <a:r>
              <a:rPr lang="en-US" i="1" smtClean="0">
                <a:sym typeface="Symbol" pitchFamily="18" charset="2"/>
              </a:rPr>
              <a:t>n</a:t>
            </a:r>
            <a:r>
              <a:rPr lang="en-US" smtClean="0">
                <a:sym typeface="Symbol" pitchFamily="18" charset="2"/>
              </a:rPr>
              <a:t>,</a:t>
            </a:r>
            <a:r>
              <a:rPr lang="en-US" i="1" smtClean="0">
                <a:sym typeface="Symbol" pitchFamily="18" charset="2"/>
              </a:rPr>
              <a:t>p</a:t>
            </a:r>
            <a:r>
              <a:rPr lang="en-US" smtClean="0">
                <a:sym typeface="Symbol" pitchFamily="18" charset="2"/>
              </a:rPr>
              <a:t>)</a:t>
            </a:r>
          </a:p>
          <a:p>
            <a:pPr>
              <a:lnSpc>
                <a:spcPct val="90000"/>
              </a:lnSpc>
            </a:pPr>
            <a:r>
              <a:rPr lang="en-US" smtClean="0">
                <a:sym typeface="Symbol" pitchFamily="18" charset="2"/>
              </a:rPr>
              <a:t>As </a:t>
            </a:r>
            <a:r>
              <a:rPr lang="en-US" i="1" smtClean="0">
                <a:sym typeface="Symbol" pitchFamily="18" charset="2"/>
              </a:rPr>
              <a:t>n</a:t>
            </a:r>
            <a:r>
              <a:rPr lang="en-US" smtClean="0">
                <a:sym typeface="Symbol" pitchFamily="18" charset="2"/>
              </a:rPr>
              <a:t> increases, </a:t>
            </a:r>
          </a:p>
          <a:p>
            <a:pPr lvl="1">
              <a:lnSpc>
                <a:spcPct val="90000"/>
              </a:lnSpc>
            </a:pPr>
            <a:r>
              <a:rPr lang="en-US" smtClean="0">
                <a:sym typeface="Symbol" pitchFamily="18" charset="2"/>
              </a:rPr>
              <a:t>sequential portion of algorithm decreases</a:t>
            </a:r>
          </a:p>
          <a:p>
            <a:pPr lvl="1">
              <a:lnSpc>
                <a:spcPct val="90000"/>
              </a:lnSpc>
            </a:pPr>
            <a:r>
              <a:rPr lang="en-US" smtClean="0">
                <a:sym typeface="Symbol" pitchFamily="18" charset="2"/>
              </a:rPr>
              <a:t>speedup increases</a:t>
            </a:r>
          </a:p>
          <a:p>
            <a:pPr>
              <a:lnSpc>
                <a:spcPct val="90000"/>
              </a:lnSpc>
            </a:pPr>
            <a:r>
              <a:rPr lang="en-US" u="sng" smtClean="0">
                <a:sym typeface="Symbol" pitchFamily="18" charset="2"/>
              </a:rPr>
              <a:t>Amdahl Effect</a:t>
            </a:r>
            <a:r>
              <a:rPr lang="en-US" smtClean="0">
                <a:sym typeface="Symbol" pitchFamily="18" charset="2"/>
              </a:rPr>
              <a:t>: Speedup is usually an increasing function of the problem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wipe(left)">
                                      <p:cBhvr>
                                        <p:cTn id="20" dur="500"/>
                                        <p:tgtEl>
                                          <p:spTgt spid="4096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Effect transition="in" filter="wipe(left)">
                                      <p:cBhvr>
                                        <p:cTn id="23" dur="500"/>
                                        <p:tgtEl>
                                          <p:spTgt spid="409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63">
                                            <p:txEl>
                                              <p:pRg st="5" end="5"/>
                                            </p:txEl>
                                          </p:spTgt>
                                        </p:tgtEl>
                                        <p:attrNameLst>
                                          <p:attrName>style.visibility</p:attrName>
                                        </p:attrNameLst>
                                      </p:cBhvr>
                                      <p:to>
                                        <p:strVal val="visible"/>
                                      </p:to>
                                    </p:set>
                                    <p:animEffect transition="in" filter="wipe(left)">
                                      <p:cBhvr>
                                        <p:cTn id="28"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pPr>
              <a:defRPr/>
            </a:pPr>
            <a:fld id="{ADBA3EFD-85D3-40D5-B9B0-859A4573B0C3}" type="slidenum">
              <a:rPr lang="en-US"/>
              <a:pPr>
                <a:defRPr/>
              </a:pPr>
              <a:t>92</a:t>
            </a:fld>
            <a:endParaRPr lang="en-US"/>
          </a:p>
        </p:txBody>
      </p:sp>
      <p:sp>
        <p:nvSpPr>
          <p:cNvPr id="95235" name="Rectangle 2"/>
          <p:cNvSpPr>
            <a:spLocks noGrp="1" noChangeArrowheads="1"/>
          </p:cNvSpPr>
          <p:nvPr>
            <p:ph type="title"/>
          </p:nvPr>
        </p:nvSpPr>
        <p:spPr/>
        <p:txBody>
          <a:bodyPr/>
          <a:lstStyle/>
          <a:p>
            <a:r>
              <a:rPr lang="en-US" smtClean="0"/>
              <a:t>Illustration of Amdahl Effect</a:t>
            </a:r>
          </a:p>
        </p:txBody>
      </p:sp>
      <p:sp>
        <p:nvSpPr>
          <p:cNvPr id="95236" name="Line 3"/>
          <p:cNvSpPr>
            <a:spLocks noChangeShapeType="1"/>
          </p:cNvSpPr>
          <p:nvPr/>
        </p:nvSpPr>
        <p:spPr bwMode="auto">
          <a:xfrm>
            <a:off x="1295400" y="2133600"/>
            <a:ext cx="0" cy="3581400"/>
          </a:xfrm>
          <a:prstGeom prst="line">
            <a:avLst/>
          </a:prstGeom>
          <a:noFill/>
          <a:ln w="38100">
            <a:solidFill>
              <a:schemeClr val="tx1"/>
            </a:solidFill>
            <a:round/>
            <a:headEnd/>
            <a:tailEnd/>
          </a:ln>
        </p:spPr>
        <p:txBody>
          <a:bodyPr wrap="none"/>
          <a:lstStyle/>
          <a:p>
            <a:endParaRPr lang="en-US"/>
          </a:p>
        </p:txBody>
      </p:sp>
      <p:sp>
        <p:nvSpPr>
          <p:cNvPr id="95237" name="Line 4"/>
          <p:cNvSpPr>
            <a:spLocks noChangeShapeType="1"/>
          </p:cNvSpPr>
          <p:nvPr/>
        </p:nvSpPr>
        <p:spPr bwMode="auto">
          <a:xfrm>
            <a:off x="1295400" y="5715000"/>
            <a:ext cx="4495800" cy="0"/>
          </a:xfrm>
          <a:prstGeom prst="line">
            <a:avLst/>
          </a:prstGeom>
          <a:noFill/>
          <a:ln w="38100">
            <a:solidFill>
              <a:schemeClr val="tx1"/>
            </a:solidFill>
            <a:round/>
            <a:headEnd/>
            <a:tailEnd/>
          </a:ln>
        </p:spPr>
        <p:txBody>
          <a:bodyPr wrap="none"/>
          <a:lstStyle/>
          <a:p>
            <a:endParaRPr lang="en-US"/>
          </a:p>
        </p:txBody>
      </p:sp>
      <p:grpSp>
        <p:nvGrpSpPr>
          <p:cNvPr id="2" name="Group 5"/>
          <p:cNvGrpSpPr>
            <a:grpSpLocks/>
          </p:cNvGrpSpPr>
          <p:nvPr/>
        </p:nvGrpSpPr>
        <p:grpSpPr bwMode="auto">
          <a:xfrm>
            <a:off x="1295400" y="4864100"/>
            <a:ext cx="5689600" cy="850900"/>
            <a:chOff x="1248" y="3064"/>
            <a:chExt cx="3584" cy="536"/>
          </a:xfrm>
        </p:grpSpPr>
        <p:sp>
          <p:nvSpPr>
            <p:cNvPr id="95247" name="Freeform 6"/>
            <p:cNvSpPr>
              <a:spLocks/>
            </p:cNvSpPr>
            <p:nvPr/>
          </p:nvSpPr>
          <p:spPr bwMode="auto">
            <a:xfrm>
              <a:off x="1248" y="3064"/>
              <a:ext cx="2832" cy="536"/>
            </a:xfrm>
            <a:custGeom>
              <a:avLst/>
              <a:gdLst>
                <a:gd name="T0" fmla="*/ 0 w 2832"/>
                <a:gd name="T1" fmla="*/ 536 h 536"/>
                <a:gd name="T2" fmla="*/ 432 w 2832"/>
                <a:gd name="T3" fmla="*/ 248 h 536"/>
                <a:gd name="T4" fmla="*/ 1104 w 2832"/>
                <a:gd name="T5" fmla="*/ 8 h 536"/>
                <a:gd name="T6" fmla="*/ 2256 w 2832"/>
                <a:gd name="T7" fmla="*/ 200 h 536"/>
                <a:gd name="T8" fmla="*/ 2832 w 2832"/>
                <a:gd name="T9" fmla="*/ 344 h 536"/>
                <a:gd name="T10" fmla="*/ 0 60000 65536"/>
                <a:gd name="T11" fmla="*/ 0 60000 65536"/>
                <a:gd name="T12" fmla="*/ 0 60000 65536"/>
                <a:gd name="T13" fmla="*/ 0 60000 65536"/>
                <a:gd name="T14" fmla="*/ 0 60000 65536"/>
                <a:gd name="T15" fmla="*/ 0 w 2832"/>
                <a:gd name="T16" fmla="*/ 0 h 536"/>
                <a:gd name="T17" fmla="*/ 2832 w 2832"/>
                <a:gd name="T18" fmla="*/ 536 h 536"/>
              </a:gdLst>
              <a:ahLst/>
              <a:cxnLst>
                <a:cxn ang="T10">
                  <a:pos x="T0" y="T1"/>
                </a:cxn>
                <a:cxn ang="T11">
                  <a:pos x="T2" y="T3"/>
                </a:cxn>
                <a:cxn ang="T12">
                  <a:pos x="T4" y="T5"/>
                </a:cxn>
                <a:cxn ang="T13">
                  <a:pos x="T6" y="T7"/>
                </a:cxn>
                <a:cxn ang="T14">
                  <a:pos x="T8" y="T9"/>
                </a:cxn>
              </a:cxnLst>
              <a:rect l="T15" t="T16" r="T17" b="T18"/>
              <a:pathLst>
                <a:path w="2832" h="536">
                  <a:moveTo>
                    <a:pt x="0" y="536"/>
                  </a:moveTo>
                  <a:cubicBezTo>
                    <a:pt x="124" y="436"/>
                    <a:pt x="248" y="336"/>
                    <a:pt x="432" y="248"/>
                  </a:cubicBezTo>
                  <a:cubicBezTo>
                    <a:pt x="616" y="160"/>
                    <a:pt x="800" y="16"/>
                    <a:pt x="1104" y="8"/>
                  </a:cubicBezTo>
                  <a:cubicBezTo>
                    <a:pt x="1408" y="0"/>
                    <a:pt x="1968" y="144"/>
                    <a:pt x="2256" y="200"/>
                  </a:cubicBezTo>
                  <a:cubicBezTo>
                    <a:pt x="2544" y="256"/>
                    <a:pt x="2688" y="300"/>
                    <a:pt x="2832" y="344"/>
                  </a:cubicBezTo>
                </a:path>
              </a:pathLst>
            </a:custGeom>
            <a:noFill/>
            <a:ln w="38100" cmpd="sng">
              <a:solidFill>
                <a:srgbClr val="FF9900"/>
              </a:solidFill>
              <a:round/>
              <a:headEnd/>
              <a:tailEnd/>
            </a:ln>
          </p:spPr>
          <p:txBody>
            <a:bodyPr wrap="none"/>
            <a:lstStyle/>
            <a:p>
              <a:endParaRPr lang="en-US"/>
            </a:p>
          </p:txBody>
        </p:sp>
        <p:sp>
          <p:nvSpPr>
            <p:cNvPr id="95248" name="Text Box 7"/>
            <p:cNvSpPr txBox="1">
              <a:spLocks noChangeArrowheads="1"/>
            </p:cNvSpPr>
            <p:nvPr/>
          </p:nvSpPr>
          <p:spPr bwMode="auto">
            <a:xfrm>
              <a:off x="4128" y="3290"/>
              <a:ext cx="704" cy="288"/>
            </a:xfrm>
            <a:prstGeom prst="rect">
              <a:avLst/>
            </a:prstGeom>
            <a:noFill/>
            <a:ln w="38100">
              <a:noFill/>
              <a:miter lim="800000"/>
              <a:headEnd/>
              <a:tailEnd/>
            </a:ln>
          </p:spPr>
          <p:txBody>
            <a:bodyPr wrap="none">
              <a:spAutoFit/>
            </a:bodyPr>
            <a:lstStyle/>
            <a:p>
              <a:r>
                <a:rPr lang="en-US" sz="2400">
                  <a:latin typeface="Times New Roman" pitchFamily="18" charset="0"/>
                </a:rPr>
                <a:t>n = 100</a:t>
              </a:r>
            </a:p>
          </p:txBody>
        </p:sp>
      </p:grpSp>
      <p:grpSp>
        <p:nvGrpSpPr>
          <p:cNvPr id="3" name="Group 8"/>
          <p:cNvGrpSpPr>
            <a:grpSpLocks/>
          </p:cNvGrpSpPr>
          <p:nvPr/>
        </p:nvGrpSpPr>
        <p:grpSpPr bwMode="auto">
          <a:xfrm>
            <a:off x="1295400" y="3962400"/>
            <a:ext cx="5918200" cy="1752600"/>
            <a:chOff x="1248" y="2496"/>
            <a:chExt cx="3728" cy="1104"/>
          </a:xfrm>
        </p:grpSpPr>
        <p:sp>
          <p:nvSpPr>
            <p:cNvPr id="95245" name="Freeform 9"/>
            <p:cNvSpPr>
              <a:spLocks/>
            </p:cNvSpPr>
            <p:nvPr/>
          </p:nvSpPr>
          <p:spPr bwMode="auto">
            <a:xfrm>
              <a:off x="1248" y="2528"/>
              <a:ext cx="2784" cy="1072"/>
            </a:xfrm>
            <a:custGeom>
              <a:avLst/>
              <a:gdLst>
                <a:gd name="T0" fmla="*/ 0 w 2784"/>
                <a:gd name="T1" fmla="*/ 1072 h 1072"/>
                <a:gd name="T2" fmla="*/ 432 w 2784"/>
                <a:gd name="T3" fmla="*/ 592 h 1072"/>
                <a:gd name="T4" fmla="*/ 1008 w 2784"/>
                <a:gd name="T5" fmla="*/ 208 h 1072"/>
                <a:gd name="T6" fmla="*/ 1776 w 2784"/>
                <a:gd name="T7" fmla="*/ 16 h 1072"/>
                <a:gd name="T8" fmla="*/ 2784 w 2784"/>
                <a:gd name="T9" fmla="*/ 112 h 1072"/>
                <a:gd name="T10" fmla="*/ 0 60000 65536"/>
                <a:gd name="T11" fmla="*/ 0 60000 65536"/>
                <a:gd name="T12" fmla="*/ 0 60000 65536"/>
                <a:gd name="T13" fmla="*/ 0 60000 65536"/>
                <a:gd name="T14" fmla="*/ 0 60000 65536"/>
                <a:gd name="T15" fmla="*/ 0 w 2784"/>
                <a:gd name="T16" fmla="*/ 0 h 1072"/>
                <a:gd name="T17" fmla="*/ 2784 w 2784"/>
                <a:gd name="T18" fmla="*/ 1072 h 1072"/>
              </a:gdLst>
              <a:ahLst/>
              <a:cxnLst>
                <a:cxn ang="T10">
                  <a:pos x="T0" y="T1"/>
                </a:cxn>
                <a:cxn ang="T11">
                  <a:pos x="T2" y="T3"/>
                </a:cxn>
                <a:cxn ang="T12">
                  <a:pos x="T4" y="T5"/>
                </a:cxn>
                <a:cxn ang="T13">
                  <a:pos x="T6" y="T7"/>
                </a:cxn>
                <a:cxn ang="T14">
                  <a:pos x="T8" y="T9"/>
                </a:cxn>
              </a:cxnLst>
              <a:rect l="T15" t="T16" r="T17" b="T18"/>
              <a:pathLst>
                <a:path w="2784" h="1072">
                  <a:moveTo>
                    <a:pt x="0" y="1072"/>
                  </a:moveTo>
                  <a:cubicBezTo>
                    <a:pt x="132" y="904"/>
                    <a:pt x="264" y="736"/>
                    <a:pt x="432" y="592"/>
                  </a:cubicBezTo>
                  <a:cubicBezTo>
                    <a:pt x="600" y="448"/>
                    <a:pt x="784" y="304"/>
                    <a:pt x="1008" y="208"/>
                  </a:cubicBezTo>
                  <a:cubicBezTo>
                    <a:pt x="1232" y="112"/>
                    <a:pt x="1480" y="32"/>
                    <a:pt x="1776" y="16"/>
                  </a:cubicBezTo>
                  <a:cubicBezTo>
                    <a:pt x="2072" y="0"/>
                    <a:pt x="2428" y="56"/>
                    <a:pt x="2784" y="112"/>
                  </a:cubicBezTo>
                </a:path>
              </a:pathLst>
            </a:custGeom>
            <a:noFill/>
            <a:ln w="38100" cmpd="sng">
              <a:solidFill>
                <a:srgbClr val="FF9900"/>
              </a:solidFill>
              <a:round/>
              <a:headEnd/>
              <a:tailEnd/>
            </a:ln>
          </p:spPr>
          <p:txBody>
            <a:bodyPr wrap="none"/>
            <a:lstStyle/>
            <a:p>
              <a:endParaRPr lang="en-US"/>
            </a:p>
          </p:txBody>
        </p:sp>
        <p:sp>
          <p:nvSpPr>
            <p:cNvPr id="95246" name="Text Box 10"/>
            <p:cNvSpPr txBox="1">
              <a:spLocks noChangeArrowheads="1"/>
            </p:cNvSpPr>
            <p:nvPr/>
          </p:nvSpPr>
          <p:spPr bwMode="auto">
            <a:xfrm>
              <a:off x="4128" y="2496"/>
              <a:ext cx="848" cy="288"/>
            </a:xfrm>
            <a:prstGeom prst="rect">
              <a:avLst/>
            </a:prstGeom>
            <a:noFill/>
            <a:ln w="38100">
              <a:noFill/>
              <a:miter lim="800000"/>
              <a:headEnd/>
              <a:tailEnd/>
            </a:ln>
          </p:spPr>
          <p:txBody>
            <a:bodyPr wrap="none">
              <a:spAutoFit/>
            </a:bodyPr>
            <a:lstStyle/>
            <a:p>
              <a:r>
                <a:rPr lang="en-US" sz="2400">
                  <a:latin typeface="Times New Roman" pitchFamily="18" charset="0"/>
                </a:rPr>
                <a:t>n = 1,000</a:t>
              </a:r>
            </a:p>
          </p:txBody>
        </p:sp>
      </p:grpSp>
      <p:grpSp>
        <p:nvGrpSpPr>
          <p:cNvPr id="4" name="Group 11"/>
          <p:cNvGrpSpPr>
            <a:grpSpLocks/>
          </p:cNvGrpSpPr>
          <p:nvPr/>
        </p:nvGrpSpPr>
        <p:grpSpPr bwMode="auto">
          <a:xfrm>
            <a:off x="1295400" y="2362200"/>
            <a:ext cx="6070600" cy="3352800"/>
            <a:chOff x="1248" y="1488"/>
            <a:chExt cx="3824" cy="2112"/>
          </a:xfrm>
        </p:grpSpPr>
        <p:sp>
          <p:nvSpPr>
            <p:cNvPr id="95243" name="Freeform 12"/>
            <p:cNvSpPr>
              <a:spLocks/>
            </p:cNvSpPr>
            <p:nvPr/>
          </p:nvSpPr>
          <p:spPr bwMode="auto">
            <a:xfrm>
              <a:off x="1248" y="1632"/>
              <a:ext cx="2832" cy="1968"/>
            </a:xfrm>
            <a:custGeom>
              <a:avLst/>
              <a:gdLst>
                <a:gd name="T0" fmla="*/ 0 w 2832"/>
                <a:gd name="T1" fmla="*/ 1968 h 1968"/>
                <a:gd name="T2" fmla="*/ 288 w 2832"/>
                <a:gd name="T3" fmla="*/ 1632 h 1968"/>
                <a:gd name="T4" fmla="*/ 624 w 2832"/>
                <a:gd name="T5" fmla="*/ 1296 h 1968"/>
                <a:gd name="T6" fmla="*/ 1200 w 2832"/>
                <a:gd name="T7" fmla="*/ 816 h 1968"/>
                <a:gd name="T8" fmla="*/ 1824 w 2832"/>
                <a:gd name="T9" fmla="*/ 432 h 1968"/>
                <a:gd name="T10" fmla="*/ 2448 w 2832"/>
                <a:gd name="T11" fmla="*/ 144 h 1968"/>
                <a:gd name="T12" fmla="*/ 2832 w 2832"/>
                <a:gd name="T13" fmla="*/ 0 h 1968"/>
                <a:gd name="T14" fmla="*/ 0 60000 65536"/>
                <a:gd name="T15" fmla="*/ 0 60000 65536"/>
                <a:gd name="T16" fmla="*/ 0 60000 65536"/>
                <a:gd name="T17" fmla="*/ 0 60000 65536"/>
                <a:gd name="T18" fmla="*/ 0 60000 65536"/>
                <a:gd name="T19" fmla="*/ 0 60000 65536"/>
                <a:gd name="T20" fmla="*/ 0 60000 65536"/>
                <a:gd name="T21" fmla="*/ 0 w 2832"/>
                <a:gd name="T22" fmla="*/ 0 h 1968"/>
                <a:gd name="T23" fmla="*/ 2832 w 2832"/>
                <a:gd name="T24" fmla="*/ 1968 h 1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2" h="1968">
                  <a:moveTo>
                    <a:pt x="0" y="1968"/>
                  </a:moveTo>
                  <a:cubicBezTo>
                    <a:pt x="92" y="1856"/>
                    <a:pt x="184" y="1744"/>
                    <a:pt x="288" y="1632"/>
                  </a:cubicBezTo>
                  <a:cubicBezTo>
                    <a:pt x="392" y="1520"/>
                    <a:pt x="472" y="1432"/>
                    <a:pt x="624" y="1296"/>
                  </a:cubicBezTo>
                  <a:cubicBezTo>
                    <a:pt x="776" y="1160"/>
                    <a:pt x="1000" y="960"/>
                    <a:pt x="1200" y="816"/>
                  </a:cubicBezTo>
                  <a:cubicBezTo>
                    <a:pt x="1400" y="672"/>
                    <a:pt x="1616" y="544"/>
                    <a:pt x="1824" y="432"/>
                  </a:cubicBezTo>
                  <a:cubicBezTo>
                    <a:pt x="2032" y="320"/>
                    <a:pt x="2280" y="216"/>
                    <a:pt x="2448" y="144"/>
                  </a:cubicBezTo>
                  <a:cubicBezTo>
                    <a:pt x="2616" y="72"/>
                    <a:pt x="2724" y="36"/>
                    <a:pt x="2832" y="0"/>
                  </a:cubicBezTo>
                </a:path>
              </a:pathLst>
            </a:custGeom>
            <a:noFill/>
            <a:ln w="38100" cmpd="sng">
              <a:solidFill>
                <a:srgbClr val="FF9900"/>
              </a:solidFill>
              <a:round/>
              <a:headEnd/>
              <a:tailEnd/>
            </a:ln>
          </p:spPr>
          <p:txBody>
            <a:bodyPr wrap="none"/>
            <a:lstStyle/>
            <a:p>
              <a:endParaRPr lang="en-US"/>
            </a:p>
          </p:txBody>
        </p:sp>
        <p:sp>
          <p:nvSpPr>
            <p:cNvPr id="95244" name="Text Box 13"/>
            <p:cNvSpPr txBox="1">
              <a:spLocks noChangeArrowheads="1"/>
            </p:cNvSpPr>
            <p:nvPr/>
          </p:nvSpPr>
          <p:spPr bwMode="auto">
            <a:xfrm>
              <a:off x="4128" y="1488"/>
              <a:ext cx="944" cy="288"/>
            </a:xfrm>
            <a:prstGeom prst="rect">
              <a:avLst/>
            </a:prstGeom>
            <a:noFill/>
            <a:ln w="38100">
              <a:noFill/>
              <a:miter lim="800000"/>
              <a:headEnd/>
              <a:tailEnd/>
            </a:ln>
          </p:spPr>
          <p:txBody>
            <a:bodyPr wrap="none">
              <a:spAutoFit/>
            </a:bodyPr>
            <a:lstStyle/>
            <a:p>
              <a:r>
                <a:rPr lang="en-US" sz="2400">
                  <a:latin typeface="Times New Roman" pitchFamily="18" charset="0"/>
                </a:rPr>
                <a:t>n = 10,000</a:t>
              </a:r>
            </a:p>
          </p:txBody>
        </p:sp>
      </p:grpSp>
      <p:sp>
        <p:nvSpPr>
          <p:cNvPr id="95241" name="Text Box 14"/>
          <p:cNvSpPr txBox="1">
            <a:spLocks noChangeArrowheads="1"/>
          </p:cNvSpPr>
          <p:nvPr/>
        </p:nvSpPr>
        <p:spPr bwMode="auto">
          <a:xfrm>
            <a:off x="1279525" y="2022475"/>
            <a:ext cx="1233488" cy="457200"/>
          </a:xfrm>
          <a:prstGeom prst="rect">
            <a:avLst/>
          </a:prstGeom>
          <a:noFill/>
          <a:ln w="38100">
            <a:noFill/>
            <a:miter lim="800000"/>
            <a:headEnd/>
            <a:tailEnd/>
          </a:ln>
        </p:spPr>
        <p:txBody>
          <a:bodyPr wrap="none">
            <a:spAutoFit/>
          </a:bodyPr>
          <a:lstStyle/>
          <a:p>
            <a:r>
              <a:rPr lang="en-US" sz="2400">
                <a:latin typeface="Times New Roman" pitchFamily="18" charset="0"/>
              </a:rPr>
              <a:t>Speedup</a:t>
            </a:r>
          </a:p>
        </p:txBody>
      </p:sp>
      <p:sp>
        <p:nvSpPr>
          <p:cNvPr id="95242" name="Text Box 15"/>
          <p:cNvSpPr txBox="1">
            <a:spLocks noChangeArrowheads="1"/>
          </p:cNvSpPr>
          <p:nvPr/>
        </p:nvSpPr>
        <p:spPr bwMode="auto">
          <a:xfrm>
            <a:off x="4419600" y="5715000"/>
            <a:ext cx="1489075" cy="457200"/>
          </a:xfrm>
          <a:prstGeom prst="rect">
            <a:avLst/>
          </a:prstGeom>
          <a:noFill/>
          <a:ln w="38100">
            <a:noFill/>
            <a:miter lim="800000"/>
            <a:headEnd/>
            <a:tailEnd/>
          </a:ln>
        </p:spPr>
        <p:txBody>
          <a:bodyPr wrap="none">
            <a:spAutoFit/>
          </a:bodyPr>
          <a:lstStyle/>
          <a:p>
            <a:r>
              <a:rPr lang="en-US" sz="2400">
                <a:latin typeface="Times New Roman" pitchFamily="18" charset="0"/>
              </a:rPr>
              <a:t>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B922F1B-9B01-4B46-BE20-AB5BAB17064B}" type="slidenum">
              <a:rPr lang="en-US"/>
              <a:pPr>
                <a:defRPr/>
              </a:pPr>
              <a:t>93</a:t>
            </a:fld>
            <a:endParaRPr lang="en-US" dirty="0"/>
          </a:p>
        </p:txBody>
      </p:sp>
      <p:sp>
        <p:nvSpPr>
          <p:cNvPr id="96259" name="Rectangle 2"/>
          <p:cNvSpPr>
            <a:spLocks noGrp="1" noChangeArrowheads="1"/>
          </p:cNvSpPr>
          <p:nvPr>
            <p:ph type="title"/>
          </p:nvPr>
        </p:nvSpPr>
        <p:spPr/>
        <p:txBody>
          <a:bodyPr/>
          <a:lstStyle/>
          <a:p>
            <a:r>
              <a:rPr lang="en-US" smtClean="0"/>
              <a:t>Amdahl’s Law Summary</a:t>
            </a:r>
          </a:p>
        </p:txBody>
      </p:sp>
      <p:sp>
        <p:nvSpPr>
          <p:cNvPr id="43011" name="Rectangle 3"/>
          <p:cNvSpPr>
            <a:spLocks noGrp="1" noChangeArrowheads="1"/>
          </p:cNvSpPr>
          <p:nvPr>
            <p:ph type="body" idx="1"/>
          </p:nvPr>
        </p:nvSpPr>
        <p:spPr/>
        <p:txBody>
          <a:bodyPr/>
          <a:lstStyle/>
          <a:p>
            <a:r>
              <a:rPr lang="en-US" smtClean="0"/>
              <a:t>Treats problem size as a constant</a:t>
            </a:r>
          </a:p>
          <a:p>
            <a:r>
              <a:rPr lang="en-US" smtClean="0"/>
              <a:t>Shows how execution time decreases as number of processors increases</a:t>
            </a:r>
          </a:p>
          <a:p>
            <a:r>
              <a:rPr lang="en-US" smtClean="0"/>
              <a:t>Amdahl Effect: Normally, as the problem size increases, the sequential portion of the problem decreases and the speedup increases</a:t>
            </a:r>
          </a:p>
          <a:p>
            <a:r>
              <a:rPr lang="en-US" smtClean="0"/>
              <a:t>It is generally accepted by HPC professionals that Amdahl’s law is not a serious limit to the benefits and future of parallel computing.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wipe(left)">
                                      <p:cBhvr>
                                        <p:cTn id="22"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0"/>
            <a:ext cx="8229600" cy="533400"/>
          </a:xfrm>
        </p:spPr>
        <p:txBody>
          <a:bodyPr/>
          <a:lstStyle/>
          <a:p>
            <a:r>
              <a:rPr lang="en-US" sz="3200" smtClean="0"/>
              <a:t>Gustafson-Barsis’s Law</a:t>
            </a:r>
          </a:p>
        </p:txBody>
      </p:sp>
      <p:sp>
        <p:nvSpPr>
          <p:cNvPr id="3" name="Content Placeholder 2"/>
          <p:cNvSpPr>
            <a:spLocks noGrp="1"/>
          </p:cNvSpPr>
          <p:nvPr>
            <p:ph idx="1"/>
          </p:nvPr>
        </p:nvSpPr>
        <p:spPr>
          <a:xfrm>
            <a:off x="457200" y="1143000"/>
            <a:ext cx="8229600" cy="4648200"/>
          </a:xfrm>
        </p:spPr>
        <p:txBody>
          <a:bodyPr/>
          <a:lstStyle/>
          <a:p>
            <a:pPr marL="0" indent="0">
              <a:buFont typeface="Arial" charset="0"/>
              <a:buNone/>
              <a:defRPr/>
            </a:pPr>
            <a:r>
              <a:rPr lang="en-US" sz="2800" u="sng" dirty="0" smtClean="0"/>
              <a:t>Formal Statement</a:t>
            </a:r>
            <a:r>
              <a:rPr lang="en-US" sz="2800" dirty="0" smtClean="0"/>
              <a:t>: Given a parallel program of size n using p processors, let f denote the fraction of the total execution time spent in the serial code. The maximum speedup S achievable by this program is </a:t>
            </a:r>
          </a:p>
          <a:p>
            <a:pPr marL="0" indent="0" algn="ctr">
              <a:buFont typeface="Arial" charset="0"/>
              <a:buNone/>
              <a:defRPr/>
            </a:pPr>
            <a:r>
              <a:rPr lang="en-US" sz="2800" dirty="0" smtClean="0"/>
              <a:t>S </a:t>
            </a:r>
            <a:r>
              <a:rPr lang="en-US" sz="2800" dirty="0" smtClean="0">
                <a:sym typeface="Symbol"/>
              </a:rPr>
              <a:t></a:t>
            </a:r>
            <a:r>
              <a:rPr lang="en-US" sz="2800" dirty="0" smtClean="0"/>
              <a:t> p - (p-1)s</a:t>
            </a:r>
          </a:p>
          <a:p>
            <a:pPr>
              <a:defRPr/>
            </a:pPr>
            <a:r>
              <a:rPr lang="en-US" sz="2400" dirty="0" smtClean="0"/>
              <a:t>A much more optimistic law than Amdahl’s, but still does not allow </a:t>
            </a:r>
            <a:r>
              <a:rPr lang="en-US" sz="2400" dirty="0" err="1" smtClean="0"/>
              <a:t>superlinearity</a:t>
            </a:r>
            <a:r>
              <a:rPr lang="en-US" sz="2400" dirty="0" smtClean="0"/>
              <a:t>.</a:t>
            </a:r>
          </a:p>
          <a:p>
            <a:pPr>
              <a:defRPr/>
            </a:pPr>
            <a:r>
              <a:rPr lang="en-US" sz="2400" dirty="0" smtClean="0"/>
              <a:t>Using the parallel computation as a starting point rather than sequential computation, it allows the problem size to be an increasing function of the number of processors</a:t>
            </a:r>
          </a:p>
          <a:p>
            <a:pPr>
              <a:defRPr/>
            </a:pPr>
            <a:r>
              <a:rPr lang="en-US" sz="2400" dirty="0" smtClean="0"/>
              <a:t>Because it uses the parallel computation as the starting point, the speedup predicted is referred to as </a:t>
            </a:r>
            <a:r>
              <a:rPr lang="en-US" sz="2400" b="1" dirty="0" smtClean="0"/>
              <a:t>scaled speedup</a:t>
            </a:r>
            <a:endParaRPr 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76200"/>
            <a:ext cx="8229600" cy="639763"/>
          </a:xfrm>
        </p:spPr>
        <p:txBody>
          <a:bodyPr/>
          <a:lstStyle/>
          <a:p>
            <a:r>
              <a:rPr lang="en-US" sz="3600" smtClean="0"/>
              <a:t>Gustafson-Barsis Law (Cont)</a:t>
            </a:r>
          </a:p>
        </p:txBody>
      </p:sp>
      <p:sp>
        <p:nvSpPr>
          <p:cNvPr id="98307" name="Content Placeholder 2"/>
          <p:cNvSpPr>
            <a:spLocks noGrp="1"/>
          </p:cNvSpPr>
          <p:nvPr>
            <p:ph idx="1"/>
          </p:nvPr>
        </p:nvSpPr>
        <p:spPr>
          <a:xfrm>
            <a:off x="457200" y="914400"/>
            <a:ext cx="8229600" cy="4525963"/>
          </a:xfrm>
        </p:spPr>
        <p:txBody>
          <a:bodyPr/>
          <a:lstStyle/>
          <a:p>
            <a:r>
              <a:rPr lang="en-US" sz="2800" smtClean="0"/>
              <a:t>Takes the opposite approach of Amdahl’s Law</a:t>
            </a:r>
          </a:p>
          <a:p>
            <a:pPr lvl="1"/>
            <a:r>
              <a:rPr lang="en-US" sz="2400" smtClean="0"/>
              <a:t>Amdahl’s law determines speedup by using a serial computation to predict how quickly the computation could be done on multiple processors.</a:t>
            </a:r>
          </a:p>
          <a:p>
            <a:pPr lvl="1"/>
            <a:r>
              <a:rPr lang="en-US" sz="2400" smtClean="0"/>
              <a:t>Gustafson-Barsis’s law begins with a parallel computation and estimates how much faster the parallel computation is than the same computation executing on a parallel processor. </a:t>
            </a:r>
          </a:p>
          <a:p>
            <a:endParaRPr 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z="3600" smtClean="0"/>
              <a:t>Gustafon-Barsis Law Example</a:t>
            </a:r>
          </a:p>
        </p:txBody>
      </p:sp>
      <p:sp>
        <p:nvSpPr>
          <p:cNvPr id="3" name="Content Placeholder 2"/>
          <p:cNvSpPr>
            <a:spLocks noGrp="1"/>
          </p:cNvSpPr>
          <p:nvPr>
            <p:ph idx="1"/>
          </p:nvPr>
        </p:nvSpPr>
        <p:spPr/>
        <p:txBody>
          <a:bodyPr/>
          <a:lstStyle/>
          <a:p>
            <a:pPr marL="0" indent="0">
              <a:buFont typeface="Arial" charset="0"/>
              <a:buNone/>
              <a:defRPr/>
            </a:pPr>
            <a:r>
              <a:rPr lang="en-US" sz="2800" u="sng" dirty="0" smtClean="0"/>
              <a:t>Example</a:t>
            </a:r>
            <a:r>
              <a:rPr lang="en-US" sz="2800" dirty="0" smtClean="0"/>
              <a:t>: An application on 64 processors requires 220 seconds to run. Benchmarking revels that 5 percent of the time is spent executing sequential portions of the computation on a single processor. What is the scaled speedup of the application.</a:t>
            </a:r>
          </a:p>
          <a:p>
            <a:pPr>
              <a:defRPr/>
            </a:pPr>
            <a:r>
              <a:rPr lang="en-US" sz="2400" smtClean="0"/>
              <a:t>Since </a:t>
            </a:r>
            <a:r>
              <a:rPr lang="en-US" sz="2400" dirty="0" smtClean="0"/>
              <a:t>f = 0.05, the scaled speedup on 64 processors is </a:t>
            </a:r>
          </a:p>
          <a:p>
            <a:pPr marL="0" indent="0" algn="ctr">
              <a:buFont typeface="Arial" charset="0"/>
              <a:buNone/>
              <a:defRPr/>
            </a:pPr>
            <a:r>
              <a:rPr lang="en-US" sz="2400" dirty="0" smtClean="0"/>
              <a:t>S = 64 – (64-1)0.05 = 64 – 3.15 = 60.85</a:t>
            </a:r>
            <a:endParaRPr 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457200" y="0"/>
            <a:ext cx="8229600" cy="228600"/>
          </a:xfrm>
        </p:spPr>
        <p:txBody>
          <a:bodyPr/>
          <a:lstStyle/>
          <a:p>
            <a:r>
              <a:rPr lang="en-US" sz="2000" smtClean="0"/>
              <a:t>Homework for Ch. 3</a:t>
            </a:r>
          </a:p>
        </p:txBody>
      </p:sp>
      <p:sp>
        <p:nvSpPr>
          <p:cNvPr id="100355" name="Content Placeholder 2"/>
          <p:cNvSpPr>
            <a:spLocks noGrp="1"/>
          </p:cNvSpPr>
          <p:nvPr>
            <p:ph idx="1"/>
          </p:nvPr>
        </p:nvSpPr>
        <p:spPr>
          <a:xfrm>
            <a:off x="457200" y="457200"/>
            <a:ext cx="8229600" cy="6324600"/>
          </a:xfrm>
        </p:spPr>
        <p:txBody>
          <a:bodyPr/>
          <a:lstStyle/>
          <a:p>
            <a:pPr marL="457200" indent="-457200">
              <a:buFont typeface="Calibri" pitchFamily="34" charset="0"/>
              <a:buAutoNum type="arabicPeriod"/>
            </a:pPr>
            <a:r>
              <a:rPr lang="en-US" sz="1600" smtClean="0"/>
              <a:t>(7.2-Quinn) Starting with the definition of efficiency, prove that if p’&gt;p, then </a:t>
            </a:r>
            <a:r>
              <a:rPr lang="en-US" sz="1600" smtClean="0">
                <a:sym typeface="Symbol" pitchFamily="18" charset="2"/>
              </a:rPr>
              <a:t>(n,p’)  (n,p). </a:t>
            </a:r>
            <a:endParaRPr lang="en-US" sz="1600" smtClean="0"/>
          </a:p>
          <a:p>
            <a:pPr marL="457200" indent="-457200">
              <a:buFont typeface="Calibri" pitchFamily="34" charset="0"/>
              <a:buAutoNum type="arabicPeriod"/>
            </a:pPr>
            <a:r>
              <a:rPr lang="en-US" sz="1600" smtClean="0"/>
              <a:t>(7.4 -  Quinn): Benchmarking of a sequential program revels that 95% of the execution time is spent inside functions that are amendable to parallelization. What is the maximum speedup that we could expect from executing a parallel version of this program on 10 processors?</a:t>
            </a:r>
          </a:p>
          <a:p>
            <a:pPr marL="457200" indent="-457200">
              <a:buFont typeface="Calibri" pitchFamily="34" charset="0"/>
              <a:buAutoNum type="arabicPeriod"/>
            </a:pPr>
            <a:r>
              <a:rPr lang="en-US" sz="1600" smtClean="0"/>
              <a:t>(7.5 - Quinn) For a problem size of interest, 6%  of the operations of a parallel program are inside I/O functions that are executed on a single processor. What is the minimum number of processors needed in order for the parallel program to exhibit a speedup of 10?</a:t>
            </a:r>
          </a:p>
          <a:p>
            <a:pPr marL="457200" indent="-457200">
              <a:buFont typeface="Calibri" pitchFamily="34" charset="0"/>
              <a:buAutoNum type="arabicPeriod"/>
            </a:pPr>
            <a:r>
              <a:rPr lang="en-US" sz="1600" smtClean="0"/>
              <a:t>(7.7 Quinn) Shauna’s  program achieves a speedup of 9 on 10 processors. What is the maximum fraction of computation that may consist of inherently sequential operations.?</a:t>
            </a:r>
          </a:p>
          <a:p>
            <a:pPr marL="457200" indent="-457200">
              <a:buFont typeface="Calibri" pitchFamily="34" charset="0"/>
              <a:buAutoNum type="arabicPeriod"/>
            </a:pPr>
            <a:r>
              <a:rPr lang="en-US" sz="1600" smtClean="0"/>
              <a:t>(7.8-Quinn) Brandon’s parallel program executes in 242 seconds on 16 processors. Through benchmarking, he determines that 9 seconds is spend performing initializations and cleanup on one processor. During the remaining 233 seconds, all 16 processors are active. What is the scaled speedup achieved by Brandon’s program.  </a:t>
            </a:r>
          </a:p>
          <a:p>
            <a:pPr marL="457200" indent="-457200">
              <a:buFont typeface="Calibri" pitchFamily="34" charset="0"/>
              <a:buAutoNum type="arabicPeriod"/>
            </a:pPr>
            <a:r>
              <a:rPr lang="en-US" sz="1600" smtClean="0"/>
              <a:t>Cortney benchmarks one of her parallel programs executing on 40 processors. She discovers it spends 99% of its time inside parallel code. What is the scaled speedup of her program. </a:t>
            </a:r>
          </a:p>
          <a:p>
            <a:pPr marL="457200" indent="-457200">
              <a:buFont typeface="Calibri" pitchFamily="34" charset="0"/>
              <a:buAutoNum type="arabicPeriod"/>
            </a:pPr>
            <a:r>
              <a:rPr lang="en-US" sz="1600" smtClean="0"/>
              <a:t>(7.11 – Quinn) Both Amdahl’s law and Gustafson-Barsis’s law are derived from the same general speedup formula. However, when increasing the number of processors  p , the maximum speedup predicted by Amdahl’s law converges on 1/f, while the speedup predicted by Gustafson-Barsis’s law increases without bound. Explain why this is so.   </a:t>
            </a:r>
          </a:p>
          <a:p>
            <a:pPr marL="457200" indent="-457200">
              <a:buFont typeface="Calibri" pitchFamily="34" charset="0"/>
              <a:buAutoNum type="arabicPeriod"/>
            </a:pPr>
            <a:r>
              <a:rPr lang="en-US" sz="1600" smtClean="0"/>
              <a:t>(3.2 –Lin/Snyder) Should contention be considered a special part of overhead? Can there be contention in a single-threaded program? Explain.</a:t>
            </a:r>
          </a:p>
          <a:p>
            <a:pPr marL="457200" indent="-457200">
              <a:buFont typeface="Calibri" pitchFamily="34" charset="0"/>
              <a:buAutoNum type="arabicPeriod"/>
            </a:pPr>
            <a:r>
              <a:rPr lang="en-US" sz="1600" smtClean="0"/>
              <a:t>(3.5- Lin/Snyder) Describe a parallel computation whose speedup does not increase with increasing problem size.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2720</Words>
  <Application>Microsoft Office PowerPoint</Application>
  <PresentationFormat>On-screen Show (4:3)</PresentationFormat>
  <Paragraphs>241</Paragraphs>
  <Slides>97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97</vt:i4>
      </vt:variant>
    </vt:vector>
  </HeadingPairs>
  <TitlesOfParts>
    <vt:vector size="107" baseType="lpstr">
      <vt:lpstr>Arial</vt:lpstr>
      <vt:lpstr>Calibri</vt:lpstr>
      <vt:lpstr>Helvetica</vt:lpstr>
      <vt:lpstr>ＭＳ Ｐゴシック</vt:lpstr>
      <vt:lpstr>Symbol</vt:lpstr>
      <vt:lpstr>Times New Roman</vt:lpstr>
      <vt:lpstr>Office Theme</vt:lpstr>
      <vt:lpstr>MathType 6.0 Equation</vt:lpstr>
      <vt:lpstr>Microsoft Excel Chart</vt:lpstr>
      <vt:lpstr>Microsoft Equation 3.0</vt:lpstr>
      <vt:lpstr> Parallel Programming   Chapter 3  Introduction to Parallel Architectures     Johnnie Baker January 26 , 2011  </vt:lpstr>
      <vt:lpstr>References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SKIP - Not Assigned</vt:lpstr>
      <vt:lpstr>SKIP - Not Assigned</vt:lpstr>
      <vt:lpstr>Additional Slides on Performance Analysis </vt:lpstr>
      <vt:lpstr>References</vt:lpstr>
      <vt:lpstr>Outline</vt:lpstr>
      <vt:lpstr>Speedup</vt:lpstr>
      <vt:lpstr>Linear Speedup Usually Optimal</vt:lpstr>
      <vt:lpstr>Linear Speedup Normally  Less than Optimal)</vt:lpstr>
      <vt:lpstr>Superlinear Speedup</vt:lpstr>
      <vt:lpstr>Superlinearity (cont)</vt:lpstr>
      <vt:lpstr>Superlinearity (cont)</vt:lpstr>
      <vt:lpstr>Superlinearity (cont)</vt:lpstr>
      <vt:lpstr>Speedup Analysis</vt:lpstr>
      <vt:lpstr>Execution time for parallel portion (n)/p</vt:lpstr>
      <vt:lpstr>Time for communication  (n,p)</vt:lpstr>
      <vt:lpstr>Execution Time of Parallel Portion (n)/p + (n,p)</vt:lpstr>
      <vt:lpstr>Speedup Plot</vt:lpstr>
      <vt:lpstr>Cost</vt:lpstr>
      <vt:lpstr>Cost Optimal</vt:lpstr>
      <vt:lpstr>Efficiency</vt:lpstr>
      <vt:lpstr>Bounds on Efficiency </vt:lpstr>
      <vt:lpstr>Amdahl’s Law</vt:lpstr>
      <vt:lpstr>Usual Argument: If the fraction of the computation that cannot be divided into concurrent tasks is f, and no overhead incurs when the computation is divided into concurrent parts, the time to perform the computation with n processors is given by  tp ≥ fts + [(1 - f )ts] / n, as shown below:</vt:lpstr>
      <vt:lpstr>Amdahl’s Law</vt:lpstr>
      <vt:lpstr>Consequences of Amdahl’s Limitations to Parallelism </vt:lpstr>
      <vt:lpstr>Limitations of Amdahl’s Law</vt:lpstr>
      <vt:lpstr>Amdahl’s Law - Example 1</vt:lpstr>
      <vt:lpstr>Amdahl’s Law - Example 2</vt:lpstr>
      <vt:lpstr>Amdahl’s Law - Self Quiz</vt:lpstr>
      <vt:lpstr>Amdahl Effect</vt:lpstr>
      <vt:lpstr>Illustration of Amdahl Effect</vt:lpstr>
      <vt:lpstr>Amdahl’s Law Summary</vt:lpstr>
      <vt:lpstr>Gustafson-Barsis’s Law</vt:lpstr>
      <vt:lpstr>Gustafson-Barsis Law (Cont)</vt:lpstr>
      <vt:lpstr>Gustafon-Barsis Law Example</vt:lpstr>
      <vt:lpstr>Homework for Ch.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VuVanThieu</dc:creator>
  <cp:lastModifiedBy>VuVanThieu</cp:lastModifiedBy>
  <cp:revision>51</cp:revision>
  <dcterms:created xsi:type="dcterms:W3CDTF">2006-08-16T00:00:00Z</dcterms:created>
  <dcterms:modified xsi:type="dcterms:W3CDTF">2016-01-12T08:55:11Z</dcterms:modified>
</cp:coreProperties>
</file>